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gif" ContentType="image/gif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2" r:id="rId2"/>
    <p:sldMasterId id="2147483707" r:id="rId3"/>
    <p:sldMasterId id="2147483727" r:id="rId4"/>
    <p:sldMasterId id="2147483749" r:id="rId5"/>
  </p:sldMasterIdLst>
  <p:notesMasterIdLst>
    <p:notesMasterId r:id="rId17"/>
  </p:notesMasterIdLst>
  <p:handoutMasterIdLst>
    <p:handoutMasterId r:id="rId18"/>
  </p:handoutMasterIdLst>
  <p:sldIdLst>
    <p:sldId id="387" r:id="rId6"/>
    <p:sldId id="590" r:id="rId7"/>
    <p:sldId id="592" r:id="rId8"/>
    <p:sldId id="585" r:id="rId9"/>
    <p:sldId id="586" r:id="rId10"/>
    <p:sldId id="588" r:id="rId11"/>
    <p:sldId id="587" r:id="rId12"/>
    <p:sldId id="589" r:id="rId13"/>
    <p:sldId id="593" r:id="rId14"/>
    <p:sldId id="591" r:id="rId15"/>
    <p:sldId id="566" r:id="rId1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6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  <a:srgbClr val="24538C"/>
    <a:srgbClr val="FFCE33"/>
    <a:srgbClr val="37CBFF"/>
    <a:srgbClr val="0A82B8"/>
    <a:srgbClr val="0000FF"/>
    <a:srgbClr val="2E81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67241" autoAdjust="0"/>
  </p:normalViewPr>
  <p:slideViewPr>
    <p:cSldViewPr>
      <p:cViewPr varScale="1">
        <p:scale>
          <a:sx n="73" d="100"/>
          <a:sy n="73" d="100"/>
        </p:scale>
        <p:origin x="-26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0A56B-E23C-4C44-8D6B-91902FAE9F19}" type="datetimeFigureOut">
              <a:rPr lang="en-GB" smtClean="0"/>
              <a:pPr/>
              <a:t>21/06/2013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00092-059F-4A9C-84BE-7C6F2DD8083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6/21/2013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None/>
            </a:pPr>
            <a:endParaRPr lang="en-GB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79"/>
          <a:stretch/>
        </p:blipFill>
        <p:spPr bwMode="auto">
          <a:xfrm>
            <a:off x="0" y="1043869"/>
            <a:ext cx="1447800" cy="543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6551613" y="503238"/>
            <a:ext cx="26638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GB" sz="2400" b="1" u="none">
                <a:solidFill>
                  <a:srgbClr val="FFFFFF"/>
                </a:solidFill>
                <a:ea typeface="SimSun" pitchFamily="2" charset="-122"/>
              </a:rPr>
              <a:t>EGI-InSPIRE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517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A5324-CBDA-4AB1-B6C0-866E945D41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12F9-E241-447A-AF2A-B28DFA5B03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CF050-211E-4331-96A1-80807F742F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5F49-E71E-41AF-9AAE-C18FCA47AE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B9F3B-DE42-40F2-93DF-5245982760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853D5-1AC7-4B0E-8439-91FD34B094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9899-C90E-4532-BACF-E4AE2FB6C67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6344E-92F4-4314-8261-6D244FD146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0" y="228600"/>
            <a:ext cx="6019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505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05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349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241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319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4774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95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7103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919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5354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6992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9140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2098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888E-0E3D-134B-BAF9-7E892C5098D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116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0606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 userDrawn="1"/>
        </p:nvSpPr>
        <p:spPr bwMode="auto">
          <a:xfrm>
            <a:off x="611560" y="1844824"/>
            <a:ext cx="7920880" cy="1656184"/>
          </a:xfrm>
          <a:prstGeom prst="roundRect">
            <a:avLst>
              <a:gd name="adj" fmla="val 7560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rebuchet MS" pitchFamily="-65" charset="0"/>
            </a:endParaRPr>
          </a:p>
        </p:txBody>
      </p:sp>
      <p:pic>
        <p:nvPicPr>
          <p:cNvPr id="9" name="Picture 8" descr="Macintosh HD:Users:birke:birke:MoSGrid:MoSGrid_logo2_600dpi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5220" y="0"/>
            <a:ext cx="2548761" cy="176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6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524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566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01008"/>
            <a:ext cx="64008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3200" b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Master-Untertitelformat bearbeiten</a:t>
            </a:r>
            <a:endParaRPr lang="de-DE" dirty="0"/>
          </a:p>
        </p:txBody>
      </p:sp>
      <p:pic>
        <p:nvPicPr>
          <p:cNvPr id="15" name="Bild 7" descr="BMBF_RGB_Gef_L_e-1.jpg"/>
          <p:cNvPicPr>
            <a:picLocks noChangeAspect="1"/>
          </p:cNvPicPr>
          <p:nvPr userDrawn="1"/>
        </p:nvPicPr>
        <p:blipFill rotWithShape="1">
          <a:blip r:embed="rId3" cstate="print"/>
          <a:srcRect l="9237" t="6772" r="15021" b="14052"/>
          <a:stretch/>
        </p:blipFill>
        <p:spPr>
          <a:xfrm>
            <a:off x="75414" y="5363852"/>
            <a:ext cx="1508289" cy="1206630"/>
          </a:xfrm>
          <a:prstGeom prst="rect">
            <a:avLst/>
          </a:prstGeom>
        </p:spPr>
      </p:pic>
      <p:sp>
        <p:nvSpPr>
          <p:cNvPr id="16" name="Untertitel 2"/>
          <p:cNvSpPr txBox="1">
            <a:spLocks/>
          </p:cNvSpPr>
          <p:nvPr userDrawn="1"/>
        </p:nvSpPr>
        <p:spPr>
          <a:xfrm>
            <a:off x="514689" y="6484779"/>
            <a:ext cx="1224136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grant: 01IG09006</a:t>
            </a:r>
            <a:endParaRPr kumimoji="0" lang="en-US" sz="1200" b="1" i="0" u="none" strike="noStrike" kern="1200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F948068-EFF6-EC4E-8BB1-7B2A4497B83E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19" name="Pfeil nach rechts 18"/>
          <p:cNvSpPr/>
          <p:nvPr userDrawn="1"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rebuchet MS" pitchFamily="-65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AP-5 - Dienste für Molekulare Simulationen im Grid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B5B5B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E333C69A-449E-BD4D-B5F1-91011BCBE25D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AP-5 - Dienste für Molekulare Simulationen im Grid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041775" cy="53181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5175" y="990600"/>
            <a:ext cx="4187825" cy="53181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BD16472-A361-1141-A2E3-F51C97834AE6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AP-5 - Dienste für Molekulare Simulationen im Grid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0375" y="1112838"/>
            <a:ext cx="4040188" cy="639762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375" y="1752600"/>
            <a:ext cx="4040188" cy="457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8200" y="1112838"/>
            <a:ext cx="4041775" cy="639762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1752600"/>
            <a:ext cx="4041775" cy="457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CD0AE72-BFFE-A543-9AF2-24BE73DD9BB6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9" name="Textplatzhalter 9"/>
          <p:cNvSpPr txBox="1">
            <a:spLocks/>
          </p:cNvSpPr>
          <p:nvPr userDrawn="1"/>
        </p:nvSpPr>
        <p:spPr>
          <a:xfrm>
            <a:off x="2286000" y="6611112"/>
            <a:ext cx="4572000" cy="210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Click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add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chapter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0167080-5839-4D47-94E9-94E9D418D919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5" name="Textplatzhalter 9"/>
          <p:cNvSpPr txBox="1">
            <a:spLocks/>
          </p:cNvSpPr>
          <p:nvPr userDrawn="1"/>
        </p:nvSpPr>
        <p:spPr>
          <a:xfrm>
            <a:off x="2286000" y="6611112"/>
            <a:ext cx="4572000" cy="210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Click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add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chapter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5904FC5-7F66-154D-A1BD-D0F002AA5D36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4" name="Textplatzhalter 9"/>
          <p:cNvSpPr txBox="1">
            <a:spLocks/>
          </p:cNvSpPr>
          <p:nvPr userDrawn="1"/>
        </p:nvSpPr>
        <p:spPr>
          <a:xfrm>
            <a:off x="2286000" y="6611112"/>
            <a:ext cx="4572000" cy="210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 baseline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b="1">
                <a:solidFill>
                  <a:schemeClr val="tx2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Click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add</a:t>
            </a:r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chapter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627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feil nach rechts 5"/>
          <p:cNvSpPr/>
          <p:nvPr/>
        </p:nvSpPr>
        <p:spPr bwMode="auto">
          <a:xfrm>
            <a:off x="3810000" y="3200400"/>
            <a:ext cx="1447800" cy="1371600"/>
          </a:xfrm>
          <a:prstGeom prst="righ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r" eaLnBrk="0" hangingPunct="0">
              <a:defRPr/>
            </a:pPr>
            <a:endParaRPr lang="en-US"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611112"/>
            <a:ext cx="2209800" cy="210312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3pPr>
            <a:lvl4pPr>
              <a:buNone/>
              <a:defRPr sz="1000">
                <a:solidFill>
                  <a:schemeClr val="bg1"/>
                </a:solidFill>
              </a:defRPr>
            </a:lvl4pPr>
            <a:lvl5pPr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 smtClean="0"/>
              <a:t>MoSGrid</a:t>
            </a:r>
            <a:endParaRPr lang="de-DE" dirty="0" smtClean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B9EB-E713-474C-969F-4224B23B5D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58437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feil nach rechts 10"/>
          <p:cNvSpPr>
            <a:spLocks noChangeArrowheads="1"/>
          </p:cNvSpPr>
          <p:nvPr userDrawn="1"/>
        </p:nvSpPr>
        <p:spPr bwMode="auto">
          <a:xfrm>
            <a:off x="3810000" y="3200400"/>
            <a:ext cx="1447800" cy="1371600"/>
          </a:xfrm>
          <a:prstGeom prst="rightArrow">
            <a:avLst>
              <a:gd name="adj1" fmla="val 50000"/>
              <a:gd name="adj2" fmla="val 5000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5448" y="990600"/>
            <a:ext cx="8836152" cy="5410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86000" y="6611112"/>
            <a:ext cx="4572000" cy="210312"/>
          </a:xfrm>
        </p:spPr>
        <p:txBody>
          <a:bodyPr>
            <a:noAutofit/>
          </a:bodyPr>
          <a:lstStyle>
            <a:lvl1pPr algn="ctr">
              <a:buFont typeface="Arial" pitchFamily="34" charset="0"/>
              <a:buNone/>
              <a:defRPr sz="1200" b="1" baseline="0">
                <a:solidFill>
                  <a:schemeClr val="tx2"/>
                </a:solidFill>
              </a:defRPr>
            </a:lvl1pPr>
            <a:lvl2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2pPr>
            <a:lvl3pPr algn="ctr">
              <a:buFont typeface="Arial" pitchFamily="34" charset="0"/>
              <a:buNone/>
              <a:defRPr sz="1200" b="1">
                <a:solidFill>
                  <a:schemeClr val="tx2"/>
                </a:solidFill>
              </a:defRPr>
            </a:lvl3pPr>
            <a:lvl4pPr algn="ctr">
              <a:buNone/>
              <a:defRPr sz="1200" b="1">
                <a:solidFill>
                  <a:schemeClr val="tx2"/>
                </a:solidFill>
              </a:defRPr>
            </a:lvl4pPr>
            <a:lvl5pPr algn="ctr">
              <a:buNone/>
              <a:defRPr sz="1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212FF-4E4D-4FA8-9B94-523B1F592CE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13076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863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u-HU" noProof="0" smtClean="0"/>
              <a:t>Mintacím szerkesztése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5392738"/>
            <a:ext cx="5976938" cy="10080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u-HU" noProof="0" smtClean="0"/>
              <a:t>Alcím mintájának szerkesztése</a:t>
            </a:r>
          </a:p>
        </p:txBody>
      </p:sp>
      <p:pic>
        <p:nvPicPr>
          <p:cNvPr id="2050" name="Picture 2" descr="C:\SZTAKI\Grafika\ER-flow_Logo_v2_tr_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4700" y="566920"/>
            <a:ext cx="2628900" cy="263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75400"/>
            <a:ext cx="990600" cy="346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715A2C-2D3A-4E03-ABE1-94677FD4FA37}" type="datetime1">
              <a:rPr lang="de-DE"/>
              <a:pPr/>
              <a:t>21.06.2013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600200" y="6375400"/>
            <a:ext cx="4211638" cy="357188"/>
          </a:xfrm>
        </p:spPr>
        <p:txBody>
          <a:bodyPr/>
          <a:lstStyle>
            <a:lvl1pPr>
              <a:defRPr>
                <a:latin typeface="Trebuchet M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ym typeface="Wingdings 3" charset="2"/>
              </a:defRPr>
            </a:lvl1pPr>
          </a:lstStyle>
          <a:p>
            <a:r>
              <a:rPr lang="de-DE"/>
              <a:t> </a:t>
            </a:r>
            <a:fld id="{19FFBBBC-DAFD-4CF2-B1F4-D931A3CE7AA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561024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21/06/2013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21/06/2013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21/06/2013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21/06/2013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21/06/2013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21/06/2013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21/06/2013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21/06/2013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21/06/2013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588" y="381000"/>
            <a:ext cx="7567612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43800" y="6172200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1CCA9-7B6F-446C-9B8A-B7083D0EF43C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21/06/2013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28DE-791E-4941-B202-C0DA55100D9C}" type="datetimeFigureOut">
              <a:rPr lang="en-GB" smtClean="0"/>
              <a:pPr/>
              <a:t>21/06/2013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EF871-D64E-4862-8040-2479B849A3E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F0D82-9E88-4076-A5CF-414ABA406F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5825" y="6092825"/>
            <a:ext cx="13779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AFD2F-780B-4068-A6C2-F4906EB46C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TopBar_1247width.gi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1257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xmlns="" val="99035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0588" y="304800"/>
            <a:ext cx="71431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400800"/>
            <a:ext cx="6096000" cy="1985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hu-HU" dirty="0" err="1" smtClean="0"/>
              <a:t>Title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43800" y="6172200"/>
            <a:ext cx="1377950" cy="47625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931CCA9-7B6F-446C-9B8A-B7083D0EF43C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80808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888E-0E3D-134B-BAF9-7E892C5098D9}" type="datetimeFigureOut">
              <a:rPr lang="en-US" smtClean="0"/>
              <a:pPr/>
              <a:t>6/21/2013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13ABA-8790-BD4C-A71E-7E6269E3820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1" y="6184492"/>
            <a:ext cx="3295650" cy="63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1490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 txBox="1">
            <a:spLocks/>
          </p:cNvSpPr>
          <p:nvPr/>
        </p:nvSpPr>
        <p:spPr>
          <a:xfrm>
            <a:off x="6858016" y="6643686"/>
            <a:ext cx="2285984" cy="21431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noProof="0" dirty="0"/>
          </a:p>
        </p:txBody>
      </p:sp>
      <p:sp>
        <p:nvSpPr>
          <p:cNvPr id="22" name="Foliennummernplatzhalter 5"/>
          <p:cNvSpPr txBox="1">
            <a:spLocks/>
          </p:cNvSpPr>
          <p:nvPr/>
        </p:nvSpPr>
        <p:spPr>
          <a:xfrm>
            <a:off x="0" y="6643686"/>
            <a:ext cx="2285984" cy="21431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www.mosgrid.de</a:t>
            </a:r>
          </a:p>
        </p:txBody>
      </p:sp>
      <p:sp>
        <p:nvSpPr>
          <p:cNvPr id="23" name="Foliennummernplatzhalter 5"/>
          <p:cNvSpPr txBox="1">
            <a:spLocks/>
          </p:cNvSpPr>
          <p:nvPr/>
        </p:nvSpPr>
        <p:spPr>
          <a:xfrm>
            <a:off x="2285984" y="6643710"/>
            <a:ext cx="4572032" cy="21429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1" i="0" u="none" strike="noStrike" kern="1200" cap="none" spc="0" normalizeH="0" baseline="0" noProof="0" smtClean="0">
              <a:ln>
                <a:noFill/>
              </a:ln>
              <a:solidFill>
                <a:srgbClr val="A51B38"/>
              </a:solidFill>
              <a:effectLst/>
              <a:uLnTx/>
              <a:uFillTx/>
              <a:latin typeface="cmss12" pitchFamily="34" charset="0"/>
              <a:ea typeface="+mn-ea"/>
              <a:cs typeface="+mn-cs"/>
            </a:endParaRPr>
          </a:p>
        </p:txBody>
      </p:sp>
      <p:sp>
        <p:nvSpPr>
          <p:cNvPr id="27" name="Textplatzhalter 12"/>
          <p:cNvSpPr txBox="1">
            <a:spLocks/>
          </p:cNvSpPr>
          <p:nvPr/>
        </p:nvSpPr>
        <p:spPr>
          <a:xfrm>
            <a:off x="0" y="6611112"/>
            <a:ext cx="2268538" cy="648072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buNone/>
              <a:defRPr sz="12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</p:txBody>
      </p:sp>
      <p:sp>
        <p:nvSpPr>
          <p:cNvPr id="29" name="Textplatzhalter 28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</a:defRPr>
            </a:lvl1pPr>
          </a:lstStyle>
          <a:p>
            <a:fld id="{DAA02035-BBD3-48A0-9FDD-4E9C6C8B6CC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496" y="44624"/>
            <a:ext cx="7776864" cy="741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2339752" y="6643710"/>
            <a:ext cx="4518264" cy="200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de-DE" smtClean="0"/>
              <a:t>AP-5 - Dienste für Molekulare Simulationen im Grid</a:t>
            </a:r>
            <a:endParaRPr lang="de-DE" dirty="0"/>
          </a:p>
        </p:txBody>
      </p:sp>
      <p:pic>
        <p:nvPicPr>
          <p:cNvPr id="14" name="Picture 8" descr="Macintosh HD:Users:birke:birke:MoSGrid:MoSGrid_logo2_600dpi.png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0"/>
            <a:ext cx="1157605" cy="8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Calibri" pitchFamily="34" charset="0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Calibri" pitchFamily="34" charset="0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28DE-791E-4941-B202-C0DA55100D9C}" type="datetimeFigureOut">
              <a:rPr lang="en-GB" smtClean="0"/>
              <a:pPr/>
              <a:t>21/06/2013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1CF89-8DA0-49E7-84A0-228B6708E9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8306" name="Picture 2" descr="http://users.ictp.it/~smr2238/img/chain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008" y="6021288"/>
            <a:ext cx="1331640" cy="7526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ergely.sipos@egi.e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gergely.sipos@egi.e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.egi.eu/document/1796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19672" y="1628800"/>
            <a:ext cx="7200800" cy="1470025"/>
          </a:xfrm>
        </p:spPr>
        <p:txBody>
          <a:bodyPr/>
          <a:lstStyle/>
          <a:p>
            <a:r>
              <a:rPr lang="en-GB" smtClean="0"/>
              <a:t>CTA science gateway and single sign-on requirements 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051720" y="4246240"/>
            <a:ext cx="6192688" cy="1343000"/>
          </a:xfrm>
        </p:spPr>
        <p:txBody>
          <a:bodyPr/>
          <a:lstStyle/>
          <a:p>
            <a:r>
              <a:rPr lang="en-US" sz="2400" smtClean="0"/>
              <a:t>Gergely Sipos</a:t>
            </a:r>
          </a:p>
          <a:p>
            <a:r>
              <a:rPr lang="en-US" sz="2000" smtClean="0"/>
              <a:t>EGI.eu</a:t>
            </a:r>
          </a:p>
          <a:p>
            <a:r>
              <a:rPr lang="en-US" sz="2000" smtClean="0"/>
              <a:t>Technical Outreach Manager</a:t>
            </a:r>
          </a:p>
          <a:p>
            <a:r>
              <a:rPr lang="en-US" sz="2000" smtClean="0">
                <a:hlinkClick r:id="rId2"/>
              </a:rPr>
              <a:t>gergely.sipos@egi.eu</a:t>
            </a:r>
            <a:endParaRPr lang="en-US" sz="2000" smtClean="0"/>
          </a:p>
        </p:txBody>
      </p:sp>
      <p:sp>
        <p:nvSpPr>
          <p:cNvPr id="5" name="TextBox 4"/>
          <p:cNvSpPr txBox="1"/>
          <p:nvPr/>
        </p:nvSpPr>
        <p:spPr>
          <a:xfrm>
            <a:off x="4773536" y="87015"/>
            <a:ext cx="440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 smtClean="0">
                <a:solidFill>
                  <a:schemeClr val="bg1"/>
                </a:solidFill>
              </a:rPr>
              <a:t>European Grid Infrastructure</a:t>
            </a:r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6729" y="6285220"/>
            <a:ext cx="397416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smtClean="0">
                <a:solidFill>
                  <a:schemeClr val="bg1"/>
                </a:solidFill>
              </a:rPr>
              <a:t>CTA Technology Study Virtual Team Project</a:t>
            </a:r>
            <a:br>
              <a:rPr lang="en-GB" sz="1100" smtClean="0">
                <a:solidFill>
                  <a:schemeClr val="bg1"/>
                </a:solidFill>
              </a:rPr>
            </a:br>
            <a:r>
              <a:rPr lang="en-GB" sz="1100" smtClean="0">
                <a:solidFill>
                  <a:schemeClr val="bg1"/>
                </a:solidFill>
              </a:rPr>
              <a:t>Webinar workshop: 21/06/2013</a:t>
            </a:r>
            <a:br>
              <a:rPr lang="en-GB" sz="1100" smtClean="0">
                <a:solidFill>
                  <a:schemeClr val="bg1"/>
                </a:solidFill>
              </a:rPr>
            </a:br>
            <a:r>
              <a:rPr lang="en-GB" sz="1100" smtClean="0">
                <a:solidFill>
                  <a:schemeClr val="bg1"/>
                </a:solidFill>
              </a:rPr>
              <a:t>https://documents.egi.eu/public/ShowDocument?docid=1796 </a:t>
            </a:r>
          </a:p>
        </p:txBody>
      </p:sp>
      <p:sp>
        <p:nvSpPr>
          <p:cNvPr id="9" name="Subtitle 7"/>
          <p:cNvSpPr txBox="1">
            <a:spLocks/>
          </p:cNvSpPr>
          <p:nvPr/>
        </p:nvSpPr>
        <p:spPr bwMode="auto">
          <a:xfrm>
            <a:off x="2051720" y="3284984"/>
            <a:ext cx="6192688" cy="13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Summary</a:t>
            </a:r>
            <a:endParaRPr kumimoji="0" lang="en-US" sz="24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28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What we want to achieve today</a:t>
            </a:r>
            <a:endParaRPr lang="en-GB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351309"/>
            <a:ext cx="8075612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mtClean="0"/>
              <a:t>Identify potential technologies for CTA science gateway</a:t>
            </a:r>
          </a:p>
          <a:p>
            <a:pPr marL="1435100" lvl="1"/>
            <a:r>
              <a:rPr lang="en-GB" smtClean="0"/>
              <a:t>Based on the requirements</a:t>
            </a:r>
          </a:p>
          <a:p>
            <a:pPr marL="514350" indent="-514350">
              <a:buFont typeface="+mj-lt"/>
              <a:buAutoNum type="arabicPeriod"/>
            </a:pPr>
            <a:endParaRPr lang="en-GB" smtClean="0"/>
          </a:p>
          <a:p>
            <a:pPr marL="514350" indent="-514350">
              <a:buFont typeface="+mj-lt"/>
              <a:buAutoNum type="arabicPeriod"/>
            </a:pPr>
            <a:r>
              <a:rPr lang="en-GB" smtClean="0"/>
              <a:t>Clarify and extend requirements</a:t>
            </a:r>
            <a:br>
              <a:rPr lang="en-GB" smtClean="0"/>
            </a:br>
            <a:r>
              <a:rPr lang="en-GB" smtClean="0"/>
              <a:t>(e.g. applications, data, certificates)</a:t>
            </a:r>
          </a:p>
          <a:p>
            <a:pPr marL="514350" indent="-514350">
              <a:buFont typeface="+mj-lt"/>
              <a:buAutoNum type="arabicPeriod"/>
            </a:pPr>
            <a:endParaRPr lang="en-GB" smtClean="0"/>
          </a:p>
          <a:p>
            <a:pPr marL="514350" indent="-514350">
              <a:buFont typeface="+mj-lt"/>
              <a:buAutoNum type="arabicPeriod"/>
            </a:pPr>
            <a:r>
              <a:rPr lang="en-GB" smtClean="0"/>
              <a:t>Capture recomendations for the VT</a:t>
            </a:r>
          </a:p>
          <a:p>
            <a:pPr marL="1435100" lvl="1"/>
            <a:r>
              <a:rPr lang="en-GB" smtClean="0"/>
              <a:t>To implement, or to pass on to CTA</a:t>
            </a:r>
          </a:p>
          <a:p>
            <a:pPr marL="1035050"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47664" y="2130425"/>
            <a:ext cx="7200800" cy="1470025"/>
          </a:xfrm>
        </p:spPr>
        <p:txBody>
          <a:bodyPr/>
          <a:lstStyle/>
          <a:p>
            <a:r>
              <a:rPr lang="en-GB" sz="4800" smtClean="0"/>
              <a:t>Thank you</a:t>
            </a:r>
            <a:endParaRPr lang="en-GB" sz="480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267744" y="3573016"/>
            <a:ext cx="5832648" cy="1343000"/>
          </a:xfrm>
        </p:spPr>
        <p:txBody>
          <a:bodyPr/>
          <a:lstStyle/>
          <a:p>
            <a:r>
              <a:rPr lang="en-GB" smtClean="0">
                <a:hlinkClick r:id="rId2"/>
              </a:rPr>
              <a:t>gergely.sipos@egi.eu</a:t>
            </a:r>
            <a:r>
              <a:rPr lang="en-GB" smtClean="0"/>
              <a:t> 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Sources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796" y="1340768"/>
            <a:ext cx="3054116" cy="436510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67744" y="5805264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mtClean="0">
                <a:hlinkClick r:id="rId3"/>
              </a:rPr>
              <a:t>https://documents.egi.eu/document/1796</a:t>
            </a:r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060848"/>
            <a:ext cx="3848182" cy="288473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Requirements</a:t>
            </a:r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529552" cy="469408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668139" cy="283274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539552" y="1196752"/>
            <a:ext cx="6408712" cy="3816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2400" smtClean="0">
                <a:solidFill>
                  <a:schemeClr val="tx1"/>
                </a:solidFill>
              </a:rPr>
              <a:t>Science gateway (framework)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An EGI science gateway</a:t>
            </a:r>
            <a:endParaRPr lang="en-GB" sz="3200"/>
          </a:p>
        </p:txBody>
      </p:sp>
      <p:sp>
        <p:nvSpPr>
          <p:cNvPr id="4" name="CasellaDiTesto 4"/>
          <p:cNvSpPr txBox="1"/>
          <p:nvPr/>
        </p:nvSpPr>
        <p:spPr>
          <a:xfrm>
            <a:off x="4205813" y="2518470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...</a:t>
            </a:r>
            <a:endParaRPr kumimoji="0" lang="it-IT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56532" y="2533526"/>
            <a:ext cx="1003300" cy="67945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Arial"/>
              </a:rPr>
              <a:t>App.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9" name="Rounded Rectangle 10"/>
          <p:cNvSpPr/>
          <p:nvPr/>
        </p:nvSpPr>
        <p:spPr>
          <a:xfrm>
            <a:off x="3203848" y="2518469"/>
            <a:ext cx="1003300" cy="6810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dirty="0" smtClean="0">
                <a:latin typeface="Arial"/>
              </a:rPr>
              <a:t>App.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kern="0" noProof="0" dirty="0">
                <a:latin typeface="Arial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ounded Rectangle 17"/>
          <p:cNvSpPr/>
          <p:nvPr/>
        </p:nvSpPr>
        <p:spPr>
          <a:xfrm>
            <a:off x="1835696" y="1988840"/>
            <a:ext cx="2952328" cy="1368152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Arial"/>
                <a:ea typeface="+mn-ea"/>
                <a:cs typeface="+mn-cs"/>
              </a:rPr>
              <a:t>Scientific applications</a:t>
            </a: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Straight Connector 19"/>
          <p:cNvCxnSpPr>
            <a:endCxn id="23" idx="0"/>
          </p:cNvCxnSpPr>
          <p:nvPr/>
        </p:nvCxnSpPr>
        <p:spPr>
          <a:xfrm>
            <a:off x="2483768" y="3356992"/>
            <a:ext cx="0" cy="504056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3" name="Straight Connector 21"/>
          <p:cNvCxnSpPr>
            <a:stCxn id="23" idx="2"/>
          </p:cNvCxnSpPr>
          <p:nvPr/>
        </p:nvCxnSpPr>
        <p:spPr>
          <a:xfrm>
            <a:off x="2483768" y="4706151"/>
            <a:ext cx="0" cy="883089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7236296" y="1916832"/>
            <a:ext cx="21386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Calibri" pitchFamily="34" charset="0"/>
              </a:rPr>
              <a:t>Administrator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B519A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Calibri" pitchFamily="34" charset="0"/>
              </a:rPr>
              <a:t>Power User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Calibri" pitchFamily="34" charset="0"/>
              </a:rPr>
              <a:t>Basic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Calibri" pitchFamily="34" charset="0"/>
              </a:rPr>
              <a:t>User</a:t>
            </a:r>
            <a:b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2B519A"/>
                </a:solidFill>
                <a:effectLst/>
                <a:uLnTx/>
                <a:uFillTx/>
                <a:latin typeface="Calibri" pitchFamily="34" charset="0"/>
              </a:rPr>
              <a:t>…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2B519A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Left Brace 30"/>
          <p:cNvSpPr/>
          <p:nvPr/>
        </p:nvSpPr>
        <p:spPr>
          <a:xfrm>
            <a:off x="6732240" y="1700808"/>
            <a:ext cx="720080" cy="1944216"/>
          </a:xfrm>
          <a:prstGeom prst="leftBrace">
            <a:avLst>
              <a:gd name="adj1" fmla="val 8333"/>
              <a:gd name="adj2" fmla="val 49447"/>
            </a:avLst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2B519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ounded Rectangle 12"/>
          <p:cNvSpPr/>
          <p:nvPr/>
        </p:nvSpPr>
        <p:spPr>
          <a:xfrm>
            <a:off x="1619672" y="3861048"/>
            <a:ext cx="1728192" cy="845103"/>
          </a:xfrm>
          <a:prstGeom prst="roundRect">
            <a:avLst/>
          </a:prstGeom>
          <a:solidFill>
            <a:srgbClr val="325FA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Job / service management engine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ounded Rectangle 12"/>
          <p:cNvSpPr/>
          <p:nvPr/>
        </p:nvSpPr>
        <p:spPr>
          <a:xfrm>
            <a:off x="3491880" y="3861048"/>
            <a:ext cx="1296144" cy="845103"/>
          </a:xfrm>
          <a:prstGeom prst="roundRect">
            <a:avLst/>
          </a:prstGeom>
          <a:solidFill>
            <a:srgbClr val="325FAF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transfer engine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9512" y="5589240"/>
            <a:ext cx="7992888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>
                <a:solidFill>
                  <a:schemeClr val="tx1"/>
                </a:solidFill>
              </a:rPr>
              <a:t>EGI Grid   |   EGI Federated Cloud    |   Other infrastructures</a:t>
            </a:r>
            <a:endParaRPr lang="en-GB" sz="2400">
              <a:solidFill>
                <a:schemeClr val="tx1"/>
              </a:solidFill>
            </a:endParaRPr>
          </a:p>
        </p:txBody>
      </p:sp>
      <p:cxnSp>
        <p:nvCxnSpPr>
          <p:cNvPr id="38" name="Straight Connector 21"/>
          <p:cNvCxnSpPr>
            <a:stCxn id="32" idx="2"/>
          </p:cNvCxnSpPr>
          <p:nvPr/>
        </p:nvCxnSpPr>
        <p:spPr>
          <a:xfrm>
            <a:off x="4139952" y="4706151"/>
            <a:ext cx="0" cy="883089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6" name="Rounded Rectangle 17"/>
          <p:cNvSpPr/>
          <p:nvPr/>
        </p:nvSpPr>
        <p:spPr>
          <a:xfrm flipH="1">
            <a:off x="5004048" y="1916832"/>
            <a:ext cx="1728192" cy="1440160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+mn-ea"/>
                <a:cs typeface="+mn-cs"/>
              </a:rPr>
              <a:t>Authentiation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noProof="0" smtClean="0">
                <a:solidFill>
                  <a:schemeClr val="tx2"/>
                </a:solidFill>
                <a:latin typeface="Arial"/>
                <a:cs typeface="+mn-cs"/>
              </a:rPr>
              <a:t>&amp;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+mn-ea"/>
                <a:cs typeface="+mn-cs"/>
              </a:rPr>
              <a:t>Authorization</a:t>
            </a:r>
          </a:p>
        </p:txBody>
      </p:sp>
      <p:cxnSp>
        <p:nvCxnSpPr>
          <p:cNvPr id="48" name="Straight Connector 19"/>
          <p:cNvCxnSpPr/>
          <p:nvPr/>
        </p:nvCxnSpPr>
        <p:spPr>
          <a:xfrm>
            <a:off x="4139952" y="3356992"/>
            <a:ext cx="0" cy="504056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0" name="Can 19"/>
          <p:cNvSpPr/>
          <p:nvPr/>
        </p:nvSpPr>
        <p:spPr>
          <a:xfrm>
            <a:off x="5148064" y="3789040"/>
            <a:ext cx="1512168" cy="1008112"/>
          </a:xfrm>
          <a:prstGeom prst="can">
            <a:avLst>
              <a:gd name="adj" fmla="val 11379"/>
            </a:avLst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data </a:t>
            </a:r>
            <a:r>
              <a:rPr lang="en-GB" sz="1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(logs, authz, tmp, cache,...)</a:t>
            </a:r>
            <a:endParaRPr lang="en-GB" sz="140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Connector 19"/>
          <p:cNvCxnSpPr>
            <a:stCxn id="20" idx="2"/>
            <a:endCxn id="32" idx="3"/>
          </p:cNvCxnSpPr>
          <p:nvPr/>
        </p:nvCxnSpPr>
        <p:spPr>
          <a:xfrm flipH="1" flipV="1">
            <a:off x="4788024" y="4283600"/>
            <a:ext cx="360040" cy="9496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6" name="Rounded Rectangle 17"/>
          <p:cNvSpPr/>
          <p:nvPr/>
        </p:nvSpPr>
        <p:spPr>
          <a:xfrm flipH="1">
            <a:off x="691952" y="1988840"/>
            <a:ext cx="1143744" cy="1368152"/>
          </a:xfrm>
          <a:prstGeom prst="roundRect">
            <a:avLst/>
          </a:prstGeom>
          <a:noFill/>
          <a:ln w="28575" cap="flat" cmpd="sng" algn="ctr">
            <a:solidFill>
              <a:schemeClr val="tx1"/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+mn-ea"/>
                <a:cs typeface="+mn-cs"/>
              </a:rPr>
              <a:t>App.</a:t>
            </a:r>
            <a:r>
              <a:rPr kumimoji="0" lang="en-US" b="0" i="0" u="none" strike="noStrike" kern="0" cap="none" spc="0" normalizeH="0" noProof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Arial"/>
                <a:ea typeface="+mn-ea"/>
                <a:cs typeface="+mn-cs"/>
              </a:rPr>
              <a:t>porting tools</a:t>
            </a:r>
            <a:endParaRPr kumimoji="0" lang="en-US" b="0" i="0" u="none" strike="noStrike" kern="0" cap="none" spc="0" normalizeH="0" baseline="0" smtClean="0">
              <a:ln>
                <a:noFill/>
              </a:ln>
              <a:solidFill>
                <a:schemeClr val="tx2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Envisaged CTA science gateway</a:t>
            </a:r>
            <a:endParaRPr lang="en-GB" sz="3600"/>
          </a:p>
        </p:txBody>
      </p:sp>
      <p:sp>
        <p:nvSpPr>
          <p:cNvPr id="14" name="Rectangle 13"/>
          <p:cNvSpPr/>
          <p:nvPr/>
        </p:nvSpPr>
        <p:spPr>
          <a:xfrm>
            <a:off x="5148064" y="4869160"/>
            <a:ext cx="280831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EGI resources (from NGIs)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31840" y="2708920"/>
            <a:ext cx="3891013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GB" sz="2400" smtClean="0">
                <a:solidFill>
                  <a:schemeClr val="tx1"/>
                </a:solidFill>
              </a:rPr>
              <a:t>CTA Science Gateway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277119" y="3356992"/>
            <a:ext cx="864096" cy="0"/>
          </a:xfrm>
          <a:prstGeom prst="straightConnector1">
            <a:avLst/>
          </a:prstGeom>
          <a:ln w="19050">
            <a:headEnd type="triangle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421135" y="3018438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smtClean="0"/>
              <a:t>Data</a:t>
            </a:r>
            <a:endParaRPr lang="en-GB" sz="1600" i="1"/>
          </a:p>
        </p:txBody>
      </p:sp>
      <p:cxnSp>
        <p:nvCxnSpPr>
          <p:cNvPr id="36" name="Straight Arrow Connector 35"/>
          <p:cNvCxnSpPr>
            <a:endCxn id="4" idx="3"/>
          </p:cNvCxnSpPr>
          <p:nvPr/>
        </p:nvCxnSpPr>
        <p:spPr>
          <a:xfrm flipH="1">
            <a:off x="7022853" y="3356992"/>
            <a:ext cx="870890" cy="0"/>
          </a:xfrm>
          <a:prstGeom prst="straightConnector1">
            <a:avLst/>
          </a:prstGeom>
          <a:ln w="19050"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893743" y="3162454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smtClean="0"/>
              <a:t>Users</a:t>
            </a:r>
            <a:endParaRPr lang="en-GB" sz="2000"/>
          </a:p>
        </p:txBody>
      </p:sp>
      <p:sp>
        <p:nvSpPr>
          <p:cNvPr id="44" name="Rectangle 43"/>
          <p:cNvSpPr/>
          <p:nvPr/>
        </p:nvSpPr>
        <p:spPr>
          <a:xfrm>
            <a:off x="2339752" y="4869160"/>
            <a:ext cx="2808312" cy="1008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Resources of CTA members</a:t>
            </a:r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5144667" y="4005064"/>
            <a:ext cx="3397" cy="864096"/>
          </a:xfrm>
          <a:prstGeom prst="straightConnector1">
            <a:avLst/>
          </a:prstGeom>
          <a:ln w="19050"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148064" y="4221088"/>
            <a:ext cx="199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smtClean="0"/>
              <a:t>Computation &amp; data</a:t>
            </a:r>
            <a:endParaRPr lang="en-GB" sz="1600" i="1"/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2051720" cy="114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ular Callout 17"/>
          <p:cNvSpPr/>
          <p:nvPr/>
        </p:nvSpPr>
        <p:spPr>
          <a:xfrm>
            <a:off x="3347864" y="1484784"/>
            <a:ext cx="5184576" cy="864096"/>
          </a:xfrm>
          <a:prstGeom prst="wedgeRectCallout">
            <a:avLst>
              <a:gd name="adj1" fmla="val -20833"/>
              <a:gd name="adj2" fmla="val 12652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smtClean="0">
                <a:solidFill>
                  <a:schemeClr val="tx1"/>
                </a:solidFill>
              </a:rPr>
              <a:t>One or more gateway instances based on a single technology (possibly technology integration)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the users should see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15616" y="2348880"/>
            <a:ext cx="5184576" cy="1944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smtClean="0">
                <a:solidFill>
                  <a:schemeClr val="tx1"/>
                </a:solidFill>
              </a:rPr>
              <a:t>Applications</a:t>
            </a:r>
            <a:endParaRPr lang="en-GB" sz="1400" smtClean="0">
              <a:solidFill>
                <a:schemeClr val="tx1"/>
              </a:solidFill>
            </a:endParaRPr>
          </a:p>
          <a:p>
            <a:pPr marL="342900" indent="-161925">
              <a:buFont typeface="+mj-lt"/>
              <a:buAutoNum type="arabicPeriod"/>
            </a:pPr>
            <a:r>
              <a:rPr lang="en-GB" sz="1400" smtClean="0">
                <a:solidFill>
                  <a:schemeClr val="tx1"/>
                </a:solidFill>
              </a:rPr>
              <a:t>CTA Observatory performance inspectors</a:t>
            </a:r>
          </a:p>
          <a:p>
            <a:pPr marL="342900" indent="-161925">
              <a:buFont typeface="+mj-lt"/>
              <a:buAutoNum type="arabicPeriod"/>
            </a:pPr>
            <a:r>
              <a:rPr lang="en-GB" sz="1400" smtClean="0">
                <a:solidFill>
                  <a:schemeClr val="tx1"/>
                </a:solidFill>
              </a:rPr>
              <a:t>Observation oriented</a:t>
            </a:r>
          </a:p>
          <a:p>
            <a:pPr marL="342900" indent="-161925">
              <a:buFont typeface="+mj-lt"/>
              <a:buAutoNum type="arabicPeriod"/>
            </a:pPr>
            <a:r>
              <a:rPr lang="en-GB" sz="1400" smtClean="0">
                <a:solidFill>
                  <a:schemeClr val="tx1"/>
                </a:solidFill>
              </a:rPr>
              <a:t>Scientific:</a:t>
            </a:r>
          </a:p>
          <a:p>
            <a:pPr marL="800100" lvl="1" indent="-174625">
              <a:buFont typeface="+mj-lt"/>
              <a:buAutoNum type="arabicPeriod"/>
            </a:pPr>
            <a:r>
              <a:rPr lang="en-GB" sz="1400" smtClean="0">
                <a:solidFill>
                  <a:schemeClr val="tx1"/>
                </a:solidFill>
              </a:rPr>
              <a:t>Related to observatory access requests (forms, reviews, evaluations)</a:t>
            </a:r>
          </a:p>
          <a:p>
            <a:pPr marL="800100" lvl="1" indent="-174625">
              <a:buFont typeface="+mj-lt"/>
              <a:buAutoNum type="arabicPeriod"/>
            </a:pPr>
            <a:r>
              <a:rPr lang="en-GB" sz="1400" smtClean="0">
                <a:solidFill>
                  <a:schemeClr val="tx1"/>
                </a:solidFill>
              </a:rPr>
              <a:t>Analysis tools (Monte Carlo pipelines &amp; pipeline builders)</a:t>
            </a:r>
          </a:p>
          <a:p>
            <a:pPr marL="800100" lvl="1" indent="-342900">
              <a:buFont typeface="+mj-lt"/>
              <a:buAutoNum type="arabicPeriod"/>
            </a:pP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1628800"/>
            <a:ext cx="5184576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smtClean="0">
                <a:solidFill>
                  <a:schemeClr val="tx1"/>
                </a:solidFill>
              </a:rPr>
              <a:t>Archived data sets </a:t>
            </a:r>
            <a:br>
              <a:rPr lang="en-GB" sz="2000" smtClean="0">
                <a:solidFill>
                  <a:schemeClr val="tx1"/>
                </a:solidFill>
              </a:rPr>
            </a:br>
            <a:r>
              <a:rPr lang="en-GB" sz="1200" smtClean="0">
                <a:solidFill>
                  <a:schemeClr val="tx1"/>
                </a:solidFill>
              </a:rPr>
              <a:t>(protected on CTA sites, public on NGI and other sites)</a:t>
            </a:r>
            <a:endParaRPr lang="en-GB" sz="10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5616" y="4509120"/>
            <a:ext cx="5184576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smtClean="0">
                <a:solidFill>
                  <a:schemeClr val="tx1"/>
                </a:solidFill>
              </a:rPr>
              <a:t>Monte Carlo simulation results</a:t>
            </a:r>
            <a:endParaRPr lang="en-GB" sz="140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148064" y="393305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6300192" y="1340768"/>
            <a:ext cx="1368152" cy="47525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 anchorCtr="0"/>
          <a:lstStyle/>
          <a:p>
            <a:pPr algn="ctr"/>
            <a:r>
              <a:rPr lang="en-GB" sz="2400" smtClean="0">
                <a:solidFill>
                  <a:schemeClr val="tx1"/>
                </a:solidFill>
              </a:rPr>
              <a:t>CTA Science Gateway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156176" y="1916832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72200" y="1609055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smtClean="0"/>
              <a:t>Is entitled to access</a:t>
            </a:r>
            <a:endParaRPr lang="en-GB" sz="1400" i="1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156176" y="2564904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72200" y="2329135"/>
            <a:ext cx="14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smtClean="0"/>
              <a:t>Is entitled to use</a:t>
            </a:r>
            <a:endParaRPr lang="en-GB" sz="1400" i="1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6156176" y="4797152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72200" y="4561383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smtClean="0"/>
              <a:t>Is entitled to access</a:t>
            </a:r>
            <a:endParaRPr lang="en-GB" sz="1400" i="1"/>
          </a:p>
        </p:txBody>
      </p:sp>
      <p:sp>
        <p:nvSpPr>
          <p:cNvPr id="39" name="Rectangle 38"/>
          <p:cNvSpPr/>
          <p:nvPr/>
        </p:nvSpPr>
        <p:spPr>
          <a:xfrm>
            <a:off x="1115616" y="5301208"/>
            <a:ext cx="5184576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Forums, helpdesk, support materials (manuals &amp; FAQ), resource discovery service</a:t>
            </a:r>
            <a:endParaRPr lang="en-GB" sz="105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579577" y="1412776"/>
            <a:ext cx="1944216" cy="864096"/>
            <a:chOff x="3059832" y="1227955"/>
            <a:chExt cx="2088232" cy="904901"/>
          </a:xfrm>
        </p:grpSpPr>
        <p:pic>
          <p:nvPicPr>
            <p:cNvPr id="1026" name="Picture 2" descr="http://geant3.archive.geant.net/Media_Centre/connect/PublishingImages/April_2011/edugain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5856" y="1412776"/>
              <a:ext cx="1752600" cy="571501"/>
            </a:xfrm>
            <a:prstGeom prst="rect">
              <a:avLst/>
            </a:prstGeom>
            <a:noFill/>
          </p:spPr>
        </p:pic>
        <p:sp>
          <p:nvSpPr>
            <p:cNvPr id="17" name="Oval 16"/>
            <p:cNvSpPr/>
            <p:nvPr/>
          </p:nvSpPr>
          <p:spPr>
            <a:xfrm>
              <a:off x="3059832" y="1227955"/>
              <a:ext cx="2088232" cy="90490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Gateway and single sign-on</a:t>
            </a:r>
            <a:endParaRPr lang="en-GB" sz="3600"/>
          </a:p>
        </p:txBody>
      </p:sp>
      <p:sp>
        <p:nvSpPr>
          <p:cNvPr id="4" name="Rounded Rectangle 3"/>
          <p:cNvSpPr/>
          <p:nvPr/>
        </p:nvSpPr>
        <p:spPr>
          <a:xfrm>
            <a:off x="3947729" y="3326795"/>
            <a:ext cx="1512168" cy="12961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GB" sz="2400" smtClean="0">
                <a:solidFill>
                  <a:schemeClr val="tx1"/>
                </a:solidFill>
              </a:rPr>
              <a:t>CTA Science Gateway</a:t>
            </a:r>
          </a:p>
        </p:txBody>
      </p:sp>
      <p:cxnSp>
        <p:nvCxnSpPr>
          <p:cNvPr id="5" name="Straight Arrow Connector 4"/>
          <p:cNvCxnSpPr>
            <a:endCxn id="4" idx="3"/>
          </p:cNvCxnSpPr>
          <p:nvPr/>
        </p:nvCxnSpPr>
        <p:spPr>
          <a:xfrm flipH="1">
            <a:off x="5459897" y="3974867"/>
            <a:ext cx="912303" cy="0"/>
          </a:xfrm>
          <a:prstGeom prst="straightConnector1">
            <a:avLst/>
          </a:prstGeom>
          <a:ln w="19050"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51520" y="3326795"/>
            <a:ext cx="1577382" cy="12961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Entries in CTA LDAP </a:t>
            </a:r>
            <a:br>
              <a:rPr lang="en-GB" smtClean="0">
                <a:solidFill>
                  <a:schemeClr val="tx1"/>
                </a:solidFill>
              </a:rPr>
            </a:br>
            <a:r>
              <a:rPr lang="en-GB" smtClean="0">
                <a:solidFill>
                  <a:schemeClr val="tx1"/>
                </a:solidFill>
              </a:rPr>
              <a:t>(or other registry?)</a:t>
            </a:r>
          </a:p>
        </p:txBody>
      </p:sp>
      <p:cxnSp>
        <p:nvCxnSpPr>
          <p:cNvPr id="8" name="Straight Arrow Connector 7"/>
          <p:cNvCxnSpPr>
            <a:stCxn id="4" idx="1"/>
            <a:endCxn id="7" idx="3"/>
          </p:cNvCxnSpPr>
          <p:nvPr/>
        </p:nvCxnSpPr>
        <p:spPr>
          <a:xfrm flipH="1">
            <a:off x="1828902" y="3974867"/>
            <a:ext cx="2118827" cy="0"/>
          </a:xfrm>
          <a:prstGeom prst="straightConnector1">
            <a:avLst/>
          </a:prstGeom>
          <a:ln w="19050"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>
            <a:off x="6396001" y="3068960"/>
            <a:ext cx="360040" cy="1800200"/>
          </a:xfrm>
          <a:prstGeom prst="leftBrace">
            <a:avLst>
              <a:gd name="adj1" fmla="val 44255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588224" y="3095089"/>
            <a:ext cx="24837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smtClean="0"/>
              <a:t>User roles:</a:t>
            </a:r>
          </a:p>
          <a:p>
            <a:pPr indent="90488">
              <a:buFont typeface="Arial" pitchFamily="34" charset="0"/>
              <a:buChar char="•"/>
            </a:pPr>
            <a:r>
              <a:rPr lang="en-GB" sz="1600" b="1" smtClean="0"/>
              <a:t>Guest observer</a:t>
            </a:r>
          </a:p>
          <a:p>
            <a:pPr marL="273050" lvl="1" indent="-90488">
              <a:buFont typeface="Arial" pitchFamily="34" charset="0"/>
              <a:buChar char="•"/>
            </a:pPr>
            <a:r>
              <a:rPr lang="en-GB" sz="1200" b="1" smtClean="0"/>
              <a:t>With a successful proposal</a:t>
            </a:r>
          </a:p>
          <a:p>
            <a:pPr indent="90488">
              <a:buFont typeface="Arial" pitchFamily="34" charset="0"/>
              <a:buChar char="•"/>
            </a:pPr>
            <a:r>
              <a:rPr lang="en-GB" sz="1600" b="1" smtClean="0"/>
              <a:t>Priviliged user </a:t>
            </a:r>
          </a:p>
          <a:p>
            <a:pPr marL="268288" lvl="1" indent="-85725">
              <a:buFont typeface="Arial" pitchFamily="34" charset="0"/>
              <a:buChar char="•"/>
            </a:pPr>
            <a:r>
              <a:rPr lang="en-GB" sz="1200" b="1" smtClean="0"/>
              <a:t>Special access</a:t>
            </a:r>
          </a:p>
          <a:p>
            <a:pPr marL="0" lvl="1" indent="90488">
              <a:buFont typeface="Arial" pitchFamily="34" charset="0"/>
              <a:buChar char="•"/>
            </a:pPr>
            <a:r>
              <a:rPr lang="en-GB" sz="1600" b="1" smtClean="0"/>
              <a:t>Archive user</a:t>
            </a:r>
          </a:p>
          <a:p>
            <a:pPr marL="268288" lvl="1" indent="-85725">
              <a:buFont typeface="Arial" pitchFamily="34" charset="0"/>
              <a:buChar char="•"/>
            </a:pPr>
            <a:r>
              <a:rPr lang="en-GB" sz="1200" b="1" smtClean="0"/>
              <a:t>Access to ‘public data’  withoth any proposal</a:t>
            </a:r>
          </a:p>
          <a:p>
            <a:pPr indent="90488">
              <a:buFont typeface="Arial" pitchFamily="34" charset="0"/>
              <a:buChar char="•"/>
            </a:pPr>
            <a:endParaRPr lang="en-GB" sz="1600" b="1" smtClean="0"/>
          </a:p>
        </p:txBody>
      </p:sp>
      <p:cxnSp>
        <p:nvCxnSpPr>
          <p:cNvPr id="19" name="Straight Arrow Connector 18"/>
          <p:cNvCxnSpPr>
            <a:stCxn id="4" idx="0"/>
          </p:cNvCxnSpPr>
          <p:nvPr/>
        </p:nvCxnSpPr>
        <p:spPr>
          <a:xfrm flipH="1" flipV="1">
            <a:off x="3779913" y="2276872"/>
            <a:ext cx="923900" cy="1049923"/>
          </a:xfrm>
          <a:prstGeom prst="straightConnector1">
            <a:avLst/>
          </a:prstGeom>
          <a:ln w="19050"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46340" y="2473732"/>
            <a:ext cx="1268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smtClean="0">
                <a:solidFill>
                  <a:schemeClr val="accent2">
                    <a:lumMod val="75000"/>
                  </a:schemeClr>
                </a:solidFill>
              </a:rPr>
              <a:t>User identity</a:t>
            </a:r>
            <a:br>
              <a:rPr lang="en-GB" sz="1400" b="1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1400" b="1" smtClean="0">
                <a:solidFill>
                  <a:schemeClr val="accent2">
                    <a:lumMod val="75000"/>
                  </a:schemeClr>
                </a:solidFill>
              </a:rPr>
              <a:t>(SAML)</a:t>
            </a:r>
            <a:endParaRPr lang="en-GB" sz="14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03512" y="3140968"/>
            <a:ext cx="19204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User role </a:t>
            </a:r>
            <a:br>
              <a:rPr lang="en-GB" smtClean="0"/>
            </a:br>
            <a:r>
              <a:rPr lang="en-GB" sz="1400" smtClean="0"/>
              <a:t>(based on group, project, etc)</a:t>
            </a:r>
            <a:endParaRPr lang="en-GB"/>
          </a:p>
        </p:txBody>
      </p:sp>
      <p:cxnSp>
        <p:nvCxnSpPr>
          <p:cNvPr id="33" name="Straight Arrow Connector 32"/>
          <p:cNvCxnSpPr>
            <a:stCxn id="36" idx="0"/>
            <a:endCxn id="4" idx="2"/>
          </p:cNvCxnSpPr>
          <p:nvPr/>
        </p:nvCxnSpPr>
        <p:spPr>
          <a:xfrm flipV="1">
            <a:off x="4703812" y="4622939"/>
            <a:ext cx="1" cy="822285"/>
          </a:xfrm>
          <a:prstGeom prst="straightConnector1">
            <a:avLst/>
          </a:prstGeom>
          <a:ln w="19050"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82060" y="4777988"/>
            <a:ext cx="1834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smtClean="0">
                <a:solidFill>
                  <a:schemeClr val="accent2">
                    <a:lumMod val="75000"/>
                  </a:schemeClr>
                </a:solidFill>
              </a:rPr>
              <a:t>User identity </a:t>
            </a:r>
            <a:br>
              <a:rPr lang="en-GB" sz="1400" b="1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1400" b="1" smtClean="0">
                <a:solidFill>
                  <a:schemeClr val="accent2">
                    <a:lumMod val="75000"/>
                  </a:schemeClr>
                </a:solidFill>
              </a:rPr>
              <a:t>(for the ‘homeless’)</a:t>
            </a:r>
            <a:endParaRPr lang="en-GB" sz="14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947728" y="5445224"/>
            <a:ext cx="1512168" cy="720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smtClean="0">
                <a:solidFill>
                  <a:schemeClr val="tx1"/>
                </a:solidFill>
              </a:rPr>
              <a:t>Local accounts in the science gateway</a:t>
            </a:r>
            <a:endParaRPr lang="en-GB" sz="110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17" idx="2"/>
          </p:cNvCxnSpPr>
          <p:nvPr/>
        </p:nvCxnSpPr>
        <p:spPr>
          <a:xfrm flipH="1">
            <a:off x="2003513" y="1844824"/>
            <a:ext cx="576064" cy="1"/>
          </a:xfrm>
          <a:prstGeom prst="straightConnector1">
            <a:avLst/>
          </a:prstGeom>
          <a:ln w="19050"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gular Pentagon 42"/>
          <p:cNvSpPr/>
          <p:nvPr/>
        </p:nvSpPr>
        <p:spPr>
          <a:xfrm>
            <a:off x="707367" y="1412776"/>
            <a:ext cx="1368153" cy="72008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200" smtClean="0">
                <a:solidFill>
                  <a:schemeClr val="tx1"/>
                </a:solidFill>
              </a:rPr>
              <a:t>Home organisations</a:t>
            </a: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05809" y="3728065"/>
            <a:ext cx="863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/>
              <a:t>Web login</a:t>
            </a:r>
            <a:endParaRPr lang="en-GB" sz="1200"/>
          </a:p>
        </p:txBody>
      </p:sp>
      <p:cxnSp>
        <p:nvCxnSpPr>
          <p:cNvPr id="50" name="Curved Connector 49"/>
          <p:cNvCxnSpPr>
            <a:stCxn id="36" idx="6"/>
            <a:endCxn id="51" idx="1"/>
          </p:cNvCxnSpPr>
          <p:nvPr/>
        </p:nvCxnSpPr>
        <p:spPr>
          <a:xfrm>
            <a:off x="5459896" y="5805264"/>
            <a:ext cx="336240" cy="149533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796136" y="5816297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smtClean="0">
                <a:solidFill>
                  <a:schemeClr val="tx2"/>
                </a:solidFill>
              </a:rPr>
              <a:t>Approved by the CTA Observatory</a:t>
            </a:r>
            <a:endParaRPr lang="en-GB" sz="1200" i="1">
              <a:solidFill>
                <a:schemeClr val="tx2"/>
              </a:solidFill>
            </a:endParaRPr>
          </a:p>
        </p:txBody>
      </p:sp>
      <p:cxnSp>
        <p:nvCxnSpPr>
          <p:cNvPr id="23" name="Curved Connector 22"/>
          <p:cNvCxnSpPr>
            <a:stCxn id="7" idx="2"/>
            <a:endCxn id="24" idx="1"/>
          </p:cNvCxnSpPr>
          <p:nvPr/>
        </p:nvCxnSpPr>
        <p:spPr>
          <a:xfrm rot="5400000">
            <a:off x="777542" y="4816998"/>
            <a:ext cx="456729" cy="68611"/>
          </a:xfrm>
          <a:prstGeom prst="curvedConnector4">
            <a:avLst>
              <a:gd name="adj1" fmla="val 34838"/>
              <a:gd name="adj2" fmla="val 4331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71600" y="494116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smtClean="0">
                <a:solidFill>
                  <a:schemeClr val="tx2"/>
                </a:solidFill>
              </a:rPr>
              <a:t>Approved by the CTA Observatory</a:t>
            </a:r>
            <a:endParaRPr lang="en-GB" sz="1200" i="1">
              <a:solidFill>
                <a:schemeClr val="tx2"/>
              </a:solidFill>
            </a:endParaRPr>
          </a:p>
        </p:txBody>
      </p:sp>
      <p:cxnSp>
        <p:nvCxnSpPr>
          <p:cNvPr id="27" name="Curved Connector 26"/>
          <p:cNvCxnSpPr>
            <a:stCxn id="43" idx="2"/>
            <a:endCxn id="28" idx="0"/>
          </p:cNvCxnSpPr>
          <p:nvPr/>
        </p:nvCxnSpPr>
        <p:spPr>
          <a:xfrm rot="5400000">
            <a:off x="844116" y="2224335"/>
            <a:ext cx="216026" cy="33065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496" y="234888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smtClean="0">
                <a:solidFill>
                  <a:schemeClr val="tx2"/>
                </a:solidFill>
              </a:rPr>
              <a:t>Approved by local HR</a:t>
            </a:r>
            <a:endParaRPr lang="en-GB" sz="1200" i="1">
              <a:solidFill>
                <a:schemeClr val="tx2"/>
              </a:solidFill>
            </a:endParaRPr>
          </a:p>
        </p:txBody>
      </p:sp>
      <p:sp>
        <p:nvSpPr>
          <p:cNvPr id="46" name="Vertical Scroll 45"/>
          <p:cNvSpPr/>
          <p:nvPr/>
        </p:nvSpPr>
        <p:spPr>
          <a:xfrm>
            <a:off x="5652120" y="1340768"/>
            <a:ext cx="1340457" cy="792088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smtClean="0">
                <a:solidFill>
                  <a:schemeClr val="tx1"/>
                </a:solidFill>
              </a:rPr>
              <a:t>Certification Authority</a:t>
            </a:r>
            <a:endParaRPr lang="en-GB" sz="140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stCxn id="4" idx="0"/>
          </p:cNvCxnSpPr>
          <p:nvPr/>
        </p:nvCxnSpPr>
        <p:spPr>
          <a:xfrm flipV="1">
            <a:off x="4703813" y="2132856"/>
            <a:ext cx="948307" cy="1193939"/>
          </a:xfrm>
          <a:prstGeom prst="straightConnector1">
            <a:avLst/>
          </a:prstGeom>
          <a:ln w="19050"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004048" y="2492896"/>
            <a:ext cx="1774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smtClean="0">
                <a:solidFill>
                  <a:schemeClr val="accent2">
                    <a:lumMod val="75000"/>
                  </a:schemeClr>
                </a:solidFill>
              </a:rPr>
              <a:t>User identity</a:t>
            </a:r>
            <a:br>
              <a:rPr lang="en-GB" sz="1400" b="1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1400" b="1" smtClean="0">
                <a:solidFill>
                  <a:schemeClr val="accent2">
                    <a:lumMod val="75000"/>
                  </a:schemeClr>
                </a:solidFill>
              </a:rPr>
              <a:t>(X509 personal certificate)</a:t>
            </a:r>
            <a:endParaRPr lang="en-GB" sz="1400" b="1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0" name="Curved Connector 69"/>
          <p:cNvCxnSpPr>
            <a:endCxn id="71" idx="1"/>
          </p:cNvCxnSpPr>
          <p:nvPr/>
        </p:nvCxnSpPr>
        <p:spPr>
          <a:xfrm>
            <a:off x="6900056" y="1772816"/>
            <a:ext cx="336240" cy="241866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236296" y="178384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smtClean="0">
                <a:solidFill>
                  <a:schemeClr val="tx2"/>
                </a:solidFill>
              </a:rPr>
              <a:t>Trusted by CTA and EGI</a:t>
            </a:r>
            <a:endParaRPr lang="en-GB" sz="1200" i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5148064" y="1340768"/>
            <a:ext cx="1224136" cy="86409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X509 Certificate store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Linking two worlds: </a:t>
            </a:r>
            <a:br>
              <a:rPr lang="en-GB" sz="3600" smtClean="0"/>
            </a:br>
            <a:r>
              <a:rPr lang="en-GB" sz="3600" smtClean="0"/>
              <a:t>eduGAIN and CAs</a:t>
            </a:r>
            <a:endParaRPr lang="en-GB" sz="3600"/>
          </a:p>
        </p:txBody>
      </p:sp>
      <p:sp>
        <p:nvSpPr>
          <p:cNvPr id="7" name="Rounded Rectangle 6"/>
          <p:cNvSpPr/>
          <p:nvPr/>
        </p:nvSpPr>
        <p:spPr>
          <a:xfrm>
            <a:off x="2555776" y="1340768"/>
            <a:ext cx="1368152" cy="475252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ctr" anchorCtr="0"/>
          <a:lstStyle/>
          <a:p>
            <a:pPr algn="ctr"/>
            <a:r>
              <a:rPr lang="en-GB" sz="2400" smtClean="0">
                <a:solidFill>
                  <a:schemeClr val="tx1"/>
                </a:solidFill>
              </a:rPr>
              <a:t>CTA</a:t>
            </a:r>
            <a:br>
              <a:rPr lang="en-GB" sz="2400" smtClean="0">
                <a:solidFill>
                  <a:schemeClr val="tx1"/>
                </a:solidFill>
              </a:rPr>
            </a:br>
            <a:r>
              <a:rPr lang="en-GB" sz="2400" smtClean="0">
                <a:solidFill>
                  <a:schemeClr val="tx1"/>
                </a:solidFill>
              </a:rPr>
              <a:t>Science Gateway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619672" y="2486799"/>
            <a:ext cx="936104" cy="6097"/>
          </a:xfrm>
          <a:prstGeom prst="straightConnector1">
            <a:avLst/>
          </a:prstGeom>
          <a:ln w="19050"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5576" y="2132856"/>
            <a:ext cx="923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mtClean="0">
                <a:solidFill>
                  <a:schemeClr val="tx2"/>
                </a:solidFill>
              </a:rPr>
              <a:t>Power</a:t>
            </a:r>
            <a:br>
              <a:rPr lang="en-GB" sz="2000" smtClean="0">
                <a:solidFill>
                  <a:schemeClr val="tx2"/>
                </a:solidFill>
              </a:rPr>
            </a:br>
            <a:r>
              <a:rPr lang="en-GB" sz="2000" smtClean="0">
                <a:solidFill>
                  <a:schemeClr val="tx2"/>
                </a:solidFill>
              </a:rPr>
              <a:t>user</a:t>
            </a:r>
            <a:endParaRPr lang="en-GB" sz="2000">
              <a:solidFill>
                <a:schemeClr val="tx2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923928" y="1772816"/>
            <a:ext cx="1224136" cy="0"/>
          </a:xfrm>
          <a:prstGeom prst="straightConnector1">
            <a:avLst/>
          </a:prstGeom>
          <a:ln w="19050"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39952" y="112474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smtClean="0"/>
              <a:t>Import certificate proxy</a:t>
            </a:r>
            <a:endParaRPr lang="en-GB" sz="1200"/>
          </a:p>
        </p:txBody>
      </p:sp>
      <p:sp>
        <p:nvSpPr>
          <p:cNvPr id="18" name="Regular Pentagon 17"/>
          <p:cNvSpPr/>
          <p:nvPr/>
        </p:nvSpPr>
        <p:spPr>
          <a:xfrm>
            <a:off x="6156176" y="1916832"/>
            <a:ext cx="432048" cy="43204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Curved Connector 18"/>
          <p:cNvCxnSpPr>
            <a:stCxn id="18" idx="5"/>
            <a:endCxn id="20" idx="1"/>
          </p:cNvCxnSpPr>
          <p:nvPr/>
        </p:nvCxnSpPr>
        <p:spPr>
          <a:xfrm flipV="1">
            <a:off x="6588224" y="1881699"/>
            <a:ext cx="360040" cy="20016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48264" y="1558533"/>
            <a:ext cx="840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smtClean="0">
                <a:solidFill>
                  <a:schemeClr val="tx2"/>
                </a:solidFill>
              </a:rPr>
              <a:t>X509 </a:t>
            </a:r>
            <a:r>
              <a:rPr lang="en-GB" sz="1200" b="1" i="1" smtClean="0">
                <a:solidFill>
                  <a:schemeClr val="tx2"/>
                </a:solidFill>
              </a:rPr>
              <a:t>personal</a:t>
            </a:r>
            <a:r>
              <a:rPr lang="en-GB" sz="1200" i="1" smtClean="0">
                <a:solidFill>
                  <a:schemeClr val="tx2"/>
                </a:solidFill>
              </a:rPr>
              <a:t> certificate</a:t>
            </a:r>
            <a:endParaRPr lang="en-GB" sz="1200" i="1">
              <a:solidFill>
                <a:schemeClr val="tx2"/>
              </a:solidFill>
            </a:endParaRPr>
          </a:p>
        </p:txBody>
      </p:sp>
      <p:sp>
        <p:nvSpPr>
          <p:cNvPr id="23" name="Regular Pentagon 22"/>
          <p:cNvSpPr/>
          <p:nvPr/>
        </p:nvSpPr>
        <p:spPr>
          <a:xfrm>
            <a:off x="3347864" y="1628800"/>
            <a:ext cx="432048" cy="43204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923928" y="3356992"/>
            <a:ext cx="2592288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516216" y="2852936"/>
            <a:ext cx="1944216" cy="2952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smtClean="0">
                <a:solidFill>
                  <a:schemeClr val="tx1"/>
                </a:solidFill>
              </a:rPr>
              <a:t>European Grid Infrastructure </a:t>
            </a:r>
            <a:br>
              <a:rPr lang="en-GB" sz="2400" smtClean="0">
                <a:solidFill>
                  <a:schemeClr val="tx1"/>
                </a:solidFill>
              </a:rPr>
            </a:br>
            <a:r>
              <a:rPr lang="en-GB" sz="2400" smtClean="0">
                <a:solidFill>
                  <a:schemeClr val="tx1"/>
                </a:solidFill>
              </a:rPr>
              <a:t/>
            </a:r>
            <a:br>
              <a:rPr lang="en-GB" sz="2400" smtClean="0">
                <a:solidFill>
                  <a:schemeClr val="tx1"/>
                </a:solidFill>
              </a:rPr>
            </a:br>
            <a:r>
              <a:rPr lang="en-GB" sz="2400" b="1" smtClean="0">
                <a:solidFill>
                  <a:schemeClr val="tx1"/>
                </a:solidFill>
              </a:rPr>
              <a:t>and</a:t>
            </a:r>
            <a:r>
              <a:rPr lang="en-GB" sz="2400" smtClean="0">
                <a:solidFill>
                  <a:schemeClr val="tx1"/>
                </a:solidFill>
              </a:rPr>
              <a:t/>
            </a:r>
            <a:br>
              <a:rPr lang="en-GB" sz="2400" smtClean="0">
                <a:solidFill>
                  <a:schemeClr val="tx1"/>
                </a:solidFill>
              </a:rPr>
            </a:br>
            <a:r>
              <a:rPr lang="en-GB" sz="2400" smtClean="0">
                <a:solidFill>
                  <a:schemeClr val="tx1"/>
                </a:solidFill>
              </a:rPr>
              <a:t/>
            </a:r>
            <a:br>
              <a:rPr lang="en-GB" sz="2400" smtClean="0">
                <a:solidFill>
                  <a:schemeClr val="tx1"/>
                </a:solidFill>
              </a:rPr>
            </a:br>
            <a:r>
              <a:rPr lang="en-GB" sz="2400" smtClean="0">
                <a:solidFill>
                  <a:schemeClr val="tx1"/>
                </a:solidFill>
              </a:rPr>
              <a:t>CTA sites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83968" y="2895327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smtClean="0"/>
              <a:t>Run </a:t>
            </a:r>
            <a:r>
              <a:rPr lang="en-GB" sz="1200" b="1" smtClean="0"/>
              <a:t>user’s own </a:t>
            </a:r>
            <a:r>
              <a:rPr lang="en-GB" sz="1200" smtClean="0"/>
              <a:t>binaries &amp; pipelines</a:t>
            </a:r>
            <a:endParaRPr lang="en-GB" sz="1200"/>
          </a:p>
        </p:txBody>
      </p:sp>
      <p:sp>
        <p:nvSpPr>
          <p:cNvPr id="28" name="Regular Pentagon 27"/>
          <p:cNvSpPr/>
          <p:nvPr/>
        </p:nvSpPr>
        <p:spPr>
          <a:xfrm>
            <a:off x="5724128" y="2852936"/>
            <a:ext cx="432048" cy="43204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3923928" y="5373216"/>
            <a:ext cx="2592288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95936" y="476753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smtClean="0"/>
              <a:t>Run </a:t>
            </a:r>
            <a:r>
              <a:rPr lang="en-GB" sz="1200" b="1" smtClean="0"/>
              <a:t>pre-defined and validated </a:t>
            </a:r>
            <a:r>
              <a:rPr lang="en-GB" sz="1200" smtClean="0"/>
              <a:t>binaries &amp; pipelines</a:t>
            </a:r>
            <a:endParaRPr lang="en-GB" sz="1200"/>
          </a:p>
        </p:txBody>
      </p:sp>
      <p:sp>
        <p:nvSpPr>
          <p:cNvPr id="32" name="Regular Pentagon 31"/>
          <p:cNvSpPr/>
          <p:nvPr/>
        </p:nvSpPr>
        <p:spPr>
          <a:xfrm>
            <a:off x="3347864" y="4365104"/>
            <a:ext cx="432048" cy="432048"/>
          </a:xfrm>
          <a:prstGeom prst="pentago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Curved Connector 32"/>
          <p:cNvCxnSpPr>
            <a:stCxn id="32" idx="5"/>
            <a:endCxn id="34" idx="1"/>
          </p:cNvCxnSpPr>
          <p:nvPr/>
        </p:nvCxnSpPr>
        <p:spPr>
          <a:xfrm flipV="1">
            <a:off x="3779912" y="4401979"/>
            <a:ext cx="288032" cy="128152"/>
          </a:xfrm>
          <a:prstGeom prst="curvedConnector3">
            <a:avLst>
              <a:gd name="adj1" fmla="val 50000"/>
            </a:avLst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67944" y="4078813"/>
            <a:ext cx="840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smtClean="0">
                <a:solidFill>
                  <a:schemeClr val="bg2">
                    <a:lumMod val="25000"/>
                  </a:schemeClr>
                </a:solidFill>
              </a:rPr>
              <a:t>X509 </a:t>
            </a:r>
            <a:r>
              <a:rPr lang="en-GB" sz="1200" b="1" i="1" smtClean="0">
                <a:solidFill>
                  <a:schemeClr val="bg2">
                    <a:lumMod val="25000"/>
                  </a:schemeClr>
                </a:solidFill>
              </a:rPr>
              <a:t>robot</a:t>
            </a:r>
            <a:r>
              <a:rPr lang="en-GB" sz="1200" i="1" smtClean="0">
                <a:solidFill>
                  <a:schemeClr val="bg2">
                    <a:lumMod val="25000"/>
                  </a:schemeClr>
                </a:solidFill>
              </a:rPr>
              <a:t> certificate</a:t>
            </a:r>
            <a:endParaRPr lang="en-GB" sz="1200" i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gular Pentagon 34"/>
          <p:cNvSpPr/>
          <p:nvPr/>
        </p:nvSpPr>
        <p:spPr>
          <a:xfrm>
            <a:off x="5868144" y="4797152"/>
            <a:ext cx="432048" cy="432048"/>
          </a:xfrm>
          <a:prstGeom prst="pentagon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1619672" y="5295111"/>
            <a:ext cx="948432" cy="6098"/>
          </a:xfrm>
          <a:prstGeom prst="straightConnector1">
            <a:avLst/>
          </a:prstGeom>
          <a:ln w="19050"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3568" y="4941168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smtClean="0">
                <a:solidFill>
                  <a:schemeClr val="bg2">
                    <a:lumMod val="25000"/>
                  </a:schemeClr>
                </a:solidFill>
              </a:rPr>
              <a:t>Basic</a:t>
            </a:r>
            <a:br>
              <a:rPr lang="en-GB" sz="200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sz="2000" smtClean="0">
                <a:solidFill>
                  <a:schemeClr val="bg2">
                    <a:lumMod val="25000"/>
                  </a:schemeClr>
                </a:solidFill>
              </a:rPr>
              <a:t>user</a:t>
            </a:r>
            <a:endParaRPr lang="en-GB" sz="200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0" name="Curved Connector 39"/>
          <p:cNvCxnSpPr>
            <a:stCxn id="30" idx="2"/>
            <a:endCxn id="41" idx="0"/>
          </p:cNvCxnSpPr>
          <p:nvPr/>
        </p:nvCxnSpPr>
        <p:spPr>
          <a:xfrm rot="5400000">
            <a:off x="4748393" y="5441597"/>
            <a:ext cx="247382" cy="191920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55976" y="5661248"/>
            <a:ext cx="840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smtClean="0">
                <a:solidFill>
                  <a:schemeClr val="tx2"/>
                </a:solidFill>
              </a:rPr>
              <a:t>Prepared by power users</a:t>
            </a:r>
            <a:endParaRPr lang="en-GB" sz="1200" i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0" grpId="0"/>
      <p:bldP spid="32" grpId="0" animBg="1"/>
      <p:bldP spid="34" grpId="0"/>
      <p:bldP spid="35" grpId="0" animBg="1"/>
      <p:bldP spid="37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Programme today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560" y="1196752"/>
            <a:ext cx="6731706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wa-presentation2">
  <a:themeElements>
    <a:clrScheme name="shiwa-presentat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hiwa-presentatio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hiwa-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wa-presentat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wa-presentat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osgri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BS_white_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rebuchet MS" pitchFamily="-65" charset="0"/>
          </a:defRPr>
        </a:defPPr>
      </a:lstStyle>
    </a:spDef>
    <a:lnDef>
      <a:spPr bwMode="auto">
        <a:noFill/>
        <a:ln w="50800" cap="flat" cmpd="sng" algn="ctr">
          <a:solidFill>
            <a:schemeClr val="tx2"/>
          </a:solidFill>
          <a:prstDash val="solid"/>
          <a:round/>
          <a:headEnd type="arrow"/>
          <a:tailEnd type="arrow"/>
        </a:ln>
        <a:effectLst/>
      </a:spPr>
      <a:bodyPr/>
      <a:lstStyle/>
    </a:lnDef>
  </a:objectDefaults>
  <a:extraClrSchemeLst>
    <a:extraClrScheme>
      <a:clrScheme name="SBS_whi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S_white_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342</Words>
  <Application>Microsoft Office PowerPoint</Application>
  <PresentationFormat>On-screen Show (4:3)</PresentationFormat>
  <Paragraphs>102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EGI-InSPIRE 2</vt:lpstr>
      <vt:lpstr>shiwa-presentation2</vt:lpstr>
      <vt:lpstr>Office Theme</vt:lpstr>
      <vt:lpstr>mosgrid</vt:lpstr>
      <vt:lpstr>Custom Design</vt:lpstr>
      <vt:lpstr>CTA science gateway and single sign-on requirements </vt:lpstr>
      <vt:lpstr>Sources</vt:lpstr>
      <vt:lpstr>Requirements</vt:lpstr>
      <vt:lpstr>An EGI science gateway</vt:lpstr>
      <vt:lpstr>Envisaged CTA science gateway</vt:lpstr>
      <vt:lpstr>What the users should see</vt:lpstr>
      <vt:lpstr>Gateway and single sign-on</vt:lpstr>
      <vt:lpstr>Linking two worlds:  eduGAIN and CAs</vt:lpstr>
      <vt:lpstr>Programme today</vt:lpstr>
      <vt:lpstr>What we want to achieve today</vt:lpstr>
      <vt:lpstr>Thank you</vt:lpstr>
    </vt:vector>
  </TitlesOfParts>
  <Company>Nikhef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gergely.sipos</cp:lastModifiedBy>
  <cp:revision>1052</cp:revision>
  <dcterms:created xsi:type="dcterms:W3CDTF">2010-09-03T12:01:03Z</dcterms:created>
  <dcterms:modified xsi:type="dcterms:W3CDTF">2013-06-21T11:50:34Z</dcterms:modified>
</cp:coreProperties>
</file>