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73" r:id="rId3"/>
    <p:sldId id="270" r:id="rId4"/>
    <p:sldId id="271" r:id="rId5"/>
    <p:sldId id="269" r:id="rId6"/>
    <p:sldId id="267" r:id="rId7"/>
    <p:sldId id="283" r:id="rId8"/>
    <p:sldId id="260" r:id="rId9"/>
    <p:sldId id="284" r:id="rId10"/>
    <p:sldId id="277" r:id="rId11"/>
    <p:sldId id="261" r:id="rId12"/>
    <p:sldId id="259" r:id="rId13"/>
    <p:sldId id="275" r:id="rId14"/>
    <p:sldId id="276" r:id="rId15"/>
    <p:sldId id="285" r:id="rId16"/>
    <p:sldId id="281" r:id="rId17"/>
    <p:sldId id="280" r:id="rId18"/>
    <p:sldId id="278" r:id="rId19"/>
    <p:sldId id="262" r:id="rId20"/>
    <p:sldId id="279" r:id="rId21"/>
    <p:sldId id="274" r:id="rId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7B53301-CB0A-2C4A-8AA4-1E1B3FE2990F}">
          <p14:sldIdLst>
            <p14:sldId id="256"/>
            <p14:sldId id="273"/>
            <p14:sldId id="270"/>
            <p14:sldId id="271"/>
            <p14:sldId id="269"/>
            <p14:sldId id="267"/>
            <p14:sldId id="283"/>
            <p14:sldId id="260"/>
            <p14:sldId id="284"/>
            <p14:sldId id="277"/>
            <p14:sldId id="261"/>
            <p14:sldId id="259"/>
            <p14:sldId id="275"/>
            <p14:sldId id="276"/>
            <p14:sldId id="285"/>
            <p14:sldId id="281"/>
            <p14:sldId id="280"/>
            <p14:sldId id="278"/>
            <p14:sldId id="262"/>
            <p14:sldId id="279"/>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1" autoAdjust="0"/>
  </p:normalViewPr>
  <p:slideViewPr>
    <p:cSldViewPr snapToGrid="0" snapToObjects="1">
      <p:cViewPr varScale="1">
        <p:scale>
          <a:sx n="68" d="100"/>
          <a:sy n="68" d="100"/>
        </p:scale>
        <p:origin x="-14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DEACA-82F2-E04C-B09F-78A689F9FE36}" type="datetimeFigureOut">
              <a:rPr lang="it-IT" smtClean="0"/>
              <a:t>21/06/13</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2DCCAC-B089-2049-AC1A-09C91BF94A09}" type="slidenum">
              <a:rPr lang="en-GB" smtClean="0"/>
              <a:t>‹n.›</a:t>
            </a:fld>
            <a:endParaRPr lang="en-GB"/>
          </a:p>
        </p:txBody>
      </p:sp>
    </p:spTree>
    <p:extLst>
      <p:ext uri="{BB962C8B-B14F-4D97-AF65-F5344CB8AC3E}">
        <p14:creationId xmlns:p14="http://schemas.microsoft.com/office/powerpoint/2010/main" val="740757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C9CD1-FCC0-BD43-8A8A-2E140377EB7E}" type="datetimeFigureOut">
              <a:rPr lang="it-IT" smtClean="0"/>
              <a:t>20/06/13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E572E-7EC4-004F-8A65-AE4FB9E4DF63}" type="slidenum">
              <a:rPr lang="en-GB" smtClean="0"/>
              <a:t>‹n.›</a:t>
            </a:fld>
            <a:endParaRPr lang="en-GB"/>
          </a:p>
        </p:txBody>
      </p:sp>
    </p:spTree>
    <p:extLst>
      <p:ext uri="{BB962C8B-B14F-4D97-AF65-F5344CB8AC3E}">
        <p14:creationId xmlns:p14="http://schemas.microsoft.com/office/powerpoint/2010/main" val="40688952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1731" name="Text Box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a:lstStyle/>
          <a:p>
            <a:pPr marL="119063">
              <a:spcBef>
                <a:spcPct val="0"/>
              </a:spcBef>
              <a:buClrTx/>
              <a:buFontTx/>
              <a:buNone/>
              <a:tabLst>
                <a:tab pos="119063" algn="l"/>
                <a:tab pos="566738" algn="l"/>
                <a:tab pos="1016000" algn="l"/>
                <a:tab pos="1465263" algn="l"/>
                <a:tab pos="1914525" algn="l"/>
                <a:tab pos="2363788" algn="l"/>
                <a:tab pos="2813050" algn="l"/>
                <a:tab pos="3262313" algn="l"/>
                <a:tab pos="3711575" algn="l"/>
                <a:tab pos="4160838" algn="l"/>
                <a:tab pos="4610100" algn="l"/>
                <a:tab pos="5059363" algn="l"/>
                <a:tab pos="5508625" algn="l"/>
                <a:tab pos="5957888" algn="l"/>
                <a:tab pos="6407150" algn="l"/>
                <a:tab pos="6856413" algn="l"/>
                <a:tab pos="7305675" algn="l"/>
                <a:tab pos="7754938" algn="l"/>
                <a:tab pos="8204200" algn="l"/>
                <a:tab pos="8653463" algn="l"/>
                <a:tab pos="9102725" algn="l"/>
              </a:tabLst>
            </a:pPr>
            <a:endParaRPr lang="en-US">
              <a:latin typeface="Calibri Bold" charset="0"/>
              <a:cs typeface="Calibri Bold"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This Workflow</a:t>
            </a:r>
            <a:r>
              <a:rPr lang="en-GB" baseline="0" dirty="0" smtClean="0"/>
              <a:t> is a parameter sweep workflow</a:t>
            </a:r>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17</a:t>
            </a:fld>
            <a:endParaRPr lang="en-GB"/>
          </a:p>
        </p:txBody>
      </p:sp>
    </p:spTree>
    <p:extLst>
      <p:ext uri="{BB962C8B-B14F-4D97-AF65-F5344CB8AC3E}">
        <p14:creationId xmlns:p14="http://schemas.microsoft.com/office/powerpoint/2010/main" val="425175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18</a:t>
            </a:fld>
            <a:endParaRPr lang="en-GB"/>
          </a:p>
        </p:txBody>
      </p:sp>
    </p:spTree>
    <p:extLst>
      <p:ext uri="{BB962C8B-B14F-4D97-AF65-F5344CB8AC3E}">
        <p14:creationId xmlns:p14="http://schemas.microsoft.com/office/powerpoint/2010/main" val="83714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ACID  has more than 140 specific applications http://</a:t>
            </a:r>
            <a:r>
              <a:rPr lang="en-GB" dirty="0" err="1" smtClean="0"/>
              <a:t>acid.oact.inaf.it</a:t>
            </a:r>
            <a:r>
              <a:rPr lang="en-GB" dirty="0" smtClean="0"/>
              <a:t>/ACID/</a:t>
            </a:r>
            <a:r>
              <a:rPr lang="en-GB" dirty="0" err="1" smtClean="0"/>
              <a:t>Included_packages.html</a:t>
            </a:r>
            <a:endParaRPr lang="en-GB" dirty="0" smtClean="0"/>
          </a:p>
          <a:p>
            <a:r>
              <a:rPr lang="en-GB" sz="1200" kern="1200" dirty="0" smtClean="0">
                <a:solidFill>
                  <a:schemeClr val="tx1"/>
                </a:solidFill>
                <a:effectLst/>
                <a:latin typeface="+mn-lt"/>
                <a:ea typeface="+mn-ea"/>
                <a:cs typeface="+mn-cs"/>
              </a:rPr>
              <a:t>The astronomical and physics software suites available in ACID are </a:t>
            </a:r>
            <a:r>
              <a:rPr lang="en-GB" sz="1200" kern="1200" dirty="0" err="1" smtClean="0">
                <a:solidFill>
                  <a:schemeClr val="tx1"/>
                </a:solidFill>
                <a:effectLst/>
                <a:latin typeface="+mn-lt"/>
                <a:ea typeface="+mn-ea"/>
                <a:cs typeface="+mn-cs"/>
              </a:rPr>
              <a:t>Heasoft</a:t>
            </a:r>
            <a:r>
              <a:rPr lang="en-GB" sz="1200" kern="1200" dirty="0" smtClean="0">
                <a:solidFill>
                  <a:schemeClr val="tx1"/>
                </a:solidFill>
                <a:effectLst/>
                <a:latin typeface="+mn-lt"/>
                <a:ea typeface="+mn-ea"/>
                <a:cs typeface="+mn-cs"/>
              </a:rPr>
              <a:t> (High Energy Astrophysics Science Archive Research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that contains more than 100 subprograms like FV and others, </a:t>
            </a:r>
            <a:r>
              <a:rPr lang="en-GB" sz="1200" kern="1200" dirty="0" err="1" smtClean="0">
                <a:solidFill>
                  <a:schemeClr val="tx1"/>
                </a:solidFill>
                <a:effectLst/>
                <a:latin typeface="+mn-lt"/>
                <a:ea typeface="+mn-ea"/>
                <a:cs typeface="+mn-cs"/>
              </a:rPr>
              <a:t>Xanadu</a:t>
            </a:r>
            <a:r>
              <a:rPr lang="en-GB" sz="1200" kern="1200" dirty="0" smtClean="0">
                <a:solidFill>
                  <a:schemeClr val="tx1"/>
                </a:solidFill>
                <a:effectLst/>
                <a:latin typeface="+mn-lt"/>
                <a:ea typeface="+mn-ea"/>
                <a:cs typeface="+mn-cs"/>
              </a:rPr>
              <a:t> (Data Analysis for X-Ray Astronomy), </a:t>
            </a:r>
            <a:r>
              <a:rPr lang="en-GB" sz="1200" kern="1200" dirty="0" err="1" smtClean="0">
                <a:solidFill>
                  <a:schemeClr val="tx1"/>
                </a:solidFill>
                <a:effectLst/>
                <a:latin typeface="+mn-lt"/>
                <a:ea typeface="+mn-ea"/>
                <a:cs typeface="+mn-cs"/>
              </a:rPr>
              <a:t>Xspec</a:t>
            </a:r>
            <a:r>
              <a:rPr lang="en-GB" sz="1200" kern="1200" dirty="0" smtClean="0">
                <a:solidFill>
                  <a:schemeClr val="tx1"/>
                </a:solidFill>
                <a:effectLst/>
                <a:latin typeface="+mn-lt"/>
                <a:ea typeface="+mn-ea"/>
                <a:cs typeface="+mn-cs"/>
              </a:rPr>
              <a:t> (X-Ray Spectral Fitting Package), </a:t>
            </a:r>
            <a:r>
              <a:rPr lang="en-GB" sz="1200" kern="1200" dirty="0" err="1" smtClean="0">
                <a:solidFill>
                  <a:schemeClr val="tx1"/>
                </a:solidFill>
                <a:effectLst/>
                <a:latin typeface="+mn-lt"/>
                <a:ea typeface="+mn-ea"/>
                <a:cs typeface="+mn-cs"/>
              </a:rPr>
              <a:t>Xronos</a:t>
            </a:r>
            <a:r>
              <a:rPr lang="en-GB" sz="1200" kern="1200" dirty="0" smtClean="0">
                <a:solidFill>
                  <a:schemeClr val="tx1"/>
                </a:solidFill>
                <a:effectLst/>
                <a:latin typeface="+mn-lt"/>
                <a:ea typeface="+mn-ea"/>
                <a:cs typeface="+mn-cs"/>
              </a:rPr>
              <a:t> (Timing Analysis Software Package), </a:t>
            </a:r>
            <a:r>
              <a:rPr lang="en-GB" sz="1200" kern="1200" dirty="0" err="1" smtClean="0">
                <a:solidFill>
                  <a:schemeClr val="tx1"/>
                </a:solidFill>
                <a:effectLst/>
                <a:latin typeface="+mn-lt"/>
                <a:ea typeface="+mn-ea"/>
                <a:cs typeface="+mn-cs"/>
              </a:rPr>
              <a:t>Ximage</a:t>
            </a:r>
            <a:r>
              <a:rPr lang="en-GB" sz="1200" kern="1200" dirty="0" smtClean="0">
                <a:solidFill>
                  <a:schemeClr val="tx1"/>
                </a:solidFill>
                <a:effectLst/>
                <a:latin typeface="+mn-lt"/>
                <a:ea typeface="+mn-ea"/>
                <a:cs typeface="+mn-cs"/>
              </a:rPr>
              <a:t> (X-Ray Image Package), DS9 (Astronomical imaging and data visualization application), </a:t>
            </a:r>
            <a:r>
              <a:rPr lang="en-GB" sz="1200" kern="1200" dirty="0" err="1" smtClean="0">
                <a:solidFill>
                  <a:schemeClr val="tx1"/>
                </a:solidFill>
                <a:effectLst/>
                <a:latin typeface="+mn-lt"/>
                <a:ea typeface="+mn-ea"/>
                <a:cs typeface="+mn-cs"/>
              </a:rPr>
              <a:t>Sextractor</a:t>
            </a:r>
            <a:r>
              <a:rPr lang="en-GB" sz="1200" kern="1200" dirty="0" smtClean="0">
                <a:solidFill>
                  <a:schemeClr val="tx1"/>
                </a:solidFill>
                <a:effectLst/>
                <a:latin typeface="+mn-lt"/>
                <a:ea typeface="+mn-ea"/>
                <a:cs typeface="+mn-cs"/>
              </a:rPr>
              <a:t> (builds catalogue of objects from an astronomical image), Tempo2 (Pulsar timing package), IRAF (Image Reduction and Analysis Facility) and IRAF </a:t>
            </a:r>
            <a:r>
              <a:rPr lang="en-GB" sz="1200" kern="1200" dirty="0" err="1" smtClean="0">
                <a:solidFill>
                  <a:schemeClr val="tx1"/>
                </a:solidFill>
                <a:effectLst/>
                <a:latin typeface="+mn-lt"/>
                <a:ea typeface="+mn-ea"/>
                <a:cs typeface="+mn-cs"/>
              </a:rPr>
              <a:t>Ximtool</a:t>
            </a:r>
            <a:r>
              <a:rPr lang="en-GB" sz="1200" kern="1200" dirty="0" smtClean="0">
                <a:solidFill>
                  <a:schemeClr val="tx1"/>
                </a:solidFill>
                <a:effectLst/>
                <a:latin typeface="+mn-lt"/>
                <a:ea typeface="+mn-ea"/>
                <a:cs typeface="+mn-cs"/>
              </a:rPr>
              <a:t> (X11IRAF Tools), </a:t>
            </a:r>
            <a:r>
              <a:rPr lang="en-GB" sz="1200" kern="1200" dirty="0" err="1" smtClean="0">
                <a:solidFill>
                  <a:schemeClr val="tx1"/>
                </a:solidFill>
                <a:effectLst/>
                <a:latin typeface="+mn-lt"/>
                <a:ea typeface="+mn-ea"/>
                <a:cs typeface="+mn-cs"/>
              </a:rPr>
              <a:t>Topcat</a:t>
            </a:r>
            <a:r>
              <a:rPr lang="en-GB" sz="1200" kern="1200" dirty="0" smtClean="0">
                <a:solidFill>
                  <a:schemeClr val="tx1"/>
                </a:solidFill>
                <a:effectLst/>
                <a:latin typeface="+mn-lt"/>
                <a:ea typeface="+mn-ea"/>
                <a:cs typeface="+mn-cs"/>
              </a:rPr>
              <a:t> (Tool for Operations on Catalogue and Tables),  </a:t>
            </a:r>
            <a:r>
              <a:rPr lang="en-GB" sz="1200" kern="1200" dirty="0" err="1" smtClean="0">
                <a:solidFill>
                  <a:schemeClr val="tx1"/>
                </a:solidFill>
                <a:effectLst/>
                <a:latin typeface="+mn-lt"/>
                <a:ea typeface="+mn-ea"/>
                <a:cs typeface="+mn-cs"/>
              </a:rPr>
              <a:t>Aladin</a:t>
            </a:r>
            <a:r>
              <a:rPr lang="en-GB" sz="1200" kern="1200" dirty="0" smtClean="0">
                <a:solidFill>
                  <a:schemeClr val="tx1"/>
                </a:solidFill>
                <a:effectLst/>
                <a:latin typeface="+mn-lt"/>
                <a:ea typeface="+mn-ea"/>
                <a:cs typeface="+mn-cs"/>
              </a:rPr>
              <a:t> (Interactive software for sky atlas), ROOT (Set di OO frameworks to handle and analyse large amounts of data), </a:t>
            </a:r>
            <a:r>
              <a:rPr lang="en-GB" sz="1200" kern="1200" dirty="0" err="1" smtClean="0">
                <a:solidFill>
                  <a:schemeClr val="tx1"/>
                </a:solidFill>
                <a:effectLst/>
                <a:latin typeface="+mn-lt"/>
                <a:ea typeface="+mn-ea"/>
                <a:cs typeface="+mn-cs"/>
              </a:rPr>
              <a:t>EUTelescope</a:t>
            </a:r>
            <a:r>
              <a:rPr lang="en-GB" sz="1200" kern="1200" dirty="0" smtClean="0">
                <a:solidFill>
                  <a:schemeClr val="tx1"/>
                </a:solidFill>
                <a:effectLst/>
                <a:latin typeface="+mn-lt"/>
                <a:ea typeface="+mn-ea"/>
                <a:cs typeface="+mn-cs"/>
              </a:rPr>
              <a:t> (Generic Pixel Telescope Data Analysis Framework), Geant4 (Toolkit for simulation of the passage of particles through matter), VisIVO (Tools for image and movie generation from large amounts of data). All packages are correctly installed on ACID server and they work without problems.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user has own ACID account where he can transfer (upload and download) any type of data by using SCP or HTTP protocols. Moreover it is possible to use </a:t>
            </a:r>
            <a:r>
              <a:rPr lang="en-GB" sz="1200" kern="1200" dirty="0" err="1" smtClean="0">
                <a:solidFill>
                  <a:schemeClr val="tx1"/>
                </a:solidFill>
                <a:effectLst/>
                <a:latin typeface="+mn-lt"/>
                <a:ea typeface="+mn-ea"/>
                <a:cs typeface="+mn-cs"/>
              </a:rPr>
              <a:t>Owncloud</a:t>
            </a:r>
            <a:r>
              <a:rPr lang="en-GB" sz="1200" kern="1200" dirty="0" smtClean="0">
                <a:solidFill>
                  <a:schemeClr val="tx1"/>
                </a:solidFill>
                <a:effectLst/>
                <a:latin typeface="+mn-lt"/>
                <a:ea typeface="+mn-ea"/>
                <a:cs typeface="+mn-cs"/>
              </a:rPr>
              <a:t>, component of ACID packages, to share easily data between the personal desktop and the ACID server.</a:t>
            </a:r>
            <a:endParaRPr lang="it-IT"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19</a:t>
            </a:fld>
            <a:endParaRPr lang="en-GB"/>
          </a:p>
        </p:txBody>
      </p:sp>
    </p:spTree>
    <p:extLst>
      <p:ext uri="{BB962C8B-B14F-4D97-AF65-F5344CB8AC3E}">
        <p14:creationId xmlns:p14="http://schemas.microsoft.com/office/powerpoint/2010/main" val="112766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20</a:t>
            </a:fld>
            <a:endParaRPr lang="en-GB"/>
          </a:p>
        </p:txBody>
      </p:sp>
    </p:spTree>
    <p:extLst>
      <p:ext uri="{BB962C8B-B14F-4D97-AF65-F5344CB8AC3E}">
        <p14:creationId xmlns:p14="http://schemas.microsoft.com/office/powerpoint/2010/main" val="357840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Grp="1" noRot="1" noChangeAspect="1" noChangeArrowheads="1" noTextEdit="1"/>
          </p:cNvSpPr>
          <p:nvPr>
            <p:ph type="sldImg"/>
          </p:nvPr>
        </p:nvSpPr>
        <p:spPr>
          <a:xfrm>
            <a:off x="1143000" y="685800"/>
            <a:ext cx="4572000" cy="342900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1731" name="Text Box 2"/>
          <p:cNvSpPr>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a:lstStyle/>
          <a:p>
            <a:pPr marL="119063" marR="0" indent="0" algn="l" defTabSz="457200" rtl="0" eaLnBrk="1" fontAlgn="auto" latinLnBrk="0" hangingPunct="1">
              <a:lnSpc>
                <a:spcPct val="100000"/>
              </a:lnSpc>
              <a:spcBef>
                <a:spcPct val="0"/>
              </a:spcBef>
              <a:spcAft>
                <a:spcPts val="0"/>
              </a:spcAft>
              <a:buClrTx/>
              <a:buSzTx/>
              <a:buFontTx/>
              <a:buNone/>
              <a:tabLst>
                <a:tab pos="119063" algn="l"/>
                <a:tab pos="566738" algn="l"/>
                <a:tab pos="1016000" algn="l"/>
                <a:tab pos="1465263" algn="l"/>
                <a:tab pos="1914525" algn="l"/>
                <a:tab pos="2363788" algn="l"/>
                <a:tab pos="2813050" algn="l"/>
                <a:tab pos="3262313" algn="l"/>
                <a:tab pos="3711575" algn="l"/>
                <a:tab pos="4160838" algn="l"/>
                <a:tab pos="4610100" algn="l"/>
                <a:tab pos="5059363" algn="l"/>
                <a:tab pos="5508625" algn="l"/>
                <a:tab pos="5957888" algn="l"/>
                <a:tab pos="6407150" algn="l"/>
                <a:tab pos="6856413" algn="l"/>
                <a:tab pos="7305675" algn="l"/>
                <a:tab pos="7754938" algn="l"/>
                <a:tab pos="8204200" algn="l"/>
                <a:tab pos="8653463" algn="l"/>
                <a:tab pos="9102725" algn="l"/>
              </a:tabLst>
              <a:defRPr/>
            </a:pPr>
            <a:r>
              <a:rPr lang="en-US" dirty="0" err="1" smtClean="0">
                <a:solidFill>
                  <a:schemeClr val="accent2"/>
                </a:solidFill>
                <a:latin typeface="Calibri Bold" charset="0"/>
                <a:ea typeface="ヒラギノ角ゴ ProN W6" charset="0"/>
                <a:cs typeface="ヒラギノ角ゴ ProN W6" charset="0"/>
              </a:rPr>
              <a:t>STAR</a:t>
            </a:r>
            <a:r>
              <a:rPr lang="en-US" b="1" i="1" baseline="30000" dirty="0" err="1" smtClean="0">
                <a:solidFill>
                  <a:schemeClr val="accent2"/>
                </a:solidFill>
                <a:latin typeface="Calibri Bold" charset="0"/>
                <a:ea typeface="ヒラギノ角ゴ ProN W6" charset="0"/>
                <a:cs typeface="ヒラギノ角ゴ ProN W6" charset="0"/>
              </a:rPr>
              <a:t>net</a:t>
            </a:r>
            <a:r>
              <a:rPr lang="en-US" dirty="0" smtClean="0">
                <a:solidFill>
                  <a:schemeClr val="accent2"/>
                </a:solidFill>
                <a:latin typeface="Calibri Bold" charset="0"/>
                <a:ea typeface="ヒラギノ角ゴ ProN W6" charset="0"/>
                <a:cs typeface="ヒラギノ角ゴ ProN W6" charset="0"/>
              </a:rPr>
              <a:t> Gateway Federation schema</a:t>
            </a:r>
            <a:endParaRPr lang="en-US" dirty="0" smtClean="0">
              <a:latin typeface="Calibri Bold" charset="0"/>
              <a:cs typeface="Calibri Bold" charset="0"/>
            </a:endParaRPr>
          </a:p>
          <a:p>
            <a:pPr marL="119063">
              <a:spcBef>
                <a:spcPct val="0"/>
              </a:spcBef>
              <a:buClrTx/>
              <a:buFontTx/>
              <a:buNone/>
              <a:tabLst>
                <a:tab pos="119063" algn="l"/>
                <a:tab pos="566738" algn="l"/>
                <a:tab pos="1016000" algn="l"/>
                <a:tab pos="1465263" algn="l"/>
                <a:tab pos="1914525" algn="l"/>
                <a:tab pos="2363788" algn="l"/>
                <a:tab pos="2813050" algn="l"/>
                <a:tab pos="3262313" algn="l"/>
                <a:tab pos="3711575" algn="l"/>
                <a:tab pos="4160838" algn="l"/>
                <a:tab pos="4610100" algn="l"/>
                <a:tab pos="5059363" algn="l"/>
                <a:tab pos="5508625" algn="l"/>
                <a:tab pos="5957888" algn="l"/>
                <a:tab pos="6407150" algn="l"/>
                <a:tab pos="6856413" algn="l"/>
                <a:tab pos="7305675" algn="l"/>
                <a:tab pos="7754938" algn="l"/>
                <a:tab pos="8204200" algn="l"/>
                <a:tab pos="8653463" algn="l"/>
                <a:tab pos="9102725" algn="l"/>
              </a:tabLst>
            </a:pPr>
            <a:endParaRPr lang="en-US" dirty="0">
              <a:latin typeface="Calibri Bold" charset="0"/>
              <a:cs typeface="Calibri Bold"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UR-SG-0090 The Science Gateway must provide a job execution service able to use distributed resources (see above) for application processing and selected data storage.</a:t>
            </a:r>
          </a:p>
          <a:p>
            <a:r>
              <a:rPr lang="en-GB" dirty="0" smtClean="0"/>
              <a:t>UR-SG-0610	The Science Gateway must be developed using existing frameworks to minimize the number of specific developments. </a:t>
            </a:r>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6</a:t>
            </a:fld>
            <a:endParaRPr lang="en-GB"/>
          </a:p>
        </p:txBody>
      </p:sp>
    </p:spTree>
    <p:extLst>
      <p:ext uri="{BB962C8B-B14F-4D97-AF65-F5344CB8AC3E}">
        <p14:creationId xmlns:p14="http://schemas.microsoft.com/office/powerpoint/2010/main" val="272860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GB" dirty="0" smtClean="0"/>
              <a:t>The goal of a "Where Are You From" (WAYF) service is to guide a user to his or her Identity Provider</a:t>
            </a:r>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A federation is a collection of organizations that agree to interoperate under a certain rule set. Federations will usually define trusted roots, authorities and attributes, along with distribution of metadata representing this information.</a:t>
            </a:r>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8</a:t>
            </a:fld>
            <a:endParaRPr lang="en-GB"/>
          </a:p>
        </p:txBody>
      </p:sp>
    </p:spTree>
    <p:extLst>
      <p:ext uri="{BB962C8B-B14F-4D97-AF65-F5344CB8AC3E}">
        <p14:creationId xmlns:p14="http://schemas.microsoft.com/office/powerpoint/2010/main" val="686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A federation is a collection of organizations that agree to interoperate under a certain rule set. Federations will usually define trusted roots, authorities and attributes, along with distribution of metadata representing this information.</a:t>
            </a:r>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9</a:t>
            </a:fld>
            <a:endParaRPr lang="en-GB"/>
          </a:p>
        </p:txBody>
      </p:sp>
    </p:spTree>
    <p:extLst>
      <p:ext uri="{BB962C8B-B14F-4D97-AF65-F5344CB8AC3E}">
        <p14:creationId xmlns:p14="http://schemas.microsoft.com/office/powerpoint/2010/main" val="686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10</a:t>
            </a:fld>
            <a:endParaRPr lang="en-GB"/>
          </a:p>
        </p:txBody>
      </p:sp>
    </p:spTree>
    <p:extLst>
      <p:ext uri="{BB962C8B-B14F-4D97-AF65-F5344CB8AC3E}">
        <p14:creationId xmlns:p14="http://schemas.microsoft.com/office/powerpoint/2010/main" val="363237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baseline="0" dirty="0" smtClean="0"/>
              <a:t>The Shibboleth environment can be customized in order to filter and manage any attribute provided by LDAP. </a:t>
            </a:r>
          </a:p>
          <a:p>
            <a:r>
              <a:rPr lang="en-GB"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Currently we are using an LDAP server at INAF CATANIA.</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 </a:t>
            </a:r>
            <a:r>
              <a:rPr lang="en-GB" baseline="0" dirty="0" smtClean="0"/>
              <a:t>Identity Provider can be  connected to the CTA LDAP 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This Authentication environment </a:t>
            </a:r>
            <a:r>
              <a:rPr lang="en-GB" b="1" baseline="0" dirty="0" smtClean="0"/>
              <a:t>meets</a:t>
            </a:r>
            <a:r>
              <a:rPr lang="en-GB" baseline="0" dirty="0" smtClean="0"/>
              <a:t> the following requirements: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UR-SSO-0010: A Guest Observer that cannot be identified by a scientific community must be able to create a local account protected by login/password. The CTAO produces identification credentials for such a user. </a:t>
            </a: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UR-SSO-0030  A CTA internal user will be identified using his CTA login/password </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UR-SSO-0900  All passwords must be encrypted on network.</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UR-SSO-0910  The identity of users must be checked for each connection request.</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Shibboleth 2 standard implements an inactivity timeout that is reset any time the user is authenticated to a service provider.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11</a:t>
            </a:fld>
            <a:endParaRPr lang="en-GB"/>
          </a:p>
        </p:txBody>
      </p:sp>
    </p:spTree>
    <p:extLst>
      <p:ext uri="{BB962C8B-B14F-4D97-AF65-F5344CB8AC3E}">
        <p14:creationId xmlns:p14="http://schemas.microsoft.com/office/powerpoint/2010/main" val="383615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The implemented solution  </a:t>
            </a:r>
            <a:r>
              <a:rPr lang="en-GB" b="1" baseline="0" dirty="0" smtClean="0"/>
              <a:t>meets</a:t>
            </a:r>
            <a:r>
              <a:rPr lang="en-GB" baseline="0" dirty="0" smtClean="0"/>
              <a:t> the following requirements:</a:t>
            </a:r>
          </a:p>
          <a:p>
            <a:endParaRPr lang="en-GB" dirty="0" smtClean="0"/>
          </a:p>
          <a:p>
            <a:r>
              <a:rPr lang="en-GB" dirty="0" smtClean="0"/>
              <a:t>UR-SG-0620	The Science Gateway framework used must follow existing standards. </a:t>
            </a:r>
          </a:p>
          <a:p>
            <a:endParaRPr lang="en-GB" dirty="0"/>
          </a:p>
        </p:txBody>
      </p:sp>
      <p:sp>
        <p:nvSpPr>
          <p:cNvPr id="4" name="Segnaposto numero diapositiva 3"/>
          <p:cNvSpPr>
            <a:spLocks noGrp="1"/>
          </p:cNvSpPr>
          <p:nvPr>
            <p:ph type="sldNum" sz="quarter" idx="10"/>
          </p:nvPr>
        </p:nvSpPr>
        <p:spPr/>
        <p:txBody>
          <a:bodyPr/>
          <a:lstStyle/>
          <a:p>
            <a:fld id="{A7AE572E-7EC4-004F-8A65-AE4FB9E4DF63}" type="slidenum">
              <a:rPr lang="en-GB" smtClean="0"/>
              <a:t>12</a:t>
            </a:fld>
            <a:endParaRPr lang="en-GB"/>
          </a:p>
        </p:txBody>
      </p:sp>
    </p:spTree>
    <p:extLst>
      <p:ext uri="{BB962C8B-B14F-4D97-AF65-F5344CB8AC3E}">
        <p14:creationId xmlns:p14="http://schemas.microsoft.com/office/powerpoint/2010/main" val="322364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9F074067-7C9E-EF41-8A98-135C2AB1D30B}" type="datetime1">
              <a:rPr lang="it-IT" smtClean="0"/>
              <a:t>21/06/13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95536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62BDB54C-F5D6-C14D-804D-AEA49F965B93}" type="datetime1">
              <a:rPr lang="it-IT" smtClean="0"/>
              <a:t>21/06/13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47866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99C5F4A8-D53C-ED41-8B93-DA7A6CF9FECF}" type="datetime1">
              <a:rPr lang="it-IT" smtClean="0"/>
              <a:t>21/06/13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393717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53D64B4-7B91-5940-BF8B-927978EBEF8F}" type="datetime1">
              <a:rPr lang="it-IT" smtClean="0"/>
              <a:t>21/06/13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225530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ADF267C-659D-0F45-8228-C71F22D5D820}" type="datetime1">
              <a:rPr lang="it-IT" smtClean="0"/>
              <a:t>21/06/13</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656400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C1168BC1-4A9E-8E42-AFB0-D62B2AEE7921}" type="datetime1">
              <a:rPr lang="it-IT" smtClean="0"/>
              <a:t>21/06/13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76428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F1BCAD07-E79C-A741-A589-E6BACA9F287D}" type="datetime1">
              <a:rPr lang="it-IT" smtClean="0"/>
              <a:t>21/06/13</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10283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GB"/>
          </a:p>
        </p:txBody>
      </p:sp>
      <p:sp>
        <p:nvSpPr>
          <p:cNvPr id="3" name="Segnaposto data 2"/>
          <p:cNvSpPr>
            <a:spLocks noGrp="1"/>
          </p:cNvSpPr>
          <p:nvPr>
            <p:ph type="dt" sz="half" idx="10"/>
          </p:nvPr>
        </p:nvSpPr>
        <p:spPr/>
        <p:txBody>
          <a:bodyPr/>
          <a:lstStyle/>
          <a:p>
            <a:fld id="{4E09B9E1-F236-D74B-AABF-81E7874E1F55}" type="datetime1">
              <a:rPr lang="it-IT" smtClean="0"/>
              <a:t>21/06/13</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2874428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7DDA7D-4E22-3647-9C88-BA9D000566AE}" type="datetime1">
              <a:rPr lang="it-IT" smtClean="0"/>
              <a:t>21/06/13</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286278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3A5E42D-DEBB-0E4D-8D9B-C29F24ADD9FC}" type="datetime1">
              <a:rPr lang="it-IT" smtClean="0"/>
              <a:t>21/06/13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255282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87553B4-8F66-3242-8423-E0AAEF070066}" type="datetime1">
              <a:rPr lang="it-IT" smtClean="0"/>
              <a:t>21/06/13</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9CC4607-4E73-F54F-A622-1DE2C35A1701}" type="slidenum">
              <a:rPr lang="en-GB" smtClean="0"/>
              <a:t>‹n.›</a:t>
            </a:fld>
            <a:endParaRPr lang="en-GB"/>
          </a:p>
        </p:txBody>
      </p:sp>
    </p:spTree>
    <p:extLst>
      <p:ext uri="{BB962C8B-B14F-4D97-AF65-F5344CB8AC3E}">
        <p14:creationId xmlns:p14="http://schemas.microsoft.com/office/powerpoint/2010/main" val="249596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461604" y="274638"/>
            <a:ext cx="7236129" cy="1143000"/>
          </a:xfrm>
          <a:prstGeom prst="rect">
            <a:avLst/>
          </a:prstGeom>
        </p:spPr>
        <p:txBody>
          <a:bodyPr vert="horz" lIns="91440" tIns="45720" rIns="91440" bIns="45720" rtlCol="0" anchor="ctr">
            <a:normAutofit/>
          </a:bodyPr>
          <a:lstStyle/>
          <a:p>
            <a:r>
              <a:rPr lang="it-IT" dirty="0" smtClean="0"/>
              <a:t>Fare clic per modificare stile</a:t>
            </a:r>
            <a:endParaRPr lang="en-GB"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84B0A-6782-8243-8C6C-891D0A7197F2}" type="datetime1">
              <a:rPr lang="it-IT" smtClean="0"/>
              <a:t>21/06/13</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C4607-4E73-F54F-A622-1DE2C35A1701}" type="slidenum">
              <a:rPr lang="en-GB" smtClean="0"/>
              <a:t>‹n.›</a:t>
            </a:fld>
            <a:endParaRPr lang="en-GB"/>
          </a:p>
        </p:txBody>
      </p:sp>
      <p:pic>
        <p:nvPicPr>
          <p:cNvPr id="7" name="Immagin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485900" cy="905256"/>
          </a:xfrm>
          <a:prstGeom prst="rect">
            <a:avLst/>
          </a:prstGeom>
        </p:spPr>
      </p:pic>
      <p:pic>
        <p:nvPicPr>
          <p:cNvPr id="9" name="Immagine 8"/>
          <p:cNvPicPr>
            <a:picLocks noChangeAspect="1"/>
          </p:cNvPicPr>
          <p:nvPr userDrawn="1"/>
        </p:nvPicPr>
        <p:blipFill>
          <a:blip r:embed="rId14"/>
          <a:stretch>
            <a:fillRect/>
          </a:stretch>
        </p:blipFill>
        <p:spPr>
          <a:xfrm>
            <a:off x="8152246" y="36452"/>
            <a:ext cx="864754" cy="868804"/>
          </a:xfrm>
          <a:prstGeom prst="rect">
            <a:avLst/>
          </a:prstGeom>
        </p:spPr>
      </p:pic>
    </p:spTree>
    <p:extLst>
      <p:ext uri="{BB962C8B-B14F-4D97-AF65-F5344CB8AC3E}">
        <p14:creationId xmlns:p14="http://schemas.microsoft.com/office/powerpoint/2010/main" val="141570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ta-sg.oact.inaf.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www.erflow.eu/"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sci-bus.eu/" TargetMode="External"/></Relationships>
</file>

<file path=ppt/slides/_rels/slide20.xml.rels><?xml version="1.0" encoding="UTF-8" standalone="yes"?>
<Relationships xmlns="http://schemas.openxmlformats.org/package/2006/relationships"><Relationship Id="rId11" Type="http://schemas.openxmlformats.org/officeDocument/2006/relationships/image" Target="../media/image32.jpg"/><Relationship Id="rId12" Type="http://schemas.openxmlformats.org/officeDocument/2006/relationships/image" Target="../media/image33.jpg"/><Relationship Id="rId13" Type="http://schemas.openxmlformats.org/officeDocument/2006/relationships/image" Target="../media/image34.jpg"/><Relationship Id="rId14" Type="http://schemas.openxmlformats.org/officeDocument/2006/relationships/image" Target="../media/image35.jpg"/><Relationship Id="rId15" Type="http://schemas.openxmlformats.org/officeDocument/2006/relationships/image" Target="../media/image36.png"/><Relationship Id="rId1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png"/><Relationship Id="rId9" Type="http://schemas.openxmlformats.org/officeDocument/2006/relationships/image" Target="../media/image30.jpg"/><Relationship Id="rId10"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hyperlink" Target="http://www.oact.inaf.it/STARnet/pages/members.htm" TargetMode="Externa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cta-sg.oact.inaf.i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5013176"/>
            <a:ext cx="752475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0" tIns="50760" rIns="132120" bIns="5076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9pPr>
          </a:lstStyle>
          <a:p>
            <a:pPr algn="ctr" eaLnBrk="1" hangingPunct="1">
              <a:lnSpc>
                <a:spcPct val="93000"/>
              </a:lnSpc>
              <a:buClrTx/>
              <a:buFontTx/>
              <a:buNone/>
              <a:defRPr/>
            </a:pPr>
            <a:r>
              <a:rPr lang="it-IT" sz="3200" dirty="0" smtClean="0">
                <a:solidFill>
                  <a:schemeClr val="accent2"/>
                </a:solidFill>
                <a:latin typeface="Calibri Bold" charset="0"/>
              </a:rPr>
              <a:t>A. Costa, P. Massimino,</a:t>
            </a:r>
            <a:endParaRPr lang="it-IT" sz="3200" b="1" dirty="0">
              <a:solidFill>
                <a:schemeClr val="accent2"/>
              </a:solidFill>
              <a:latin typeface="Calibri Bold" charset="0"/>
            </a:endParaRPr>
          </a:p>
          <a:p>
            <a:pPr algn="ctr" eaLnBrk="1" hangingPunct="1">
              <a:lnSpc>
                <a:spcPct val="93000"/>
              </a:lnSpc>
              <a:buClrTx/>
              <a:buFontTx/>
              <a:buNone/>
              <a:defRPr/>
            </a:pPr>
            <a:r>
              <a:rPr lang="it-IT" sz="3200" dirty="0" smtClean="0">
                <a:solidFill>
                  <a:schemeClr val="accent2"/>
                </a:solidFill>
                <a:latin typeface="Calibri Bold" charset="0"/>
              </a:rPr>
              <a:t>C. </a:t>
            </a:r>
            <a:r>
              <a:rPr lang="it-IT" sz="3200" dirty="0" err="1" smtClean="0">
                <a:solidFill>
                  <a:schemeClr val="accent2"/>
                </a:solidFill>
                <a:latin typeface="Calibri Bold" charset="0"/>
              </a:rPr>
              <a:t>Vuerli</a:t>
            </a:r>
            <a:r>
              <a:rPr lang="it-IT" sz="3200" dirty="0" smtClean="0">
                <a:solidFill>
                  <a:schemeClr val="accent2"/>
                </a:solidFill>
                <a:latin typeface="Calibri Bold" charset="0"/>
              </a:rPr>
              <a:t>, U. </a:t>
            </a:r>
            <a:r>
              <a:rPr lang="it-IT" sz="3200" dirty="0" err="1" smtClean="0">
                <a:solidFill>
                  <a:schemeClr val="accent2"/>
                </a:solidFill>
                <a:latin typeface="Calibri Bold" charset="0"/>
              </a:rPr>
              <a:t>Becciani</a:t>
            </a:r>
            <a:endParaRPr lang="it-IT" sz="3200" dirty="0" smtClean="0">
              <a:solidFill>
                <a:schemeClr val="accent2"/>
              </a:solidFill>
              <a:latin typeface="Calibri Bold" charset="0"/>
            </a:endParaRPr>
          </a:p>
          <a:p>
            <a:pPr algn="ctr" eaLnBrk="1" hangingPunct="1">
              <a:lnSpc>
                <a:spcPct val="93000"/>
              </a:lnSpc>
              <a:buClrTx/>
              <a:buFontTx/>
              <a:buNone/>
              <a:defRPr/>
            </a:pPr>
            <a:r>
              <a:rPr lang="it-IT" sz="5000" dirty="0" smtClean="0">
                <a:solidFill>
                  <a:schemeClr val="accent2"/>
                </a:solidFill>
                <a:latin typeface="Calibri Bold" charset="0"/>
              </a:rPr>
              <a:t>INAF</a:t>
            </a:r>
            <a:endParaRPr lang="it-IT" sz="5000" dirty="0" smtClean="0">
              <a:solidFill>
                <a:srgbClr val="0000FF"/>
              </a:solidFill>
              <a:latin typeface="Calibri Bold" charset="0"/>
            </a:endParaRPr>
          </a:p>
        </p:txBody>
      </p:sp>
      <p:sp>
        <p:nvSpPr>
          <p:cNvPr id="6" name="CasellaDiTesto 5"/>
          <p:cNvSpPr txBox="1"/>
          <p:nvPr/>
        </p:nvSpPr>
        <p:spPr>
          <a:xfrm>
            <a:off x="2362390" y="4182179"/>
            <a:ext cx="5152572" cy="553998"/>
          </a:xfrm>
          <a:prstGeom prst="rect">
            <a:avLst/>
          </a:prstGeom>
          <a:noFill/>
        </p:spPr>
        <p:txBody>
          <a:bodyPr wrap="square" rtlCol="0">
            <a:spAutoFit/>
          </a:bodyPr>
          <a:lstStyle/>
          <a:p>
            <a:r>
              <a:rPr lang="en-GB" sz="3000" dirty="0">
                <a:hlinkClick r:id="rId2"/>
              </a:rPr>
              <a:t>http://</a:t>
            </a:r>
            <a:r>
              <a:rPr lang="en-GB" sz="3000" dirty="0" err="1">
                <a:hlinkClick r:id="rId2"/>
              </a:rPr>
              <a:t>cta-sg.oact.inaf.it</a:t>
            </a:r>
            <a:r>
              <a:rPr lang="en-GB" sz="3000" dirty="0">
                <a:hlinkClick r:id="rId2"/>
              </a:rPr>
              <a:t>/</a:t>
            </a:r>
            <a:endParaRPr lang="en-GB" sz="3000" dirty="0"/>
          </a:p>
        </p:txBody>
      </p:sp>
      <p:sp>
        <p:nvSpPr>
          <p:cNvPr id="9" name="Titolo 1"/>
          <p:cNvSpPr txBox="1">
            <a:spLocks/>
          </p:cNvSpPr>
          <p:nvPr/>
        </p:nvSpPr>
        <p:spPr>
          <a:xfrm>
            <a:off x="685800" y="1543873"/>
            <a:ext cx="7772400" cy="169563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CTA </a:t>
            </a:r>
            <a:r>
              <a:rPr lang="en-GB" dirty="0"/>
              <a:t>Gateway Prototype</a:t>
            </a:r>
            <a:br>
              <a:rPr lang="en-GB" dirty="0"/>
            </a:br>
            <a:r>
              <a:rPr lang="en-GB" sz="2900" dirty="0"/>
              <a:t>Based </a:t>
            </a:r>
            <a:r>
              <a:rPr lang="en-GB" sz="2900" dirty="0" smtClean="0"/>
              <a:t>on </a:t>
            </a:r>
            <a:r>
              <a:rPr lang="en-GB" sz="2900" dirty="0" err="1" smtClean="0"/>
              <a:t>gUSE</a:t>
            </a:r>
            <a:r>
              <a:rPr lang="en-GB" sz="2900" dirty="0"/>
              <a:t>/WS-PGRADE </a:t>
            </a:r>
            <a:br>
              <a:rPr lang="en-GB" sz="2900" dirty="0"/>
            </a:br>
            <a:r>
              <a:rPr lang="en-GB" sz="2900" dirty="0"/>
              <a:t>and Single-Sign-On (SSO) Authentication</a:t>
            </a:r>
          </a:p>
        </p:txBody>
      </p:sp>
    </p:spTree>
    <p:extLst>
      <p:ext uri="{BB962C8B-B14F-4D97-AF65-F5344CB8AC3E}">
        <p14:creationId xmlns:p14="http://schemas.microsoft.com/office/powerpoint/2010/main" val="305401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dirty="0" smtClean="0"/>
              <a:t>INAF CTA SG:</a:t>
            </a:r>
            <a:r>
              <a:rPr lang="en-US" dirty="0" smtClean="0"/>
              <a:t/>
            </a:r>
            <a:br>
              <a:rPr lang="en-US" dirty="0" smtClean="0"/>
            </a:br>
            <a:r>
              <a:rPr lang="en-US" dirty="0" smtClean="0"/>
              <a:t>SAML Based SSO Model</a:t>
            </a:r>
            <a:endParaRPr lang="en-US" dirty="0"/>
          </a:p>
        </p:txBody>
      </p:sp>
      <p:sp>
        <p:nvSpPr>
          <p:cNvPr id="7" name="Freccia bidirezionale orizzontale 6"/>
          <p:cNvSpPr/>
          <p:nvPr/>
        </p:nvSpPr>
        <p:spPr>
          <a:xfrm rot="1175342">
            <a:off x="3237991" y="2683941"/>
            <a:ext cx="1895474" cy="64807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Trust</a:t>
            </a:r>
            <a:endParaRPr lang="it-IT" dirty="0">
              <a:solidFill>
                <a:schemeClr val="tx1"/>
              </a:solidFill>
            </a:endParaRPr>
          </a:p>
        </p:txBody>
      </p:sp>
      <p:sp>
        <p:nvSpPr>
          <p:cNvPr id="8" name="Cubo 7"/>
          <p:cNvSpPr/>
          <p:nvPr/>
        </p:nvSpPr>
        <p:spPr>
          <a:xfrm>
            <a:off x="494966" y="1897395"/>
            <a:ext cx="2448272" cy="941512"/>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CTA Identity Provider</a:t>
            </a:r>
            <a:endParaRPr lang="it-IT"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251" y="4581128"/>
            <a:ext cx="18954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ubo 11"/>
          <p:cNvSpPr/>
          <p:nvPr/>
        </p:nvSpPr>
        <p:spPr>
          <a:xfrm>
            <a:off x="5868144" y="2689496"/>
            <a:ext cx="2448272" cy="941512"/>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Service Provider</a:t>
            </a:r>
            <a:endParaRPr lang="it-IT" dirty="0">
              <a:solidFill>
                <a:schemeClr val="tx1"/>
              </a:solidFill>
            </a:endParaRPr>
          </a:p>
        </p:txBody>
      </p:sp>
      <p:cxnSp>
        <p:nvCxnSpPr>
          <p:cNvPr id="11" name="Connettore 1 10"/>
          <p:cNvCxnSpPr/>
          <p:nvPr/>
        </p:nvCxnSpPr>
        <p:spPr>
          <a:xfrm>
            <a:off x="2908508" y="2204864"/>
            <a:ext cx="2959636" cy="915707"/>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6723325" y="3631008"/>
            <a:ext cx="8915" cy="11497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5076057" y="4797152"/>
            <a:ext cx="165618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a:off x="1979712" y="4797152"/>
            <a:ext cx="17281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1979712" y="2852936"/>
            <a:ext cx="0" cy="19278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331640" y="285293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1331640" y="5445224"/>
            <a:ext cx="2376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5076057" y="5445224"/>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7380312" y="3631008"/>
            <a:ext cx="0" cy="181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5187252" y="4396462"/>
            <a:ext cx="1536073" cy="369332"/>
          </a:xfrm>
          <a:prstGeom prst="rect">
            <a:avLst/>
          </a:prstGeom>
          <a:noFill/>
        </p:spPr>
        <p:txBody>
          <a:bodyPr wrap="none" rtlCol="0">
            <a:spAutoFit/>
          </a:bodyPr>
          <a:lstStyle/>
          <a:p>
            <a:r>
              <a:rPr lang="it-IT" dirty="0" smtClean="0"/>
              <a:t>SAML </a:t>
            </a:r>
            <a:r>
              <a:rPr lang="it-IT" dirty="0" err="1" smtClean="0"/>
              <a:t>Request</a:t>
            </a:r>
            <a:endParaRPr lang="it-IT" dirty="0"/>
          </a:p>
        </p:txBody>
      </p:sp>
      <p:sp>
        <p:nvSpPr>
          <p:cNvPr id="33" name="CasellaDiTesto 32"/>
          <p:cNvSpPr txBox="1"/>
          <p:nvPr/>
        </p:nvSpPr>
        <p:spPr>
          <a:xfrm>
            <a:off x="1719102" y="5068676"/>
            <a:ext cx="1670762" cy="369332"/>
          </a:xfrm>
          <a:prstGeom prst="rect">
            <a:avLst/>
          </a:prstGeom>
          <a:noFill/>
        </p:spPr>
        <p:txBody>
          <a:bodyPr wrap="none" rtlCol="0">
            <a:spAutoFit/>
          </a:bodyPr>
          <a:lstStyle/>
          <a:p>
            <a:r>
              <a:rPr lang="it-IT" dirty="0" smtClean="0"/>
              <a:t>SAML </a:t>
            </a:r>
            <a:r>
              <a:rPr lang="it-IT" dirty="0" err="1" smtClean="0"/>
              <a:t>Response</a:t>
            </a:r>
            <a:endParaRPr lang="it-IT" dirty="0"/>
          </a:p>
        </p:txBody>
      </p:sp>
      <p:sp>
        <p:nvSpPr>
          <p:cNvPr id="20" name="Cubo 19"/>
          <p:cNvSpPr/>
          <p:nvPr/>
        </p:nvSpPr>
        <p:spPr>
          <a:xfrm>
            <a:off x="5868144" y="1747984"/>
            <a:ext cx="2448272" cy="941512"/>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CTA Gateway</a:t>
            </a:r>
            <a:endParaRPr lang="it-IT" dirty="0">
              <a:solidFill>
                <a:schemeClr val="tx1"/>
              </a:solidFill>
            </a:endParaRPr>
          </a:p>
        </p:txBody>
      </p:sp>
      <p:sp>
        <p:nvSpPr>
          <p:cNvPr id="5" name="Segnaposto numero diapositiva 4"/>
          <p:cNvSpPr>
            <a:spLocks noGrp="1"/>
          </p:cNvSpPr>
          <p:nvPr>
            <p:ph type="sldNum" sz="quarter" idx="12"/>
          </p:nvPr>
        </p:nvSpPr>
        <p:spPr/>
        <p:txBody>
          <a:bodyPr/>
          <a:lstStyle/>
          <a:p>
            <a:fld id="{89CC4607-4E73-F54F-A622-1DE2C35A1701}" type="slidenum">
              <a:rPr lang="en-GB" smtClean="0"/>
              <a:t>10</a:t>
            </a:fld>
            <a:endParaRPr lang="en-GB"/>
          </a:p>
        </p:txBody>
      </p:sp>
    </p:spTree>
    <p:extLst>
      <p:ext uri="{BB962C8B-B14F-4D97-AF65-F5344CB8AC3E}">
        <p14:creationId xmlns:p14="http://schemas.microsoft.com/office/powerpoint/2010/main" val="279612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3652" y="0"/>
            <a:ext cx="8229600" cy="1143000"/>
          </a:xfrm>
        </p:spPr>
        <p:txBody>
          <a:bodyPr/>
          <a:lstStyle/>
          <a:p>
            <a:r>
              <a:rPr lang="en-GB" dirty="0" smtClean="0"/>
              <a:t>INAF CTA SG: Login Page</a:t>
            </a:r>
            <a:endParaRPr lang="en-GB" dirty="0"/>
          </a:p>
        </p:txBody>
      </p:sp>
      <p:sp>
        <p:nvSpPr>
          <p:cNvPr id="3" name="Segnaposto contenuto 2"/>
          <p:cNvSpPr>
            <a:spLocks noGrp="1"/>
          </p:cNvSpPr>
          <p:nvPr>
            <p:ph idx="1"/>
          </p:nvPr>
        </p:nvSpPr>
        <p:spPr>
          <a:xfrm>
            <a:off x="560870" y="953688"/>
            <a:ext cx="8229600" cy="552381"/>
          </a:xfrm>
        </p:spPr>
        <p:txBody>
          <a:bodyPr>
            <a:normAutofit fontScale="85000" lnSpcReduction="10000"/>
          </a:bodyPr>
          <a:lstStyle/>
          <a:p>
            <a:pPr marL="0" indent="0">
              <a:buNone/>
            </a:pPr>
            <a:r>
              <a:rPr lang="en-GB" dirty="0" smtClean="0"/>
              <a:t>The portal user is presented with the CTA </a:t>
            </a:r>
            <a:r>
              <a:rPr lang="en-GB" dirty="0" err="1" smtClean="0"/>
              <a:t>IdP</a:t>
            </a:r>
            <a:r>
              <a:rPr lang="en-GB" dirty="0" smtClean="0"/>
              <a:t> login page</a:t>
            </a:r>
          </a:p>
          <a:p>
            <a:endParaRPr lang="en-GB" dirty="0"/>
          </a:p>
        </p:txBody>
      </p:sp>
      <p:pic>
        <p:nvPicPr>
          <p:cNvPr id="4" name="Immagine 3" descr="Schermata 2013-06-19 alle 14.48.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9297"/>
            <a:ext cx="9144000" cy="5012422"/>
          </a:xfrm>
          <a:prstGeom prst="rect">
            <a:avLst/>
          </a:prstGeom>
        </p:spPr>
      </p:pic>
      <p:sp>
        <p:nvSpPr>
          <p:cNvPr id="7" name="Segnaposto numero diapositiva 6"/>
          <p:cNvSpPr>
            <a:spLocks noGrp="1"/>
          </p:cNvSpPr>
          <p:nvPr>
            <p:ph type="sldNum" sz="quarter" idx="12"/>
          </p:nvPr>
        </p:nvSpPr>
        <p:spPr/>
        <p:txBody>
          <a:bodyPr/>
          <a:lstStyle/>
          <a:p>
            <a:fld id="{89CC4607-4E73-F54F-A622-1DE2C35A1701}" type="slidenum">
              <a:rPr lang="en-GB" smtClean="0"/>
              <a:t>11</a:t>
            </a:fld>
            <a:endParaRPr lang="en-GB"/>
          </a:p>
        </p:txBody>
      </p:sp>
    </p:spTree>
    <p:extLst>
      <p:ext uri="{BB962C8B-B14F-4D97-AF65-F5344CB8AC3E}">
        <p14:creationId xmlns:p14="http://schemas.microsoft.com/office/powerpoint/2010/main" val="284356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smtClean="0"/>
              <a:t>INAF CTA SG Standard</a:t>
            </a:r>
            <a:r>
              <a:rPr lang="en-GB" i="1" dirty="0" smtClean="0"/>
              <a:t>s</a:t>
            </a:r>
            <a:endParaRPr lang="en-GB" sz="3000" i="1" dirty="0"/>
          </a:p>
        </p:txBody>
      </p:sp>
      <p:sp>
        <p:nvSpPr>
          <p:cNvPr id="3" name="Segnaposto contenuto 2"/>
          <p:cNvSpPr>
            <a:spLocks noGrp="1"/>
          </p:cNvSpPr>
          <p:nvPr>
            <p:ph idx="1"/>
          </p:nvPr>
        </p:nvSpPr>
        <p:spPr/>
        <p:txBody>
          <a:bodyPr>
            <a:normAutofit fontScale="85000" lnSpcReduction="10000"/>
          </a:bodyPr>
          <a:lstStyle/>
          <a:p>
            <a:pPr marL="0" indent="0">
              <a:buNone/>
            </a:pPr>
            <a:r>
              <a:rPr lang="en-GB" dirty="0"/>
              <a:t>The usage of standards increase </a:t>
            </a:r>
            <a:endParaRPr lang="en-GB" dirty="0" smtClean="0"/>
          </a:p>
          <a:p>
            <a:pPr lvl="1"/>
            <a:r>
              <a:rPr lang="en-GB" dirty="0" smtClean="0"/>
              <a:t>the </a:t>
            </a:r>
            <a:r>
              <a:rPr lang="en-GB" dirty="0"/>
              <a:t>long term sustainability </a:t>
            </a:r>
          </a:p>
          <a:p>
            <a:pPr lvl="1"/>
            <a:r>
              <a:rPr lang="en-GB" dirty="0"/>
              <a:t>Modularity </a:t>
            </a:r>
          </a:p>
          <a:p>
            <a:pPr lvl="1"/>
            <a:r>
              <a:rPr lang="en-GB" dirty="0"/>
              <a:t>Easiness of use</a:t>
            </a:r>
          </a:p>
          <a:p>
            <a:endParaRPr lang="en-GB" dirty="0" smtClean="0"/>
          </a:p>
          <a:p>
            <a:r>
              <a:rPr lang="en-GB" dirty="0" smtClean="0"/>
              <a:t>Java </a:t>
            </a:r>
            <a:r>
              <a:rPr lang="en-GB" dirty="0" err="1"/>
              <a:t>Portlet</a:t>
            </a:r>
            <a:r>
              <a:rPr lang="en-GB" dirty="0"/>
              <a:t> Specification (JSR-168</a:t>
            </a:r>
            <a:r>
              <a:rPr lang="en-GB" dirty="0" smtClean="0"/>
              <a:t>)</a:t>
            </a:r>
          </a:p>
          <a:p>
            <a:r>
              <a:rPr lang="en-GB" dirty="0" smtClean="0"/>
              <a:t>Security Assertion </a:t>
            </a:r>
            <a:r>
              <a:rPr lang="en-GB" dirty="0" err="1" smtClean="0"/>
              <a:t>Markup</a:t>
            </a:r>
            <a:r>
              <a:rPr lang="en-GB" dirty="0" smtClean="0"/>
              <a:t> Language 2.0 (SAML 2.0)	</a:t>
            </a:r>
          </a:p>
          <a:p>
            <a:pPr lvl="1"/>
            <a:r>
              <a:rPr lang="en-GB" dirty="0" smtClean="0"/>
              <a:t>Shibboleth implementation</a:t>
            </a:r>
          </a:p>
          <a:p>
            <a:r>
              <a:rPr lang="en-GB" dirty="0" smtClean="0"/>
              <a:t>Open LDAP  </a:t>
            </a:r>
          </a:p>
          <a:p>
            <a:r>
              <a:rPr lang="en-GB" dirty="0" smtClean="0"/>
              <a:t>Usage of X509 certificates</a:t>
            </a:r>
          </a:p>
        </p:txBody>
      </p:sp>
      <p:sp>
        <p:nvSpPr>
          <p:cNvPr id="6" name="Segnaposto numero diapositiva 5"/>
          <p:cNvSpPr>
            <a:spLocks noGrp="1"/>
          </p:cNvSpPr>
          <p:nvPr>
            <p:ph type="sldNum" sz="quarter" idx="12"/>
          </p:nvPr>
        </p:nvSpPr>
        <p:spPr/>
        <p:txBody>
          <a:bodyPr/>
          <a:lstStyle/>
          <a:p>
            <a:fld id="{89CC4607-4E73-F54F-A622-1DE2C35A1701}" type="slidenum">
              <a:rPr lang="en-GB" smtClean="0"/>
              <a:t>12</a:t>
            </a:fld>
            <a:endParaRPr lang="en-GB"/>
          </a:p>
        </p:txBody>
      </p:sp>
    </p:spTree>
    <p:extLst>
      <p:ext uri="{BB962C8B-B14F-4D97-AF65-F5344CB8AC3E}">
        <p14:creationId xmlns:p14="http://schemas.microsoft.com/office/powerpoint/2010/main" val="1066394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it-IT" b="1" dirty="0" err="1" smtClean="0"/>
              <a:t>Workflows</a:t>
            </a:r>
            <a:r>
              <a:rPr lang="it-IT" b="1" dirty="0" smtClean="0"/>
              <a:t>  </a:t>
            </a:r>
          </a:p>
        </p:txBody>
      </p:sp>
      <p:sp>
        <p:nvSpPr>
          <p:cNvPr id="3" name="Segnaposto contenuto 2"/>
          <p:cNvSpPr>
            <a:spLocks noGrp="1"/>
          </p:cNvSpPr>
          <p:nvPr>
            <p:ph idx="1"/>
          </p:nvPr>
        </p:nvSpPr>
        <p:spPr>
          <a:xfrm>
            <a:off x="457200" y="1205090"/>
            <a:ext cx="8229600" cy="4921073"/>
          </a:xfrm>
        </p:spPr>
        <p:txBody>
          <a:bodyPr rtlCol="0">
            <a:normAutofit/>
          </a:bodyPr>
          <a:lstStyle/>
          <a:p>
            <a:pPr marL="0" indent="0" eaLnBrk="1" fontAlgn="auto" hangingPunct="1">
              <a:spcAft>
                <a:spcPts val="0"/>
              </a:spcAft>
              <a:buFont typeface="Arial" pitchFamily="34" charset="0"/>
              <a:buNone/>
              <a:defRPr/>
            </a:pPr>
            <a:r>
              <a:rPr lang="it-IT" dirty="0" smtClean="0">
                <a:latin typeface="Calibri" pitchFamily="34" charset="0"/>
              </a:rPr>
              <a:t>The </a:t>
            </a:r>
            <a:r>
              <a:rPr lang="en-US" dirty="0">
                <a:latin typeface="Calibri" pitchFamily="34" charset="0"/>
              </a:rPr>
              <a:t>skeleton of a </a:t>
            </a:r>
            <a:r>
              <a:rPr lang="en-US" dirty="0" smtClean="0">
                <a:latin typeface="Calibri" pitchFamily="34" charset="0"/>
              </a:rPr>
              <a:t>workflow is represented by a </a:t>
            </a:r>
            <a:r>
              <a:rPr lang="en-US" dirty="0" smtClean="0">
                <a:solidFill>
                  <a:srgbClr val="FF0000"/>
                </a:solidFill>
                <a:latin typeface="Calibri" pitchFamily="34" charset="0"/>
              </a:rPr>
              <a:t>Graph</a:t>
            </a:r>
            <a:r>
              <a:rPr lang="en-US" dirty="0" smtClean="0">
                <a:latin typeface="Calibri" pitchFamily="34" charset="0"/>
              </a:rPr>
              <a:t>.</a:t>
            </a:r>
          </a:p>
          <a:p>
            <a:pPr marL="0" indent="0" eaLnBrk="1" fontAlgn="auto" hangingPunct="1">
              <a:spcAft>
                <a:spcPts val="0"/>
              </a:spcAft>
              <a:buFont typeface="Arial" pitchFamily="34" charset="0"/>
              <a:buNone/>
              <a:defRPr/>
            </a:pPr>
            <a:r>
              <a:rPr lang="en-US" dirty="0">
                <a:solidFill>
                  <a:srgbClr val="FF0000"/>
                </a:solidFill>
                <a:latin typeface="Calibri" pitchFamily="34" charset="0"/>
              </a:rPr>
              <a:t>J</a:t>
            </a:r>
            <a:r>
              <a:rPr lang="en-US" dirty="0" smtClean="0">
                <a:solidFill>
                  <a:srgbClr val="FF0000"/>
                </a:solidFill>
                <a:latin typeface="Calibri" pitchFamily="34" charset="0"/>
              </a:rPr>
              <a:t>obs</a:t>
            </a:r>
            <a:r>
              <a:rPr lang="en-US" dirty="0" smtClean="0">
                <a:latin typeface="Calibri" pitchFamily="34" charset="0"/>
              </a:rPr>
              <a:t> </a:t>
            </a:r>
            <a:r>
              <a:rPr lang="en-US" dirty="0">
                <a:latin typeface="Calibri" pitchFamily="34" charset="0"/>
              </a:rPr>
              <a:t>denote the activities, which envelop insulated computations </a:t>
            </a:r>
            <a:endParaRPr lang="en-US" dirty="0" smtClean="0">
              <a:latin typeface="Calibri" pitchFamily="34" charset="0"/>
            </a:endParaRPr>
          </a:p>
          <a:p>
            <a:pPr marL="0" indent="0" eaLnBrk="1" fontAlgn="auto" hangingPunct="1">
              <a:spcAft>
                <a:spcPts val="0"/>
              </a:spcAft>
              <a:buFont typeface="Arial" pitchFamily="34" charset="0"/>
              <a:buNone/>
              <a:defRPr/>
            </a:pPr>
            <a:r>
              <a:rPr lang="en-US" dirty="0">
                <a:solidFill>
                  <a:srgbClr val="FF0000"/>
                </a:solidFill>
                <a:latin typeface="Calibri" pitchFamily="34" charset="0"/>
              </a:rPr>
              <a:t>Channels</a:t>
            </a:r>
            <a:r>
              <a:rPr lang="en-US" dirty="0">
                <a:latin typeface="Calibri" pitchFamily="34" charset="0"/>
              </a:rPr>
              <a:t> are directed edges of a graph, directed from the </a:t>
            </a:r>
            <a:r>
              <a:rPr lang="en-US" dirty="0">
                <a:solidFill>
                  <a:srgbClr val="FF0000"/>
                </a:solidFill>
                <a:latin typeface="Calibri" pitchFamily="34" charset="0"/>
              </a:rPr>
              <a:t>output ports </a:t>
            </a:r>
            <a:r>
              <a:rPr lang="en-US" dirty="0">
                <a:latin typeface="Calibri" pitchFamily="34" charset="0"/>
              </a:rPr>
              <a:t>towards the </a:t>
            </a:r>
            <a:r>
              <a:rPr lang="en-US" dirty="0">
                <a:solidFill>
                  <a:srgbClr val="FF0000"/>
                </a:solidFill>
                <a:latin typeface="Calibri" pitchFamily="34" charset="0"/>
              </a:rPr>
              <a:t>input ports</a:t>
            </a:r>
            <a:r>
              <a:rPr lang="en-US" dirty="0">
                <a:latin typeface="Calibri" pitchFamily="34" charset="0"/>
              </a:rPr>
              <a:t>. </a:t>
            </a:r>
            <a:endParaRPr lang="en-US" dirty="0" smtClean="0">
              <a:latin typeface="Calibri" pitchFamily="34" charset="0"/>
            </a:endParaRPr>
          </a:p>
          <a:p>
            <a:pPr eaLnBrk="1" fontAlgn="auto" hangingPunct="1">
              <a:spcAft>
                <a:spcPts val="0"/>
              </a:spcAft>
              <a:defRPr/>
            </a:pPr>
            <a:endParaRPr lang="it-IT" dirty="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44" y="4437894"/>
            <a:ext cx="5715000" cy="242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numero diapositiva 4"/>
          <p:cNvSpPr>
            <a:spLocks noGrp="1"/>
          </p:cNvSpPr>
          <p:nvPr>
            <p:ph type="sldNum" sz="quarter" idx="12"/>
          </p:nvPr>
        </p:nvSpPr>
        <p:spPr/>
        <p:txBody>
          <a:bodyPr/>
          <a:lstStyle/>
          <a:p>
            <a:fld id="{89CC4607-4E73-F54F-A622-1DE2C35A1701}" type="slidenum">
              <a:rPr lang="en-GB" smtClean="0"/>
              <a:t>13</a:t>
            </a:fld>
            <a:endParaRPr lang="en-GB"/>
          </a:p>
        </p:txBody>
      </p:sp>
    </p:spTree>
    <p:extLst>
      <p:ext uri="{BB962C8B-B14F-4D97-AF65-F5344CB8AC3E}">
        <p14:creationId xmlns:p14="http://schemas.microsoft.com/office/powerpoint/2010/main" val="279584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12419"/>
            <a:ext cx="8229600" cy="1599296"/>
          </a:xfrm>
        </p:spPr>
        <p:txBody>
          <a:bodyPr rtlCol="0">
            <a:normAutofit/>
          </a:bodyPr>
          <a:lstStyle/>
          <a:p>
            <a:pPr marL="0" indent="0">
              <a:buNone/>
              <a:defRPr/>
            </a:pPr>
            <a:r>
              <a:rPr lang="en-US" b="1" dirty="0"/>
              <a:t>UR-SG-</a:t>
            </a:r>
            <a:r>
              <a:rPr lang="en-US" b="1" dirty="0" smtClean="0"/>
              <a:t>0110:</a:t>
            </a:r>
            <a:r>
              <a:rPr lang="it-IT" dirty="0" smtClean="0"/>
              <a:t>  </a:t>
            </a:r>
            <a:r>
              <a:rPr lang="it-IT" dirty="0" smtClean="0">
                <a:latin typeface="Calibri" pitchFamily="34" charset="0"/>
              </a:rPr>
              <a:t>CTA </a:t>
            </a:r>
            <a:r>
              <a:rPr lang="it-IT" dirty="0" err="1">
                <a:latin typeface="Calibri" pitchFamily="34" charset="0"/>
              </a:rPr>
              <a:t>gUSE</a:t>
            </a:r>
            <a:r>
              <a:rPr lang="it-IT" dirty="0">
                <a:latin typeface="Calibri" pitchFamily="34" charset="0"/>
              </a:rPr>
              <a:t>/WS-</a:t>
            </a:r>
            <a:r>
              <a:rPr lang="it-IT" dirty="0" smtClean="0">
                <a:latin typeface="Calibri" pitchFamily="34" charset="0"/>
              </a:rPr>
              <a:t>PGRADE </a:t>
            </a:r>
            <a:r>
              <a:rPr lang="it-IT" dirty="0" err="1" smtClean="0">
                <a:latin typeface="Calibri" pitchFamily="34" charset="0"/>
              </a:rPr>
              <a:t>portal</a:t>
            </a:r>
            <a:r>
              <a:rPr lang="it-IT" dirty="0" smtClean="0">
                <a:latin typeface="Calibri" pitchFamily="34" charset="0"/>
              </a:rPr>
              <a:t> </a:t>
            </a:r>
            <a:r>
              <a:rPr lang="it-IT" dirty="0" err="1" smtClean="0">
                <a:latin typeface="Calibri" pitchFamily="34" charset="0"/>
              </a:rPr>
              <a:t>provides</a:t>
            </a:r>
            <a:r>
              <a:rPr lang="it-IT" dirty="0" smtClean="0">
                <a:latin typeface="Calibri" pitchFamily="34" charset="0"/>
              </a:rPr>
              <a:t> a </a:t>
            </a:r>
            <a:r>
              <a:rPr lang="it-IT" dirty="0" err="1" smtClean="0">
                <a:latin typeface="Calibri" pitchFamily="34" charset="0"/>
              </a:rPr>
              <a:t>workflow</a:t>
            </a:r>
            <a:r>
              <a:rPr lang="it-IT" dirty="0" smtClean="0">
                <a:latin typeface="Calibri" pitchFamily="34" charset="0"/>
              </a:rPr>
              <a:t> management </a:t>
            </a:r>
            <a:r>
              <a:rPr lang="it-IT" dirty="0" err="1" smtClean="0">
                <a:latin typeface="Calibri" pitchFamily="34" charset="0"/>
              </a:rPr>
              <a:t>system</a:t>
            </a:r>
            <a:r>
              <a:rPr lang="it-IT" dirty="0" smtClean="0">
                <a:latin typeface="Calibri" pitchFamily="34" charset="0"/>
              </a:rPr>
              <a:t>: “</a:t>
            </a:r>
            <a:r>
              <a:rPr lang="it-IT" dirty="0" err="1" smtClean="0">
                <a:latin typeface="Calibri" pitchFamily="34" charset="0"/>
              </a:rPr>
              <a:t>graph</a:t>
            </a:r>
            <a:r>
              <a:rPr lang="it-IT" dirty="0" smtClean="0">
                <a:latin typeface="Calibri" pitchFamily="34" charset="0"/>
              </a:rPr>
              <a:t> editor”.</a:t>
            </a:r>
          </a:p>
          <a:p>
            <a:pPr marL="0" indent="0">
              <a:buNone/>
              <a:defRPr/>
            </a:pPr>
            <a:endParaRPr lang="it-IT" dirty="0" smtClean="0">
              <a:latin typeface="Calibri" pitchFamily="34" charset="0"/>
            </a:endParaRPr>
          </a:p>
          <a:p>
            <a:pPr marL="0" indent="0">
              <a:buNone/>
              <a:defRPr/>
            </a:pPr>
            <a:endParaRPr lang="it-IT" dirty="0">
              <a:latin typeface="Calibri" pitchFamily="34" charset="0"/>
            </a:endParaRPr>
          </a:p>
          <a:p>
            <a:pPr marL="0" indent="0">
              <a:buNone/>
              <a:defRPr/>
            </a:pPr>
            <a:endParaRPr lang="it-IT" dirty="0" smtClean="0">
              <a:latin typeface="Calibri" pitchFamily="34" charset="0"/>
            </a:endParaRPr>
          </a:p>
          <a:p>
            <a:pPr marL="0" indent="0">
              <a:buNone/>
              <a:defRPr/>
            </a:pPr>
            <a:endParaRPr lang="it-IT" dirty="0">
              <a:latin typeface="Calibri" pitchFamily="34" charset="0"/>
            </a:endParaRPr>
          </a:p>
        </p:txBody>
      </p:sp>
      <p:sp>
        <p:nvSpPr>
          <p:cNvPr id="6" name="Titolo 1"/>
          <p:cNvSpPr>
            <a:spLocks noGrp="1"/>
          </p:cNvSpPr>
          <p:nvPr>
            <p:ph type="title"/>
          </p:nvPr>
        </p:nvSpPr>
        <p:spPr>
          <a:xfrm>
            <a:off x="1461604" y="274638"/>
            <a:ext cx="7236129" cy="1143000"/>
          </a:xfrm>
        </p:spPr>
        <p:txBody>
          <a:bodyPr/>
          <a:lstStyle/>
          <a:p>
            <a:r>
              <a:rPr lang="it-IT" b="1" dirty="0" err="1" smtClean="0"/>
              <a:t>Workflows</a:t>
            </a:r>
            <a:r>
              <a:rPr lang="it-IT" b="1" dirty="0" smtClean="0"/>
              <a:t>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88" y="2457901"/>
            <a:ext cx="3370262"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471713" y="3610429"/>
            <a:ext cx="4082143" cy="1846659"/>
          </a:xfrm>
          <a:prstGeom prst="rect">
            <a:avLst/>
          </a:prstGeom>
          <a:noFill/>
        </p:spPr>
        <p:txBody>
          <a:bodyPr wrap="square" rtlCol="0">
            <a:spAutoFit/>
          </a:bodyPr>
          <a:lstStyle/>
          <a:p>
            <a:r>
              <a:rPr lang="it-IT" sz="3200" dirty="0" err="1" smtClean="0">
                <a:latin typeface="Calibri" pitchFamily="34" charset="0"/>
              </a:rPr>
              <a:t>We</a:t>
            </a:r>
            <a:r>
              <a:rPr lang="it-IT" sz="3200" dirty="0" smtClean="0">
                <a:latin typeface="Calibri" pitchFamily="34" charset="0"/>
              </a:rPr>
              <a:t> can </a:t>
            </a:r>
            <a:r>
              <a:rPr lang="it-IT" sz="3200" dirty="0" err="1" smtClean="0">
                <a:latin typeface="Calibri" pitchFamily="34" charset="0"/>
              </a:rPr>
              <a:t>rely</a:t>
            </a:r>
            <a:r>
              <a:rPr lang="it-IT" sz="3200" dirty="0" smtClean="0">
                <a:latin typeface="Calibri" pitchFamily="34" charset="0"/>
              </a:rPr>
              <a:t> on a </a:t>
            </a:r>
            <a:r>
              <a:rPr lang="it-IT" sz="3200" dirty="0" err="1">
                <a:latin typeface="Calibri" pitchFamily="34" charset="0"/>
              </a:rPr>
              <a:t>local</a:t>
            </a:r>
            <a:r>
              <a:rPr lang="it-IT" sz="3200" dirty="0">
                <a:latin typeface="Calibri" pitchFamily="34" charset="0"/>
              </a:rPr>
              <a:t> and a public </a:t>
            </a:r>
            <a:r>
              <a:rPr lang="it-IT" sz="3200" dirty="0" err="1">
                <a:latin typeface="Calibri" pitchFamily="34" charset="0"/>
              </a:rPr>
              <a:t>workflow</a:t>
            </a:r>
            <a:r>
              <a:rPr lang="it-IT" sz="3200" dirty="0">
                <a:latin typeface="Calibri" pitchFamily="34" charset="0"/>
              </a:rPr>
              <a:t> </a:t>
            </a:r>
            <a:r>
              <a:rPr lang="it-IT" sz="3200" dirty="0" err="1">
                <a:latin typeface="Calibri" pitchFamily="34" charset="0"/>
              </a:rPr>
              <a:t>repository</a:t>
            </a:r>
            <a:r>
              <a:rPr lang="it-IT" sz="3200" dirty="0">
                <a:latin typeface="Calibri" pitchFamily="34" charset="0"/>
              </a:rPr>
              <a:t> . </a:t>
            </a:r>
          </a:p>
          <a:p>
            <a:endParaRPr lang="en-GB" dirty="0"/>
          </a:p>
        </p:txBody>
      </p:sp>
      <p:sp>
        <p:nvSpPr>
          <p:cNvPr id="8" name="Segnaposto numero diapositiva 7"/>
          <p:cNvSpPr>
            <a:spLocks noGrp="1"/>
          </p:cNvSpPr>
          <p:nvPr>
            <p:ph type="sldNum" sz="quarter" idx="12"/>
          </p:nvPr>
        </p:nvSpPr>
        <p:spPr/>
        <p:txBody>
          <a:bodyPr/>
          <a:lstStyle/>
          <a:p>
            <a:fld id="{89CC4607-4E73-F54F-A622-1DE2C35A1701}" type="slidenum">
              <a:rPr lang="en-GB" smtClean="0"/>
              <a:t>14</a:t>
            </a:fld>
            <a:endParaRPr lang="en-GB"/>
          </a:p>
        </p:txBody>
      </p:sp>
    </p:spTree>
    <p:extLst>
      <p:ext uri="{BB962C8B-B14F-4D97-AF65-F5344CB8AC3E}">
        <p14:creationId xmlns:p14="http://schemas.microsoft.com/office/powerpoint/2010/main" val="33593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1209675"/>
            <a:ext cx="8153400" cy="5254625"/>
          </a:xfrm>
          <a:prstGeom prst="rect">
            <a:avLst/>
          </a:prstGeom>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Graph creation</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Concrete workflow creation</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Concrete workflow configuration</a:t>
            </a:r>
          </a:p>
          <a:p>
            <a:pPr marL="233363" lvl="1"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Job types and corresponding properties</a:t>
            </a:r>
          </a:p>
          <a:p>
            <a:pPr marL="233363" lvl="1"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Port properties</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Certificate handling</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Submission</a:t>
            </a:r>
          </a:p>
          <a:p>
            <a:pPr marL="233363" lvl="1"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Log examination</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Submitted instance management</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Result evaluation</a:t>
            </a:r>
          </a:p>
          <a:p>
            <a:pPr marL="53975" indent="0">
              <a:buFont typeface="Trebuchet MS"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500" dirty="0" smtClean="0"/>
              <a:t>Repository handling (export/import)</a:t>
            </a:r>
            <a:endParaRPr lang="en-US" sz="2500" dirty="0"/>
          </a:p>
        </p:txBody>
      </p:sp>
      <p:sp>
        <p:nvSpPr>
          <p:cNvPr id="5" name="Titolo 1"/>
          <p:cNvSpPr>
            <a:spLocks noGrp="1"/>
          </p:cNvSpPr>
          <p:nvPr>
            <p:ph type="title"/>
          </p:nvPr>
        </p:nvSpPr>
        <p:spPr>
          <a:xfrm>
            <a:off x="1461604" y="274638"/>
            <a:ext cx="7236129" cy="1143000"/>
          </a:xfrm>
        </p:spPr>
        <p:txBody>
          <a:bodyPr/>
          <a:lstStyle/>
          <a:p>
            <a:r>
              <a:rPr lang="it-IT" b="1" dirty="0" err="1" smtClean="0"/>
              <a:t>Workflows</a:t>
            </a:r>
            <a:r>
              <a:rPr lang="it-IT" b="1" dirty="0" smtClean="0"/>
              <a:t>  </a:t>
            </a:r>
          </a:p>
        </p:txBody>
      </p:sp>
      <p:sp>
        <p:nvSpPr>
          <p:cNvPr id="8" name="Segnaposto numero diapositiva 7"/>
          <p:cNvSpPr>
            <a:spLocks noGrp="1"/>
          </p:cNvSpPr>
          <p:nvPr>
            <p:ph type="sldNum" sz="quarter" idx="12"/>
          </p:nvPr>
        </p:nvSpPr>
        <p:spPr/>
        <p:txBody>
          <a:bodyPr/>
          <a:lstStyle/>
          <a:p>
            <a:fld id="{89CC4607-4E73-F54F-A622-1DE2C35A1701}" type="slidenum">
              <a:rPr lang="en-GB" smtClean="0"/>
              <a:t>15</a:t>
            </a:fld>
            <a:endParaRPr lang="en-GB"/>
          </a:p>
        </p:txBody>
      </p:sp>
    </p:spTree>
    <p:extLst>
      <p:ext uri="{BB962C8B-B14F-4D97-AF65-F5344CB8AC3E}">
        <p14:creationId xmlns:p14="http://schemas.microsoft.com/office/powerpoint/2010/main" val="399521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3-06-18 alle 17.1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58" y="1863868"/>
            <a:ext cx="8586775" cy="4826969"/>
          </a:xfrm>
          <a:prstGeom prst="rect">
            <a:avLst/>
          </a:prstGeom>
        </p:spPr>
      </p:pic>
      <p:sp>
        <p:nvSpPr>
          <p:cNvPr id="6" name="Titolo 1"/>
          <p:cNvSpPr>
            <a:spLocks noGrp="1"/>
          </p:cNvSpPr>
          <p:nvPr>
            <p:ph type="title"/>
          </p:nvPr>
        </p:nvSpPr>
        <p:spPr>
          <a:xfrm>
            <a:off x="1461604" y="274638"/>
            <a:ext cx="7236129" cy="1143000"/>
          </a:xfrm>
        </p:spPr>
        <p:txBody>
          <a:bodyPr>
            <a:normAutofit fontScale="90000"/>
          </a:bodyPr>
          <a:lstStyle/>
          <a:p>
            <a:r>
              <a:rPr lang="en-GB" dirty="0"/>
              <a:t>CTA </a:t>
            </a:r>
            <a:r>
              <a:rPr lang="en-GB" dirty="0" smtClean="0"/>
              <a:t>Gateway</a:t>
            </a:r>
            <a:br>
              <a:rPr lang="en-GB" dirty="0" smtClean="0"/>
            </a:br>
            <a:r>
              <a:rPr lang="it-IT" b="1" dirty="0" err="1" smtClean="0"/>
              <a:t>Workflows</a:t>
            </a:r>
            <a:r>
              <a:rPr lang="it-IT" b="1" dirty="0" smtClean="0"/>
              <a:t> </a:t>
            </a:r>
            <a:r>
              <a:rPr lang="it-IT" b="1" dirty="0" err="1" smtClean="0"/>
              <a:t>instances</a:t>
            </a:r>
            <a:r>
              <a:rPr lang="it-IT" b="1" dirty="0" smtClean="0"/>
              <a:t> </a:t>
            </a:r>
          </a:p>
        </p:txBody>
      </p:sp>
      <p:sp>
        <p:nvSpPr>
          <p:cNvPr id="4" name="Segnaposto numero diapositiva 3"/>
          <p:cNvSpPr>
            <a:spLocks noGrp="1"/>
          </p:cNvSpPr>
          <p:nvPr>
            <p:ph type="sldNum" sz="quarter" idx="12"/>
          </p:nvPr>
        </p:nvSpPr>
        <p:spPr/>
        <p:txBody>
          <a:bodyPr/>
          <a:lstStyle/>
          <a:p>
            <a:fld id="{89CC4607-4E73-F54F-A622-1DE2C35A1701}" type="slidenum">
              <a:rPr lang="en-GB" smtClean="0"/>
              <a:t>16</a:t>
            </a:fld>
            <a:endParaRPr lang="en-GB"/>
          </a:p>
        </p:txBody>
      </p:sp>
    </p:spTree>
    <p:extLst>
      <p:ext uri="{BB962C8B-B14F-4D97-AF65-F5344CB8AC3E}">
        <p14:creationId xmlns:p14="http://schemas.microsoft.com/office/powerpoint/2010/main" val="120943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592656" y="100847"/>
            <a:ext cx="9527394" cy="761999"/>
          </a:xfrm>
        </p:spPr>
        <p:txBody>
          <a:bodyPr>
            <a:normAutofit fontScale="90000"/>
          </a:bodyPr>
          <a:lstStyle/>
          <a:p>
            <a:r>
              <a:rPr lang="en-GB" dirty="0"/>
              <a:t>CTA </a:t>
            </a:r>
            <a:r>
              <a:rPr lang="en-GB" dirty="0" smtClean="0"/>
              <a:t>Gateway</a:t>
            </a:r>
            <a:br>
              <a:rPr lang="en-GB" dirty="0" smtClean="0"/>
            </a:br>
            <a:r>
              <a:rPr lang="it-IT" b="1" dirty="0" err="1" smtClean="0"/>
              <a:t>Workflows</a:t>
            </a:r>
            <a:r>
              <a:rPr lang="it-IT" b="1" dirty="0" smtClean="0"/>
              <a:t> </a:t>
            </a:r>
            <a:r>
              <a:rPr lang="it-IT" b="1" dirty="0" err="1" smtClean="0"/>
              <a:t>instances</a:t>
            </a:r>
            <a:r>
              <a:rPr lang="it-IT" b="1" dirty="0" smtClean="0"/>
              <a:t> </a:t>
            </a:r>
          </a:p>
        </p:txBody>
      </p:sp>
      <p:pic>
        <p:nvPicPr>
          <p:cNvPr id="7" name="Immagine 6" descr="Schermata 2013-06-18 alle 17.15.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3610"/>
            <a:ext cx="7809251" cy="5424390"/>
          </a:xfrm>
          <a:prstGeom prst="rect">
            <a:avLst/>
          </a:prstGeom>
        </p:spPr>
      </p:pic>
      <p:pic>
        <p:nvPicPr>
          <p:cNvPr id="8" name="Immagine 7" descr="Schermata 2013-06-18 alle 17.21.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1338"/>
            <a:ext cx="9144000" cy="5086662"/>
          </a:xfrm>
          <a:prstGeom prst="rect">
            <a:avLst/>
          </a:prstGeom>
        </p:spPr>
      </p:pic>
      <p:sp>
        <p:nvSpPr>
          <p:cNvPr id="4" name="Segnaposto numero diapositiva 3"/>
          <p:cNvSpPr>
            <a:spLocks noGrp="1"/>
          </p:cNvSpPr>
          <p:nvPr>
            <p:ph type="sldNum" sz="quarter" idx="12"/>
          </p:nvPr>
        </p:nvSpPr>
        <p:spPr/>
        <p:txBody>
          <a:bodyPr/>
          <a:lstStyle/>
          <a:p>
            <a:fld id="{89CC4607-4E73-F54F-A622-1DE2C35A1701}" type="slidenum">
              <a:rPr lang="en-GB" smtClean="0"/>
              <a:t>17</a:t>
            </a:fld>
            <a:endParaRPr lang="en-GB"/>
          </a:p>
        </p:txBody>
      </p:sp>
    </p:spTree>
    <p:extLst>
      <p:ext uri="{BB962C8B-B14F-4D97-AF65-F5344CB8AC3E}">
        <p14:creationId xmlns:p14="http://schemas.microsoft.com/office/powerpoint/2010/main" val="400535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1604" y="145058"/>
            <a:ext cx="7236129" cy="1143000"/>
          </a:xfrm>
        </p:spPr>
        <p:txBody>
          <a:bodyPr>
            <a:normAutofit fontScale="90000"/>
          </a:bodyPr>
          <a:lstStyle/>
          <a:p>
            <a:r>
              <a:rPr lang="en-GB" dirty="0"/>
              <a:t>CTA G</a:t>
            </a:r>
            <a:r>
              <a:rPr lang="en-GB" dirty="0" smtClean="0"/>
              <a:t>ateway:</a:t>
            </a:r>
            <a:br>
              <a:rPr lang="en-GB" dirty="0" smtClean="0"/>
            </a:br>
            <a:r>
              <a:rPr lang="en-GB" dirty="0" smtClean="0"/>
              <a:t> Adding a DCI to the portal </a:t>
            </a:r>
            <a:endParaRPr lang="en-GB" dirty="0"/>
          </a:p>
        </p:txBody>
      </p:sp>
      <p:pic>
        <p:nvPicPr>
          <p:cNvPr id="4" name="Immagine 3" descr="Schermata 2013-06-18 alle 15.42.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72" y="1401521"/>
            <a:ext cx="7750837" cy="5361689"/>
          </a:xfrm>
          <a:prstGeom prst="rect">
            <a:avLst/>
          </a:prstGeom>
        </p:spPr>
      </p:pic>
      <p:sp>
        <p:nvSpPr>
          <p:cNvPr id="6" name="Segnaposto numero diapositiva 5"/>
          <p:cNvSpPr>
            <a:spLocks noGrp="1"/>
          </p:cNvSpPr>
          <p:nvPr>
            <p:ph type="sldNum" sz="quarter" idx="12"/>
          </p:nvPr>
        </p:nvSpPr>
        <p:spPr/>
        <p:txBody>
          <a:bodyPr/>
          <a:lstStyle/>
          <a:p>
            <a:fld id="{89CC4607-4E73-F54F-A622-1DE2C35A1701}" type="slidenum">
              <a:rPr lang="en-GB" smtClean="0"/>
              <a:t>18</a:t>
            </a:fld>
            <a:endParaRPr lang="en-GB"/>
          </a:p>
        </p:txBody>
      </p:sp>
    </p:spTree>
    <p:extLst>
      <p:ext uri="{BB962C8B-B14F-4D97-AF65-F5344CB8AC3E}">
        <p14:creationId xmlns:p14="http://schemas.microsoft.com/office/powerpoint/2010/main" val="272188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en-GB" dirty="0"/>
              <a:t>ACID (Astronomical &amp; Physics Cloud Interactive Desktop)</a:t>
            </a:r>
          </a:p>
          <a:p>
            <a:r>
              <a:rPr lang="en-GB" dirty="0"/>
              <a:t>I</a:t>
            </a:r>
            <a:r>
              <a:rPr lang="en-GB" dirty="0" smtClean="0"/>
              <a:t>s the cloud environment provided by our </a:t>
            </a:r>
            <a:endParaRPr lang="en-GB" dirty="0"/>
          </a:p>
          <a:p>
            <a:pPr marL="0" indent="0">
              <a:buNone/>
            </a:pPr>
            <a:r>
              <a:rPr lang="en-GB" dirty="0" smtClean="0"/>
              <a:t>	CTA  </a:t>
            </a:r>
            <a:r>
              <a:rPr lang="en-GB" dirty="0" err="1"/>
              <a:t>gUSE</a:t>
            </a:r>
            <a:r>
              <a:rPr lang="en-GB" dirty="0"/>
              <a:t>/WS-</a:t>
            </a:r>
            <a:r>
              <a:rPr lang="en-GB" dirty="0" smtClean="0"/>
              <a:t>PGRADE portal.</a:t>
            </a:r>
          </a:p>
          <a:p>
            <a:r>
              <a:rPr lang="en-GB" dirty="0"/>
              <a:t>It </a:t>
            </a:r>
            <a:r>
              <a:rPr lang="en-GB" dirty="0" smtClean="0"/>
              <a:t>allows you to </a:t>
            </a:r>
            <a:r>
              <a:rPr lang="en-GB" dirty="0"/>
              <a:t>use many complex </a:t>
            </a:r>
            <a:r>
              <a:rPr lang="en-GB" dirty="0" smtClean="0"/>
              <a:t>astrophysical software </a:t>
            </a:r>
            <a:r>
              <a:rPr lang="en-GB" dirty="0"/>
              <a:t>packages </a:t>
            </a:r>
            <a:endParaRPr lang="en-GB" dirty="0" smtClean="0"/>
          </a:p>
          <a:p>
            <a:r>
              <a:rPr lang="en-GB" dirty="0" smtClean="0"/>
              <a:t>ACID can be used as a remote DCI (workflows) or interactively by a GUI.</a:t>
            </a:r>
          </a:p>
          <a:p>
            <a:r>
              <a:rPr lang="en-GB" dirty="0" smtClean="0"/>
              <a:t>We use </a:t>
            </a:r>
            <a:r>
              <a:rPr lang="en-GB" dirty="0" err="1" smtClean="0"/>
              <a:t>ownCloud</a:t>
            </a:r>
            <a:endParaRPr lang="en-GB" dirty="0" smtClean="0"/>
          </a:p>
          <a:p>
            <a:r>
              <a:rPr lang="en-GB" dirty="0" smtClean="0"/>
              <a:t>It is possible to sync and share data seamlessly directly from the user  Desktop.</a:t>
            </a:r>
          </a:p>
          <a:p>
            <a:pPr marL="0" indent="0">
              <a:buNone/>
            </a:pPr>
            <a:endParaRPr lang="en-GB" dirty="0"/>
          </a:p>
        </p:txBody>
      </p:sp>
      <p:sp>
        <p:nvSpPr>
          <p:cNvPr id="5" name="Titolo 1"/>
          <p:cNvSpPr txBox="1">
            <a:spLocks/>
          </p:cNvSpPr>
          <p:nvPr/>
        </p:nvSpPr>
        <p:spPr>
          <a:xfrm>
            <a:off x="949629" y="207328"/>
            <a:ext cx="7123654" cy="1101428"/>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CTA Gateway</a:t>
            </a:r>
          </a:p>
          <a:p>
            <a:r>
              <a:rPr lang="en-GB" dirty="0" smtClean="0"/>
              <a:t>Application and DATA in Cloud: ACID</a:t>
            </a:r>
            <a:endParaRPr lang="en-GB" dirty="0"/>
          </a:p>
        </p:txBody>
      </p:sp>
      <p:pic>
        <p:nvPicPr>
          <p:cNvPr id="6" name="Immagine 5" descr="Schermata 2013-06-18 alle 12.29.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702" y="4617978"/>
            <a:ext cx="2108200" cy="482600"/>
          </a:xfrm>
          <a:prstGeom prst="rect">
            <a:avLst/>
          </a:prstGeom>
        </p:spPr>
      </p:pic>
      <p:sp>
        <p:nvSpPr>
          <p:cNvPr id="7" name="Segnaposto numero diapositiva 6"/>
          <p:cNvSpPr>
            <a:spLocks noGrp="1"/>
          </p:cNvSpPr>
          <p:nvPr>
            <p:ph type="sldNum" sz="quarter" idx="12"/>
          </p:nvPr>
        </p:nvSpPr>
        <p:spPr/>
        <p:txBody>
          <a:bodyPr/>
          <a:lstStyle/>
          <a:p>
            <a:fld id="{89CC4607-4E73-F54F-A622-1DE2C35A1701}" type="slidenum">
              <a:rPr lang="en-GB" smtClean="0"/>
              <a:t>19</a:t>
            </a:fld>
            <a:endParaRPr lang="en-GB"/>
          </a:p>
        </p:txBody>
      </p:sp>
    </p:spTree>
    <p:extLst>
      <p:ext uri="{BB962C8B-B14F-4D97-AF65-F5344CB8AC3E}">
        <p14:creationId xmlns:p14="http://schemas.microsoft.com/office/powerpoint/2010/main" val="148994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824551"/>
          </a:xfrm>
        </p:spPr>
        <p:txBody>
          <a:bodyPr>
            <a:normAutofit fontScale="90000"/>
          </a:bodyPr>
          <a:lstStyle/>
          <a:p>
            <a:r>
              <a:rPr lang="en-GB" dirty="0" smtClean="0"/>
              <a:t>Communities and </a:t>
            </a:r>
            <a:br>
              <a:rPr lang="en-GB" dirty="0" smtClean="0"/>
            </a:br>
            <a:r>
              <a:rPr lang="en-GB" dirty="0" smtClean="0"/>
              <a:t>Information Technology </a:t>
            </a:r>
            <a:br>
              <a:rPr lang="en-GB" dirty="0" smtClean="0"/>
            </a:br>
            <a:r>
              <a:rPr lang="en-GB" dirty="0" smtClean="0"/>
              <a:t>Knowledge </a:t>
            </a:r>
            <a:r>
              <a:rPr lang="en-GB" dirty="0"/>
              <a:t>P</a:t>
            </a:r>
            <a:r>
              <a:rPr lang="en-GB" dirty="0" smtClean="0"/>
              <a:t>roviders</a:t>
            </a:r>
            <a:endParaRPr lang="en-GB" dirty="0"/>
          </a:p>
        </p:txBody>
      </p:sp>
      <p:sp>
        <p:nvSpPr>
          <p:cNvPr id="3" name="Segnaposto contenuto 2"/>
          <p:cNvSpPr>
            <a:spLocks noGrp="1"/>
          </p:cNvSpPr>
          <p:nvPr>
            <p:ph idx="1"/>
          </p:nvPr>
        </p:nvSpPr>
        <p:spPr>
          <a:xfrm>
            <a:off x="104692" y="2462012"/>
            <a:ext cx="8229600" cy="3664151"/>
          </a:xfrm>
        </p:spPr>
        <p:txBody>
          <a:bodyPr/>
          <a:lstStyle/>
          <a:p>
            <a:r>
              <a:rPr lang="en-GB" dirty="0" smtClean="0">
                <a:hlinkClick r:id="rId2"/>
              </a:rPr>
              <a:t>SCI-BUS</a:t>
            </a:r>
            <a:endParaRPr lang="en-GB" dirty="0" smtClean="0"/>
          </a:p>
          <a:p>
            <a:endParaRPr lang="en-GB" dirty="0" smtClean="0"/>
          </a:p>
          <a:p>
            <a:endParaRPr lang="en-GB" dirty="0"/>
          </a:p>
          <a:p>
            <a:endParaRPr lang="en-GB" dirty="0"/>
          </a:p>
          <a:p>
            <a:r>
              <a:rPr lang="en-GB" dirty="0" smtClean="0">
                <a:hlinkClick r:id="rId3"/>
              </a:rPr>
              <a:t>ER-Flow</a:t>
            </a:r>
            <a:endParaRPr lang="en-GB" dirty="0" smtClean="0"/>
          </a:p>
          <a:p>
            <a:endParaRPr lang="en-GB" dirty="0"/>
          </a:p>
          <a:p>
            <a:endParaRPr lang="en-GB" dirty="0" smtClean="0"/>
          </a:p>
        </p:txBody>
      </p:sp>
      <p:pic>
        <p:nvPicPr>
          <p:cNvPr id="6" name="Immagine 5" descr="Schermata 2013-06-18 alle 09.31.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239" y="4348640"/>
            <a:ext cx="1593631" cy="1621589"/>
          </a:xfrm>
          <a:prstGeom prst="rect">
            <a:avLst/>
          </a:prstGeom>
        </p:spPr>
      </p:pic>
      <p:pic>
        <p:nvPicPr>
          <p:cNvPr id="8" name="Immagine 7" descr="Schermata 2013-06-18 alle 09.28.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1270" y="2285802"/>
            <a:ext cx="1498600" cy="977900"/>
          </a:xfrm>
          <a:prstGeom prst="rect">
            <a:avLst/>
          </a:prstGeom>
        </p:spPr>
      </p:pic>
      <p:sp>
        <p:nvSpPr>
          <p:cNvPr id="10" name="CasellaDiTesto 9"/>
          <p:cNvSpPr txBox="1"/>
          <p:nvPr/>
        </p:nvSpPr>
        <p:spPr>
          <a:xfrm>
            <a:off x="4029870" y="2634752"/>
            <a:ext cx="5114130" cy="4016485"/>
          </a:xfrm>
          <a:prstGeom prst="rect">
            <a:avLst/>
          </a:prstGeom>
          <a:noFill/>
        </p:spPr>
        <p:txBody>
          <a:bodyPr wrap="square" rtlCol="0">
            <a:spAutoFit/>
          </a:bodyPr>
          <a:lstStyle/>
          <a:p>
            <a:r>
              <a:rPr lang="en-GB" dirty="0" smtClean="0"/>
              <a:t>Different scientific communities are  involved in the </a:t>
            </a:r>
            <a:r>
              <a:rPr lang="en-GB" b="1" dirty="0" smtClean="0"/>
              <a:t>ER-flow </a:t>
            </a:r>
            <a:r>
              <a:rPr lang="en-GB" dirty="0" smtClean="0"/>
              <a:t>activities. </a:t>
            </a:r>
          </a:p>
          <a:p>
            <a:r>
              <a:rPr lang="en-GB" sz="2500" b="1" dirty="0" smtClean="0"/>
              <a:t>INAF in the first project year is providing application support for these communities:</a:t>
            </a:r>
          </a:p>
          <a:p>
            <a:pPr marL="285750" indent="-285750">
              <a:buFont typeface="Arial"/>
              <a:buChar char="•"/>
            </a:pPr>
            <a:r>
              <a:rPr lang="en-GB" b="1" dirty="0" smtClean="0"/>
              <a:t>INAF </a:t>
            </a:r>
            <a:r>
              <a:rPr lang="en-GB" b="1" dirty="0"/>
              <a:t>Astrophysical Observatory of Catania (OACT). </a:t>
            </a:r>
          </a:p>
          <a:p>
            <a:pPr marL="285750" indent="-285750">
              <a:buFont typeface="Arial"/>
              <a:buChar char="•"/>
            </a:pPr>
            <a:r>
              <a:rPr lang="en-GB" b="1" dirty="0"/>
              <a:t>INAF Astronomical Observatory of Trieste (OATS)</a:t>
            </a:r>
          </a:p>
          <a:p>
            <a:pPr marL="285750" indent="-285750">
              <a:buFont typeface="Arial"/>
              <a:buChar char="•"/>
            </a:pPr>
            <a:r>
              <a:rPr lang="en-GB" b="1" dirty="0"/>
              <a:t>INAF Astronomical Observatory of </a:t>
            </a:r>
            <a:r>
              <a:rPr lang="en-GB" b="1" dirty="0" err="1"/>
              <a:t>Teramo</a:t>
            </a:r>
            <a:r>
              <a:rPr lang="en-GB" b="1" dirty="0"/>
              <a:t> (OATE)</a:t>
            </a:r>
          </a:p>
          <a:p>
            <a:pPr marL="285750" indent="-285750">
              <a:buFont typeface="Arial"/>
              <a:buChar char="•"/>
            </a:pPr>
            <a:r>
              <a:rPr lang="en-GB" b="1" dirty="0"/>
              <a:t>University of Portsmouth (</a:t>
            </a:r>
            <a:r>
              <a:rPr lang="en-GB" b="1" dirty="0" err="1"/>
              <a:t>UoP</a:t>
            </a:r>
            <a:r>
              <a:rPr lang="en-GB" b="1" dirty="0"/>
              <a:t>)</a:t>
            </a:r>
          </a:p>
          <a:p>
            <a:pPr marL="285750" indent="-285750">
              <a:buFont typeface="Arial"/>
              <a:buChar char="•"/>
            </a:pPr>
            <a:r>
              <a:rPr lang="en-GB" b="1" dirty="0"/>
              <a:t>Slovak Academy of Sciences (SAS)</a:t>
            </a:r>
          </a:p>
        </p:txBody>
      </p:sp>
      <p:sp>
        <p:nvSpPr>
          <p:cNvPr id="7" name="Segnaposto numero diapositiva 6"/>
          <p:cNvSpPr>
            <a:spLocks noGrp="1"/>
          </p:cNvSpPr>
          <p:nvPr>
            <p:ph type="sldNum" sz="quarter" idx="12"/>
          </p:nvPr>
        </p:nvSpPr>
        <p:spPr/>
        <p:txBody>
          <a:bodyPr/>
          <a:lstStyle/>
          <a:p>
            <a:fld id="{89CC4607-4E73-F54F-A622-1DE2C35A1701}" type="slidenum">
              <a:rPr lang="en-GB" smtClean="0"/>
              <a:t>2</a:t>
            </a:fld>
            <a:endParaRPr lang="en-GB"/>
          </a:p>
        </p:txBody>
      </p:sp>
    </p:spTree>
    <p:extLst>
      <p:ext uri="{BB962C8B-B14F-4D97-AF65-F5344CB8AC3E}">
        <p14:creationId xmlns:p14="http://schemas.microsoft.com/office/powerpoint/2010/main" val="368062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
          <p:cNvSpPr txBox="1">
            <a:spLocks/>
          </p:cNvSpPr>
          <p:nvPr/>
        </p:nvSpPr>
        <p:spPr>
          <a:xfrm>
            <a:off x="457200" y="15478"/>
            <a:ext cx="8264022" cy="567629"/>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Application in Cloud: ACID</a:t>
            </a:r>
            <a:endParaRPr lang="en-GB"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2" y="583107"/>
            <a:ext cx="8456815" cy="5858970"/>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81" y="717578"/>
            <a:ext cx="7382933" cy="5858970"/>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471" y="583107"/>
            <a:ext cx="5283836" cy="6198242"/>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298" y="1318577"/>
            <a:ext cx="7382933" cy="5123500"/>
          </a:xfrm>
          <a:prstGeom prst="rect">
            <a:avLst/>
          </a:prstGeom>
        </p:spPr>
      </p:pic>
      <p:pic>
        <p:nvPicPr>
          <p:cNvPr id="7" name="Immagin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845" y="583106"/>
            <a:ext cx="5351037" cy="6235320"/>
          </a:xfrm>
          <a:prstGeom prst="rect">
            <a:avLst/>
          </a:prstGeom>
        </p:spPr>
      </p:pic>
      <p:pic>
        <p:nvPicPr>
          <p:cNvPr id="8" name="Immagine 7" descr="Schermata 2013-06-17 alle 13.29.0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281" y="583107"/>
            <a:ext cx="8673353" cy="5992327"/>
          </a:xfrm>
          <a:prstGeom prst="rect">
            <a:avLst/>
          </a:prstGeom>
        </p:spPr>
      </p:pic>
      <p:pic>
        <p:nvPicPr>
          <p:cNvPr id="9" name="Immagin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3541" y="583107"/>
            <a:ext cx="7280832" cy="5992327"/>
          </a:xfrm>
          <a:prstGeom prst="rect">
            <a:avLst/>
          </a:prstGeom>
        </p:spPr>
      </p:pic>
      <p:pic>
        <p:nvPicPr>
          <p:cNvPr id="10" name="Immagin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47" y="676518"/>
            <a:ext cx="7854518" cy="5924454"/>
          </a:xfrm>
          <a:prstGeom prst="rect">
            <a:avLst/>
          </a:prstGeom>
        </p:spPr>
      </p:pic>
      <p:pic>
        <p:nvPicPr>
          <p:cNvPr id="11" name="Immagin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1913" y="527105"/>
            <a:ext cx="5402264" cy="6292117"/>
          </a:xfrm>
          <a:prstGeom prst="rect">
            <a:avLst/>
          </a:prstGeom>
        </p:spPr>
      </p:pic>
      <p:pic>
        <p:nvPicPr>
          <p:cNvPr id="13" name="Immagin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7618" y="583107"/>
            <a:ext cx="6739499" cy="6066272"/>
          </a:xfrm>
          <a:prstGeom prst="rect">
            <a:avLst/>
          </a:prstGeom>
        </p:spPr>
      </p:pic>
      <p:pic>
        <p:nvPicPr>
          <p:cNvPr id="14" name="Immagin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589" y="583106"/>
            <a:ext cx="7164293" cy="6137513"/>
          </a:xfrm>
          <a:prstGeom prst="rect">
            <a:avLst/>
          </a:prstGeom>
        </p:spPr>
      </p:pic>
      <p:pic>
        <p:nvPicPr>
          <p:cNvPr id="15" name="Immagin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85308" y="583106"/>
            <a:ext cx="4926854" cy="6137513"/>
          </a:xfrm>
          <a:prstGeom prst="rect">
            <a:avLst/>
          </a:prstGeom>
        </p:spPr>
      </p:pic>
      <p:pic>
        <p:nvPicPr>
          <p:cNvPr id="16" name="Immagine 15" descr="visivo_run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882" y="656919"/>
            <a:ext cx="8621059" cy="5940405"/>
          </a:xfrm>
          <a:prstGeom prst="rect">
            <a:avLst/>
          </a:prstGeom>
        </p:spPr>
      </p:pic>
      <p:pic>
        <p:nvPicPr>
          <p:cNvPr id="17" name="Immagin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3882" y="749583"/>
            <a:ext cx="8621059" cy="5755076"/>
          </a:xfrm>
          <a:prstGeom prst="rect">
            <a:avLst/>
          </a:prstGeom>
        </p:spPr>
      </p:pic>
      <p:sp>
        <p:nvSpPr>
          <p:cNvPr id="19" name="Segnaposto numero diapositiva 18"/>
          <p:cNvSpPr>
            <a:spLocks noGrp="1"/>
          </p:cNvSpPr>
          <p:nvPr>
            <p:ph type="sldNum" sz="quarter" idx="12"/>
          </p:nvPr>
        </p:nvSpPr>
        <p:spPr/>
        <p:txBody>
          <a:bodyPr/>
          <a:lstStyle/>
          <a:p>
            <a:fld id="{89CC4607-4E73-F54F-A622-1DE2C35A1701}" type="slidenum">
              <a:rPr lang="en-GB" smtClean="0"/>
              <a:t>20</a:t>
            </a:fld>
            <a:endParaRPr lang="en-GB"/>
          </a:p>
        </p:txBody>
      </p:sp>
    </p:spTree>
    <p:extLst>
      <p:ext uri="{BB962C8B-B14F-4D97-AF65-F5344CB8AC3E}">
        <p14:creationId xmlns:p14="http://schemas.microsoft.com/office/powerpoint/2010/main" val="1641727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3"/>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6"/>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Thanks for your attention</a:t>
            </a:r>
            <a:endParaRPr lang="en-GB" dirty="0"/>
          </a:p>
        </p:txBody>
      </p:sp>
      <p:sp>
        <p:nvSpPr>
          <p:cNvPr id="6" name="Titolo 1"/>
          <p:cNvSpPr txBox="1">
            <a:spLocks/>
          </p:cNvSpPr>
          <p:nvPr/>
        </p:nvSpPr>
        <p:spPr>
          <a:xfrm>
            <a:off x="685800" y="1904821"/>
            <a:ext cx="7772400" cy="169563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CTA </a:t>
            </a:r>
            <a:r>
              <a:rPr lang="en-GB" dirty="0"/>
              <a:t>Gateway Prototype</a:t>
            </a:r>
            <a:br>
              <a:rPr lang="en-GB" dirty="0"/>
            </a:br>
            <a:r>
              <a:rPr lang="en-GB" sz="2900" dirty="0"/>
              <a:t>Based </a:t>
            </a:r>
            <a:r>
              <a:rPr lang="en-GB" sz="2900" dirty="0" smtClean="0"/>
              <a:t>on </a:t>
            </a:r>
            <a:r>
              <a:rPr lang="en-GB" sz="2900" dirty="0" err="1" smtClean="0"/>
              <a:t>gUSE</a:t>
            </a:r>
            <a:r>
              <a:rPr lang="en-GB" sz="2900" dirty="0"/>
              <a:t>/WS-PGRADE </a:t>
            </a:r>
            <a:br>
              <a:rPr lang="en-GB" sz="2900" dirty="0"/>
            </a:br>
            <a:r>
              <a:rPr lang="en-GB" sz="2900" dirty="0"/>
              <a:t>and Single-Sign-On (SSO) Authentication</a:t>
            </a:r>
          </a:p>
        </p:txBody>
      </p:sp>
      <p:sp>
        <p:nvSpPr>
          <p:cNvPr id="7" name="Text Box 7"/>
          <p:cNvSpPr txBox="1">
            <a:spLocks noChangeArrowheads="1"/>
          </p:cNvSpPr>
          <p:nvPr/>
        </p:nvSpPr>
        <p:spPr bwMode="auto">
          <a:xfrm>
            <a:off x="275276" y="4157596"/>
            <a:ext cx="8422457" cy="1109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0" tIns="50760" rIns="132120" bIns="5076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ヒラギノ角ゴ ProN W6" charset="0"/>
                <a:cs typeface="ヒラギノ角ゴ ProN W6" charset="0"/>
              </a:defRPr>
            </a:lvl9pPr>
          </a:lstStyle>
          <a:p>
            <a:pPr marL="514350" indent="-514350" algn="ctr" eaLnBrk="1" hangingPunct="1">
              <a:lnSpc>
                <a:spcPct val="93000"/>
              </a:lnSpc>
              <a:buClrTx/>
              <a:buFontTx/>
              <a:buAutoNum type="alphaUcPeriod"/>
              <a:defRPr/>
            </a:pPr>
            <a:r>
              <a:rPr lang="it-IT" sz="3200" dirty="0" smtClean="0">
                <a:solidFill>
                  <a:schemeClr val="accent2"/>
                </a:solidFill>
                <a:latin typeface="Calibri Bold" charset="0"/>
              </a:rPr>
              <a:t>Costa, P. Massimino</a:t>
            </a:r>
            <a:r>
              <a:rPr lang="it-IT" sz="3200" dirty="0">
                <a:solidFill>
                  <a:schemeClr val="accent2"/>
                </a:solidFill>
                <a:latin typeface="Calibri Bold" charset="0"/>
              </a:rPr>
              <a:t>, U. </a:t>
            </a:r>
            <a:r>
              <a:rPr lang="it-IT" sz="3200" dirty="0" err="1" smtClean="0">
                <a:solidFill>
                  <a:schemeClr val="accent2"/>
                </a:solidFill>
                <a:latin typeface="Calibri Bold" charset="0"/>
              </a:rPr>
              <a:t>Becciani</a:t>
            </a:r>
            <a:r>
              <a:rPr lang="it-IT" sz="3200" dirty="0" smtClean="0">
                <a:solidFill>
                  <a:schemeClr val="accent2"/>
                </a:solidFill>
                <a:latin typeface="Calibri Bold" charset="0"/>
              </a:rPr>
              <a:t>,</a:t>
            </a:r>
            <a:r>
              <a:rPr lang="it-IT" sz="3200" b="1" dirty="0" smtClean="0">
                <a:solidFill>
                  <a:schemeClr val="accent2"/>
                </a:solidFill>
                <a:latin typeface="Calibri Bold" charset="0"/>
              </a:rPr>
              <a:t> </a:t>
            </a:r>
            <a:r>
              <a:rPr lang="it-IT" sz="3200" dirty="0" smtClean="0">
                <a:solidFill>
                  <a:schemeClr val="accent2"/>
                </a:solidFill>
                <a:latin typeface="Calibri Bold" charset="0"/>
              </a:rPr>
              <a:t>C. </a:t>
            </a:r>
            <a:r>
              <a:rPr lang="it-IT" sz="3200" dirty="0" err="1" smtClean="0">
                <a:solidFill>
                  <a:schemeClr val="accent2"/>
                </a:solidFill>
                <a:latin typeface="Calibri Bold" charset="0"/>
              </a:rPr>
              <a:t>Vuerli</a:t>
            </a:r>
            <a:endParaRPr lang="it-IT" sz="3200" dirty="0" smtClean="0">
              <a:solidFill>
                <a:schemeClr val="accent2"/>
              </a:solidFill>
              <a:latin typeface="Calibri Bold" charset="0"/>
            </a:endParaRPr>
          </a:p>
          <a:p>
            <a:pPr algn="ctr" eaLnBrk="1" hangingPunct="1">
              <a:lnSpc>
                <a:spcPct val="93000"/>
              </a:lnSpc>
              <a:defRPr/>
            </a:pPr>
            <a:r>
              <a:rPr lang="it-IT" sz="3200" dirty="0">
                <a:solidFill>
                  <a:schemeClr val="accent2"/>
                </a:solidFill>
                <a:latin typeface="Calibri Bold" charset="0"/>
              </a:rPr>
              <a:t>INAF</a:t>
            </a:r>
            <a:endParaRPr lang="it-IT" sz="3200" dirty="0">
              <a:solidFill>
                <a:srgbClr val="0000FF"/>
              </a:solidFill>
              <a:latin typeface="Calibri Bold" charset="0"/>
            </a:endParaRPr>
          </a:p>
          <a:p>
            <a:pPr marL="514350" indent="-514350" algn="ctr" eaLnBrk="1" hangingPunct="1">
              <a:lnSpc>
                <a:spcPct val="93000"/>
              </a:lnSpc>
              <a:buClrTx/>
              <a:buFontTx/>
              <a:buAutoNum type="alphaUcPeriod"/>
              <a:defRPr/>
            </a:pPr>
            <a:endParaRPr lang="it-IT" sz="3200" b="1" dirty="0" smtClean="0">
              <a:solidFill>
                <a:schemeClr val="accent2"/>
              </a:solidFill>
              <a:latin typeface="Calibri Bold" charset="0"/>
            </a:endParaRPr>
          </a:p>
          <a:p>
            <a:pPr algn="ctr" eaLnBrk="1" hangingPunct="1">
              <a:lnSpc>
                <a:spcPct val="93000"/>
              </a:lnSpc>
              <a:buClrTx/>
              <a:buFontTx/>
              <a:buNone/>
              <a:defRPr/>
            </a:pPr>
            <a:endParaRPr lang="it-IT" sz="3200" dirty="0" smtClean="0">
              <a:solidFill>
                <a:schemeClr val="accent2"/>
              </a:solidFill>
              <a:latin typeface="Calibri Bold" charset="0"/>
            </a:endParaRPr>
          </a:p>
          <a:p>
            <a:pPr algn="ctr" eaLnBrk="1" hangingPunct="1">
              <a:lnSpc>
                <a:spcPct val="93000"/>
              </a:lnSpc>
              <a:buClrTx/>
              <a:buFontTx/>
              <a:buNone/>
              <a:defRPr/>
            </a:pPr>
            <a:endParaRPr lang="it-IT" sz="3200" dirty="0" smtClean="0">
              <a:solidFill>
                <a:srgbClr val="0000FF"/>
              </a:solidFill>
              <a:latin typeface="Calibri Bold" charset="0"/>
            </a:endParaRPr>
          </a:p>
        </p:txBody>
      </p:sp>
      <p:sp>
        <p:nvSpPr>
          <p:cNvPr id="3" name="CasellaDiTesto 2"/>
          <p:cNvSpPr txBox="1"/>
          <p:nvPr/>
        </p:nvSpPr>
        <p:spPr>
          <a:xfrm>
            <a:off x="1472560" y="6142073"/>
            <a:ext cx="6519734" cy="646331"/>
          </a:xfrm>
          <a:prstGeom prst="rect">
            <a:avLst/>
          </a:prstGeom>
          <a:noFill/>
        </p:spPr>
        <p:txBody>
          <a:bodyPr wrap="none" rtlCol="0">
            <a:spAutoFit/>
          </a:bodyPr>
          <a:lstStyle/>
          <a:p>
            <a:r>
              <a:rPr lang="en-GB" dirty="0" smtClean="0"/>
              <a:t>References</a:t>
            </a:r>
            <a:r>
              <a:rPr lang="en-GB" dirty="0"/>
              <a:t>: </a:t>
            </a:r>
            <a:r>
              <a:rPr lang="en-GB" dirty="0" smtClean="0"/>
              <a:t>TECHNOLOGY STUDY </a:t>
            </a:r>
            <a:r>
              <a:rPr lang="en-GB" dirty="0"/>
              <a:t>FOR CTA VIRTUAL TEAM PROJECT </a:t>
            </a:r>
          </a:p>
          <a:p>
            <a:r>
              <a:rPr lang="en-GB" dirty="0"/>
              <a:t>Scientific Gateway User requirements</a:t>
            </a:r>
          </a:p>
        </p:txBody>
      </p:sp>
      <p:sp>
        <p:nvSpPr>
          <p:cNvPr id="8" name="Segnaposto numero diapositiva 7"/>
          <p:cNvSpPr>
            <a:spLocks noGrp="1"/>
          </p:cNvSpPr>
          <p:nvPr>
            <p:ph type="sldNum" sz="quarter" idx="12"/>
          </p:nvPr>
        </p:nvSpPr>
        <p:spPr/>
        <p:txBody>
          <a:bodyPr/>
          <a:lstStyle/>
          <a:p>
            <a:fld id="{89CC4607-4E73-F54F-A622-1DE2C35A1701}" type="slidenum">
              <a:rPr lang="en-GB" smtClean="0"/>
              <a:t>21</a:t>
            </a:fld>
            <a:endParaRPr lang="en-GB"/>
          </a:p>
        </p:txBody>
      </p:sp>
    </p:spTree>
    <p:extLst>
      <p:ext uri="{BB962C8B-B14F-4D97-AF65-F5344CB8AC3E}">
        <p14:creationId xmlns:p14="http://schemas.microsoft.com/office/powerpoint/2010/main" val="256988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CasellaDiTesto 3"/>
          <p:cNvSpPr txBox="1">
            <a:spLocks noChangeArrowheads="1"/>
          </p:cNvSpPr>
          <p:nvPr/>
        </p:nvSpPr>
        <p:spPr bwMode="auto">
          <a:xfrm>
            <a:off x="-1625600" y="341313"/>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it-IT">
              <a:solidFill>
                <a:srgbClr val="FFFFFF"/>
              </a:solidFill>
            </a:endParaRPr>
          </a:p>
        </p:txBody>
      </p:sp>
      <p:sp>
        <p:nvSpPr>
          <p:cNvPr id="10" name="Rectangle 4"/>
          <p:cNvSpPr>
            <a:spLocks noGrp="1" noChangeArrowheads="1"/>
          </p:cNvSpPr>
          <p:nvPr>
            <p:ph type="title"/>
          </p:nvPr>
        </p:nvSpPr>
        <p:spPr>
          <a:xfrm>
            <a:off x="900113" y="286266"/>
            <a:ext cx="6981825" cy="1081088"/>
          </a:xfrm>
        </p:spPr>
        <p:txBody>
          <a:bodyPr rIns="64800">
            <a:normAutofit fontScale="90000"/>
          </a:bodyPr>
          <a:lstStyle/>
          <a:p>
            <a:pPr marL="55563">
              <a:tabLst>
                <a:tab pos="55563" algn="l"/>
                <a:tab pos="503238" algn="l"/>
                <a:tab pos="952500" algn="l"/>
                <a:tab pos="1401763" algn="l"/>
                <a:tab pos="1851025" algn="l"/>
                <a:tab pos="2300288" algn="l"/>
                <a:tab pos="2749550" algn="l"/>
                <a:tab pos="3198813" algn="l"/>
                <a:tab pos="3648075" algn="l"/>
                <a:tab pos="4097338" algn="l"/>
                <a:tab pos="4546600" algn="l"/>
                <a:tab pos="4995863" algn="l"/>
                <a:tab pos="5445125" algn="l"/>
                <a:tab pos="5894388" algn="l"/>
                <a:tab pos="6343650" algn="l"/>
                <a:tab pos="6792913" algn="l"/>
                <a:tab pos="7242175" algn="l"/>
                <a:tab pos="7691438" algn="l"/>
                <a:tab pos="8140700" algn="l"/>
                <a:tab pos="8589963" algn="l"/>
                <a:tab pos="9039225" algn="l"/>
              </a:tabLst>
              <a:defRPr/>
            </a:pPr>
            <a:r>
              <a:rPr lang="en-US" dirty="0" err="1" smtClean="0">
                <a:solidFill>
                  <a:schemeClr val="accent2"/>
                </a:solidFill>
                <a:latin typeface="Calibri Bold" charset="0"/>
                <a:ea typeface="ヒラギノ角ゴ ProN W6" charset="0"/>
                <a:cs typeface="ヒラギノ角ゴ ProN W6" charset="0"/>
              </a:rPr>
              <a:t>STAR</a:t>
            </a:r>
            <a:r>
              <a:rPr lang="en-US" b="1" i="1" baseline="30000" dirty="0" err="1" smtClean="0">
                <a:solidFill>
                  <a:schemeClr val="accent2"/>
                </a:solidFill>
                <a:latin typeface="Calibri Bold" charset="0"/>
                <a:ea typeface="ヒラギノ角ゴ ProN W6" charset="0"/>
                <a:cs typeface="ヒラギノ角ゴ ProN W6" charset="0"/>
              </a:rPr>
              <a:t>net</a:t>
            </a:r>
            <a:r>
              <a:rPr lang="en-US" dirty="0" smtClean="0">
                <a:solidFill>
                  <a:schemeClr val="accent2"/>
                </a:solidFill>
                <a:latin typeface="Calibri Bold" charset="0"/>
                <a:ea typeface="ヒラギノ角ゴ ProN W6" charset="0"/>
                <a:cs typeface="ヒラギノ角ゴ ProN W6" charset="0"/>
              </a:rPr>
              <a:t> Gateway Federation</a:t>
            </a:r>
            <a:br>
              <a:rPr lang="en-US" dirty="0" smtClean="0">
                <a:solidFill>
                  <a:schemeClr val="accent2"/>
                </a:solidFill>
                <a:latin typeface="Calibri Bold" charset="0"/>
                <a:ea typeface="ヒラギノ角ゴ ProN W6" charset="0"/>
                <a:cs typeface="ヒラギノ角ゴ ProN W6" charset="0"/>
              </a:rPr>
            </a:br>
            <a:endParaRPr lang="en-US" sz="3600" dirty="0">
              <a:solidFill>
                <a:schemeClr val="accent2"/>
              </a:solidFill>
              <a:latin typeface="Calibri Bold" charset="0"/>
              <a:ea typeface="ヒラギノ角ゴ ProN W6" charset="0"/>
              <a:cs typeface="ヒラギノ角ゴ ProN W6" charset="0"/>
            </a:endParaRPr>
          </a:p>
        </p:txBody>
      </p:sp>
      <p:sp>
        <p:nvSpPr>
          <p:cNvPr id="2" name="CasellaDiTesto 1"/>
          <p:cNvSpPr txBox="1"/>
          <p:nvPr/>
        </p:nvSpPr>
        <p:spPr>
          <a:xfrm>
            <a:off x="107504" y="1556792"/>
            <a:ext cx="9036496" cy="4247317"/>
          </a:xfrm>
          <a:prstGeom prst="rect">
            <a:avLst/>
          </a:prstGeom>
          <a:noFill/>
        </p:spPr>
        <p:txBody>
          <a:bodyPr wrap="square">
            <a:spAutoFit/>
          </a:bodyPr>
          <a:lstStyle/>
          <a:p>
            <a:pPr marL="342900" indent="-342900">
              <a:buFontTx/>
              <a:buChar char="-"/>
              <a:defRPr/>
            </a:pPr>
            <a:r>
              <a:rPr lang="en-GB" dirty="0">
                <a:solidFill>
                  <a:srgbClr val="000000"/>
                </a:solidFill>
              </a:rPr>
              <a:t>Scientific </a:t>
            </a:r>
            <a:r>
              <a:rPr lang="en-GB" dirty="0" err="1">
                <a:solidFill>
                  <a:srgbClr val="000000"/>
                </a:solidFill>
              </a:rPr>
              <a:t>Communty</a:t>
            </a:r>
            <a:r>
              <a:rPr lang="en-GB" dirty="0">
                <a:solidFill>
                  <a:srgbClr val="000000"/>
                </a:solidFill>
              </a:rPr>
              <a:t> support </a:t>
            </a:r>
            <a:r>
              <a:rPr lang="en-GB" dirty="0">
                <a:solidFill>
                  <a:srgbClr val="000000"/>
                </a:solidFill>
                <a:sym typeface="Wingdings"/>
              </a:rPr>
              <a:t> New Science </a:t>
            </a:r>
            <a:r>
              <a:rPr lang="en-GB" dirty="0" smtClean="0">
                <a:solidFill>
                  <a:srgbClr val="000000"/>
                </a:solidFill>
                <a:sym typeface="Wingdings"/>
              </a:rPr>
              <a:t>Gateways</a:t>
            </a:r>
            <a:endParaRPr lang="en-GB" dirty="0">
              <a:solidFill>
                <a:srgbClr val="000000"/>
              </a:solidFill>
              <a:sym typeface="Wingdings"/>
            </a:endParaRPr>
          </a:p>
          <a:p>
            <a:pPr marL="342900" indent="-342900">
              <a:buFontTx/>
              <a:buChar char="-"/>
              <a:defRPr/>
            </a:pPr>
            <a:endParaRPr lang="en-GB" dirty="0">
              <a:solidFill>
                <a:srgbClr val="000000"/>
              </a:solidFill>
              <a:sym typeface="Wingdings"/>
            </a:endParaRPr>
          </a:p>
          <a:p>
            <a:pPr marL="342900" indent="-342900">
              <a:buFontTx/>
              <a:buChar char="-"/>
              <a:defRPr/>
            </a:pPr>
            <a:r>
              <a:rPr lang="en-GB" dirty="0" smtClean="0">
                <a:solidFill>
                  <a:srgbClr val="000000"/>
                </a:solidFill>
                <a:sym typeface="Wingdings"/>
              </a:rPr>
              <a:t>INAF</a:t>
            </a:r>
            <a:endParaRPr lang="en-GB" dirty="0">
              <a:solidFill>
                <a:srgbClr val="000000"/>
              </a:solidFill>
              <a:sym typeface="Wingdings"/>
            </a:endParaRPr>
          </a:p>
          <a:p>
            <a:pPr lvl="1" indent="0">
              <a:defRPr/>
            </a:pPr>
            <a:r>
              <a:rPr lang="en-GB" dirty="0">
                <a:solidFill>
                  <a:srgbClr val="000000"/>
                </a:solidFill>
              </a:rPr>
              <a:t>Astrophysical Obs. of Catania - </a:t>
            </a:r>
            <a:r>
              <a:rPr lang="en-GB" b="1" i="1" dirty="0" err="1">
                <a:solidFill>
                  <a:srgbClr val="2D2DB9"/>
                </a:solidFill>
              </a:rPr>
              <a:t>VisIVO</a:t>
            </a:r>
            <a:r>
              <a:rPr lang="en-GB" b="1" i="1" dirty="0">
                <a:solidFill>
                  <a:srgbClr val="2D2DB9"/>
                </a:solidFill>
              </a:rPr>
              <a:t> S</a:t>
            </a:r>
            <a:r>
              <a:rPr lang="en-GB" b="1" dirty="0">
                <a:solidFill>
                  <a:srgbClr val="2D2DB9"/>
                </a:solidFill>
              </a:rPr>
              <a:t>G</a:t>
            </a:r>
          </a:p>
          <a:p>
            <a:pPr lvl="1" indent="0">
              <a:defRPr/>
            </a:pPr>
            <a:r>
              <a:rPr lang="en-GB" dirty="0">
                <a:solidFill>
                  <a:srgbClr val="000000"/>
                </a:solidFill>
              </a:rPr>
              <a:t>Astronomical Obs. of Trieste – </a:t>
            </a:r>
            <a:r>
              <a:rPr lang="en-GB" b="1" i="1" dirty="0">
                <a:solidFill>
                  <a:srgbClr val="2D2DB9"/>
                </a:solidFill>
              </a:rPr>
              <a:t>Plank Mission</a:t>
            </a:r>
          </a:p>
          <a:p>
            <a:pPr lvl="1" indent="0">
              <a:defRPr/>
            </a:pPr>
            <a:r>
              <a:rPr lang="en-GB" dirty="0">
                <a:solidFill>
                  <a:srgbClr val="000000"/>
                </a:solidFill>
              </a:rPr>
              <a:t>Astronomical Obs. of  </a:t>
            </a:r>
            <a:r>
              <a:rPr lang="en-GB" dirty="0" err="1">
                <a:solidFill>
                  <a:srgbClr val="000000"/>
                </a:solidFill>
              </a:rPr>
              <a:t>Teramo</a:t>
            </a:r>
            <a:r>
              <a:rPr lang="en-GB" dirty="0">
                <a:solidFill>
                  <a:srgbClr val="000000"/>
                </a:solidFill>
              </a:rPr>
              <a:t> – </a:t>
            </a:r>
            <a:r>
              <a:rPr lang="en-GB" b="1" i="1" dirty="0" err="1">
                <a:solidFill>
                  <a:srgbClr val="2D2DB9"/>
                </a:solidFill>
              </a:rPr>
              <a:t>Franec</a:t>
            </a:r>
            <a:r>
              <a:rPr lang="en-GB" b="1" i="1" dirty="0">
                <a:solidFill>
                  <a:srgbClr val="2D2DB9"/>
                </a:solidFill>
              </a:rPr>
              <a:t>/</a:t>
            </a:r>
            <a:r>
              <a:rPr lang="en-GB" b="1" i="1" dirty="0" err="1" smtClean="0">
                <a:solidFill>
                  <a:srgbClr val="2D2DB9"/>
                </a:solidFill>
              </a:rPr>
              <a:t>Basti</a:t>
            </a:r>
            <a:endParaRPr lang="en-GB" dirty="0" smtClean="0">
              <a:solidFill>
                <a:srgbClr val="000000"/>
              </a:solidFill>
            </a:endParaRPr>
          </a:p>
          <a:p>
            <a:pPr>
              <a:defRPr/>
            </a:pPr>
            <a:endParaRPr lang="en-GB" dirty="0" smtClean="0">
              <a:solidFill>
                <a:srgbClr val="000000"/>
              </a:solidFill>
            </a:endParaRPr>
          </a:p>
          <a:p>
            <a:pPr>
              <a:defRPr/>
            </a:pPr>
            <a:endParaRPr lang="en-GB" dirty="0">
              <a:solidFill>
                <a:srgbClr val="000000"/>
              </a:solidFill>
            </a:endParaRPr>
          </a:p>
          <a:p>
            <a:pPr>
              <a:defRPr/>
            </a:pPr>
            <a:endParaRPr lang="en-GB" dirty="0">
              <a:solidFill>
                <a:srgbClr val="000000"/>
              </a:solidFill>
            </a:endParaRPr>
          </a:p>
          <a:p>
            <a:pPr marL="342900" indent="-342900">
              <a:buFontTx/>
              <a:buChar char="-"/>
              <a:defRPr/>
            </a:pPr>
            <a:r>
              <a:rPr lang="en-GB" dirty="0">
                <a:solidFill>
                  <a:srgbClr val="000000"/>
                </a:solidFill>
              </a:rPr>
              <a:t>University of Portsmouth (</a:t>
            </a:r>
            <a:r>
              <a:rPr lang="en-GB" dirty="0" err="1">
                <a:solidFill>
                  <a:srgbClr val="000000"/>
                </a:solidFill>
              </a:rPr>
              <a:t>UoP</a:t>
            </a:r>
            <a:r>
              <a:rPr lang="en-GB" dirty="0">
                <a:solidFill>
                  <a:srgbClr val="000000"/>
                </a:solidFill>
              </a:rPr>
              <a:t>)  </a:t>
            </a:r>
            <a:endParaRPr lang="en-GB" dirty="0" smtClean="0">
              <a:solidFill>
                <a:srgbClr val="000000"/>
              </a:solidFill>
            </a:endParaRPr>
          </a:p>
          <a:p>
            <a:pPr marL="1085850" lvl="1" indent="-342900">
              <a:buFontTx/>
              <a:buChar char="-"/>
              <a:defRPr/>
            </a:pPr>
            <a:r>
              <a:rPr lang="en-GB" b="1" i="1" dirty="0" smtClean="0">
                <a:solidFill>
                  <a:srgbClr val="2D2DB9"/>
                </a:solidFill>
              </a:rPr>
              <a:t>Cosmological Support (ICG) </a:t>
            </a:r>
            <a:endParaRPr lang="en-GB" b="1" i="1" dirty="0">
              <a:solidFill>
                <a:srgbClr val="2D2DB9"/>
              </a:solidFill>
            </a:endParaRPr>
          </a:p>
          <a:p>
            <a:pPr marL="1085850" lvl="1" indent="-342900">
              <a:buFontTx/>
              <a:buChar char="-"/>
              <a:defRPr/>
            </a:pPr>
            <a:r>
              <a:rPr lang="en-US" b="1" i="1" dirty="0">
                <a:solidFill>
                  <a:srgbClr val="2D2DB9"/>
                </a:solidFill>
              </a:rPr>
              <a:t>Teaching and Learning Tools (CCI)</a:t>
            </a:r>
            <a:endParaRPr lang="en-US" b="1" i="1" dirty="0" smtClean="0">
              <a:solidFill>
                <a:srgbClr val="2D2DB9"/>
              </a:solidFill>
            </a:endParaRPr>
          </a:p>
          <a:p>
            <a:pPr marL="1085850" lvl="1" indent="-342900">
              <a:buFontTx/>
              <a:buChar char="-"/>
              <a:defRPr/>
            </a:pPr>
            <a:endParaRPr lang="en-GB" dirty="0" smtClean="0">
              <a:solidFill>
                <a:srgbClr val="000000"/>
              </a:solidFill>
            </a:endParaRPr>
          </a:p>
          <a:p>
            <a:pPr marL="342900" indent="-342900">
              <a:buFontTx/>
              <a:buChar char="-"/>
              <a:defRPr/>
            </a:pPr>
            <a:r>
              <a:rPr lang="en-US" dirty="0">
                <a:solidFill>
                  <a:srgbClr val="000000"/>
                </a:solidFill>
              </a:rPr>
              <a:t>Slovak Academy of </a:t>
            </a:r>
            <a:r>
              <a:rPr lang="en-US" dirty="0" smtClean="0">
                <a:solidFill>
                  <a:srgbClr val="000000"/>
                </a:solidFill>
              </a:rPr>
              <a:t>Sciences</a:t>
            </a:r>
            <a:endParaRPr lang="en-GB" dirty="0" smtClean="0">
              <a:solidFill>
                <a:srgbClr val="000000"/>
              </a:solidFill>
            </a:endParaRPr>
          </a:p>
          <a:p>
            <a:pPr marL="1085850" lvl="1" indent="-342900">
              <a:buFontTx/>
              <a:buChar char="-"/>
              <a:defRPr/>
            </a:pPr>
            <a:endParaRPr lang="en-GB" dirty="0">
              <a:solidFill>
                <a:srgbClr val="000000"/>
              </a:solidFill>
            </a:endParaRPr>
          </a:p>
        </p:txBody>
      </p:sp>
      <p:pic>
        <p:nvPicPr>
          <p:cNvPr id="7" name="Immagine 6"/>
          <p:cNvPicPr>
            <a:picLocks noChangeAspect="1"/>
          </p:cNvPicPr>
          <p:nvPr/>
        </p:nvPicPr>
        <p:blipFill>
          <a:blip r:embed="rId3"/>
          <a:stretch>
            <a:fillRect/>
          </a:stretch>
        </p:blipFill>
        <p:spPr>
          <a:xfrm>
            <a:off x="5474836" y="4950039"/>
            <a:ext cx="581088" cy="585628"/>
          </a:xfrm>
          <a:prstGeom prst="rect">
            <a:avLst/>
          </a:prstGeom>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93096"/>
            <a:ext cx="2555875" cy="42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2636912"/>
            <a:ext cx="512546" cy="4687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Immagine 10"/>
          <p:cNvPicPr>
            <a:picLocks noChangeAspect="1"/>
          </p:cNvPicPr>
          <p:nvPr/>
        </p:nvPicPr>
        <p:blipFill>
          <a:blip r:embed="rId6"/>
          <a:stretch>
            <a:fillRect/>
          </a:stretch>
        </p:blipFill>
        <p:spPr>
          <a:xfrm>
            <a:off x="7380312" y="2996952"/>
            <a:ext cx="576064" cy="388587"/>
          </a:xfrm>
          <a:prstGeom prst="rect">
            <a:avLst/>
          </a:prstGeom>
        </p:spPr>
      </p:pic>
      <p:pic>
        <p:nvPicPr>
          <p:cNvPr id="12" name="Immagine 11"/>
          <p:cNvPicPr>
            <a:picLocks noChangeAspect="1"/>
          </p:cNvPicPr>
          <p:nvPr/>
        </p:nvPicPr>
        <p:blipFill>
          <a:blip r:embed="rId7"/>
          <a:stretch>
            <a:fillRect/>
          </a:stretch>
        </p:blipFill>
        <p:spPr>
          <a:xfrm>
            <a:off x="7452320" y="3429000"/>
            <a:ext cx="415317" cy="532780"/>
          </a:xfrm>
          <a:prstGeom prst="rect">
            <a:avLst/>
          </a:prstGeom>
        </p:spPr>
      </p:pic>
      <p:sp>
        <p:nvSpPr>
          <p:cNvPr id="3" name="CasellaDiTesto 2"/>
          <p:cNvSpPr txBox="1"/>
          <p:nvPr/>
        </p:nvSpPr>
        <p:spPr>
          <a:xfrm>
            <a:off x="900113" y="5895871"/>
            <a:ext cx="6745533" cy="369332"/>
          </a:xfrm>
          <a:prstGeom prst="rect">
            <a:avLst/>
          </a:prstGeom>
          <a:noFill/>
        </p:spPr>
        <p:txBody>
          <a:bodyPr wrap="square" rtlCol="0">
            <a:spAutoFit/>
          </a:bodyPr>
          <a:lstStyle/>
          <a:p>
            <a:r>
              <a:rPr lang="en-GB" dirty="0">
                <a:hlinkClick r:id="rId8"/>
              </a:rPr>
              <a:t>http://</a:t>
            </a:r>
            <a:r>
              <a:rPr lang="en-GB" dirty="0" err="1">
                <a:hlinkClick r:id="rId8"/>
              </a:rPr>
              <a:t>www.oact.inaf.it</a:t>
            </a:r>
            <a:r>
              <a:rPr lang="en-GB" dirty="0">
                <a:hlinkClick r:id="rId8"/>
              </a:rPr>
              <a:t>/</a:t>
            </a:r>
            <a:r>
              <a:rPr lang="en-GB" dirty="0" err="1">
                <a:hlinkClick r:id="rId8"/>
              </a:rPr>
              <a:t>STARnet</a:t>
            </a:r>
            <a:r>
              <a:rPr lang="en-GB" dirty="0">
                <a:hlinkClick r:id="rId8"/>
              </a:rPr>
              <a:t>/pages/</a:t>
            </a:r>
            <a:r>
              <a:rPr lang="en-GB" dirty="0" err="1">
                <a:hlinkClick r:id="rId8"/>
              </a:rPr>
              <a:t>members.htm</a:t>
            </a:r>
            <a:endParaRPr lang="en-GB" dirty="0"/>
          </a:p>
        </p:txBody>
      </p:sp>
      <p:sp>
        <p:nvSpPr>
          <p:cNvPr id="6" name="Segnaposto numero diapositiva 5"/>
          <p:cNvSpPr>
            <a:spLocks noGrp="1"/>
          </p:cNvSpPr>
          <p:nvPr>
            <p:ph type="sldNum" sz="quarter" idx="12"/>
          </p:nvPr>
        </p:nvSpPr>
        <p:spPr/>
        <p:txBody>
          <a:bodyPr/>
          <a:lstStyle/>
          <a:p>
            <a:fld id="{89CC4607-4E73-F54F-A622-1DE2C35A1701}" type="slidenum">
              <a:rPr lang="en-GB" smtClean="0"/>
              <a:t>3</a:t>
            </a:fld>
            <a:endParaRPr lang="en-GB"/>
          </a:p>
        </p:txBody>
      </p:sp>
    </p:spTree>
    <p:extLst>
      <p:ext uri="{BB962C8B-B14F-4D97-AF65-F5344CB8AC3E}">
        <p14:creationId xmlns:p14="http://schemas.microsoft.com/office/powerpoint/2010/main" val="397962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CasellaDiTesto 3"/>
          <p:cNvSpPr txBox="1">
            <a:spLocks noChangeArrowheads="1"/>
          </p:cNvSpPr>
          <p:nvPr/>
        </p:nvSpPr>
        <p:spPr bwMode="auto">
          <a:xfrm>
            <a:off x="-1625600" y="341313"/>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it-IT">
              <a:solidFill>
                <a:srgbClr val="FFFFFF"/>
              </a:solidFill>
            </a:endParaRPr>
          </a:p>
        </p:txBody>
      </p:sp>
      <p:sp>
        <p:nvSpPr>
          <p:cNvPr id="10" name="Rectangle 4"/>
          <p:cNvSpPr>
            <a:spLocks noGrp="1" noChangeArrowheads="1"/>
          </p:cNvSpPr>
          <p:nvPr>
            <p:ph type="title"/>
          </p:nvPr>
        </p:nvSpPr>
        <p:spPr>
          <a:xfrm>
            <a:off x="900113" y="260350"/>
            <a:ext cx="6981825" cy="1081088"/>
          </a:xfrm>
        </p:spPr>
        <p:txBody>
          <a:bodyPr rIns="64800">
            <a:normAutofit fontScale="90000"/>
          </a:bodyPr>
          <a:lstStyle/>
          <a:p>
            <a:pPr marL="55563" algn="ctr">
              <a:buClrTx/>
              <a:buFontTx/>
              <a:buNone/>
              <a:tabLst>
                <a:tab pos="55563" algn="l"/>
                <a:tab pos="503238" algn="l"/>
                <a:tab pos="952500" algn="l"/>
                <a:tab pos="1401763" algn="l"/>
                <a:tab pos="1851025" algn="l"/>
                <a:tab pos="2300288" algn="l"/>
                <a:tab pos="2749550" algn="l"/>
                <a:tab pos="3198813" algn="l"/>
                <a:tab pos="3648075" algn="l"/>
                <a:tab pos="4097338" algn="l"/>
                <a:tab pos="4546600" algn="l"/>
                <a:tab pos="4995863" algn="l"/>
                <a:tab pos="5445125" algn="l"/>
                <a:tab pos="5894388" algn="l"/>
                <a:tab pos="6343650" algn="l"/>
                <a:tab pos="6792913" algn="l"/>
                <a:tab pos="7242175" algn="l"/>
                <a:tab pos="7691438" algn="l"/>
                <a:tab pos="8140700" algn="l"/>
                <a:tab pos="8589963" algn="l"/>
                <a:tab pos="9039225" algn="l"/>
              </a:tabLst>
              <a:defRPr/>
            </a:pPr>
            <a:r>
              <a:rPr lang="en-US" dirty="0" err="1" smtClean="0">
                <a:solidFill>
                  <a:schemeClr val="accent2"/>
                </a:solidFill>
                <a:latin typeface="Calibri Bold" charset="0"/>
                <a:ea typeface="ヒラギノ角ゴ ProN W6" charset="0"/>
                <a:cs typeface="ヒラギノ角ゴ ProN W6" charset="0"/>
              </a:rPr>
              <a:t>STAR</a:t>
            </a:r>
            <a:r>
              <a:rPr lang="en-US" b="1" i="1" baseline="30000" dirty="0" err="1" smtClean="0">
                <a:solidFill>
                  <a:schemeClr val="accent2"/>
                </a:solidFill>
                <a:latin typeface="Calibri Bold" charset="0"/>
                <a:ea typeface="ヒラギノ角ゴ ProN W6" charset="0"/>
                <a:cs typeface="ヒラギノ角ゴ ProN W6" charset="0"/>
              </a:rPr>
              <a:t>net</a:t>
            </a:r>
            <a:r>
              <a:rPr lang="en-US" dirty="0" smtClean="0">
                <a:solidFill>
                  <a:schemeClr val="accent2"/>
                </a:solidFill>
                <a:latin typeface="Calibri Bold" charset="0"/>
                <a:ea typeface="ヒラギノ角ゴ ProN W6" charset="0"/>
                <a:cs typeface="ヒラギノ角ゴ ProN W6" charset="0"/>
              </a:rPr>
              <a:t> Gateway Federation</a:t>
            </a:r>
            <a:r>
              <a:rPr lang="en-US" dirty="0">
                <a:solidFill>
                  <a:schemeClr val="accent2"/>
                </a:solidFill>
                <a:latin typeface="Calibri Bold" charset="0"/>
                <a:ea typeface="ヒラギノ角ゴ ProN W6" charset="0"/>
                <a:cs typeface="ヒラギノ角ゴ ProN W6" charset="0"/>
              </a:rPr>
              <a:t/>
            </a:r>
            <a:br>
              <a:rPr lang="en-US" dirty="0">
                <a:solidFill>
                  <a:schemeClr val="accent2"/>
                </a:solidFill>
                <a:latin typeface="Calibri Bold" charset="0"/>
                <a:ea typeface="ヒラギノ角ゴ ProN W6" charset="0"/>
                <a:cs typeface="ヒラギノ角ゴ ProN W6" charset="0"/>
              </a:rPr>
            </a:br>
            <a:r>
              <a:rPr lang="en-US" dirty="0" smtClean="0">
                <a:solidFill>
                  <a:schemeClr val="accent2"/>
                </a:solidFill>
                <a:latin typeface="Calibri Bold" charset="0"/>
                <a:ea typeface="ヒラギノ角ゴ ProN W6" charset="0"/>
                <a:cs typeface="ヒラギノ角ゴ ProN W6" charset="0"/>
              </a:rPr>
              <a:t>Definition</a:t>
            </a:r>
            <a:endParaRPr lang="en-US" sz="3600" dirty="0">
              <a:solidFill>
                <a:schemeClr val="accent2"/>
              </a:solidFill>
              <a:latin typeface="Calibri Bold" charset="0"/>
              <a:ea typeface="ヒラギノ角ゴ ProN W6" charset="0"/>
              <a:cs typeface="ヒラギノ角ゴ ProN W6" charset="0"/>
            </a:endParaRPr>
          </a:p>
        </p:txBody>
      </p:sp>
      <p:sp>
        <p:nvSpPr>
          <p:cNvPr id="2" name="CasellaDiTesto 1"/>
          <p:cNvSpPr txBox="1"/>
          <p:nvPr/>
        </p:nvSpPr>
        <p:spPr>
          <a:xfrm>
            <a:off x="0" y="1556792"/>
            <a:ext cx="9143999" cy="4924425"/>
          </a:xfrm>
          <a:prstGeom prst="rect">
            <a:avLst/>
          </a:prstGeom>
          <a:noFill/>
        </p:spPr>
        <p:txBody>
          <a:bodyPr wrap="square">
            <a:spAutoFit/>
          </a:bodyPr>
          <a:lstStyle/>
          <a:p>
            <a:r>
              <a:rPr lang="en-GB" b="1" dirty="0" smtClean="0">
                <a:solidFill>
                  <a:srgbClr val="2D2DB9"/>
                </a:solidFill>
              </a:rPr>
              <a:t>	- Technology. </a:t>
            </a:r>
            <a:endParaRPr lang="en-GB" b="1" dirty="0">
              <a:solidFill>
                <a:srgbClr val="2D2DB9"/>
              </a:solidFill>
            </a:endParaRPr>
          </a:p>
          <a:p>
            <a:pPr marL="1085850" lvl="1" indent="-342900">
              <a:buFont typeface="Arial"/>
              <a:buChar char="•"/>
            </a:pPr>
            <a:r>
              <a:rPr lang="en-GB" sz="2200" dirty="0" err="1" smtClean="0">
                <a:solidFill>
                  <a:srgbClr val="000000"/>
                </a:solidFill>
                <a:latin typeface="Times New Roman"/>
                <a:cs typeface="Times New Roman"/>
              </a:rPr>
              <a:t>Liferay</a:t>
            </a:r>
            <a:r>
              <a:rPr lang="en-GB" sz="2200" dirty="0" smtClean="0">
                <a:solidFill>
                  <a:srgbClr val="000000"/>
                </a:solidFill>
                <a:latin typeface="Times New Roman"/>
                <a:cs typeface="Times New Roman"/>
              </a:rPr>
              <a:t>/WS-PGRADE, </a:t>
            </a:r>
            <a:r>
              <a:rPr lang="en-GB" sz="2200" dirty="0" err="1" smtClean="0">
                <a:solidFill>
                  <a:srgbClr val="000000"/>
                </a:solidFill>
                <a:latin typeface="Times New Roman"/>
                <a:cs typeface="Times New Roman"/>
              </a:rPr>
              <a:t>gUse</a:t>
            </a:r>
            <a:r>
              <a:rPr lang="en-GB" sz="2200" dirty="0" smtClean="0">
                <a:solidFill>
                  <a:srgbClr val="000000"/>
                </a:solidFill>
                <a:latin typeface="Times New Roman"/>
                <a:cs typeface="Times New Roman"/>
              </a:rPr>
              <a:t>, SHIWA Repository</a:t>
            </a:r>
          </a:p>
          <a:p>
            <a:pPr marL="1085850" lvl="1" indent="-342900">
              <a:buFont typeface="Arial"/>
              <a:buChar char="•"/>
            </a:pPr>
            <a:r>
              <a:rPr lang="en-GB" sz="2200" dirty="0" smtClean="0">
                <a:solidFill>
                  <a:srgbClr val="000000"/>
                </a:solidFill>
                <a:latin typeface="Times New Roman"/>
                <a:cs typeface="Times New Roman"/>
              </a:rPr>
              <a:t>Local and distributed DCIs</a:t>
            </a:r>
            <a:endParaRPr lang="en-GB" dirty="0" smtClean="0">
              <a:solidFill>
                <a:srgbClr val="000000"/>
              </a:solidFill>
            </a:endParaRPr>
          </a:p>
          <a:p>
            <a:r>
              <a:rPr lang="en-GB" dirty="0" smtClean="0">
                <a:solidFill>
                  <a:srgbClr val="000000"/>
                </a:solidFill>
              </a:rPr>
              <a:t>	</a:t>
            </a:r>
            <a:r>
              <a:rPr lang="en-GB" b="1" dirty="0" smtClean="0">
                <a:solidFill>
                  <a:srgbClr val="2D2DB9"/>
                </a:solidFill>
              </a:rPr>
              <a:t>- Maintenance. </a:t>
            </a:r>
          </a:p>
          <a:p>
            <a:pPr marL="1085850" lvl="1" indent="-342900">
              <a:buFont typeface="Arial"/>
              <a:buChar char="•"/>
            </a:pPr>
            <a:r>
              <a:rPr lang="en-GB" sz="2200" dirty="0" err="1" smtClean="0">
                <a:solidFill>
                  <a:srgbClr val="000000"/>
                </a:solidFill>
                <a:latin typeface="Times New Roman"/>
                <a:cs typeface="Times New Roman"/>
              </a:rPr>
              <a:t>FrontEnd</a:t>
            </a:r>
            <a:r>
              <a:rPr lang="en-GB" sz="2200" dirty="0" smtClean="0">
                <a:solidFill>
                  <a:srgbClr val="000000"/>
                </a:solidFill>
                <a:latin typeface="Times New Roman"/>
                <a:cs typeface="Times New Roman"/>
              </a:rPr>
              <a:t>/</a:t>
            </a:r>
            <a:r>
              <a:rPr lang="en-GB" sz="2200" dirty="0" err="1" smtClean="0">
                <a:solidFill>
                  <a:srgbClr val="000000"/>
                </a:solidFill>
                <a:latin typeface="Times New Roman"/>
                <a:cs typeface="Times New Roman"/>
              </a:rPr>
              <a:t>BackEnd</a:t>
            </a:r>
            <a:r>
              <a:rPr lang="en-GB" sz="2200" dirty="0" smtClean="0">
                <a:solidFill>
                  <a:srgbClr val="000000"/>
                </a:solidFill>
                <a:latin typeface="Times New Roman"/>
                <a:cs typeface="Times New Roman"/>
              </a:rPr>
              <a:t> Virtual Machines</a:t>
            </a:r>
          </a:p>
          <a:p>
            <a:pPr marL="1085850" lvl="1" indent="-342900">
              <a:buFont typeface="Arial"/>
              <a:buChar char="•"/>
            </a:pPr>
            <a:r>
              <a:rPr lang="en-GB" sz="2200" dirty="0" smtClean="0">
                <a:solidFill>
                  <a:srgbClr val="000000"/>
                </a:solidFill>
                <a:latin typeface="Times New Roman"/>
                <a:cs typeface="Times New Roman"/>
              </a:rPr>
              <a:t>Master Virtual Machines with Local Customization included (configuration file </a:t>
            </a:r>
            <a:r>
              <a:rPr lang="en-GB" sz="2200" dirty="0" err="1" smtClean="0">
                <a:solidFill>
                  <a:srgbClr val="000000"/>
                </a:solidFill>
                <a:latin typeface="Times New Roman"/>
                <a:cs typeface="Times New Roman"/>
              </a:rPr>
              <a:t>Enab</a:t>
            </a:r>
            <a:r>
              <a:rPr lang="en-GB" sz="2200" dirty="0" smtClean="0">
                <a:solidFill>
                  <a:srgbClr val="000000"/>
                </a:solidFill>
                <a:latin typeface="Times New Roman"/>
                <a:cs typeface="Times New Roman"/>
              </a:rPr>
              <a:t>/</a:t>
            </a:r>
            <a:r>
              <a:rPr lang="en-GB" sz="2200" dirty="0" err="1" smtClean="0">
                <a:solidFill>
                  <a:srgbClr val="000000"/>
                </a:solidFill>
                <a:latin typeface="Times New Roman"/>
                <a:cs typeface="Times New Roman"/>
              </a:rPr>
              <a:t>Disab</a:t>
            </a:r>
            <a:r>
              <a:rPr lang="en-GB" sz="2200" dirty="0" smtClean="0">
                <a:solidFill>
                  <a:srgbClr val="000000"/>
                </a:solidFill>
                <a:latin typeface="Times New Roman"/>
                <a:cs typeface="Times New Roman"/>
              </a:rPr>
              <a:t>. </a:t>
            </a:r>
            <a:r>
              <a:rPr lang="it-IT" sz="2200" dirty="0" err="1" smtClean="0">
                <a:solidFill>
                  <a:srgbClr val="000000"/>
                </a:solidFill>
                <a:latin typeface="Times New Roman"/>
                <a:cs typeface="Times New Roman"/>
              </a:rPr>
              <a:t>P</a:t>
            </a:r>
            <a:r>
              <a:rPr lang="en-GB" sz="2200" dirty="0" err="1" smtClean="0">
                <a:solidFill>
                  <a:srgbClr val="000000"/>
                </a:solidFill>
                <a:latin typeface="Times New Roman"/>
                <a:cs typeface="Times New Roman"/>
              </a:rPr>
              <a:t>ortlets</a:t>
            </a:r>
            <a:r>
              <a:rPr lang="en-GB" sz="2200" dirty="0" smtClean="0">
                <a:solidFill>
                  <a:srgbClr val="000000"/>
                </a:solidFill>
                <a:latin typeface="Times New Roman"/>
                <a:cs typeface="Times New Roman"/>
              </a:rPr>
              <a:t> and services)</a:t>
            </a:r>
          </a:p>
          <a:p>
            <a:pPr marL="1085850" lvl="1" indent="-342900">
              <a:buFont typeface="Arial"/>
              <a:buChar char="•"/>
            </a:pPr>
            <a:r>
              <a:rPr lang="en-GB" sz="2200" dirty="0" smtClean="0">
                <a:solidFill>
                  <a:srgbClr val="000000"/>
                </a:solidFill>
                <a:latin typeface="Times New Roman"/>
                <a:cs typeface="Times New Roman"/>
              </a:rPr>
              <a:t>Master maintenance/update </a:t>
            </a:r>
            <a:r>
              <a:rPr lang="en-GB" sz="2200" dirty="0" smtClean="0">
                <a:solidFill>
                  <a:srgbClr val="000000"/>
                </a:solidFill>
                <a:latin typeface="Times New Roman"/>
                <a:cs typeface="Times New Roman"/>
                <a:sym typeface="Wingdings"/>
              </a:rPr>
              <a:t> INAF (OACT)</a:t>
            </a:r>
            <a:r>
              <a:rPr lang="en-GB" sz="2200" dirty="0" smtClean="0">
                <a:solidFill>
                  <a:srgbClr val="000000"/>
                </a:solidFill>
                <a:latin typeface="Times New Roman"/>
                <a:cs typeface="Times New Roman"/>
              </a:rPr>
              <a:t> </a:t>
            </a:r>
          </a:p>
          <a:p>
            <a:r>
              <a:rPr lang="en-GB" dirty="0" smtClean="0">
                <a:solidFill>
                  <a:srgbClr val="000000"/>
                </a:solidFill>
              </a:rPr>
              <a:t>	</a:t>
            </a:r>
            <a:r>
              <a:rPr lang="en-GB" b="1" dirty="0" smtClean="0">
                <a:solidFill>
                  <a:srgbClr val="2D2DB9"/>
                </a:solidFill>
              </a:rPr>
              <a:t>- Shared Services</a:t>
            </a:r>
          </a:p>
          <a:p>
            <a:pPr marL="1085850" lvl="1" indent="-342900">
              <a:buFont typeface="Arial"/>
              <a:buChar char="•"/>
            </a:pPr>
            <a:r>
              <a:rPr lang="en-GB" sz="2200" dirty="0" smtClean="0">
                <a:solidFill>
                  <a:srgbClr val="000000"/>
                </a:solidFill>
                <a:latin typeface="Times New Roman"/>
                <a:cs typeface="Times New Roman"/>
              </a:rPr>
              <a:t>Single </a:t>
            </a:r>
            <a:r>
              <a:rPr lang="en-GB" sz="2200" dirty="0">
                <a:solidFill>
                  <a:srgbClr val="000000"/>
                </a:solidFill>
                <a:latin typeface="Times New Roman"/>
                <a:cs typeface="Times New Roman"/>
              </a:rPr>
              <a:t>Sign On (SSO)</a:t>
            </a:r>
          </a:p>
          <a:p>
            <a:pPr marL="1085850" lvl="1" indent="-342900">
              <a:buFont typeface="Arial"/>
              <a:buChar char="•"/>
            </a:pPr>
            <a:r>
              <a:rPr lang="en-GB" sz="2200" dirty="0" smtClean="0">
                <a:solidFill>
                  <a:srgbClr val="000000"/>
                </a:solidFill>
                <a:latin typeface="Times New Roman"/>
                <a:cs typeface="Times New Roman"/>
              </a:rPr>
              <a:t>Workflows </a:t>
            </a:r>
            <a:r>
              <a:rPr lang="en-GB" sz="2200" dirty="0">
                <a:solidFill>
                  <a:srgbClr val="000000"/>
                </a:solidFill>
                <a:latin typeface="Times New Roman"/>
                <a:cs typeface="Times New Roman"/>
              </a:rPr>
              <a:t>Sharing (</a:t>
            </a:r>
            <a:r>
              <a:rPr lang="en-GB" sz="2200" dirty="0" smtClean="0">
                <a:solidFill>
                  <a:srgbClr val="000000"/>
                </a:solidFill>
                <a:latin typeface="Times New Roman"/>
                <a:cs typeface="Times New Roman"/>
              </a:rPr>
              <a:t>SHIWA </a:t>
            </a:r>
            <a:r>
              <a:rPr lang="en-GB" sz="2200" dirty="0">
                <a:solidFill>
                  <a:srgbClr val="000000"/>
                </a:solidFill>
                <a:latin typeface="Times New Roman"/>
                <a:cs typeface="Times New Roman"/>
              </a:rPr>
              <a:t>repository)</a:t>
            </a:r>
          </a:p>
          <a:p>
            <a:pPr marL="1085850" lvl="1" indent="-342900">
              <a:buFont typeface="Arial"/>
              <a:buChar char="•"/>
            </a:pPr>
            <a:r>
              <a:rPr lang="en-GB" sz="2200" dirty="0" smtClean="0">
                <a:solidFill>
                  <a:srgbClr val="000000"/>
                </a:solidFill>
                <a:latin typeface="Times New Roman"/>
                <a:cs typeface="Times New Roman"/>
              </a:rPr>
              <a:t>Cloud </a:t>
            </a:r>
            <a:r>
              <a:rPr lang="en-GB" sz="2200" dirty="0">
                <a:solidFill>
                  <a:srgbClr val="000000"/>
                </a:solidFill>
                <a:latin typeface="Times New Roman"/>
                <a:cs typeface="Times New Roman"/>
              </a:rPr>
              <a:t>Data </a:t>
            </a:r>
          </a:p>
          <a:p>
            <a:r>
              <a:rPr lang="en-GB" dirty="0">
                <a:solidFill>
                  <a:srgbClr val="000000"/>
                </a:solidFill>
              </a:rPr>
              <a:t>	</a:t>
            </a:r>
            <a:r>
              <a:rPr lang="en-GB" b="1" dirty="0" smtClean="0">
                <a:solidFill>
                  <a:srgbClr val="2D2DB9"/>
                </a:solidFill>
              </a:rPr>
              <a:t>- Local account</a:t>
            </a:r>
          </a:p>
          <a:p>
            <a:pPr marL="1085850" lvl="1" indent="-342900">
              <a:buFont typeface="Arial"/>
              <a:buChar char="•"/>
            </a:pPr>
            <a:r>
              <a:rPr lang="en-GB" sz="2200" dirty="0" smtClean="0">
                <a:solidFill>
                  <a:srgbClr val="000000"/>
                </a:solidFill>
                <a:latin typeface="Times New Roman"/>
                <a:cs typeface="Times New Roman"/>
              </a:rPr>
              <a:t>Data will be preserved: each Federate SG mounts external DB exported by the physical machine (e.g. /</a:t>
            </a:r>
            <a:r>
              <a:rPr lang="en-GB" sz="2200" dirty="0" err="1" smtClean="0">
                <a:solidFill>
                  <a:srgbClr val="000000"/>
                </a:solidFill>
                <a:latin typeface="Times New Roman"/>
                <a:cs typeface="Times New Roman"/>
              </a:rPr>
              <a:t>mnt</a:t>
            </a:r>
            <a:r>
              <a:rPr lang="en-GB" sz="2200" dirty="0" smtClean="0">
                <a:solidFill>
                  <a:srgbClr val="000000"/>
                </a:solidFill>
                <a:latin typeface="Times New Roman"/>
                <a:cs typeface="Times New Roman"/>
              </a:rPr>
              <a:t>/</a:t>
            </a:r>
            <a:r>
              <a:rPr lang="en-GB" sz="2200" dirty="0" err="1" smtClean="0">
                <a:solidFill>
                  <a:srgbClr val="000000"/>
                </a:solidFill>
                <a:latin typeface="Times New Roman"/>
                <a:cs typeface="Times New Roman"/>
              </a:rPr>
              <a:t>STARnet</a:t>
            </a:r>
            <a:r>
              <a:rPr lang="en-GB" sz="2200" dirty="0" smtClean="0">
                <a:solidFill>
                  <a:srgbClr val="000000"/>
                </a:solidFill>
                <a:latin typeface="Times New Roman"/>
                <a:cs typeface="Times New Roman"/>
              </a:rPr>
              <a:t>)</a:t>
            </a:r>
          </a:p>
        </p:txBody>
      </p:sp>
      <p:sp>
        <p:nvSpPr>
          <p:cNvPr id="5" name="Segnaposto numero diapositiva 4"/>
          <p:cNvSpPr>
            <a:spLocks noGrp="1"/>
          </p:cNvSpPr>
          <p:nvPr>
            <p:ph type="sldNum" sz="quarter" idx="12"/>
          </p:nvPr>
        </p:nvSpPr>
        <p:spPr/>
        <p:txBody>
          <a:bodyPr/>
          <a:lstStyle/>
          <a:p>
            <a:fld id="{89CC4607-4E73-F54F-A622-1DE2C35A1701}" type="slidenum">
              <a:rPr lang="en-GB" smtClean="0"/>
              <a:t>4</a:t>
            </a:fld>
            <a:endParaRPr lang="en-GB"/>
          </a:p>
        </p:txBody>
      </p:sp>
    </p:spTree>
    <p:extLst>
      <p:ext uri="{BB962C8B-B14F-4D97-AF65-F5344CB8AC3E}">
        <p14:creationId xmlns:p14="http://schemas.microsoft.com/office/powerpoint/2010/main" val="425424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iangolo isoscele 32"/>
          <p:cNvSpPr>
            <a:spLocks noChangeArrowheads="1"/>
          </p:cNvSpPr>
          <p:nvPr/>
        </p:nvSpPr>
        <p:spPr bwMode="auto">
          <a:xfrm rot="10800000">
            <a:off x="6300788" y="2060575"/>
            <a:ext cx="2808287" cy="2232025"/>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endParaRPr lang="it-IT" sz="1800">
              <a:solidFill>
                <a:prstClr val="black"/>
              </a:solidFill>
              <a:latin typeface="Calibri"/>
              <a:ea typeface="ＭＳ Ｐゴシック" charset="0"/>
              <a:cs typeface="Arial" charset="0"/>
            </a:endParaRPr>
          </a:p>
        </p:txBody>
      </p:sp>
      <p:sp>
        <p:nvSpPr>
          <p:cNvPr id="34" name="Triangolo isoscele 33"/>
          <p:cNvSpPr>
            <a:spLocks noChangeArrowheads="1"/>
          </p:cNvSpPr>
          <p:nvPr/>
        </p:nvSpPr>
        <p:spPr bwMode="auto">
          <a:xfrm rot="10800000">
            <a:off x="3132138" y="2060575"/>
            <a:ext cx="2808287" cy="2232025"/>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endParaRPr lang="it-IT" sz="1800">
              <a:solidFill>
                <a:prstClr val="black"/>
              </a:solidFill>
              <a:latin typeface="Calibri"/>
              <a:ea typeface="ＭＳ Ｐゴシック" charset="0"/>
              <a:cs typeface="Arial" charset="0"/>
            </a:endParaRPr>
          </a:p>
        </p:txBody>
      </p:sp>
      <p:sp>
        <p:nvSpPr>
          <p:cNvPr id="32" name="Triangolo isoscele 31"/>
          <p:cNvSpPr>
            <a:spLocks noChangeArrowheads="1"/>
          </p:cNvSpPr>
          <p:nvPr/>
        </p:nvSpPr>
        <p:spPr bwMode="auto">
          <a:xfrm rot="10800000">
            <a:off x="34925" y="2060575"/>
            <a:ext cx="2808288" cy="2232025"/>
          </a:xfrm>
          <a:prstGeom prst="triangle">
            <a:avLst>
              <a:gd name="adj" fmla="val 50000"/>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endParaRPr lang="it-IT" sz="1800">
              <a:solidFill>
                <a:prstClr val="black"/>
              </a:solidFill>
              <a:latin typeface="Calibri"/>
              <a:ea typeface="ＭＳ Ｐゴシック" charset="0"/>
              <a:cs typeface="Arial" charset="0"/>
            </a:endParaRPr>
          </a:p>
        </p:txBody>
      </p:sp>
      <p:sp>
        <p:nvSpPr>
          <p:cNvPr id="29" name="Nuvola 28"/>
          <p:cNvSpPr>
            <a:spLocks/>
          </p:cNvSpPr>
          <p:nvPr/>
        </p:nvSpPr>
        <p:spPr bwMode="auto">
          <a:xfrm>
            <a:off x="539750" y="5373688"/>
            <a:ext cx="2224088" cy="1439862"/>
          </a:xfrm>
          <a:custGeom>
            <a:avLst/>
            <a:gdLst>
              <a:gd name="T0" fmla="*/ 241613 w 43200"/>
              <a:gd name="T1" fmla="*/ 872664 h 43200"/>
              <a:gd name="T2" fmla="*/ 111205 w 43200"/>
              <a:gd name="T3" fmla="*/ 846094 h 43200"/>
              <a:gd name="T4" fmla="*/ 356680 w 43200"/>
              <a:gd name="T5" fmla="*/ 1163429 h 43200"/>
              <a:gd name="T6" fmla="*/ 299636 w 43200"/>
              <a:gd name="T7" fmla="*/ 1176131 h 43200"/>
              <a:gd name="T8" fmla="*/ 848350 w 43200"/>
              <a:gd name="T9" fmla="*/ 1303145 h 43200"/>
              <a:gd name="T10" fmla="*/ 813958 w 43200"/>
              <a:gd name="T11" fmla="*/ 1245138 h 43200"/>
              <a:gd name="T12" fmla="*/ 1484123 w 43200"/>
              <a:gd name="T13" fmla="*/ 1158495 h 43200"/>
              <a:gd name="T14" fmla="*/ 1470377 w 43200"/>
              <a:gd name="T15" fmla="*/ 1222136 h 43200"/>
              <a:gd name="T16" fmla="*/ 1757090 w 43200"/>
              <a:gd name="T17" fmla="*/ 765218 h 43200"/>
              <a:gd name="T18" fmla="*/ 1924463 w 43200"/>
              <a:gd name="T19" fmla="*/ 1003111 h 43200"/>
              <a:gd name="T20" fmla="*/ 2151919 w 43200"/>
              <a:gd name="T21" fmla="*/ 511857 h 43200"/>
              <a:gd name="T22" fmla="*/ 2077370 w 43200"/>
              <a:gd name="T23" fmla="*/ 601067 h 43200"/>
              <a:gd name="T24" fmla="*/ 1973064 w 43200"/>
              <a:gd name="T25" fmla="*/ 180887 h 43200"/>
              <a:gd name="T26" fmla="*/ 1976977 w 43200"/>
              <a:gd name="T27" fmla="*/ 223025 h 43200"/>
              <a:gd name="T28" fmla="*/ 1497045 w 43200"/>
              <a:gd name="T29" fmla="*/ 131748 h 43200"/>
              <a:gd name="T30" fmla="*/ 1535246 w 43200"/>
              <a:gd name="T31" fmla="*/ 78009 h 43200"/>
              <a:gd name="T32" fmla="*/ 1139902 w 43200"/>
              <a:gd name="T33" fmla="*/ 157351 h 43200"/>
              <a:gd name="T34" fmla="*/ 1158385 w 43200"/>
              <a:gd name="T35" fmla="*/ 111012 h 43200"/>
              <a:gd name="T36" fmla="*/ 720773 w 43200"/>
              <a:gd name="T37" fmla="*/ 173086 h 43200"/>
              <a:gd name="T38" fmla="*/ 787702 w 43200"/>
              <a:gd name="T39" fmla="*/ 218024 h 43200"/>
              <a:gd name="T40" fmla="*/ 212474 w 43200"/>
              <a:gd name="T41" fmla="*/ 526358 h 43200"/>
              <a:gd name="T42" fmla="*/ 200787 w 43200"/>
              <a:gd name="T43" fmla="*/ 479053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err="1">
                <a:solidFill>
                  <a:prstClr val="black"/>
                </a:solidFill>
                <a:latin typeface="Calibri"/>
                <a:ea typeface="ＭＳ Ｐゴシック" charset="0"/>
                <a:cs typeface="Arial" charset="0"/>
              </a:rPr>
              <a:t>Shared</a:t>
            </a:r>
            <a:r>
              <a:rPr lang="it-IT" sz="1800" dirty="0">
                <a:solidFill>
                  <a:prstClr val="black"/>
                </a:solidFill>
                <a:latin typeface="Calibri"/>
                <a:ea typeface="ＭＳ Ｐゴシック" charset="0"/>
                <a:cs typeface="Arial" charset="0"/>
              </a:rPr>
              <a:t> </a:t>
            </a:r>
          </a:p>
          <a:p>
            <a:pPr algn="ctr" defTabSz="914400" fontAlgn="auto">
              <a:spcBef>
                <a:spcPts val="0"/>
              </a:spcBef>
              <a:spcAft>
                <a:spcPts val="0"/>
              </a:spcAft>
              <a:buClrTx/>
              <a:buSzTx/>
              <a:buFontTx/>
              <a:buNone/>
              <a:defRPr/>
            </a:pPr>
            <a:r>
              <a:rPr lang="it-IT" sz="1800" dirty="0">
                <a:solidFill>
                  <a:prstClr val="black"/>
                </a:solidFill>
                <a:latin typeface="Calibri"/>
                <a:ea typeface="ＭＳ Ｐゴシック" charset="0"/>
                <a:cs typeface="Arial" charset="0"/>
              </a:rPr>
              <a:t>Storage</a:t>
            </a:r>
          </a:p>
        </p:txBody>
      </p:sp>
      <p:sp>
        <p:nvSpPr>
          <p:cNvPr id="30" name="Cubo 29"/>
          <p:cNvSpPr>
            <a:spLocks noChangeArrowheads="1"/>
          </p:cNvSpPr>
          <p:nvPr/>
        </p:nvSpPr>
        <p:spPr bwMode="auto">
          <a:xfrm>
            <a:off x="6394450" y="5679699"/>
            <a:ext cx="1547899" cy="1152525"/>
          </a:xfrm>
          <a:prstGeom prst="cube">
            <a:avLst>
              <a:gd name="adj" fmla="val 25000"/>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err="1">
                <a:solidFill>
                  <a:prstClr val="black"/>
                </a:solidFill>
                <a:latin typeface="Calibri"/>
                <a:ea typeface="ＭＳ Ｐゴシック" charset="0"/>
                <a:cs typeface="Arial" charset="0"/>
              </a:rPr>
              <a:t>Shared</a:t>
            </a:r>
            <a:r>
              <a:rPr lang="it-IT" sz="1800" dirty="0">
                <a:solidFill>
                  <a:prstClr val="black"/>
                </a:solidFill>
                <a:latin typeface="Calibri"/>
                <a:ea typeface="ＭＳ Ｐゴシック" charset="0"/>
                <a:cs typeface="Arial" charset="0"/>
              </a:rPr>
              <a:t> WF </a:t>
            </a:r>
            <a:r>
              <a:rPr lang="it-IT" sz="1800" dirty="0" err="1">
                <a:solidFill>
                  <a:prstClr val="black"/>
                </a:solidFill>
                <a:latin typeface="Calibri"/>
                <a:ea typeface="ＭＳ Ｐゴシック" charset="0"/>
                <a:cs typeface="Arial" charset="0"/>
              </a:rPr>
              <a:t>Repository</a:t>
            </a:r>
            <a:endParaRPr lang="it-IT" sz="1800" dirty="0">
              <a:solidFill>
                <a:prstClr val="black"/>
              </a:solidFill>
              <a:latin typeface="Calibri"/>
              <a:ea typeface="ＭＳ Ｐゴシック" charset="0"/>
              <a:cs typeface="Arial" charset="0"/>
            </a:endParaRPr>
          </a:p>
        </p:txBody>
      </p:sp>
      <p:pic>
        <p:nvPicPr>
          <p:cNvPr id="2099" name="Immagine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8168" y="5671709"/>
            <a:ext cx="1166445" cy="72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Connettore 2 35"/>
          <p:cNvCxnSpPr>
            <a:cxnSpLocks noChangeShapeType="1"/>
            <a:stCxn id="32" idx="0"/>
            <a:endCxn id="29" idx="3"/>
          </p:cNvCxnSpPr>
          <p:nvPr/>
        </p:nvCxnSpPr>
        <p:spPr bwMode="auto">
          <a:xfrm>
            <a:off x="1439863" y="4292600"/>
            <a:ext cx="211137" cy="116363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7" name="Connettore 2 36"/>
          <p:cNvCxnSpPr>
            <a:cxnSpLocks noChangeShapeType="1"/>
            <a:stCxn id="32" idx="0"/>
            <a:endCxn id="30" idx="0"/>
          </p:cNvCxnSpPr>
          <p:nvPr/>
        </p:nvCxnSpPr>
        <p:spPr bwMode="auto">
          <a:xfrm>
            <a:off x="1439069" y="4292600"/>
            <a:ext cx="5873396" cy="1387099"/>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0" name="Connettore 2 39"/>
          <p:cNvCxnSpPr>
            <a:cxnSpLocks noChangeShapeType="1"/>
            <a:stCxn id="34" idx="0"/>
            <a:endCxn id="30" idx="0"/>
          </p:cNvCxnSpPr>
          <p:nvPr/>
        </p:nvCxnSpPr>
        <p:spPr bwMode="auto">
          <a:xfrm>
            <a:off x="4536281" y="4292600"/>
            <a:ext cx="2776184" cy="1387099"/>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3" name="Connettore 2 42"/>
          <p:cNvCxnSpPr>
            <a:cxnSpLocks noChangeShapeType="1"/>
            <a:stCxn id="34" idx="0"/>
            <a:endCxn id="29" idx="3"/>
          </p:cNvCxnSpPr>
          <p:nvPr/>
        </p:nvCxnSpPr>
        <p:spPr bwMode="auto">
          <a:xfrm flipH="1">
            <a:off x="1651000" y="4292600"/>
            <a:ext cx="2884488" cy="116363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6" name="Connettore 2 45"/>
          <p:cNvCxnSpPr>
            <a:cxnSpLocks noChangeShapeType="1"/>
            <a:stCxn id="33" idx="0"/>
            <a:endCxn id="30" idx="0"/>
          </p:cNvCxnSpPr>
          <p:nvPr/>
        </p:nvCxnSpPr>
        <p:spPr bwMode="auto">
          <a:xfrm flipH="1">
            <a:off x="7312465" y="4292600"/>
            <a:ext cx="392466" cy="1387099"/>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9" name="Connettore 2 48"/>
          <p:cNvCxnSpPr>
            <a:cxnSpLocks noChangeShapeType="1"/>
            <a:stCxn id="33" idx="0"/>
            <a:endCxn id="29" idx="3"/>
          </p:cNvCxnSpPr>
          <p:nvPr/>
        </p:nvCxnSpPr>
        <p:spPr bwMode="auto">
          <a:xfrm flipH="1">
            <a:off x="1651000" y="4292600"/>
            <a:ext cx="6053138" cy="116363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pSp>
        <p:nvGrpSpPr>
          <p:cNvPr id="2061" name="Gruppo 52"/>
          <p:cNvGrpSpPr>
            <a:grpSpLocks/>
          </p:cNvGrpSpPr>
          <p:nvPr/>
        </p:nvGrpSpPr>
        <p:grpSpPr bwMode="auto">
          <a:xfrm>
            <a:off x="34925" y="44450"/>
            <a:ext cx="2808288" cy="4105275"/>
            <a:chOff x="35496" y="44624"/>
            <a:chExt cx="2808312" cy="4104456"/>
          </a:xfrm>
        </p:grpSpPr>
        <p:grpSp>
          <p:nvGrpSpPr>
            <p:cNvPr id="2088" name="Gruppo 9"/>
            <p:cNvGrpSpPr>
              <a:grpSpLocks/>
            </p:cNvGrpSpPr>
            <p:nvPr/>
          </p:nvGrpSpPr>
          <p:grpSpPr bwMode="auto">
            <a:xfrm>
              <a:off x="35496" y="44624"/>
              <a:ext cx="2808312" cy="4104456"/>
              <a:chOff x="35496" y="44624"/>
              <a:chExt cx="2808312" cy="4104456"/>
            </a:xfrm>
          </p:grpSpPr>
          <p:sp>
            <p:nvSpPr>
              <p:cNvPr id="2" name="Rettangolo 1"/>
              <p:cNvSpPr/>
              <p:nvPr/>
            </p:nvSpPr>
            <p:spPr>
              <a:xfrm>
                <a:off x="35496" y="44624"/>
                <a:ext cx="2808312" cy="1512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it-IT" sz="1800" dirty="0">
                  <a:solidFill>
                    <a:prstClr val="white"/>
                  </a:solidFill>
                  <a:latin typeface="Calibri"/>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783939" cy="5671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92" name="CasellaDiTesto 3"/>
              <p:cNvSpPr txBox="1">
                <a:spLocks noChangeArrowheads="1"/>
              </p:cNvSpPr>
              <p:nvPr/>
            </p:nvSpPr>
            <p:spPr bwMode="auto">
              <a:xfrm>
                <a:off x="971600" y="179348"/>
                <a:ext cx="1715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a:buClrTx/>
                  <a:buSzTx/>
                  <a:buFontTx/>
                  <a:buNone/>
                </a:pPr>
                <a:r>
                  <a:rPr lang="it-IT" sz="1800" b="1" smtClean="0">
                    <a:solidFill>
                      <a:srgbClr val="FFFFFF"/>
                    </a:solidFill>
                    <a:cs typeface="Arial" charset="0"/>
                  </a:rPr>
                  <a:t>Virtual Machine</a:t>
                </a:r>
              </a:p>
            </p:txBody>
          </p:sp>
          <p:sp>
            <p:nvSpPr>
              <p:cNvPr id="5" name="Rettangolo 4"/>
              <p:cNvSpPr/>
              <p:nvPr/>
            </p:nvSpPr>
            <p:spPr>
              <a:xfrm>
                <a:off x="611764" y="1052486"/>
                <a:ext cx="1944704" cy="4317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Liferay</a:t>
                </a:r>
                <a:endParaRPr lang="it-IT" sz="1800" dirty="0">
                  <a:solidFill>
                    <a:prstClr val="white"/>
                  </a:solidFill>
                  <a:latin typeface="Calibri"/>
                </a:endParaRPr>
              </a:p>
            </p:txBody>
          </p:sp>
          <p:sp>
            <p:nvSpPr>
              <p:cNvPr id="6" name="Rettangolo 5"/>
              <p:cNvSpPr/>
              <p:nvPr/>
            </p:nvSpPr>
            <p:spPr>
              <a:xfrm>
                <a:off x="611764" y="765205"/>
                <a:ext cx="1944704" cy="2872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WSPGrade</a:t>
                </a:r>
                <a:r>
                  <a:rPr lang="it-IT" sz="1800" dirty="0">
                    <a:solidFill>
                      <a:prstClr val="white"/>
                    </a:solidFill>
                    <a:latin typeface="Calibri"/>
                  </a:rPr>
                  <a:t>/</a:t>
                </a:r>
                <a:r>
                  <a:rPr lang="it-IT" sz="1800" dirty="0" err="1">
                    <a:solidFill>
                      <a:prstClr val="white"/>
                    </a:solidFill>
                    <a:latin typeface="Calibri"/>
                  </a:rPr>
                  <a:t>gUSE</a:t>
                </a:r>
                <a:endParaRPr lang="it-IT" sz="1800" dirty="0">
                  <a:solidFill>
                    <a:prstClr val="white"/>
                  </a:solidFill>
                  <a:latin typeface="Calibri"/>
                </a:endParaRPr>
              </a:p>
            </p:txBody>
          </p:sp>
          <p:sp>
            <p:nvSpPr>
              <p:cNvPr id="7" name="Disco magnetico 6"/>
              <p:cNvSpPr/>
              <p:nvPr/>
            </p:nvSpPr>
            <p:spPr>
              <a:xfrm>
                <a:off x="106935" y="2133357"/>
                <a:ext cx="1152535" cy="934851"/>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DB</a:t>
                </a:r>
              </a:p>
            </p:txBody>
          </p:sp>
          <p:sp>
            <p:nvSpPr>
              <p:cNvPr id="8" name="Cubo 7"/>
              <p:cNvSpPr/>
              <p:nvPr/>
            </p:nvSpPr>
            <p:spPr>
              <a:xfrm>
                <a:off x="1691273" y="2204781"/>
                <a:ext cx="1152535" cy="86342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Storage</a:t>
                </a:r>
              </a:p>
            </p:txBody>
          </p:sp>
          <p:sp>
            <p:nvSpPr>
              <p:cNvPr id="9" name="Cubo 8"/>
              <p:cNvSpPr/>
              <p:nvPr/>
            </p:nvSpPr>
            <p:spPr>
              <a:xfrm>
                <a:off x="683202" y="3285652"/>
                <a:ext cx="1439875" cy="8634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WF </a:t>
                </a:r>
                <a:r>
                  <a:rPr lang="it-IT" sz="1800" dirty="0" err="1">
                    <a:solidFill>
                      <a:prstClr val="white"/>
                    </a:solidFill>
                    <a:latin typeface="Calibri"/>
                  </a:rPr>
                  <a:t>Repository</a:t>
                </a:r>
                <a:endParaRPr lang="it-IT" sz="1800" dirty="0">
                  <a:solidFill>
                    <a:prstClr val="white"/>
                  </a:solidFill>
                  <a:latin typeface="Calibri"/>
                </a:endParaRPr>
              </a:p>
            </p:txBody>
          </p:sp>
        </p:grpSp>
        <p:sp>
          <p:nvSpPr>
            <p:cNvPr id="52" name="Rettangolo 51"/>
            <p:cNvSpPr>
              <a:spLocks noChangeArrowheads="1"/>
            </p:cNvSpPr>
            <p:nvPr/>
          </p:nvSpPr>
          <p:spPr bwMode="auto">
            <a:xfrm>
              <a:off x="35496" y="1587235"/>
              <a:ext cx="2808312" cy="432048"/>
            </a:xfrm>
            <a:prstGeom prst="rect">
              <a:avLst/>
            </a:prstGeom>
            <a:solidFill>
              <a:srgbClr val="D9D9D9"/>
            </a:solidFill>
            <a:ln w="9525">
              <a:solidFill>
                <a:srgbClr val="000000"/>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a:solidFill>
                    <a:prstClr val="black"/>
                  </a:solidFill>
                  <a:latin typeface="Calibri"/>
                  <a:ea typeface="ＭＳ Ｐゴシック" charset="0"/>
                  <a:cs typeface="Arial" charset="0"/>
                </a:rPr>
                <a:t>Local </a:t>
              </a:r>
              <a:r>
                <a:rPr lang="it-IT" sz="1800" dirty="0" err="1">
                  <a:solidFill>
                    <a:prstClr val="black"/>
                  </a:solidFill>
                  <a:latin typeface="Calibri"/>
                  <a:ea typeface="ＭＳ Ｐゴシック" charset="0"/>
                  <a:cs typeface="Arial" charset="0"/>
                </a:rPr>
                <a:t>DCIs</a:t>
              </a:r>
              <a:endParaRPr lang="it-IT" sz="1800" dirty="0">
                <a:solidFill>
                  <a:prstClr val="black"/>
                </a:solidFill>
                <a:latin typeface="Calibri"/>
                <a:ea typeface="ＭＳ Ｐゴシック" charset="0"/>
                <a:cs typeface="Arial" charset="0"/>
              </a:endParaRPr>
            </a:p>
          </p:txBody>
        </p:sp>
      </p:grpSp>
      <p:grpSp>
        <p:nvGrpSpPr>
          <p:cNvPr id="2062" name="Gruppo 53"/>
          <p:cNvGrpSpPr>
            <a:grpSpLocks/>
          </p:cNvGrpSpPr>
          <p:nvPr/>
        </p:nvGrpSpPr>
        <p:grpSpPr bwMode="auto">
          <a:xfrm>
            <a:off x="3132138" y="44450"/>
            <a:ext cx="2808287" cy="4105275"/>
            <a:chOff x="35496" y="44624"/>
            <a:chExt cx="2808312" cy="4104456"/>
          </a:xfrm>
        </p:grpSpPr>
        <p:grpSp>
          <p:nvGrpSpPr>
            <p:cNvPr id="2078" name="Gruppo 54"/>
            <p:cNvGrpSpPr>
              <a:grpSpLocks/>
            </p:cNvGrpSpPr>
            <p:nvPr/>
          </p:nvGrpSpPr>
          <p:grpSpPr bwMode="auto">
            <a:xfrm>
              <a:off x="35496" y="44624"/>
              <a:ext cx="2808312" cy="4104456"/>
              <a:chOff x="35496" y="44624"/>
              <a:chExt cx="2808312" cy="4104456"/>
            </a:xfrm>
          </p:grpSpPr>
          <p:sp>
            <p:nvSpPr>
              <p:cNvPr id="57" name="Rettangolo 56"/>
              <p:cNvSpPr/>
              <p:nvPr/>
            </p:nvSpPr>
            <p:spPr>
              <a:xfrm>
                <a:off x="35496" y="44624"/>
                <a:ext cx="2808312" cy="1512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it-IT" sz="1800" dirty="0">
                  <a:solidFill>
                    <a:prstClr val="white"/>
                  </a:solidFill>
                  <a:latin typeface="Calibri"/>
                </a:endParaRPr>
              </a:p>
            </p:txBody>
          </p:sp>
          <p:pic>
            <p:nvPicPr>
              <p:cNvPr id="58" name="Immagin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783939" cy="5671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82" name="CasellaDiTesto 58"/>
              <p:cNvSpPr txBox="1">
                <a:spLocks noChangeArrowheads="1"/>
              </p:cNvSpPr>
              <p:nvPr/>
            </p:nvSpPr>
            <p:spPr bwMode="auto">
              <a:xfrm>
                <a:off x="971600" y="179348"/>
                <a:ext cx="1715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a:buClrTx/>
                  <a:buSzTx/>
                  <a:buFontTx/>
                  <a:buNone/>
                </a:pPr>
                <a:r>
                  <a:rPr lang="it-IT" sz="1800" b="1" smtClean="0">
                    <a:solidFill>
                      <a:srgbClr val="FFFFFF"/>
                    </a:solidFill>
                    <a:cs typeface="Arial" charset="0"/>
                  </a:rPr>
                  <a:t>Virtual Machine</a:t>
                </a:r>
              </a:p>
            </p:txBody>
          </p:sp>
          <p:sp>
            <p:nvSpPr>
              <p:cNvPr id="60" name="Rettangolo 59"/>
              <p:cNvSpPr/>
              <p:nvPr/>
            </p:nvSpPr>
            <p:spPr>
              <a:xfrm>
                <a:off x="611763" y="1052486"/>
                <a:ext cx="1944705" cy="4317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Liferay</a:t>
                </a:r>
                <a:endParaRPr lang="it-IT" sz="1800" dirty="0">
                  <a:solidFill>
                    <a:prstClr val="white"/>
                  </a:solidFill>
                  <a:latin typeface="Calibri"/>
                </a:endParaRPr>
              </a:p>
            </p:txBody>
          </p:sp>
          <p:sp>
            <p:nvSpPr>
              <p:cNvPr id="61" name="Rettangolo 60"/>
              <p:cNvSpPr/>
              <p:nvPr/>
            </p:nvSpPr>
            <p:spPr>
              <a:xfrm>
                <a:off x="611763" y="765205"/>
                <a:ext cx="1944705" cy="2872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WSPGrade</a:t>
                </a:r>
                <a:r>
                  <a:rPr lang="it-IT" sz="1800" dirty="0">
                    <a:solidFill>
                      <a:prstClr val="white"/>
                    </a:solidFill>
                    <a:latin typeface="Calibri"/>
                  </a:rPr>
                  <a:t>/</a:t>
                </a:r>
                <a:r>
                  <a:rPr lang="it-IT" sz="1800" dirty="0" err="1">
                    <a:solidFill>
                      <a:prstClr val="white"/>
                    </a:solidFill>
                    <a:latin typeface="Calibri"/>
                  </a:rPr>
                  <a:t>gUSE</a:t>
                </a:r>
                <a:endParaRPr lang="it-IT" sz="1800" dirty="0">
                  <a:solidFill>
                    <a:prstClr val="white"/>
                  </a:solidFill>
                  <a:latin typeface="Calibri"/>
                </a:endParaRPr>
              </a:p>
            </p:txBody>
          </p:sp>
          <p:sp>
            <p:nvSpPr>
              <p:cNvPr id="62" name="Disco magnetico 61"/>
              <p:cNvSpPr/>
              <p:nvPr/>
            </p:nvSpPr>
            <p:spPr>
              <a:xfrm>
                <a:off x="106934" y="2133357"/>
                <a:ext cx="1152535" cy="934851"/>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DB</a:t>
                </a:r>
              </a:p>
            </p:txBody>
          </p:sp>
          <p:sp>
            <p:nvSpPr>
              <p:cNvPr id="63" name="Cubo 62"/>
              <p:cNvSpPr/>
              <p:nvPr/>
            </p:nvSpPr>
            <p:spPr>
              <a:xfrm>
                <a:off x="1691273" y="2204781"/>
                <a:ext cx="1152535" cy="86342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Storage</a:t>
                </a:r>
              </a:p>
            </p:txBody>
          </p:sp>
          <p:sp>
            <p:nvSpPr>
              <p:cNvPr id="64" name="Cubo 63"/>
              <p:cNvSpPr/>
              <p:nvPr/>
            </p:nvSpPr>
            <p:spPr>
              <a:xfrm>
                <a:off x="683202" y="3285652"/>
                <a:ext cx="1439875" cy="8634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WF </a:t>
                </a:r>
                <a:r>
                  <a:rPr lang="it-IT" sz="1800" dirty="0" err="1">
                    <a:solidFill>
                      <a:prstClr val="white"/>
                    </a:solidFill>
                    <a:latin typeface="Calibri"/>
                  </a:rPr>
                  <a:t>Repository</a:t>
                </a:r>
                <a:endParaRPr lang="it-IT" sz="1800" dirty="0">
                  <a:solidFill>
                    <a:prstClr val="white"/>
                  </a:solidFill>
                  <a:latin typeface="Calibri"/>
                </a:endParaRPr>
              </a:p>
            </p:txBody>
          </p:sp>
        </p:grpSp>
        <p:sp>
          <p:nvSpPr>
            <p:cNvPr id="56" name="Rettangolo 55"/>
            <p:cNvSpPr>
              <a:spLocks noChangeArrowheads="1"/>
            </p:cNvSpPr>
            <p:nvPr/>
          </p:nvSpPr>
          <p:spPr bwMode="auto">
            <a:xfrm>
              <a:off x="35496" y="1587235"/>
              <a:ext cx="2808312" cy="432048"/>
            </a:xfrm>
            <a:prstGeom prst="rect">
              <a:avLst/>
            </a:prstGeom>
            <a:solidFill>
              <a:srgbClr val="D9D9D9"/>
            </a:solidFill>
            <a:ln w="9525">
              <a:solidFill>
                <a:srgbClr val="000000"/>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a:solidFill>
                    <a:prstClr val="black"/>
                  </a:solidFill>
                  <a:latin typeface="Calibri"/>
                  <a:ea typeface="ＭＳ Ｐゴシック" charset="0"/>
                  <a:cs typeface="Arial" charset="0"/>
                </a:rPr>
                <a:t>Local </a:t>
              </a:r>
              <a:r>
                <a:rPr lang="it-IT" sz="1800" dirty="0" err="1">
                  <a:solidFill>
                    <a:prstClr val="black"/>
                  </a:solidFill>
                  <a:latin typeface="Calibri"/>
                  <a:ea typeface="ＭＳ Ｐゴシック" charset="0"/>
                  <a:cs typeface="Arial" charset="0"/>
                </a:rPr>
                <a:t>DCIs</a:t>
              </a:r>
              <a:endParaRPr lang="it-IT" sz="1800" dirty="0">
                <a:solidFill>
                  <a:prstClr val="black"/>
                </a:solidFill>
                <a:latin typeface="Calibri"/>
                <a:ea typeface="ＭＳ Ｐゴシック" charset="0"/>
                <a:cs typeface="Arial" charset="0"/>
              </a:endParaRPr>
            </a:p>
          </p:txBody>
        </p:sp>
      </p:grpSp>
      <p:grpSp>
        <p:nvGrpSpPr>
          <p:cNvPr id="2063" name="Gruppo 64"/>
          <p:cNvGrpSpPr>
            <a:grpSpLocks/>
          </p:cNvGrpSpPr>
          <p:nvPr/>
        </p:nvGrpSpPr>
        <p:grpSpPr bwMode="auto">
          <a:xfrm>
            <a:off x="6300788" y="44450"/>
            <a:ext cx="2808287" cy="4105275"/>
            <a:chOff x="35496" y="44624"/>
            <a:chExt cx="2808312" cy="4104456"/>
          </a:xfrm>
        </p:grpSpPr>
        <p:grpSp>
          <p:nvGrpSpPr>
            <p:cNvPr id="2068" name="Gruppo 65"/>
            <p:cNvGrpSpPr>
              <a:grpSpLocks/>
            </p:cNvGrpSpPr>
            <p:nvPr/>
          </p:nvGrpSpPr>
          <p:grpSpPr bwMode="auto">
            <a:xfrm>
              <a:off x="35496" y="44624"/>
              <a:ext cx="2808312" cy="4104456"/>
              <a:chOff x="35496" y="44624"/>
              <a:chExt cx="2808312" cy="4104456"/>
            </a:xfrm>
          </p:grpSpPr>
          <p:sp>
            <p:nvSpPr>
              <p:cNvPr id="68" name="Rettangolo 67"/>
              <p:cNvSpPr/>
              <p:nvPr/>
            </p:nvSpPr>
            <p:spPr>
              <a:xfrm>
                <a:off x="35496" y="44624"/>
                <a:ext cx="2808312" cy="1512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it-IT" sz="1800" dirty="0">
                  <a:solidFill>
                    <a:prstClr val="white"/>
                  </a:solidFill>
                  <a:latin typeface="Calibri"/>
                </a:endParaRPr>
              </a:p>
            </p:txBody>
          </p:sp>
          <p:pic>
            <p:nvPicPr>
              <p:cNvPr id="69" name="Immagin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783939" cy="5671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72" name="CasellaDiTesto 69"/>
              <p:cNvSpPr txBox="1">
                <a:spLocks noChangeArrowheads="1"/>
              </p:cNvSpPr>
              <p:nvPr/>
            </p:nvSpPr>
            <p:spPr bwMode="auto">
              <a:xfrm>
                <a:off x="971600" y="179348"/>
                <a:ext cx="1715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914400">
                  <a:buClrTx/>
                  <a:buSzTx/>
                  <a:buFontTx/>
                  <a:buNone/>
                </a:pPr>
                <a:r>
                  <a:rPr lang="it-IT" sz="1800" b="1" smtClean="0">
                    <a:solidFill>
                      <a:srgbClr val="FFFFFF"/>
                    </a:solidFill>
                    <a:cs typeface="Arial" charset="0"/>
                  </a:rPr>
                  <a:t>Virtual Machine</a:t>
                </a:r>
              </a:p>
            </p:txBody>
          </p:sp>
          <p:sp>
            <p:nvSpPr>
              <p:cNvPr id="71" name="Rettangolo 70"/>
              <p:cNvSpPr/>
              <p:nvPr/>
            </p:nvSpPr>
            <p:spPr>
              <a:xfrm>
                <a:off x="611763" y="1052486"/>
                <a:ext cx="1944705" cy="4317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Liferay</a:t>
                </a:r>
                <a:endParaRPr lang="it-IT" sz="1800" dirty="0">
                  <a:solidFill>
                    <a:prstClr val="white"/>
                  </a:solidFill>
                  <a:latin typeface="Calibri"/>
                </a:endParaRPr>
              </a:p>
            </p:txBody>
          </p:sp>
          <p:sp>
            <p:nvSpPr>
              <p:cNvPr id="72" name="Rettangolo 71"/>
              <p:cNvSpPr/>
              <p:nvPr/>
            </p:nvSpPr>
            <p:spPr>
              <a:xfrm>
                <a:off x="611763" y="765205"/>
                <a:ext cx="1944705" cy="2872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err="1">
                    <a:solidFill>
                      <a:prstClr val="white"/>
                    </a:solidFill>
                    <a:latin typeface="Calibri"/>
                  </a:rPr>
                  <a:t>WSPGrade</a:t>
                </a:r>
                <a:r>
                  <a:rPr lang="it-IT" sz="1800" dirty="0">
                    <a:solidFill>
                      <a:prstClr val="white"/>
                    </a:solidFill>
                    <a:latin typeface="Calibri"/>
                  </a:rPr>
                  <a:t>/</a:t>
                </a:r>
                <a:r>
                  <a:rPr lang="it-IT" sz="1800" dirty="0" err="1">
                    <a:solidFill>
                      <a:prstClr val="white"/>
                    </a:solidFill>
                    <a:latin typeface="Calibri"/>
                  </a:rPr>
                  <a:t>gUSE</a:t>
                </a:r>
                <a:endParaRPr lang="it-IT" sz="1800" dirty="0">
                  <a:solidFill>
                    <a:prstClr val="white"/>
                  </a:solidFill>
                  <a:latin typeface="Calibri"/>
                </a:endParaRPr>
              </a:p>
            </p:txBody>
          </p:sp>
          <p:sp>
            <p:nvSpPr>
              <p:cNvPr id="73" name="Disco magnetico 72"/>
              <p:cNvSpPr/>
              <p:nvPr/>
            </p:nvSpPr>
            <p:spPr>
              <a:xfrm>
                <a:off x="106934" y="2133357"/>
                <a:ext cx="1152535" cy="934851"/>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DB</a:t>
                </a:r>
              </a:p>
            </p:txBody>
          </p:sp>
          <p:sp>
            <p:nvSpPr>
              <p:cNvPr id="74" name="Cubo 73"/>
              <p:cNvSpPr/>
              <p:nvPr/>
            </p:nvSpPr>
            <p:spPr>
              <a:xfrm>
                <a:off x="1691273" y="2204781"/>
                <a:ext cx="1152535" cy="86342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Storage</a:t>
                </a:r>
              </a:p>
            </p:txBody>
          </p:sp>
          <p:sp>
            <p:nvSpPr>
              <p:cNvPr id="75" name="Cubo 74"/>
              <p:cNvSpPr/>
              <p:nvPr/>
            </p:nvSpPr>
            <p:spPr>
              <a:xfrm>
                <a:off x="683202" y="3285652"/>
                <a:ext cx="1439875" cy="8634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914400" fontAlgn="auto">
                  <a:spcBef>
                    <a:spcPts val="0"/>
                  </a:spcBef>
                  <a:spcAft>
                    <a:spcPts val="0"/>
                  </a:spcAft>
                  <a:buClrTx/>
                  <a:buSzTx/>
                  <a:buFontTx/>
                  <a:buNone/>
                  <a:defRPr/>
                </a:pPr>
                <a:r>
                  <a:rPr lang="it-IT" sz="1800" dirty="0">
                    <a:solidFill>
                      <a:prstClr val="white"/>
                    </a:solidFill>
                    <a:latin typeface="Calibri"/>
                  </a:rPr>
                  <a:t>Local WF </a:t>
                </a:r>
                <a:r>
                  <a:rPr lang="it-IT" sz="1800" dirty="0" err="1">
                    <a:solidFill>
                      <a:prstClr val="white"/>
                    </a:solidFill>
                    <a:latin typeface="Calibri"/>
                  </a:rPr>
                  <a:t>Repository</a:t>
                </a:r>
                <a:endParaRPr lang="it-IT" sz="1800" dirty="0">
                  <a:solidFill>
                    <a:prstClr val="white"/>
                  </a:solidFill>
                  <a:latin typeface="Calibri"/>
                </a:endParaRPr>
              </a:p>
            </p:txBody>
          </p:sp>
        </p:grpSp>
        <p:sp>
          <p:nvSpPr>
            <p:cNvPr id="67" name="Rettangolo 66"/>
            <p:cNvSpPr>
              <a:spLocks noChangeArrowheads="1"/>
            </p:cNvSpPr>
            <p:nvPr/>
          </p:nvSpPr>
          <p:spPr bwMode="auto">
            <a:xfrm>
              <a:off x="35496" y="1587235"/>
              <a:ext cx="2808312" cy="432048"/>
            </a:xfrm>
            <a:prstGeom prst="rect">
              <a:avLst/>
            </a:prstGeom>
            <a:solidFill>
              <a:srgbClr val="D9D9D9"/>
            </a:solidFill>
            <a:ln w="9525">
              <a:solidFill>
                <a:srgbClr val="000000"/>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a:solidFill>
                    <a:prstClr val="black"/>
                  </a:solidFill>
                  <a:latin typeface="Calibri"/>
                  <a:ea typeface="ＭＳ Ｐゴシック" charset="0"/>
                  <a:cs typeface="Arial" charset="0"/>
                </a:rPr>
                <a:t>Local </a:t>
              </a:r>
              <a:r>
                <a:rPr lang="it-IT" sz="1800" dirty="0" err="1">
                  <a:solidFill>
                    <a:prstClr val="black"/>
                  </a:solidFill>
                  <a:latin typeface="Calibri"/>
                  <a:ea typeface="ＭＳ Ｐゴシック" charset="0"/>
                  <a:cs typeface="Arial" charset="0"/>
                </a:rPr>
                <a:t>DCIs</a:t>
              </a:r>
              <a:endParaRPr lang="it-IT" sz="1800" dirty="0">
                <a:solidFill>
                  <a:prstClr val="black"/>
                </a:solidFill>
                <a:latin typeface="Calibri"/>
                <a:ea typeface="ＭＳ Ｐゴシック" charset="0"/>
                <a:cs typeface="Arial" charset="0"/>
              </a:endParaRPr>
            </a:p>
          </p:txBody>
        </p:sp>
      </p:grpSp>
      <p:sp>
        <p:nvSpPr>
          <p:cNvPr id="76" name="Rettangolo 75"/>
          <p:cNvSpPr>
            <a:spLocks noChangeArrowheads="1"/>
          </p:cNvSpPr>
          <p:nvPr/>
        </p:nvSpPr>
        <p:spPr bwMode="auto">
          <a:xfrm>
            <a:off x="3074988" y="5805488"/>
            <a:ext cx="3081337" cy="576262"/>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nchor="ctr"/>
          <a:lstStyle/>
          <a:p>
            <a:pPr algn="ctr" defTabSz="914400" fontAlgn="auto">
              <a:spcBef>
                <a:spcPts val="0"/>
              </a:spcBef>
              <a:spcAft>
                <a:spcPts val="0"/>
              </a:spcAft>
              <a:buClrTx/>
              <a:buSzTx/>
              <a:buFontTx/>
              <a:buNone/>
              <a:defRPr/>
            </a:pPr>
            <a:r>
              <a:rPr lang="it-IT" sz="1800" dirty="0" err="1">
                <a:solidFill>
                  <a:prstClr val="black"/>
                </a:solidFill>
                <a:latin typeface="Calibri"/>
                <a:ea typeface="ＭＳ Ｐゴシック" charset="0"/>
                <a:cs typeface="Arial" charset="0"/>
              </a:rPr>
              <a:t>Shared</a:t>
            </a:r>
            <a:r>
              <a:rPr lang="it-IT" sz="1800" dirty="0">
                <a:solidFill>
                  <a:prstClr val="black"/>
                </a:solidFill>
                <a:latin typeface="Calibri"/>
                <a:ea typeface="ＭＳ Ｐゴシック" charset="0"/>
                <a:cs typeface="Arial" charset="0"/>
              </a:rPr>
              <a:t> </a:t>
            </a:r>
            <a:r>
              <a:rPr lang="it-IT" sz="1800" dirty="0" err="1">
                <a:solidFill>
                  <a:prstClr val="black"/>
                </a:solidFill>
                <a:latin typeface="Calibri"/>
                <a:ea typeface="ＭＳ Ｐゴシック" charset="0"/>
                <a:cs typeface="Arial" charset="0"/>
              </a:rPr>
              <a:t>DCIs</a:t>
            </a:r>
            <a:endParaRPr lang="it-IT" sz="1800" dirty="0">
              <a:solidFill>
                <a:prstClr val="black"/>
              </a:solidFill>
              <a:latin typeface="Calibri"/>
              <a:ea typeface="ＭＳ Ｐゴシック" charset="0"/>
              <a:cs typeface="Arial" charset="0"/>
            </a:endParaRPr>
          </a:p>
        </p:txBody>
      </p:sp>
      <p:cxnSp>
        <p:nvCxnSpPr>
          <p:cNvPr id="78" name="Connettore 2 77"/>
          <p:cNvCxnSpPr>
            <a:cxnSpLocks noChangeShapeType="1"/>
            <a:stCxn id="33" idx="0"/>
            <a:endCxn id="76" idx="0"/>
          </p:cNvCxnSpPr>
          <p:nvPr/>
        </p:nvCxnSpPr>
        <p:spPr bwMode="auto">
          <a:xfrm flipH="1">
            <a:off x="4614863" y="4292600"/>
            <a:ext cx="3089275" cy="151288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1" name="Connettore 2 50"/>
          <p:cNvCxnSpPr>
            <a:cxnSpLocks noChangeShapeType="1"/>
            <a:stCxn id="34" idx="0"/>
            <a:endCxn id="76" idx="0"/>
          </p:cNvCxnSpPr>
          <p:nvPr/>
        </p:nvCxnSpPr>
        <p:spPr bwMode="auto">
          <a:xfrm>
            <a:off x="4535488" y="4292600"/>
            <a:ext cx="79375" cy="151288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77" name="Connettore 2 76"/>
          <p:cNvCxnSpPr>
            <a:cxnSpLocks noChangeShapeType="1"/>
            <a:stCxn id="32" idx="0"/>
            <a:endCxn id="76" idx="0"/>
          </p:cNvCxnSpPr>
          <p:nvPr/>
        </p:nvCxnSpPr>
        <p:spPr bwMode="auto">
          <a:xfrm>
            <a:off x="1439863" y="4292600"/>
            <a:ext cx="3175000" cy="1512888"/>
          </a:xfrm>
          <a:prstGeom prst="straightConnector1">
            <a:avLst/>
          </a:prstGeom>
          <a:noFill/>
          <a:ln w="38100">
            <a:solidFill>
              <a:srgbClr val="00B0F0"/>
            </a:solidFill>
            <a:prstDash val="dash"/>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 name="Segnaposto numero diapositiva 10"/>
          <p:cNvSpPr>
            <a:spLocks noGrp="1"/>
          </p:cNvSpPr>
          <p:nvPr>
            <p:ph type="sldNum" sz="quarter" idx="12"/>
          </p:nvPr>
        </p:nvSpPr>
        <p:spPr/>
        <p:txBody>
          <a:bodyPr/>
          <a:lstStyle/>
          <a:p>
            <a:fld id="{89CC4607-4E73-F54F-A622-1DE2C35A1701}" type="slidenum">
              <a:rPr lang="en-GB" smtClean="0"/>
              <a:t>5</a:t>
            </a:fld>
            <a:endParaRPr lang="en-GB"/>
          </a:p>
        </p:txBody>
      </p:sp>
    </p:spTree>
    <p:extLst>
      <p:ext uri="{BB962C8B-B14F-4D97-AF65-F5344CB8AC3E}">
        <p14:creationId xmlns:p14="http://schemas.microsoft.com/office/powerpoint/2010/main" val="248787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1604" y="145057"/>
            <a:ext cx="7263262" cy="1306233"/>
          </a:xfrm>
        </p:spPr>
        <p:txBody>
          <a:bodyPr>
            <a:normAutofit fontScale="90000"/>
          </a:bodyPr>
          <a:lstStyle/>
          <a:p>
            <a:r>
              <a:rPr lang="en-GB" dirty="0" smtClean="0"/>
              <a:t>A CTA </a:t>
            </a:r>
            <a:r>
              <a:rPr lang="en-GB" dirty="0"/>
              <a:t>gateway </a:t>
            </a:r>
            <a:r>
              <a:rPr lang="en-GB" dirty="0" smtClean="0"/>
              <a:t> based on </a:t>
            </a:r>
            <a:r>
              <a:rPr lang="en-GB" dirty="0" err="1" smtClean="0"/>
              <a:t>ws-pgrade</a:t>
            </a:r>
            <a:r>
              <a:rPr lang="en-GB" dirty="0" smtClean="0"/>
              <a:t> </a:t>
            </a:r>
            <a:r>
              <a:rPr lang="en-GB" dirty="0" err="1" smtClean="0"/>
              <a:t>gUSE</a:t>
            </a:r>
            <a:r>
              <a:rPr lang="en-GB" dirty="0" smtClean="0"/>
              <a:t>: Portal Architecture</a:t>
            </a:r>
            <a:endParaRPr lang="en-GB" dirty="0"/>
          </a:p>
        </p:txBody>
      </p:sp>
      <p:pic>
        <p:nvPicPr>
          <p:cNvPr id="4" name="Kép 44"/>
          <p:cNvPicPr/>
          <p:nvPr/>
        </p:nvPicPr>
        <p:blipFill>
          <a:blip r:embed="rId3">
            <a:extLst>
              <a:ext uri="{28A0092B-C50C-407E-A947-70E740481C1C}">
                <a14:useLocalDpi xmlns:a14="http://schemas.microsoft.com/office/drawing/2010/main" val="0"/>
              </a:ext>
            </a:extLst>
          </a:blip>
          <a:stretch>
            <a:fillRect/>
          </a:stretch>
        </p:blipFill>
        <p:spPr>
          <a:xfrm>
            <a:off x="457200" y="2270359"/>
            <a:ext cx="8267666" cy="4133589"/>
          </a:xfrm>
          <a:prstGeom prst="rect">
            <a:avLst/>
          </a:prstGeom>
        </p:spPr>
      </p:pic>
      <p:sp>
        <p:nvSpPr>
          <p:cNvPr id="6" name="CasellaDiTesto 5"/>
          <p:cNvSpPr txBox="1"/>
          <p:nvPr/>
        </p:nvSpPr>
        <p:spPr>
          <a:xfrm>
            <a:off x="2322285" y="1672439"/>
            <a:ext cx="5152572" cy="553998"/>
          </a:xfrm>
          <a:prstGeom prst="rect">
            <a:avLst/>
          </a:prstGeom>
          <a:noFill/>
        </p:spPr>
        <p:txBody>
          <a:bodyPr wrap="square" rtlCol="0">
            <a:spAutoFit/>
          </a:bodyPr>
          <a:lstStyle/>
          <a:p>
            <a:r>
              <a:rPr lang="en-GB" sz="3000" dirty="0">
                <a:hlinkClick r:id="rId4"/>
              </a:rPr>
              <a:t>http://</a:t>
            </a:r>
            <a:r>
              <a:rPr lang="en-GB" sz="3000" dirty="0" err="1">
                <a:hlinkClick r:id="rId4"/>
              </a:rPr>
              <a:t>cta-sg.oact.inaf.it</a:t>
            </a:r>
            <a:r>
              <a:rPr lang="en-GB" sz="3000" dirty="0">
                <a:hlinkClick r:id="rId4"/>
              </a:rPr>
              <a:t>/</a:t>
            </a:r>
            <a:endParaRPr lang="en-GB" sz="3000" dirty="0"/>
          </a:p>
        </p:txBody>
      </p:sp>
      <p:sp>
        <p:nvSpPr>
          <p:cNvPr id="7" name="Segnaposto numero diapositiva 6"/>
          <p:cNvSpPr>
            <a:spLocks noGrp="1"/>
          </p:cNvSpPr>
          <p:nvPr>
            <p:ph type="sldNum" sz="quarter" idx="12"/>
          </p:nvPr>
        </p:nvSpPr>
        <p:spPr/>
        <p:txBody>
          <a:bodyPr/>
          <a:lstStyle/>
          <a:p>
            <a:fld id="{89CC4607-4E73-F54F-A622-1DE2C35A1701}" type="slidenum">
              <a:rPr lang="en-GB" smtClean="0"/>
              <a:t>6</a:t>
            </a:fld>
            <a:endParaRPr lang="en-GB"/>
          </a:p>
        </p:txBody>
      </p:sp>
    </p:spTree>
    <p:extLst>
      <p:ext uri="{BB962C8B-B14F-4D97-AF65-F5344CB8AC3E}">
        <p14:creationId xmlns:p14="http://schemas.microsoft.com/office/powerpoint/2010/main" val="411994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8437" y="4424942"/>
            <a:ext cx="1944216" cy="864096"/>
            <a:chOff x="3059832" y="1227955"/>
            <a:chExt cx="2088232" cy="904901"/>
          </a:xfrm>
        </p:grpSpPr>
        <p:pic>
          <p:nvPicPr>
            <p:cNvPr id="1026" name="Picture 2" descr="http://geant3.archive.geant.net/Media_Centre/connect/PublishingImages/April_2011/edugain_logo.jpg"/>
            <p:cNvPicPr>
              <a:picLocks noChangeAspect="1" noChangeArrowheads="1"/>
            </p:cNvPicPr>
            <p:nvPr/>
          </p:nvPicPr>
          <p:blipFill>
            <a:blip r:embed="rId3" cstate="print"/>
            <a:srcRect/>
            <a:stretch>
              <a:fillRect/>
            </a:stretch>
          </p:blipFill>
          <p:spPr bwMode="auto">
            <a:xfrm>
              <a:off x="3275856" y="1412776"/>
              <a:ext cx="1752600" cy="571501"/>
            </a:xfrm>
            <a:prstGeom prst="rect">
              <a:avLst/>
            </a:prstGeom>
            <a:noFill/>
          </p:spPr>
        </p:pic>
        <p:sp>
          <p:nvSpPr>
            <p:cNvPr id="17" name="Oval 16"/>
            <p:cNvSpPr/>
            <p:nvPr/>
          </p:nvSpPr>
          <p:spPr>
            <a:xfrm>
              <a:off x="3059832" y="1227955"/>
              <a:ext cx="2088232" cy="9049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p:txBody>
          <a:bodyPr>
            <a:normAutofit fontScale="90000"/>
          </a:bodyPr>
          <a:lstStyle/>
          <a:p>
            <a:r>
              <a:rPr lang="en-GB" sz="3600" dirty="0" smtClean="0"/>
              <a:t>CTA users and SSO authentication</a:t>
            </a:r>
            <a:br>
              <a:rPr lang="en-GB" sz="3600" dirty="0" smtClean="0"/>
            </a:br>
            <a:r>
              <a:rPr lang="en-GB" sz="3600" dirty="0" smtClean="0"/>
              <a:t>the CTA </a:t>
            </a:r>
            <a:r>
              <a:rPr lang="en-GB" sz="3600" dirty="0" err="1" smtClean="0"/>
              <a:t>IdP</a:t>
            </a:r>
            <a:r>
              <a:rPr lang="en-GB" sz="3600" dirty="0" smtClean="0"/>
              <a:t> </a:t>
            </a:r>
            <a:endParaRPr lang="en-GB" sz="3600" dirty="0"/>
          </a:p>
        </p:txBody>
      </p:sp>
      <p:sp>
        <p:nvSpPr>
          <p:cNvPr id="4" name="Rounded Rectangle 3"/>
          <p:cNvSpPr/>
          <p:nvPr/>
        </p:nvSpPr>
        <p:spPr>
          <a:xfrm>
            <a:off x="3826769" y="3195405"/>
            <a:ext cx="1512168"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2400" smtClean="0">
                <a:solidFill>
                  <a:schemeClr val="tx1"/>
                </a:solidFill>
              </a:rPr>
              <a:t>CTA Science Gateway</a:t>
            </a:r>
          </a:p>
        </p:txBody>
      </p:sp>
      <p:cxnSp>
        <p:nvCxnSpPr>
          <p:cNvPr id="5" name="Straight Arrow Connector 4"/>
          <p:cNvCxnSpPr/>
          <p:nvPr/>
        </p:nvCxnSpPr>
        <p:spPr>
          <a:xfrm flipH="1">
            <a:off x="5792537" y="3843477"/>
            <a:ext cx="912303" cy="0"/>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107533" y="4027822"/>
            <a:ext cx="1704116" cy="1007272"/>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a:off x="6728641" y="3060765"/>
            <a:ext cx="360040" cy="1543525"/>
          </a:xfrm>
          <a:prstGeom prst="leftBrace">
            <a:avLst>
              <a:gd name="adj1" fmla="val 4425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6992873" y="3060765"/>
            <a:ext cx="2232247" cy="1508105"/>
          </a:xfrm>
          <a:prstGeom prst="rect">
            <a:avLst/>
          </a:prstGeom>
          <a:noFill/>
        </p:spPr>
        <p:txBody>
          <a:bodyPr wrap="square" rtlCol="0">
            <a:spAutoFit/>
          </a:bodyPr>
          <a:lstStyle/>
          <a:p>
            <a:r>
              <a:rPr lang="en-GB" sz="1600" smtClean="0"/>
              <a:t>Users:</a:t>
            </a:r>
          </a:p>
          <a:p>
            <a:pPr indent="90488">
              <a:buFont typeface="Arial" pitchFamily="34" charset="0"/>
              <a:buChar char="•"/>
            </a:pPr>
            <a:r>
              <a:rPr lang="en-GB" sz="1600" smtClean="0"/>
              <a:t>Guest observer</a:t>
            </a:r>
          </a:p>
          <a:p>
            <a:pPr indent="90488">
              <a:buFont typeface="Arial" pitchFamily="34" charset="0"/>
              <a:buChar char="•"/>
            </a:pPr>
            <a:r>
              <a:rPr lang="en-GB" sz="1600" smtClean="0"/>
              <a:t>Priviliged user </a:t>
            </a:r>
            <a:br>
              <a:rPr lang="en-GB" sz="1600" smtClean="0"/>
            </a:br>
            <a:r>
              <a:rPr lang="en-GB" sz="1600" smtClean="0"/>
              <a:t>  </a:t>
            </a:r>
            <a:r>
              <a:rPr lang="en-GB" sz="1200" smtClean="0"/>
              <a:t>(incl. principal investigators, </a:t>
            </a:r>
            <a:br>
              <a:rPr lang="en-GB" sz="1200" smtClean="0"/>
            </a:br>
            <a:r>
              <a:rPr lang="en-GB" sz="1200" smtClean="0"/>
              <a:t>    archive managers, etc.)</a:t>
            </a:r>
            <a:endParaRPr lang="en-GB" sz="1600" smtClean="0"/>
          </a:p>
          <a:p>
            <a:pPr indent="90488">
              <a:buFont typeface="Arial" pitchFamily="34" charset="0"/>
              <a:buChar char="•"/>
            </a:pPr>
            <a:r>
              <a:rPr lang="en-GB" sz="1600" smtClean="0"/>
              <a:t>Archive user</a:t>
            </a:r>
          </a:p>
        </p:txBody>
      </p:sp>
      <p:cxnSp>
        <p:nvCxnSpPr>
          <p:cNvPr id="19" name="Straight Arrow Connector 18"/>
          <p:cNvCxnSpPr>
            <a:stCxn id="4" idx="0"/>
          </p:cNvCxnSpPr>
          <p:nvPr/>
        </p:nvCxnSpPr>
        <p:spPr>
          <a:xfrm flipV="1">
            <a:off x="4582853" y="2505522"/>
            <a:ext cx="0" cy="689883"/>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5999" y="3289158"/>
            <a:ext cx="2850589" cy="738664"/>
          </a:xfrm>
          <a:prstGeom prst="rect">
            <a:avLst/>
          </a:prstGeom>
          <a:noFill/>
        </p:spPr>
        <p:txBody>
          <a:bodyPr wrap="square" rtlCol="0">
            <a:spAutoFit/>
          </a:bodyPr>
          <a:lstStyle/>
          <a:p>
            <a:r>
              <a:rPr lang="en-GB" sz="1400" b="1" dirty="0" smtClean="0"/>
              <a:t>Privileged users </a:t>
            </a:r>
            <a:r>
              <a:rPr lang="en-GB" sz="1400" dirty="0" smtClean="0"/>
              <a:t>will use </a:t>
            </a:r>
            <a:r>
              <a:rPr lang="en-GB" sz="1400" b="1" dirty="0" smtClean="0"/>
              <a:t>CTA </a:t>
            </a:r>
            <a:r>
              <a:rPr lang="en-GB" sz="1400" b="1" dirty="0" err="1" smtClean="0"/>
              <a:t>IdP</a:t>
            </a:r>
            <a:endParaRPr lang="en-GB" sz="1400" b="1" dirty="0" smtClean="0"/>
          </a:p>
          <a:p>
            <a:r>
              <a:rPr lang="en-GB" sz="1400" b="1" dirty="0" smtClean="0"/>
              <a:t>Guest observers </a:t>
            </a:r>
            <a:r>
              <a:rPr lang="en-GB" sz="1400" dirty="0" smtClean="0"/>
              <a:t>will use</a:t>
            </a:r>
          </a:p>
          <a:p>
            <a:r>
              <a:rPr lang="en-GB" sz="1400" dirty="0" smtClean="0"/>
              <a:t>A federated </a:t>
            </a:r>
            <a:r>
              <a:rPr lang="en-GB" sz="1400" dirty="0" err="1" smtClean="0"/>
              <a:t>IdP</a:t>
            </a:r>
            <a:r>
              <a:rPr lang="en-GB" sz="1400" dirty="0" smtClean="0"/>
              <a:t> </a:t>
            </a:r>
            <a:endParaRPr lang="en-GB" dirty="0"/>
          </a:p>
        </p:txBody>
      </p:sp>
      <p:cxnSp>
        <p:nvCxnSpPr>
          <p:cNvPr id="33" name="Straight Arrow Connector 32"/>
          <p:cNvCxnSpPr>
            <a:stCxn id="36" idx="0"/>
            <a:endCxn id="4" idx="2"/>
          </p:cNvCxnSpPr>
          <p:nvPr/>
        </p:nvCxnSpPr>
        <p:spPr>
          <a:xfrm flipV="1">
            <a:off x="4582852" y="4491549"/>
            <a:ext cx="1" cy="678269"/>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46848" y="4665762"/>
            <a:ext cx="1997085" cy="369332"/>
          </a:xfrm>
          <a:prstGeom prst="rect">
            <a:avLst/>
          </a:prstGeom>
          <a:noFill/>
        </p:spPr>
        <p:txBody>
          <a:bodyPr wrap="none" rtlCol="0">
            <a:spAutoFit/>
          </a:bodyPr>
          <a:lstStyle/>
          <a:p>
            <a:r>
              <a:rPr lang="en-GB" smtClean="0"/>
              <a:t>‘Homeless users’ </a:t>
            </a:r>
            <a:endParaRPr lang="en-GB"/>
          </a:p>
        </p:txBody>
      </p:sp>
      <p:sp>
        <p:nvSpPr>
          <p:cNvPr id="36" name="Oval 35"/>
          <p:cNvSpPr/>
          <p:nvPr/>
        </p:nvSpPr>
        <p:spPr>
          <a:xfrm>
            <a:off x="3826768" y="5169818"/>
            <a:ext cx="1512168" cy="7200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smtClean="0">
                <a:solidFill>
                  <a:schemeClr val="tx1"/>
                </a:solidFill>
              </a:rPr>
              <a:t>Local accounts in the science gateway</a:t>
            </a:r>
            <a:endParaRPr lang="en-GB" sz="1100">
              <a:solidFill>
                <a:schemeClr val="tx1"/>
              </a:solidFill>
            </a:endParaRPr>
          </a:p>
        </p:txBody>
      </p:sp>
      <p:sp>
        <p:nvSpPr>
          <p:cNvPr id="44" name="TextBox 43"/>
          <p:cNvSpPr txBox="1"/>
          <p:nvPr/>
        </p:nvSpPr>
        <p:spPr>
          <a:xfrm>
            <a:off x="5838449" y="3596675"/>
            <a:ext cx="866391" cy="276999"/>
          </a:xfrm>
          <a:prstGeom prst="rect">
            <a:avLst/>
          </a:prstGeom>
          <a:noFill/>
        </p:spPr>
        <p:txBody>
          <a:bodyPr wrap="none" rtlCol="0">
            <a:spAutoFit/>
          </a:bodyPr>
          <a:lstStyle/>
          <a:p>
            <a:r>
              <a:rPr lang="en-GB" sz="1200" smtClean="0"/>
              <a:t>Web SSO</a:t>
            </a:r>
            <a:endParaRPr lang="en-GB" sz="1200"/>
          </a:p>
        </p:txBody>
      </p:sp>
      <p:sp>
        <p:nvSpPr>
          <p:cNvPr id="26" name="Rounded Rectangle 3"/>
          <p:cNvSpPr/>
          <p:nvPr/>
        </p:nvSpPr>
        <p:spPr>
          <a:xfrm>
            <a:off x="3486956" y="2013606"/>
            <a:ext cx="2191793" cy="4919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2400" dirty="0" smtClean="0">
                <a:solidFill>
                  <a:schemeClr val="tx1"/>
                </a:solidFill>
              </a:rPr>
              <a:t>WAYF Service</a:t>
            </a:r>
          </a:p>
        </p:txBody>
      </p:sp>
      <p:cxnSp>
        <p:nvCxnSpPr>
          <p:cNvPr id="28" name="Straight Arrow Connector 7"/>
          <p:cNvCxnSpPr/>
          <p:nvPr/>
        </p:nvCxnSpPr>
        <p:spPr>
          <a:xfrm flipH="1">
            <a:off x="2070897" y="3703974"/>
            <a:ext cx="1719236" cy="961788"/>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258687" y="5397716"/>
            <a:ext cx="1341131" cy="369332"/>
          </a:xfrm>
          <a:prstGeom prst="rect">
            <a:avLst/>
          </a:prstGeom>
          <a:noFill/>
        </p:spPr>
        <p:txBody>
          <a:bodyPr wrap="square" rtlCol="0">
            <a:spAutoFit/>
          </a:bodyPr>
          <a:lstStyle/>
          <a:p>
            <a:r>
              <a:rPr lang="en-GB" dirty="0" smtClean="0"/>
              <a:t>Federation</a:t>
            </a:r>
            <a:endParaRPr lang="en-GB" dirty="0"/>
          </a:p>
        </p:txBody>
      </p:sp>
      <p:sp>
        <p:nvSpPr>
          <p:cNvPr id="7" name="Segnaposto numero diapositiva 6"/>
          <p:cNvSpPr>
            <a:spLocks noGrp="1"/>
          </p:cNvSpPr>
          <p:nvPr>
            <p:ph type="sldNum" sz="quarter" idx="12"/>
          </p:nvPr>
        </p:nvSpPr>
        <p:spPr/>
        <p:txBody>
          <a:bodyPr/>
          <a:lstStyle/>
          <a:p>
            <a:fld id="{89CC4607-4E73-F54F-A622-1DE2C35A1701}" type="slidenum">
              <a:rPr lang="en-GB" smtClean="0"/>
              <a:t>7</a:t>
            </a:fld>
            <a:endParaRPr lang="en-GB"/>
          </a:p>
        </p:txBody>
      </p:sp>
    </p:spTree>
    <p:extLst>
      <p:ext uri="{BB962C8B-B14F-4D97-AF65-F5344CB8AC3E}">
        <p14:creationId xmlns:p14="http://schemas.microsoft.com/office/powerpoint/2010/main" val="159721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Schermata 2013-06-20 alle 10.06.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65" y="1533737"/>
            <a:ext cx="8343900" cy="5194300"/>
          </a:xfrm>
          <a:prstGeom prst="rect">
            <a:avLst/>
          </a:prstGeom>
        </p:spPr>
      </p:pic>
      <p:sp>
        <p:nvSpPr>
          <p:cNvPr id="2" name="Titolo 1"/>
          <p:cNvSpPr>
            <a:spLocks noGrp="1"/>
          </p:cNvSpPr>
          <p:nvPr>
            <p:ph type="title"/>
          </p:nvPr>
        </p:nvSpPr>
        <p:spPr>
          <a:xfrm>
            <a:off x="1461605" y="274638"/>
            <a:ext cx="6054456" cy="1143000"/>
          </a:xfrm>
        </p:spPr>
        <p:txBody>
          <a:bodyPr>
            <a:normAutofit/>
          </a:bodyPr>
          <a:lstStyle/>
          <a:p>
            <a:r>
              <a:rPr lang="en-GB" dirty="0" smtClean="0"/>
              <a:t>Federation</a:t>
            </a:r>
            <a:endParaRPr lang="en-GB" dirty="0"/>
          </a:p>
        </p:txBody>
      </p:sp>
      <p:sp>
        <p:nvSpPr>
          <p:cNvPr id="8" name="CasellaDiTesto 7"/>
          <p:cNvSpPr txBox="1"/>
          <p:nvPr/>
        </p:nvSpPr>
        <p:spPr>
          <a:xfrm>
            <a:off x="219822" y="1379868"/>
            <a:ext cx="2100525" cy="923330"/>
          </a:xfrm>
          <a:prstGeom prst="rect">
            <a:avLst/>
          </a:prstGeom>
          <a:noFill/>
        </p:spPr>
        <p:txBody>
          <a:bodyPr wrap="square" rtlCol="0">
            <a:spAutoFit/>
          </a:bodyPr>
          <a:lstStyle/>
          <a:p>
            <a:r>
              <a:rPr lang="en-GB" dirty="0" smtClean="0"/>
              <a:t>CTA </a:t>
            </a:r>
            <a:r>
              <a:rPr lang="en-GB" dirty="0" err="1" smtClean="0"/>
              <a:t>IdP</a:t>
            </a:r>
            <a:endParaRPr lang="en-GB" dirty="0" smtClean="0"/>
          </a:p>
          <a:p>
            <a:r>
              <a:rPr lang="en-GB" dirty="0" smtClean="0"/>
              <a:t>Connected to the the CTA LDAP </a:t>
            </a:r>
            <a:endParaRPr lang="en-GB" dirty="0"/>
          </a:p>
        </p:txBody>
      </p:sp>
      <p:cxnSp>
        <p:nvCxnSpPr>
          <p:cNvPr id="11" name="Connettore 2 10"/>
          <p:cNvCxnSpPr>
            <a:stCxn id="8" idx="2"/>
          </p:cNvCxnSpPr>
          <p:nvPr/>
        </p:nvCxnSpPr>
        <p:spPr>
          <a:xfrm>
            <a:off x="1270085" y="2303198"/>
            <a:ext cx="1209023" cy="8960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egnaposto numero diapositiva 4"/>
          <p:cNvSpPr>
            <a:spLocks noGrp="1"/>
          </p:cNvSpPr>
          <p:nvPr>
            <p:ph type="sldNum" sz="quarter" idx="12"/>
          </p:nvPr>
        </p:nvSpPr>
        <p:spPr/>
        <p:txBody>
          <a:bodyPr/>
          <a:lstStyle/>
          <a:p>
            <a:fld id="{89CC4607-4E73-F54F-A622-1DE2C35A1701}" type="slidenum">
              <a:rPr lang="en-GB" smtClean="0"/>
              <a:t>8</a:t>
            </a:fld>
            <a:endParaRPr lang="en-GB"/>
          </a:p>
        </p:txBody>
      </p:sp>
    </p:spTree>
    <p:extLst>
      <p:ext uri="{BB962C8B-B14F-4D97-AF65-F5344CB8AC3E}">
        <p14:creationId xmlns:p14="http://schemas.microsoft.com/office/powerpoint/2010/main" val="330105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61605" y="274638"/>
            <a:ext cx="6054456" cy="1143000"/>
          </a:xfrm>
        </p:spPr>
        <p:txBody>
          <a:bodyPr>
            <a:normAutofit fontScale="90000"/>
          </a:bodyPr>
          <a:lstStyle/>
          <a:p>
            <a:r>
              <a:rPr lang="en-GB" dirty="0" smtClean="0"/>
              <a:t>Currently implemented components at INAF </a:t>
            </a:r>
            <a:endParaRPr lang="en-GB" dirty="0"/>
          </a:p>
        </p:txBody>
      </p:sp>
      <p:pic>
        <p:nvPicPr>
          <p:cNvPr id="6" name="Immagine 5" descr="Schermata 2013-06-20 alle 10.06.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3" y="4017417"/>
            <a:ext cx="4472270" cy="2784108"/>
          </a:xfrm>
          <a:prstGeom prst="rect">
            <a:avLst/>
          </a:prstGeom>
        </p:spPr>
      </p:pic>
      <p:sp>
        <p:nvSpPr>
          <p:cNvPr id="7" name="Rounded Rectangle 3"/>
          <p:cNvSpPr/>
          <p:nvPr/>
        </p:nvSpPr>
        <p:spPr>
          <a:xfrm>
            <a:off x="3167321" y="3195405"/>
            <a:ext cx="1512168"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2400" smtClean="0">
                <a:solidFill>
                  <a:schemeClr val="tx1"/>
                </a:solidFill>
              </a:rPr>
              <a:t>CTA Science Gateway</a:t>
            </a:r>
          </a:p>
        </p:txBody>
      </p:sp>
      <p:cxnSp>
        <p:nvCxnSpPr>
          <p:cNvPr id="9" name="Straight Arrow Connector 18"/>
          <p:cNvCxnSpPr>
            <a:stCxn id="7" idx="0"/>
          </p:cNvCxnSpPr>
          <p:nvPr/>
        </p:nvCxnSpPr>
        <p:spPr>
          <a:xfrm flipV="1">
            <a:off x="3923405" y="2505522"/>
            <a:ext cx="0" cy="689883"/>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0" name="Rounded Rectangle 3"/>
          <p:cNvSpPr/>
          <p:nvPr/>
        </p:nvSpPr>
        <p:spPr>
          <a:xfrm>
            <a:off x="2827508" y="2013606"/>
            <a:ext cx="2191793" cy="4919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2400" dirty="0" smtClean="0">
                <a:solidFill>
                  <a:schemeClr val="tx1"/>
                </a:solidFill>
              </a:rPr>
              <a:t>WAYF Service</a:t>
            </a:r>
          </a:p>
        </p:txBody>
      </p:sp>
      <p:cxnSp>
        <p:nvCxnSpPr>
          <p:cNvPr id="12" name="Straight Arrow Connector 7"/>
          <p:cNvCxnSpPr/>
          <p:nvPr/>
        </p:nvCxnSpPr>
        <p:spPr>
          <a:xfrm flipH="1">
            <a:off x="2454703" y="4027822"/>
            <a:ext cx="685286" cy="368136"/>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7"/>
          <p:cNvCxnSpPr/>
          <p:nvPr/>
        </p:nvCxnSpPr>
        <p:spPr>
          <a:xfrm flipH="1">
            <a:off x="1917359" y="3703974"/>
            <a:ext cx="1201114" cy="569874"/>
          </a:xfrm>
          <a:prstGeom prst="straightConnector1">
            <a:avLst/>
          </a:prstGeom>
          <a:ln w="19050">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826000" y="3356816"/>
            <a:ext cx="4076806" cy="2954655"/>
          </a:xfrm>
          <a:prstGeom prst="rect">
            <a:avLst/>
          </a:prstGeom>
          <a:noFill/>
        </p:spPr>
        <p:txBody>
          <a:bodyPr wrap="square" rtlCol="0">
            <a:spAutoFit/>
          </a:bodyPr>
          <a:lstStyle/>
          <a:p>
            <a:pPr marL="285750" indent="-285750">
              <a:buFont typeface="Arial"/>
              <a:buChar char="•"/>
            </a:pPr>
            <a:r>
              <a:rPr lang="en-GB" sz="2500" dirty="0" smtClean="0"/>
              <a:t>A CTA SG prototype based on </a:t>
            </a:r>
            <a:r>
              <a:rPr lang="en-GB" sz="2500" i="1" dirty="0" smtClean="0"/>
              <a:t>WS-PGRADE-</a:t>
            </a:r>
            <a:r>
              <a:rPr lang="en-GB" sz="2500" i="1" dirty="0" err="1" smtClean="0"/>
              <a:t>gUSE</a:t>
            </a:r>
            <a:endParaRPr lang="en-GB" sz="2500" i="1" dirty="0" smtClean="0"/>
          </a:p>
          <a:p>
            <a:pPr lvl="1"/>
            <a:endParaRPr lang="en-GB" sz="2500" i="1" dirty="0"/>
          </a:p>
          <a:p>
            <a:pPr marL="285750" indent="-285750">
              <a:buFont typeface="Arial"/>
              <a:buChar char="•"/>
            </a:pPr>
            <a:r>
              <a:rPr lang="en-GB" sz="2500" dirty="0" smtClean="0"/>
              <a:t>CTA </a:t>
            </a:r>
            <a:r>
              <a:rPr lang="en-GB" sz="2500" dirty="0" err="1" smtClean="0"/>
              <a:t>IdP</a:t>
            </a:r>
            <a:endParaRPr lang="en-GB" sz="2500" dirty="0" smtClean="0"/>
          </a:p>
          <a:p>
            <a:endParaRPr lang="en-GB" sz="2500" dirty="0" smtClean="0"/>
          </a:p>
          <a:p>
            <a:pPr marL="285750" indent="-285750">
              <a:buFont typeface="Arial"/>
              <a:buChar char="•"/>
            </a:pPr>
            <a:r>
              <a:rPr lang="en-GB" sz="2500" dirty="0" smtClean="0"/>
              <a:t>A CTA SP</a:t>
            </a:r>
            <a:endParaRPr lang="en-GB" sz="2500" dirty="0"/>
          </a:p>
          <a:p>
            <a:pPr lvl="1"/>
            <a:endParaRPr lang="en-GB" i="1" dirty="0" smtClean="0"/>
          </a:p>
          <a:p>
            <a:pPr lvl="1"/>
            <a:endParaRPr lang="en-GB" i="1" dirty="0" smtClean="0"/>
          </a:p>
        </p:txBody>
      </p:sp>
      <p:sp>
        <p:nvSpPr>
          <p:cNvPr id="5" name="Segnaposto numero diapositiva 4"/>
          <p:cNvSpPr>
            <a:spLocks noGrp="1"/>
          </p:cNvSpPr>
          <p:nvPr>
            <p:ph type="sldNum" sz="quarter" idx="12"/>
          </p:nvPr>
        </p:nvSpPr>
        <p:spPr/>
        <p:txBody>
          <a:bodyPr/>
          <a:lstStyle/>
          <a:p>
            <a:fld id="{89CC4607-4E73-F54F-A622-1DE2C35A1701}" type="slidenum">
              <a:rPr lang="en-GB" smtClean="0"/>
              <a:t>9</a:t>
            </a:fld>
            <a:endParaRPr lang="en-GB"/>
          </a:p>
        </p:txBody>
      </p:sp>
    </p:spTree>
    <p:extLst>
      <p:ext uri="{BB962C8B-B14F-4D97-AF65-F5344CB8AC3E}">
        <p14:creationId xmlns:p14="http://schemas.microsoft.com/office/powerpoint/2010/main" val="251988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4598</TotalTime>
  <Words>1189</Words>
  <Application>Microsoft Macintosh PowerPoint</Application>
  <PresentationFormat>Presentazione su schermo (4:3)</PresentationFormat>
  <Paragraphs>223</Paragraphs>
  <Slides>21</Slides>
  <Notes>13</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di PowerPoint</vt:lpstr>
      <vt:lpstr>Communities and  Information Technology  Knowledge Providers</vt:lpstr>
      <vt:lpstr>STARnet Gateway Federation </vt:lpstr>
      <vt:lpstr>STARnet Gateway Federation Definition</vt:lpstr>
      <vt:lpstr>Presentazione di PowerPoint</vt:lpstr>
      <vt:lpstr>A CTA gateway  based on ws-pgrade gUSE: Portal Architecture</vt:lpstr>
      <vt:lpstr>CTA users and SSO authentication the CTA IdP </vt:lpstr>
      <vt:lpstr>Federation</vt:lpstr>
      <vt:lpstr>Currently implemented components at INAF </vt:lpstr>
      <vt:lpstr>INAF CTA SG: SAML Based SSO Model</vt:lpstr>
      <vt:lpstr>INAF CTA SG: Login Page</vt:lpstr>
      <vt:lpstr>INAF CTA SG Standards</vt:lpstr>
      <vt:lpstr>Workflows  </vt:lpstr>
      <vt:lpstr>Workflows  </vt:lpstr>
      <vt:lpstr>Workflows  </vt:lpstr>
      <vt:lpstr>CTA Gateway Workflows instances </vt:lpstr>
      <vt:lpstr>CTA Gateway Workflows instances </vt:lpstr>
      <vt:lpstr>CTA Gateway:  Adding a DCI to the portal </vt:lpstr>
      <vt:lpstr>Presentazione di PowerPoint</vt:lpstr>
      <vt:lpstr>Presentazione di PowerPoint</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Alessandro Costa</dc:creator>
  <cp:lastModifiedBy>Alessandro Costa</cp:lastModifiedBy>
  <cp:revision>155</cp:revision>
  <dcterms:created xsi:type="dcterms:W3CDTF">2013-06-17T06:07:30Z</dcterms:created>
  <dcterms:modified xsi:type="dcterms:W3CDTF">2013-06-21T08:20:35Z</dcterms:modified>
</cp:coreProperties>
</file>