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4.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 id="2147483671" r:id="rId4"/>
  </p:sldMasterIdLst>
  <p:notesMasterIdLst>
    <p:notesMasterId r:id="rId54"/>
  </p:notesMasterIdLst>
  <p:sldIdLst>
    <p:sldId id="614" r:id="rId5"/>
    <p:sldId id="678" r:id="rId6"/>
    <p:sldId id="630" r:id="rId7"/>
    <p:sldId id="618" r:id="rId8"/>
    <p:sldId id="619" r:id="rId9"/>
    <p:sldId id="620" r:id="rId10"/>
    <p:sldId id="622" r:id="rId11"/>
    <p:sldId id="623" r:id="rId12"/>
    <p:sldId id="624" r:id="rId13"/>
    <p:sldId id="625" r:id="rId14"/>
    <p:sldId id="626" r:id="rId15"/>
    <p:sldId id="627" r:id="rId16"/>
    <p:sldId id="632" r:id="rId17"/>
    <p:sldId id="633" r:id="rId18"/>
    <p:sldId id="634" r:id="rId19"/>
    <p:sldId id="635" r:id="rId20"/>
    <p:sldId id="685" r:id="rId21"/>
    <p:sldId id="700" r:id="rId22"/>
    <p:sldId id="688" r:id="rId23"/>
    <p:sldId id="639" r:id="rId24"/>
    <p:sldId id="676" r:id="rId25"/>
    <p:sldId id="689" r:id="rId26"/>
    <p:sldId id="690" r:id="rId27"/>
    <p:sldId id="642" r:id="rId28"/>
    <p:sldId id="644" r:id="rId29"/>
    <p:sldId id="628" r:id="rId30"/>
    <p:sldId id="647" r:id="rId31"/>
    <p:sldId id="648" r:id="rId32"/>
    <p:sldId id="677" r:id="rId33"/>
    <p:sldId id="655" r:id="rId34"/>
    <p:sldId id="679" r:id="rId35"/>
    <p:sldId id="686" r:id="rId36"/>
    <p:sldId id="656" r:id="rId37"/>
    <p:sldId id="673" r:id="rId38"/>
    <p:sldId id="701" r:id="rId39"/>
    <p:sldId id="702" r:id="rId40"/>
    <p:sldId id="699" r:id="rId41"/>
    <p:sldId id="650" r:id="rId42"/>
    <p:sldId id="651" r:id="rId43"/>
    <p:sldId id="652" r:id="rId44"/>
    <p:sldId id="653" r:id="rId45"/>
    <p:sldId id="654" r:id="rId46"/>
    <p:sldId id="665" r:id="rId47"/>
    <p:sldId id="691" r:id="rId48"/>
    <p:sldId id="692" r:id="rId49"/>
    <p:sldId id="693" r:id="rId50"/>
    <p:sldId id="694" r:id="rId51"/>
    <p:sldId id="695" r:id="rId52"/>
    <p:sldId id="696" r:id="rId5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FFFEBA"/>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1" autoAdjust="0"/>
    <p:restoredTop sz="95971" autoAdjust="0"/>
  </p:normalViewPr>
  <p:slideViewPr>
    <p:cSldViewPr>
      <p:cViewPr>
        <p:scale>
          <a:sx n="78" d="100"/>
          <a:sy n="78" d="100"/>
        </p:scale>
        <p:origin x="-1860" y="-31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384"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V2.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sergio:Desktop:BSC-PY3-Diagram-V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atherine\Desktop\EGI%20YEAR%202%20REVIEW\Financial%20info\Activity-Overview-Y2-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bitoune\AppData\Local\Temp\Activity-Overview-Y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bitoune\AppData\Local\Temp\Activity-Overview-Y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bitoune\Google%20Drive\EGI-InSPIRE-1-05-2010\04-Project%20Activity%20(inc.%20review)\Year3-EC%20Review\Activity-Overview-Y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
          <c:y val="0"/>
          <c:w val="0.99254467191601048"/>
          <c:h val="0.9710523817501534"/>
        </c:manualLayout>
      </c:layout>
      <c:pie3DChart>
        <c:varyColors val="1"/>
        <c:ser>
          <c:idx val="0"/>
          <c:order val="0"/>
          <c:dPt>
            <c:idx val="1"/>
            <c:bubble3D val="0"/>
            <c:explosion val="60"/>
          </c:dPt>
          <c:dPt>
            <c:idx val="4"/>
            <c:bubble3D val="0"/>
            <c:spPr>
              <a:scene3d>
                <a:camera prst="orthographicFront"/>
                <a:lightRig rig="threePt" dir="t"/>
              </a:scene3d>
              <a:sp3d>
                <a:bevelB/>
              </a:sp3d>
            </c:spPr>
          </c:dPt>
          <c:dLbls>
            <c:dLbl>
              <c:idx val="1"/>
              <c:layout/>
              <c:tx>
                <c:rich>
                  <a:bodyPr/>
                  <a:lstStyle/>
                  <a:p>
                    <a:pPr>
                      <a:defRPr sz="1400" b="1" i="0" baseline="0">
                        <a:solidFill>
                          <a:srgbClr val="FF0000"/>
                        </a:solidFill>
                      </a:defRPr>
                    </a:pPr>
                    <a:r>
                      <a:rPr lang="en-US">
                        <a:solidFill>
                          <a:srgbClr val="FF0000"/>
                        </a:solidFill>
                      </a:rPr>
                      <a:t>NA1
4%</a:t>
                    </a:r>
                  </a:p>
                </c:rich>
              </c:tx>
              <c:spPr/>
              <c:showLegendKey val="0"/>
              <c:showVal val="0"/>
              <c:showCatName val="1"/>
              <c:showSerName val="0"/>
              <c:showPercent val="1"/>
              <c:showBubbleSize val="0"/>
            </c:dLbl>
            <c:dLbl>
              <c:idx val="2"/>
              <c:layout>
                <c:manualLayout>
                  <c:x val="-2.1664869433384179E-2"/>
                  <c:y val="-7.2719996162359607E-2"/>
                </c:manualLayout>
              </c:layout>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txPr>
              <a:bodyPr/>
              <a:lstStyle/>
              <a:p>
                <a:pPr>
                  <a:defRPr sz="1400" b="1" i="0" baseline="0"/>
                </a:pPr>
                <a:endParaRPr lang="en-US"/>
              </a:p>
            </c:txPr>
            <c:showLegendKey val="0"/>
            <c:showVal val="0"/>
            <c:showCatName val="1"/>
            <c:showSerName val="0"/>
            <c:showPercent val="1"/>
            <c:showBubbleSize val="0"/>
            <c:showLeaderLines val="1"/>
          </c:dLbls>
          <c:cat>
            <c:strRef>
              <c:f>'Planned Effort Pie Chart1 -upd'!$A$3:$A$9</c:f>
              <c:strCache>
                <c:ptCount val="7"/>
                <c:pt idx="0">
                  <c:v>JRA1</c:v>
                </c:pt>
                <c:pt idx="1">
                  <c:v>NA1</c:v>
                </c:pt>
                <c:pt idx="2">
                  <c:v>NA2</c:v>
                </c:pt>
                <c:pt idx="3">
                  <c:v>NA3</c:v>
                </c:pt>
                <c:pt idx="4">
                  <c:v>SA1</c:v>
                </c:pt>
                <c:pt idx="5">
                  <c:v>SA2</c:v>
                </c:pt>
                <c:pt idx="6">
                  <c:v>SA3</c:v>
                </c:pt>
              </c:strCache>
            </c:strRef>
          </c:cat>
          <c:val>
            <c:numRef>
              <c:f>'Planned Effort Pie Chart1 -upd'!$B$3:$B$9</c:f>
              <c:numCache>
                <c:formatCode>#,##0</c:formatCode>
                <c:ptCount val="7"/>
                <c:pt idx="0">
                  <c:v>314.99999999999994</c:v>
                </c:pt>
                <c:pt idx="1">
                  <c:v>336.33000000000027</c:v>
                </c:pt>
                <c:pt idx="2">
                  <c:v>1246.4799999999996</c:v>
                </c:pt>
                <c:pt idx="3">
                  <c:v>291.0100000000001</c:v>
                </c:pt>
                <c:pt idx="4">
                  <c:v>4634.24</c:v>
                </c:pt>
                <c:pt idx="5">
                  <c:v>507.6</c:v>
                </c:pt>
                <c:pt idx="6">
                  <c:v>671.90000000000032</c:v>
                </c:pt>
              </c:numCache>
            </c:numRef>
          </c:val>
        </c:ser>
        <c:ser>
          <c:idx val="1"/>
          <c:order val="1"/>
          <c:explosion val="25"/>
          <c:dLbls>
            <c:showLegendKey val="0"/>
            <c:showVal val="0"/>
            <c:showCatName val="1"/>
            <c:showSerName val="0"/>
            <c:showPercent val="1"/>
            <c:showBubbleSize val="0"/>
            <c:showLeaderLines val="1"/>
          </c:dLbls>
          <c:cat>
            <c:strRef>
              <c:f>'Planned Effort Pie Chart1 -upd'!$A$3:$A$9</c:f>
              <c:strCache>
                <c:ptCount val="7"/>
                <c:pt idx="0">
                  <c:v>JRA1</c:v>
                </c:pt>
                <c:pt idx="1">
                  <c:v>NA1</c:v>
                </c:pt>
                <c:pt idx="2">
                  <c:v>NA2</c:v>
                </c:pt>
                <c:pt idx="3">
                  <c:v>NA3</c:v>
                </c:pt>
                <c:pt idx="4">
                  <c:v>SA1</c:v>
                </c:pt>
                <c:pt idx="5">
                  <c:v>SA2</c:v>
                </c:pt>
                <c:pt idx="6">
                  <c:v>SA3</c:v>
                </c:pt>
              </c:strCache>
            </c:strRef>
          </c:cat>
          <c:val>
            <c:numRef>
              <c:f>'Planned Effort Pie Chart1 -upd'!$C$3:$C$9</c:f>
              <c:numCache>
                <c:formatCode>0</c:formatCode>
                <c:ptCount val="7"/>
                <c:pt idx="0">
                  <c:v>6.5624999999999991</c:v>
                </c:pt>
                <c:pt idx="1">
                  <c:v>7.0068750000000053</c:v>
                </c:pt>
                <c:pt idx="2">
                  <c:v>25.968333333333323</c:v>
                </c:pt>
                <c:pt idx="3">
                  <c:v>6.0627083333333358</c:v>
                </c:pt>
                <c:pt idx="4">
                  <c:v>96.546666666666667</c:v>
                </c:pt>
                <c:pt idx="5">
                  <c:v>10.575000000000001</c:v>
                </c:pt>
                <c:pt idx="6">
                  <c:v>13.997916666666674</c:v>
                </c:pt>
              </c:numCache>
            </c:numRef>
          </c:val>
        </c:ser>
        <c:dLbls>
          <c:showLegendKey val="0"/>
          <c:showVal val="0"/>
          <c:showCatName val="1"/>
          <c:showSerName val="0"/>
          <c:showPercent val="1"/>
          <c:showBubbleSize val="0"/>
          <c:showLeaderLines val="1"/>
        </c:dLbls>
      </c:pie3DChart>
    </c:plotArea>
    <c:plotVisOnly val="1"/>
    <c:dispBlanksAs val="gap"/>
    <c:showDLblsOverMax val="0"/>
  </c:chart>
  <c:spPr>
    <a:scene3d>
      <a:camera prst="orthographicFront"/>
      <a:lightRig rig="threePt" dir="t"/>
    </a:scene3d>
    <a:sp3d>
      <a:bevelT/>
      <a:bevelB/>
    </a:sp3d>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'Consumed Effort Pie Chart Y3'!$B$1</c:f>
              <c:strCache>
                <c:ptCount val="1"/>
                <c:pt idx="0">
                  <c:v>PY3 efforts used</c:v>
                </c:pt>
              </c:strCache>
            </c:strRef>
          </c:tx>
          <c:explosion val="25"/>
          <c:dPt>
            <c:idx val="4"/>
            <c:bubble3D val="0"/>
          </c:dPt>
          <c:dLbls>
            <c:txPr>
              <a:bodyPr/>
              <a:lstStyle/>
              <a:p>
                <a:pPr>
                  <a:defRPr sz="1400" b="1"/>
                </a:pPr>
                <a:endParaRPr lang="en-US"/>
              </a:p>
            </c:txPr>
            <c:showLegendKey val="0"/>
            <c:showVal val="0"/>
            <c:showCatName val="1"/>
            <c:showSerName val="0"/>
            <c:showPercent val="1"/>
            <c:showBubbleSize val="0"/>
            <c:showLeaderLines val="1"/>
          </c:dLbls>
          <c:cat>
            <c:strRef>
              <c:f>'Consumed Effort Pie Chart Y3'!$A$2:$A$7</c:f>
              <c:strCache>
                <c:ptCount val="6"/>
                <c:pt idx="0">
                  <c:v>NA1</c:v>
                </c:pt>
                <c:pt idx="1">
                  <c:v>NA2 merged</c:v>
                </c:pt>
                <c:pt idx="2">
                  <c:v>SA1</c:v>
                </c:pt>
                <c:pt idx="3">
                  <c:v>SA2</c:v>
                </c:pt>
                <c:pt idx="4">
                  <c:v>SA3</c:v>
                </c:pt>
                <c:pt idx="5">
                  <c:v>JRA1</c:v>
                </c:pt>
              </c:strCache>
            </c:strRef>
          </c:cat>
          <c:val>
            <c:numRef>
              <c:f>'Consumed Effort Pie Chart Y3'!$B$2:$B$7</c:f>
              <c:numCache>
                <c:formatCode>0</c:formatCode>
                <c:ptCount val="6"/>
                <c:pt idx="0">
                  <c:v>75.611111111111185</c:v>
                </c:pt>
                <c:pt idx="1">
                  <c:v>336.0405872692553</c:v>
                </c:pt>
                <c:pt idx="2">
                  <c:v>1277.8978651715324</c:v>
                </c:pt>
                <c:pt idx="3">
                  <c:v>124.56444843941954</c:v>
                </c:pt>
                <c:pt idx="4">
                  <c:v>219.32406173673323</c:v>
                </c:pt>
                <c:pt idx="5" formatCode="General">
                  <c:v>79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97271648873072E-2"/>
          <c:y val="0.22069923430113875"/>
          <c:w val="0.9478054567022538"/>
          <c:h val="0.68609954763406511"/>
        </c:manualLayout>
      </c:layout>
      <c:barChart>
        <c:barDir val="col"/>
        <c:grouping val="clustered"/>
        <c:varyColors val="0"/>
        <c:ser>
          <c:idx val="0"/>
          <c:order val="0"/>
          <c:tx>
            <c:strRef>
              <c:f>'Consumed Effort Pie Chart Y3'!$E$1</c:f>
              <c:strCache>
                <c:ptCount val="1"/>
                <c:pt idx="0">
                  <c:v>PY3 planned efforts</c:v>
                </c:pt>
              </c:strCache>
            </c:strRef>
          </c:tx>
          <c:spPr>
            <a:solidFill>
              <a:schemeClr val="accent1"/>
            </a:solidFill>
          </c:spPr>
          <c:invertIfNegative val="0"/>
          <c:dPt>
            <c:idx val="4"/>
            <c:invertIfNegative val="0"/>
            <c:bubble3D val="0"/>
          </c:dPt>
          <c:cat>
            <c:strRef>
              <c:f>'Consumed Effort Pie Chart Y3'!$A$2:$A$7</c:f>
              <c:strCache>
                <c:ptCount val="6"/>
                <c:pt idx="0">
                  <c:v>NA1</c:v>
                </c:pt>
                <c:pt idx="1">
                  <c:v>NA2 merged</c:v>
                </c:pt>
                <c:pt idx="2">
                  <c:v>SA1</c:v>
                </c:pt>
                <c:pt idx="3">
                  <c:v>SA2</c:v>
                </c:pt>
                <c:pt idx="4">
                  <c:v>SA3</c:v>
                </c:pt>
                <c:pt idx="5">
                  <c:v>JRA1</c:v>
                </c:pt>
              </c:strCache>
            </c:strRef>
          </c:cat>
          <c:val>
            <c:numRef>
              <c:f>'Consumed Effort Pie Chart Y3'!$E$2:$E$7</c:f>
              <c:numCache>
                <c:formatCode>General</c:formatCode>
                <c:ptCount val="6"/>
                <c:pt idx="0">
                  <c:v>82</c:v>
                </c:pt>
                <c:pt idx="1">
                  <c:v>419</c:v>
                </c:pt>
                <c:pt idx="2">
                  <c:v>1194</c:v>
                </c:pt>
                <c:pt idx="3">
                  <c:v>141</c:v>
                </c:pt>
                <c:pt idx="4">
                  <c:v>240</c:v>
                </c:pt>
                <c:pt idx="5">
                  <c:v>86</c:v>
                </c:pt>
              </c:numCache>
            </c:numRef>
          </c:val>
        </c:ser>
        <c:ser>
          <c:idx val="1"/>
          <c:order val="1"/>
          <c:tx>
            <c:strRef>
              <c:f>'Consumed Effort Pie Chart Y3'!$B$1</c:f>
              <c:strCache>
                <c:ptCount val="1"/>
                <c:pt idx="0">
                  <c:v>PY3 efforts used</c:v>
                </c:pt>
              </c:strCache>
            </c:strRef>
          </c:tx>
          <c:spPr>
            <a:solidFill>
              <a:srgbClr val="C00000"/>
            </a:solidFill>
          </c:spPr>
          <c:invertIfNegative val="0"/>
          <c:cat>
            <c:strRef>
              <c:f>'Consumed Effort Pie Chart Y3'!$A$2:$A$7</c:f>
              <c:strCache>
                <c:ptCount val="6"/>
                <c:pt idx="0">
                  <c:v>NA1</c:v>
                </c:pt>
                <c:pt idx="1">
                  <c:v>NA2 merged</c:v>
                </c:pt>
                <c:pt idx="2">
                  <c:v>SA1</c:v>
                </c:pt>
                <c:pt idx="3">
                  <c:v>SA2</c:v>
                </c:pt>
                <c:pt idx="4">
                  <c:v>SA3</c:v>
                </c:pt>
                <c:pt idx="5">
                  <c:v>JRA1</c:v>
                </c:pt>
              </c:strCache>
            </c:strRef>
          </c:cat>
          <c:val>
            <c:numRef>
              <c:f>'Consumed Effort Pie Chart Y3'!$B$2:$B$7</c:f>
              <c:numCache>
                <c:formatCode>0</c:formatCode>
                <c:ptCount val="6"/>
                <c:pt idx="0">
                  <c:v>75.611111111111185</c:v>
                </c:pt>
                <c:pt idx="1">
                  <c:v>336.0405872692553</c:v>
                </c:pt>
                <c:pt idx="2">
                  <c:v>1277.8978651715324</c:v>
                </c:pt>
                <c:pt idx="3">
                  <c:v>124.56444843941954</c:v>
                </c:pt>
                <c:pt idx="4">
                  <c:v>219.32406173673323</c:v>
                </c:pt>
                <c:pt idx="5" formatCode="General">
                  <c:v>79</c:v>
                </c:pt>
              </c:numCache>
            </c:numRef>
          </c:val>
        </c:ser>
        <c:dLbls>
          <c:showLegendKey val="0"/>
          <c:showVal val="1"/>
          <c:showCatName val="0"/>
          <c:showSerName val="0"/>
          <c:showPercent val="0"/>
          <c:showBubbleSize val="0"/>
        </c:dLbls>
        <c:gapWidth val="150"/>
        <c:overlap val="-25"/>
        <c:axId val="89643264"/>
        <c:axId val="89718784"/>
      </c:barChart>
      <c:catAx>
        <c:axId val="89643264"/>
        <c:scaling>
          <c:orientation val="minMax"/>
        </c:scaling>
        <c:delete val="0"/>
        <c:axPos val="b"/>
        <c:majorTickMark val="none"/>
        <c:minorTickMark val="none"/>
        <c:tickLblPos val="nextTo"/>
        <c:crossAx val="89718784"/>
        <c:crosses val="autoZero"/>
        <c:auto val="1"/>
        <c:lblAlgn val="ctr"/>
        <c:lblOffset val="100"/>
        <c:noMultiLvlLbl val="0"/>
      </c:catAx>
      <c:valAx>
        <c:axId val="89718784"/>
        <c:scaling>
          <c:orientation val="minMax"/>
        </c:scaling>
        <c:delete val="1"/>
        <c:axPos val="l"/>
        <c:numFmt formatCode="General" sourceLinked="1"/>
        <c:majorTickMark val="none"/>
        <c:minorTickMark val="none"/>
        <c:tickLblPos val="nextTo"/>
        <c:crossAx val="89643264"/>
        <c:crosses val="autoZero"/>
        <c:crossBetween val="between"/>
      </c:valAx>
    </c:plotArea>
    <c:legend>
      <c:legendPos val="t"/>
      <c:layout>
        <c:manualLayout>
          <c:xMode val="edge"/>
          <c:yMode val="edge"/>
          <c:x val="0.51005948441693505"/>
          <c:y val="0.53456221198156684"/>
          <c:w val="0.34031924135159897"/>
          <c:h val="9.778901110212064E-2"/>
        </c:manualLayout>
      </c:layout>
      <c:overlay val="0"/>
      <c:txPr>
        <a:bodyPr/>
        <a:lstStyle/>
        <a:p>
          <a:pPr>
            <a:defRPr sz="11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'Consumed Effort Pie Chart Y3'!$I$1</c:f>
              <c:strCache>
                <c:ptCount val="1"/>
                <c:pt idx="0">
                  <c:v>PY1+PY2+PY3 planned efforts</c:v>
                </c:pt>
              </c:strCache>
            </c:strRef>
          </c:tx>
          <c:spPr>
            <a:solidFill>
              <a:schemeClr val="accent1"/>
            </a:solidFill>
          </c:spPr>
          <c:invertIfNegative val="0"/>
          <c:cat>
            <c:strRef>
              <c:f>'Consumed Effort Pie Chart Y3'!$A$2:$A$7</c:f>
              <c:strCache>
                <c:ptCount val="6"/>
                <c:pt idx="0">
                  <c:v>NA1</c:v>
                </c:pt>
                <c:pt idx="1">
                  <c:v>NA2 merged</c:v>
                </c:pt>
                <c:pt idx="2">
                  <c:v>SA1</c:v>
                </c:pt>
                <c:pt idx="3">
                  <c:v>SA2</c:v>
                </c:pt>
                <c:pt idx="4">
                  <c:v>SA3</c:v>
                </c:pt>
                <c:pt idx="5">
                  <c:v>JRA1</c:v>
                </c:pt>
              </c:strCache>
            </c:strRef>
          </c:cat>
          <c:val>
            <c:numRef>
              <c:f>'Consumed Effort Pie Chart Y3'!$I$2:$I$7</c:f>
              <c:numCache>
                <c:formatCode>#,##0</c:formatCode>
                <c:ptCount val="6"/>
                <c:pt idx="0">
                  <c:v>246.25</c:v>
                </c:pt>
                <c:pt idx="1">
                  <c:v>1357.7249999999999</c:v>
                </c:pt>
                <c:pt idx="2">
                  <c:v>3698.5249999999996</c:v>
                </c:pt>
                <c:pt idx="3">
                  <c:v>399</c:v>
                </c:pt>
                <c:pt idx="4">
                  <c:v>690</c:v>
                </c:pt>
                <c:pt idx="5">
                  <c:v>255.41666666666666</c:v>
                </c:pt>
              </c:numCache>
            </c:numRef>
          </c:val>
        </c:ser>
        <c:ser>
          <c:idx val="0"/>
          <c:order val="1"/>
          <c:tx>
            <c:strRef>
              <c:f>'Consumed Effort Pie Chart Y3'!$H$1</c:f>
              <c:strCache>
                <c:ptCount val="1"/>
                <c:pt idx="0">
                  <c:v>PY1+PY2+PY3 efforts used</c:v>
                </c:pt>
              </c:strCache>
            </c:strRef>
          </c:tx>
          <c:spPr>
            <a:solidFill>
              <a:srgbClr val="C00000"/>
            </a:solidFill>
          </c:spPr>
          <c:invertIfNegative val="0"/>
          <c:cat>
            <c:strRef>
              <c:f>'Consumed Effort Pie Chart Y3'!$A$2:$A$7</c:f>
              <c:strCache>
                <c:ptCount val="6"/>
                <c:pt idx="0">
                  <c:v>NA1</c:v>
                </c:pt>
                <c:pt idx="1">
                  <c:v>NA2 merged</c:v>
                </c:pt>
                <c:pt idx="2">
                  <c:v>SA1</c:v>
                </c:pt>
                <c:pt idx="3">
                  <c:v>SA2</c:v>
                </c:pt>
                <c:pt idx="4">
                  <c:v>SA3</c:v>
                </c:pt>
                <c:pt idx="5">
                  <c:v>JRA1</c:v>
                </c:pt>
              </c:strCache>
            </c:strRef>
          </c:cat>
          <c:val>
            <c:numRef>
              <c:f>'Consumed Effort Pie Chart Y3'!$H$2:$H$7</c:f>
              <c:numCache>
                <c:formatCode>#,##0</c:formatCode>
                <c:ptCount val="6"/>
                <c:pt idx="0">
                  <c:v>221.31111111111119</c:v>
                </c:pt>
                <c:pt idx="1">
                  <c:v>1076.9405872692553</c:v>
                </c:pt>
                <c:pt idx="2">
                  <c:v>3667.1978651715326</c:v>
                </c:pt>
                <c:pt idx="3">
                  <c:v>342.56444843941955</c:v>
                </c:pt>
                <c:pt idx="4">
                  <c:v>639.72406173673323</c:v>
                </c:pt>
                <c:pt idx="5">
                  <c:v>220.89999999999998</c:v>
                </c:pt>
              </c:numCache>
            </c:numRef>
          </c:val>
        </c:ser>
        <c:dLbls>
          <c:showLegendKey val="0"/>
          <c:showVal val="1"/>
          <c:showCatName val="0"/>
          <c:showSerName val="0"/>
          <c:showPercent val="0"/>
          <c:showBubbleSize val="0"/>
        </c:dLbls>
        <c:gapWidth val="150"/>
        <c:overlap val="-25"/>
        <c:axId val="89732608"/>
        <c:axId val="89734144"/>
      </c:barChart>
      <c:catAx>
        <c:axId val="89732608"/>
        <c:scaling>
          <c:orientation val="minMax"/>
        </c:scaling>
        <c:delete val="0"/>
        <c:axPos val="b"/>
        <c:majorTickMark val="none"/>
        <c:minorTickMark val="none"/>
        <c:tickLblPos val="nextTo"/>
        <c:crossAx val="89734144"/>
        <c:crosses val="autoZero"/>
        <c:auto val="1"/>
        <c:lblAlgn val="ctr"/>
        <c:lblOffset val="100"/>
        <c:noMultiLvlLbl val="0"/>
      </c:catAx>
      <c:valAx>
        <c:axId val="89734144"/>
        <c:scaling>
          <c:orientation val="minMax"/>
        </c:scaling>
        <c:delete val="1"/>
        <c:axPos val="l"/>
        <c:numFmt formatCode="#,##0" sourceLinked="1"/>
        <c:majorTickMark val="out"/>
        <c:minorTickMark val="none"/>
        <c:tickLblPos val="nextTo"/>
        <c:crossAx val="89732608"/>
        <c:crosses val="autoZero"/>
        <c:crossBetween val="between"/>
      </c:valAx>
    </c:plotArea>
    <c:legend>
      <c:legendPos val="t"/>
      <c:layout>
        <c:manualLayout>
          <c:xMode val="edge"/>
          <c:yMode val="edge"/>
          <c:x val="3.5609469318223904E-4"/>
          <c:y val="6.9223738165717683E-2"/>
          <c:w val="0.4378455634559123"/>
          <c:h val="9.628975857644799E-2"/>
        </c:manualLayout>
      </c:layout>
      <c:overlay val="0"/>
      <c:txPr>
        <a:bodyPr/>
        <a:lstStyle/>
        <a:p>
          <a:pPr>
            <a:defRPr sz="11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'Consumed Effort Pie Chart Y3'!$E$14</c:f>
              <c:strCache>
                <c:ptCount val="1"/>
                <c:pt idx="0">
                  <c:v> efforts used</c:v>
                </c:pt>
              </c:strCache>
            </c:strRef>
          </c:tx>
          <c:spPr>
            <a:solidFill>
              <a:schemeClr val="accent1"/>
            </a:solidFill>
          </c:spPr>
          <c:invertIfNegative val="0"/>
          <c:dLbls>
            <c:txPr>
              <a:bodyPr/>
              <a:lstStyle/>
              <a:p>
                <a:pPr>
                  <a:defRPr sz="1100"/>
                </a:pPr>
                <a:endParaRPr lang="en-US"/>
              </a:p>
            </c:txPr>
            <c:showLegendKey val="0"/>
            <c:showVal val="1"/>
            <c:showCatName val="0"/>
            <c:showSerName val="0"/>
            <c:showPercent val="0"/>
            <c:showBubbleSize val="0"/>
            <c:showLeaderLines val="0"/>
          </c:dLbls>
          <c:cat>
            <c:strRef>
              <c:f>'Consumed Effort Pie Chart Y3'!$C$15:$C$25</c:f>
              <c:strCache>
                <c:ptCount val="11"/>
                <c:pt idx="0">
                  <c:v>WP1-E</c:v>
                </c:pt>
                <c:pt idx="1">
                  <c:v>WP1-M</c:v>
                </c:pt>
                <c:pt idx="2">
                  <c:v>WP2-E</c:v>
                </c:pt>
                <c:pt idx="3">
                  <c:v>WP2-N</c:v>
                </c:pt>
                <c:pt idx="4">
                  <c:v>WP4-E</c:v>
                </c:pt>
                <c:pt idx="5">
                  <c:v>WP4-N</c:v>
                </c:pt>
                <c:pt idx="6">
                  <c:v>WP5-E</c:v>
                </c:pt>
                <c:pt idx="7">
                  <c:v>WP5-N</c:v>
                </c:pt>
                <c:pt idx="8">
                  <c:v>WP6-G</c:v>
                </c:pt>
                <c:pt idx="9">
                  <c:v>WP7-E</c:v>
                </c:pt>
                <c:pt idx="10">
                  <c:v>WP7-G</c:v>
                </c:pt>
              </c:strCache>
            </c:strRef>
          </c:cat>
          <c:val>
            <c:numRef>
              <c:f>'Consumed Effort Pie Chart Y3'!$E$15:$E$25</c:f>
              <c:numCache>
                <c:formatCode>#,##0;\-#,##0;0</c:formatCode>
                <c:ptCount val="11"/>
                <c:pt idx="0">
                  <c:v>33.916666666666686</c:v>
                </c:pt>
                <c:pt idx="1">
                  <c:v>41.694444444444471</c:v>
                </c:pt>
                <c:pt idx="2">
                  <c:v>141.9174654452834</c:v>
                </c:pt>
                <c:pt idx="3">
                  <c:v>194.12312182397184</c:v>
                </c:pt>
                <c:pt idx="4">
                  <c:v>172.1430972846411</c:v>
                </c:pt>
                <c:pt idx="5">
                  <c:v>1105.7547678868914</c:v>
                </c:pt>
                <c:pt idx="6">
                  <c:v>84.978691003235909</c:v>
                </c:pt>
                <c:pt idx="7">
                  <c:v>39.585757436183727</c:v>
                </c:pt>
                <c:pt idx="8">
                  <c:v>219.32406173673323</c:v>
                </c:pt>
                <c:pt idx="9">
                  <c:v>37.696888135581567</c:v>
                </c:pt>
                <c:pt idx="10">
                  <c:v>41.789472780553453</c:v>
                </c:pt>
              </c:numCache>
            </c:numRef>
          </c:val>
        </c:ser>
        <c:ser>
          <c:idx val="0"/>
          <c:order val="1"/>
          <c:tx>
            <c:strRef>
              <c:f>'Consumed Effort Pie Chart Y3'!$F$14</c:f>
              <c:strCache>
                <c:ptCount val="1"/>
                <c:pt idx="0">
                  <c:v>Planned effort</c:v>
                </c:pt>
              </c:strCache>
            </c:strRef>
          </c:tx>
          <c:spPr>
            <a:solidFill>
              <a:srgbClr val="C00000"/>
            </a:solidFill>
          </c:spPr>
          <c:invertIfNegative val="0"/>
          <c:dLbls>
            <c:txPr>
              <a:bodyPr/>
              <a:lstStyle/>
              <a:p>
                <a:pPr>
                  <a:defRPr sz="1100"/>
                </a:pPr>
                <a:endParaRPr lang="en-US"/>
              </a:p>
            </c:txPr>
            <c:showLegendKey val="0"/>
            <c:showVal val="1"/>
            <c:showCatName val="0"/>
            <c:showSerName val="0"/>
            <c:showPercent val="0"/>
            <c:showBubbleSize val="0"/>
            <c:showLeaderLines val="0"/>
          </c:dLbls>
          <c:cat>
            <c:strRef>
              <c:f>'Consumed Effort Pie Chart Y3'!$C$15:$C$25</c:f>
              <c:strCache>
                <c:ptCount val="11"/>
                <c:pt idx="0">
                  <c:v>WP1-E</c:v>
                </c:pt>
                <c:pt idx="1">
                  <c:v>WP1-M</c:v>
                </c:pt>
                <c:pt idx="2">
                  <c:v>WP2-E</c:v>
                </c:pt>
                <c:pt idx="3">
                  <c:v>WP2-N</c:v>
                </c:pt>
                <c:pt idx="4">
                  <c:v>WP4-E</c:v>
                </c:pt>
                <c:pt idx="5">
                  <c:v>WP4-N</c:v>
                </c:pt>
                <c:pt idx="6">
                  <c:v>WP5-E</c:v>
                </c:pt>
                <c:pt idx="7">
                  <c:v>WP5-N</c:v>
                </c:pt>
                <c:pt idx="8">
                  <c:v>WP6-G</c:v>
                </c:pt>
                <c:pt idx="9">
                  <c:v>WP7-E</c:v>
                </c:pt>
                <c:pt idx="10">
                  <c:v>WP7-G</c:v>
                </c:pt>
              </c:strCache>
            </c:strRef>
          </c:cat>
          <c:val>
            <c:numRef>
              <c:f>'Consumed Effort Pie Chart Y3'!$F$15:$F$25</c:f>
              <c:numCache>
                <c:formatCode>#,##0;\-#,##0;0</c:formatCode>
                <c:ptCount val="11"/>
                <c:pt idx="0">
                  <c:v>37.332500000000039</c:v>
                </c:pt>
                <c:pt idx="1">
                  <c:v>45</c:v>
                </c:pt>
                <c:pt idx="2">
                  <c:v>164.35200000000003</c:v>
                </c:pt>
                <c:pt idx="3">
                  <c:v>254.77600000000041</c:v>
                </c:pt>
                <c:pt idx="4">
                  <c:v>197.5974999999996</c:v>
                </c:pt>
                <c:pt idx="5">
                  <c:v>996.18052325580891</c:v>
                </c:pt>
                <c:pt idx="6">
                  <c:v>91.33888888888896</c:v>
                </c:pt>
                <c:pt idx="7">
                  <c:v>49.650000000000006</c:v>
                </c:pt>
                <c:pt idx="8">
                  <c:v>239.9666666666665</c:v>
                </c:pt>
                <c:pt idx="9">
                  <c:v>38.75</c:v>
                </c:pt>
                <c:pt idx="10">
                  <c:v>47.333333333333307</c:v>
                </c:pt>
              </c:numCache>
            </c:numRef>
          </c:val>
        </c:ser>
        <c:dLbls>
          <c:showLegendKey val="0"/>
          <c:showVal val="1"/>
          <c:showCatName val="0"/>
          <c:showSerName val="0"/>
          <c:showPercent val="0"/>
          <c:showBubbleSize val="0"/>
        </c:dLbls>
        <c:gapWidth val="150"/>
        <c:overlap val="-25"/>
        <c:axId val="89840640"/>
        <c:axId val="90374912"/>
      </c:barChart>
      <c:catAx>
        <c:axId val="89840640"/>
        <c:scaling>
          <c:orientation val="minMax"/>
        </c:scaling>
        <c:delete val="0"/>
        <c:axPos val="b"/>
        <c:majorTickMark val="none"/>
        <c:minorTickMark val="none"/>
        <c:tickLblPos val="nextTo"/>
        <c:txPr>
          <a:bodyPr/>
          <a:lstStyle/>
          <a:p>
            <a:pPr>
              <a:defRPr sz="1100"/>
            </a:pPr>
            <a:endParaRPr lang="en-US"/>
          </a:p>
        </c:txPr>
        <c:crossAx val="90374912"/>
        <c:crosses val="autoZero"/>
        <c:auto val="1"/>
        <c:lblAlgn val="ctr"/>
        <c:lblOffset val="100"/>
        <c:noMultiLvlLbl val="0"/>
      </c:catAx>
      <c:valAx>
        <c:axId val="90374912"/>
        <c:scaling>
          <c:orientation val="minMax"/>
        </c:scaling>
        <c:delete val="1"/>
        <c:axPos val="l"/>
        <c:numFmt formatCode="#,##0;\-#,##0;0" sourceLinked="1"/>
        <c:majorTickMark val="out"/>
        <c:minorTickMark val="none"/>
        <c:tickLblPos val="nextTo"/>
        <c:crossAx val="89840640"/>
        <c:crosses val="autoZero"/>
        <c:crossBetween val="between"/>
      </c:valAx>
    </c:plotArea>
    <c:legend>
      <c:legendPos val="t"/>
      <c:overlay val="0"/>
      <c:txPr>
        <a:bodyPr/>
        <a:lstStyle/>
        <a:p>
          <a:pPr>
            <a:defRPr sz="2000" b="1"/>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v>Current Value vs. PY4 Targets</c:v>
          </c:tx>
          <c:invertIfNegative val="0"/>
          <c:cat>
            <c:numRef>
              <c:f>Sheet1!$I$3:$I$32</c:f>
              <c:numCache>
                <c:formatCode>General</c:formatCode>
                <c:ptCount val="30"/>
                <c:pt idx="0">
                  <c:v>1.1000000000000001</c:v>
                </c:pt>
                <c:pt idx="1">
                  <c:v>1.2</c:v>
                </c:pt>
                <c:pt idx="2">
                  <c:v>2.1</c:v>
                </c:pt>
                <c:pt idx="3">
                  <c:v>3.1</c:v>
                </c:pt>
                <c:pt idx="4">
                  <c:v>4.0999999999999996</c:v>
                </c:pt>
                <c:pt idx="5">
                  <c:v>5.0999999999999996</c:v>
                </c:pt>
                <c:pt idx="6">
                  <c:v>5.2</c:v>
                </c:pt>
                <c:pt idx="7">
                  <c:v>5.3</c:v>
                </c:pt>
                <c:pt idx="8">
                  <c:v>6.1</c:v>
                </c:pt>
                <c:pt idx="9">
                  <c:v>6.2</c:v>
                </c:pt>
                <c:pt idx="10">
                  <c:v>7.1</c:v>
                </c:pt>
                <c:pt idx="11">
                  <c:v>8.1</c:v>
                </c:pt>
                <c:pt idx="12">
                  <c:v>8.1999999999999993</c:v>
                </c:pt>
                <c:pt idx="13">
                  <c:v>9.1</c:v>
                </c:pt>
                <c:pt idx="14">
                  <c:v>9.1999999999999993</c:v>
                </c:pt>
                <c:pt idx="15">
                  <c:v>10.1</c:v>
                </c:pt>
                <c:pt idx="16">
                  <c:v>10.199999999999999</c:v>
                </c:pt>
                <c:pt idx="17">
                  <c:v>10.3</c:v>
                </c:pt>
                <c:pt idx="18">
                  <c:v>10.4</c:v>
                </c:pt>
                <c:pt idx="19">
                  <c:v>10.5</c:v>
                </c:pt>
                <c:pt idx="20">
                  <c:v>11.1</c:v>
                </c:pt>
                <c:pt idx="21">
                  <c:v>12.1</c:v>
                </c:pt>
                <c:pt idx="22">
                  <c:v>13.1</c:v>
                </c:pt>
                <c:pt idx="23">
                  <c:v>13.2</c:v>
                </c:pt>
                <c:pt idx="24">
                  <c:v>14.1</c:v>
                </c:pt>
                <c:pt idx="25">
                  <c:v>14.2</c:v>
                </c:pt>
                <c:pt idx="26">
                  <c:v>15.1</c:v>
                </c:pt>
                <c:pt idx="27">
                  <c:v>15.2</c:v>
                </c:pt>
                <c:pt idx="28">
                  <c:v>15.3</c:v>
                </c:pt>
                <c:pt idx="29">
                  <c:v>16.100000000000001</c:v>
                </c:pt>
              </c:numCache>
            </c:numRef>
          </c:cat>
          <c:val>
            <c:numRef>
              <c:f>Sheet1!$J$3:$J$32</c:f>
              <c:numCache>
                <c:formatCode>General</c:formatCode>
                <c:ptCount val="30"/>
                <c:pt idx="0">
                  <c:v>1</c:v>
                </c:pt>
                <c:pt idx="1">
                  <c:v>1</c:v>
                </c:pt>
                <c:pt idx="2">
                  <c:v>1</c:v>
                </c:pt>
                <c:pt idx="3">
                  <c:v>2</c:v>
                </c:pt>
                <c:pt idx="4">
                  <c:v>2</c:v>
                </c:pt>
                <c:pt idx="5">
                  <c:v>2</c:v>
                </c:pt>
                <c:pt idx="6">
                  <c:v>1</c:v>
                </c:pt>
                <c:pt idx="7">
                  <c:v>1</c:v>
                </c:pt>
                <c:pt idx="8">
                  <c:v>3</c:v>
                </c:pt>
                <c:pt idx="9">
                  <c:v>1</c:v>
                </c:pt>
                <c:pt idx="10">
                  <c:v>-1</c:v>
                </c:pt>
                <c:pt idx="11">
                  <c:v>1</c:v>
                </c:pt>
                <c:pt idx="12">
                  <c:v>1</c:v>
                </c:pt>
                <c:pt idx="13">
                  <c:v>1</c:v>
                </c:pt>
                <c:pt idx="14">
                  <c:v>3</c:v>
                </c:pt>
                <c:pt idx="15">
                  <c:v>-1</c:v>
                </c:pt>
                <c:pt idx="16">
                  <c:v>-2</c:v>
                </c:pt>
                <c:pt idx="17">
                  <c:v>2</c:v>
                </c:pt>
                <c:pt idx="18">
                  <c:v>3</c:v>
                </c:pt>
                <c:pt idx="19">
                  <c:v>1</c:v>
                </c:pt>
                <c:pt idx="20">
                  <c:v>3</c:v>
                </c:pt>
                <c:pt idx="21">
                  <c:v>1</c:v>
                </c:pt>
                <c:pt idx="22">
                  <c:v>-2</c:v>
                </c:pt>
                <c:pt idx="23">
                  <c:v>1</c:v>
                </c:pt>
                <c:pt idx="24">
                  <c:v>0</c:v>
                </c:pt>
                <c:pt idx="25">
                  <c:v>2</c:v>
                </c:pt>
                <c:pt idx="26">
                  <c:v>0</c:v>
                </c:pt>
                <c:pt idx="27">
                  <c:v>0</c:v>
                </c:pt>
                <c:pt idx="28">
                  <c:v>0</c:v>
                </c:pt>
                <c:pt idx="29">
                  <c:v>0</c:v>
                </c:pt>
              </c:numCache>
            </c:numRef>
          </c:val>
        </c:ser>
        <c:dLbls>
          <c:showLegendKey val="0"/>
          <c:showVal val="1"/>
          <c:showCatName val="0"/>
          <c:showSerName val="0"/>
          <c:showPercent val="0"/>
          <c:showBubbleSize val="0"/>
        </c:dLbls>
        <c:gapWidth val="150"/>
        <c:overlap val="-25"/>
        <c:axId val="90401408"/>
        <c:axId val="90419584"/>
      </c:barChart>
      <c:catAx>
        <c:axId val="90401408"/>
        <c:scaling>
          <c:orientation val="minMax"/>
        </c:scaling>
        <c:delete val="0"/>
        <c:axPos val="b"/>
        <c:numFmt formatCode="General" sourceLinked="1"/>
        <c:majorTickMark val="none"/>
        <c:minorTickMark val="none"/>
        <c:tickLblPos val="nextTo"/>
        <c:crossAx val="90419584"/>
        <c:crosses val="autoZero"/>
        <c:auto val="1"/>
        <c:lblAlgn val="ctr"/>
        <c:lblOffset val="100"/>
        <c:noMultiLvlLbl val="0"/>
      </c:catAx>
      <c:valAx>
        <c:axId val="90419584"/>
        <c:scaling>
          <c:orientation val="minMax"/>
          <c:max val="3"/>
          <c:min val="-2"/>
        </c:scaling>
        <c:delete val="1"/>
        <c:axPos val="l"/>
        <c:numFmt formatCode="General" sourceLinked="1"/>
        <c:majorTickMark val="none"/>
        <c:minorTickMark val="none"/>
        <c:tickLblPos val="nextTo"/>
        <c:crossAx val="90401408"/>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2678292898351903E-2"/>
          <c:y val="6.9950309609357081E-2"/>
          <c:w val="0.91351850111814781"/>
          <c:h val="0.8958267716535433"/>
        </c:manualLayout>
      </c:layout>
      <c:pie3DChart>
        <c:varyColors val="1"/>
        <c:ser>
          <c:idx val="0"/>
          <c:order val="0"/>
          <c:explosion val="41"/>
          <c:dPt>
            <c:idx val="0"/>
            <c:bubble3D val="0"/>
          </c:dPt>
          <c:dPt>
            <c:idx val="2"/>
            <c:bubble3D val="0"/>
            <c:explosion val="20"/>
          </c:dPt>
          <c:dPt>
            <c:idx val="4"/>
            <c:bubble3D val="0"/>
            <c:spPr>
              <a:scene3d>
                <a:camera prst="orthographicFront"/>
                <a:lightRig rig="threePt" dir="t"/>
              </a:scene3d>
              <a:sp3d>
                <a:bevelB/>
              </a:sp3d>
            </c:spPr>
          </c:dPt>
          <c:dLbls>
            <c:dLbl>
              <c:idx val="0"/>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dLbl>
              <c:idx val="1"/>
              <c:layout/>
              <c:tx>
                <c:rich>
                  <a:bodyPr/>
                  <a:lstStyle/>
                  <a:p>
                    <a:pPr>
                      <a:defRPr sz="1400" b="1" i="0" baseline="0">
                        <a:solidFill>
                          <a:sysClr val="windowText" lastClr="000000"/>
                        </a:solidFill>
                      </a:defRPr>
                    </a:pPr>
                    <a:r>
                      <a:rPr lang="en-US">
                        <a:solidFill>
                          <a:sysClr val="windowText" lastClr="000000"/>
                        </a:solidFill>
                      </a:rPr>
                      <a:t>NA1
4%</a:t>
                    </a:r>
                  </a:p>
                </c:rich>
              </c:tx>
              <c:spPr/>
              <c:showLegendKey val="0"/>
              <c:showVal val="0"/>
              <c:showCatName val="1"/>
              <c:showSerName val="0"/>
              <c:showPercent val="1"/>
              <c:showBubbleSize val="0"/>
            </c:dLbl>
            <c:dLbl>
              <c:idx val="2"/>
              <c:layout>
                <c:manualLayout>
                  <c:x val="-2.1664869433384179E-2"/>
                  <c:y val="-7.2719996162359607E-2"/>
                </c:manualLayout>
              </c:layout>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dLbl>
              <c:idx val="4"/>
              <c:layout>
                <c:manualLayout>
                  <c:x val="4.4481342006162272E-2"/>
                  <c:y val="-0.29491496062992129"/>
                </c:manualLayout>
              </c:layout>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dLbl>
              <c:idx val="5"/>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dLbl>
              <c:idx val="6"/>
              <c:layout>
                <c:manualLayout>
                  <c:x val="5.6444031179519689E-2"/>
                  <c:y val="0"/>
                </c:manualLayout>
              </c:layout>
              <c:spPr/>
              <c:txPr>
                <a:bodyPr/>
                <a:lstStyle/>
                <a:p>
                  <a:pPr>
                    <a:defRPr sz="1400" b="1" i="0" baseline="0">
                      <a:solidFill>
                        <a:sysClr val="windowText" lastClr="000000"/>
                      </a:solidFill>
                    </a:defRPr>
                  </a:pPr>
                  <a:endParaRPr lang="en-US"/>
                </a:p>
              </c:txPr>
              <c:showLegendKey val="0"/>
              <c:showVal val="0"/>
              <c:showCatName val="1"/>
              <c:showSerName val="0"/>
              <c:showPercent val="1"/>
              <c:showBubbleSize val="0"/>
            </c:dLbl>
            <c:txPr>
              <a:bodyPr/>
              <a:lstStyle/>
              <a:p>
                <a:pPr>
                  <a:defRPr sz="1400" b="1" i="0" baseline="0"/>
                </a:pPr>
                <a:endParaRPr lang="en-US"/>
              </a:p>
            </c:txPr>
            <c:showLegendKey val="0"/>
            <c:showVal val="0"/>
            <c:showCatName val="1"/>
            <c:showSerName val="0"/>
            <c:showPercent val="1"/>
            <c:showBubbleSize val="0"/>
            <c:showLeaderLines val="1"/>
          </c:dLbls>
          <c:cat>
            <c:strRef>
              <c:f>'Planned Effort Pie Chart1 -upd'!$A$3:$A$9</c:f>
              <c:strCache>
                <c:ptCount val="7"/>
                <c:pt idx="0">
                  <c:v>JRA1</c:v>
                </c:pt>
                <c:pt idx="1">
                  <c:v>NA1</c:v>
                </c:pt>
                <c:pt idx="2">
                  <c:v>NA2</c:v>
                </c:pt>
                <c:pt idx="3">
                  <c:v>NA3</c:v>
                </c:pt>
                <c:pt idx="4">
                  <c:v>SA1</c:v>
                </c:pt>
                <c:pt idx="5">
                  <c:v>SA2</c:v>
                </c:pt>
                <c:pt idx="6">
                  <c:v>SA3</c:v>
                </c:pt>
              </c:strCache>
            </c:strRef>
          </c:cat>
          <c:val>
            <c:numRef>
              <c:f>'Planned Effort Pie Chart1 -upd'!$B$3:$B$9</c:f>
              <c:numCache>
                <c:formatCode>#,##0</c:formatCode>
                <c:ptCount val="7"/>
                <c:pt idx="0">
                  <c:v>314.99999999999994</c:v>
                </c:pt>
                <c:pt idx="1">
                  <c:v>328.33000000000027</c:v>
                </c:pt>
                <c:pt idx="2">
                  <c:v>1251.4799999999996</c:v>
                </c:pt>
                <c:pt idx="3">
                  <c:v>291.0100000000001</c:v>
                </c:pt>
                <c:pt idx="4">
                  <c:v>4561.24</c:v>
                </c:pt>
                <c:pt idx="5">
                  <c:v>513.6</c:v>
                </c:pt>
                <c:pt idx="6">
                  <c:v>671.90000000000032</c:v>
                </c:pt>
              </c:numCache>
            </c:numRef>
          </c:val>
        </c:ser>
        <c:ser>
          <c:idx val="1"/>
          <c:order val="1"/>
          <c:explosion val="25"/>
          <c:dLbls>
            <c:showLegendKey val="0"/>
            <c:showVal val="0"/>
            <c:showCatName val="1"/>
            <c:showSerName val="0"/>
            <c:showPercent val="1"/>
            <c:showBubbleSize val="0"/>
            <c:showLeaderLines val="1"/>
          </c:dLbls>
          <c:cat>
            <c:strRef>
              <c:f>'Planned Effort Pie Chart1 -upd'!$A$3:$A$9</c:f>
              <c:strCache>
                <c:ptCount val="7"/>
                <c:pt idx="0">
                  <c:v>JRA1</c:v>
                </c:pt>
                <c:pt idx="1">
                  <c:v>NA1</c:v>
                </c:pt>
                <c:pt idx="2">
                  <c:v>NA2</c:v>
                </c:pt>
                <c:pt idx="3">
                  <c:v>NA3</c:v>
                </c:pt>
                <c:pt idx="4">
                  <c:v>SA1</c:v>
                </c:pt>
                <c:pt idx="5">
                  <c:v>SA2</c:v>
                </c:pt>
                <c:pt idx="6">
                  <c:v>SA3</c:v>
                </c:pt>
              </c:strCache>
            </c:strRef>
          </c:cat>
          <c:val>
            <c:numRef>
              <c:f>'Planned Effort Pie Chart1 -upd'!$C$3:$C$9</c:f>
              <c:numCache>
                <c:formatCode>0</c:formatCode>
                <c:ptCount val="7"/>
                <c:pt idx="0">
                  <c:v>6.5624999999999991</c:v>
                </c:pt>
                <c:pt idx="1">
                  <c:v>6.8402083333333392</c:v>
                </c:pt>
                <c:pt idx="2">
                  <c:v>26.072499999999991</c:v>
                </c:pt>
                <c:pt idx="3">
                  <c:v>6.0627083333333358</c:v>
                </c:pt>
                <c:pt idx="4">
                  <c:v>95.025833333333324</c:v>
                </c:pt>
                <c:pt idx="5">
                  <c:v>10.700000000000001</c:v>
                </c:pt>
                <c:pt idx="6">
                  <c:v>18.663888888888899</c:v>
                </c:pt>
              </c:numCache>
            </c:numRef>
          </c:val>
        </c:ser>
        <c:dLbls>
          <c:showLegendKey val="0"/>
          <c:showVal val="0"/>
          <c:showCatName val="1"/>
          <c:showSerName val="0"/>
          <c:showPercent val="1"/>
          <c:showBubbleSize val="0"/>
          <c:showLeaderLines val="1"/>
        </c:dLbls>
      </c:pie3DChart>
    </c:plotArea>
    <c:plotVisOnly val="1"/>
    <c:dispBlanksAs val="gap"/>
    <c:showDLblsOverMax val="0"/>
  </c:chart>
  <c:spPr>
    <a:scene3d>
      <a:camera prst="orthographicFront"/>
      <a:lightRig rig="threePt" dir="t"/>
    </a:scene3d>
    <a:sp3d>
      <a:bevelT/>
      <a:bevelB/>
    </a:sp3d>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8.0014442904453045E-2"/>
          <c:y val="0.33531089733030234"/>
          <c:w val="0.83997111419109394"/>
          <c:h val="0.56970261039545789"/>
        </c:manualLayout>
      </c:layout>
      <c:pie3DChart>
        <c:varyColors val="1"/>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1"/>
          <c:order val="1"/>
          <c:tx>
            <c:strRef>
              <c:f>'Budget €  Pie Chart 2 -updated '!$C$1</c:f>
              <c:strCache>
                <c:ptCount val="1"/>
                <c:pt idx="0">
                  <c:v>Eligible Costs</c:v>
                </c:pt>
              </c:strCache>
            </c:strRef>
          </c:tx>
          <c:explosion val="19"/>
          <c:dLbls>
            <c:dLbl>
              <c:idx val="2"/>
              <c:tx>
                <c:rich>
                  <a:bodyPr/>
                  <a:lstStyle/>
                  <a:p>
                    <a:r>
                      <a:rPr lang="en-US"/>
                      <a:t>COORD </a:t>
                    </a:r>
                    <a:r>
                      <a:rPr lang="en-US" smtClean="0"/>
                      <a:t/>
                    </a:r>
                    <a:br>
                      <a:rPr lang="en-US" smtClean="0"/>
                    </a:br>
                    <a:r>
                      <a:rPr lang="en-US" smtClean="0"/>
                      <a:t>(</a:t>
                    </a:r>
                    <a:r>
                      <a:rPr lang="en-US"/>
                      <a:t>NA2-NA3)
19%</a:t>
                    </a:r>
                  </a:p>
                </c:rich>
              </c:tx>
              <c:showLegendKey val="0"/>
              <c:showVal val="0"/>
              <c:showCatName val="1"/>
              <c:showSerName val="0"/>
              <c:showPercent val="1"/>
              <c:showBubbleSize val="0"/>
            </c:dLbl>
            <c:dLbl>
              <c:idx val="3"/>
              <c:layout>
                <c:manualLayout>
                  <c:x val="0.22124470089152257"/>
                  <c:y val="-0.36813243764058401"/>
                </c:manualLayout>
              </c:layout>
              <c:tx>
                <c:rich>
                  <a:bodyPr/>
                  <a:lstStyle/>
                  <a:p>
                    <a:r>
                      <a:rPr lang="en-US" sz="1400" dirty="0"/>
                      <a:t>OTHER </a:t>
                    </a:r>
                    <a:r>
                      <a:rPr lang="en-US" sz="1400" dirty="0" smtClean="0"/>
                      <a:t/>
                    </a:r>
                    <a:br>
                      <a:rPr lang="en-US" sz="1400" dirty="0" smtClean="0"/>
                    </a:br>
                    <a:r>
                      <a:rPr lang="en-US" sz="1400" dirty="0" smtClean="0"/>
                      <a:t>(SA1-SA3)</a:t>
                    </a:r>
                    <a:r>
                      <a:rPr lang="en-US" sz="1400" dirty="0"/>
                      <a:t>
73%</a:t>
                    </a:r>
                    <a:endParaRPr lang="en-US" dirty="0"/>
                  </a:p>
                </c:rich>
              </c:tx>
              <c:showLegendKey val="0"/>
              <c:showVal val="0"/>
              <c:showCatName val="1"/>
              <c:showSerName val="0"/>
              <c:showPercent val="1"/>
              <c:showBubbleSize val="0"/>
            </c:dLbl>
            <c:txPr>
              <a:bodyPr/>
              <a:lstStyle/>
              <a:p>
                <a:pPr>
                  <a:defRPr sz="1400" b="1"/>
                </a:pPr>
                <a:endParaRPr lang="en-US"/>
              </a:p>
            </c:txPr>
            <c:showLegendKey val="0"/>
            <c:showVal val="0"/>
            <c:showCatName val="1"/>
            <c:showSerName val="0"/>
            <c:showPercent val="1"/>
            <c:showBubbleSize val="0"/>
            <c:showLeaderLines val="1"/>
          </c:dLbls>
          <c:cat>
            <c:strRef>
              <c:f>'Budget €  Pie Chart 2 -updated '!$A$2:$A$5</c:f>
              <c:strCache>
                <c:ptCount val="4"/>
                <c:pt idx="0">
                  <c:v>RTD (JRA1)</c:v>
                </c:pt>
                <c:pt idx="1">
                  <c:v>MGMT (NA1)</c:v>
                </c:pt>
                <c:pt idx="2">
                  <c:v>COORD (NA2-NA3)</c:v>
                </c:pt>
                <c:pt idx="3">
                  <c:v>OTHER (SA1-SA3-SA4)</c:v>
                </c:pt>
              </c:strCache>
            </c:strRef>
          </c:cat>
          <c:val>
            <c:numRef>
              <c:f>'Budget €  Pie Chart 2 -updated '!$C$2:$C$5</c:f>
              <c:numCache>
                <c:formatCode>#,##0</c:formatCode>
                <c:ptCount val="4"/>
                <c:pt idx="0">
                  <c:v>2731531.9999999995</c:v>
                </c:pt>
                <c:pt idx="1">
                  <c:v>3030770.4000000022</c:v>
                </c:pt>
                <c:pt idx="2">
                  <c:v>12606502.15</c:v>
                </c:pt>
                <c:pt idx="3">
                  <c:v>48582240.149999999</c:v>
                </c:pt>
              </c:numCache>
            </c:numRef>
          </c:val>
        </c:ser>
        <c:ser>
          <c:idx val="0"/>
          <c:order val="0"/>
          <c:tx>
            <c:strRef>
              <c:f>'Budget €  Pie Chart 2 -updated '!$C$1</c:f>
              <c:strCache>
                <c:ptCount val="1"/>
                <c:pt idx="0">
                  <c:v>Eligible Costs</c:v>
                </c:pt>
              </c:strCache>
            </c:strRef>
          </c:tx>
          <c:explosion val="25"/>
          <c:dLbls>
            <c:dLbl>
              <c:idx val="1"/>
              <c:layout>
                <c:manualLayout>
                  <c:x val="-1.4979636166168884E-2"/>
                  <c:y val="-1.1729568286722569E-3"/>
                </c:manualLayout>
              </c:layout>
              <c:showLegendKey val="0"/>
              <c:showVal val="0"/>
              <c:showCatName val="1"/>
              <c:showSerName val="0"/>
              <c:showPercent val="1"/>
              <c:showBubbleSize val="0"/>
            </c:dLbl>
            <c:dLbl>
              <c:idx val="2"/>
              <c:layout>
                <c:manualLayout>
                  <c:x val="-0.1696900284158695"/>
                  <c:y val="2.2016653090777445E-2"/>
                </c:manualLayout>
              </c:layout>
              <c:showLegendKey val="0"/>
              <c:showVal val="0"/>
              <c:showCatName val="1"/>
              <c:showSerName val="0"/>
              <c:showPercent val="1"/>
              <c:showBubbleSize val="0"/>
            </c:dLbl>
            <c:dLbl>
              <c:idx val="3"/>
              <c:layout>
                <c:manualLayout>
                  <c:x val="0.19536351344511688"/>
                  <c:y val="-0.17802914290886054"/>
                </c:manualLayout>
              </c:layout>
              <c:showLegendKey val="0"/>
              <c:showVal val="0"/>
              <c:showCatName val="1"/>
              <c:showSerName val="0"/>
              <c:showPercent val="1"/>
              <c:showBubbleSize val="0"/>
            </c:dLbl>
            <c:txPr>
              <a:bodyPr/>
              <a:lstStyle/>
              <a:p>
                <a:pPr>
                  <a:defRPr sz="1100" b="1"/>
                </a:pPr>
                <a:endParaRPr lang="en-US"/>
              </a:p>
            </c:txPr>
            <c:showLegendKey val="0"/>
            <c:showVal val="0"/>
            <c:showCatName val="1"/>
            <c:showSerName val="0"/>
            <c:showPercent val="1"/>
            <c:showBubbleSize val="0"/>
            <c:showLeaderLines val="1"/>
          </c:dLbls>
          <c:cat>
            <c:strRef>
              <c:f>'Budget €  Pie Chart 2 -updated '!$A$2:$A$5</c:f>
              <c:strCache>
                <c:ptCount val="4"/>
                <c:pt idx="0">
                  <c:v>RTD (JRA1)</c:v>
                </c:pt>
                <c:pt idx="1">
                  <c:v>MGMT (NA1)</c:v>
                </c:pt>
                <c:pt idx="2">
                  <c:v>COORD (NA2-NA3)</c:v>
                </c:pt>
                <c:pt idx="3">
                  <c:v>OTHER (SA1-SA3-SA4)</c:v>
                </c:pt>
              </c:strCache>
            </c:strRef>
          </c:cat>
          <c:val>
            <c:numRef>
              <c:f>'Budget €  Pie Chart 2 -updated '!$C$2:$C$5</c:f>
              <c:numCache>
                <c:formatCode>#,##0</c:formatCode>
                <c:ptCount val="4"/>
                <c:pt idx="0">
                  <c:v>2731531.9999999995</c:v>
                </c:pt>
                <c:pt idx="1">
                  <c:v>3030770.4000000022</c:v>
                </c:pt>
                <c:pt idx="2">
                  <c:v>12606502.15</c:v>
                </c:pt>
                <c:pt idx="3">
                  <c:v>48582240.149999999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'FORM Cs costs'!$J$12</c:f>
              <c:strCache>
                <c:ptCount val="1"/>
                <c:pt idx="0">
                  <c:v>Y3 € eligible costs Form C</c:v>
                </c:pt>
              </c:strCache>
            </c:strRef>
          </c:tx>
          <c:invertIfNegative val="0"/>
          <c:cat>
            <c:strRef>
              <c:f>'FORM Cs costs'!$I$13:$I$17</c:f>
              <c:strCache>
                <c:ptCount val="4"/>
                <c:pt idx="0">
                  <c:v>RTD (A)</c:v>
                </c:pt>
                <c:pt idx="1">
                  <c:v>Management (D)</c:v>
                </c:pt>
                <c:pt idx="2">
                  <c:v>Coordination (B)</c:v>
                </c:pt>
                <c:pt idx="3">
                  <c:v>Other (E)</c:v>
                </c:pt>
              </c:strCache>
            </c:strRef>
          </c:cat>
          <c:val>
            <c:numRef>
              <c:f>'FORM Cs costs'!$J$13:$J$17</c:f>
              <c:numCache>
                <c:formatCode>#,##0</c:formatCode>
                <c:ptCount val="4"/>
                <c:pt idx="0">
                  <c:v>448000</c:v>
                </c:pt>
                <c:pt idx="1">
                  <c:v>598818</c:v>
                </c:pt>
                <c:pt idx="2">
                  <c:v>2964811</c:v>
                </c:pt>
                <c:pt idx="3">
                  <c:v>12127334</c:v>
                </c:pt>
              </c:numCache>
            </c:numRef>
          </c:val>
        </c:ser>
        <c:ser>
          <c:idx val="1"/>
          <c:order val="1"/>
          <c:tx>
            <c:strRef>
              <c:f>'FORM Cs costs'!$K$12</c:f>
              <c:strCache>
                <c:ptCount val="1"/>
                <c:pt idx="0">
                  <c:v>Y3 € funding Form C</c:v>
                </c:pt>
              </c:strCache>
            </c:strRef>
          </c:tx>
          <c:invertIfNegative val="0"/>
          <c:cat>
            <c:strRef>
              <c:f>'FORM Cs costs'!$I$13:$I$17</c:f>
              <c:strCache>
                <c:ptCount val="4"/>
                <c:pt idx="0">
                  <c:v>RTD (A)</c:v>
                </c:pt>
                <c:pt idx="1">
                  <c:v>Management (D)</c:v>
                </c:pt>
                <c:pt idx="2">
                  <c:v>Coordination (B)</c:v>
                </c:pt>
                <c:pt idx="3">
                  <c:v>Other (E)</c:v>
                </c:pt>
              </c:strCache>
            </c:strRef>
          </c:cat>
          <c:val>
            <c:numRef>
              <c:f>'FORM Cs costs'!$K$13:$K$17</c:f>
              <c:numCache>
                <c:formatCode>#,##0</c:formatCode>
                <c:ptCount val="4"/>
                <c:pt idx="0">
                  <c:v>138558</c:v>
                </c:pt>
                <c:pt idx="1">
                  <c:v>598459</c:v>
                </c:pt>
                <c:pt idx="2">
                  <c:v>971188</c:v>
                </c:pt>
                <c:pt idx="3">
                  <c:v>4296068</c:v>
                </c:pt>
              </c:numCache>
            </c:numRef>
          </c:val>
        </c:ser>
        <c:ser>
          <c:idx val="2"/>
          <c:order val="2"/>
          <c:tx>
            <c:strRef>
              <c:f>'FORM Cs costs'!$L$12</c:f>
              <c:strCache>
                <c:ptCount val="1"/>
                <c:pt idx="0">
                  <c:v>%</c:v>
                </c:pt>
              </c:strCache>
            </c:strRef>
          </c:tx>
          <c:invertIfNegative val="0"/>
          <c:cat>
            <c:strRef>
              <c:f>'FORM Cs costs'!$I$13:$I$17</c:f>
              <c:strCache>
                <c:ptCount val="4"/>
                <c:pt idx="0">
                  <c:v>RTD (A)</c:v>
                </c:pt>
                <c:pt idx="1">
                  <c:v>Management (D)</c:v>
                </c:pt>
                <c:pt idx="2">
                  <c:v>Coordination (B)</c:v>
                </c:pt>
                <c:pt idx="3">
                  <c:v>Other (E)</c:v>
                </c:pt>
              </c:strCache>
            </c:strRef>
          </c:cat>
          <c:val>
            <c:numRef>
              <c:f>'FORM Cs costs'!$L$13:$L$17</c:f>
              <c:numCache>
                <c:formatCode>0%</c:formatCode>
                <c:ptCount val="4"/>
                <c:pt idx="0">
                  <c:v>0.30928125000000001</c:v>
                </c:pt>
                <c:pt idx="1">
                  <c:v>0.9994004856233446</c:v>
                </c:pt>
                <c:pt idx="2">
                  <c:v>0.32757163947381468</c:v>
                </c:pt>
                <c:pt idx="3">
                  <c:v>0.35424669593498453</c:v>
                </c:pt>
              </c:numCache>
            </c:numRef>
          </c:val>
        </c:ser>
        <c:dLbls>
          <c:showLegendKey val="0"/>
          <c:showVal val="0"/>
          <c:showCatName val="0"/>
          <c:showSerName val="0"/>
          <c:showPercent val="0"/>
          <c:showBubbleSize val="0"/>
        </c:dLbls>
        <c:gapWidth val="150"/>
        <c:axId val="89961984"/>
        <c:axId val="89963520"/>
      </c:barChart>
      <c:catAx>
        <c:axId val="89961984"/>
        <c:scaling>
          <c:orientation val="minMax"/>
        </c:scaling>
        <c:delete val="0"/>
        <c:axPos val="b"/>
        <c:majorTickMark val="none"/>
        <c:minorTickMark val="none"/>
        <c:tickLblPos val="nextTo"/>
        <c:crossAx val="89963520"/>
        <c:crosses val="autoZero"/>
        <c:auto val="1"/>
        <c:lblAlgn val="ctr"/>
        <c:lblOffset val="100"/>
        <c:noMultiLvlLbl val="0"/>
      </c:catAx>
      <c:valAx>
        <c:axId val="89963520"/>
        <c:scaling>
          <c:orientation val="minMax"/>
        </c:scaling>
        <c:delete val="1"/>
        <c:axPos val="l"/>
        <c:majorGridlines>
          <c:spPr>
            <a:ln>
              <a:noFill/>
            </a:ln>
          </c:spPr>
        </c:majorGridlines>
        <c:numFmt formatCode="#,##0" sourceLinked="1"/>
        <c:majorTickMark val="none"/>
        <c:minorTickMark val="none"/>
        <c:tickLblPos val="none"/>
        <c:crossAx val="89961984"/>
        <c:crosses val="autoZero"/>
        <c:crossBetween val="between"/>
      </c:valAx>
      <c:dTable>
        <c:showHorzBorder val="1"/>
        <c:showVertBorder val="1"/>
        <c:showOutline val="1"/>
        <c:showKeys val="1"/>
      </c:dTable>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33"/>
      <c:rAngAx val="0"/>
      <c:perspective val="30"/>
    </c:view3D>
    <c:floor>
      <c:thickness val="0"/>
    </c:floor>
    <c:sideWall>
      <c:thickness val="0"/>
    </c:sideWall>
    <c:backWall>
      <c:thickness val="0"/>
    </c:backWall>
    <c:plotArea>
      <c:layout/>
      <c:pie3DChart>
        <c:varyColors val="1"/>
        <c:ser>
          <c:idx val="1"/>
          <c:order val="0"/>
          <c:explosion val="19"/>
          <c:dPt>
            <c:idx val="0"/>
            <c:bubble3D val="0"/>
            <c:explosion val="27"/>
          </c:dPt>
          <c:dLbls>
            <c:dLbl>
              <c:idx val="2"/>
              <c:tx>
                <c:rich>
                  <a:bodyPr/>
                  <a:lstStyle/>
                  <a:p>
                    <a:r>
                      <a:rPr lang="en-US" dirty="0"/>
                      <a:t>Expected payment </a:t>
                    </a:r>
                    <a:r>
                      <a:rPr lang="en-US"/>
                      <a:t>for </a:t>
                    </a:r>
                    <a:r>
                      <a:rPr lang="en-US" smtClean="0"/>
                      <a:t>PY3</a:t>
                    </a:r>
                    <a:r>
                      <a:rPr lang="en-US" dirty="0"/>
                      <a:t>
1%</a:t>
                    </a:r>
                  </a:p>
                </c:rich>
              </c:tx>
              <c:showLegendKey val="0"/>
              <c:showVal val="0"/>
              <c:showCatName val="1"/>
              <c:showSerName val="0"/>
              <c:showPercent val="1"/>
              <c:showBubbleSize val="0"/>
            </c:dLbl>
            <c:txPr>
              <a:bodyPr/>
              <a:lstStyle/>
              <a:p>
                <a:pPr>
                  <a:defRPr sz="1200" b="1"/>
                </a:pPr>
                <a:endParaRPr lang="en-US"/>
              </a:p>
            </c:txPr>
            <c:showLegendKey val="0"/>
            <c:showVal val="0"/>
            <c:showCatName val="1"/>
            <c:showSerName val="0"/>
            <c:showPercent val="1"/>
            <c:showBubbleSize val="0"/>
            <c:showLeaderLines val="1"/>
          </c:dLbls>
          <c:cat>
            <c:strRef>
              <c:f>'€  used advance updated Y3'!$K$18:$K$20</c:f>
              <c:strCache>
                <c:ptCount val="3"/>
                <c:pt idx="0">
                  <c:v>Received</c:v>
                </c:pt>
                <c:pt idx="1">
                  <c:v>EC final payment</c:v>
                </c:pt>
                <c:pt idx="2">
                  <c:v>Expected payment for Y3</c:v>
                </c:pt>
              </c:strCache>
            </c:strRef>
          </c:cat>
          <c:val>
            <c:numRef>
              <c:f>'€  used advance updated Y3'!$L$18:$L$20</c:f>
              <c:numCache>
                <c:formatCode>#,##0\ [$€-40C];[Red]\-#,##0\ [$€-40C]</c:formatCode>
                <c:ptCount val="3"/>
                <c:pt idx="0">
                  <c:v>21004491.378899999</c:v>
                </c:pt>
                <c:pt idx="1">
                  <c:v>3750000</c:v>
                </c:pt>
                <c:pt idx="2">
                  <c:v>245508.62110000104</c:v>
                </c:pt>
              </c:numCache>
            </c:numRef>
          </c:val>
        </c:ser>
        <c:ser>
          <c:idx val="0"/>
          <c:order val="1"/>
          <c:tx>
            <c:strRef>
              <c:f>'Budget €  Pie Chart 2 -updated '!$C$1</c:f>
              <c:strCache>
                <c:ptCount val="1"/>
                <c:pt idx="0">
                  <c:v>Eligible Costs</c:v>
                </c:pt>
              </c:strCache>
            </c:strRef>
          </c:tx>
          <c:explosion val="25"/>
          <c:dLbls>
            <c:dLbl>
              <c:idx val="1"/>
              <c:layout>
                <c:manualLayout>
                  <c:x val="-1.4979636166168884E-2"/>
                  <c:y val="-1.1729568286722569E-3"/>
                </c:manualLayout>
              </c:layout>
              <c:showLegendKey val="0"/>
              <c:showVal val="0"/>
              <c:showCatName val="1"/>
              <c:showSerName val="0"/>
              <c:showPercent val="1"/>
              <c:showBubbleSize val="0"/>
            </c:dLbl>
            <c:dLbl>
              <c:idx val="2"/>
              <c:layout>
                <c:manualLayout>
                  <c:x val="-0.1696900284158695"/>
                  <c:y val="2.2016653090777445E-2"/>
                </c:manualLayout>
              </c:layout>
              <c:showLegendKey val="0"/>
              <c:showVal val="0"/>
              <c:showCatName val="1"/>
              <c:showSerName val="0"/>
              <c:showPercent val="1"/>
              <c:showBubbleSize val="0"/>
            </c:dLbl>
            <c:dLbl>
              <c:idx val="3"/>
              <c:layout>
                <c:manualLayout>
                  <c:x val="0.19536351344511688"/>
                  <c:y val="-0.17802914290886054"/>
                </c:manualLayout>
              </c:layout>
              <c:showLegendKey val="0"/>
              <c:showVal val="0"/>
              <c:showCatName val="1"/>
              <c:showSerName val="0"/>
              <c:showPercent val="1"/>
              <c:showBubbleSize val="0"/>
            </c:dLbl>
            <c:txPr>
              <a:bodyPr/>
              <a:lstStyle/>
              <a:p>
                <a:pPr>
                  <a:defRPr sz="1100" b="1"/>
                </a:pPr>
                <a:endParaRPr lang="en-US"/>
              </a:p>
            </c:txPr>
            <c:showLegendKey val="0"/>
            <c:showVal val="0"/>
            <c:showCatName val="1"/>
            <c:showSerName val="0"/>
            <c:showPercent val="1"/>
            <c:showBubbleSize val="0"/>
            <c:showLeaderLines val="1"/>
          </c:dLbls>
          <c:cat>
            <c:strRef>
              <c:f>'€  used advance updated Y3'!$K$18:$K$20</c:f>
              <c:strCache>
                <c:ptCount val="3"/>
                <c:pt idx="0">
                  <c:v>Received</c:v>
                </c:pt>
                <c:pt idx="1">
                  <c:v>EC final payment</c:v>
                </c:pt>
                <c:pt idx="2">
                  <c:v>Expected payment for Y3</c:v>
                </c:pt>
              </c:strCache>
            </c:strRef>
          </c:cat>
          <c:val>
            <c:numRef>
              <c:f>'Budget €  Pie Chart 2 -updated '!$C$2:$C$5</c:f>
              <c:numCache>
                <c:formatCode>#,##0</c:formatCode>
                <c:ptCount val="4"/>
                <c:pt idx="0">
                  <c:v>2731531.9999999995</c:v>
                </c:pt>
                <c:pt idx="1">
                  <c:v>3030770.4000000022</c:v>
                </c:pt>
                <c:pt idx="2">
                  <c:v>12606502.15</c:v>
                </c:pt>
                <c:pt idx="3">
                  <c:v>48582240.149999999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6"/>
    </mc:Choice>
    <mc:Fallback>
      <c:style val="16"/>
    </mc:Fallback>
  </mc:AlternateContent>
  <c:chart>
    <c:title>
      <c:tx>
        <c:rich>
          <a:bodyPr/>
          <a:lstStyle/>
          <a:p>
            <a:pPr algn="l">
              <a:defRPr>
                <a:latin typeface="Arial" pitchFamily="34" charset="0"/>
                <a:cs typeface="Arial" pitchFamily="34" charset="0"/>
              </a:defRPr>
            </a:pPr>
            <a:r>
              <a:rPr lang="en-GB" dirty="0">
                <a:latin typeface="Arial" pitchFamily="34" charset="0"/>
                <a:cs typeface="Arial" pitchFamily="34" charset="0"/>
              </a:rPr>
              <a:t>Use of advance </a:t>
            </a:r>
            <a:r>
              <a:rPr lang="en-GB" dirty="0" smtClean="0">
                <a:latin typeface="Arial" pitchFamily="34" charset="0"/>
                <a:cs typeface="Arial" pitchFamily="34" charset="0"/>
              </a:rPr>
              <a:t>PY1-PY3</a:t>
            </a:r>
            <a:endParaRPr lang="en-GB" dirty="0">
              <a:latin typeface="Arial" pitchFamily="34" charset="0"/>
              <a:cs typeface="Arial" pitchFamily="34" charset="0"/>
            </a:endParaRPr>
          </a:p>
          <a:p>
            <a:pPr algn="l">
              <a:defRPr>
                <a:latin typeface="Arial" pitchFamily="34" charset="0"/>
                <a:cs typeface="Arial" pitchFamily="34" charset="0"/>
              </a:defRPr>
            </a:pPr>
            <a:endParaRPr lang="en-GB" dirty="0">
              <a:latin typeface="Arial" pitchFamily="34" charset="0"/>
              <a:cs typeface="Arial" pitchFamily="34" charset="0"/>
            </a:endParaRPr>
          </a:p>
          <a:p>
            <a:pPr algn="l">
              <a:defRPr>
                <a:latin typeface="Arial" pitchFamily="34" charset="0"/>
                <a:cs typeface="Arial" pitchFamily="34" charset="0"/>
              </a:defRPr>
            </a:pPr>
            <a:r>
              <a:rPr lang="en-GB" dirty="0">
                <a:latin typeface="Arial" pitchFamily="34" charset="0"/>
                <a:cs typeface="Arial" pitchFamily="34" charset="0"/>
              </a:rPr>
              <a:t>Received: 21,004,091 € </a:t>
            </a:r>
            <a:r>
              <a:rPr lang="en-GB" sz="1600" dirty="0">
                <a:latin typeface="Arial" pitchFamily="34" charset="0"/>
                <a:cs typeface="Arial" pitchFamily="34" charset="0"/>
              </a:rPr>
              <a:t>(max 85%: </a:t>
            </a:r>
            <a:r>
              <a:rPr lang="en-GB" sz="1600" dirty="0" smtClean="0">
                <a:latin typeface="Arial" pitchFamily="34" charset="0"/>
                <a:cs typeface="Arial" pitchFamily="34" charset="0"/>
              </a:rPr>
              <a:t>21,250,000 €)</a:t>
            </a:r>
            <a:endParaRPr lang="en-GB" sz="1600" dirty="0">
              <a:latin typeface="Arial" pitchFamily="34" charset="0"/>
              <a:cs typeface="Arial" pitchFamily="34" charset="0"/>
            </a:endParaRPr>
          </a:p>
          <a:p>
            <a:pPr algn="l">
              <a:defRPr>
                <a:latin typeface="Arial" pitchFamily="34" charset="0"/>
                <a:cs typeface="Arial" pitchFamily="34" charset="0"/>
              </a:defRPr>
            </a:pPr>
            <a:r>
              <a:rPr lang="en-GB" dirty="0">
                <a:latin typeface="Arial" pitchFamily="34" charset="0"/>
                <a:cs typeface="Arial" pitchFamily="34" charset="0"/>
              </a:rPr>
              <a:t>Distributed:</a:t>
            </a:r>
            <a:r>
              <a:rPr lang="en-GB" baseline="0" dirty="0">
                <a:latin typeface="Arial" pitchFamily="34" charset="0"/>
                <a:cs typeface="Arial" pitchFamily="34" charset="0"/>
              </a:rPr>
              <a:t> 17,625,209 €</a:t>
            </a:r>
            <a:endParaRPr lang="en-GB" dirty="0">
              <a:latin typeface="Arial" pitchFamily="34" charset="0"/>
              <a:cs typeface="Arial" pitchFamily="34" charset="0"/>
            </a:endParaRPr>
          </a:p>
        </c:rich>
      </c:tx>
      <c:layout>
        <c:manualLayout>
          <c:xMode val="edge"/>
          <c:yMode val="edge"/>
          <c:x val="3.7294215362198985E-2"/>
          <c:y val="4.8541780820223028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  used advance updated Y3'!$L$11</c:f>
              <c:strCache>
                <c:ptCount val="1"/>
                <c:pt idx="0">
                  <c:v>EC PAID OUT</c:v>
                </c:pt>
              </c:strCache>
            </c:strRef>
          </c:tx>
          <c:invertIfNegative val="0"/>
          <c:cat>
            <c:strRef>
              <c:f>'€  used advance updated Y3'!$K$12:$K$16</c:f>
              <c:strCache>
                <c:ptCount val="5"/>
                <c:pt idx="0">
                  <c:v>Pre financing </c:v>
                </c:pt>
                <c:pt idx="1">
                  <c:v>Payments for costs claimed</c:v>
                </c:pt>
                <c:pt idx="2">
                  <c:v>Y3 Advance released (effort declared)</c:v>
                </c:pt>
                <c:pt idx="3">
                  <c:v>TOTAL</c:v>
                </c:pt>
                <c:pt idx="4">
                  <c:v>Advance left available to consortium</c:v>
                </c:pt>
              </c:strCache>
            </c:strRef>
          </c:cat>
          <c:val>
            <c:numRef>
              <c:f>'€  used advance updated Y3'!$L$12:$L$16</c:f>
              <c:numCache>
                <c:formatCode>#,##0\ [$€-40C];[Red]\-#,##0\ [$€-40C]</c:formatCode>
                <c:ptCount val="5"/>
                <c:pt idx="0">
                  <c:v>8750000</c:v>
                </c:pt>
                <c:pt idx="1">
                  <c:v>12254491.378899999</c:v>
                </c:pt>
                <c:pt idx="3">
                  <c:v>21004491.378899999</c:v>
                </c:pt>
                <c:pt idx="4">
                  <c:v>245508.62110000104</c:v>
                </c:pt>
              </c:numCache>
            </c:numRef>
          </c:val>
        </c:ser>
        <c:ser>
          <c:idx val="1"/>
          <c:order val="1"/>
          <c:tx>
            <c:strRef>
              <c:f>'€  used advance updated Y3'!$M$11</c:f>
              <c:strCache>
                <c:ptCount val="1"/>
                <c:pt idx="0">
                  <c:v>EGI.eu DISTRIBUTED TO PARTNERS</c:v>
                </c:pt>
              </c:strCache>
            </c:strRef>
          </c:tx>
          <c:invertIfNegative val="0"/>
          <c:cat>
            <c:strRef>
              <c:f>'€  used advance updated Y3'!$K$12:$K$16</c:f>
              <c:strCache>
                <c:ptCount val="5"/>
                <c:pt idx="0">
                  <c:v>Pre financing </c:v>
                </c:pt>
                <c:pt idx="1">
                  <c:v>Payments for costs claimed</c:v>
                </c:pt>
                <c:pt idx="2">
                  <c:v>Y3 Advance released (effort declared)</c:v>
                </c:pt>
                <c:pt idx="3">
                  <c:v>TOTAL</c:v>
                </c:pt>
                <c:pt idx="4">
                  <c:v>Advance left available to consortium</c:v>
                </c:pt>
              </c:strCache>
            </c:strRef>
          </c:cat>
          <c:val>
            <c:numRef>
              <c:f>'€  used advance updated Y3'!$M$12:$M$16</c:f>
              <c:numCache>
                <c:formatCode>#,##0\ [$€-40C];[Red]\-#,##0\ [$€-40C]</c:formatCode>
                <c:ptCount val="5"/>
                <c:pt idx="0">
                  <c:v>3103179</c:v>
                </c:pt>
                <c:pt idx="1">
                  <c:v>12221442.33905375</c:v>
                </c:pt>
                <c:pt idx="2">
                  <c:v>2300588</c:v>
                </c:pt>
                <c:pt idx="3">
                  <c:v>17625209.33905375</c:v>
                </c:pt>
                <c:pt idx="4">
                  <c:v>3379282.0398462489</c:v>
                </c:pt>
              </c:numCache>
            </c:numRef>
          </c:val>
        </c:ser>
        <c:dLbls>
          <c:showLegendKey val="0"/>
          <c:showVal val="0"/>
          <c:showCatName val="0"/>
          <c:showSerName val="0"/>
          <c:showPercent val="0"/>
          <c:showBubbleSize val="0"/>
        </c:dLbls>
        <c:gapWidth val="150"/>
        <c:shape val="box"/>
        <c:axId val="87633920"/>
        <c:axId val="87635456"/>
        <c:axId val="0"/>
      </c:bar3DChart>
      <c:catAx>
        <c:axId val="87633920"/>
        <c:scaling>
          <c:orientation val="minMax"/>
        </c:scaling>
        <c:delete val="0"/>
        <c:axPos val="b"/>
        <c:majorTickMark val="none"/>
        <c:minorTickMark val="none"/>
        <c:tickLblPos val="nextTo"/>
        <c:crossAx val="87635456"/>
        <c:crosses val="autoZero"/>
        <c:auto val="1"/>
        <c:lblAlgn val="ctr"/>
        <c:lblOffset val="100"/>
        <c:noMultiLvlLbl val="0"/>
      </c:catAx>
      <c:valAx>
        <c:axId val="87635456"/>
        <c:scaling>
          <c:orientation val="minMax"/>
        </c:scaling>
        <c:delete val="1"/>
        <c:axPos val="l"/>
        <c:numFmt formatCode="#,##0\ [$€-40C];[Red]\-#,##0\ [$€-40C]" sourceLinked="1"/>
        <c:majorTickMark val="none"/>
        <c:minorTickMark val="none"/>
        <c:tickLblPos val="nextTo"/>
        <c:crossAx val="8763392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400">
                <a:latin typeface="Arial" pitchFamily="34" charset="0"/>
                <a:cs typeface="Arial" pitchFamily="34" charset="0"/>
              </a:defRPr>
            </a:pPr>
            <a:r>
              <a:rPr lang="en-GB" sz="1400" dirty="0">
                <a:latin typeface="Arial" pitchFamily="34" charset="0"/>
                <a:cs typeface="Arial" pitchFamily="34" charset="0"/>
              </a:rPr>
              <a:t>Funding </a:t>
            </a:r>
            <a:r>
              <a:rPr lang="en-GB" sz="1400" dirty="0" smtClean="0">
                <a:latin typeface="Arial" pitchFamily="34" charset="0"/>
                <a:cs typeface="Arial" pitchFamily="34" charset="0"/>
              </a:rPr>
              <a:t>PY1-PY3</a:t>
            </a:r>
            <a:r>
              <a:rPr lang="en-GB" sz="1400" baseline="0" dirty="0" smtClean="0">
                <a:latin typeface="Arial" pitchFamily="34" charset="0"/>
                <a:cs typeface="Arial" pitchFamily="34" charset="0"/>
              </a:rPr>
              <a:t> and funding left for PY4</a:t>
            </a:r>
            <a:endParaRPr lang="en-GB" sz="1400" dirty="0">
              <a:latin typeface="Arial" pitchFamily="34" charset="0"/>
              <a:cs typeface="Arial" pitchFamily="34" charset="0"/>
            </a:endParaRPr>
          </a:p>
        </c:rich>
      </c:tx>
      <c:layout>
        <c:manualLayout>
          <c:xMode val="edge"/>
          <c:yMode val="edge"/>
          <c:x val="9.8676019766888556E-2"/>
          <c:y val="2.9894427945405398E-2"/>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9.9419389450612114E-2"/>
          <c:y val="0.19610117027662152"/>
          <c:w val="0.80071598823258849"/>
          <c:h val="0.69825943375906074"/>
        </c:manualLayout>
      </c:layout>
      <c:pie3DChart>
        <c:varyColors val="1"/>
        <c:ser>
          <c:idx val="0"/>
          <c:order val="0"/>
          <c:tx>
            <c:strRef>
              <c:f>'FORM Cs costs'!$K$30</c:f>
              <c:strCache>
                <c:ptCount val="1"/>
                <c:pt idx="0">
                  <c:v>Funding</c:v>
                </c:pt>
              </c:strCache>
            </c:strRef>
          </c:tx>
          <c:explosion val="25"/>
          <c:dPt>
            <c:idx val="4"/>
            <c:bubble3D val="0"/>
          </c:dPt>
          <c:dLbls>
            <c:dLbl>
              <c:idx val="0"/>
              <c:tx>
                <c:rich>
                  <a:bodyPr/>
                  <a:lstStyle/>
                  <a:p>
                    <a:r>
                      <a:rPr lang="en-US" smtClean="0"/>
                      <a:t>PY1</a:t>
                    </a:r>
                    <a:r>
                      <a:rPr lang="en-US"/>
                      <a:t>
21%</a:t>
                    </a:r>
                  </a:p>
                </c:rich>
              </c:tx>
              <c:dLblPos val="bestFit"/>
              <c:showLegendKey val="0"/>
              <c:showVal val="0"/>
              <c:showCatName val="1"/>
              <c:showSerName val="0"/>
              <c:showPercent val="1"/>
              <c:showBubbleSize val="0"/>
            </c:dLbl>
            <c:dLbl>
              <c:idx val="1"/>
              <c:tx>
                <c:rich>
                  <a:bodyPr/>
                  <a:lstStyle/>
                  <a:p>
                    <a:r>
                      <a:rPr lang="en-US" smtClean="0"/>
                      <a:t>PY2</a:t>
                    </a:r>
                    <a:r>
                      <a:rPr lang="en-US"/>
                      <a:t>
28%</a:t>
                    </a:r>
                  </a:p>
                </c:rich>
              </c:tx>
              <c:dLblPos val="bestFit"/>
              <c:showLegendKey val="0"/>
              <c:showVal val="0"/>
              <c:showCatName val="1"/>
              <c:showSerName val="0"/>
              <c:showPercent val="1"/>
              <c:showBubbleSize val="0"/>
            </c:dLbl>
            <c:dLbl>
              <c:idx val="2"/>
              <c:tx>
                <c:rich>
                  <a:bodyPr/>
                  <a:lstStyle/>
                  <a:p>
                    <a:r>
                      <a:rPr lang="en-US" smtClean="0"/>
                      <a:t>PY3</a:t>
                    </a:r>
                    <a:r>
                      <a:rPr lang="en-US"/>
                      <a:t>
24%</a:t>
                    </a:r>
                  </a:p>
                </c:rich>
              </c:tx>
              <c:dLblPos val="bestFit"/>
              <c:showLegendKey val="0"/>
              <c:showVal val="0"/>
              <c:showCatName val="1"/>
              <c:showSerName val="0"/>
              <c:showPercent val="1"/>
              <c:showBubbleSize val="0"/>
            </c:dLbl>
            <c:dLbl>
              <c:idx val="3"/>
              <c:tx>
                <c:rich>
                  <a:bodyPr/>
                  <a:lstStyle/>
                  <a:p>
                    <a:r>
                      <a:rPr lang="en-US" smtClean="0"/>
                      <a:t>PY4</a:t>
                    </a:r>
                    <a:r>
                      <a:rPr lang="en-US" dirty="0"/>
                      <a:t>
27%</a:t>
                    </a:r>
                  </a:p>
                </c:rich>
              </c:tx>
              <c:dLblPos val="bestFit"/>
              <c:showLegendKey val="0"/>
              <c:showVal val="0"/>
              <c:showCatName val="1"/>
              <c:showSerName val="0"/>
              <c:showPercent val="1"/>
              <c:showBubbleSize val="0"/>
            </c:dLbl>
            <c:txPr>
              <a:bodyPr/>
              <a:lstStyle/>
              <a:p>
                <a:pPr>
                  <a:defRPr sz="1400"/>
                </a:pPr>
                <a:endParaRPr lang="en-US"/>
              </a:p>
            </c:txPr>
            <c:dLblPos val="bestFit"/>
            <c:showLegendKey val="0"/>
            <c:showVal val="0"/>
            <c:showCatName val="1"/>
            <c:showSerName val="0"/>
            <c:showPercent val="1"/>
            <c:showBubbleSize val="0"/>
            <c:showLeaderLines val="1"/>
          </c:dLbls>
          <c:cat>
            <c:strRef>
              <c:f>'FORM Cs costs'!$I$31:$I$34</c:f>
              <c:strCache>
                <c:ptCount val="4"/>
                <c:pt idx="0">
                  <c:v>Y1</c:v>
                </c:pt>
                <c:pt idx="1">
                  <c:v>Y2</c:v>
                </c:pt>
                <c:pt idx="2">
                  <c:v>Y3</c:v>
                </c:pt>
                <c:pt idx="3">
                  <c:v>Y4</c:v>
                </c:pt>
              </c:strCache>
            </c:strRef>
          </c:cat>
          <c:val>
            <c:numRef>
              <c:f>'FORM Cs costs'!$K$31:$K$34</c:f>
              <c:numCache>
                <c:formatCode>_-* #,##0_-;\-* #,##0_-;_-* "-"??_-;_-@_-</c:formatCode>
                <c:ptCount val="4"/>
                <c:pt idx="0">
                  <c:v>5275882</c:v>
                </c:pt>
                <c:pt idx="1">
                  <c:v>6978609</c:v>
                </c:pt>
                <c:pt idx="2">
                  <c:v>5998447</c:v>
                </c:pt>
                <c:pt idx="3">
                  <c:v>6747062</c:v>
                </c:pt>
              </c:numCache>
            </c:numRef>
          </c:val>
        </c:ser>
        <c:ser>
          <c:idx val="1"/>
          <c:order val="1"/>
          <c:tx>
            <c:strRef>
              <c:f>'€  used advance'!#REF!</c:f>
              <c:strCache>
                <c:ptCount val="1"/>
                <c:pt idx="0">
                  <c:v>#REF!</c:v>
                </c:pt>
              </c:strCache>
            </c:strRef>
          </c:tx>
          <c:explosion val="25"/>
          <c:dLbls>
            <c:dLblPos val="bestFit"/>
            <c:showLegendKey val="0"/>
            <c:showVal val="0"/>
            <c:showCatName val="1"/>
            <c:showSerName val="0"/>
            <c:showPercent val="1"/>
            <c:showBubbleSize val="0"/>
            <c:showLeaderLines val="1"/>
          </c:dLbls>
          <c:cat>
            <c:strRef>
              <c:f>'FORM Cs costs'!$I$31:$I$34</c:f>
              <c:strCache>
                <c:ptCount val="4"/>
                <c:pt idx="0">
                  <c:v>Y1</c:v>
                </c:pt>
                <c:pt idx="1">
                  <c:v>Y2</c:v>
                </c:pt>
                <c:pt idx="2">
                  <c:v>Y3</c:v>
                </c:pt>
                <c:pt idx="3">
                  <c:v>Y4</c:v>
                </c:pt>
              </c:strCache>
            </c:strRef>
          </c:cat>
          <c:val>
            <c:numRef>
              <c:f>'€  used advance'!#REF!</c:f>
              <c:numCache>
                <c:formatCode>General</c:formatCode>
                <c:ptCount val="1"/>
                <c:pt idx="0">
                  <c:v>1</c:v>
                </c:pt>
              </c:numCache>
            </c:numRef>
          </c:val>
        </c:ser>
        <c:dLbls>
          <c:dLblPos val="bestFit"/>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'Consumed Effort Pie Chart Y3'!$E$1</c:f>
              <c:strCache>
                <c:ptCount val="1"/>
                <c:pt idx="0">
                  <c:v>PY3 planned efforts</c:v>
                </c:pt>
              </c:strCache>
            </c:strRef>
          </c:tx>
          <c:explosion val="25"/>
          <c:dPt>
            <c:idx val="4"/>
            <c:bubble3D val="0"/>
          </c:dPt>
          <c:dLbls>
            <c:dLbl>
              <c:idx val="3"/>
              <c:layout>
                <c:manualLayout>
                  <c:x val="1.4109492790085177E-2"/>
                  <c:y val="-0.1083757726757333"/>
                </c:manualLayout>
              </c:layout>
              <c:showLegendKey val="0"/>
              <c:showVal val="0"/>
              <c:showCatName val="1"/>
              <c:showSerName val="0"/>
              <c:showPercent val="1"/>
              <c:showBubbleSize val="0"/>
            </c:dLbl>
            <c:txPr>
              <a:bodyPr/>
              <a:lstStyle/>
              <a:p>
                <a:pPr>
                  <a:defRPr sz="1400" b="1"/>
                </a:pPr>
                <a:endParaRPr lang="en-US"/>
              </a:p>
            </c:txPr>
            <c:showLegendKey val="0"/>
            <c:showVal val="0"/>
            <c:showCatName val="1"/>
            <c:showSerName val="0"/>
            <c:showPercent val="1"/>
            <c:showBubbleSize val="0"/>
            <c:showLeaderLines val="1"/>
          </c:dLbls>
          <c:cat>
            <c:strRef>
              <c:f>'Consumed Effort Pie Chart Y3'!$A$2:$A$7</c:f>
              <c:strCache>
                <c:ptCount val="6"/>
                <c:pt idx="0">
                  <c:v>NA1</c:v>
                </c:pt>
                <c:pt idx="1">
                  <c:v>NA2 merged</c:v>
                </c:pt>
                <c:pt idx="2">
                  <c:v>SA1</c:v>
                </c:pt>
                <c:pt idx="3">
                  <c:v>SA2</c:v>
                </c:pt>
                <c:pt idx="4">
                  <c:v>SA3</c:v>
                </c:pt>
                <c:pt idx="5">
                  <c:v>JRA1</c:v>
                </c:pt>
              </c:strCache>
            </c:strRef>
          </c:cat>
          <c:val>
            <c:numRef>
              <c:f>'Consumed Effort Pie Chart Y3'!$E$2:$E$7</c:f>
              <c:numCache>
                <c:formatCode>General</c:formatCode>
                <c:ptCount val="6"/>
                <c:pt idx="0">
                  <c:v>82</c:v>
                </c:pt>
                <c:pt idx="1">
                  <c:v>419</c:v>
                </c:pt>
                <c:pt idx="2">
                  <c:v>1194</c:v>
                </c:pt>
                <c:pt idx="3">
                  <c:v>141</c:v>
                </c:pt>
                <c:pt idx="4">
                  <c:v>240</c:v>
                </c:pt>
                <c:pt idx="5">
                  <c:v>86</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0.01963</cdr:x>
      <cdr:y>0.7719</cdr:y>
    </cdr:from>
    <cdr:to>
      <cdr:x>0.31888</cdr:x>
      <cdr:y>0.98611</cdr:y>
    </cdr:to>
    <cdr:sp macro="" textlink="">
      <cdr:nvSpPr>
        <cdr:cNvPr id="2" name="TextBox 1"/>
        <cdr:cNvSpPr txBox="1"/>
      </cdr:nvSpPr>
      <cdr:spPr>
        <a:xfrm xmlns:a="http://schemas.openxmlformats.org/drawingml/2006/main">
          <a:off x="179512" y="4001974"/>
          <a:ext cx="2736304" cy="1110594"/>
        </a:xfrm>
        <a:prstGeom xmlns:a="http://schemas.openxmlformats.org/drawingml/2006/main" prst="rect">
          <a:avLst/>
        </a:prstGeom>
        <a:ln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a:t>3 = above PY4 ideal target</a:t>
          </a:r>
        </a:p>
        <a:p xmlns:a="http://schemas.openxmlformats.org/drawingml/2006/main">
          <a:r>
            <a:rPr lang="en-US" sz="1100" baseline="0"/>
            <a:t>2 = above PY4 stretch target</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baseline="0">
              <a:solidFill>
                <a:schemeClr val="dk1"/>
              </a:solidFill>
              <a:effectLst/>
              <a:latin typeface="+mn-lt"/>
              <a:ea typeface="+mn-ea"/>
              <a:cs typeface="+mn-cs"/>
            </a:rPr>
            <a:t>1 = above PY4 base target</a:t>
          </a:r>
          <a:endParaRPr lang="en-US">
            <a:effectLst/>
          </a:endParaRPr>
        </a:p>
        <a:p xmlns:a="http://schemas.openxmlformats.org/drawingml/2006/main">
          <a:r>
            <a:rPr lang="en-US" sz="1100" baseline="0"/>
            <a:t>0 = no value yet</a:t>
          </a:r>
        </a:p>
        <a:p xmlns:a="http://schemas.openxmlformats.org/drawingml/2006/main">
          <a:r>
            <a:rPr lang="en-US" sz="1100" baseline="0"/>
            <a:t>-1 = within 10% below PY4 base target</a:t>
          </a:r>
        </a:p>
        <a:p xmlns:a="http://schemas.openxmlformats.org/drawingml/2006/main">
          <a:r>
            <a:rPr lang="en-US" sz="1100" baseline="0"/>
            <a:t>-2 = more than 10% below PY4 base target</a:t>
          </a:r>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6/21/2013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02F30AF2-B3AC-4C0D-ACCB-2B4716911F41}" type="slidenum">
              <a:rPr lang="en-GB" smtClean="0"/>
              <a:pPr eaLnBrk="1" fontAlgn="base" hangingPunct="1">
                <a:spcBef>
                  <a:spcPct val="0"/>
                </a:spcBef>
                <a:spcAft>
                  <a:spcPct val="0"/>
                </a:spcAft>
              </a:pPr>
              <a:t>1</a:t>
            </a:fld>
            <a:endParaRPr lang="en-GB"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10</a:t>
            </a:fld>
            <a:endParaRPr lang="en-US"/>
          </a:p>
        </p:txBody>
      </p:sp>
    </p:spTree>
    <p:extLst>
      <p:ext uri="{BB962C8B-B14F-4D97-AF65-F5344CB8AC3E}">
        <p14:creationId xmlns:p14="http://schemas.microsoft.com/office/powerpoint/2010/main" val="1095641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11</a:t>
            </a:fld>
            <a:endParaRPr lang="en-GB"/>
          </a:p>
        </p:txBody>
      </p:sp>
    </p:spTree>
    <p:extLst>
      <p:ext uri="{BB962C8B-B14F-4D97-AF65-F5344CB8AC3E}">
        <p14:creationId xmlns:p14="http://schemas.microsoft.com/office/powerpoint/2010/main" val="38051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12</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13</a:t>
            </a:fld>
            <a:endParaRPr lang="en-US"/>
          </a:p>
        </p:txBody>
      </p:sp>
    </p:spTree>
    <p:extLst>
      <p:ext uri="{BB962C8B-B14F-4D97-AF65-F5344CB8AC3E}">
        <p14:creationId xmlns:p14="http://schemas.microsoft.com/office/powerpoint/2010/main" val="3488663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15</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16</a:t>
            </a:fld>
            <a:endParaRPr lang="en-US"/>
          </a:p>
        </p:txBody>
      </p:sp>
    </p:spTree>
    <p:extLst>
      <p:ext uri="{BB962C8B-B14F-4D97-AF65-F5344CB8AC3E}">
        <p14:creationId xmlns:p14="http://schemas.microsoft.com/office/powerpoint/2010/main" val="3582506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17</a:t>
            </a:fld>
            <a:endParaRPr lang="en-US"/>
          </a:p>
        </p:txBody>
      </p:sp>
    </p:spTree>
    <p:extLst>
      <p:ext uri="{BB962C8B-B14F-4D97-AF65-F5344CB8AC3E}">
        <p14:creationId xmlns:p14="http://schemas.microsoft.com/office/powerpoint/2010/main" val="2725023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18</a:t>
            </a:fld>
            <a:endParaRPr lang="en-US"/>
          </a:p>
        </p:txBody>
      </p:sp>
    </p:spTree>
    <p:extLst>
      <p:ext uri="{BB962C8B-B14F-4D97-AF65-F5344CB8AC3E}">
        <p14:creationId xmlns:p14="http://schemas.microsoft.com/office/powerpoint/2010/main" val="3025708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20</a:t>
            </a:fld>
            <a:endParaRPr lang="en-US"/>
          </a:p>
        </p:txBody>
      </p:sp>
    </p:spTree>
    <p:extLst>
      <p:ext uri="{BB962C8B-B14F-4D97-AF65-F5344CB8AC3E}">
        <p14:creationId xmlns:p14="http://schemas.microsoft.com/office/powerpoint/2010/main" val="2763937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24</a:t>
            </a:fld>
            <a:endParaRPr lang="en-US"/>
          </a:p>
        </p:txBody>
      </p:sp>
    </p:spTree>
    <p:extLst>
      <p:ext uri="{BB962C8B-B14F-4D97-AF65-F5344CB8AC3E}">
        <p14:creationId xmlns:p14="http://schemas.microsoft.com/office/powerpoint/2010/main" val="305236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3760208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25</a:t>
            </a:fld>
            <a:endParaRPr lang="en-US"/>
          </a:p>
        </p:txBody>
      </p:sp>
    </p:spTree>
    <p:extLst>
      <p:ext uri="{BB962C8B-B14F-4D97-AF65-F5344CB8AC3E}">
        <p14:creationId xmlns:p14="http://schemas.microsoft.com/office/powerpoint/2010/main" val="3892820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26</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27</a:t>
            </a:fld>
            <a:endParaRPr lang="en-US"/>
          </a:p>
        </p:txBody>
      </p:sp>
    </p:spTree>
    <p:extLst>
      <p:ext uri="{BB962C8B-B14F-4D97-AF65-F5344CB8AC3E}">
        <p14:creationId xmlns:p14="http://schemas.microsoft.com/office/powerpoint/2010/main" val="1154860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28</a:t>
            </a:fld>
            <a:endParaRPr lang="en-US"/>
          </a:p>
        </p:txBody>
      </p:sp>
    </p:spTree>
    <p:extLst>
      <p:ext uri="{BB962C8B-B14F-4D97-AF65-F5344CB8AC3E}">
        <p14:creationId xmlns:p14="http://schemas.microsoft.com/office/powerpoint/2010/main" val="1985750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of sites with MPI (M.SA1.Usage.1) - 55 achieved </a:t>
            </a:r>
            <a:r>
              <a:rPr lang="en-GB" dirty="0" err="1"/>
              <a:t>vs</a:t>
            </a:r>
            <a:r>
              <a:rPr lang="en-GB" dirty="0"/>
              <a:t> 120 target baseline</a:t>
            </a:r>
            <a:br>
              <a:rPr lang="en-GB" dirty="0"/>
            </a:br>
            <a:r>
              <a:rPr lang="en-GB" dirty="0"/>
              <a:t/>
            </a:r>
            <a:br>
              <a:rPr lang="en-GB" dirty="0"/>
            </a:br>
            <a:r>
              <a:rPr lang="en-GB" dirty="0" smtClean="0"/>
              <a:t>The </a:t>
            </a:r>
            <a:r>
              <a:rPr lang="en-GB" dirty="0"/>
              <a:t>number of Resource Centres supporting parallel computation has been steadily increasing in PY2, but this trend changed in PY3 as the number remained constant during the latest reporting period. In PY3 a </a:t>
            </a:r>
            <a:r>
              <a:rPr lang="en-GB" dirty="0" smtClean="0"/>
              <a:t>new framework </a:t>
            </a:r>
            <a:r>
              <a:rPr lang="en-GB" dirty="0"/>
              <a:t>for the tracking of Resource Centres supporting MPI was devised and approved, and it will be rolled to production at the beginning of PY4. The new framework will allow for a more accurate estimation of this metric</a:t>
            </a:r>
            <a:r>
              <a:rPr lang="en-GB" dirty="0" smtClean="0"/>
              <a:t>. In </a:t>
            </a:r>
            <a:r>
              <a:rPr lang="en-GB" dirty="0"/>
              <a:t>addition, a significant number of sites was decommissioned (Ireland, Latin America, Italy), this also affected the number, as many of these supported MPI even if in some cases contributing small capacity to the infrastructure.</a:t>
            </a:r>
            <a:br>
              <a:rPr lang="en-GB" dirty="0"/>
            </a:br>
            <a:r>
              <a:rPr lang="en-GB" dirty="0"/>
              <a:t/>
            </a:r>
            <a:br>
              <a:rPr lang="en-GB" dirty="0"/>
            </a:br>
            <a:r>
              <a:rPr lang="en-GB" dirty="0"/>
              <a:t>No of HPC resources (MSA1.Integration.1) - 44 achieved </a:t>
            </a:r>
            <a:r>
              <a:rPr lang="en-GB" dirty="0" err="1"/>
              <a:t>vs</a:t>
            </a:r>
            <a:r>
              <a:rPr lang="en-GB" dirty="0"/>
              <a:t> 50 target baseline</a:t>
            </a:r>
            <a:br>
              <a:rPr lang="en-GB" dirty="0"/>
            </a:br>
            <a:r>
              <a:rPr lang="en-GB" dirty="0"/>
              <a:t/>
            </a:r>
            <a:br>
              <a:rPr lang="en-GB" dirty="0"/>
            </a:br>
            <a:endParaRPr lang="en-GB" dirty="0"/>
          </a:p>
          <a:p>
            <a:r>
              <a:rPr lang="en-GB" dirty="0"/>
              <a:t>The total number of HPC systems is manually counted. The total is the sum of what reported by NGIs, the total could be thus affected by inaccuracies of NGI reports. As EGI has no control on the amount of HPC capacity (it depends on NGI policies), and </a:t>
            </a:r>
            <a:r>
              <a:rPr lang="en-GB" dirty="0" err="1"/>
              <a:t>unicore</a:t>
            </a:r>
            <a:r>
              <a:rPr lang="en-GB" dirty="0"/>
              <a:t> integration is completed, for PY4 the strategy of SA1 will be to facilitate the support of communities relying on MPI like those that are interested in coupled usage of EGI and PRACE resources. For PY4 the number of HPC systems is no longer a performance indicator.</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32</a:t>
            </a:fld>
            <a:endParaRPr lang="en-US"/>
          </a:p>
        </p:txBody>
      </p:sp>
    </p:spTree>
    <p:extLst>
      <p:ext uri="{BB962C8B-B14F-4D97-AF65-F5344CB8AC3E}">
        <p14:creationId xmlns:p14="http://schemas.microsoft.com/office/powerpoint/2010/main" val="257939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37</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38</a:t>
            </a:fld>
            <a:endParaRPr lang="en-US"/>
          </a:p>
        </p:txBody>
      </p:sp>
    </p:spTree>
    <p:extLst>
      <p:ext uri="{BB962C8B-B14F-4D97-AF65-F5344CB8AC3E}">
        <p14:creationId xmlns:p14="http://schemas.microsoft.com/office/powerpoint/2010/main" val="29149526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39</a:t>
            </a:fld>
            <a:endParaRPr lang="en-US"/>
          </a:p>
        </p:txBody>
      </p:sp>
    </p:spTree>
    <p:extLst>
      <p:ext uri="{BB962C8B-B14F-4D97-AF65-F5344CB8AC3E}">
        <p14:creationId xmlns:p14="http://schemas.microsoft.com/office/powerpoint/2010/main" val="4238076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40</a:t>
            </a:fld>
            <a:endParaRPr lang="en-GB"/>
          </a:p>
        </p:txBody>
      </p:sp>
    </p:spTree>
    <p:extLst>
      <p:ext uri="{BB962C8B-B14F-4D97-AF65-F5344CB8AC3E}">
        <p14:creationId xmlns:p14="http://schemas.microsoft.com/office/powerpoint/2010/main" val="39645665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573B07-2C8A-4EFD-ABF6-75147FCB4920}" type="slidenum">
              <a:rPr lang="en-GB" smtClean="0"/>
              <a:pPr/>
              <a:t>41</a:t>
            </a:fld>
            <a:endParaRPr lang="en-GB"/>
          </a:p>
        </p:txBody>
      </p:sp>
    </p:spTree>
    <p:extLst>
      <p:ext uri="{BB962C8B-B14F-4D97-AF65-F5344CB8AC3E}">
        <p14:creationId xmlns:p14="http://schemas.microsoft.com/office/powerpoint/2010/main" val="760485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3</a:t>
            </a:fld>
            <a:endParaRPr lang="en-GB"/>
          </a:p>
        </p:txBody>
      </p:sp>
    </p:spTree>
    <p:extLst>
      <p:ext uri="{BB962C8B-B14F-4D97-AF65-F5344CB8AC3E}">
        <p14:creationId xmlns:p14="http://schemas.microsoft.com/office/powerpoint/2010/main" val="1729675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42</a:t>
            </a:fld>
            <a:endParaRPr lang="en-GB"/>
          </a:p>
        </p:txBody>
      </p:sp>
    </p:spTree>
    <p:extLst>
      <p:ext uri="{BB962C8B-B14F-4D97-AF65-F5344CB8AC3E}">
        <p14:creationId xmlns:p14="http://schemas.microsoft.com/office/powerpoint/2010/main" val="29469080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43</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a:t>
            </a:fld>
            <a:endParaRPr lang="en-US"/>
          </a:p>
        </p:txBody>
      </p:sp>
    </p:spTree>
    <p:extLst>
      <p:ext uri="{BB962C8B-B14F-4D97-AF65-F5344CB8AC3E}">
        <p14:creationId xmlns:p14="http://schemas.microsoft.com/office/powerpoint/2010/main" val="2557792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5</a:t>
            </a:fld>
            <a:endParaRPr lang="en-US"/>
          </a:p>
        </p:txBody>
      </p:sp>
    </p:spTree>
    <p:extLst>
      <p:ext uri="{BB962C8B-B14F-4D97-AF65-F5344CB8AC3E}">
        <p14:creationId xmlns:p14="http://schemas.microsoft.com/office/powerpoint/2010/main" val="99146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6</a:t>
            </a:fld>
            <a:endParaRPr lang="en-US"/>
          </a:p>
        </p:txBody>
      </p:sp>
    </p:spTree>
    <p:extLst>
      <p:ext uri="{BB962C8B-B14F-4D97-AF65-F5344CB8AC3E}">
        <p14:creationId xmlns:p14="http://schemas.microsoft.com/office/powerpoint/2010/main" val="1573786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7</a:t>
            </a:fld>
            <a:endParaRPr lang="en-US"/>
          </a:p>
        </p:txBody>
      </p:sp>
    </p:spTree>
    <p:extLst>
      <p:ext uri="{BB962C8B-B14F-4D97-AF65-F5344CB8AC3E}">
        <p14:creationId xmlns:p14="http://schemas.microsoft.com/office/powerpoint/2010/main" val="67927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8</a:t>
            </a:fld>
            <a:endParaRPr lang="en-US"/>
          </a:p>
        </p:txBody>
      </p:sp>
    </p:spTree>
    <p:extLst>
      <p:ext uri="{BB962C8B-B14F-4D97-AF65-F5344CB8AC3E}">
        <p14:creationId xmlns:p14="http://schemas.microsoft.com/office/powerpoint/2010/main" val="4275330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9</a:t>
            </a:fld>
            <a:endParaRPr lang="en-US"/>
          </a:p>
        </p:txBody>
      </p:sp>
    </p:spTree>
    <p:extLst>
      <p:ext uri="{BB962C8B-B14F-4D97-AF65-F5344CB8AC3E}">
        <p14:creationId xmlns:p14="http://schemas.microsoft.com/office/powerpoint/2010/main" val="3400688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endParaRPr lang="en-US" dirty="0"/>
          </a:p>
        </p:txBody>
      </p:sp>
      <p:sp>
        <p:nvSpPr>
          <p:cNvPr id="17" name="Footer Placeholder 4"/>
          <p:cNvSpPr>
            <a:spLocks noGrp="1"/>
          </p:cNvSpPr>
          <p:nvPr>
            <p:ph type="ftr" sz="quarter" idx="11"/>
          </p:nvPr>
        </p:nvSpPr>
        <p:spPr/>
        <p:txBody>
          <a:bodyPr/>
          <a:lstStyle>
            <a:lvl1pPr>
              <a:defRPr smtClean="0">
                <a:solidFill>
                  <a:schemeClr val="bg1"/>
                </a:solidFill>
                <a:latin typeface="Arial" pitchFamily="34" charset="0"/>
                <a:cs typeface="Arial" pitchFamily="34" charset="0"/>
              </a:defRPr>
            </a:lvl1pPr>
          </a:lstStyle>
          <a:p>
            <a:pPr>
              <a:defRPr/>
            </a:pPr>
            <a:r>
              <a:rPr lang="en-US" smtClean="0"/>
              <a:t>NA1: EGI-InSPIRE Review 2013</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val="353958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NA1: EGI-InSPIRE Review 2013</a:t>
            </a:r>
            <a:endParaRPr lang="en-GB"/>
          </a:p>
        </p:txBody>
      </p:sp>
      <p:sp>
        <p:nvSpPr>
          <p:cNvPr id="6" name="Slide Number Placeholder 5"/>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330996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NA1: EGI-InSPIRE Review 2013</a:t>
            </a:r>
            <a:endParaRPr lang="en-GB"/>
          </a:p>
        </p:txBody>
      </p:sp>
      <p:sp>
        <p:nvSpPr>
          <p:cNvPr id="6" name="Slide Number Placeholder 5"/>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2585605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NA1: EGI-InSPIRE Review 2013</a:t>
            </a:r>
            <a:endParaRPr lang="en-GB"/>
          </a:p>
        </p:txBody>
      </p:sp>
      <p:sp>
        <p:nvSpPr>
          <p:cNvPr id="6" name="Slide Number Placeholder 5"/>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344415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NA1: EGI-InSPIRE Review 2013</a:t>
            </a:r>
            <a:endParaRPr lang="en-GB"/>
          </a:p>
        </p:txBody>
      </p:sp>
      <p:sp>
        <p:nvSpPr>
          <p:cNvPr id="7" name="Slide Number Placeholder 6"/>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3876287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NA1: EGI-InSPIRE Review 2013</a:t>
            </a:r>
            <a:endParaRPr lang="en-GB"/>
          </a:p>
        </p:txBody>
      </p:sp>
      <p:sp>
        <p:nvSpPr>
          <p:cNvPr id="9" name="Slide Number Placeholder 8"/>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3507714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NA1: EGI-InSPIRE Review 2013</a:t>
            </a:r>
            <a:endParaRPr lang="en-GB"/>
          </a:p>
        </p:txBody>
      </p:sp>
      <p:sp>
        <p:nvSpPr>
          <p:cNvPr id="5" name="Slide Number Placeholder 4"/>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516603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NA1: EGI-InSPIRE Review 2013</a:t>
            </a:r>
            <a:endParaRPr lang="en-GB"/>
          </a:p>
        </p:txBody>
      </p:sp>
      <p:sp>
        <p:nvSpPr>
          <p:cNvPr id="4" name="Slide Number Placeholder 3"/>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2625388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NA1: EGI-InSPIRE Review 2013</a:t>
            </a:r>
            <a:endParaRPr lang="en-GB"/>
          </a:p>
        </p:txBody>
      </p:sp>
      <p:sp>
        <p:nvSpPr>
          <p:cNvPr id="7" name="Slide Number Placeholder 6"/>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3771709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NA1: EGI-InSPIRE Review 2013</a:t>
            </a:r>
            <a:endParaRPr lang="en-GB"/>
          </a:p>
        </p:txBody>
      </p:sp>
      <p:sp>
        <p:nvSpPr>
          <p:cNvPr id="7" name="Slide Number Placeholder 6"/>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94505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NA1: EGI-InSPIRE Review 2013</a:t>
            </a:r>
            <a:endParaRPr lang="en-GB"/>
          </a:p>
        </p:txBody>
      </p:sp>
      <p:sp>
        <p:nvSpPr>
          <p:cNvPr id="6" name="Slide Number Placeholder 5"/>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20734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NA1: EGI-InSPIRE Review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val="1163745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NA1: EGI-InSPIRE Review 2013</a:t>
            </a:r>
            <a:endParaRPr lang="en-GB"/>
          </a:p>
        </p:txBody>
      </p:sp>
      <p:sp>
        <p:nvSpPr>
          <p:cNvPr id="6" name="Slide Number Placeholder 5"/>
          <p:cNvSpPr>
            <a:spLocks noGrp="1"/>
          </p:cNvSpPr>
          <p:nvPr>
            <p:ph type="sldNum" sz="quarter" idx="12"/>
          </p:nvPr>
        </p:nvSpPr>
        <p:spPr/>
        <p:txBody>
          <a:bodyPr/>
          <a:lstStyle/>
          <a:p>
            <a:fld id="{E2CFD5D6-FA5C-48EF-BC6F-D678F3F78D54}" type="slidenum">
              <a:rPr lang="en-GB" smtClean="0"/>
              <a:t>‹#›</a:t>
            </a:fld>
            <a:endParaRPr lang="en-GB"/>
          </a:p>
        </p:txBody>
      </p:sp>
    </p:spTree>
    <p:extLst>
      <p:ext uri="{BB962C8B-B14F-4D97-AF65-F5344CB8AC3E}">
        <p14:creationId xmlns:p14="http://schemas.microsoft.com/office/powerpoint/2010/main" val="146728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NA1: EGI-InSPIRE Review 2013</a:t>
            </a:r>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US" smtClean="0"/>
              <a:t>NA1: EGI-InSPIRE Review 2013</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NA1: EGI-InSPIRE Review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NA1: EGI-InSPIRE Review 2013</a:t>
            </a:r>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US" smtClean="0"/>
              <a:t>NA1: EGI-InSPIRE Review 2013</a:t>
            </a:r>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dirty="0" smtClean="0">
                <a:solidFill>
                  <a:schemeClr val="bg1"/>
                </a:solidFill>
                <a:latin typeface="Arial" pitchFamily="34" charset="0"/>
                <a:cs typeface="Arial" pitchFamily="34" charset="0"/>
              </a:defRPr>
            </a:lvl1pPr>
          </a:lstStyle>
          <a:p>
            <a:pPr>
              <a:defRPr/>
            </a:pPr>
            <a:r>
              <a:rPr lang="en-US" smtClean="0"/>
              <a:t>NA1: EGI-InSPIRE Review 2013</a:t>
            </a:r>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
        <p:nvSpPr>
          <p:cNvPr id="6" name="Footer Placeholder 4"/>
          <p:cNvSpPr>
            <a:spLocks noGrp="1"/>
          </p:cNvSpPr>
          <p:nvPr>
            <p:ph type="ftr" sz="quarter" idx="11"/>
          </p:nvPr>
        </p:nvSpPr>
        <p:spPr>
          <a:xfrm>
            <a:off x="3124200" y="6356350"/>
            <a:ext cx="2895600" cy="365125"/>
          </a:xfrm>
        </p:spPr>
        <p:txBody>
          <a:bodyPr/>
          <a:lstStyle>
            <a:lvl1pPr>
              <a:defRPr dirty="0" smtClean="0">
                <a:solidFill>
                  <a:schemeClr val="bg1"/>
                </a:solidFill>
                <a:latin typeface="Arial" pitchFamily="34" charset="0"/>
                <a:cs typeface="Arial" pitchFamily="34" charset="0"/>
              </a:defRPr>
            </a:lvl1pPr>
          </a:lstStyle>
          <a:p>
            <a:pPr>
              <a:defRPr/>
            </a:pPr>
            <a:r>
              <a:rPr lang="en-US" smtClean="0"/>
              <a:t>NA1: EGI-InSPIRE Review 2013</a:t>
            </a:r>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NA1: EGI-InSPIRE Review 2013</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dt="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NA1: EGI-InSPIRE Review 2013</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NA1: EGI-InSPIRE Review 2013</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NA1: EGI-InSPIRE Review 2013</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FD5D6-FA5C-48EF-BC6F-D678F3F78D54}" type="slidenum">
              <a:rPr lang="en-GB" smtClean="0"/>
              <a:t>‹#›</a:t>
            </a:fld>
            <a:endParaRPr lang="en-GB"/>
          </a:p>
        </p:txBody>
      </p:sp>
    </p:spTree>
    <p:extLst>
      <p:ext uri="{BB962C8B-B14F-4D97-AF65-F5344CB8AC3E}">
        <p14:creationId xmlns:p14="http://schemas.microsoft.com/office/powerpoint/2010/main" val="331775352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8.xml"/><Relationship Id="rId5" Type="http://schemas.openxmlformats.org/officeDocument/2006/relationships/chart" Target="../charts/chart5.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8.xml"/><Relationship Id="rId5" Type="http://schemas.openxmlformats.org/officeDocument/2006/relationships/image" Target="../media/image11.jpeg"/><Relationship Id="rId4" Type="http://schemas.openxmlformats.org/officeDocument/2006/relationships/image" Target="../media/image10.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dirty="0" smtClean="0"/>
              <a:t>NA1: Project Management, Administration &amp; Finances</a:t>
            </a:r>
          </a:p>
        </p:txBody>
      </p:sp>
      <p:sp>
        <p:nvSpPr>
          <p:cNvPr id="3075" name="Rectangle 3"/>
          <p:cNvSpPr>
            <a:spLocks noGrp="1" noChangeArrowheads="1"/>
          </p:cNvSpPr>
          <p:nvPr>
            <p:ph type="subTitle" idx="1"/>
          </p:nvPr>
        </p:nvSpPr>
        <p:spPr/>
        <p:txBody>
          <a:bodyPr/>
          <a:lstStyle/>
          <a:p>
            <a:pPr eaLnBrk="1" hangingPunct="1"/>
            <a:r>
              <a:rPr lang="en-GB" dirty="0" smtClean="0"/>
              <a:t>Catherine </a:t>
            </a:r>
            <a:r>
              <a:rPr lang="en-GB" dirty="0" err="1" smtClean="0"/>
              <a:t>Gater</a:t>
            </a:r>
            <a:endParaRPr lang="en-GB" dirty="0" smtClean="0"/>
          </a:p>
          <a:p>
            <a:pPr eaLnBrk="1" hangingPunct="1"/>
            <a:r>
              <a:rPr lang="en-GB" dirty="0" smtClean="0"/>
              <a:t>Deputy Director, EGI.eu</a:t>
            </a:r>
          </a:p>
        </p:txBody>
      </p:sp>
      <p:sp>
        <p:nvSpPr>
          <p:cNvPr id="307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18574633-1977-4342-8111-E3D962A32562}" type="slidenum">
              <a:rPr lang="fi-FI" smtClean="0">
                <a:solidFill>
                  <a:schemeClr val="bg1"/>
                </a:solidFill>
              </a:rPr>
              <a:pPr fontAlgn="base">
                <a:spcBef>
                  <a:spcPct val="0"/>
                </a:spcBef>
                <a:spcAft>
                  <a:spcPct val="0"/>
                </a:spcAft>
              </a:pPr>
              <a:t>1</a:t>
            </a:fld>
            <a:endParaRPr lang="fi-FI" smtClean="0">
              <a:solidFill>
                <a:schemeClr val="bg1"/>
              </a:solidFill>
            </a:endParaRPr>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351284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a:t>
            </a:r>
            <a:r>
              <a:rPr lang="en-GB" dirty="0"/>
              <a:t>P</a:t>
            </a:r>
            <a:r>
              <a:rPr lang="en-GB" dirty="0" smtClean="0"/>
              <a:t>artners</a:t>
            </a:r>
            <a:endParaRPr lang="en-GB" dirty="0"/>
          </a:p>
        </p:txBody>
      </p:sp>
      <p:sp>
        <p:nvSpPr>
          <p:cNvPr id="3" name="Content Placeholder 2"/>
          <p:cNvSpPr>
            <a:spLocks noGrp="1"/>
          </p:cNvSpPr>
          <p:nvPr>
            <p:ph idx="1"/>
          </p:nvPr>
        </p:nvSpPr>
        <p:spPr>
          <a:xfrm>
            <a:off x="323528" y="1232420"/>
            <a:ext cx="3312368" cy="4525963"/>
          </a:xfrm>
        </p:spPr>
        <p:txBody>
          <a:bodyPr/>
          <a:lstStyle/>
          <a:p>
            <a:pPr marL="0" indent="0">
              <a:buNone/>
            </a:pPr>
            <a:r>
              <a:rPr lang="en-GB" sz="2000" dirty="0" smtClean="0"/>
              <a:t>9 Asia Pacific (unfunded)</a:t>
            </a:r>
          </a:p>
          <a:p>
            <a:pPr lvl="1"/>
            <a:r>
              <a:rPr lang="en-GB" sz="1600" dirty="0" smtClean="0"/>
              <a:t>Australia</a:t>
            </a:r>
          </a:p>
          <a:p>
            <a:pPr lvl="1"/>
            <a:r>
              <a:rPr lang="en-GB" sz="1600" dirty="0" smtClean="0"/>
              <a:t>Indonesia</a:t>
            </a:r>
          </a:p>
          <a:p>
            <a:pPr lvl="1"/>
            <a:r>
              <a:rPr lang="en-GB" sz="1600" dirty="0" smtClean="0"/>
              <a:t>Japan</a:t>
            </a:r>
          </a:p>
          <a:p>
            <a:pPr lvl="1"/>
            <a:r>
              <a:rPr lang="en-GB" sz="1600" dirty="0" smtClean="0"/>
              <a:t>Malaysia</a:t>
            </a:r>
          </a:p>
          <a:p>
            <a:pPr lvl="1"/>
            <a:r>
              <a:rPr lang="en-GB" sz="1600" dirty="0" smtClean="0"/>
              <a:t>Philippines</a:t>
            </a:r>
          </a:p>
          <a:p>
            <a:pPr lvl="1"/>
            <a:r>
              <a:rPr lang="en-GB" sz="1600" dirty="0" smtClean="0"/>
              <a:t>Republic of Korea</a:t>
            </a:r>
          </a:p>
          <a:p>
            <a:pPr lvl="1"/>
            <a:r>
              <a:rPr lang="en-GB" sz="1600" dirty="0" smtClean="0"/>
              <a:t>Singapore</a:t>
            </a:r>
          </a:p>
          <a:p>
            <a:pPr lvl="1"/>
            <a:r>
              <a:rPr lang="en-GB" sz="1600" dirty="0" smtClean="0"/>
              <a:t>Taiwan</a:t>
            </a:r>
          </a:p>
          <a:p>
            <a:pPr lvl="1"/>
            <a:r>
              <a:rPr lang="en-GB" sz="1600" dirty="0" smtClean="0"/>
              <a:t>Thailand</a:t>
            </a:r>
          </a:p>
          <a:p>
            <a:pPr marL="457200" lvl="1" indent="0">
              <a:buNone/>
            </a:pPr>
            <a:endParaRPr lang="en-GB" sz="14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904" y="1196752"/>
            <a:ext cx="4752528" cy="4891420"/>
          </a:xfrm>
          <a:prstGeom prst="rect">
            <a:avLst/>
          </a:prstGeom>
          <a:effectLst>
            <a:outerShdw blurRad="88900" dist="88900" dir="13500000" algn="br" rotWithShape="0">
              <a:prstClr val="black">
                <a:alpha val="40000"/>
              </a:prstClr>
            </a:outerShdw>
          </a:effectLst>
        </p:spPr>
      </p:pic>
      <p:sp>
        <p:nvSpPr>
          <p:cNvPr id="7"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023012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4" y="115888"/>
            <a:ext cx="7019925" cy="865187"/>
          </a:xfrm>
        </p:spPr>
        <p:txBody>
          <a:bodyPr/>
          <a:lstStyle/>
          <a:p>
            <a:r>
              <a:rPr lang="en-GB" dirty="0" smtClean="0"/>
              <a:t>NA1: Tasks and Objectives</a:t>
            </a:r>
            <a:endParaRPr lang="en-GB" dirty="0"/>
          </a:p>
        </p:txBody>
      </p:sp>
      <p:sp>
        <p:nvSpPr>
          <p:cNvPr id="3" name="Content Placeholder 2"/>
          <p:cNvSpPr>
            <a:spLocks noGrp="1"/>
          </p:cNvSpPr>
          <p:nvPr>
            <p:ph idx="1"/>
          </p:nvPr>
        </p:nvSpPr>
        <p:spPr>
          <a:xfrm>
            <a:off x="323528" y="1268760"/>
            <a:ext cx="8712968" cy="4525963"/>
          </a:xfrm>
        </p:spPr>
        <p:txBody>
          <a:bodyPr/>
          <a:lstStyle/>
          <a:p>
            <a:r>
              <a:rPr lang="en-GB" dirty="0" smtClean="0"/>
              <a:t>TNA1.1 Activity management</a:t>
            </a:r>
          </a:p>
          <a:p>
            <a:pPr lvl="1"/>
            <a:r>
              <a:rPr lang="en-GB" sz="2000" dirty="0" smtClean="0"/>
              <a:t>Overall project management and reporting to the EC</a:t>
            </a:r>
          </a:p>
          <a:p>
            <a:r>
              <a:rPr lang="en-GB" dirty="0" smtClean="0"/>
              <a:t>TNA1.2 Project and consortium management</a:t>
            </a:r>
          </a:p>
          <a:p>
            <a:pPr lvl="1"/>
            <a:r>
              <a:rPr lang="en-GB" sz="2000" dirty="0" smtClean="0"/>
              <a:t>Establishment of a Project Office to support the very large project and consortium</a:t>
            </a:r>
          </a:p>
          <a:p>
            <a:pPr lvl="1"/>
            <a:r>
              <a:rPr lang="en-GB" sz="2000" dirty="0" smtClean="0"/>
              <a:t>Financial and effort management</a:t>
            </a:r>
          </a:p>
          <a:p>
            <a:r>
              <a:rPr lang="en-GB" dirty="0" smtClean="0"/>
              <a:t>TNA1.3 Technical management</a:t>
            </a:r>
          </a:p>
          <a:p>
            <a:pPr lvl="1"/>
            <a:r>
              <a:rPr lang="en-GB" sz="2000" dirty="0" smtClean="0"/>
              <a:t>Management of technical activities</a:t>
            </a:r>
          </a:p>
          <a:p>
            <a:r>
              <a:rPr lang="en-GB" dirty="0" smtClean="0"/>
              <a:t>TNA1.4 Quality assurance</a:t>
            </a:r>
          </a:p>
          <a:p>
            <a:pPr lvl="1"/>
            <a:r>
              <a:rPr lang="en-GB" sz="2000" dirty="0" smtClean="0"/>
              <a:t>Monitoring progress against defined metrics</a:t>
            </a:r>
          </a:p>
          <a:p>
            <a:pPr lvl="1"/>
            <a:r>
              <a:rPr lang="en-GB" sz="2000" dirty="0" smtClean="0"/>
              <a:t>Management of document review process</a:t>
            </a:r>
          </a:p>
          <a:p>
            <a:endParaRPr lang="en-GB" dirty="0"/>
          </a:p>
        </p:txBody>
      </p:sp>
      <p:sp>
        <p:nvSpPr>
          <p:cNvPr id="5" name="Slide Number Placeholder 4"/>
          <p:cNvSpPr>
            <a:spLocks noGrp="1"/>
          </p:cNvSpPr>
          <p:nvPr>
            <p:ph type="sldNum" sz="quarter" idx="12"/>
          </p:nvPr>
        </p:nvSpPr>
        <p:spPr/>
        <p:txBody>
          <a:bodyPr/>
          <a:lstStyle/>
          <a:p>
            <a:fld id="{574C2121-194E-403B-B45D-6620D351AB04}" type="slidenum">
              <a:rPr lang="en-GB" smtClean="0"/>
              <a:pPr/>
              <a:t>11</a:t>
            </a:fld>
            <a:endParaRPr lang="en-GB"/>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67222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Deliverables and Milestones</a:t>
            </a:r>
          </a:p>
        </p:txBody>
      </p:sp>
      <p:sp>
        <p:nvSpPr>
          <p:cNvPr id="18435" name="Subtitle 7"/>
          <p:cNvSpPr>
            <a:spLocks noGrp="1"/>
          </p:cNvSpPr>
          <p:nvPr>
            <p:ph type="subTitle" idx="1"/>
          </p:nvPr>
        </p:nvSpPr>
        <p:spPr/>
        <p:txBody>
          <a:bodyPr/>
          <a:lstStyle/>
          <a:p>
            <a:pPr eaLnBrk="1" hangingPunct="1"/>
            <a:endParaRPr lang="en-GB" smtClean="0"/>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12</a:t>
            </a:fld>
            <a:endParaRPr lang="fi-FI" smtClean="0">
              <a:solidFill>
                <a:schemeClr val="bg1"/>
              </a:solidFill>
            </a:endParaRPr>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472496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5888"/>
            <a:ext cx="7236296" cy="865187"/>
          </a:xfrm>
        </p:spPr>
        <p:txBody>
          <a:bodyPr/>
          <a:lstStyle/>
          <a:p>
            <a:r>
              <a:rPr lang="en-GB" dirty="0" smtClean="0"/>
              <a:t>PY3 Review Process</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13</a:t>
            </a:fld>
            <a:endParaRPr lang="en-US" dirty="0"/>
          </a:p>
        </p:txBody>
      </p:sp>
      <p:sp>
        <p:nvSpPr>
          <p:cNvPr id="7" name="Rounded Rectangle 6"/>
          <p:cNvSpPr/>
          <p:nvPr/>
        </p:nvSpPr>
        <p:spPr>
          <a:xfrm>
            <a:off x="179512" y="1196752"/>
            <a:ext cx="1584176" cy="720080"/>
          </a:xfrm>
          <a:prstGeom prst="roundRect">
            <a:avLst/>
          </a:prstGeom>
          <a:solidFill>
            <a:schemeClr val="bg1"/>
          </a:solidFill>
          <a:effectLst>
            <a:outerShdw blurRad="635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708526" y="2087780"/>
            <a:ext cx="1584176" cy="720080"/>
          </a:xfrm>
          <a:prstGeom prst="roundRect">
            <a:avLst/>
          </a:prstGeom>
          <a:solidFill>
            <a:schemeClr val="bg1"/>
          </a:solidFill>
          <a:effectLst>
            <a:outerShdw blurRad="635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3581784" y="4266256"/>
            <a:ext cx="1584176" cy="720080"/>
          </a:xfrm>
          <a:prstGeom prst="roundRect">
            <a:avLst/>
          </a:prstGeom>
          <a:solidFill>
            <a:schemeClr val="bg1"/>
          </a:solidFill>
          <a:effectLst>
            <a:outerShdw blurRad="635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6677980" y="4760334"/>
            <a:ext cx="1584176" cy="720080"/>
          </a:xfrm>
          <a:prstGeom prst="roundRect">
            <a:avLst/>
          </a:prstGeom>
          <a:solidFill>
            <a:schemeClr val="bg1"/>
          </a:solidFill>
          <a:effectLst>
            <a:outerShdw blurRad="635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61188" y="1231109"/>
            <a:ext cx="1584176" cy="646331"/>
          </a:xfrm>
          <a:prstGeom prst="rect">
            <a:avLst/>
          </a:prstGeom>
          <a:noFill/>
        </p:spPr>
        <p:txBody>
          <a:bodyPr wrap="square" rtlCol="0">
            <a:spAutoFit/>
          </a:bodyPr>
          <a:lstStyle/>
          <a:p>
            <a:pPr algn="ctr"/>
            <a:r>
              <a:rPr lang="en-GB" b="1" dirty="0" smtClean="0"/>
              <a:t>Table of Contents</a:t>
            </a:r>
            <a:endParaRPr lang="en-GB" b="1" dirty="0"/>
          </a:p>
        </p:txBody>
      </p:sp>
      <p:sp>
        <p:nvSpPr>
          <p:cNvPr id="13" name="TextBox 12"/>
          <p:cNvSpPr txBox="1"/>
          <p:nvPr/>
        </p:nvSpPr>
        <p:spPr>
          <a:xfrm>
            <a:off x="1701125" y="2263154"/>
            <a:ext cx="1584176" cy="369332"/>
          </a:xfrm>
          <a:prstGeom prst="rect">
            <a:avLst/>
          </a:prstGeom>
          <a:noFill/>
        </p:spPr>
        <p:txBody>
          <a:bodyPr wrap="square" rtlCol="0">
            <a:spAutoFit/>
          </a:bodyPr>
          <a:lstStyle/>
          <a:p>
            <a:pPr algn="ctr"/>
            <a:r>
              <a:rPr lang="en-GB" b="1" dirty="0" smtClean="0"/>
              <a:t>Drafts</a:t>
            </a:r>
            <a:endParaRPr lang="en-GB" b="1" dirty="0"/>
          </a:p>
        </p:txBody>
      </p:sp>
      <p:sp>
        <p:nvSpPr>
          <p:cNvPr id="15" name="TextBox 14"/>
          <p:cNvSpPr txBox="1"/>
          <p:nvPr/>
        </p:nvSpPr>
        <p:spPr>
          <a:xfrm>
            <a:off x="3563888" y="4303130"/>
            <a:ext cx="1584176" cy="646331"/>
          </a:xfrm>
          <a:prstGeom prst="rect">
            <a:avLst/>
          </a:prstGeom>
          <a:noFill/>
        </p:spPr>
        <p:txBody>
          <a:bodyPr wrap="square" rtlCol="0">
            <a:spAutoFit/>
          </a:bodyPr>
          <a:lstStyle/>
          <a:p>
            <a:pPr algn="ctr"/>
            <a:r>
              <a:rPr lang="en-GB" b="1" dirty="0" smtClean="0"/>
              <a:t>AMB</a:t>
            </a:r>
          </a:p>
          <a:p>
            <a:pPr algn="ctr"/>
            <a:r>
              <a:rPr lang="en-GB" b="1" dirty="0" smtClean="0"/>
              <a:t>Review</a:t>
            </a:r>
            <a:endParaRPr lang="en-GB" b="1" dirty="0"/>
          </a:p>
        </p:txBody>
      </p:sp>
      <p:sp>
        <p:nvSpPr>
          <p:cNvPr id="16" name="TextBox 15"/>
          <p:cNvSpPr txBox="1"/>
          <p:nvPr/>
        </p:nvSpPr>
        <p:spPr>
          <a:xfrm>
            <a:off x="6674881" y="4800354"/>
            <a:ext cx="1584176" cy="646331"/>
          </a:xfrm>
          <a:prstGeom prst="rect">
            <a:avLst/>
          </a:prstGeom>
          <a:noFill/>
        </p:spPr>
        <p:txBody>
          <a:bodyPr wrap="square" rtlCol="0">
            <a:spAutoFit/>
          </a:bodyPr>
          <a:lstStyle/>
          <a:p>
            <a:pPr algn="ctr"/>
            <a:r>
              <a:rPr lang="en-GB" b="1" dirty="0"/>
              <a:t>P</a:t>
            </a:r>
            <a:r>
              <a:rPr lang="en-GB" b="1" dirty="0" smtClean="0"/>
              <a:t>MB</a:t>
            </a:r>
          </a:p>
          <a:p>
            <a:pPr algn="ctr"/>
            <a:r>
              <a:rPr lang="en-GB" b="1" dirty="0" smtClean="0"/>
              <a:t>Review</a:t>
            </a:r>
            <a:endParaRPr lang="en-GB" b="1" dirty="0"/>
          </a:p>
        </p:txBody>
      </p:sp>
      <p:sp>
        <p:nvSpPr>
          <p:cNvPr id="25" name="TextBox 24"/>
          <p:cNvSpPr txBox="1"/>
          <p:nvPr/>
        </p:nvSpPr>
        <p:spPr>
          <a:xfrm>
            <a:off x="1907703" y="1249853"/>
            <a:ext cx="1440159" cy="369332"/>
          </a:xfrm>
          <a:prstGeom prst="rect">
            <a:avLst/>
          </a:prstGeom>
          <a:noFill/>
        </p:spPr>
        <p:txBody>
          <a:bodyPr wrap="square" rtlCol="0">
            <a:spAutoFit/>
          </a:bodyPr>
          <a:lstStyle/>
          <a:p>
            <a:r>
              <a:rPr lang="en-GB" b="1" dirty="0" smtClean="0">
                <a:solidFill>
                  <a:schemeClr val="accent1">
                    <a:lumMod val="75000"/>
                  </a:schemeClr>
                </a:solidFill>
              </a:rPr>
              <a:t>INTERNAL</a:t>
            </a:r>
            <a:endParaRPr lang="en-GB" b="1" dirty="0">
              <a:solidFill>
                <a:schemeClr val="accent1">
                  <a:lumMod val="75000"/>
                </a:schemeClr>
              </a:solidFill>
            </a:endParaRPr>
          </a:p>
        </p:txBody>
      </p:sp>
      <p:sp>
        <p:nvSpPr>
          <p:cNvPr id="26" name="TextBox 25"/>
          <p:cNvSpPr txBox="1"/>
          <p:nvPr/>
        </p:nvSpPr>
        <p:spPr>
          <a:xfrm>
            <a:off x="1980273" y="1556792"/>
            <a:ext cx="1224136" cy="369332"/>
          </a:xfrm>
          <a:prstGeom prst="rect">
            <a:avLst/>
          </a:prstGeom>
          <a:noFill/>
        </p:spPr>
        <p:txBody>
          <a:bodyPr wrap="square" rtlCol="0">
            <a:spAutoFit/>
          </a:bodyPr>
          <a:lstStyle/>
          <a:p>
            <a:r>
              <a:rPr lang="en-GB" b="1" dirty="0" smtClean="0">
                <a:solidFill>
                  <a:schemeClr val="accent1">
                    <a:lumMod val="75000"/>
                  </a:schemeClr>
                </a:solidFill>
              </a:rPr>
              <a:t>REVIEW</a:t>
            </a:r>
            <a:endParaRPr lang="en-GB" b="1" dirty="0">
              <a:solidFill>
                <a:schemeClr val="accent1">
                  <a:lumMod val="75000"/>
                </a:schemeClr>
              </a:solidFill>
            </a:endParaRPr>
          </a:p>
        </p:txBody>
      </p:sp>
      <p:sp>
        <p:nvSpPr>
          <p:cNvPr id="27" name="TextBox 26"/>
          <p:cNvSpPr txBox="1"/>
          <p:nvPr/>
        </p:nvSpPr>
        <p:spPr>
          <a:xfrm>
            <a:off x="6969537" y="4009329"/>
            <a:ext cx="2064692" cy="369332"/>
          </a:xfrm>
          <a:prstGeom prst="rect">
            <a:avLst/>
          </a:prstGeom>
          <a:noFill/>
        </p:spPr>
        <p:txBody>
          <a:bodyPr wrap="square" rtlCol="0">
            <a:spAutoFit/>
          </a:bodyPr>
          <a:lstStyle/>
          <a:p>
            <a:r>
              <a:rPr lang="en-GB" b="1" dirty="0" smtClean="0">
                <a:solidFill>
                  <a:schemeClr val="accent1">
                    <a:lumMod val="75000"/>
                  </a:schemeClr>
                </a:solidFill>
              </a:rPr>
              <a:t>MANAGEMENT</a:t>
            </a:r>
            <a:endParaRPr lang="en-GB" b="1" dirty="0">
              <a:solidFill>
                <a:schemeClr val="accent1">
                  <a:lumMod val="75000"/>
                </a:schemeClr>
              </a:solidFill>
            </a:endParaRPr>
          </a:p>
        </p:txBody>
      </p:sp>
      <p:sp>
        <p:nvSpPr>
          <p:cNvPr id="28" name="TextBox 27"/>
          <p:cNvSpPr txBox="1"/>
          <p:nvPr/>
        </p:nvSpPr>
        <p:spPr>
          <a:xfrm>
            <a:off x="7380761" y="4332494"/>
            <a:ext cx="1224136" cy="369332"/>
          </a:xfrm>
          <a:prstGeom prst="rect">
            <a:avLst/>
          </a:prstGeom>
          <a:noFill/>
        </p:spPr>
        <p:txBody>
          <a:bodyPr wrap="square" rtlCol="0">
            <a:spAutoFit/>
          </a:bodyPr>
          <a:lstStyle/>
          <a:p>
            <a:r>
              <a:rPr lang="en-GB" b="1" dirty="0" smtClean="0">
                <a:solidFill>
                  <a:schemeClr val="accent1">
                    <a:lumMod val="75000"/>
                  </a:schemeClr>
                </a:solidFill>
              </a:rPr>
              <a:t>REVIEW</a:t>
            </a:r>
            <a:endParaRPr lang="en-GB" b="1" dirty="0">
              <a:solidFill>
                <a:schemeClr val="accent1">
                  <a:lumMod val="75000"/>
                </a:schemeClr>
              </a:solidFill>
            </a:endParaRPr>
          </a:p>
        </p:txBody>
      </p:sp>
      <p:cxnSp>
        <p:nvCxnSpPr>
          <p:cNvPr id="17" name="Straight Arrow Connector 16"/>
          <p:cNvCxnSpPr/>
          <p:nvPr/>
        </p:nvCxnSpPr>
        <p:spPr>
          <a:xfrm>
            <a:off x="3186100" y="2807860"/>
            <a:ext cx="377788" cy="2415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694434" y="1886501"/>
            <a:ext cx="377788" cy="19098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466969" y="5480414"/>
            <a:ext cx="3099" cy="4688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210766" y="5949280"/>
            <a:ext cx="2465690" cy="369332"/>
          </a:xfrm>
          <a:prstGeom prst="rect">
            <a:avLst/>
          </a:prstGeom>
          <a:noFill/>
        </p:spPr>
        <p:txBody>
          <a:bodyPr wrap="square" rtlCol="0">
            <a:spAutoFit/>
          </a:bodyPr>
          <a:lstStyle/>
          <a:p>
            <a:r>
              <a:rPr lang="en-GB" b="1" dirty="0" smtClean="0">
                <a:solidFill>
                  <a:schemeClr val="accent1">
                    <a:lumMod val="75000"/>
                  </a:schemeClr>
                </a:solidFill>
              </a:rPr>
              <a:t>SUBMISSION TO EC</a:t>
            </a:r>
            <a:endParaRPr lang="en-GB" b="1" dirty="0">
              <a:solidFill>
                <a:schemeClr val="accent1">
                  <a:lumMod val="75000"/>
                </a:schemeClr>
              </a:solidFill>
            </a:endParaRPr>
          </a:p>
        </p:txBody>
      </p:sp>
      <p:sp>
        <p:nvSpPr>
          <p:cNvPr id="9" name="Rounded Rectangle 8"/>
          <p:cNvSpPr/>
          <p:nvPr/>
        </p:nvSpPr>
        <p:spPr>
          <a:xfrm>
            <a:off x="3553531" y="3004665"/>
            <a:ext cx="1584176" cy="720080"/>
          </a:xfrm>
          <a:prstGeom prst="roundRect">
            <a:avLst/>
          </a:prstGeom>
          <a:solidFill>
            <a:schemeClr val="bg1"/>
          </a:solidFill>
          <a:effectLst>
            <a:outerShdw blurRad="635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547897" y="3047789"/>
            <a:ext cx="1584176" cy="646331"/>
          </a:xfrm>
          <a:prstGeom prst="rect">
            <a:avLst/>
          </a:prstGeom>
          <a:noFill/>
        </p:spPr>
        <p:txBody>
          <a:bodyPr wrap="square" rtlCol="0">
            <a:spAutoFit/>
          </a:bodyPr>
          <a:lstStyle/>
          <a:p>
            <a:pPr algn="ctr"/>
            <a:r>
              <a:rPr lang="en-GB" b="1" dirty="0" smtClean="0"/>
              <a:t>External Review</a:t>
            </a:r>
            <a:endParaRPr lang="en-GB" b="1" dirty="0"/>
          </a:p>
        </p:txBody>
      </p:sp>
      <p:sp>
        <p:nvSpPr>
          <p:cNvPr id="34" name="TextBox 33"/>
          <p:cNvSpPr txBox="1"/>
          <p:nvPr/>
        </p:nvSpPr>
        <p:spPr>
          <a:xfrm>
            <a:off x="3799644" y="5764614"/>
            <a:ext cx="1332429" cy="369332"/>
          </a:xfrm>
          <a:prstGeom prst="rect">
            <a:avLst/>
          </a:prstGeom>
          <a:solidFill>
            <a:srgbClr val="FF0000"/>
          </a:solidFill>
        </p:spPr>
        <p:txBody>
          <a:bodyPr wrap="square" rtlCol="0">
            <a:spAutoFit/>
          </a:bodyPr>
          <a:lstStyle/>
          <a:p>
            <a:r>
              <a:rPr lang="en-GB" b="1" dirty="0" smtClean="0">
                <a:solidFill>
                  <a:schemeClr val="bg1"/>
                </a:solidFill>
              </a:rPr>
              <a:t>2</a:t>
            </a:r>
            <a:r>
              <a:rPr lang="en-GB" b="1" dirty="0" smtClean="0">
                <a:solidFill>
                  <a:srgbClr val="FF0000"/>
                </a:solidFill>
              </a:rPr>
              <a:t> </a:t>
            </a:r>
            <a:r>
              <a:rPr lang="en-GB" b="1" dirty="0" smtClean="0">
                <a:solidFill>
                  <a:schemeClr val="bg1"/>
                </a:solidFill>
              </a:rPr>
              <a:t>WEEKS</a:t>
            </a:r>
            <a:endParaRPr lang="en-GB" b="1" dirty="0">
              <a:solidFill>
                <a:schemeClr val="bg1"/>
              </a:solidFill>
            </a:endParaRPr>
          </a:p>
        </p:txBody>
      </p:sp>
      <p:sp>
        <p:nvSpPr>
          <p:cNvPr id="35" name="TextBox 34"/>
          <p:cNvSpPr txBox="1"/>
          <p:nvPr/>
        </p:nvSpPr>
        <p:spPr>
          <a:xfrm>
            <a:off x="7326615" y="3004665"/>
            <a:ext cx="1332429" cy="369332"/>
          </a:xfrm>
          <a:prstGeom prst="rect">
            <a:avLst/>
          </a:prstGeom>
          <a:solidFill>
            <a:srgbClr val="FF0000"/>
          </a:solidFill>
        </p:spPr>
        <p:txBody>
          <a:bodyPr wrap="square" rtlCol="0">
            <a:spAutoFit/>
          </a:bodyPr>
          <a:lstStyle/>
          <a:p>
            <a:r>
              <a:rPr lang="en-GB" b="1" dirty="0" smtClean="0">
                <a:solidFill>
                  <a:schemeClr val="bg1"/>
                </a:solidFill>
              </a:rPr>
              <a:t>2</a:t>
            </a:r>
            <a:r>
              <a:rPr lang="en-GB" b="1" dirty="0" smtClean="0">
                <a:solidFill>
                  <a:srgbClr val="FF0000"/>
                </a:solidFill>
              </a:rPr>
              <a:t> </a:t>
            </a:r>
            <a:r>
              <a:rPr lang="en-GB" b="1" dirty="0" smtClean="0">
                <a:solidFill>
                  <a:schemeClr val="bg1"/>
                </a:solidFill>
              </a:rPr>
              <a:t>WEEKS</a:t>
            </a:r>
            <a:endParaRPr lang="en-GB" b="1" dirty="0">
              <a:solidFill>
                <a:schemeClr val="bg1"/>
              </a:solidFill>
            </a:endParaRPr>
          </a:p>
        </p:txBody>
      </p:sp>
      <p:sp>
        <p:nvSpPr>
          <p:cNvPr id="36" name="Right Triangle 35"/>
          <p:cNvSpPr/>
          <p:nvPr/>
        </p:nvSpPr>
        <p:spPr>
          <a:xfrm>
            <a:off x="4345619" y="5189419"/>
            <a:ext cx="200033" cy="595888"/>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Triangle 36"/>
          <p:cNvSpPr/>
          <p:nvPr/>
        </p:nvSpPr>
        <p:spPr>
          <a:xfrm flipV="1">
            <a:off x="7892812" y="3290652"/>
            <a:ext cx="200033" cy="702817"/>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a:stCxn id="9" idx="2"/>
          </p:cNvCxnSpPr>
          <p:nvPr/>
        </p:nvCxnSpPr>
        <p:spPr>
          <a:xfrm flipH="1">
            <a:off x="4337833" y="3724745"/>
            <a:ext cx="7786" cy="537449"/>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6" idx="1"/>
          </p:cNvCxnSpPr>
          <p:nvPr/>
        </p:nvCxnSpPr>
        <p:spPr>
          <a:xfrm>
            <a:off x="5132073" y="4894485"/>
            <a:ext cx="1542808" cy="2761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017547" y="4427876"/>
            <a:ext cx="1574794" cy="369332"/>
          </a:xfrm>
          <a:prstGeom prst="rect">
            <a:avLst/>
          </a:prstGeom>
          <a:noFill/>
        </p:spPr>
        <p:txBody>
          <a:bodyPr wrap="square" rtlCol="0">
            <a:spAutoFit/>
          </a:bodyPr>
          <a:lstStyle/>
          <a:p>
            <a:r>
              <a:rPr lang="en-GB" b="1" dirty="0" smtClean="0">
                <a:solidFill>
                  <a:srgbClr val="FF0000"/>
                </a:solidFill>
              </a:rPr>
              <a:t>SHEPHERD</a:t>
            </a:r>
            <a:endParaRPr lang="en-GB" b="1" dirty="0">
              <a:solidFill>
                <a:srgbClr val="FF0000"/>
              </a:solidFill>
            </a:endParaRPr>
          </a:p>
        </p:txBody>
      </p:sp>
      <p:cxnSp>
        <p:nvCxnSpPr>
          <p:cNvPr id="47" name="Straight Arrow Connector 46"/>
          <p:cNvCxnSpPr/>
          <p:nvPr/>
        </p:nvCxnSpPr>
        <p:spPr>
          <a:xfrm flipV="1">
            <a:off x="1716283" y="3029081"/>
            <a:ext cx="0" cy="132929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860" y="4768447"/>
            <a:ext cx="749331" cy="841945"/>
          </a:xfrm>
          <a:prstGeom prst="rect">
            <a:avLst/>
          </a:prstGeom>
        </p:spPr>
      </p:pic>
      <p:cxnSp>
        <p:nvCxnSpPr>
          <p:cNvPr id="39" name="Straight Connector 38"/>
          <p:cNvCxnSpPr/>
          <p:nvPr/>
        </p:nvCxnSpPr>
        <p:spPr>
          <a:xfrm>
            <a:off x="3391933" y="1118999"/>
            <a:ext cx="0" cy="5150242"/>
          </a:xfrm>
          <a:prstGeom prst="line">
            <a:avLst/>
          </a:prstGeom>
          <a:ln w="762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52419" y="3693730"/>
            <a:ext cx="1332429" cy="369332"/>
          </a:xfrm>
          <a:prstGeom prst="rect">
            <a:avLst/>
          </a:prstGeom>
          <a:solidFill>
            <a:srgbClr val="FF0000"/>
          </a:solidFill>
        </p:spPr>
        <p:txBody>
          <a:bodyPr wrap="square" rtlCol="0">
            <a:spAutoFit/>
          </a:bodyPr>
          <a:lstStyle/>
          <a:p>
            <a:r>
              <a:rPr lang="en-GB" b="1" dirty="0">
                <a:solidFill>
                  <a:schemeClr val="bg1"/>
                </a:solidFill>
              </a:rPr>
              <a:t>3</a:t>
            </a:r>
            <a:r>
              <a:rPr lang="en-GB" b="1" dirty="0" smtClean="0">
                <a:solidFill>
                  <a:srgbClr val="FF0000"/>
                </a:solidFill>
              </a:rPr>
              <a:t> </a:t>
            </a:r>
            <a:r>
              <a:rPr lang="en-GB" b="1" dirty="0" smtClean="0">
                <a:solidFill>
                  <a:schemeClr val="bg1"/>
                </a:solidFill>
              </a:rPr>
              <a:t>WEEKS</a:t>
            </a:r>
            <a:endParaRPr lang="en-GB" b="1" dirty="0">
              <a:solidFill>
                <a:schemeClr val="bg1"/>
              </a:solidFill>
            </a:endParaRPr>
          </a:p>
        </p:txBody>
      </p:sp>
      <p:sp>
        <p:nvSpPr>
          <p:cNvPr id="43" name="Right Triangle 42"/>
          <p:cNvSpPr/>
          <p:nvPr/>
        </p:nvSpPr>
        <p:spPr>
          <a:xfrm rot="16200000">
            <a:off x="338067" y="3124944"/>
            <a:ext cx="953686" cy="184666"/>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3588175" y="2007252"/>
            <a:ext cx="1678666" cy="369332"/>
          </a:xfrm>
          <a:prstGeom prst="rect">
            <a:avLst/>
          </a:prstGeom>
          <a:noFill/>
        </p:spPr>
        <p:txBody>
          <a:bodyPr wrap="square" rtlCol="0">
            <a:spAutoFit/>
          </a:bodyPr>
          <a:lstStyle/>
          <a:p>
            <a:r>
              <a:rPr lang="en-GB" b="1" dirty="0" smtClean="0">
                <a:solidFill>
                  <a:srgbClr val="FF0000"/>
                </a:solidFill>
              </a:rPr>
              <a:t>MODERATOR</a:t>
            </a:r>
            <a:endParaRPr lang="en-GB" b="1" dirty="0">
              <a:solidFill>
                <a:srgbClr val="FF0000"/>
              </a:solidFill>
            </a:endParaRPr>
          </a:p>
        </p:txBody>
      </p:sp>
      <p:cxnSp>
        <p:nvCxnSpPr>
          <p:cNvPr id="20" name="Straight Arrow Connector 19"/>
          <p:cNvCxnSpPr>
            <a:stCxn id="44" idx="2"/>
          </p:cNvCxnSpPr>
          <p:nvPr/>
        </p:nvCxnSpPr>
        <p:spPr>
          <a:xfrm>
            <a:off x="4427508" y="2376584"/>
            <a:ext cx="0" cy="552027"/>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02650" y="5949280"/>
            <a:ext cx="1745212" cy="369332"/>
          </a:xfrm>
          <a:prstGeom prst="rect">
            <a:avLst/>
          </a:prstGeom>
          <a:noFill/>
        </p:spPr>
        <p:txBody>
          <a:bodyPr wrap="square" rtlCol="0">
            <a:spAutoFit/>
          </a:bodyPr>
          <a:lstStyle/>
          <a:p>
            <a:r>
              <a:rPr lang="en-GB" b="1" dirty="0" smtClean="0">
                <a:solidFill>
                  <a:schemeClr val="accent1">
                    <a:lumMod val="75000"/>
                  </a:schemeClr>
                </a:solidFill>
              </a:rPr>
              <a:t>1</a:t>
            </a:r>
            <a:r>
              <a:rPr lang="en-GB" b="1" baseline="30000" dirty="0" smtClean="0">
                <a:solidFill>
                  <a:schemeClr val="accent1">
                    <a:lumMod val="75000"/>
                  </a:schemeClr>
                </a:solidFill>
              </a:rPr>
              <a:t>st</a:t>
            </a:r>
            <a:r>
              <a:rPr lang="en-GB" b="1" dirty="0" smtClean="0">
                <a:solidFill>
                  <a:schemeClr val="accent1">
                    <a:lumMod val="75000"/>
                  </a:schemeClr>
                </a:solidFill>
              </a:rPr>
              <a:t> of PM DUE</a:t>
            </a:r>
            <a:endParaRPr lang="en-GB" b="1" dirty="0">
              <a:solidFill>
                <a:schemeClr val="accent1">
                  <a:lumMod val="75000"/>
                </a:schemeClr>
              </a:solidFill>
            </a:endParaRPr>
          </a:p>
        </p:txBody>
      </p:sp>
      <p:sp>
        <p:nvSpPr>
          <p:cNvPr id="19" name="Rectangle 18"/>
          <p:cNvSpPr/>
          <p:nvPr/>
        </p:nvSpPr>
        <p:spPr>
          <a:xfrm>
            <a:off x="24312" y="1118687"/>
            <a:ext cx="3350682" cy="1917595"/>
          </a:xfrm>
          <a:prstGeom prst="rect">
            <a:avLst/>
          </a:prstGeom>
          <a:solidFill>
            <a:schemeClr val="accent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urved Right Arrow 2"/>
          <p:cNvSpPr/>
          <p:nvPr/>
        </p:nvSpPr>
        <p:spPr>
          <a:xfrm>
            <a:off x="2177841" y="2672490"/>
            <a:ext cx="1377534" cy="22810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Rectangle 21"/>
          <p:cNvSpPr/>
          <p:nvPr/>
        </p:nvSpPr>
        <p:spPr>
          <a:xfrm>
            <a:off x="3391933" y="3857432"/>
            <a:ext cx="5572555" cy="1822031"/>
          </a:xfrm>
          <a:prstGeom prst="rect">
            <a:avLst/>
          </a:prstGeom>
          <a:solidFill>
            <a:schemeClr val="accent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Curved Left Arrow 20"/>
          <p:cNvSpPr/>
          <p:nvPr/>
        </p:nvSpPr>
        <p:spPr>
          <a:xfrm>
            <a:off x="5165960" y="2672490"/>
            <a:ext cx="1368715" cy="226321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8"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32554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p:bldP spid="13" grpId="0"/>
      <p:bldP spid="15" grpId="0"/>
      <p:bldP spid="16" grpId="0"/>
      <p:bldP spid="25" grpId="0"/>
      <p:bldP spid="26" grpId="0"/>
      <p:bldP spid="27" grpId="0"/>
      <p:bldP spid="28" grpId="0"/>
      <p:bldP spid="33" grpId="0"/>
      <p:bldP spid="9" grpId="0" animBg="1"/>
      <p:bldP spid="14" grpId="0"/>
      <p:bldP spid="34" grpId="0" animBg="1"/>
      <p:bldP spid="35" grpId="0" animBg="1"/>
      <p:bldP spid="36" grpId="0" animBg="1"/>
      <p:bldP spid="37" grpId="0" animBg="1"/>
      <p:bldP spid="45" grpId="0"/>
      <p:bldP spid="41" grpId="0" animBg="1"/>
      <p:bldP spid="43" grpId="0" animBg="1"/>
      <p:bldP spid="44" grpId="0"/>
      <p:bldP spid="46" grpId="0"/>
      <p:bldP spid="19" grpId="0" animBg="1"/>
      <p:bldP spid="3" grpId="0" animBg="1"/>
      <p:bldP spid="22"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Deliverables &amp; Milestones</a:t>
            </a:r>
            <a:endParaRPr lang="en-GB" dirty="0"/>
          </a:p>
        </p:txBody>
      </p:sp>
      <p:sp>
        <p:nvSpPr>
          <p:cNvPr id="3" name="Content Placeholder 2"/>
          <p:cNvSpPr>
            <a:spLocks noGrp="1"/>
          </p:cNvSpPr>
          <p:nvPr>
            <p:ph idx="1"/>
          </p:nvPr>
        </p:nvSpPr>
        <p:spPr>
          <a:xfrm>
            <a:off x="395536" y="1268760"/>
            <a:ext cx="8496944" cy="4525963"/>
          </a:xfrm>
        </p:spPr>
        <p:txBody>
          <a:bodyPr/>
          <a:lstStyle/>
          <a:p>
            <a:r>
              <a:rPr lang="en-GB" sz="2400" dirty="0" smtClean="0"/>
              <a:t>18 Deliverables, 21 Milestones</a:t>
            </a:r>
          </a:p>
          <a:p>
            <a:r>
              <a:rPr lang="en-GB" sz="2400" dirty="0" smtClean="0"/>
              <a:t>At the end of PY1, ~ 6 weeks late on average</a:t>
            </a:r>
          </a:p>
          <a:p>
            <a:r>
              <a:rPr lang="en-GB" sz="2400" dirty="0" smtClean="0"/>
              <a:t>By the end of PY2, 33 days late on average</a:t>
            </a:r>
          </a:p>
          <a:p>
            <a:r>
              <a:rPr lang="en-GB" sz="2400" dirty="0" smtClean="0"/>
              <a:t>By the end of PY3, 36 days late on average</a:t>
            </a:r>
          </a:p>
          <a:p>
            <a:r>
              <a:rPr lang="en-GB" sz="2400" dirty="0" smtClean="0"/>
              <a:t>Time through review process is 33 days in PY3</a:t>
            </a:r>
          </a:p>
          <a:p>
            <a:r>
              <a:rPr lang="en-GB" sz="2400" dirty="0" smtClean="0"/>
              <a:t>Indicates that the initial draft is late but the review process is on time</a:t>
            </a:r>
          </a:p>
          <a:p>
            <a:r>
              <a:rPr lang="en-GB" sz="2400" dirty="0" smtClean="0"/>
              <a:t>Delivery time varies from 10 days early to 100 days late</a:t>
            </a:r>
          </a:p>
          <a:p>
            <a:r>
              <a:rPr lang="en-GB" sz="2400" dirty="0" smtClean="0"/>
              <a:t>Without MS520 </a:t>
            </a:r>
            <a:r>
              <a:rPr lang="en-GB" sz="2400" dirty="0" err="1" smtClean="0"/>
              <a:t>FedCloud</a:t>
            </a:r>
            <a:r>
              <a:rPr lang="en-GB" sz="2400" dirty="0" smtClean="0"/>
              <a:t> Blueprint, D2.20 EGI Sustainability Plan and D4.7 Sustainability of Operational Services, average is 32 days late</a:t>
            </a:r>
            <a:endParaRPr lang="en-GB" sz="24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29183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Provisional Financial Status and Effort</a:t>
            </a:r>
          </a:p>
        </p:txBody>
      </p:sp>
      <p:sp>
        <p:nvSpPr>
          <p:cNvPr id="18435" name="Subtitle 7"/>
          <p:cNvSpPr>
            <a:spLocks noGrp="1"/>
          </p:cNvSpPr>
          <p:nvPr>
            <p:ph type="subTitle" idx="1"/>
          </p:nvPr>
        </p:nvSpPr>
        <p:spPr/>
        <p:txBody>
          <a:bodyPr/>
          <a:lstStyle/>
          <a:p>
            <a:pPr eaLnBrk="1" hangingPunct="1"/>
            <a:endParaRPr lang="en-GB" dirty="0" smtClean="0"/>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15</a:t>
            </a:fld>
            <a:endParaRPr lang="fi-FI" smtClean="0">
              <a:solidFill>
                <a:schemeClr val="bg1"/>
              </a:solidFill>
            </a:endParaRPr>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84462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7380311" cy="865187"/>
          </a:xfrm>
        </p:spPr>
        <p:txBody>
          <a:bodyPr/>
          <a:lstStyle/>
          <a:p>
            <a:r>
              <a:rPr lang="en-GB" dirty="0" smtClean="0"/>
              <a:t>Provisional Financial Status</a:t>
            </a:r>
            <a:endParaRPr lang="en-GB" dirty="0"/>
          </a:p>
        </p:txBody>
      </p:sp>
      <p:sp>
        <p:nvSpPr>
          <p:cNvPr id="3" name="Content Placeholder 2"/>
          <p:cNvSpPr>
            <a:spLocks noGrp="1"/>
          </p:cNvSpPr>
          <p:nvPr>
            <p:ph idx="1"/>
          </p:nvPr>
        </p:nvSpPr>
        <p:spPr>
          <a:xfrm>
            <a:off x="179512" y="1268760"/>
            <a:ext cx="8964488" cy="4525963"/>
          </a:xfrm>
        </p:spPr>
        <p:txBody>
          <a:bodyPr/>
          <a:lstStyle/>
          <a:p>
            <a:r>
              <a:rPr lang="en-GB" sz="2400" dirty="0" smtClean="0"/>
              <a:t>Total eligible costs = € 16.1M</a:t>
            </a:r>
          </a:p>
          <a:p>
            <a:pPr lvl="1"/>
            <a:r>
              <a:rPr lang="en-GB" sz="2400" dirty="0" smtClean="0"/>
              <a:t>93% of total budgeted costs for PY3 (€ 17.4M)</a:t>
            </a:r>
          </a:p>
          <a:p>
            <a:pPr marL="457200" lvl="1" indent="0">
              <a:buNone/>
            </a:pPr>
            <a:endParaRPr lang="en-GB" sz="2400" dirty="0" smtClean="0"/>
          </a:p>
          <a:p>
            <a:r>
              <a:rPr lang="en-GB" sz="2400" dirty="0" smtClean="0"/>
              <a:t>Total requested contribution = € 6M</a:t>
            </a:r>
          </a:p>
          <a:p>
            <a:pPr lvl="1"/>
            <a:r>
              <a:rPr lang="en-GB" sz="2400" dirty="0" smtClean="0"/>
              <a:t>86% of budgeted requested contribution </a:t>
            </a:r>
            <a:r>
              <a:rPr lang="en-GB" sz="2400" dirty="0"/>
              <a:t>(</a:t>
            </a:r>
            <a:r>
              <a:rPr lang="en-GB" sz="2400" dirty="0" smtClean="0"/>
              <a:t>€ 7M)</a:t>
            </a:r>
          </a:p>
          <a:p>
            <a:pPr marL="457200" lvl="1" indent="0">
              <a:buNone/>
            </a:pPr>
            <a:endParaRPr lang="en-GB" sz="2400" dirty="0" smtClean="0"/>
          </a:p>
          <a:p>
            <a:r>
              <a:rPr lang="en-GB" sz="2400" dirty="0" smtClean="0"/>
              <a:t>Direct personnel </a:t>
            </a:r>
            <a:r>
              <a:rPr lang="en-GB" sz="2400" dirty="0"/>
              <a:t>(€ 9M</a:t>
            </a:r>
            <a:r>
              <a:rPr lang="en-GB" sz="2400" dirty="0" smtClean="0"/>
              <a:t>) and travel costs </a:t>
            </a:r>
            <a:br>
              <a:rPr lang="en-GB" sz="2400" dirty="0" smtClean="0"/>
            </a:br>
            <a:r>
              <a:rPr lang="en-GB" sz="2400" dirty="0" smtClean="0"/>
              <a:t>(</a:t>
            </a:r>
            <a:r>
              <a:rPr lang="en-GB" sz="2400" dirty="0"/>
              <a:t>€ 500K</a:t>
            </a:r>
            <a:r>
              <a:rPr lang="en-GB" sz="2400" dirty="0" smtClean="0"/>
              <a:t>) are 60% of the total</a:t>
            </a:r>
          </a:p>
          <a:p>
            <a:pPr lvl="1"/>
            <a:r>
              <a:rPr lang="en-GB" sz="2400" dirty="0" smtClean="0"/>
              <a:t>Other costs are overheads, audit costs (PY1, PY2) </a:t>
            </a:r>
            <a:r>
              <a:rPr lang="en-GB" sz="2400" dirty="0" err="1" smtClean="0"/>
              <a:t>etc</a:t>
            </a:r>
            <a:endParaRPr lang="en-GB" sz="2400" dirty="0" smtClean="0"/>
          </a:p>
          <a:p>
            <a:pPr lvl="1"/>
            <a:endParaRPr lang="en-GB" sz="24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16</a:t>
            </a:fld>
            <a:endParaRPr lang="en-US" dirty="0"/>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22835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7272462" cy="865187"/>
          </a:xfrm>
        </p:spPr>
        <p:txBody>
          <a:bodyPr/>
          <a:lstStyle/>
          <a:p>
            <a:r>
              <a:rPr lang="en-GB" dirty="0" smtClean="0"/>
              <a:t>Provisional Financial Status</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17</a:t>
            </a:fld>
            <a:endParaRPr lang="en-US" dirty="0"/>
          </a:p>
        </p:txBody>
      </p:sp>
      <p:sp>
        <p:nvSpPr>
          <p:cNvPr id="10"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
        <p:nvSpPr>
          <p:cNvPr id="3" name="TextBox 2"/>
          <p:cNvSpPr txBox="1"/>
          <p:nvPr/>
        </p:nvSpPr>
        <p:spPr>
          <a:xfrm>
            <a:off x="4408970" y="2780928"/>
            <a:ext cx="4680520" cy="369332"/>
          </a:xfrm>
          <a:prstGeom prst="rect">
            <a:avLst/>
          </a:prstGeom>
          <a:noFill/>
        </p:spPr>
        <p:txBody>
          <a:bodyPr wrap="square" rtlCol="0">
            <a:spAutoFit/>
          </a:bodyPr>
          <a:lstStyle/>
          <a:p>
            <a:r>
              <a:rPr lang="en-GB" b="1" dirty="0" smtClean="0"/>
              <a:t>PY3 </a:t>
            </a:r>
            <a:r>
              <a:rPr lang="en-GB" b="1" dirty="0"/>
              <a:t>Requested EC </a:t>
            </a:r>
            <a:r>
              <a:rPr lang="en-GB" b="1" dirty="0" smtClean="0"/>
              <a:t>Contribution (</a:t>
            </a:r>
            <a:r>
              <a:rPr lang="en-GB" b="1" dirty="0"/>
              <a:t>Euros</a:t>
            </a:r>
            <a:r>
              <a:rPr lang="en-GB" b="1" dirty="0" smtClean="0"/>
              <a:t>)</a:t>
            </a:r>
            <a:endParaRPr lang="en-GB" b="1" dirty="0"/>
          </a:p>
        </p:txBody>
      </p:sp>
      <p:graphicFrame>
        <p:nvGraphicFramePr>
          <p:cNvPr id="8" name="Chart 7"/>
          <p:cNvGraphicFramePr>
            <a:graphicFrameLocks/>
          </p:cNvGraphicFramePr>
          <p:nvPr>
            <p:extLst>
              <p:ext uri="{D42A27DB-BD31-4B8C-83A1-F6EECF244321}">
                <p14:modId xmlns:p14="http://schemas.microsoft.com/office/powerpoint/2010/main" val="97529940"/>
              </p:ext>
            </p:extLst>
          </p:nvPr>
        </p:nvGraphicFramePr>
        <p:xfrm>
          <a:off x="-2052736" y="260648"/>
          <a:ext cx="8549937"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283969" y="1124744"/>
            <a:ext cx="4930522" cy="646331"/>
          </a:xfrm>
          <a:prstGeom prst="rect">
            <a:avLst/>
          </a:prstGeom>
          <a:noFill/>
        </p:spPr>
        <p:txBody>
          <a:bodyPr wrap="square" rtlCol="0">
            <a:spAutoFit/>
          </a:bodyPr>
          <a:lstStyle/>
          <a:p>
            <a:r>
              <a:rPr lang="en-GB" b="1" dirty="0"/>
              <a:t>EGI-InSPIRE Total Costs by Activity after A</a:t>
            </a:r>
            <a:r>
              <a:rPr lang="en-GB" b="1" dirty="0" smtClean="0"/>
              <a:t>mendment </a:t>
            </a:r>
            <a:r>
              <a:rPr lang="en-GB" b="1" dirty="0"/>
              <a:t>#</a:t>
            </a:r>
            <a:r>
              <a:rPr lang="en-GB" b="1" dirty="0" smtClean="0"/>
              <a:t>2 (</a:t>
            </a:r>
            <a:r>
              <a:rPr lang="en-GB" b="1" dirty="0" err="1" smtClean="0"/>
              <a:t>excl</a:t>
            </a:r>
            <a:r>
              <a:rPr lang="en-GB" b="1" dirty="0" smtClean="0"/>
              <a:t> </a:t>
            </a:r>
            <a:r>
              <a:rPr lang="en-GB" b="1" dirty="0"/>
              <a:t>unfunded partners)</a:t>
            </a:r>
          </a:p>
        </p:txBody>
      </p:sp>
      <p:graphicFrame>
        <p:nvGraphicFramePr>
          <p:cNvPr id="11" name="Chart 10"/>
          <p:cNvGraphicFramePr>
            <a:graphicFrameLocks/>
          </p:cNvGraphicFramePr>
          <p:nvPr>
            <p:extLst>
              <p:ext uri="{D42A27DB-BD31-4B8C-83A1-F6EECF244321}">
                <p14:modId xmlns:p14="http://schemas.microsoft.com/office/powerpoint/2010/main" val="274749345"/>
              </p:ext>
            </p:extLst>
          </p:nvPr>
        </p:nvGraphicFramePr>
        <p:xfrm>
          <a:off x="-756592" y="1700808"/>
          <a:ext cx="5823857" cy="31644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514382838"/>
              </p:ext>
            </p:extLst>
          </p:nvPr>
        </p:nvGraphicFramePr>
        <p:xfrm>
          <a:off x="1954247" y="2825901"/>
          <a:ext cx="7148104" cy="341158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2495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7" cy="865187"/>
          </a:xfrm>
        </p:spPr>
        <p:txBody>
          <a:bodyPr/>
          <a:lstStyle/>
          <a:p>
            <a:r>
              <a:rPr lang="en-GB" dirty="0" smtClean="0"/>
              <a:t>Provisional Financial Status</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18</a:t>
            </a:fld>
            <a:endParaRPr lang="en-US" dirty="0"/>
          </a:p>
        </p:txBody>
      </p:sp>
      <p:sp>
        <p:nvSpPr>
          <p:cNvPr id="9" name="TextBox 1"/>
          <p:cNvSpPr txBox="1"/>
          <p:nvPr/>
        </p:nvSpPr>
        <p:spPr>
          <a:xfrm>
            <a:off x="5508104" y="1124744"/>
            <a:ext cx="3600400" cy="4320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000" b="1" dirty="0" smtClean="0">
                <a:latin typeface="Arial" pitchFamily="34" charset="0"/>
                <a:cs typeface="Arial" pitchFamily="34" charset="0"/>
              </a:rPr>
              <a:t>MAX PROJECT FUNDING</a:t>
            </a:r>
            <a:endParaRPr lang="en-GB" sz="2000" b="1" dirty="0">
              <a:latin typeface="Arial" pitchFamily="34" charset="0"/>
              <a:cs typeface="Arial" pitchFamily="34" charset="0"/>
            </a:endParaRPr>
          </a:p>
        </p:txBody>
      </p:sp>
      <p:sp>
        <p:nvSpPr>
          <p:cNvPr id="12"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6131641"/>
              </p:ext>
            </p:extLst>
          </p:nvPr>
        </p:nvGraphicFramePr>
        <p:xfrm>
          <a:off x="4932040" y="1340770"/>
          <a:ext cx="3992048" cy="2851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3481297894"/>
              </p:ext>
            </p:extLst>
          </p:nvPr>
        </p:nvGraphicFramePr>
        <p:xfrm>
          <a:off x="-180528" y="2276872"/>
          <a:ext cx="9495789" cy="36372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6519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Project Use of Funding</a:t>
            </a:r>
            <a:endParaRPr lang="sv-SE" dirty="0"/>
          </a:p>
        </p:txBody>
      </p:sp>
      <p:sp>
        <p:nvSpPr>
          <p:cNvPr id="3" name="Slide Number Placeholder 2"/>
          <p:cNvSpPr>
            <a:spLocks noGrp="1"/>
          </p:cNvSpPr>
          <p:nvPr>
            <p:ph type="sldNum" sz="quarter" idx="12"/>
          </p:nvPr>
        </p:nvSpPr>
        <p:spPr/>
        <p:txBody>
          <a:bodyPr/>
          <a:lstStyle/>
          <a:p>
            <a:pPr>
              <a:defRPr/>
            </a:pPr>
            <a:fld id="{1D53C9E4-42E2-402A-B0B1-17451789FE1F}" type="slidenum">
              <a:rPr lang="en-US" smtClean="0"/>
              <a:pPr>
                <a:defRPr/>
              </a:pPr>
              <a:t>19</a:t>
            </a:fld>
            <a:endParaRPr lang="en-US" dirty="0"/>
          </a:p>
        </p:txBody>
      </p:sp>
      <p:sp>
        <p:nvSpPr>
          <p:cNvPr id="4" name="Footer Placeholder 3"/>
          <p:cNvSpPr>
            <a:spLocks noGrp="1"/>
          </p:cNvSpPr>
          <p:nvPr>
            <p:ph type="ftr" sz="quarter" idx="11"/>
          </p:nvPr>
        </p:nvSpPr>
        <p:spPr/>
        <p:txBody>
          <a:bodyPr/>
          <a:lstStyle/>
          <a:p>
            <a:pPr>
              <a:defRPr/>
            </a:pPr>
            <a:r>
              <a:rPr lang="en-US" smtClean="0"/>
              <a:t>NA1: EGI-InSPIRE Review 2013</a:t>
            </a:r>
            <a:endParaRPr lang="en-US" dirty="0"/>
          </a:p>
        </p:txBody>
      </p:sp>
      <p:sp>
        <p:nvSpPr>
          <p:cNvPr id="7" name="Rectangle 6"/>
          <p:cNvSpPr/>
          <p:nvPr/>
        </p:nvSpPr>
        <p:spPr>
          <a:xfrm>
            <a:off x="251520" y="1128259"/>
            <a:ext cx="5720349" cy="369332"/>
          </a:xfrm>
          <a:prstGeom prst="rect">
            <a:avLst/>
          </a:prstGeom>
        </p:spPr>
        <p:txBody>
          <a:bodyPr wrap="none">
            <a:spAutoFit/>
          </a:bodyPr>
          <a:lstStyle/>
          <a:p>
            <a:r>
              <a:rPr lang="en-US" b="1" dirty="0"/>
              <a:t> </a:t>
            </a:r>
            <a:r>
              <a:rPr lang="en-US" b="1" dirty="0" smtClean="0"/>
              <a:t>Partners costs: Total </a:t>
            </a:r>
            <a:r>
              <a:rPr lang="en-US" b="1" dirty="0"/>
              <a:t>budget </a:t>
            </a:r>
            <a:r>
              <a:rPr lang="en-US" b="1" dirty="0" err="1"/>
              <a:t>vs</a:t>
            </a:r>
            <a:r>
              <a:rPr lang="en-US" b="1" dirty="0"/>
              <a:t> used </a:t>
            </a:r>
            <a:r>
              <a:rPr lang="en-US" b="1" dirty="0" smtClean="0"/>
              <a:t>PY1-PY3 (%)</a:t>
            </a:r>
          </a:p>
        </p:txBody>
      </p:sp>
      <p:graphicFrame>
        <p:nvGraphicFramePr>
          <p:cNvPr id="8" name="Chart 7"/>
          <p:cNvGraphicFramePr>
            <a:graphicFrameLocks/>
          </p:cNvGraphicFramePr>
          <p:nvPr>
            <p:extLst>
              <p:ext uri="{D42A27DB-BD31-4B8C-83A1-F6EECF244321}">
                <p14:modId xmlns:p14="http://schemas.microsoft.com/office/powerpoint/2010/main" val="1714266156"/>
              </p:ext>
            </p:extLst>
          </p:nvPr>
        </p:nvGraphicFramePr>
        <p:xfrm>
          <a:off x="5724128" y="1052736"/>
          <a:ext cx="3672543"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66960095"/>
              </p:ext>
            </p:extLst>
          </p:nvPr>
        </p:nvGraphicFramePr>
        <p:xfrm>
          <a:off x="467544" y="1556790"/>
          <a:ext cx="5045869" cy="4541558"/>
        </p:xfrm>
        <a:graphic>
          <a:graphicData uri="http://schemas.openxmlformats.org/drawingml/2006/table">
            <a:tbl>
              <a:tblPr>
                <a:tableStyleId>{5C22544A-7EE6-4342-B048-85BDC9FD1C3A}</a:tableStyleId>
              </a:tblPr>
              <a:tblGrid>
                <a:gridCol w="864096"/>
                <a:gridCol w="1046679"/>
                <a:gridCol w="391887"/>
                <a:gridCol w="156755"/>
                <a:gridCol w="904494"/>
                <a:gridCol w="1183600"/>
                <a:gridCol w="498358"/>
              </a:tblGrid>
              <a:tr h="246903">
                <a:tc>
                  <a:txBody>
                    <a:bodyPr/>
                    <a:lstStyle/>
                    <a:p>
                      <a:pPr algn="l" fontAlgn="b"/>
                      <a:r>
                        <a:rPr lang="en-GB" sz="1000" b="1" u="none" strike="noStrike" dirty="0">
                          <a:effectLst/>
                          <a:latin typeface="Arial" pitchFamily="34" charset="0"/>
                          <a:cs typeface="Arial" pitchFamily="34" charset="0"/>
                        </a:rPr>
                        <a:t>Partner</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a:effectLst/>
                          <a:latin typeface="Arial" pitchFamily="34" charset="0"/>
                          <a:cs typeface="Arial" pitchFamily="34" charset="0"/>
                        </a:rPr>
                        <a:t>Country</a:t>
                      </a:r>
                      <a:endParaRPr lang="en-GB" sz="1000" b="1" i="0" u="none" strike="noStrike">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ctr" fontAlgn="b"/>
                      <a:r>
                        <a:rPr lang="en-GB" sz="1000" b="1" u="none" strike="noStrike" dirty="0">
                          <a:effectLst/>
                          <a:latin typeface="Arial" pitchFamily="34" charset="0"/>
                          <a:cs typeface="Arial" pitchFamily="34" charset="0"/>
                        </a:rPr>
                        <a:t>%</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a:effectLst/>
                          <a:latin typeface="Arial" pitchFamily="34" charset="0"/>
                          <a:cs typeface="Arial" pitchFamily="34" charset="0"/>
                        </a:rPr>
                        <a:t>Partner</a:t>
                      </a:r>
                      <a:endParaRPr lang="en-GB" sz="1000" b="1" i="0" u="none" strike="noStrike">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a:effectLst/>
                          <a:latin typeface="Arial" pitchFamily="34" charset="0"/>
                          <a:cs typeface="Arial" pitchFamily="34" charset="0"/>
                        </a:rPr>
                        <a:t>Country</a:t>
                      </a:r>
                      <a:endParaRPr lang="en-GB" sz="1000" b="1" i="0" u="none" strike="noStrike">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ctr" fontAlgn="b"/>
                      <a:r>
                        <a:rPr lang="en-GB" sz="1000" b="1" u="none" strike="noStrike" dirty="0">
                          <a:effectLst/>
                          <a:latin typeface="Arial" pitchFamily="34" charset="0"/>
                          <a:cs typeface="Arial" pitchFamily="34" charset="0"/>
                        </a:rPr>
                        <a:t>%</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r>
              <a:tr h="253016">
                <a:tc>
                  <a:txBody>
                    <a:bodyPr/>
                    <a:lstStyle/>
                    <a:p>
                      <a:pPr algn="l" fontAlgn="b"/>
                      <a:r>
                        <a:rPr lang="en-GB" sz="1000" u="none" strike="noStrike" dirty="0">
                          <a:effectLst/>
                          <a:latin typeface="Arial" pitchFamily="34" charset="0"/>
                          <a:cs typeface="Arial" pitchFamily="34" charset="0"/>
                        </a:rPr>
                        <a:t>EGI.EU</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EGI.eu</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71%</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UOM</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r>
                        <a:rPr lang="en-GB" sz="1000" u="none" strike="noStrike" dirty="0">
                          <a:effectLst/>
                          <a:latin typeface="Arial" pitchFamily="34" charset="0"/>
                          <a:cs typeface="Arial" pitchFamily="34" charset="0"/>
                        </a:rPr>
                        <a:t>Montenegro</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r" fontAlgn="b"/>
                      <a:r>
                        <a:rPr lang="en-GB" sz="1000" u="none" strike="noStrike" dirty="0">
                          <a:effectLst/>
                          <a:latin typeface="Arial" pitchFamily="34" charset="0"/>
                          <a:cs typeface="Arial" pitchFamily="34" charset="0"/>
                        </a:rPr>
                        <a:t>54%</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r>
              <a:tr h="253016">
                <a:tc>
                  <a:txBody>
                    <a:bodyPr/>
                    <a:lstStyle/>
                    <a:p>
                      <a:pPr algn="l" fontAlgn="b"/>
                      <a:r>
                        <a:rPr lang="en-GB" sz="1000" u="none" strike="noStrike" dirty="0">
                          <a:effectLst/>
                          <a:latin typeface="Arial" pitchFamily="34" charset="0"/>
                          <a:cs typeface="Arial" pitchFamily="34" charset="0"/>
                        </a:rPr>
                        <a:t>UPT</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Albania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0%</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a:effectLst/>
                          <a:latin typeface="Arial" pitchFamily="34" charset="0"/>
                          <a:cs typeface="Arial" pitchFamily="34" charset="0"/>
                        </a:rPr>
                        <a:t>UKIM</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Macedonia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74%</a:t>
                      </a:r>
                      <a:endParaRPr lang="en-GB" sz="1000" b="0" i="0" u="none" strike="noStrike">
                        <a:solidFill>
                          <a:srgbClr val="000000"/>
                        </a:solidFill>
                        <a:effectLst/>
                        <a:latin typeface="Arial" pitchFamily="34" charset="0"/>
                        <a:cs typeface="Arial" pitchFamily="34" charset="0"/>
                      </a:endParaRPr>
                    </a:p>
                  </a:txBody>
                  <a:tcPr marL="6915" marR="6915" marT="6915" marB="0" anchor="b"/>
                </a:tc>
              </a:tr>
              <a:tr h="253016">
                <a:tc>
                  <a:txBody>
                    <a:bodyPr/>
                    <a:lstStyle/>
                    <a:p>
                      <a:pPr algn="l" fontAlgn="b"/>
                      <a:r>
                        <a:rPr lang="en-GB" sz="1000" u="none" strike="noStrike" dirty="0">
                          <a:effectLst/>
                          <a:latin typeface="Arial" pitchFamily="34" charset="0"/>
                          <a:cs typeface="Arial" pitchFamily="34" charset="0"/>
                        </a:rPr>
                        <a:t>IIAP NAS RA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r>
                        <a:rPr lang="en-GB" sz="1000" u="none" strike="noStrike" dirty="0">
                          <a:effectLst/>
                          <a:latin typeface="Arial" pitchFamily="34" charset="0"/>
                          <a:cs typeface="Arial" pitchFamily="34" charset="0"/>
                        </a:rPr>
                        <a:t>Armenia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r" fontAlgn="b"/>
                      <a:r>
                        <a:rPr lang="en-GB" sz="1000" u="none" strike="noStrike" dirty="0">
                          <a:effectLst/>
                          <a:latin typeface="Arial" pitchFamily="34" charset="0"/>
                          <a:cs typeface="Arial" pitchFamily="34" charset="0"/>
                        </a:rPr>
                        <a:t>25%</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SURF</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NL</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73%</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253016">
                <a:tc>
                  <a:txBody>
                    <a:bodyPr/>
                    <a:lstStyle/>
                    <a:p>
                      <a:pPr algn="l" fontAlgn="b"/>
                      <a:r>
                        <a:rPr lang="en-GB" sz="1000" u="none" strike="noStrike">
                          <a:effectLst/>
                          <a:latin typeface="Arial" pitchFamily="34" charset="0"/>
                          <a:cs typeface="Arial" pitchFamily="34" charset="0"/>
                        </a:rPr>
                        <a:t>UIIP NASB</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Belarus</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76%</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dirty="0">
                          <a:effectLst/>
                          <a:latin typeface="Arial" pitchFamily="34" charset="0"/>
                          <a:cs typeface="Arial" pitchFamily="34" charset="0"/>
                        </a:rPr>
                        <a:t>SIGMA</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b="1" u="none" strike="noStrike" dirty="0">
                          <a:effectLst/>
                          <a:latin typeface="Arial" pitchFamily="34" charset="0"/>
                          <a:cs typeface="Arial" pitchFamily="34" charset="0"/>
                        </a:rPr>
                        <a:t>Norway</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b="1" u="none" strike="noStrike" dirty="0">
                          <a:effectLst/>
                          <a:latin typeface="Arial" pitchFamily="34" charset="0"/>
                          <a:cs typeface="Arial" pitchFamily="34" charset="0"/>
                        </a:rPr>
                        <a:t>57%</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r>
              <a:tr h="253016">
                <a:tc>
                  <a:txBody>
                    <a:bodyPr/>
                    <a:lstStyle/>
                    <a:p>
                      <a:pPr algn="l" fontAlgn="b"/>
                      <a:r>
                        <a:rPr lang="en-GB" sz="1000" u="none" strike="noStrike" dirty="0">
                          <a:effectLst/>
                          <a:latin typeface="Arial" pitchFamily="34" charset="0"/>
                          <a:cs typeface="Arial" pitchFamily="34" charset="0"/>
                        </a:rPr>
                        <a:t>SWITCH</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Switzerland</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85%</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CYFRONET</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Poland</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63%</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253016">
                <a:tc>
                  <a:txBody>
                    <a:bodyPr/>
                    <a:lstStyle/>
                    <a:p>
                      <a:pPr algn="l" fontAlgn="b"/>
                      <a:r>
                        <a:rPr lang="en-GB" sz="1000" u="none" strike="noStrike">
                          <a:effectLst/>
                          <a:latin typeface="Arial" pitchFamily="34" charset="0"/>
                          <a:cs typeface="Arial" pitchFamily="34" charset="0"/>
                        </a:rPr>
                        <a:t>UCY</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Cyprus</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77%</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dirty="0">
                          <a:effectLst/>
                          <a:latin typeface="Arial" pitchFamily="34" charset="0"/>
                          <a:cs typeface="Arial" pitchFamily="34" charset="0"/>
                        </a:rPr>
                        <a:t>LIP</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b="1" u="none" strike="noStrike" dirty="0">
                          <a:effectLst/>
                          <a:latin typeface="Arial" pitchFamily="34" charset="0"/>
                          <a:cs typeface="Arial" pitchFamily="34" charset="0"/>
                        </a:rPr>
                        <a:t>Portugal</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b="1" u="none" strike="noStrike" dirty="0">
                          <a:effectLst/>
                          <a:latin typeface="Arial" pitchFamily="34" charset="0"/>
                          <a:cs typeface="Arial" pitchFamily="34" charset="0"/>
                        </a:rPr>
                        <a:t>52%</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r>
              <a:tr h="251227">
                <a:tc>
                  <a:txBody>
                    <a:bodyPr/>
                    <a:lstStyle/>
                    <a:p>
                      <a:pPr algn="l" fontAlgn="b"/>
                      <a:r>
                        <a:rPr lang="en-GB" sz="1000" b="1" u="none" strike="noStrike" dirty="0">
                          <a:effectLst/>
                          <a:latin typeface="Arial" pitchFamily="34" charset="0"/>
                          <a:cs typeface="Arial" pitchFamily="34" charset="0"/>
                        </a:rPr>
                        <a:t>CESNET</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b="1" u="none" strike="noStrike" dirty="0">
                          <a:effectLst/>
                          <a:latin typeface="Arial" pitchFamily="34" charset="0"/>
                          <a:cs typeface="Arial" pitchFamily="34" charset="0"/>
                        </a:rPr>
                        <a:t>Czech Republic</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b="1" u="none" strike="noStrike" dirty="0">
                          <a:effectLst/>
                          <a:latin typeface="Arial" pitchFamily="34" charset="0"/>
                          <a:cs typeface="Arial" pitchFamily="34" charset="0"/>
                        </a:rPr>
                        <a:t>51%</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IPB</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Serbia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76%</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216024">
                <a:tc>
                  <a:txBody>
                    <a:bodyPr/>
                    <a:lstStyle/>
                    <a:p>
                      <a:pPr algn="l" fontAlgn="b"/>
                      <a:r>
                        <a:rPr lang="en-GB" sz="1000" u="none" strike="noStrike" dirty="0">
                          <a:effectLst/>
                          <a:latin typeface="Arial" pitchFamily="34" charset="0"/>
                          <a:cs typeface="Arial" pitchFamily="34" charset="0"/>
                        </a:rPr>
                        <a:t>KIT</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dirty="0">
                          <a:effectLst/>
                          <a:latin typeface="Arial" pitchFamily="34" charset="0"/>
                          <a:cs typeface="Arial" pitchFamily="34" charset="0"/>
                        </a:rPr>
                        <a:t>Germany</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74%</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a:effectLst/>
                          <a:latin typeface="Arial" pitchFamily="34" charset="0"/>
                          <a:cs typeface="Arial" pitchFamily="34" charset="0"/>
                        </a:rPr>
                        <a:t>ARNES</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Slovenia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54%</a:t>
                      </a:r>
                      <a:endParaRPr lang="en-GB" sz="1000" b="0" i="0" u="none" strike="noStrike">
                        <a:solidFill>
                          <a:srgbClr val="000000"/>
                        </a:solidFill>
                        <a:effectLst/>
                        <a:latin typeface="Arial" pitchFamily="34" charset="0"/>
                        <a:cs typeface="Arial" pitchFamily="34" charset="0"/>
                      </a:endParaRPr>
                    </a:p>
                  </a:txBody>
                  <a:tcPr marL="6915" marR="6915" marT="6915" marB="0" anchor="b"/>
                </a:tc>
              </a:tr>
              <a:tr h="216024">
                <a:tc>
                  <a:txBody>
                    <a:bodyPr/>
                    <a:lstStyle/>
                    <a:p>
                      <a:pPr algn="l" fontAlgn="b"/>
                      <a:r>
                        <a:rPr lang="en-GB" sz="1000" u="none" strike="noStrike" dirty="0">
                          <a:effectLst/>
                          <a:latin typeface="Arial" pitchFamily="34" charset="0"/>
                          <a:cs typeface="Arial" pitchFamily="34" charset="0"/>
                        </a:rPr>
                        <a:t>CSIC</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Spain</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88%</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UI SAV</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Slovakia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64%</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216024">
                <a:tc>
                  <a:txBody>
                    <a:bodyPr/>
                    <a:lstStyle/>
                    <a:p>
                      <a:pPr algn="l" fontAlgn="b"/>
                      <a:r>
                        <a:rPr lang="en-GB" sz="1000" u="none" strike="noStrike" dirty="0">
                          <a:effectLst/>
                          <a:latin typeface="Arial" pitchFamily="34" charset="0"/>
                          <a:cs typeface="Arial" pitchFamily="34" charset="0"/>
                        </a:rPr>
                        <a:t>CSC</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Finland</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74%</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a:effectLst/>
                          <a:latin typeface="Arial" pitchFamily="34" charset="0"/>
                          <a:cs typeface="Arial" pitchFamily="34" charset="0"/>
                        </a:rPr>
                        <a:t>TUBITAK </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Turkey</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74%</a:t>
                      </a:r>
                      <a:endParaRPr lang="en-GB" sz="1000" b="0" i="0" u="none" strike="noStrike">
                        <a:solidFill>
                          <a:srgbClr val="000000"/>
                        </a:solidFill>
                        <a:effectLst/>
                        <a:latin typeface="Arial" pitchFamily="34" charset="0"/>
                        <a:cs typeface="Arial" pitchFamily="34" charset="0"/>
                      </a:endParaRPr>
                    </a:p>
                  </a:txBody>
                  <a:tcPr marL="6915" marR="6915" marT="6915" marB="0" anchor="b"/>
                </a:tc>
              </a:tr>
              <a:tr h="222521">
                <a:tc>
                  <a:txBody>
                    <a:bodyPr/>
                    <a:lstStyle/>
                    <a:p>
                      <a:pPr algn="l" fontAlgn="b"/>
                      <a:r>
                        <a:rPr lang="en-GB" sz="1000" b="1" u="none" strike="noStrike" dirty="0">
                          <a:effectLst/>
                          <a:latin typeface="Arial" pitchFamily="34" charset="0"/>
                          <a:cs typeface="Arial" pitchFamily="34" charset="0"/>
                        </a:rPr>
                        <a:t>CNRS</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b="1" u="none" strike="noStrike" dirty="0">
                          <a:effectLst/>
                          <a:latin typeface="Arial" pitchFamily="34" charset="0"/>
                          <a:cs typeface="Arial" pitchFamily="34" charset="0"/>
                        </a:rPr>
                        <a:t>France</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b="1" u="none" strike="noStrike" dirty="0">
                          <a:effectLst/>
                          <a:latin typeface="Arial" pitchFamily="34" charset="0"/>
                          <a:cs typeface="Arial" pitchFamily="34" charset="0"/>
                        </a:rPr>
                        <a:t>55%</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STFC</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UK</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48%</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167514">
                <a:tc>
                  <a:txBody>
                    <a:bodyPr/>
                    <a:lstStyle/>
                    <a:p>
                      <a:pPr algn="l" fontAlgn="b"/>
                      <a:r>
                        <a:rPr lang="en-GB" sz="1000" u="none" strike="noStrike">
                          <a:effectLst/>
                          <a:latin typeface="Arial" pitchFamily="34" charset="0"/>
                          <a:cs typeface="Arial" pitchFamily="34" charset="0"/>
                        </a:rPr>
                        <a:t>GRENA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Georgia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77%</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dirty="0">
                          <a:effectLst/>
                          <a:latin typeface="Arial" pitchFamily="34" charset="0"/>
                          <a:cs typeface="Arial" pitchFamily="34" charset="0"/>
                        </a:rPr>
                        <a:t>CERN</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b="1" u="none" strike="noStrike" dirty="0">
                          <a:effectLst/>
                          <a:latin typeface="Arial" pitchFamily="34" charset="0"/>
                          <a:cs typeface="Arial" pitchFamily="34" charset="0"/>
                        </a:rPr>
                        <a:t>CERN</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b="1" u="none" strike="noStrike" dirty="0">
                          <a:effectLst/>
                          <a:latin typeface="Arial" pitchFamily="34" charset="0"/>
                          <a:cs typeface="Arial" pitchFamily="34" charset="0"/>
                        </a:rPr>
                        <a:t>117%</a:t>
                      </a:r>
                      <a:endParaRPr lang="en-GB" sz="1000" b="1" i="0" u="none" strike="noStrike" dirty="0">
                        <a:solidFill>
                          <a:srgbClr val="000000"/>
                        </a:solidFill>
                        <a:effectLst/>
                        <a:latin typeface="Arial" pitchFamily="34" charset="0"/>
                        <a:cs typeface="Arial" pitchFamily="34" charset="0"/>
                      </a:endParaRPr>
                    </a:p>
                  </a:txBody>
                  <a:tcPr marL="6915" marR="6915" marT="6915" marB="0" anchor="b"/>
                </a:tc>
              </a:tr>
              <a:tr h="167514">
                <a:tc>
                  <a:txBody>
                    <a:bodyPr/>
                    <a:lstStyle/>
                    <a:p>
                      <a:pPr algn="l" fontAlgn="b"/>
                      <a:r>
                        <a:rPr lang="en-GB" sz="1000" u="none" strike="noStrike" dirty="0">
                          <a:effectLst/>
                          <a:latin typeface="Arial" pitchFamily="34" charset="0"/>
                          <a:cs typeface="Arial" pitchFamily="34" charset="0"/>
                        </a:rPr>
                        <a:t>GRNET</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Greece</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65%</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b="1" u="none" strike="noStrike" dirty="0">
                          <a:effectLst/>
                          <a:latin typeface="Arial" pitchFamily="34" charset="0"/>
                          <a:cs typeface="Arial" pitchFamily="34" charset="0"/>
                        </a:rPr>
                        <a:t>UCPH</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b="1" u="none" strike="noStrike" dirty="0">
                          <a:effectLst/>
                          <a:latin typeface="Arial" pitchFamily="34" charset="0"/>
                          <a:cs typeface="Arial" pitchFamily="34" charset="0"/>
                        </a:rPr>
                        <a:t>Denmark</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b="1" u="none" strike="noStrike" dirty="0">
                          <a:effectLst/>
                          <a:latin typeface="Arial" pitchFamily="34" charset="0"/>
                          <a:cs typeface="Arial" pitchFamily="34" charset="0"/>
                        </a:rPr>
                        <a:t>47%</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167514">
                <a:tc>
                  <a:txBody>
                    <a:bodyPr/>
                    <a:lstStyle/>
                    <a:p>
                      <a:pPr algn="l" fontAlgn="b"/>
                      <a:r>
                        <a:rPr lang="en-GB" sz="1000" u="none" strike="noStrike">
                          <a:effectLst/>
                          <a:latin typeface="Arial" pitchFamily="34" charset="0"/>
                          <a:cs typeface="Arial" pitchFamily="34" charset="0"/>
                        </a:rPr>
                        <a:t>SRCE</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Croatia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66%</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EMBL</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EMBL</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1%</a:t>
                      </a:r>
                      <a:endParaRPr lang="en-GB" sz="1000" b="0" i="0" u="none" strike="noStrike">
                        <a:solidFill>
                          <a:srgbClr val="000000"/>
                        </a:solidFill>
                        <a:effectLst/>
                        <a:latin typeface="Arial" pitchFamily="34" charset="0"/>
                        <a:cs typeface="Arial" pitchFamily="34" charset="0"/>
                      </a:endParaRPr>
                    </a:p>
                  </a:txBody>
                  <a:tcPr marL="6915" marR="6915" marT="6915" marB="0" anchor="b"/>
                </a:tc>
              </a:tr>
              <a:tr h="167514">
                <a:tc>
                  <a:txBody>
                    <a:bodyPr/>
                    <a:lstStyle/>
                    <a:p>
                      <a:pPr algn="l" fontAlgn="b"/>
                      <a:r>
                        <a:rPr lang="en-GB" sz="1000" u="none" strike="noStrike" dirty="0">
                          <a:effectLst/>
                          <a:latin typeface="Arial" pitchFamily="34" charset="0"/>
                          <a:cs typeface="Arial" pitchFamily="34" charset="0"/>
                        </a:rPr>
                        <a:t>MTA SZTAKI</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Hungary</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83%</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UU-SNIC</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Sweden</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60%</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167514">
                <a:tc>
                  <a:txBody>
                    <a:bodyPr/>
                    <a:lstStyle/>
                    <a:p>
                      <a:pPr algn="l" fontAlgn="b"/>
                      <a:r>
                        <a:rPr lang="en-GB" sz="1000" u="none" strike="noStrike">
                          <a:effectLst/>
                          <a:latin typeface="Arial" pitchFamily="34" charset="0"/>
                          <a:cs typeface="Arial" pitchFamily="34" charset="0"/>
                        </a:rPr>
                        <a:t>TCD</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Ireland</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100%</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IMCS-UL</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r>
                        <a:rPr lang="en-GB" sz="1000" u="none" strike="noStrike">
                          <a:effectLst/>
                          <a:latin typeface="Arial" pitchFamily="34" charset="0"/>
                          <a:cs typeface="Arial" pitchFamily="34" charset="0"/>
                        </a:rPr>
                        <a:t>Latvia</a:t>
                      </a:r>
                      <a:endParaRPr lang="en-GB" sz="1000" b="0" i="0" u="none" strike="noStrike">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r" fontAlgn="b"/>
                      <a:r>
                        <a:rPr lang="en-GB" sz="1000" u="none" strike="noStrike" dirty="0">
                          <a:effectLst/>
                          <a:latin typeface="Arial" pitchFamily="34" charset="0"/>
                          <a:cs typeface="Arial" pitchFamily="34" charset="0"/>
                        </a:rPr>
                        <a:t>25%</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r>
              <a:tr h="167514">
                <a:tc>
                  <a:txBody>
                    <a:bodyPr/>
                    <a:lstStyle/>
                    <a:p>
                      <a:pPr algn="l" fontAlgn="b"/>
                      <a:r>
                        <a:rPr lang="en-GB" sz="1000" b="1" u="none" strike="noStrike" dirty="0">
                          <a:effectLst/>
                          <a:latin typeface="Arial" pitchFamily="34" charset="0"/>
                          <a:cs typeface="Arial" pitchFamily="34" charset="0"/>
                        </a:rPr>
                        <a:t>IUCC</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b="1" u="none" strike="noStrike" dirty="0">
                          <a:effectLst/>
                          <a:latin typeface="Arial" pitchFamily="34" charset="0"/>
                          <a:cs typeface="Arial" pitchFamily="34" charset="0"/>
                        </a:rPr>
                        <a:t>Israel</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b="1" u="none" strike="noStrike" dirty="0">
                          <a:effectLst/>
                          <a:latin typeface="Arial" pitchFamily="34" charset="0"/>
                          <a:cs typeface="Arial" pitchFamily="34" charset="0"/>
                        </a:rPr>
                        <a:t>58%</a:t>
                      </a:r>
                      <a:endParaRPr lang="en-GB" sz="1000" b="1"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JINR</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Russia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80%</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r>
              <a:tr h="167514">
                <a:tc>
                  <a:txBody>
                    <a:bodyPr/>
                    <a:lstStyle/>
                    <a:p>
                      <a:pPr algn="l" fontAlgn="b"/>
                      <a:r>
                        <a:rPr lang="en-GB" sz="1000" u="none" strike="noStrike" dirty="0">
                          <a:effectLst/>
                          <a:latin typeface="Arial" pitchFamily="34" charset="0"/>
                          <a:cs typeface="Arial" pitchFamily="34" charset="0"/>
                        </a:rPr>
                        <a:t>INFN</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Italy</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dirty="0">
                          <a:effectLst/>
                          <a:latin typeface="Arial" pitchFamily="34" charset="0"/>
                          <a:cs typeface="Arial" pitchFamily="34" charset="0"/>
                        </a:rPr>
                        <a:t>84%</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ICI</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r>
                        <a:rPr lang="en-GB" sz="1000" u="none" strike="noStrike" dirty="0">
                          <a:effectLst/>
                          <a:latin typeface="Arial" pitchFamily="34" charset="0"/>
                          <a:cs typeface="Arial" pitchFamily="34" charset="0"/>
                        </a:rPr>
                        <a:t>Romania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r" fontAlgn="b"/>
                      <a:r>
                        <a:rPr lang="en-GB" sz="1000" u="none" strike="noStrike" dirty="0">
                          <a:effectLst/>
                          <a:latin typeface="Arial" pitchFamily="34" charset="0"/>
                          <a:cs typeface="Arial" pitchFamily="34" charset="0"/>
                        </a:rPr>
                        <a:t>60%</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r>
              <a:tr h="314627">
                <a:tc>
                  <a:txBody>
                    <a:bodyPr/>
                    <a:lstStyle/>
                    <a:p>
                      <a:pPr algn="l" fontAlgn="b"/>
                      <a:r>
                        <a:rPr lang="en-GB" sz="1000" u="none" strike="noStrike" dirty="0">
                          <a:effectLst/>
                          <a:latin typeface="Arial" pitchFamily="34" charset="0"/>
                          <a:cs typeface="Arial" pitchFamily="34" charset="0"/>
                        </a:rPr>
                        <a:t>VU</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r>
                        <a:rPr lang="en-GB" sz="1000" u="none" strike="noStrike" dirty="0">
                          <a:effectLst/>
                          <a:latin typeface="Arial" pitchFamily="34" charset="0"/>
                          <a:cs typeface="Arial" pitchFamily="34" charset="0"/>
                        </a:rPr>
                        <a:t>Lithuania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r" fontAlgn="b"/>
                      <a:r>
                        <a:rPr lang="en-GB" sz="1000" u="none" strike="noStrike" dirty="0">
                          <a:effectLst/>
                          <a:latin typeface="Arial" pitchFamily="34" charset="0"/>
                          <a:cs typeface="Arial" pitchFamily="34" charset="0"/>
                        </a:rPr>
                        <a:t>77%</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D0D8E8"/>
                    </a:solidFill>
                  </a:tcPr>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UNI BL </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l" fontAlgn="b"/>
                      <a:r>
                        <a:rPr lang="en-GB" sz="1000" u="none" strike="noStrike" dirty="0">
                          <a:effectLst/>
                          <a:latin typeface="Arial" pitchFamily="34" charset="0"/>
                          <a:cs typeface="Arial" pitchFamily="34" charset="0"/>
                        </a:rPr>
                        <a:t>Bosnia and Herzegovina</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c>
                  <a:txBody>
                    <a:bodyPr/>
                    <a:lstStyle/>
                    <a:p>
                      <a:pPr algn="r" fontAlgn="b"/>
                      <a:r>
                        <a:rPr lang="en-GB" sz="1000" u="none" strike="noStrike" dirty="0">
                          <a:effectLst/>
                          <a:latin typeface="Arial" pitchFamily="34" charset="0"/>
                          <a:cs typeface="Arial" pitchFamily="34" charset="0"/>
                        </a:rPr>
                        <a:t>30%</a:t>
                      </a:r>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rgbClr val="FFFEBA"/>
                    </a:solidFill>
                  </a:tcPr>
                </a:tc>
              </a:tr>
              <a:tr h="167514">
                <a:tc>
                  <a:txBody>
                    <a:bodyPr/>
                    <a:lstStyle/>
                    <a:p>
                      <a:pPr algn="l" fontAlgn="b"/>
                      <a:r>
                        <a:rPr lang="en-GB" sz="1000" u="none" strike="noStrike">
                          <a:effectLst/>
                          <a:latin typeface="Arial" pitchFamily="34" charset="0"/>
                          <a:cs typeface="Arial" pitchFamily="34" charset="0"/>
                        </a:rPr>
                        <a:t>RENAM</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dirty="0">
                          <a:effectLst/>
                          <a:latin typeface="Arial" pitchFamily="34" charset="0"/>
                          <a:cs typeface="Arial" pitchFamily="34" charset="0"/>
                        </a:rPr>
                        <a:t>Moldova</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a:effectLst/>
                          <a:latin typeface="Arial" pitchFamily="34" charset="0"/>
                          <a:cs typeface="Arial" pitchFamily="34" charset="0"/>
                        </a:rPr>
                        <a:t>113%</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l" fontAlgn="b"/>
                      <a:endParaRPr lang="en-GB" sz="1000" b="0" i="0" u="none" strike="noStrike" dirty="0">
                        <a:solidFill>
                          <a:srgbClr val="000000"/>
                        </a:solidFill>
                        <a:effectLst/>
                        <a:latin typeface="Arial" pitchFamily="34" charset="0"/>
                        <a:cs typeface="Arial" pitchFamily="34" charset="0"/>
                      </a:endParaRPr>
                    </a:p>
                  </a:txBody>
                  <a:tcPr marL="6915" marR="6915" marT="6915" marB="0" anchor="b">
                    <a:solidFill>
                      <a:schemeClr val="tx2">
                        <a:lumMod val="40000"/>
                        <a:lumOff val="60000"/>
                      </a:schemeClr>
                    </a:solidFill>
                  </a:tcPr>
                </a:tc>
                <a:tc>
                  <a:txBody>
                    <a:bodyPr/>
                    <a:lstStyle/>
                    <a:p>
                      <a:pPr algn="l" fontAlgn="b"/>
                      <a:r>
                        <a:rPr lang="en-GB" sz="1000" u="none" strike="noStrike" dirty="0">
                          <a:effectLst/>
                          <a:latin typeface="Arial" pitchFamily="34" charset="0"/>
                          <a:cs typeface="Arial" pitchFamily="34" charset="0"/>
                        </a:rPr>
                        <a:t>IICT-BAS </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c>
                  <a:txBody>
                    <a:bodyPr/>
                    <a:lstStyle/>
                    <a:p>
                      <a:pPr algn="l" fontAlgn="b"/>
                      <a:r>
                        <a:rPr lang="en-GB" sz="1000" u="none" strike="noStrike">
                          <a:effectLst/>
                          <a:latin typeface="Arial" pitchFamily="34" charset="0"/>
                          <a:cs typeface="Arial" pitchFamily="34" charset="0"/>
                        </a:rPr>
                        <a:t>Bulgaria</a:t>
                      </a:r>
                      <a:endParaRPr lang="en-GB" sz="1000" b="0" i="0" u="none" strike="noStrike">
                        <a:solidFill>
                          <a:srgbClr val="000000"/>
                        </a:solidFill>
                        <a:effectLst/>
                        <a:latin typeface="Arial" pitchFamily="34" charset="0"/>
                        <a:cs typeface="Arial" pitchFamily="34" charset="0"/>
                      </a:endParaRPr>
                    </a:p>
                  </a:txBody>
                  <a:tcPr marL="6915" marR="6915" marT="6915" marB="0" anchor="b"/>
                </a:tc>
                <a:tc>
                  <a:txBody>
                    <a:bodyPr/>
                    <a:lstStyle/>
                    <a:p>
                      <a:pPr algn="r" fontAlgn="b"/>
                      <a:r>
                        <a:rPr lang="en-GB" sz="1000" u="none" strike="noStrike" dirty="0">
                          <a:effectLst/>
                          <a:latin typeface="Arial" pitchFamily="34" charset="0"/>
                          <a:cs typeface="Arial" pitchFamily="34" charset="0"/>
                        </a:rPr>
                        <a:t>78%</a:t>
                      </a:r>
                      <a:endParaRPr lang="en-GB" sz="1000" b="0" i="0" u="none" strike="noStrike" dirty="0">
                        <a:solidFill>
                          <a:srgbClr val="000000"/>
                        </a:solidFill>
                        <a:effectLst/>
                        <a:latin typeface="Arial" pitchFamily="34" charset="0"/>
                        <a:cs typeface="Arial" pitchFamily="34" charset="0"/>
                      </a:endParaRPr>
                    </a:p>
                  </a:txBody>
                  <a:tcPr marL="6915" marR="6915" marT="6915" marB="0" anchor="b"/>
                </a:tc>
              </a:tr>
            </a:tbl>
          </a:graphicData>
        </a:graphic>
      </p:graphicFrame>
      <p:sp>
        <p:nvSpPr>
          <p:cNvPr id="10" name="Rectangle 9"/>
          <p:cNvSpPr/>
          <p:nvPr/>
        </p:nvSpPr>
        <p:spPr>
          <a:xfrm>
            <a:off x="5580112" y="3429000"/>
            <a:ext cx="3441476" cy="3046988"/>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85750" indent="-285750">
              <a:buFont typeface="Arial" pitchFamily="34" charset="0"/>
              <a:buChar char="•"/>
            </a:pPr>
            <a:r>
              <a:rPr lang="en-US" sz="1200" b="1" dirty="0" smtClean="0">
                <a:latin typeface="Arial" pitchFamily="34" charset="0"/>
                <a:cs typeface="Arial" pitchFamily="34" charset="0"/>
              </a:rPr>
              <a:t>CNRS</a:t>
            </a:r>
            <a:r>
              <a:rPr lang="en-US" sz="1200" dirty="0" smtClean="0">
                <a:latin typeface="Arial" pitchFamily="34" charset="0"/>
                <a:cs typeface="Arial" pitchFamily="34" charset="0"/>
              </a:rPr>
              <a:t> costs not provided; peak of activity in PY4 –WP8 </a:t>
            </a:r>
          </a:p>
          <a:p>
            <a:pPr marL="285750" indent="-285750">
              <a:buFont typeface="Arial" pitchFamily="34" charset="0"/>
              <a:buChar char="•"/>
            </a:pPr>
            <a:r>
              <a:rPr lang="en-US" sz="1200" b="1" dirty="0" smtClean="0">
                <a:latin typeface="Arial" pitchFamily="34" charset="0"/>
                <a:cs typeface="Arial" pitchFamily="34" charset="0"/>
              </a:rPr>
              <a:t>CESNET: </a:t>
            </a:r>
            <a:r>
              <a:rPr lang="en-US" sz="1200" dirty="0" smtClean="0">
                <a:latin typeface="Arial" pitchFamily="34" charset="0"/>
                <a:cs typeface="Arial" pitchFamily="34" charset="0"/>
              </a:rPr>
              <a:t>peak of activity in </a:t>
            </a:r>
            <a:r>
              <a:rPr lang="en-US" sz="1200" dirty="0">
                <a:latin typeface="Arial" pitchFamily="34" charset="0"/>
                <a:cs typeface="Arial" pitchFamily="34" charset="0"/>
              </a:rPr>
              <a:t>in </a:t>
            </a:r>
            <a:r>
              <a:rPr lang="en-US" sz="1200" dirty="0" smtClean="0">
                <a:latin typeface="Arial" pitchFamily="34" charset="0"/>
                <a:cs typeface="Arial" pitchFamily="34" charset="0"/>
              </a:rPr>
              <a:t>PY4 </a:t>
            </a:r>
            <a:r>
              <a:rPr lang="en-US" sz="1200" dirty="0">
                <a:latin typeface="Arial" pitchFamily="34" charset="0"/>
                <a:cs typeface="Arial" pitchFamily="34" charset="0"/>
              </a:rPr>
              <a:t>– </a:t>
            </a:r>
            <a:r>
              <a:rPr lang="en-US" sz="1200" dirty="0" smtClean="0">
                <a:latin typeface="Arial" pitchFamily="34" charset="0"/>
                <a:cs typeface="Arial" pitchFamily="34" charset="0"/>
              </a:rPr>
              <a:t>WP8</a:t>
            </a:r>
          </a:p>
          <a:p>
            <a:pPr marL="285750" indent="-285750">
              <a:buFont typeface="Arial" pitchFamily="34" charset="0"/>
              <a:buChar char="•"/>
            </a:pPr>
            <a:r>
              <a:rPr lang="en-US" sz="1200" b="1" dirty="0">
                <a:latin typeface="Arial" pitchFamily="34" charset="0"/>
                <a:cs typeface="Arial" pitchFamily="34" charset="0"/>
              </a:rPr>
              <a:t>Small NGIs: </a:t>
            </a:r>
            <a:r>
              <a:rPr lang="en-US" sz="1200" dirty="0">
                <a:latin typeface="Arial" pitchFamily="34" charset="0"/>
                <a:cs typeface="Arial" pitchFamily="34" charset="0"/>
              </a:rPr>
              <a:t>limited with matching funding (Armenia, Bosnia, Montenegro, Latvia)</a:t>
            </a:r>
          </a:p>
          <a:p>
            <a:pPr marL="285750" indent="-285750">
              <a:buFont typeface="Arial" pitchFamily="34" charset="0"/>
              <a:buChar char="•"/>
            </a:pPr>
            <a:r>
              <a:rPr lang="en-US" sz="1200" b="1" dirty="0">
                <a:latin typeface="Arial" pitchFamily="34" charset="0"/>
                <a:cs typeface="Arial" pitchFamily="34" charset="0"/>
              </a:rPr>
              <a:t>LIP</a:t>
            </a:r>
            <a:r>
              <a:rPr lang="en-US" sz="1200" dirty="0">
                <a:latin typeface="Arial" pitchFamily="34" charset="0"/>
                <a:cs typeface="Arial" pitchFamily="34" charset="0"/>
              </a:rPr>
              <a:t>: decrease of personnel salaries has impacted the costs; efforts are focused on E-tasks</a:t>
            </a:r>
          </a:p>
          <a:p>
            <a:pPr marL="285750" indent="-285750">
              <a:buFont typeface="Arial" pitchFamily="34" charset="0"/>
              <a:buChar char="•"/>
            </a:pPr>
            <a:r>
              <a:rPr lang="en-US" sz="1200" b="1" dirty="0">
                <a:latin typeface="Arial" pitchFamily="34" charset="0"/>
                <a:cs typeface="Arial" pitchFamily="34" charset="0"/>
              </a:rPr>
              <a:t>UCPH: </a:t>
            </a:r>
            <a:r>
              <a:rPr lang="en-US" sz="1200" dirty="0">
                <a:latin typeface="Arial" pitchFamily="34" charset="0"/>
                <a:cs typeface="Arial" pitchFamily="34" charset="0"/>
              </a:rPr>
              <a:t>lack of </a:t>
            </a:r>
            <a:r>
              <a:rPr lang="en-US" sz="1200" dirty="0" smtClean="0">
                <a:latin typeface="Arial" pitchFamily="34" charset="0"/>
                <a:cs typeface="Arial" pitchFamily="34" charset="0"/>
              </a:rPr>
              <a:t>personnel; funding will be cut off PY3-PY4</a:t>
            </a:r>
            <a:endParaRPr lang="en-US" sz="1200" dirty="0">
              <a:latin typeface="Arial" pitchFamily="34" charset="0"/>
              <a:cs typeface="Arial" pitchFamily="34" charset="0"/>
            </a:endParaRPr>
          </a:p>
          <a:p>
            <a:pPr marL="285750" indent="-285750">
              <a:buFont typeface="Arial" pitchFamily="34" charset="0"/>
              <a:buChar char="•"/>
            </a:pPr>
            <a:r>
              <a:rPr lang="en-US" sz="1200" b="1" dirty="0">
                <a:latin typeface="Arial" pitchFamily="34" charset="0"/>
                <a:cs typeface="Arial" pitchFamily="34" charset="0"/>
              </a:rPr>
              <a:t>UK:  </a:t>
            </a:r>
            <a:r>
              <a:rPr lang="en-US" sz="1200" dirty="0">
                <a:latin typeface="Arial" pitchFamily="34" charset="0"/>
                <a:cs typeface="Arial" pitchFamily="34" charset="0"/>
              </a:rPr>
              <a:t>2 JRUs costs not provided</a:t>
            </a:r>
          </a:p>
          <a:p>
            <a:pPr marL="285750" indent="-285750">
              <a:buFont typeface="Arial" pitchFamily="34" charset="0"/>
              <a:buChar char="•"/>
            </a:pPr>
            <a:r>
              <a:rPr lang="en-US" sz="1200" b="1" dirty="0" smtClean="0">
                <a:latin typeface="Arial" pitchFamily="34" charset="0"/>
                <a:cs typeface="Arial" pitchFamily="34" charset="0"/>
              </a:rPr>
              <a:t>Underspending NGIs </a:t>
            </a:r>
            <a:r>
              <a:rPr lang="en-US" sz="1200" dirty="0" smtClean="0">
                <a:latin typeface="Arial" pitchFamily="34" charset="0"/>
                <a:cs typeface="Arial" pitchFamily="34" charset="0"/>
              </a:rPr>
              <a:t>to watch: Israel, Norway</a:t>
            </a:r>
          </a:p>
          <a:p>
            <a:pPr marL="285750" indent="-285750">
              <a:buFont typeface="Arial" pitchFamily="34" charset="0"/>
              <a:buChar char="•"/>
            </a:pPr>
            <a:r>
              <a:rPr lang="en-US" sz="1200" b="1" dirty="0" smtClean="0">
                <a:latin typeface="Arial" pitchFamily="34" charset="0"/>
                <a:cs typeface="Arial" pitchFamily="34" charset="0"/>
              </a:rPr>
              <a:t>CERN: </a:t>
            </a:r>
            <a:r>
              <a:rPr lang="en-US" sz="1200" dirty="0" smtClean="0">
                <a:latin typeface="Arial" pitchFamily="34" charset="0"/>
                <a:cs typeface="Arial" pitchFamily="34" charset="0"/>
              </a:rPr>
              <a:t>Main activity achieved; exchange rate impact ~ 400k</a:t>
            </a:r>
          </a:p>
          <a:p>
            <a:pPr marL="285750" indent="-285750">
              <a:buFont typeface="Arial" pitchFamily="34" charset="0"/>
              <a:buChar char="•"/>
            </a:pPr>
            <a:endParaRPr lang="en-US" sz="1200" dirty="0" smtClean="0">
              <a:latin typeface="Arial" pitchFamily="34" charset="0"/>
              <a:cs typeface="Arial" pitchFamily="34" charset="0"/>
            </a:endParaRPr>
          </a:p>
        </p:txBody>
      </p:sp>
    </p:spTree>
    <p:extLst>
      <p:ext uri="{BB962C8B-B14F-4D97-AF65-F5344CB8AC3E}">
        <p14:creationId xmlns:p14="http://schemas.microsoft.com/office/powerpoint/2010/main" val="219251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NA1 Overview</a:t>
            </a:r>
            <a:endParaRPr lang="en-GB" dirty="0"/>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2</a:t>
            </a:fld>
            <a:endParaRPr lang="en-US" dirty="0"/>
          </a:p>
        </p:txBody>
      </p:sp>
      <p:sp>
        <p:nvSpPr>
          <p:cNvPr id="7" name="TextBox 6"/>
          <p:cNvSpPr txBox="1"/>
          <p:nvPr/>
        </p:nvSpPr>
        <p:spPr>
          <a:xfrm>
            <a:off x="345377" y="1503275"/>
            <a:ext cx="3240360" cy="1200329"/>
          </a:xfrm>
          <a:prstGeom prst="rect">
            <a:avLst/>
          </a:prstGeom>
          <a:noFill/>
        </p:spPr>
        <p:txBody>
          <a:bodyPr wrap="square" rtlCol="0">
            <a:spAutoFit/>
          </a:bodyPr>
          <a:lstStyle/>
          <a:p>
            <a:r>
              <a:rPr lang="en-GB" b="1" dirty="0" smtClean="0"/>
              <a:t>1 International organisation</a:t>
            </a:r>
          </a:p>
          <a:p>
            <a:r>
              <a:rPr lang="en-GB" b="1" dirty="0" smtClean="0"/>
              <a:t>1 Beneficiary</a:t>
            </a:r>
          </a:p>
          <a:p>
            <a:r>
              <a:rPr lang="en-GB" b="1" dirty="0" smtClean="0"/>
              <a:t>Total project 328 PMs</a:t>
            </a:r>
          </a:p>
          <a:p>
            <a:r>
              <a:rPr lang="en-GB" b="1" dirty="0" smtClean="0"/>
              <a:t>Total  project 27 FTEs</a:t>
            </a:r>
            <a:endParaRPr lang="en-GB" b="1" dirty="0"/>
          </a:p>
        </p:txBody>
      </p:sp>
      <p:graphicFrame>
        <p:nvGraphicFramePr>
          <p:cNvPr id="8" name="Table 7"/>
          <p:cNvGraphicFramePr>
            <a:graphicFrameLocks noGrp="1"/>
          </p:cNvGraphicFramePr>
          <p:nvPr>
            <p:extLst>
              <p:ext uri="{D42A27DB-BD31-4B8C-83A1-F6EECF244321}">
                <p14:modId xmlns:p14="http://schemas.microsoft.com/office/powerpoint/2010/main" val="4293504458"/>
              </p:ext>
            </p:extLst>
          </p:nvPr>
        </p:nvGraphicFramePr>
        <p:xfrm>
          <a:off x="4427984" y="1343344"/>
          <a:ext cx="4608512" cy="1520190"/>
        </p:xfrm>
        <a:graphic>
          <a:graphicData uri="http://schemas.openxmlformats.org/drawingml/2006/table">
            <a:tbl>
              <a:tblPr>
                <a:tableStyleId>{5C22544A-7EE6-4342-B048-85BDC9FD1C3A}</a:tableStyleId>
              </a:tblPr>
              <a:tblGrid>
                <a:gridCol w="1232955"/>
                <a:gridCol w="1029405"/>
                <a:gridCol w="1266032"/>
                <a:gridCol w="1080120"/>
              </a:tblGrid>
              <a:tr h="190500">
                <a:tc>
                  <a:txBody>
                    <a:bodyPr/>
                    <a:lstStyle/>
                    <a:p>
                      <a:pPr algn="ctr" fontAlgn="b"/>
                      <a:r>
                        <a:rPr lang="en-GB" sz="1600" b="1" i="0" u="none" strike="noStrike" dirty="0" smtClean="0">
                          <a:solidFill>
                            <a:schemeClr val="tx1"/>
                          </a:solidFill>
                          <a:effectLst/>
                          <a:latin typeface="Arial" pitchFamily="34" charset="0"/>
                          <a:cs typeface="Arial" pitchFamily="34" charset="0"/>
                        </a:rPr>
                        <a:t> WP</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600" b="1" i="0" u="none" strike="noStrike" dirty="0" smtClean="0">
                          <a:solidFill>
                            <a:schemeClr val="tx1"/>
                          </a:solidFill>
                          <a:effectLst/>
                          <a:latin typeface="Arial" pitchFamily="34" charset="0"/>
                          <a:cs typeface="Arial" pitchFamily="34" charset="0"/>
                        </a:rPr>
                        <a:t>Task</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600" b="1" i="0" u="none" strike="noStrike" dirty="0" smtClean="0">
                          <a:solidFill>
                            <a:schemeClr val="tx1"/>
                          </a:solidFill>
                          <a:effectLst/>
                          <a:latin typeface="Arial" pitchFamily="34" charset="0"/>
                          <a:cs typeface="Arial" pitchFamily="34" charset="0"/>
                        </a:rPr>
                        <a:t>Beneficiary</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600" b="1" i="0" u="none" strike="noStrike" smtClean="0">
                          <a:solidFill>
                            <a:schemeClr val="tx1"/>
                          </a:solidFill>
                          <a:effectLst/>
                          <a:latin typeface="Arial" pitchFamily="34" charset="0"/>
                          <a:cs typeface="Arial" pitchFamily="34" charset="0"/>
                        </a:rPr>
                        <a:t>Effort (PM)</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r>
              <a:tr h="190500">
                <a:tc>
                  <a:txBody>
                    <a:bodyPr/>
                    <a:lstStyle/>
                    <a:p>
                      <a:pPr algn="l" fontAlgn="b"/>
                      <a:r>
                        <a:rPr lang="en-GB" sz="1600" u="none" strike="noStrike" dirty="0">
                          <a:effectLst/>
                          <a:latin typeface="Arial" pitchFamily="34" charset="0"/>
                          <a:cs typeface="Arial" pitchFamily="34" charset="0"/>
                        </a:rPr>
                        <a:t>WP1-M</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l" fontAlgn="b"/>
                      <a:r>
                        <a:rPr lang="en-GB" sz="1600" u="none" strike="noStrike" dirty="0">
                          <a:effectLst/>
                          <a:latin typeface="Arial" pitchFamily="34" charset="0"/>
                          <a:cs typeface="Arial" pitchFamily="34" charset="0"/>
                        </a:rPr>
                        <a:t>TNA1.1</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ct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c>
                  <a:txBody>
                    <a:bodyPr/>
                    <a:lstStyle/>
                    <a:p>
                      <a:pPr algn="r" fontAlgn="b"/>
                      <a:r>
                        <a:rPr lang="en-GB" sz="1600" b="0" i="0" u="none" strike="noStrike" dirty="0" smtClean="0">
                          <a:solidFill>
                            <a:srgbClr val="000000"/>
                          </a:solidFill>
                          <a:effectLst/>
                          <a:latin typeface="Arial" pitchFamily="34" charset="0"/>
                          <a:cs typeface="Arial" pitchFamily="34" charset="0"/>
                        </a:rPr>
                        <a:t>24</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r>
              <a:tr h="190500">
                <a:tc>
                  <a:txBody>
                    <a:bodyPr/>
                    <a:lstStyle/>
                    <a:p>
                      <a:pPr algn="l" fontAlgn="b"/>
                      <a:r>
                        <a:rPr lang="en-GB" sz="1600" u="none" strike="noStrike" dirty="0">
                          <a:effectLst/>
                          <a:latin typeface="Arial" pitchFamily="34" charset="0"/>
                          <a:cs typeface="Arial" pitchFamily="34" charset="0"/>
                        </a:rPr>
                        <a:t>WP1-E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TNA1.2E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ct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smtClean="0">
                          <a:effectLst/>
                          <a:latin typeface="Arial" pitchFamily="34" charset="0"/>
                          <a:cs typeface="Arial" pitchFamily="34" charset="0"/>
                        </a:rPr>
                        <a:t>149</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WP1-M</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l" fontAlgn="b"/>
                      <a:r>
                        <a:rPr lang="en-GB" sz="1600" u="none" strike="noStrike" dirty="0">
                          <a:effectLst/>
                          <a:latin typeface="Arial" pitchFamily="34" charset="0"/>
                          <a:cs typeface="Arial" pitchFamily="34" charset="0"/>
                        </a:rPr>
                        <a:t>TNA1.2M</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ct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c>
                  <a:txBody>
                    <a:bodyPr/>
                    <a:lstStyle/>
                    <a:p>
                      <a:pPr algn="r" fontAlgn="b"/>
                      <a:r>
                        <a:rPr lang="en-GB" sz="1600" u="none" strike="noStrike" dirty="0" smtClean="0">
                          <a:effectLst/>
                          <a:latin typeface="Arial" pitchFamily="34" charset="0"/>
                          <a:cs typeface="Arial" pitchFamily="34" charset="0"/>
                        </a:rPr>
                        <a:t>95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r>
              <a:tr h="190500">
                <a:tc>
                  <a:txBody>
                    <a:bodyPr/>
                    <a:lstStyle/>
                    <a:p>
                      <a:pPr algn="l" fontAlgn="b"/>
                      <a:r>
                        <a:rPr lang="en-GB" sz="1600" u="none" strike="noStrike" dirty="0">
                          <a:effectLst/>
                          <a:latin typeface="Arial" pitchFamily="34" charset="0"/>
                          <a:cs typeface="Arial" pitchFamily="34" charset="0"/>
                        </a:rPr>
                        <a:t>WP1-M</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l" fontAlgn="b"/>
                      <a:r>
                        <a:rPr lang="en-GB" sz="1600" u="none" strike="noStrike" dirty="0">
                          <a:effectLst/>
                          <a:latin typeface="Arial" pitchFamily="34" charset="0"/>
                          <a:cs typeface="Arial" pitchFamily="34" charset="0"/>
                        </a:rPr>
                        <a:t>TNA1.3</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ct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c>
                  <a:txBody>
                    <a:bodyPr/>
                    <a:lstStyle/>
                    <a:p>
                      <a:pPr algn="r" fontAlgn="b"/>
                      <a:r>
                        <a:rPr lang="en-GB" sz="1600" u="none" strike="noStrike" dirty="0" smtClean="0">
                          <a:effectLst/>
                          <a:latin typeface="Arial" pitchFamily="34" charset="0"/>
                          <a:cs typeface="Arial" pitchFamily="34" charset="0"/>
                        </a:rPr>
                        <a:t>36</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r>
              <a:tr h="190500">
                <a:tc>
                  <a:txBody>
                    <a:bodyPr/>
                    <a:lstStyle/>
                    <a:p>
                      <a:pPr algn="l" fontAlgn="b"/>
                      <a:r>
                        <a:rPr lang="en-GB" sz="1600" u="none" strike="noStrike" dirty="0">
                          <a:effectLst/>
                          <a:latin typeface="Arial" pitchFamily="34" charset="0"/>
                          <a:cs typeface="Arial" pitchFamily="34" charset="0"/>
                        </a:rPr>
                        <a:t>WP1-M</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l" fontAlgn="b"/>
                      <a:r>
                        <a:rPr lang="en-GB" sz="1600" u="none" strike="noStrike" dirty="0">
                          <a:effectLst/>
                          <a:latin typeface="Arial" pitchFamily="34" charset="0"/>
                          <a:cs typeface="Arial" pitchFamily="34" charset="0"/>
                        </a:rPr>
                        <a:t>TNA1.4</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00B0F0"/>
                    </a:solidFill>
                  </a:tcPr>
                </a:tc>
                <a:tc>
                  <a:txBody>
                    <a:bodyPr/>
                    <a:lstStyle/>
                    <a:p>
                      <a:pPr algn="ct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c>
                  <a:txBody>
                    <a:bodyPr/>
                    <a:lstStyle/>
                    <a:p>
                      <a:pPr algn="r" fontAlgn="b"/>
                      <a:r>
                        <a:rPr lang="en-GB" sz="1600" u="none" strike="noStrike" dirty="0" smtClean="0">
                          <a:effectLst/>
                          <a:latin typeface="Arial" pitchFamily="34" charset="0"/>
                          <a:cs typeface="Arial" pitchFamily="34" charset="0"/>
                        </a:rPr>
                        <a:t>24</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00B0F0"/>
                    </a:solidFill>
                  </a:tcPr>
                </a:tc>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3212976"/>
            <a:ext cx="3133539" cy="2808312"/>
          </a:xfrm>
          <a:prstGeom prst="rect">
            <a:avLst/>
          </a:prstGeom>
          <a:effectLst>
            <a:outerShdw blurRad="88900" dist="88900" dir="13500000" algn="br" rotWithShape="0">
              <a:prstClr val="black">
                <a:alpha val="40000"/>
              </a:prstClr>
            </a:outerShdw>
          </a:effectLst>
        </p:spPr>
      </p:pic>
      <p:sp>
        <p:nvSpPr>
          <p:cNvPr id="3" name="TextBox 2"/>
          <p:cNvSpPr txBox="1"/>
          <p:nvPr/>
        </p:nvSpPr>
        <p:spPr>
          <a:xfrm>
            <a:off x="345377" y="2843644"/>
            <a:ext cx="1620180" cy="369332"/>
          </a:xfrm>
          <a:prstGeom prst="rect">
            <a:avLst/>
          </a:prstGeom>
          <a:noFill/>
        </p:spPr>
        <p:txBody>
          <a:bodyPr wrap="square" rtlCol="0">
            <a:spAutoFit/>
          </a:bodyPr>
          <a:lstStyle/>
          <a:p>
            <a:r>
              <a:rPr lang="en-GB" b="1" dirty="0" smtClean="0"/>
              <a:t>NA1 Effort</a:t>
            </a:r>
            <a:endParaRPr lang="en-GB" b="1" dirty="0"/>
          </a:p>
        </p:txBody>
      </p:sp>
      <p:graphicFrame>
        <p:nvGraphicFramePr>
          <p:cNvPr id="15" name="Chart 14"/>
          <p:cNvGraphicFramePr>
            <a:graphicFrameLocks/>
          </p:cNvGraphicFramePr>
          <p:nvPr>
            <p:extLst>
              <p:ext uri="{D42A27DB-BD31-4B8C-83A1-F6EECF244321}">
                <p14:modId xmlns:p14="http://schemas.microsoft.com/office/powerpoint/2010/main" val="3642945146"/>
              </p:ext>
            </p:extLst>
          </p:nvPr>
        </p:nvGraphicFramePr>
        <p:xfrm>
          <a:off x="107504" y="3276600"/>
          <a:ext cx="4762500" cy="3581400"/>
        </p:xfrm>
        <a:graphic>
          <a:graphicData uri="http://schemas.openxmlformats.org/drawingml/2006/chart">
            <c:chart xmlns:c="http://schemas.openxmlformats.org/drawingml/2006/chart" xmlns:r="http://schemas.openxmlformats.org/officeDocument/2006/relationships" r:id="rId4"/>
          </a:graphicData>
        </a:graphic>
      </p:graphicFrame>
      <p:sp>
        <p:nvSpPr>
          <p:cNvPr id="10"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517090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7" cy="865187"/>
          </a:xfrm>
        </p:spPr>
        <p:txBody>
          <a:bodyPr/>
          <a:lstStyle/>
          <a:p>
            <a:r>
              <a:rPr lang="en-GB" dirty="0" smtClean="0"/>
              <a:t>Consumed Effort Figures</a:t>
            </a:r>
            <a:endParaRPr lang="en-GB" dirty="0"/>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20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11992206"/>
              </p:ext>
            </p:extLst>
          </p:nvPr>
        </p:nvGraphicFramePr>
        <p:xfrm>
          <a:off x="118132" y="1052736"/>
          <a:ext cx="4320482" cy="2027243"/>
        </p:xfrm>
        <a:graphic>
          <a:graphicData uri="http://schemas.openxmlformats.org/drawingml/2006/table">
            <a:tbl>
              <a:tblPr firstRow="1" firstCol="1" bandRow="1">
                <a:tableStyleId>{5C22544A-7EE6-4342-B048-85BDC9FD1C3A}</a:tableStyleId>
              </a:tblPr>
              <a:tblGrid>
                <a:gridCol w="785543"/>
                <a:gridCol w="834639"/>
                <a:gridCol w="771515"/>
                <a:gridCol w="920672"/>
                <a:gridCol w="1008113"/>
              </a:tblGrid>
              <a:tr h="569451">
                <a:tc>
                  <a:txBody>
                    <a:bodyPr/>
                    <a:lstStyle/>
                    <a:p>
                      <a:pPr algn="ctr" fontAlgn="auto">
                        <a:spcBef>
                          <a:spcPts val="200"/>
                        </a:spcBef>
                        <a:spcAft>
                          <a:spcPts val="0"/>
                        </a:spcAft>
                      </a:pPr>
                      <a:r>
                        <a:rPr lang="en-GB" sz="1100" dirty="0">
                          <a:effectLst/>
                          <a:latin typeface="Arial" pitchFamily="34" charset="0"/>
                          <a:cs typeface="Arial" pitchFamily="34" charset="0"/>
                        </a:rPr>
                        <a:t>Type</a:t>
                      </a:r>
                      <a:endParaRPr lang="en-GB" sz="1100" dirty="0">
                        <a:effectLst/>
                        <a:latin typeface="Arial" pitchFamily="34" charset="0"/>
                        <a:ea typeface="Times New Roman"/>
                        <a:cs typeface="Arial" pitchFamily="34" charset="0"/>
                      </a:endParaRPr>
                    </a:p>
                  </a:txBody>
                  <a:tcPr marL="68580" marR="68580" marT="0" marB="0" anchor="ctr"/>
                </a:tc>
                <a:tc>
                  <a:txBody>
                    <a:bodyPr/>
                    <a:lstStyle/>
                    <a:p>
                      <a:pPr algn="ctr" fontAlgn="auto">
                        <a:spcBef>
                          <a:spcPts val="200"/>
                        </a:spcBef>
                        <a:spcAft>
                          <a:spcPts val="0"/>
                        </a:spcAft>
                      </a:pPr>
                      <a:r>
                        <a:rPr lang="en-GB" sz="1100" dirty="0">
                          <a:effectLst/>
                          <a:latin typeface="Arial" pitchFamily="34" charset="0"/>
                          <a:cs typeface="Arial" pitchFamily="34" charset="0"/>
                        </a:rPr>
                        <a:t>Work Package</a:t>
                      </a:r>
                      <a:endParaRPr lang="en-GB" sz="1100" dirty="0">
                        <a:effectLst/>
                        <a:latin typeface="Arial" pitchFamily="34" charset="0"/>
                        <a:ea typeface="Times New Roman"/>
                        <a:cs typeface="Arial" pitchFamily="34" charset="0"/>
                      </a:endParaRPr>
                    </a:p>
                  </a:txBody>
                  <a:tcPr marL="68580" marR="68580" marT="0" marB="0" anchor="ctr"/>
                </a:tc>
                <a:tc>
                  <a:txBody>
                    <a:bodyPr/>
                    <a:lstStyle/>
                    <a:p>
                      <a:pPr algn="ctr" fontAlgn="auto">
                        <a:spcBef>
                          <a:spcPts val="200"/>
                        </a:spcBef>
                        <a:spcAft>
                          <a:spcPts val="0"/>
                        </a:spcAft>
                      </a:pPr>
                      <a:r>
                        <a:rPr lang="en-GB" sz="1100" dirty="0">
                          <a:effectLst/>
                          <a:latin typeface="Arial" pitchFamily="34" charset="0"/>
                          <a:cs typeface="Arial" pitchFamily="34" charset="0"/>
                        </a:rPr>
                        <a:t>Worked PM Funded</a:t>
                      </a:r>
                      <a:endParaRPr lang="en-GB" sz="1100" dirty="0">
                        <a:effectLst/>
                        <a:latin typeface="Arial" pitchFamily="34" charset="0"/>
                        <a:ea typeface="Times New Roman"/>
                        <a:cs typeface="Arial" pitchFamily="34" charset="0"/>
                      </a:endParaRPr>
                    </a:p>
                  </a:txBody>
                  <a:tcPr marL="68580" marR="68580" marT="0" marB="0" anchor="ctr"/>
                </a:tc>
                <a:tc>
                  <a:txBody>
                    <a:bodyPr/>
                    <a:lstStyle/>
                    <a:p>
                      <a:pPr algn="ctr" fontAlgn="auto">
                        <a:spcBef>
                          <a:spcPts val="200"/>
                        </a:spcBef>
                        <a:spcAft>
                          <a:spcPts val="0"/>
                        </a:spcAft>
                      </a:pPr>
                      <a:r>
                        <a:rPr lang="en-GB" sz="1100" dirty="0">
                          <a:effectLst/>
                          <a:latin typeface="Arial" pitchFamily="34" charset="0"/>
                          <a:cs typeface="Arial" pitchFamily="34" charset="0"/>
                        </a:rPr>
                        <a:t>Committed PM</a:t>
                      </a:r>
                      <a:endParaRPr lang="en-GB" sz="1100" dirty="0">
                        <a:effectLst/>
                        <a:latin typeface="Arial" pitchFamily="34" charset="0"/>
                        <a:ea typeface="Times New Roman"/>
                        <a:cs typeface="Arial" pitchFamily="34" charset="0"/>
                      </a:endParaRPr>
                    </a:p>
                  </a:txBody>
                  <a:tcPr marL="68580" marR="68580" marT="0" marB="0" anchor="ctr"/>
                </a:tc>
                <a:tc>
                  <a:txBody>
                    <a:bodyPr/>
                    <a:lstStyle/>
                    <a:p>
                      <a:pPr algn="ctr" fontAlgn="auto">
                        <a:spcBef>
                          <a:spcPts val="200"/>
                        </a:spcBef>
                        <a:spcAft>
                          <a:spcPts val="0"/>
                        </a:spcAft>
                      </a:pPr>
                      <a:r>
                        <a:rPr lang="en-GB" sz="1100" dirty="0">
                          <a:effectLst/>
                          <a:latin typeface="Arial" pitchFamily="34" charset="0"/>
                          <a:cs typeface="Arial" pitchFamily="34" charset="0"/>
                        </a:rPr>
                        <a:t>Achieved </a:t>
                      </a:r>
                      <a:r>
                        <a:rPr lang="en-GB" sz="1100" dirty="0" smtClean="0">
                          <a:effectLst/>
                          <a:latin typeface="Arial" pitchFamily="34" charset="0"/>
                          <a:cs typeface="Arial" pitchFamily="34" charset="0"/>
                        </a:rPr>
                        <a:t>PM%</a:t>
                      </a:r>
                      <a:endParaRPr lang="en-GB" sz="1100" dirty="0">
                        <a:effectLst/>
                        <a:latin typeface="Arial" pitchFamily="34" charset="0"/>
                        <a:ea typeface="Times New Roman"/>
                        <a:cs typeface="Arial" pitchFamily="34" charset="0"/>
                      </a:endParaRPr>
                    </a:p>
                  </a:txBody>
                  <a:tcPr marL="68580" marR="68580" marT="0" marB="0" anchor="ctr"/>
                </a:tc>
              </a:tr>
              <a:tr h="205002">
                <a:tc>
                  <a:txBody>
                    <a:bodyPr/>
                    <a:lstStyle/>
                    <a:p>
                      <a:pPr algn="l" fontAlgn="auto">
                        <a:spcBef>
                          <a:spcPts val="200"/>
                        </a:spcBef>
                        <a:spcAft>
                          <a:spcPts val="0"/>
                        </a:spcAft>
                      </a:pPr>
                      <a:r>
                        <a:rPr lang="en-GB" sz="1000" dirty="0">
                          <a:effectLst/>
                          <a:latin typeface="Arial" pitchFamily="34" charset="0"/>
                          <a:cs typeface="Arial" pitchFamily="34" charset="0"/>
                        </a:rPr>
                        <a:t>MGT</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smtClean="0">
                          <a:effectLst/>
                          <a:latin typeface="Arial" pitchFamily="34" charset="0"/>
                          <a:cs typeface="Arial" pitchFamily="34" charset="0"/>
                        </a:rPr>
                        <a:t>WP1</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76</a:t>
                      </a:r>
                      <a:endParaRPr lang="en-GB" sz="1100" dirty="0" smtClean="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82</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92%</a:t>
                      </a:r>
                      <a:endParaRPr lang="en-GB" sz="1100" dirty="0">
                        <a:effectLst/>
                        <a:latin typeface="Arial" pitchFamily="34" charset="0"/>
                        <a:ea typeface="Times New Roman"/>
                        <a:cs typeface="Arial" pitchFamily="34" charset="0"/>
                      </a:endParaRPr>
                    </a:p>
                  </a:txBody>
                  <a:tcPr marL="68580" marR="68580" marT="0" marB="0" anchor="b"/>
                </a:tc>
              </a:tr>
              <a:tr h="205002">
                <a:tc>
                  <a:txBody>
                    <a:bodyPr/>
                    <a:lstStyle/>
                    <a:p>
                      <a:pPr algn="l" fontAlgn="auto">
                        <a:spcBef>
                          <a:spcPts val="200"/>
                        </a:spcBef>
                        <a:spcAft>
                          <a:spcPts val="0"/>
                        </a:spcAft>
                      </a:pPr>
                      <a:r>
                        <a:rPr lang="en-GB" sz="1000" dirty="0">
                          <a:effectLst/>
                          <a:latin typeface="Arial" pitchFamily="34" charset="0"/>
                          <a:cs typeface="Arial" pitchFamily="34" charset="0"/>
                        </a:rPr>
                        <a:t>COORD</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smtClean="0">
                          <a:effectLst/>
                          <a:latin typeface="Arial" pitchFamily="34" charset="0"/>
                          <a:cs typeface="Arial" pitchFamily="34" charset="0"/>
                        </a:rPr>
                        <a:t>WP2</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336</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419</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80%</a:t>
                      </a:r>
                      <a:endParaRPr lang="en-GB" sz="1100" dirty="0">
                        <a:effectLst/>
                        <a:latin typeface="Arial" pitchFamily="34" charset="0"/>
                        <a:ea typeface="Times New Roman"/>
                        <a:cs typeface="Arial" pitchFamily="34" charset="0"/>
                      </a:endParaRPr>
                    </a:p>
                  </a:txBody>
                  <a:tcPr marL="68580" marR="68580" marT="0" marB="0" anchor="b"/>
                </a:tc>
              </a:tr>
              <a:tr h="205002">
                <a:tc>
                  <a:txBody>
                    <a:bodyPr/>
                    <a:lstStyle/>
                    <a:p>
                      <a:pPr algn="l" fontAlgn="auto">
                        <a:spcBef>
                          <a:spcPts val="200"/>
                        </a:spcBef>
                        <a:spcAft>
                          <a:spcPts val="0"/>
                        </a:spcAft>
                      </a:pPr>
                      <a:r>
                        <a:rPr lang="en-GB" sz="1000" dirty="0" smtClean="0">
                          <a:effectLst/>
                          <a:latin typeface="Arial" pitchFamily="34" charset="0"/>
                          <a:cs typeface="Arial" pitchFamily="34" charset="0"/>
                        </a:rPr>
                        <a:t>SUPPORT</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dirty="0" smtClean="0">
                          <a:effectLst/>
                          <a:latin typeface="Arial" pitchFamily="34" charset="0"/>
                          <a:cs typeface="Arial" pitchFamily="34" charset="0"/>
                        </a:rPr>
                        <a:t>WP4</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1278</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1194</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107%</a:t>
                      </a:r>
                      <a:endParaRPr lang="en-GB" sz="1100" dirty="0">
                        <a:effectLst/>
                        <a:latin typeface="Arial" pitchFamily="34" charset="0"/>
                        <a:ea typeface="Times New Roman"/>
                        <a:cs typeface="Arial" pitchFamily="34" charset="0"/>
                      </a:endParaRPr>
                    </a:p>
                  </a:txBody>
                  <a:tcPr marL="68580" marR="68580" marT="0" marB="0" anchor="b"/>
                </a:tc>
              </a:tr>
              <a:tr h="205002">
                <a:tc>
                  <a:txBody>
                    <a:bodyPr/>
                    <a:lstStyle/>
                    <a:p>
                      <a:pPr algn="l" fontAlgn="auto">
                        <a:spcBef>
                          <a:spcPts val="200"/>
                        </a:spcBef>
                        <a:spcAft>
                          <a:spcPts val="0"/>
                        </a:spcAft>
                      </a:pPr>
                      <a:r>
                        <a:rPr lang="en-GB" sz="1000" dirty="0">
                          <a:effectLst/>
                          <a:latin typeface="Arial" pitchFamily="34" charset="0"/>
                          <a:cs typeface="Arial" pitchFamily="34" charset="0"/>
                        </a:rPr>
                        <a:t>SUPPORT</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dirty="0" smtClean="0">
                          <a:effectLst/>
                          <a:latin typeface="Arial" pitchFamily="34" charset="0"/>
                          <a:cs typeface="Arial" pitchFamily="34" charset="0"/>
                        </a:rPr>
                        <a:t>WP5</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125</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141</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88%</a:t>
                      </a:r>
                      <a:endParaRPr lang="en-GB" sz="1100" dirty="0">
                        <a:effectLst/>
                        <a:latin typeface="Arial" pitchFamily="34" charset="0"/>
                        <a:ea typeface="Times New Roman"/>
                        <a:cs typeface="Arial" pitchFamily="34" charset="0"/>
                      </a:endParaRPr>
                    </a:p>
                  </a:txBody>
                  <a:tcPr marL="68580" marR="68580" marT="0" marB="0" anchor="b"/>
                </a:tc>
              </a:tr>
              <a:tr h="205002">
                <a:tc>
                  <a:txBody>
                    <a:bodyPr/>
                    <a:lstStyle/>
                    <a:p>
                      <a:pPr algn="l" fontAlgn="auto">
                        <a:spcBef>
                          <a:spcPts val="200"/>
                        </a:spcBef>
                        <a:spcAft>
                          <a:spcPts val="0"/>
                        </a:spcAft>
                      </a:pPr>
                      <a:r>
                        <a:rPr lang="en-GB" sz="1000">
                          <a:effectLst/>
                          <a:latin typeface="Arial" pitchFamily="34" charset="0"/>
                          <a:cs typeface="Arial" pitchFamily="34" charset="0"/>
                        </a:rPr>
                        <a:t>SUPPORT</a:t>
                      </a:r>
                      <a:endParaRPr lang="en-GB" sz="100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dirty="0" smtClean="0">
                          <a:effectLst/>
                          <a:latin typeface="Arial" pitchFamily="34" charset="0"/>
                          <a:cs typeface="Arial" pitchFamily="34" charset="0"/>
                        </a:rPr>
                        <a:t>WP6</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219</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240</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91%</a:t>
                      </a:r>
                      <a:endParaRPr lang="en-GB" sz="1100" dirty="0">
                        <a:effectLst/>
                        <a:latin typeface="Arial" pitchFamily="34" charset="0"/>
                        <a:ea typeface="Times New Roman"/>
                        <a:cs typeface="Arial" pitchFamily="34" charset="0"/>
                      </a:endParaRPr>
                    </a:p>
                  </a:txBody>
                  <a:tcPr marL="68580" marR="68580" marT="0" marB="0" anchor="b"/>
                </a:tc>
              </a:tr>
              <a:tr h="205002">
                <a:tc>
                  <a:txBody>
                    <a:bodyPr/>
                    <a:lstStyle/>
                    <a:p>
                      <a:pPr algn="l" fontAlgn="auto">
                        <a:spcBef>
                          <a:spcPts val="200"/>
                        </a:spcBef>
                        <a:spcAft>
                          <a:spcPts val="0"/>
                        </a:spcAft>
                      </a:pPr>
                      <a:r>
                        <a:rPr lang="en-GB" sz="1000" dirty="0">
                          <a:effectLst/>
                          <a:latin typeface="Arial" pitchFamily="34" charset="0"/>
                          <a:cs typeface="Arial" pitchFamily="34" charset="0"/>
                        </a:rPr>
                        <a:t>RTD</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l" fontAlgn="auto">
                        <a:spcBef>
                          <a:spcPts val="200"/>
                        </a:spcBef>
                        <a:spcAft>
                          <a:spcPts val="0"/>
                        </a:spcAft>
                      </a:pPr>
                      <a:r>
                        <a:rPr lang="en-GB" sz="1000" dirty="0">
                          <a:effectLst/>
                          <a:latin typeface="Arial" pitchFamily="34" charset="0"/>
                          <a:cs typeface="Arial" pitchFamily="34" charset="0"/>
                        </a:rPr>
                        <a:t>WP7</a:t>
                      </a:r>
                      <a:endParaRPr lang="en-GB" sz="10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79</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86</a:t>
                      </a:r>
                      <a:endParaRPr lang="en-GB" sz="1100"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dirty="0" smtClean="0">
                          <a:effectLst/>
                          <a:latin typeface="Arial" pitchFamily="34" charset="0"/>
                          <a:ea typeface="Times New Roman"/>
                          <a:cs typeface="Arial" pitchFamily="34" charset="0"/>
                        </a:rPr>
                        <a:t>92%</a:t>
                      </a:r>
                      <a:endParaRPr lang="en-GB" sz="1100" dirty="0">
                        <a:effectLst/>
                        <a:latin typeface="Arial" pitchFamily="34" charset="0"/>
                        <a:ea typeface="Times New Roman"/>
                        <a:cs typeface="Arial" pitchFamily="34" charset="0"/>
                      </a:endParaRPr>
                    </a:p>
                  </a:txBody>
                  <a:tcPr marL="68580" marR="68580" marT="0" marB="0" anchor="b"/>
                </a:tc>
              </a:tr>
              <a:tr h="227780">
                <a:tc>
                  <a:txBody>
                    <a:bodyPr/>
                    <a:lstStyle/>
                    <a:p>
                      <a:pPr algn="r" fontAlgn="auto">
                        <a:spcBef>
                          <a:spcPts val="200"/>
                        </a:spcBef>
                        <a:spcAft>
                          <a:spcPts val="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GB" sz="1100" b="1" dirty="0">
                          <a:effectLst/>
                          <a:latin typeface="Arial" pitchFamily="34" charset="0"/>
                          <a:cs typeface="Arial" pitchFamily="34" charset="0"/>
                        </a:rPr>
                        <a:t>Total</a:t>
                      </a:r>
                      <a:endParaRPr lang="en-GB" sz="1100" b="1"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b="1" dirty="0" smtClean="0">
                          <a:effectLst/>
                          <a:latin typeface="Arial" pitchFamily="34" charset="0"/>
                          <a:ea typeface="Times New Roman"/>
                          <a:cs typeface="Arial" pitchFamily="34" charset="0"/>
                        </a:rPr>
                        <a:t>2113</a:t>
                      </a:r>
                      <a:endParaRPr lang="en-GB" sz="1100" b="1"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US" sz="1100" b="1" dirty="0" smtClean="0">
                          <a:effectLst/>
                          <a:latin typeface="Arial" pitchFamily="34" charset="0"/>
                          <a:ea typeface="Times New Roman"/>
                          <a:cs typeface="Arial" pitchFamily="34" charset="0"/>
                        </a:rPr>
                        <a:t>2162</a:t>
                      </a:r>
                      <a:endParaRPr lang="en-GB" sz="1100" b="1" dirty="0">
                        <a:effectLst/>
                        <a:latin typeface="Arial" pitchFamily="34" charset="0"/>
                        <a:ea typeface="Times New Roman"/>
                        <a:cs typeface="Arial" pitchFamily="34" charset="0"/>
                      </a:endParaRPr>
                    </a:p>
                  </a:txBody>
                  <a:tcPr marL="68580" marR="68580" marT="0" marB="0" anchor="b"/>
                </a:tc>
                <a:tc>
                  <a:txBody>
                    <a:bodyPr/>
                    <a:lstStyle/>
                    <a:p>
                      <a:pPr algn="r" fontAlgn="auto">
                        <a:spcBef>
                          <a:spcPts val="200"/>
                        </a:spcBef>
                        <a:spcAft>
                          <a:spcPts val="0"/>
                        </a:spcAft>
                      </a:pPr>
                      <a:r>
                        <a:rPr lang="en-GB" sz="1100" b="1" dirty="0" smtClean="0">
                          <a:solidFill>
                            <a:srgbClr val="FF0000"/>
                          </a:solidFill>
                          <a:effectLst/>
                          <a:latin typeface="Arial" pitchFamily="34" charset="0"/>
                          <a:ea typeface="Times New Roman"/>
                          <a:cs typeface="Arial" pitchFamily="34" charset="0"/>
                        </a:rPr>
                        <a:t>98%</a:t>
                      </a:r>
                      <a:endParaRPr lang="en-GB" sz="1100" b="1" dirty="0">
                        <a:solidFill>
                          <a:srgbClr val="FF0000"/>
                        </a:solidFill>
                        <a:effectLst/>
                        <a:latin typeface="Arial" pitchFamily="34" charset="0"/>
                        <a:ea typeface="Times New Roman"/>
                        <a:cs typeface="Arial" pitchFamily="34" charset="0"/>
                      </a:endParaRPr>
                    </a:p>
                  </a:txBody>
                  <a:tcPr marL="68580" marR="68580" marT="0" marB="0" anchor="b"/>
                </a:tc>
              </a:tr>
            </a:tbl>
          </a:graphicData>
        </a:graphic>
      </p:graphicFrame>
      <p:sp>
        <p:nvSpPr>
          <p:cNvPr id="13" name="TextBox 12"/>
          <p:cNvSpPr txBox="1"/>
          <p:nvPr/>
        </p:nvSpPr>
        <p:spPr>
          <a:xfrm>
            <a:off x="251520" y="3343806"/>
            <a:ext cx="4176464" cy="369332"/>
          </a:xfrm>
          <a:prstGeom prst="rect">
            <a:avLst/>
          </a:prstGeom>
          <a:noFill/>
        </p:spPr>
        <p:txBody>
          <a:bodyPr wrap="square" rtlCol="0">
            <a:spAutoFit/>
          </a:bodyPr>
          <a:lstStyle/>
          <a:p>
            <a:r>
              <a:rPr lang="en-GB" b="1" dirty="0" smtClean="0"/>
              <a:t>Total Planned Effort by Activity PY3</a:t>
            </a:r>
            <a:endParaRPr lang="en-GB" b="1" dirty="0"/>
          </a:p>
        </p:txBody>
      </p:sp>
      <p:sp>
        <p:nvSpPr>
          <p:cNvPr id="16" name="TextBox 15"/>
          <p:cNvSpPr txBox="1"/>
          <p:nvPr/>
        </p:nvSpPr>
        <p:spPr>
          <a:xfrm>
            <a:off x="5292080" y="2348880"/>
            <a:ext cx="3024336" cy="369332"/>
          </a:xfrm>
          <a:prstGeom prst="rect">
            <a:avLst/>
          </a:prstGeom>
          <a:noFill/>
        </p:spPr>
        <p:txBody>
          <a:bodyPr wrap="square" rtlCol="0">
            <a:spAutoFit/>
          </a:bodyPr>
          <a:lstStyle/>
          <a:p>
            <a:r>
              <a:rPr lang="en-GB" b="1" dirty="0" smtClean="0"/>
              <a:t>Consumed Effort PY3</a:t>
            </a:r>
            <a:endParaRPr lang="en-GB" b="1" dirty="0"/>
          </a:p>
        </p:txBody>
      </p:sp>
      <p:sp>
        <p:nvSpPr>
          <p:cNvPr id="12"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4187078717"/>
              </p:ext>
            </p:extLst>
          </p:nvPr>
        </p:nvGraphicFramePr>
        <p:xfrm>
          <a:off x="-540568" y="3343806"/>
          <a:ext cx="5514975" cy="32534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868305033"/>
              </p:ext>
            </p:extLst>
          </p:nvPr>
        </p:nvGraphicFramePr>
        <p:xfrm>
          <a:off x="4046760" y="2533546"/>
          <a:ext cx="5514975" cy="36409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6517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Graphic spid="11"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PY1, PY2 and PY3 effort</a:t>
            </a:r>
            <a:endParaRPr lang="en-GB" dirty="0"/>
          </a:p>
        </p:txBody>
      </p:sp>
      <p:sp>
        <p:nvSpPr>
          <p:cNvPr id="3" name="Slide Number Placeholder 2"/>
          <p:cNvSpPr>
            <a:spLocks noGrp="1"/>
          </p:cNvSpPr>
          <p:nvPr>
            <p:ph type="sldNum" sz="quarter" idx="12"/>
          </p:nvPr>
        </p:nvSpPr>
        <p:spPr/>
        <p:txBody>
          <a:bodyPr/>
          <a:lstStyle/>
          <a:p>
            <a:pPr>
              <a:defRPr/>
            </a:pPr>
            <a:fld id="{1D53C9E4-42E2-402A-B0B1-17451789FE1F}" type="slidenum">
              <a:rPr lang="en-US" smtClean="0"/>
              <a:pPr>
                <a:defRPr/>
              </a:pPr>
              <a:t>21</a:t>
            </a:fld>
            <a:endParaRPr lang="en-US" dirty="0"/>
          </a:p>
        </p:txBody>
      </p:sp>
      <p:sp>
        <p:nvSpPr>
          <p:cNvPr id="4" name="Footer Placeholder 3"/>
          <p:cNvSpPr>
            <a:spLocks noGrp="1"/>
          </p:cNvSpPr>
          <p:nvPr>
            <p:ph type="ftr" sz="quarter" idx="11"/>
          </p:nvPr>
        </p:nvSpPr>
        <p:spPr/>
        <p:txBody>
          <a:bodyPr/>
          <a:lstStyle/>
          <a:p>
            <a:pPr>
              <a:defRPr/>
            </a:pPr>
            <a:r>
              <a:rPr lang="en-US" smtClean="0"/>
              <a:t>NA1: EGI-InSPIRE Review 2013</a:t>
            </a:r>
            <a:endParaRPr lang="en-US" dirty="0"/>
          </a:p>
        </p:txBody>
      </p:sp>
      <p:sp>
        <p:nvSpPr>
          <p:cNvPr id="6" name="TextBox 5"/>
          <p:cNvSpPr txBox="1"/>
          <p:nvPr/>
        </p:nvSpPr>
        <p:spPr>
          <a:xfrm>
            <a:off x="26210" y="1176306"/>
            <a:ext cx="3018896" cy="307777"/>
          </a:xfrm>
          <a:prstGeom prst="rect">
            <a:avLst/>
          </a:prstGeom>
          <a:noFill/>
        </p:spPr>
        <p:txBody>
          <a:bodyPr wrap="square" rtlCol="0">
            <a:spAutoFit/>
          </a:bodyPr>
          <a:lstStyle/>
          <a:p>
            <a:r>
              <a:rPr lang="en-GB" sz="1400" i="1" dirty="0" smtClean="0"/>
              <a:t>(Excludes Asia Pacific partners)</a:t>
            </a:r>
            <a:endParaRPr lang="en-GB" sz="1400" i="1" dirty="0"/>
          </a:p>
        </p:txBody>
      </p:sp>
      <p:sp>
        <p:nvSpPr>
          <p:cNvPr id="7" name="TextBox 6"/>
          <p:cNvSpPr txBox="1"/>
          <p:nvPr/>
        </p:nvSpPr>
        <p:spPr>
          <a:xfrm>
            <a:off x="5868144" y="1916832"/>
            <a:ext cx="3024336" cy="369332"/>
          </a:xfrm>
          <a:prstGeom prst="rect">
            <a:avLst/>
          </a:prstGeom>
          <a:noFill/>
        </p:spPr>
        <p:txBody>
          <a:bodyPr wrap="square" rtlCol="0">
            <a:spAutoFit/>
          </a:bodyPr>
          <a:lstStyle/>
          <a:p>
            <a:r>
              <a:rPr lang="en-GB" b="1" dirty="0" smtClean="0"/>
              <a:t>Consumed Effort PY3</a:t>
            </a:r>
            <a:endParaRPr lang="en-GB" b="1" dirty="0"/>
          </a:p>
        </p:txBody>
      </p:sp>
      <p:sp>
        <p:nvSpPr>
          <p:cNvPr id="11" name="TextBox 10"/>
          <p:cNvSpPr txBox="1"/>
          <p:nvPr/>
        </p:nvSpPr>
        <p:spPr>
          <a:xfrm>
            <a:off x="5148064" y="4446404"/>
            <a:ext cx="3943299" cy="369332"/>
          </a:xfrm>
          <a:prstGeom prst="rect">
            <a:avLst/>
          </a:prstGeom>
          <a:noFill/>
        </p:spPr>
        <p:txBody>
          <a:bodyPr wrap="square" rtlCol="0">
            <a:spAutoFit/>
          </a:bodyPr>
          <a:lstStyle/>
          <a:p>
            <a:r>
              <a:rPr lang="en-GB" b="1" dirty="0" smtClean="0"/>
              <a:t>Consumed Effort PY1 + PY2 + PY3</a:t>
            </a:r>
            <a:endParaRPr lang="en-GB" b="1" dirty="0"/>
          </a:p>
        </p:txBody>
      </p:sp>
      <p:graphicFrame>
        <p:nvGraphicFramePr>
          <p:cNvPr id="17" name="Chart 16"/>
          <p:cNvGraphicFramePr>
            <a:graphicFrameLocks/>
          </p:cNvGraphicFramePr>
          <p:nvPr>
            <p:extLst>
              <p:ext uri="{D42A27DB-BD31-4B8C-83A1-F6EECF244321}">
                <p14:modId xmlns:p14="http://schemas.microsoft.com/office/powerpoint/2010/main" val="3901837816"/>
              </p:ext>
            </p:extLst>
          </p:nvPr>
        </p:nvGraphicFramePr>
        <p:xfrm>
          <a:off x="172739" y="1516865"/>
          <a:ext cx="8712969" cy="24482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2763563195"/>
              </p:ext>
            </p:extLst>
          </p:nvPr>
        </p:nvGraphicFramePr>
        <p:xfrm>
          <a:off x="251520" y="3924300"/>
          <a:ext cx="8640960" cy="23850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613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PY3 Global Task effort</a:t>
            </a:r>
            <a:endParaRPr lang="en-GB" dirty="0"/>
          </a:p>
        </p:txBody>
      </p:sp>
      <p:sp>
        <p:nvSpPr>
          <p:cNvPr id="3" name="Slide Number Placeholder 2"/>
          <p:cNvSpPr>
            <a:spLocks noGrp="1"/>
          </p:cNvSpPr>
          <p:nvPr>
            <p:ph type="sldNum" sz="quarter" idx="12"/>
          </p:nvPr>
        </p:nvSpPr>
        <p:spPr/>
        <p:txBody>
          <a:bodyPr/>
          <a:lstStyle/>
          <a:p>
            <a:pPr>
              <a:defRPr/>
            </a:pPr>
            <a:fld id="{1D53C9E4-42E2-402A-B0B1-17451789FE1F}" type="slidenum">
              <a:rPr lang="en-US" smtClean="0"/>
              <a:pPr>
                <a:defRPr/>
              </a:pPr>
              <a:t>22</a:t>
            </a:fld>
            <a:endParaRPr lang="en-US" dirty="0"/>
          </a:p>
        </p:txBody>
      </p:sp>
      <p:sp>
        <p:nvSpPr>
          <p:cNvPr id="4" name="Footer Placeholder 3"/>
          <p:cNvSpPr>
            <a:spLocks noGrp="1"/>
          </p:cNvSpPr>
          <p:nvPr>
            <p:ph type="ftr" sz="quarter" idx="11"/>
          </p:nvPr>
        </p:nvSpPr>
        <p:spPr/>
        <p:txBody>
          <a:bodyPr/>
          <a:lstStyle/>
          <a:p>
            <a:pPr>
              <a:defRPr/>
            </a:pPr>
            <a:r>
              <a:rPr lang="en-US" smtClean="0"/>
              <a:t>NA1: EGI-InSPIRE Review 2013</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30038019"/>
              </p:ext>
            </p:extLst>
          </p:nvPr>
        </p:nvGraphicFramePr>
        <p:xfrm>
          <a:off x="323528" y="1293269"/>
          <a:ext cx="5544615" cy="4600951"/>
        </p:xfrm>
        <a:graphic>
          <a:graphicData uri="http://schemas.openxmlformats.org/drawingml/2006/table">
            <a:tbl>
              <a:tblPr>
                <a:tableStyleId>{5C22544A-7EE6-4342-B048-85BDC9FD1C3A}</a:tableStyleId>
              </a:tblPr>
              <a:tblGrid>
                <a:gridCol w="1700349"/>
                <a:gridCol w="1070761"/>
                <a:gridCol w="1037691"/>
                <a:gridCol w="1735814"/>
              </a:tblGrid>
              <a:tr h="460020">
                <a:tc>
                  <a:txBody>
                    <a:bodyPr/>
                    <a:lstStyle/>
                    <a:p>
                      <a:pPr algn="ctr" fontAlgn="b"/>
                      <a:r>
                        <a:rPr lang="en-US" sz="1400" b="1" u="none" strike="noStrike" dirty="0" smtClean="0">
                          <a:effectLst/>
                          <a:latin typeface="Arial" pitchFamily="34" charset="0"/>
                          <a:cs typeface="Arial" pitchFamily="34" charset="0"/>
                        </a:rPr>
                        <a:t>E-Tasks</a:t>
                      </a:r>
                      <a:endParaRPr lang="sv-SE" sz="1400" b="1" i="0" u="none" strike="noStrike" dirty="0">
                        <a:solidFill>
                          <a:srgbClr val="000000"/>
                        </a:solidFill>
                        <a:effectLst/>
                        <a:latin typeface="Arial" pitchFamily="34" charset="0"/>
                        <a:cs typeface="Arial" pitchFamily="34" charset="0"/>
                      </a:endParaRPr>
                    </a:p>
                  </a:txBody>
                  <a:tcPr marL="0" marR="0" marT="0" marB="0" anchor="b">
                    <a:solidFill>
                      <a:schemeClr val="tx2">
                        <a:lumMod val="40000"/>
                        <a:lumOff val="60000"/>
                      </a:schemeClr>
                    </a:solidFill>
                  </a:tcPr>
                </a:tc>
                <a:tc>
                  <a:txBody>
                    <a:bodyPr/>
                    <a:lstStyle/>
                    <a:p>
                      <a:pPr algn="ctr" fontAlgn="b"/>
                      <a:r>
                        <a:rPr lang="en-US" sz="1400" b="1" u="none" strike="noStrike" dirty="0" smtClean="0">
                          <a:effectLst/>
                          <a:latin typeface="Arial" pitchFamily="34" charset="0"/>
                          <a:cs typeface="Arial" pitchFamily="34" charset="0"/>
                        </a:rPr>
                        <a:t>Worked </a:t>
                      </a:r>
                      <a:r>
                        <a:rPr lang="en-US" sz="1400" b="1" u="none" strike="noStrike" dirty="0">
                          <a:effectLst/>
                          <a:latin typeface="Arial" pitchFamily="34" charset="0"/>
                          <a:cs typeface="Arial" pitchFamily="34" charset="0"/>
                        </a:rPr>
                        <a:t>PM Funded</a:t>
                      </a:r>
                      <a:endParaRPr lang="en-US" sz="1400" b="1" i="0" u="none" strike="noStrike" dirty="0">
                        <a:solidFill>
                          <a:srgbClr val="000000"/>
                        </a:solidFill>
                        <a:effectLst/>
                        <a:latin typeface="Arial" pitchFamily="34" charset="0"/>
                        <a:cs typeface="Arial" pitchFamily="34" charset="0"/>
                      </a:endParaRPr>
                    </a:p>
                  </a:txBody>
                  <a:tcPr marL="0" marR="0" marT="0" marB="0" anchor="b">
                    <a:solidFill>
                      <a:schemeClr val="tx2">
                        <a:lumMod val="40000"/>
                        <a:lumOff val="60000"/>
                      </a:schemeClr>
                    </a:solidFill>
                  </a:tcPr>
                </a:tc>
                <a:tc>
                  <a:txBody>
                    <a:bodyPr/>
                    <a:lstStyle/>
                    <a:p>
                      <a:pPr algn="ctr" fontAlgn="b"/>
                      <a:r>
                        <a:rPr lang="en-US" sz="1400" b="1" u="none" strike="noStrike" dirty="0" smtClean="0">
                          <a:effectLst/>
                          <a:latin typeface="Arial" pitchFamily="34" charset="0"/>
                          <a:cs typeface="Arial" pitchFamily="34" charset="0"/>
                        </a:rPr>
                        <a:t>PMs planned</a:t>
                      </a:r>
                      <a:endParaRPr lang="sv-SE" sz="1400" b="1" i="0" u="none" strike="noStrike" dirty="0">
                        <a:solidFill>
                          <a:srgbClr val="000000"/>
                        </a:solidFill>
                        <a:effectLst/>
                        <a:latin typeface="Arial" pitchFamily="34" charset="0"/>
                        <a:cs typeface="Arial" pitchFamily="34" charset="0"/>
                      </a:endParaRPr>
                    </a:p>
                  </a:txBody>
                  <a:tcPr marL="0" marR="0" marT="0" marB="0" anchor="b">
                    <a:solidFill>
                      <a:schemeClr val="tx2">
                        <a:lumMod val="40000"/>
                        <a:lumOff val="60000"/>
                      </a:schemeClr>
                    </a:solidFill>
                  </a:tcPr>
                </a:tc>
                <a:tc>
                  <a:txBody>
                    <a:bodyPr/>
                    <a:lstStyle/>
                    <a:p>
                      <a:pPr algn="ctr" fontAlgn="b"/>
                      <a:r>
                        <a:rPr lang="en-US" sz="1400" b="1" u="none" strike="noStrike" dirty="0" smtClean="0">
                          <a:effectLst/>
                          <a:latin typeface="Arial" pitchFamily="34" charset="0"/>
                          <a:cs typeface="Arial" pitchFamily="34" charset="0"/>
                        </a:rPr>
                        <a:t>%</a:t>
                      </a:r>
                      <a:endParaRPr lang="sv-SE" sz="1400" b="1" i="0" u="none" strike="noStrike" dirty="0">
                        <a:solidFill>
                          <a:srgbClr val="000000"/>
                        </a:solidFill>
                        <a:effectLst/>
                        <a:latin typeface="Arial" pitchFamily="34" charset="0"/>
                        <a:cs typeface="Arial" pitchFamily="34" charset="0"/>
                      </a:endParaRPr>
                    </a:p>
                  </a:txBody>
                  <a:tcPr marL="0" marR="0" marT="0" marB="0" anchor="b">
                    <a:solidFill>
                      <a:schemeClr val="tx2">
                        <a:lumMod val="40000"/>
                        <a:lumOff val="60000"/>
                      </a:schemeClr>
                    </a:solidFill>
                  </a:tcPr>
                </a:tc>
              </a:tr>
              <a:tr h="271083">
                <a:tc>
                  <a:txBody>
                    <a:bodyPr/>
                    <a:lstStyle/>
                    <a:p>
                      <a:pPr algn="l" fontAlgn="b"/>
                      <a:r>
                        <a:rPr lang="en-US" sz="1400" u="none" strike="noStrike" dirty="0" smtClean="0">
                          <a:effectLst/>
                          <a:latin typeface="Arial" pitchFamily="34" charset="0"/>
                          <a:cs typeface="Arial" pitchFamily="34" charset="0"/>
                        </a:rPr>
                        <a:t>EGI.eu</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a:solidFill>
                            <a:srgbClr val="000000"/>
                          </a:solidFill>
                          <a:effectLst/>
                          <a:latin typeface="Calibri"/>
                        </a:rPr>
                        <a:t>184</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204</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90%</a:t>
                      </a:r>
                    </a:p>
                  </a:txBody>
                  <a:tcPr marL="7620" marR="7620" marT="7620" marB="0" anchor="b">
                    <a:solidFill>
                      <a:srgbClr val="D0D8E8"/>
                    </a:solidFill>
                  </a:tcPr>
                </a:tc>
              </a:tr>
              <a:tr h="271083">
                <a:tc>
                  <a:txBody>
                    <a:bodyPr/>
                    <a:lstStyle/>
                    <a:p>
                      <a:pPr algn="l" fontAlgn="b"/>
                      <a:r>
                        <a:rPr lang="sv-SE" sz="1400" u="none" strike="noStrike" dirty="0">
                          <a:effectLst/>
                          <a:latin typeface="Arial" pitchFamily="34" charset="0"/>
                          <a:cs typeface="Arial" pitchFamily="34" charset="0"/>
                        </a:rPr>
                        <a:t>CERN</a:t>
                      </a:r>
                      <a:endParaRPr lang="sv-SE" sz="1400" b="0" i="0" u="none" strike="noStrike" dirty="0">
                        <a:solidFill>
                          <a:srgbClr val="000000"/>
                        </a:solidFill>
                        <a:effectLst/>
                        <a:latin typeface="Arial" pitchFamily="34" charset="0"/>
                        <a:cs typeface="Arial" pitchFamily="34" charset="0"/>
                      </a:endParaRPr>
                    </a:p>
                  </a:txBody>
                  <a:tcPr marL="0" marR="0" marT="0" marB="0" anchor="b"/>
                </a:tc>
                <a:tc>
                  <a:txBody>
                    <a:bodyPr/>
                    <a:lstStyle/>
                    <a:p>
                      <a:pPr algn="r" rtl="0" fontAlgn="b"/>
                      <a:r>
                        <a:rPr lang="en-GB" sz="1600" b="0" i="0" u="none" strike="noStrike">
                          <a:solidFill>
                            <a:srgbClr val="000000"/>
                          </a:solidFill>
                          <a:effectLst/>
                          <a:latin typeface="Calibri"/>
                        </a:rPr>
                        <a:t>18</a:t>
                      </a:r>
                    </a:p>
                  </a:txBody>
                  <a:tcPr marL="7620" marR="7620" marT="7620" marB="0" anchor="b"/>
                </a:tc>
                <a:tc>
                  <a:txBody>
                    <a:bodyPr/>
                    <a:lstStyle/>
                    <a:p>
                      <a:pPr algn="r" rtl="0" fontAlgn="b"/>
                      <a:r>
                        <a:rPr lang="en-GB" sz="1600" b="0" i="0" u="none" strike="noStrike">
                          <a:solidFill>
                            <a:srgbClr val="000000"/>
                          </a:solidFill>
                          <a:effectLst/>
                          <a:latin typeface="Calibri"/>
                        </a:rPr>
                        <a:t>18</a:t>
                      </a:r>
                    </a:p>
                  </a:txBody>
                  <a:tcPr marL="7620" marR="7620" marT="7620" marB="0" anchor="b"/>
                </a:tc>
                <a:tc>
                  <a:txBody>
                    <a:bodyPr/>
                    <a:lstStyle/>
                    <a:p>
                      <a:pPr algn="r" rtl="0" fontAlgn="b"/>
                      <a:r>
                        <a:rPr lang="en-GB" sz="1600" b="0" i="0" u="none" strike="noStrike">
                          <a:solidFill>
                            <a:srgbClr val="000000"/>
                          </a:solidFill>
                          <a:effectLst/>
                          <a:latin typeface="Calibri"/>
                        </a:rPr>
                        <a:t>99%</a:t>
                      </a:r>
                    </a:p>
                  </a:txBody>
                  <a:tcPr marL="7620" marR="7620" marT="7620" marB="0" anchor="b"/>
                </a:tc>
              </a:tr>
              <a:tr h="271083">
                <a:tc>
                  <a:txBody>
                    <a:bodyPr/>
                    <a:lstStyle/>
                    <a:p>
                      <a:pPr algn="l" fontAlgn="b"/>
                      <a:r>
                        <a:rPr lang="sv-SE" sz="1400" u="none" strike="noStrike" dirty="0">
                          <a:effectLst/>
                          <a:latin typeface="Arial" pitchFamily="34" charset="0"/>
                          <a:cs typeface="Arial" pitchFamily="34" charset="0"/>
                        </a:rPr>
                        <a:t>CESNET</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FFFEBA"/>
                    </a:solidFill>
                  </a:tcPr>
                </a:tc>
                <a:tc>
                  <a:txBody>
                    <a:bodyPr/>
                    <a:lstStyle/>
                    <a:p>
                      <a:pPr algn="r" rtl="0" fontAlgn="b"/>
                      <a:r>
                        <a:rPr lang="en-GB" sz="1600" b="0" i="0" u="none" strike="noStrike" dirty="0">
                          <a:solidFill>
                            <a:srgbClr val="000000"/>
                          </a:solidFill>
                          <a:effectLst/>
                          <a:latin typeface="Calibri"/>
                        </a:rPr>
                        <a:t>25</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39</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66%</a:t>
                      </a:r>
                    </a:p>
                  </a:txBody>
                  <a:tcPr marL="7620" marR="7620" marT="7620" marB="0" anchor="b">
                    <a:solidFill>
                      <a:srgbClr val="FFFEBA"/>
                    </a:solidFill>
                  </a:tcPr>
                </a:tc>
              </a:tr>
              <a:tr h="271083">
                <a:tc>
                  <a:txBody>
                    <a:bodyPr/>
                    <a:lstStyle/>
                    <a:p>
                      <a:pPr algn="l" fontAlgn="b"/>
                      <a:r>
                        <a:rPr lang="sv-SE" sz="1400" u="none" strike="noStrike" dirty="0">
                          <a:effectLst/>
                          <a:latin typeface="Arial" pitchFamily="34" charset="0"/>
                          <a:cs typeface="Arial" pitchFamily="34" charset="0"/>
                        </a:rPr>
                        <a:t>CSC</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FFFEBA"/>
                    </a:solidFill>
                  </a:tcPr>
                </a:tc>
                <a:tc>
                  <a:txBody>
                    <a:bodyPr/>
                    <a:lstStyle/>
                    <a:p>
                      <a:pPr algn="r" rtl="0" fontAlgn="b"/>
                      <a:r>
                        <a:rPr lang="en-GB" sz="1600" b="0" i="0" u="none" strike="noStrike" dirty="0">
                          <a:solidFill>
                            <a:srgbClr val="000000"/>
                          </a:solidFill>
                          <a:effectLst/>
                          <a:latin typeface="Calibri"/>
                        </a:rPr>
                        <a:t>0.3</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2</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15%</a:t>
                      </a:r>
                    </a:p>
                  </a:txBody>
                  <a:tcPr marL="7620" marR="7620" marT="7620" marB="0" anchor="b">
                    <a:solidFill>
                      <a:srgbClr val="FFFEBA"/>
                    </a:solidFill>
                  </a:tcPr>
                </a:tc>
              </a:tr>
              <a:tr h="280496">
                <a:tc>
                  <a:txBody>
                    <a:bodyPr/>
                    <a:lstStyle/>
                    <a:p>
                      <a:pPr algn="l" fontAlgn="b"/>
                      <a:r>
                        <a:rPr lang="sv-SE" sz="1400" u="none" strike="noStrike" dirty="0">
                          <a:effectLst/>
                          <a:latin typeface="Arial" pitchFamily="34" charset="0"/>
                          <a:cs typeface="Arial" pitchFamily="34" charset="0"/>
                        </a:rPr>
                        <a:t>CSIC (+FCTSG)</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dirty="0">
                          <a:solidFill>
                            <a:srgbClr val="000000"/>
                          </a:solidFill>
                          <a:effectLst/>
                          <a:latin typeface="Calibri"/>
                        </a:rPr>
                        <a:t>29</a:t>
                      </a:r>
                    </a:p>
                  </a:txBody>
                  <a:tcPr marL="7620" marR="7620" marT="7620" marB="0" anchor="b">
                    <a:solidFill>
                      <a:srgbClr val="D0D8E8"/>
                    </a:solidFill>
                  </a:tcPr>
                </a:tc>
                <a:tc>
                  <a:txBody>
                    <a:bodyPr/>
                    <a:lstStyle/>
                    <a:p>
                      <a:pPr algn="r" rtl="0" fontAlgn="b"/>
                      <a:r>
                        <a:rPr lang="en-GB" sz="1600" b="0" i="0" u="none" strike="noStrike" dirty="0">
                          <a:solidFill>
                            <a:srgbClr val="000000"/>
                          </a:solidFill>
                          <a:effectLst/>
                          <a:latin typeface="Calibri"/>
                        </a:rPr>
                        <a:t>30</a:t>
                      </a:r>
                    </a:p>
                  </a:txBody>
                  <a:tcPr marL="7620" marR="7620" marT="7620" marB="0" anchor="b">
                    <a:solidFill>
                      <a:srgbClr val="D0D8E8"/>
                    </a:solidFill>
                  </a:tcPr>
                </a:tc>
                <a:tc>
                  <a:txBody>
                    <a:bodyPr/>
                    <a:lstStyle/>
                    <a:p>
                      <a:pPr algn="r" rtl="0" fontAlgn="b"/>
                      <a:r>
                        <a:rPr lang="en-GB" sz="1600" b="0" i="0" u="none" strike="noStrike" dirty="0">
                          <a:solidFill>
                            <a:srgbClr val="000000"/>
                          </a:solidFill>
                          <a:effectLst/>
                          <a:latin typeface="Calibri"/>
                        </a:rPr>
                        <a:t>97%</a:t>
                      </a:r>
                    </a:p>
                  </a:txBody>
                  <a:tcPr marL="7620" marR="7620" marT="7620" marB="0" anchor="b">
                    <a:solidFill>
                      <a:srgbClr val="D0D8E8"/>
                    </a:solidFill>
                  </a:tcPr>
                </a:tc>
              </a:tr>
              <a:tr h="271083">
                <a:tc>
                  <a:txBody>
                    <a:bodyPr/>
                    <a:lstStyle/>
                    <a:p>
                      <a:pPr algn="l" fontAlgn="b"/>
                      <a:r>
                        <a:rPr lang="sv-SE" sz="1400" u="none" strike="noStrike">
                          <a:effectLst/>
                          <a:latin typeface="Arial" pitchFamily="34" charset="0"/>
                          <a:cs typeface="Arial" pitchFamily="34" charset="0"/>
                        </a:rPr>
                        <a:t>INFN (+GARR)</a:t>
                      </a:r>
                      <a:endParaRPr lang="sv-SE" sz="1400" b="0" i="0" u="none" strike="noStrike">
                        <a:solidFill>
                          <a:srgbClr val="000000"/>
                        </a:solidFill>
                        <a:effectLst/>
                        <a:latin typeface="Arial" pitchFamily="34" charset="0"/>
                        <a:cs typeface="Arial" pitchFamily="34" charset="0"/>
                      </a:endParaRPr>
                    </a:p>
                  </a:txBody>
                  <a:tcPr marL="0" marR="0" marT="0" marB="0" anchor="b"/>
                </a:tc>
                <a:tc>
                  <a:txBody>
                    <a:bodyPr/>
                    <a:lstStyle/>
                    <a:p>
                      <a:pPr algn="r" rtl="0" fontAlgn="b"/>
                      <a:r>
                        <a:rPr lang="en-GB" sz="1600" b="0" i="0" u="none" strike="noStrike">
                          <a:solidFill>
                            <a:srgbClr val="000000"/>
                          </a:solidFill>
                          <a:effectLst/>
                          <a:latin typeface="Calibri"/>
                        </a:rPr>
                        <a:t>33</a:t>
                      </a:r>
                    </a:p>
                  </a:txBody>
                  <a:tcPr marL="7620" marR="7620" marT="7620" marB="0" anchor="b"/>
                </a:tc>
                <a:tc>
                  <a:txBody>
                    <a:bodyPr/>
                    <a:lstStyle/>
                    <a:p>
                      <a:pPr algn="r" rtl="0" fontAlgn="b"/>
                      <a:r>
                        <a:rPr lang="en-GB" sz="1600" b="0" i="0" u="none" strike="noStrike">
                          <a:solidFill>
                            <a:srgbClr val="000000"/>
                          </a:solidFill>
                          <a:effectLst/>
                          <a:latin typeface="Calibri"/>
                        </a:rPr>
                        <a:t>38</a:t>
                      </a:r>
                    </a:p>
                  </a:txBody>
                  <a:tcPr marL="7620" marR="7620" marT="7620" marB="0" anchor="b"/>
                </a:tc>
                <a:tc>
                  <a:txBody>
                    <a:bodyPr/>
                    <a:lstStyle/>
                    <a:p>
                      <a:pPr algn="r" rtl="0" fontAlgn="b"/>
                      <a:r>
                        <a:rPr lang="en-GB" sz="1600" b="0" i="0" u="none" strike="noStrike">
                          <a:solidFill>
                            <a:srgbClr val="000000"/>
                          </a:solidFill>
                          <a:effectLst/>
                          <a:latin typeface="Calibri"/>
                        </a:rPr>
                        <a:t>86%</a:t>
                      </a:r>
                    </a:p>
                  </a:txBody>
                  <a:tcPr marL="7620" marR="7620" marT="7620" marB="0" anchor="b"/>
                </a:tc>
              </a:tr>
              <a:tr h="271083">
                <a:tc>
                  <a:txBody>
                    <a:bodyPr/>
                    <a:lstStyle/>
                    <a:p>
                      <a:pPr algn="l" fontAlgn="b"/>
                      <a:r>
                        <a:rPr lang="sv-SE" sz="1400" u="none" strike="noStrike" dirty="0">
                          <a:effectLst/>
                          <a:latin typeface="Arial" pitchFamily="34" charset="0"/>
                          <a:cs typeface="Arial" pitchFamily="34" charset="0"/>
                        </a:rPr>
                        <a:t>SRCE</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a:solidFill>
                            <a:srgbClr val="000000"/>
                          </a:solidFill>
                          <a:effectLst/>
                          <a:latin typeface="Calibri"/>
                        </a:rPr>
                        <a:t>18</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13</a:t>
                      </a:r>
                    </a:p>
                  </a:txBody>
                  <a:tcPr marL="7620" marR="7620" marT="7620" marB="0" anchor="b">
                    <a:solidFill>
                      <a:srgbClr val="D0D8E8"/>
                    </a:solidFill>
                  </a:tcPr>
                </a:tc>
                <a:tc>
                  <a:txBody>
                    <a:bodyPr/>
                    <a:lstStyle/>
                    <a:p>
                      <a:pPr algn="r" rtl="0" fontAlgn="b"/>
                      <a:r>
                        <a:rPr lang="en-GB" sz="1600" b="1" i="0" u="none" strike="noStrike" dirty="0">
                          <a:solidFill>
                            <a:srgbClr val="000000"/>
                          </a:solidFill>
                          <a:effectLst/>
                          <a:latin typeface="Calibri"/>
                        </a:rPr>
                        <a:t>141%</a:t>
                      </a:r>
                    </a:p>
                  </a:txBody>
                  <a:tcPr marL="7620" marR="7620" marT="7620" marB="0" anchor="b">
                    <a:solidFill>
                      <a:srgbClr val="D0D8E8"/>
                    </a:solidFill>
                  </a:tcPr>
                </a:tc>
              </a:tr>
              <a:tr h="271083">
                <a:tc>
                  <a:txBody>
                    <a:bodyPr/>
                    <a:lstStyle/>
                    <a:p>
                      <a:pPr algn="l" fontAlgn="b"/>
                      <a:r>
                        <a:rPr lang="sv-SE" sz="1400" u="none" strike="noStrike">
                          <a:effectLst/>
                          <a:latin typeface="Arial" pitchFamily="34" charset="0"/>
                          <a:cs typeface="Arial" pitchFamily="34" charset="0"/>
                        </a:rPr>
                        <a:t>GRNET(Iasa)</a:t>
                      </a:r>
                      <a:endParaRPr lang="sv-SE" sz="1400" b="0" i="0" u="none" strike="noStrike">
                        <a:solidFill>
                          <a:srgbClr val="000000"/>
                        </a:solidFill>
                        <a:effectLst/>
                        <a:latin typeface="Arial" pitchFamily="34" charset="0"/>
                        <a:cs typeface="Arial" pitchFamily="34" charset="0"/>
                      </a:endParaRPr>
                    </a:p>
                  </a:txBody>
                  <a:tcPr marL="0" marR="0" marT="0" marB="0" anchor="b"/>
                </a:tc>
                <a:tc>
                  <a:txBody>
                    <a:bodyPr/>
                    <a:lstStyle/>
                    <a:p>
                      <a:pPr algn="r" rtl="0" fontAlgn="b"/>
                      <a:r>
                        <a:rPr lang="en-GB" sz="1600" b="0" i="0" u="none" strike="noStrike">
                          <a:solidFill>
                            <a:srgbClr val="000000"/>
                          </a:solidFill>
                          <a:effectLst/>
                          <a:latin typeface="Calibri"/>
                        </a:rPr>
                        <a:t>43</a:t>
                      </a:r>
                    </a:p>
                  </a:txBody>
                  <a:tcPr marL="7620" marR="7620" marT="7620" marB="0" anchor="b"/>
                </a:tc>
                <a:tc>
                  <a:txBody>
                    <a:bodyPr/>
                    <a:lstStyle/>
                    <a:p>
                      <a:pPr algn="r" rtl="0" fontAlgn="b"/>
                      <a:r>
                        <a:rPr lang="en-GB" sz="1600" b="0" i="0" u="none" strike="noStrike">
                          <a:solidFill>
                            <a:srgbClr val="000000"/>
                          </a:solidFill>
                          <a:effectLst/>
                          <a:latin typeface="Calibri"/>
                        </a:rPr>
                        <a:t>56</a:t>
                      </a:r>
                    </a:p>
                  </a:txBody>
                  <a:tcPr marL="7620" marR="7620" marT="7620" marB="0" anchor="b"/>
                </a:tc>
                <a:tc>
                  <a:txBody>
                    <a:bodyPr/>
                    <a:lstStyle/>
                    <a:p>
                      <a:pPr algn="r" rtl="0" fontAlgn="b"/>
                      <a:r>
                        <a:rPr lang="en-GB" sz="1600" b="0" i="0" u="none" strike="noStrike">
                          <a:solidFill>
                            <a:srgbClr val="000000"/>
                          </a:solidFill>
                          <a:effectLst/>
                          <a:latin typeface="Calibri"/>
                        </a:rPr>
                        <a:t>77%</a:t>
                      </a:r>
                    </a:p>
                  </a:txBody>
                  <a:tcPr marL="7620" marR="7620" marT="7620" marB="0" anchor="b"/>
                </a:tc>
              </a:tr>
              <a:tr h="271083">
                <a:tc>
                  <a:txBody>
                    <a:bodyPr/>
                    <a:lstStyle/>
                    <a:p>
                      <a:pPr algn="l" fontAlgn="b"/>
                      <a:r>
                        <a:rPr lang="sv-SE" sz="1400" u="none" strike="noStrike" dirty="0">
                          <a:effectLst/>
                          <a:latin typeface="Arial" pitchFamily="34" charset="0"/>
                          <a:cs typeface="Arial" pitchFamily="34" charset="0"/>
                        </a:rPr>
                        <a:t>CYFRONET</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FFFEBA"/>
                    </a:solidFill>
                  </a:tcPr>
                </a:tc>
                <a:tc>
                  <a:txBody>
                    <a:bodyPr/>
                    <a:lstStyle/>
                    <a:p>
                      <a:pPr algn="r" rtl="0" fontAlgn="b"/>
                      <a:r>
                        <a:rPr lang="en-GB" sz="1600" b="0" i="0" u="none" strike="noStrike" dirty="0">
                          <a:solidFill>
                            <a:srgbClr val="000000"/>
                          </a:solidFill>
                          <a:effectLst/>
                          <a:latin typeface="Calibri"/>
                        </a:rPr>
                        <a:t>4</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6</a:t>
                      </a:r>
                    </a:p>
                  </a:txBody>
                  <a:tcPr marL="7620" marR="7620" marT="7620" marB="0" anchor="b">
                    <a:solidFill>
                      <a:srgbClr val="FFFEBA"/>
                    </a:solidFill>
                  </a:tcPr>
                </a:tc>
                <a:tc>
                  <a:txBody>
                    <a:bodyPr/>
                    <a:lstStyle/>
                    <a:p>
                      <a:pPr algn="r" rtl="0" fontAlgn="b"/>
                      <a:r>
                        <a:rPr lang="en-GB" sz="1600" b="0" i="0" u="none" strike="noStrike" dirty="0">
                          <a:solidFill>
                            <a:srgbClr val="000000"/>
                          </a:solidFill>
                          <a:effectLst/>
                          <a:latin typeface="Calibri"/>
                        </a:rPr>
                        <a:t>64%</a:t>
                      </a:r>
                    </a:p>
                  </a:txBody>
                  <a:tcPr marL="7620" marR="7620" marT="7620" marB="0" anchor="b">
                    <a:solidFill>
                      <a:srgbClr val="FFFEBA"/>
                    </a:solidFill>
                  </a:tcPr>
                </a:tc>
              </a:tr>
              <a:tr h="271083">
                <a:tc>
                  <a:txBody>
                    <a:bodyPr/>
                    <a:lstStyle/>
                    <a:p>
                      <a:pPr algn="l" fontAlgn="b"/>
                      <a:r>
                        <a:rPr lang="sv-SE" sz="1400" u="none" strike="noStrike" dirty="0">
                          <a:effectLst/>
                          <a:latin typeface="Arial" pitchFamily="34" charset="0"/>
                          <a:cs typeface="Arial" pitchFamily="34" charset="0"/>
                        </a:rPr>
                        <a:t>STFC (+UE)</a:t>
                      </a:r>
                      <a:endParaRPr lang="sv-SE" sz="1400" b="0" i="0" u="none" strike="noStrike" dirty="0">
                        <a:solidFill>
                          <a:srgbClr val="000000"/>
                        </a:solidFill>
                        <a:effectLst/>
                        <a:latin typeface="Arial" pitchFamily="34" charset="0"/>
                        <a:cs typeface="Arial" pitchFamily="34" charset="0"/>
                      </a:endParaRPr>
                    </a:p>
                  </a:txBody>
                  <a:tcPr marL="0" marR="0" marT="0" marB="0" anchor="b"/>
                </a:tc>
                <a:tc>
                  <a:txBody>
                    <a:bodyPr/>
                    <a:lstStyle/>
                    <a:p>
                      <a:pPr algn="r" rtl="0" fontAlgn="b"/>
                      <a:r>
                        <a:rPr lang="en-GB" sz="1600" b="0" i="0" u="none" strike="noStrike">
                          <a:solidFill>
                            <a:srgbClr val="000000"/>
                          </a:solidFill>
                          <a:effectLst/>
                          <a:latin typeface="Calibri"/>
                        </a:rPr>
                        <a:t>37</a:t>
                      </a:r>
                    </a:p>
                  </a:txBody>
                  <a:tcPr marL="7620" marR="7620" marT="7620" marB="0" anchor="b"/>
                </a:tc>
                <a:tc>
                  <a:txBody>
                    <a:bodyPr/>
                    <a:lstStyle/>
                    <a:p>
                      <a:pPr algn="r" rtl="0" fontAlgn="b"/>
                      <a:r>
                        <a:rPr lang="en-GB" sz="1600" b="0" i="0" u="none" strike="noStrike">
                          <a:solidFill>
                            <a:srgbClr val="000000"/>
                          </a:solidFill>
                          <a:effectLst/>
                          <a:latin typeface="Calibri"/>
                        </a:rPr>
                        <a:t>38</a:t>
                      </a:r>
                    </a:p>
                  </a:txBody>
                  <a:tcPr marL="7620" marR="7620" marT="7620" marB="0" anchor="b"/>
                </a:tc>
                <a:tc>
                  <a:txBody>
                    <a:bodyPr/>
                    <a:lstStyle/>
                    <a:p>
                      <a:pPr algn="r" rtl="0" fontAlgn="b"/>
                      <a:r>
                        <a:rPr lang="en-GB" sz="1600" b="0" i="0" u="none" strike="noStrike">
                          <a:solidFill>
                            <a:srgbClr val="000000"/>
                          </a:solidFill>
                          <a:effectLst/>
                          <a:latin typeface="Calibri"/>
                        </a:rPr>
                        <a:t>97%</a:t>
                      </a:r>
                    </a:p>
                  </a:txBody>
                  <a:tcPr marL="7620" marR="7620" marT="7620" marB="0" anchor="b"/>
                </a:tc>
              </a:tr>
              <a:tr h="271083">
                <a:tc>
                  <a:txBody>
                    <a:bodyPr/>
                    <a:lstStyle/>
                    <a:p>
                      <a:pPr algn="l" fontAlgn="b"/>
                      <a:r>
                        <a:rPr lang="sv-SE" sz="1400" u="none" strike="noStrike" dirty="0">
                          <a:effectLst/>
                          <a:latin typeface="Arial" pitchFamily="34" charset="0"/>
                          <a:cs typeface="Arial" pitchFamily="34" charset="0"/>
                        </a:rPr>
                        <a:t>LIP</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a:solidFill>
                            <a:srgbClr val="000000"/>
                          </a:solidFill>
                          <a:effectLst/>
                          <a:latin typeface="Calibri"/>
                        </a:rPr>
                        <a:t>27</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28</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98%</a:t>
                      </a:r>
                    </a:p>
                  </a:txBody>
                  <a:tcPr marL="7620" marR="7620" marT="7620" marB="0" anchor="b">
                    <a:solidFill>
                      <a:srgbClr val="D0D8E8"/>
                    </a:solidFill>
                  </a:tcPr>
                </a:tc>
              </a:tr>
              <a:tr h="271083">
                <a:tc>
                  <a:txBody>
                    <a:bodyPr/>
                    <a:lstStyle/>
                    <a:p>
                      <a:pPr algn="l" fontAlgn="b"/>
                      <a:r>
                        <a:rPr lang="sv-SE" sz="1400" u="none" strike="noStrike" dirty="0">
                          <a:effectLst/>
                          <a:latin typeface="Arial" pitchFamily="34" charset="0"/>
                          <a:cs typeface="Arial" pitchFamily="34" charset="0"/>
                        </a:rPr>
                        <a:t>FOM (+SARA)</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dirty="0">
                          <a:solidFill>
                            <a:srgbClr val="000000"/>
                          </a:solidFill>
                          <a:effectLst/>
                          <a:latin typeface="Calibri"/>
                        </a:rPr>
                        <a:t>11</a:t>
                      </a:r>
                    </a:p>
                  </a:txBody>
                  <a:tcPr marL="7620" marR="7620" marT="7620" marB="0" anchor="b">
                    <a:solidFill>
                      <a:srgbClr val="D0D8E8"/>
                    </a:solidFill>
                  </a:tcPr>
                </a:tc>
                <a:tc>
                  <a:txBody>
                    <a:bodyPr/>
                    <a:lstStyle/>
                    <a:p>
                      <a:pPr algn="r" rtl="0" fontAlgn="b"/>
                      <a:r>
                        <a:rPr lang="en-GB" sz="1600" b="0" i="0" u="none" strike="noStrike" dirty="0">
                          <a:solidFill>
                            <a:srgbClr val="000000"/>
                          </a:solidFill>
                          <a:effectLst/>
                          <a:latin typeface="Calibri"/>
                        </a:rPr>
                        <a:t>10</a:t>
                      </a:r>
                    </a:p>
                  </a:txBody>
                  <a:tcPr marL="7620" marR="7620" marT="7620" marB="0" anchor="b">
                    <a:solidFill>
                      <a:srgbClr val="D0D8E8"/>
                    </a:solidFill>
                  </a:tcPr>
                </a:tc>
                <a:tc>
                  <a:txBody>
                    <a:bodyPr/>
                    <a:lstStyle/>
                    <a:p>
                      <a:pPr algn="r" rtl="0" fontAlgn="b"/>
                      <a:r>
                        <a:rPr lang="en-GB" sz="1600" b="1" i="0" u="none" strike="noStrike" dirty="0">
                          <a:solidFill>
                            <a:srgbClr val="000000"/>
                          </a:solidFill>
                          <a:effectLst/>
                          <a:latin typeface="Calibri"/>
                        </a:rPr>
                        <a:t>105%</a:t>
                      </a:r>
                    </a:p>
                  </a:txBody>
                  <a:tcPr marL="7620" marR="7620" marT="7620" marB="0" anchor="b">
                    <a:solidFill>
                      <a:srgbClr val="D0D8E8"/>
                    </a:solidFill>
                  </a:tcPr>
                </a:tc>
              </a:tr>
              <a:tr h="30349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sv-SE" sz="1400" u="none" strike="noStrike" dirty="0" smtClean="0">
                          <a:effectLst/>
                          <a:latin typeface="Arial" pitchFamily="34" charset="0"/>
                          <a:cs typeface="Arial" pitchFamily="34" charset="0"/>
                        </a:rPr>
                        <a:t>KIT-G (+</a:t>
                      </a:r>
                      <a:r>
                        <a:rPr lang="sv-SE" sz="1400" u="none" strike="noStrike" dirty="0" err="1" smtClean="0">
                          <a:effectLst/>
                          <a:latin typeface="Arial" pitchFamily="34" charset="0"/>
                          <a:cs typeface="Arial" pitchFamily="34" charset="0"/>
                        </a:rPr>
                        <a:t>Juelich</a:t>
                      </a:r>
                      <a:r>
                        <a:rPr lang="sv-SE" sz="1400" u="none" strike="noStrike" dirty="0" smtClean="0">
                          <a:effectLst/>
                          <a:latin typeface="Arial" pitchFamily="34" charset="0"/>
                          <a:cs typeface="Arial" pitchFamily="34" charset="0"/>
                        </a:rPr>
                        <a:t>)</a:t>
                      </a:r>
                      <a:endParaRPr lang="sv-SE" sz="1400" b="0" i="0" u="none" strike="noStrike" dirty="0" smtClean="0">
                        <a:solidFill>
                          <a:srgbClr val="000000"/>
                        </a:solidFill>
                        <a:effectLst/>
                        <a:latin typeface="Arial" pitchFamily="34" charset="0"/>
                        <a:cs typeface="Arial" pitchFamily="34" charset="0"/>
                      </a:endParaRPr>
                    </a:p>
                  </a:txBody>
                  <a:tcPr marL="0" marR="0" marT="0" marB="0" anchor="b"/>
                </a:tc>
                <a:tc>
                  <a:txBody>
                    <a:bodyPr/>
                    <a:lstStyle/>
                    <a:p>
                      <a:pPr algn="r" rtl="0" fontAlgn="ctr"/>
                      <a:r>
                        <a:rPr lang="en-GB" sz="1600" b="0" i="0" u="none" strike="noStrike">
                          <a:solidFill>
                            <a:srgbClr val="000000"/>
                          </a:solidFill>
                          <a:effectLst/>
                          <a:latin typeface="Calibri"/>
                        </a:rPr>
                        <a:t>34</a:t>
                      </a:r>
                    </a:p>
                  </a:txBody>
                  <a:tcPr marL="7620" marR="7620" marT="7620" marB="0" anchor="ctr"/>
                </a:tc>
                <a:tc>
                  <a:txBody>
                    <a:bodyPr/>
                    <a:lstStyle/>
                    <a:p>
                      <a:pPr algn="r" rtl="0" fontAlgn="ctr"/>
                      <a:r>
                        <a:rPr lang="en-GB" sz="1600" b="0" i="0" u="none" strike="noStrike">
                          <a:solidFill>
                            <a:srgbClr val="000000"/>
                          </a:solidFill>
                          <a:effectLst/>
                          <a:latin typeface="Calibri"/>
                        </a:rPr>
                        <a:t>37</a:t>
                      </a:r>
                    </a:p>
                  </a:txBody>
                  <a:tcPr marL="7620" marR="7620" marT="7620" marB="0" anchor="ctr"/>
                </a:tc>
                <a:tc>
                  <a:txBody>
                    <a:bodyPr/>
                    <a:lstStyle/>
                    <a:p>
                      <a:pPr algn="r" rtl="0" fontAlgn="b"/>
                      <a:r>
                        <a:rPr lang="en-GB" sz="1600" b="0" i="0" u="none" strike="noStrike">
                          <a:solidFill>
                            <a:srgbClr val="000000"/>
                          </a:solidFill>
                          <a:effectLst/>
                          <a:latin typeface="Calibri"/>
                        </a:rPr>
                        <a:t>92%</a:t>
                      </a:r>
                    </a:p>
                  </a:txBody>
                  <a:tcPr marL="7620" marR="7620" marT="7620" marB="0" anchor="b"/>
                </a:tc>
              </a:tr>
              <a:tr h="271083">
                <a:tc>
                  <a:txBody>
                    <a:bodyPr/>
                    <a:lstStyle/>
                    <a:p>
                      <a:pPr algn="l" fontAlgn="b"/>
                      <a:r>
                        <a:rPr lang="sv-SE" sz="1400" u="none" strike="noStrike" dirty="0">
                          <a:effectLst/>
                          <a:latin typeface="Arial" pitchFamily="34" charset="0"/>
                          <a:cs typeface="Arial" pitchFamily="34" charset="0"/>
                        </a:rPr>
                        <a:t>CNRS</a:t>
                      </a:r>
                      <a:endParaRPr lang="sv-SE" sz="1400" b="0" i="0" u="none" strike="noStrike" dirty="0">
                        <a:solidFill>
                          <a:srgbClr val="000000"/>
                        </a:solidFill>
                        <a:effectLst/>
                        <a:latin typeface="Arial" pitchFamily="34" charset="0"/>
                        <a:cs typeface="Arial" pitchFamily="34" charset="0"/>
                      </a:endParaRPr>
                    </a:p>
                  </a:txBody>
                  <a:tcPr marL="0" marR="0" marT="0" marB="0" anchor="b">
                    <a:solidFill>
                      <a:srgbClr val="D0D8E8"/>
                    </a:solidFill>
                  </a:tcPr>
                </a:tc>
                <a:tc>
                  <a:txBody>
                    <a:bodyPr/>
                    <a:lstStyle/>
                    <a:p>
                      <a:pPr algn="r" rtl="0" fontAlgn="b"/>
                      <a:r>
                        <a:rPr lang="en-GB" sz="1600" b="0" i="0" u="none" strike="noStrike">
                          <a:solidFill>
                            <a:srgbClr val="000000"/>
                          </a:solidFill>
                          <a:effectLst/>
                          <a:latin typeface="Calibri"/>
                        </a:rPr>
                        <a:t>5</a:t>
                      </a:r>
                    </a:p>
                  </a:txBody>
                  <a:tcPr marL="7620" marR="7620" marT="7620" marB="0" anchor="b">
                    <a:solidFill>
                      <a:srgbClr val="D0D8E8"/>
                    </a:solidFill>
                  </a:tcPr>
                </a:tc>
                <a:tc>
                  <a:txBody>
                    <a:bodyPr/>
                    <a:lstStyle/>
                    <a:p>
                      <a:pPr algn="r" rtl="0" fontAlgn="b"/>
                      <a:r>
                        <a:rPr lang="en-GB" sz="1600" b="0" i="0" u="none" strike="noStrike" dirty="0">
                          <a:solidFill>
                            <a:srgbClr val="000000"/>
                          </a:solidFill>
                          <a:effectLst/>
                          <a:latin typeface="Calibri"/>
                        </a:rPr>
                        <a:t>6</a:t>
                      </a:r>
                    </a:p>
                  </a:txBody>
                  <a:tcPr marL="7620" marR="7620" marT="7620" marB="0" anchor="b">
                    <a:solidFill>
                      <a:srgbClr val="D0D8E8"/>
                    </a:solidFill>
                  </a:tcPr>
                </a:tc>
                <a:tc>
                  <a:txBody>
                    <a:bodyPr/>
                    <a:lstStyle/>
                    <a:p>
                      <a:pPr algn="r" rtl="0" fontAlgn="b"/>
                      <a:r>
                        <a:rPr lang="en-GB" sz="1600" b="0" i="0" u="none" strike="noStrike">
                          <a:solidFill>
                            <a:srgbClr val="000000"/>
                          </a:solidFill>
                          <a:effectLst/>
                          <a:latin typeface="Calibri"/>
                        </a:rPr>
                        <a:t>83%</a:t>
                      </a:r>
                    </a:p>
                  </a:txBody>
                  <a:tcPr marL="7620" marR="7620" marT="7620" marB="0" anchor="b">
                    <a:solidFill>
                      <a:srgbClr val="D0D8E8"/>
                    </a:solidFill>
                  </a:tcPr>
                </a:tc>
              </a:tr>
              <a:tr h="303942">
                <a:tc>
                  <a:txBody>
                    <a:bodyPr/>
                    <a:lstStyle/>
                    <a:p>
                      <a:pPr algn="l" fontAlgn="b"/>
                      <a:r>
                        <a:rPr lang="sv-SE" sz="1600" b="1" u="none" strike="noStrike" dirty="0">
                          <a:effectLst/>
                          <a:latin typeface="Arial" pitchFamily="34" charset="0"/>
                          <a:cs typeface="Arial" pitchFamily="34" charset="0"/>
                        </a:rPr>
                        <a:t>Grand Total</a:t>
                      </a:r>
                      <a:endParaRPr lang="sv-SE" sz="1600" b="1" i="0" u="none" strike="noStrike" dirty="0">
                        <a:solidFill>
                          <a:srgbClr val="000000"/>
                        </a:solidFill>
                        <a:effectLst/>
                        <a:latin typeface="Arial" pitchFamily="34" charset="0"/>
                        <a:cs typeface="Arial" pitchFamily="34" charset="0"/>
                      </a:endParaRPr>
                    </a:p>
                  </a:txBody>
                  <a:tcPr marL="0" marR="0" marT="0" marB="0" anchor="b">
                    <a:solidFill>
                      <a:schemeClr val="tx2">
                        <a:lumMod val="40000"/>
                        <a:lumOff val="60000"/>
                      </a:schemeClr>
                    </a:solidFill>
                  </a:tcPr>
                </a:tc>
                <a:tc>
                  <a:txBody>
                    <a:bodyPr/>
                    <a:lstStyle/>
                    <a:p>
                      <a:pPr algn="r" fontAlgn="b"/>
                      <a:r>
                        <a:rPr lang="en-GB" sz="1600" b="1" i="0" u="none" strike="noStrike" dirty="0">
                          <a:solidFill>
                            <a:srgbClr val="000000"/>
                          </a:solidFill>
                          <a:effectLst/>
                          <a:latin typeface="Arial"/>
                        </a:rPr>
                        <a:t>467</a:t>
                      </a:r>
                    </a:p>
                  </a:txBody>
                  <a:tcPr marL="7620" marR="7620" marT="7620" marB="0" anchor="b">
                    <a:solidFill>
                      <a:schemeClr val="tx2">
                        <a:lumMod val="40000"/>
                        <a:lumOff val="60000"/>
                      </a:schemeClr>
                    </a:solidFill>
                  </a:tcPr>
                </a:tc>
                <a:tc>
                  <a:txBody>
                    <a:bodyPr/>
                    <a:lstStyle/>
                    <a:p>
                      <a:pPr algn="r" fontAlgn="b"/>
                      <a:r>
                        <a:rPr lang="en-GB" sz="1600" b="1" i="0" u="none" strike="noStrike" dirty="0">
                          <a:solidFill>
                            <a:srgbClr val="000000"/>
                          </a:solidFill>
                          <a:effectLst/>
                          <a:latin typeface="Arial"/>
                        </a:rPr>
                        <a:t>530</a:t>
                      </a:r>
                    </a:p>
                  </a:txBody>
                  <a:tcPr marL="7620" marR="7620" marT="7620" marB="0" anchor="b">
                    <a:solidFill>
                      <a:schemeClr val="tx2">
                        <a:lumMod val="40000"/>
                        <a:lumOff val="60000"/>
                      </a:schemeClr>
                    </a:solidFill>
                  </a:tcPr>
                </a:tc>
                <a:tc>
                  <a:txBody>
                    <a:bodyPr/>
                    <a:lstStyle/>
                    <a:p>
                      <a:pPr algn="r" rtl="0" fontAlgn="b"/>
                      <a:r>
                        <a:rPr lang="en-GB" sz="1600" b="1" i="0" u="none" strike="noStrike" dirty="0">
                          <a:solidFill>
                            <a:srgbClr val="000000"/>
                          </a:solidFill>
                          <a:effectLst/>
                          <a:latin typeface="Calibri"/>
                        </a:rPr>
                        <a:t>88%</a:t>
                      </a:r>
                    </a:p>
                  </a:txBody>
                  <a:tcPr marL="7620" marR="7620" marT="7620" marB="0" anchor="b">
                    <a:solidFill>
                      <a:schemeClr val="tx2">
                        <a:lumMod val="40000"/>
                        <a:lumOff val="60000"/>
                      </a:schemeClr>
                    </a:solidFill>
                  </a:tcPr>
                </a:tc>
              </a:tr>
            </a:tbl>
          </a:graphicData>
        </a:graphic>
      </p:graphicFrame>
      <p:sp>
        <p:nvSpPr>
          <p:cNvPr id="5" name="Rectangle 4"/>
          <p:cNvSpPr/>
          <p:nvPr/>
        </p:nvSpPr>
        <p:spPr>
          <a:xfrm>
            <a:off x="5940152" y="1412776"/>
            <a:ext cx="3012844" cy="3539430"/>
          </a:xfrm>
          <a:prstGeom prst="rect">
            <a:avLst/>
          </a:prstGeom>
        </p:spPr>
        <p:txBody>
          <a:bodyPr wrap="square">
            <a:spAutoFit/>
          </a:bodyPr>
          <a:lstStyle/>
          <a:p>
            <a:pPr marL="285750" indent="-285750">
              <a:buFont typeface="Arial" pitchFamily="34" charset="0"/>
              <a:buChar char="•"/>
            </a:pPr>
            <a:r>
              <a:rPr lang="en-US" sz="1600" b="1" dirty="0" smtClean="0"/>
              <a:t>SRCE</a:t>
            </a:r>
            <a:r>
              <a:rPr lang="en-US" sz="1600" dirty="0" smtClean="0"/>
              <a:t>: </a:t>
            </a:r>
          </a:p>
          <a:p>
            <a:r>
              <a:rPr lang="en-US" sz="1600" dirty="0" smtClean="0"/>
              <a:t>no deviation in total costs</a:t>
            </a:r>
          </a:p>
          <a:p>
            <a:endParaRPr lang="en-US" sz="1600" dirty="0" smtClean="0"/>
          </a:p>
          <a:p>
            <a:pPr marL="285750" indent="-285750">
              <a:buFont typeface="Arial" pitchFamily="34" charset="0"/>
              <a:buChar char="•"/>
            </a:pPr>
            <a:r>
              <a:rPr lang="en-US" sz="1600" b="1" dirty="0" smtClean="0"/>
              <a:t>CSC</a:t>
            </a:r>
            <a:r>
              <a:rPr lang="en-US" sz="1600" dirty="0" smtClean="0"/>
              <a:t>: </a:t>
            </a:r>
          </a:p>
          <a:p>
            <a:r>
              <a:rPr lang="en-US" sz="1600" dirty="0" smtClean="0"/>
              <a:t>overlap staff in several projects</a:t>
            </a:r>
          </a:p>
          <a:p>
            <a:endParaRPr lang="en-US" sz="1600" dirty="0" smtClean="0"/>
          </a:p>
          <a:p>
            <a:pPr marL="285750" indent="-285750">
              <a:buFont typeface="Arial" pitchFamily="34" charset="0"/>
              <a:buChar char="•"/>
            </a:pPr>
            <a:r>
              <a:rPr lang="en-US" sz="1600" b="1" dirty="0" smtClean="0"/>
              <a:t>CESNET</a:t>
            </a:r>
            <a:r>
              <a:rPr lang="en-US" sz="1600" dirty="0" smtClean="0"/>
              <a:t>: </a:t>
            </a:r>
          </a:p>
          <a:p>
            <a:r>
              <a:rPr lang="en-US" sz="1600" dirty="0" smtClean="0"/>
              <a:t>underspending in TSA1.7.3E; overlapping with end of EMI project</a:t>
            </a:r>
          </a:p>
          <a:p>
            <a:endParaRPr lang="en-US" sz="1600" dirty="0" smtClean="0"/>
          </a:p>
          <a:p>
            <a:pPr marL="285750" indent="-285750">
              <a:buFont typeface="Arial" pitchFamily="34" charset="0"/>
              <a:buChar char="•"/>
            </a:pPr>
            <a:r>
              <a:rPr lang="en-US" sz="1600" b="1" dirty="0" smtClean="0"/>
              <a:t>CYFRONET</a:t>
            </a:r>
            <a:r>
              <a:rPr lang="en-US" sz="1600" dirty="0"/>
              <a:t>: </a:t>
            </a:r>
            <a:endParaRPr lang="en-US" sz="1600" dirty="0" smtClean="0"/>
          </a:p>
          <a:p>
            <a:r>
              <a:rPr lang="en-US" sz="1600" dirty="0" smtClean="0"/>
              <a:t>underspending </a:t>
            </a:r>
            <a:r>
              <a:rPr lang="en-US" sz="1600" dirty="0"/>
              <a:t>in </a:t>
            </a:r>
            <a:r>
              <a:rPr lang="en-US" sz="1600" dirty="0" smtClean="0"/>
              <a:t>TSA1.8 (Grid infrastructure)</a:t>
            </a:r>
          </a:p>
        </p:txBody>
      </p:sp>
    </p:spTree>
    <p:extLst>
      <p:ext uri="{BB962C8B-B14F-4D97-AF65-F5344CB8AC3E}">
        <p14:creationId xmlns:p14="http://schemas.microsoft.com/office/powerpoint/2010/main" val="125098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PY3 effort consumed</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23</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63700555"/>
              </p:ext>
            </p:extLst>
          </p:nvPr>
        </p:nvGraphicFramePr>
        <p:xfrm>
          <a:off x="251520" y="1340768"/>
          <a:ext cx="2088232" cy="4173684"/>
        </p:xfrm>
        <a:graphic>
          <a:graphicData uri="http://schemas.openxmlformats.org/drawingml/2006/table">
            <a:tbl>
              <a:tblPr>
                <a:tableStyleId>{5C22544A-7EE6-4342-B048-85BDC9FD1C3A}</a:tableStyleId>
              </a:tblPr>
              <a:tblGrid>
                <a:gridCol w="1105535"/>
                <a:gridCol w="982697"/>
              </a:tblGrid>
              <a:tr h="552492">
                <a:tc>
                  <a:txBody>
                    <a:bodyPr/>
                    <a:lstStyle/>
                    <a:p>
                      <a:pPr algn="ctr" fontAlgn="ctr"/>
                      <a:r>
                        <a:rPr lang="en-GB" sz="1600" b="1" u="none" strike="noStrike" dirty="0">
                          <a:effectLst/>
                          <a:latin typeface="Arial" pitchFamily="34" charset="0"/>
                          <a:cs typeface="Arial" pitchFamily="34" charset="0"/>
                        </a:rPr>
                        <a:t>Activity</a:t>
                      </a:r>
                      <a:endParaRPr lang="en-GB" sz="1600" b="1" i="0" u="none" strike="noStrike" dirty="0">
                        <a:solidFill>
                          <a:srgbClr val="FFFFFF"/>
                        </a:solidFill>
                        <a:effectLst/>
                        <a:latin typeface="Arial" pitchFamily="34" charset="0"/>
                        <a:cs typeface="Arial" pitchFamily="34" charset="0"/>
                      </a:endParaRPr>
                    </a:p>
                  </a:txBody>
                  <a:tcPr marL="7620" marR="7620" marT="7620" marB="0" anchor="ctr">
                    <a:solidFill>
                      <a:schemeClr val="tx2">
                        <a:lumMod val="40000"/>
                        <a:lumOff val="60000"/>
                      </a:schemeClr>
                    </a:solidFill>
                  </a:tcPr>
                </a:tc>
                <a:tc>
                  <a:txBody>
                    <a:bodyPr/>
                    <a:lstStyle/>
                    <a:p>
                      <a:pPr algn="ctr" fontAlgn="ctr"/>
                      <a:r>
                        <a:rPr lang="en-GB" sz="1600" b="1" u="none" strike="noStrike" dirty="0">
                          <a:effectLst/>
                          <a:latin typeface="Arial" pitchFamily="34" charset="0"/>
                          <a:cs typeface="Arial" pitchFamily="34" charset="0"/>
                        </a:rPr>
                        <a:t>Achieved PM %</a:t>
                      </a:r>
                      <a:endParaRPr lang="en-GB" sz="1600" b="1" i="0" u="none" strike="noStrike" dirty="0">
                        <a:solidFill>
                          <a:srgbClr val="FFFFFF"/>
                        </a:solidFill>
                        <a:effectLst/>
                        <a:latin typeface="Arial" pitchFamily="34" charset="0"/>
                        <a:cs typeface="Arial" pitchFamily="34" charset="0"/>
                      </a:endParaRPr>
                    </a:p>
                  </a:txBody>
                  <a:tcPr marL="7620" marR="7620" marT="7620" marB="0" anchor="ctr">
                    <a:solidFill>
                      <a:schemeClr val="tx2">
                        <a:lumMod val="40000"/>
                        <a:lumOff val="60000"/>
                      </a:schemeClr>
                    </a:solidFill>
                  </a:tcPr>
                </a:tc>
              </a:tr>
              <a:tr h="301766">
                <a:tc>
                  <a:txBody>
                    <a:bodyPr/>
                    <a:lstStyle/>
                    <a:p>
                      <a:pPr algn="l" fontAlgn="b"/>
                      <a:r>
                        <a:rPr lang="en-GB" sz="1600" u="none" strike="noStrike" dirty="0">
                          <a:effectLst/>
                          <a:latin typeface="Arial" pitchFamily="34" charset="0"/>
                          <a:cs typeface="Arial" pitchFamily="34" charset="0"/>
                        </a:rPr>
                        <a:t>WP1-E</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91%</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600" u="none" strike="noStrike">
                          <a:effectLst/>
                          <a:latin typeface="Arial" pitchFamily="34" charset="0"/>
                          <a:cs typeface="Arial" pitchFamily="34" charset="0"/>
                        </a:rPr>
                        <a:t>WP1-M</a:t>
                      </a:r>
                      <a:endParaRPr lang="en-GB" sz="1600" b="1" i="0" u="none" strike="noStrike">
                        <a:solidFill>
                          <a:srgbClr val="FFFFFF"/>
                        </a:solidFill>
                        <a:effectLst/>
                        <a:latin typeface="Arial" pitchFamily="34" charset="0"/>
                        <a:cs typeface="Arial" pitchFamily="34" charset="0"/>
                      </a:endParaRPr>
                    </a:p>
                  </a:txBody>
                  <a:tcPr marL="7620" marR="7620" marT="7620" marB="0" anchor="b"/>
                </a:tc>
                <a:tc>
                  <a:txBody>
                    <a:bodyPr/>
                    <a:lstStyle/>
                    <a:p>
                      <a:pPr algn="ctr" fontAlgn="b"/>
                      <a:r>
                        <a:rPr lang="en-GB" sz="1400" u="none" strike="noStrike" dirty="0" smtClean="0">
                          <a:effectLst/>
                          <a:latin typeface="Arial" pitchFamily="34" charset="0"/>
                          <a:cs typeface="Arial" pitchFamily="34" charset="0"/>
                        </a:rPr>
                        <a:t>93%</a:t>
                      </a:r>
                      <a:endParaRPr lang="en-GB" sz="1400" b="0" i="0" u="none" strike="noStrike" dirty="0">
                        <a:solidFill>
                          <a:srgbClr val="000000"/>
                        </a:solidFill>
                        <a:effectLst/>
                        <a:latin typeface="Arial" pitchFamily="34" charset="0"/>
                        <a:cs typeface="Arial" pitchFamily="34" charset="0"/>
                      </a:endParaRPr>
                    </a:p>
                  </a:txBody>
                  <a:tcPr marL="7620" marR="7620" marT="7620" marB="0" anchor="b"/>
                </a:tc>
              </a:tr>
              <a:tr h="301766">
                <a:tc>
                  <a:txBody>
                    <a:bodyPr/>
                    <a:lstStyle/>
                    <a:p>
                      <a:pPr algn="l" fontAlgn="b"/>
                      <a:r>
                        <a:rPr lang="en-GB" sz="1600" u="none" strike="noStrike" dirty="0">
                          <a:effectLst/>
                          <a:latin typeface="Arial" pitchFamily="34" charset="0"/>
                          <a:cs typeface="Arial" pitchFamily="34" charset="0"/>
                        </a:rPr>
                        <a:t>WP2-E</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86%</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600" u="none" strike="noStrike" dirty="0">
                          <a:effectLst/>
                          <a:latin typeface="Arial" pitchFamily="34" charset="0"/>
                          <a:cs typeface="Arial" pitchFamily="34" charset="0"/>
                        </a:rPr>
                        <a:t>WP2-N</a:t>
                      </a:r>
                      <a:endParaRPr lang="en-GB" sz="1600" b="1" i="0" u="none" strike="noStrike" dirty="0">
                        <a:solidFill>
                          <a:srgbClr val="FFFFFF"/>
                        </a:solidFill>
                        <a:effectLst/>
                        <a:latin typeface="Arial" pitchFamily="34" charset="0"/>
                        <a:cs typeface="Arial" pitchFamily="34" charset="0"/>
                      </a:endParaRPr>
                    </a:p>
                  </a:txBody>
                  <a:tcPr marL="7620" marR="7620" marT="7620" marB="0" anchor="b"/>
                </a:tc>
                <a:tc>
                  <a:txBody>
                    <a:bodyPr/>
                    <a:lstStyle/>
                    <a:p>
                      <a:pPr algn="ctr" fontAlgn="b"/>
                      <a:r>
                        <a:rPr lang="en-GB" sz="1400" u="none" strike="noStrike">
                          <a:effectLst/>
                          <a:latin typeface="Arial" pitchFamily="34" charset="0"/>
                          <a:cs typeface="Arial" pitchFamily="34" charset="0"/>
                        </a:rPr>
                        <a:t>76%</a:t>
                      </a:r>
                      <a:endParaRPr lang="en-GB" sz="1400" b="0" i="0" u="none" strike="noStrike">
                        <a:solidFill>
                          <a:srgbClr val="000000"/>
                        </a:solidFill>
                        <a:effectLst/>
                        <a:latin typeface="Arial" pitchFamily="34" charset="0"/>
                        <a:cs typeface="Arial" pitchFamily="34" charset="0"/>
                      </a:endParaRPr>
                    </a:p>
                  </a:txBody>
                  <a:tcPr marL="7620" marR="7620" marT="7620" marB="0" anchor="b"/>
                </a:tc>
              </a:tr>
              <a:tr h="301766">
                <a:tc>
                  <a:txBody>
                    <a:bodyPr/>
                    <a:lstStyle/>
                    <a:p>
                      <a:pPr algn="l" fontAlgn="b"/>
                      <a:r>
                        <a:rPr lang="en-GB" sz="1600" u="none" strike="noStrike" dirty="0">
                          <a:effectLst/>
                          <a:latin typeface="Arial" pitchFamily="34" charset="0"/>
                          <a:cs typeface="Arial" pitchFamily="34" charset="0"/>
                        </a:rPr>
                        <a:t>WP4-E</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87%</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600" u="none" strike="noStrike" dirty="0">
                          <a:effectLst/>
                          <a:latin typeface="Arial" pitchFamily="34" charset="0"/>
                          <a:cs typeface="Arial" pitchFamily="34" charset="0"/>
                        </a:rPr>
                        <a:t>WP4-N</a:t>
                      </a:r>
                      <a:endParaRPr lang="en-GB" sz="1600" b="1" i="0" u="none" strike="noStrike" dirty="0">
                        <a:solidFill>
                          <a:srgbClr val="FFFFFF"/>
                        </a:solidFill>
                        <a:effectLst/>
                        <a:latin typeface="Arial" pitchFamily="34" charset="0"/>
                        <a:cs typeface="Arial" pitchFamily="34" charset="0"/>
                      </a:endParaRPr>
                    </a:p>
                  </a:txBody>
                  <a:tcPr marL="7620" marR="7620" marT="7620" marB="0" anchor="b"/>
                </a:tc>
                <a:tc>
                  <a:txBody>
                    <a:bodyPr/>
                    <a:lstStyle/>
                    <a:p>
                      <a:pPr algn="ctr" fontAlgn="b"/>
                      <a:r>
                        <a:rPr lang="en-GB" sz="1400" u="none" strike="noStrike">
                          <a:effectLst/>
                          <a:latin typeface="Arial" pitchFamily="34" charset="0"/>
                          <a:cs typeface="Arial" pitchFamily="34" charset="0"/>
                        </a:rPr>
                        <a:t>111%</a:t>
                      </a:r>
                      <a:endParaRPr lang="en-GB" sz="1400" b="0" i="0" u="none" strike="noStrike">
                        <a:solidFill>
                          <a:srgbClr val="000000"/>
                        </a:solidFill>
                        <a:effectLst/>
                        <a:latin typeface="Arial" pitchFamily="34" charset="0"/>
                        <a:cs typeface="Arial" pitchFamily="34" charset="0"/>
                      </a:endParaRPr>
                    </a:p>
                  </a:txBody>
                  <a:tcPr marL="7620" marR="7620" marT="7620" marB="0" anchor="b"/>
                </a:tc>
              </a:tr>
              <a:tr h="301766">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93%</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600" u="none" strike="noStrike" dirty="0">
                          <a:effectLst/>
                          <a:latin typeface="Arial" pitchFamily="34" charset="0"/>
                          <a:cs typeface="Arial" pitchFamily="34" charset="0"/>
                        </a:rPr>
                        <a:t>WP5-N</a:t>
                      </a:r>
                      <a:endParaRPr lang="en-GB" sz="1600" b="1" i="0" u="none" strike="noStrike" dirty="0">
                        <a:solidFill>
                          <a:srgbClr val="FFFFFF"/>
                        </a:solidFill>
                        <a:effectLst/>
                        <a:latin typeface="Arial" pitchFamily="34" charset="0"/>
                        <a:cs typeface="Arial" pitchFamily="34" charset="0"/>
                      </a:endParaRPr>
                    </a:p>
                  </a:txBody>
                  <a:tcPr marL="7620" marR="7620" marT="7620" marB="0" anchor="b"/>
                </a:tc>
                <a:tc>
                  <a:txBody>
                    <a:bodyPr/>
                    <a:lstStyle/>
                    <a:p>
                      <a:pPr algn="ctr" fontAlgn="b"/>
                      <a:r>
                        <a:rPr lang="en-GB" sz="1400" u="none" strike="noStrike">
                          <a:effectLst/>
                          <a:latin typeface="Arial" pitchFamily="34" charset="0"/>
                          <a:cs typeface="Arial" pitchFamily="34" charset="0"/>
                        </a:rPr>
                        <a:t>80%</a:t>
                      </a:r>
                      <a:endParaRPr lang="en-GB" sz="1400" b="0" i="0" u="none" strike="noStrike">
                        <a:solidFill>
                          <a:srgbClr val="000000"/>
                        </a:solidFill>
                        <a:effectLst/>
                        <a:latin typeface="Arial" pitchFamily="34" charset="0"/>
                        <a:cs typeface="Arial" pitchFamily="34" charset="0"/>
                      </a:endParaRPr>
                    </a:p>
                  </a:txBody>
                  <a:tcPr marL="7620" marR="7620" marT="7620" marB="0" anchor="b"/>
                </a:tc>
              </a:tr>
              <a:tr h="301766">
                <a:tc>
                  <a:txBody>
                    <a:bodyPr/>
                    <a:lstStyle/>
                    <a:p>
                      <a:pPr algn="l" fontAlgn="b"/>
                      <a:r>
                        <a:rPr lang="en-GB" sz="1600" u="none" strike="noStrike" dirty="0">
                          <a:effectLst/>
                          <a:latin typeface="Arial" pitchFamily="34" charset="0"/>
                          <a:cs typeface="Arial" pitchFamily="34" charset="0"/>
                        </a:rPr>
                        <a:t>WP6-G</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91%</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600" u="none" strike="noStrike" dirty="0">
                          <a:effectLst/>
                          <a:latin typeface="Arial" pitchFamily="34" charset="0"/>
                          <a:cs typeface="Arial" pitchFamily="34" charset="0"/>
                        </a:rPr>
                        <a:t>WP7-E</a:t>
                      </a:r>
                      <a:endParaRPr lang="en-GB" sz="1600" b="1" i="0" u="none" strike="noStrike" dirty="0">
                        <a:solidFill>
                          <a:srgbClr val="FFFFFF"/>
                        </a:solidFill>
                        <a:effectLst/>
                        <a:latin typeface="Arial" pitchFamily="34" charset="0"/>
                        <a:cs typeface="Arial" pitchFamily="34" charset="0"/>
                      </a:endParaRPr>
                    </a:p>
                  </a:txBody>
                  <a:tcPr marL="7620" marR="7620" marT="7620" marB="0" anchor="b"/>
                </a:tc>
                <a:tc>
                  <a:txBody>
                    <a:bodyPr/>
                    <a:lstStyle/>
                    <a:p>
                      <a:pPr algn="ctr" fontAlgn="b"/>
                      <a:r>
                        <a:rPr lang="en-GB" sz="1400" u="none" strike="noStrike">
                          <a:effectLst/>
                          <a:latin typeface="Arial" pitchFamily="34" charset="0"/>
                          <a:cs typeface="Arial" pitchFamily="34" charset="0"/>
                        </a:rPr>
                        <a:t>97%</a:t>
                      </a:r>
                      <a:endParaRPr lang="en-GB" sz="1400" b="0" i="0" u="none" strike="noStrike">
                        <a:solidFill>
                          <a:srgbClr val="000000"/>
                        </a:solidFill>
                        <a:effectLst/>
                        <a:latin typeface="Arial" pitchFamily="34" charset="0"/>
                        <a:cs typeface="Arial" pitchFamily="34" charset="0"/>
                      </a:endParaRPr>
                    </a:p>
                  </a:txBody>
                  <a:tcPr marL="7620" marR="7620" marT="7620" marB="0" anchor="b"/>
                </a:tc>
              </a:tr>
              <a:tr h="301766">
                <a:tc>
                  <a:txBody>
                    <a:bodyPr/>
                    <a:lstStyle/>
                    <a:p>
                      <a:pPr algn="l" fontAlgn="b"/>
                      <a:r>
                        <a:rPr lang="en-GB" sz="1600" u="none" strike="noStrike" dirty="0">
                          <a:effectLst/>
                          <a:latin typeface="Arial" pitchFamily="34" charset="0"/>
                          <a:cs typeface="Arial" pitchFamily="34" charset="0"/>
                        </a:rPr>
                        <a:t>WP7-G</a:t>
                      </a:r>
                      <a:endParaRPr lang="en-GB" sz="1600" b="1" i="0" u="none" strike="noStrike" dirty="0">
                        <a:solidFill>
                          <a:srgbClr val="FFFFFF"/>
                        </a:solidFill>
                        <a:effectLst/>
                        <a:latin typeface="Arial" pitchFamily="34" charset="0"/>
                        <a:cs typeface="Arial" pitchFamily="34" charset="0"/>
                      </a:endParaRPr>
                    </a:p>
                  </a:txBody>
                  <a:tcPr marL="7620" marR="7620" marT="7620" marB="0" anchor="b">
                    <a:solidFill>
                      <a:srgbClr val="D0D8E8"/>
                    </a:solidFill>
                  </a:tcPr>
                </a:tc>
                <a:tc>
                  <a:txBody>
                    <a:bodyPr/>
                    <a:lstStyle/>
                    <a:p>
                      <a:pPr algn="ctr" fontAlgn="b"/>
                      <a:r>
                        <a:rPr lang="en-GB" sz="1400" u="none" strike="noStrike" dirty="0">
                          <a:effectLst/>
                          <a:latin typeface="Arial" pitchFamily="34" charset="0"/>
                          <a:cs typeface="Arial" pitchFamily="34" charset="0"/>
                        </a:rPr>
                        <a:t>88%</a:t>
                      </a:r>
                      <a:endParaRPr lang="en-GB" sz="1400" b="0" i="0" u="none" strike="noStrike" dirty="0">
                        <a:solidFill>
                          <a:srgbClr val="000000"/>
                        </a:solidFill>
                        <a:effectLst/>
                        <a:latin typeface="Arial" pitchFamily="34" charset="0"/>
                        <a:cs typeface="Arial" pitchFamily="34" charset="0"/>
                      </a:endParaRPr>
                    </a:p>
                  </a:txBody>
                  <a:tcPr marL="7620" marR="7620" marT="7620" marB="0" anchor="b">
                    <a:solidFill>
                      <a:srgbClr val="D0D8E8"/>
                    </a:solidFill>
                  </a:tcPr>
                </a:tc>
              </a:tr>
              <a:tr h="301766">
                <a:tc>
                  <a:txBody>
                    <a:bodyPr/>
                    <a:lstStyle/>
                    <a:p>
                      <a:pPr algn="l" fontAlgn="b"/>
                      <a:r>
                        <a:rPr lang="en-GB" sz="1400" b="1" u="none" strike="noStrike" dirty="0" smtClean="0">
                          <a:effectLst/>
                          <a:latin typeface="Arial" pitchFamily="34" charset="0"/>
                          <a:cs typeface="Arial" pitchFamily="34" charset="0"/>
                        </a:rPr>
                        <a:t>TOTAL</a:t>
                      </a:r>
                      <a:endParaRPr lang="en-GB" sz="1400" b="1" i="0" u="none" strike="noStrike" dirty="0">
                        <a:solidFill>
                          <a:srgbClr val="FFFFFF"/>
                        </a:solidFill>
                        <a:effectLst/>
                        <a:latin typeface="Arial" pitchFamily="34" charset="0"/>
                        <a:cs typeface="Arial" pitchFamily="34" charset="0"/>
                      </a:endParaRPr>
                    </a:p>
                  </a:txBody>
                  <a:tcPr marL="7620" marR="7620" marT="7620" marB="0" anchor="b">
                    <a:solidFill>
                      <a:schemeClr val="tx2">
                        <a:lumMod val="40000"/>
                        <a:lumOff val="60000"/>
                      </a:schemeClr>
                    </a:solidFill>
                  </a:tcPr>
                </a:tc>
                <a:tc>
                  <a:txBody>
                    <a:bodyPr/>
                    <a:lstStyle/>
                    <a:p>
                      <a:pPr algn="ctr" fontAlgn="b"/>
                      <a:r>
                        <a:rPr lang="en-GB" sz="1400" b="1" u="none" strike="noStrike" dirty="0">
                          <a:effectLst/>
                          <a:latin typeface="Arial" pitchFamily="34" charset="0"/>
                          <a:cs typeface="Arial" pitchFamily="34" charset="0"/>
                        </a:rPr>
                        <a:t>98%</a:t>
                      </a:r>
                      <a:endParaRPr lang="en-GB" sz="1400" b="1" i="0" u="none" strike="noStrike" dirty="0">
                        <a:solidFill>
                          <a:srgbClr val="000000"/>
                        </a:solidFill>
                        <a:effectLst/>
                        <a:latin typeface="Arial" pitchFamily="34" charset="0"/>
                        <a:cs typeface="Arial" pitchFamily="34" charset="0"/>
                      </a:endParaRPr>
                    </a:p>
                  </a:txBody>
                  <a:tcPr marL="7620" marR="7620" marT="7620" marB="0" anchor="b">
                    <a:solidFill>
                      <a:schemeClr val="tx2">
                        <a:lumMod val="40000"/>
                        <a:lumOff val="60000"/>
                      </a:schemeClr>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464152184"/>
              </p:ext>
            </p:extLst>
          </p:nvPr>
        </p:nvGraphicFramePr>
        <p:xfrm>
          <a:off x="2267744" y="1124744"/>
          <a:ext cx="6831806"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8772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7272461" cy="865187"/>
          </a:xfrm>
        </p:spPr>
        <p:txBody>
          <a:bodyPr/>
          <a:lstStyle/>
          <a:p>
            <a:r>
              <a:rPr lang="en-GB" dirty="0" smtClean="0"/>
              <a:t>Non-Reporting Beneficiaries</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24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36344550"/>
              </p:ext>
            </p:extLst>
          </p:nvPr>
        </p:nvGraphicFramePr>
        <p:xfrm>
          <a:off x="323528" y="1772816"/>
          <a:ext cx="8018108" cy="1376090"/>
        </p:xfrm>
        <a:graphic>
          <a:graphicData uri="http://schemas.openxmlformats.org/drawingml/2006/table">
            <a:tbl>
              <a:tblPr>
                <a:tableStyleId>{5C22544A-7EE6-4342-B048-85BDC9FD1C3A}</a:tableStyleId>
              </a:tblPr>
              <a:tblGrid>
                <a:gridCol w="1568405"/>
                <a:gridCol w="1172107"/>
                <a:gridCol w="1488874"/>
                <a:gridCol w="2553269"/>
                <a:gridCol w="1235453"/>
              </a:tblGrid>
              <a:tr h="252411">
                <a:tc>
                  <a:txBody>
                    <a:bodyPr/>
                    <a:lstStyle/>
                    <a:p>
                      <a:pPr algn="l" fontAlgn="ctr"/>
                      <a:r>
                        <a:rPr lang="en-GB" sz="1800" b="1" u="none" strike="noStrike" dirty="0">
                          <a:effectLst/>
                          <a:latin typeface="Arial" pitchFamily="34" charset="0"/>
                          <a:cs typeface="Arial" pitchFamily="34" charset="0"/>
                        </a:rPr>
                        <a:t> </a:t>
                      </a:r>
                      <a:endParaRPr lang="en-GB" sz="1800" b="1" i="0" u="none" strike="noStrike" dirty="0">
                        <a:solidFill>
                          <a:srgbClr val="000000"/>
                        </a:solidFill>
                        <a:effectLst/>
                        <a:latin typeface="Arial" pitchFamily="34" charset="0"/>
                        <a:cs typeface="Arial" pitchFamily="34" charset="0"/>
                      </a:endParaRPr>
                    </a:p>
                  </a:txBody>
                  <a:tcPr marL="2245" marR="2245" marT="2245" marB="0" anchor="ctr">
                    <a:solidFill>
                      <a:schemeClr val="tx2">
                        <a:lumMod val="40000"/>
                        <a:lumOff val="60000"/>
                      </a:schemeClr>
                    </a:solidFill>
                  </a:tcPr>
                </a:tc>
                <a:tc>
                  <a:txBody>
                    <a:bodyPr/>
                    <a:lstStyle/>
                    <a:p>
                      <a:pPr algn="l" fontAlgn="ctr"/>
                      <a:endParaRPr lang="en-GB" sz="1800" b="1" i="0" u="none" strike="noStrike" dirty="0">
                        <a:solidFill>
                          <a:srgbClr val="000000"/>
                        </a:solidFill>
                        <a:effectLst/>
                        <a:latin typeface="Arial" pitchFamily="34" charset="0"/>
                        <a:cs typeface="Arial" pitchFamily="34" charset="0"/>
                      </a:endParaRPr>
                    </a:p>
                  </a:txBody>
                  <a:tcPr marL="2245" marR="2245" marT="2245" marB="0" anchor="ctr">
                    <a:solidFill>
                      <a:schemeClr val="tx2">
                        <a:lumMod val="40000"/>
                        <a:lumOff val="60000"/>
                      </a:schemeClr>
                    </a:solidFill>
                  </a:tcPr>
                </a:tc>
                <a:tc gridSpan="3">
                  <a:txBody>
                    <a:bodyPr/>
                    <a:lstStyle/>
                    <a:p>
                      <a:pPr algn="ctr" fontAlgn="ctr"/>
                      <a:r>
                        <a:rPr lang="en-GB" sz="1800" b="1" u="none" strike="noStrike" dirty="0">
                          <a:effectLst/>
                          <a:latin typeface="Arial" pitchFamily="34" charset="0"/>
                          <a:cs typeface="Arial" pitchFamily="34" charset="0"/>
                        </a:rPr>
                        <a:t>Project Period </a:t>
                      </a:r>
                      <a:r>
                        <a:rPr lang="en-GB" sz="1800" b="1" u="none" strike="noStrike" dirty="0" smtClean="0">
                          <a:effectLst/>
                          <a:latin typeface="Arial" pitchFamily="34" charset="0"/>
                          <a:cs typeface="Arial" pitchFamily="34" charset="0"/>
                        </a:rPr>
                        <a:t>3</a:t>
                      </a:r>
                      <a:endParaRPr lang="en-GB" sz="1800" b="1" i="0" u="none" strike="noStrike" dirty="0">
                        <a:solidFill>
                          <a:srgbClr val="FFFFFF"/>
                        </a:solidFill>
                        <a:effectLst/>
                        <a:latin typeface="Arial" pitchFamily="34" charset="0"/>
                        <a:cs typeface="Arial" pitchFamily="34" charset="0"/>
                      </a:endParaRPr>
                    </a:p>
                  </a:txBody>
                  <a:tcPr marL="2245" marR="2245" marT="2245" marB="0" anchor="ctr">
                    <a:solidFill>
                      <a:schemeClr val="tx2">
                        <a:lumMod val="40000"/>
                        <a:lumOff val="60000"/>
                      </a:schemeClr>
                    </a:solidFill>
                  </a:tcPr>
                </a:tc>
                <a:tc hMerge="1">
                  <a:txBody>
                    <a:bodyPr/>
                    <a:lstStyle/>
                    <a:p>
                      <a:endParaRPr lang="en-GB"/>
                    </a:p>
                  </a:txBody>
                  <a:tcPr/>
                </a:tc>
                <a:tc hMerge="1">
                  <a:txBody>
                    <a:bodyPr/>
                    <a:lstStyle/>
                    <a:p>
                      <a:endParaRPr lang="en-GB"/>
                    </a:p>
                  </a:txBody>
                  <a:tcPr/>
                </a:tc>
              </a:tr>
              <a:tr h="501760">
                <a:tc>
                  <a:txBody>
                    <a:bodyPr/>
                    <a:lstStyle/>
                    <a:p>
                      <a:pPr algn="ctr" fontAlgn="ctr"/>
                      <a:r>
                        <a:rPr lang="en-GB" sz="1800" b="1" i="0" u="none" strike="noStrike" dirty="0" smtClean="0">
                          <a:solidFill>
                            <a:schemeClr val="dk1"/>
                          </a:solidFill>
                          <a:effectLst/>
                          <a:latin typeface="Arial" pitchFamily="34" charset="0"/>
                          <a:cs typeface="Arial" pitchFamily="34" charset="0"/>
                        </a:rPr>
                        <a:t>Beneficiary</a:t>
                      </a:r>
                      <a:endParaRPr lang="en-GB" sz="1800" b="1" i="0" u="none" strike="noStrike" dirty="0">
                        <a:solidFill>
                          <a:srgbClr val="FFFFFF"/>
                        </a:solidFill>
                        <a:effectLst/>
                        <a:latin typeface="Arial" pitchFamily="34" charset="0"/>
                        <a:cs typeface="Arial" pitchFamily="34" charset="0"/>
                      </a:endParaRPr>
                    </a:p>
                  </a:txBody>
                  <a:tcPr marL="2245" marR="2245" marT="2245" marB="0" anchor="ctr">
                    <a:solidFill>
                      <a:schemeClr val="tx2">
                        <a:lumMod val="20000"/>
                        <a:lumOff val="80000"/>
                      </a:schemeClr>
                    </a:solidFill>
                  </a:tcPr>
                </a:tc>
                <a:tc>
                  <a:txBody>
                    <a:bodyPr/>
                    <a:lstStyle/>
                    <a:p>
                      <a:pPr algn="ctr" fontAlgn="ctr"/>
                      <a:r>
                        <a:rPr lang="en-GB" sz="1800" b="1" i="0" u="none" strike="noStrike" dirty="0" smtClean="0">
                          <a:solidFill>
                            <a:schemeClr val="tx1"/>
                          </a:solidFill>
                          <a:effectLst/>
                          <a:latin typeface="Arial" pitchFamily="34" charset="0"/>
                          <a:cs typeface="Arial" pitchFamily="34" charset="0"/>
                        </a:rPr>
                        <a:t>Country</a:t>
                      </a:r>
                      <a:endParaRPr lang="en-GB" sz="1800" b="1" i="0" u="none" strike="noStrike" dirty="0">
                        <a:solidFill>
                          <a:schemeClr val="tx1"/>
                        </a:solidFill>
                        <a:effectLst/>
                        <a:latin typeface="Arial" pitchFamily="34" charset="0"/>
                        <a:cs typeface="Arial" pitchFamily="34" charset="0"/>
                      </a:endParaRPr>
                    </a:p>
                  </a:txBody>
                  <a:tcPr marL="2245" marR="2245" marT="2245" marB="0" anchor="ctr">
                    <a:solidFill>
                      <a:schemeClr val="tx2">
                        <a:lumMod val="20000"/>
                        <a:lumOff val="80000"/>
                      </a:schemeClr>
                    </a:solidFill>
                  </a:tcPr>
                </a:tc>
                <a:tc>
                  <a:txBody>
                    <a:bodyPr/>
                    <a:lstStyle/>
                    <a:p>
                      <a:pPr algn="ctr" fontAlgn="ctr"/>
                      <a:r>
                        <a:rPr lang="en-GB" sz="1800" b="1" u="none" strike="noStrike" dirty="0">
                          <a:effectLst/>
                          <a:latin typeface="Arial" pitchFamily="34" charset="0"/>
                          <a:cs typeface="Arial" pitchFamily="34" charset="0"/>
                        </a:rPr>
                        <a:t>Worked PM Funded</a:t>
                      </a:r>
                      <a:endParaRPr lang="en-GB" sz="1800" b="1" i="0" u="none" strike="noStrike" dirty="0">
                        <a:solidFill>
                          <a:srgbClr val="FFFFFF"/>
                        </a:solidFill>
                        <a:effectLst/>
                        <a:latin typeface="Arial" pitchFamily="34" charset="0"/>
                        <a:cs typeface="Arial" pitchFamily="34" charset="0"/>
                      </a:endParaRPr>
                    </a:p>
                  </a:txBody>
                  <a:tcPr marL="2245" marR="2245" marT="2245" marB="0" anchor="ctr">
                    <a:solidFill>
                      <a:schemeClr val="tx2">
                        <a:lumMod val="20000"/>
                        <a:lumOff val="80000"/>
                      </a:schemeClr>
                    </a:solidFill>
                  </a:tcPr>
                </a:tc>
                <a:tc>
                  <a:txBody>
                    <a:bodyPr/>
                    <a:lstStyle/>
                    <a:p>
                      <a:pPr algn="ctr" fontAlgn="ctr"/>
                      <a:r>
                        <a:rPr lang="en-GB" sz="1800" b="1" u="none" strike="noStrike" dirty="0">
                          <a:effectLst/>
                          <a:latin typeface="Arial" pitchFamily="34" charset="0"/>
                          <a:cs typeface="Arial" pitchFamily="34" charset="0"/>
                        </a:rPr>
                        <a:t>Committed PM</a:t>
                      </a:r>
                      <a:endParaRPr lang="en-GB" sz="1800" b="1" i="0" u="none" strike="noStrike" dirty="0">
                        <a:solidFill>
                          <a:srgbClr val="FFFFFF"/>
                        </a:solidFill>
                        <a:effectLst/>
                        <a:latin typeface="Arial" pitchFamily="34" charset="0"/>
                        <a:cs typeface="Arial" pitchFamily="34" charset="0"/>
                      </a:endParaRPr>
                    </a:p>
                  </a:txBody>
                  <a:tcPr marL="2245" marR="2245" marT="2245" marB="0" anchor="ctr">
                    <a:solidFill>
                      <a:schemeClr val="tx2">
                        <a:lumMod val="20000"/>
                        <a:lumOff val="80000"/>
                      </a:schemeClr>
                    </a:solidFill>
                  </a:tcPr>
                </a:tc>
                <a:tc>
                  <a:txBody>
                    <a:bodyPr/>
                    <a:lstStyle/>
                    <a:p>
                      <a:pPr algn="ctr" fontAlgn="ctr"/>
                      <a:r>
                        <a:rPr lang="en-GB" sz="1800" b="1" u="none" strike="noStrike" dirty="0">
                          <a:effectLst/>
                          <a:latin typeface="Arial" pitchFamily="34" charset="0"/>
                          <a:cs typeface="Arial" pitchFamily="34" charset="0"/>
                        </a:rPr>
                        <a:t>Achieved PM</a:t>
                      </a:r>
                      <a:endParaRPr lang="en-GB" sz="1800" b="1" i="0" u="none" strike="noStrike" dirty="0">
                        <a:solidFill>
                          <a:srgbClr val="FFFFFF"/>
                        </a:solidFill>
                        <a:effectLst/>
                        <a:latin typeface="Arial" pitchFamily="34" charset="0"/>
                        <a:cs typeface="Arial" pitchFamily="34" charset="0"/>
                      </a:endParaRPr>
                    </a:p>
                  </a:txBody>
                  <a:tcPr marL="2245" marR="2245" marT="2245" marB="0" anchor="ctr">
                    <a:solidFill>
                      <a:schemeClr val="tx2">
                        <a:lumMod val="20000"/>
                        <a:lumOff val="80000"/>
                      </a:schemeClr>
                    </a:solidFill>
                  </a:tcPr>
                </a:tc>
              </a:tr>
              <a:tr h="252411">
                <a:tc>
                  <a:txBody>
                    <a:bodyPr/>
                    <a:lstStyle/>
                    <a:p>
                      <a:pPr algn="l" fontAlgn="b"/>
                      <a:r>
                        <a:rPr lang="en-GB" sz="1800" b="0" i="0" u="none" strike="noStrike" dirty="0">
                          <a:solidFill>
                            <a:schemeClr val="tx1"/>
                          </a:solidFill>
                          <a:effectLst/>
                          <a:latin typeface="Arial" pitchFamily="34" charset="0"/>
                          <a:cs typeface="Arial" pitchFamily="34" charset="0"/>
                        </a:rPr>
                        <a:t>2-UPT</a:t>
                      </a:r>
                    </a:p>
                  </a:txBody>
                  <a:tcPr marL="0" marR="0" marT="0" marB="0" anchor="b"/>
                </a:tc>
                <a:tc>
                  <a:txBody>
                    <a:bodyPr/>
                    <a:lstStyle/>
                    <a:p>
                      <a:r>
                        <a:rPr lang="en-GB" sz="1800" dirty="0" smtClean="0">
                          <a:latin typeface="Arial" pitchFamily="34" charset="0"/>
                          <a:cs typeface="Arial" pitchFamily="34" charset="0"/>
                        </a:rPr>
                        <a:t>Albania</a:t>
                      </a:r>
                      <a:endParaRPr lang="en-GB" sz="1800" dirty="0">
                        <a:latin typeface="Arial" pitchFamily="34" charset="0"/>
                        <a:cs typeface="Arial" pitchFamily="34" charset="0"/>
                      </a:endParaRPr>
                    </a:p>
                  </a:txBody>
                  <a:tcPr marL="0" marR="0" marT="0" marB="0" anchor="b"/>
                </a:tc>
                <a:tc>
                  <a:txBody>
                    <a:bodyPr/>
                    <a:lstStyle/>
                    <a:p>
                      <a:pPr algn="r" fontAlgn="b"/>
                      <a:r>
                        <a:rPr lang="en-GB" sz="1800" b="0" i="0" u="none" strike="noStrike" dirty="0">
                          <a:solidFill>
                            <a:srgbClr val="000000"/>
                          </a:solidFill>
                          <a:effectLst/>
                          <a:latin typeface="Arial" pitchFamily="34" charset="0"/>
                          <a:cs typeface="Arial" pitchFamily="34" charset="0"/>
                        </a:rPr>
                        <a:t>0</a:t>
                      </a:r>
                    </a:p>
                  </a:txBody>
                  <a:tcPr marL="0" marR="0" marT="0" marB="0" anchor="b"/>
                </a:tc>
                <a:tc>
                  <a:txBody>
                    <a:bodyPr/>
                    <a:lstStyle/>
                    <a:p>
                      <a:pPr algn="r" fontAlgn="b"/>
                      <a:r>
                        <a:rPr lang="en-GB" sz="1800" b="0" i="0" u="none" strike="noStrike" dirty="0">
                          <a:solidFill>
                            <a:srgbClr val="000000"/>
                          </a:solidFill>
                          <a:effectLst/>
                          <a:latin typeface="Arial" pitchFamily="34" charset="0"/>
                          <a:cs typeface="Arial" pitchFamily="34" charset="0"/>
                        </a:rPr>
                        <a:t>13.1</a:t>
                      </a:r>
                    </a:p>
                  </a:txBody>
                  <a:tcPr marL="0" marR="0" marT="0" marB="0" anchor="b"/>
                </a:tc>
                <a:tc>
                  <a:txBody>
                    <a:bodyPr/>
                    <a:lstStyle/>
                    <a:p>
                      <a:pPr algn="r" fontAlgn="b"/>
                      <a:r>
                        <a:rPr lang="en-GB" sz="1800" b="0" i="0" u="none" strike="noStrike" dirty="0">
                          <a:solidFill>
                            <a:schemeClr val="accent1"/>
                          </a:solidFill>
                          <a:effectLst/>
                          <a:latin typeface="Arial" pitchFamily="34" charset="0"/>
                          <a:cs typeface="Arial" pitchFamily="34" charset="0"/>
                        </a:rPr>
                        <a:t>0%</a:t>
                      </a:r>
                    </a:p>
                  </a:txBody>
                  <a:tcPr marL="0" marR="0" marT="0" marB="0" anchor="b"/>
                </a:tc>
              </a:tr>
              <a:tr h="252411">
                <a:tc>
                  <a:txBody>
                    <a:bodyPr/>
                    <a:lstStyle/>
                    <a:p>
                      <a:pPr algn="l" fontAlgn="b"/>
                      <a:r>
                        <a:rPr lang="en-GB" sz="1800" b="0" i="0" u="none" strike="noStrike" dirty="0">
                          <a:solidFill>
                            <a:schemeClr val="tx1"/>
                          </a:solidFill>
                          <a:effectLst/>
                          <a:latin typeface="Arial" pitchFamily="34" charset="0"/>
                          <a:cs typeface="Arial" pitchFamily="34" charset="0"/>
                        </a:rPr>
                        <a:t>37-EMBL</a:t>
                      </a:r>
                    </a:p>
                  </a:txBody>
                  <a:tcPr marL="0" marR="0" marT="0" marB="0" anchor="b"/>
                </a:tc>
                <a:tc>
                  <a:txBody>
                    <a:bodyPr/>
                    <a:lstStyle/>
                    <a:p>
                      <a:r>
                        <a:rPr lang="en-GB" sz="1800" dirty="0" smtClean="0">
                          <a:latin typeface="Arial" pitchFamily="34" charset="0"/>
                          <a:cs typeface="Arial" pitchFamily="34" charset="0"/>
                        </a:rPr>
                        <a:t>EIRO</a:t>
                      </a:r>
                      <a:endParaRPr lang="en-GB" sz="1800" dirty="0">
                        <a:latin typeface="Arial" pitchFamily="34" charset="0"/>
                        <a:cs typeface="Arial" pitchFamily="34" charset="0"/>
                      </a:endParaRPr>
                    </a:p>
                  </a:txBody>
                  <a:tcPr marL="0" marR="0" marT="0" marB="0" anchor="b"/>
                </a:tc>
                <a:tc>
                  <a:txBody>
                    <a:bodyPr/>
                    <a:lstStyle/>
                    <a:p>
                      <a:pPr algn="r" fontAlgn="b"/>
                      <a:r>
                        <a:rPr lang="en-GB" sz="1800" b="0" i="0" u="none" strike="noStrike" dirty="0">
                          <a:solidFill>
                            <a:srgbClr val="000000"/>
                          </a:solidFill>
                          <a:effectLst/>
                          <a:latin typeface="Arial" pitchFamily="34" charset="0"/>
                          <a:cs typeface="Arial" pitchFamily="34" charset="0"/>
                        </a:rPr>
                        <a:t>0</a:t>
                      </a:r>
                    </a:p>
                  </a:txBody>
                  <a:tcPr marL="0" marR="0" marT="0" marB="0" anchor="b"/>
                </a:tc>
                <a:tc>
                  <a:txBody>
                    <a:bodyPr/>
                    <a:lstStyle/>
                    <a:p>
                      <a:pPr algn="r" fontAlgn="b"/>
                      <a:r>
                        <a:rPr lang="en-GB" sz="1800" b="0" i="0" u="none" strike="noStrike">
                          <a:solidFill>
                            <a:srgbClr val="000000"/>
                          </a:solidFill>
                          <a:effectLst/>
                          <a:latin typeface="Arial" pitchFamily="34" charset="0"/>
                          <a:cs typeface="Arial" pitchFamily="34" charset="0"/>
                        </a:rPr>
                        <a:t>12.3</a:t>
                      </a:r>
                    </a:p>
                  </a:txBody>
                  <a:tcPr marL="0" marR="0" marT="0" marB="0" anchor="b"/>
                </a:tc>
                <a:tc>
                  <a:txBody>
                    <a:bodyPr/>
                    <a:lstStyle/>
                    <a:p>
                      <a:pPr algn="r" fontAlgn="b"/>
                      <a:r>
                        <a:rPr lang="en-GB" sz="1800" b="0" i="0" u="none" strike="noStrike" dirty="0">
                          <a:solidFill>
                            <a:schemeClr val="accent1"/>
                          </a:solidFill>
                          <a:effectLst/>
                          <a:latin typeface="Arial" pitchFamily="34" charset="0"/>
                          <a:cs typeface="Arial" pitchFamily="34" charset="0"/>
                        </a:rPr>
                        <a:t>0%</a:t>
                      </a:r>
                    </a:p>
                  </a:txBody>
                  <a:tcPr marL="0" marR="0" marT="0" marB="0" anchor="b"/>
                </a:tc>
              </a:tr>
            </a:tbl>
          </a:graphicData>
        </a:graphic>
      </p:graphicFrame>
      <p:sp>
        <p:nvSpPr>
          <p:cNvPr id="8" name="TextBox 7"/>
          <p:cNvSpPr txBox="1"/>
          <p:nvPr/>
        </p:nvSpPr>
        <p:spPr>
          <a:xfrm>
            <a:off x="323528" y="4208379"/>
            <a:ext cx="8640960" cy="1015663"/>
          </a:xfrm>
          <a:prstGeom prst="rect">
            <a:avLst/>
          </a:prstGeom>
          <a:noFill/>
        </p:spPr>
        <p:txBody>
          <a:bodyPr wrap="square" rtlCol="0">
            <a:spAutoFit/>
          </a:bodyPr>
          <a:lstStyle/>
          <a:p>
            <a:pPr marL="285750" indent="-285750">
              <a:buFont typeface="Arial" pitchFamily="34" charset="0"/>
              <a:buChar char="•"/>
            </a:pPr>
            <a:r>
              <a:rPr lang="en-GB" sz="2000" b="1" dirty="0" smtClean="0"/>
              <a:t>IMPACT</a:t>
            </a:r>
            <a:endParaRPr lang="en-GB" sz="2000" dirty="0" smtClean="0"/>
          </a:p>
          <a:p>
            <a:pPr marL="800100" lvl="1" indent="-342900">
              <a:buFont typeface="Arial" pitchFamily="34" charset="0"/>
              <a:buChar char="−"/>
            </a:pPr>
            <a:r>
              <a:rPr lang="en-GB" sz="2000" dirty="0" smtClean="0"/>
              <a:t>Small amounts of PMs affected</a:t>
            </a:r>
          </a:p>
          <a:p>
            <a:pPr marL="800100" lvl="1" indent="-342900">
              <a:buFont typeface="Arial" pitchFamily="34" charset="0"/>
              <a:buChar char="−"/>
            </a:pPr>
            <a:r>
              <a:rPr lang="en-GB" sz="2000" dirty="0" smtClean="0"/>
              <a:t>EMBL effort reallocated – not participating in PY4</a:t>
            </a:r>
          </a:p>
        </p:txBody>
      </p:sp>
      <p:sp>
        <p:nvSpPr>
          <p:cNvPr id="7"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416672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Effort Consumption</a:t>
            </a:r>
            <a:endParaRPr lang="en-GB" dirty="0"/>
          </a:p>
        </p:txBody>
      </p:sp>
      <p:sp>
        <p:nvSpPr>
          <p:cNvPr id="3" name="Content Placeholder 2"/>
          <p:cNvSpPr>
            <a:spLocks noGrp="1"/>
          </p:cNvSpPr>
          <p:nvPr>
            <p:ph idx="1"/>
          </p:nvPr>
        </p:nvSpPr>
        <p:spPr>
          <a:xfrm>
            <a:off x="107504" y="1124744"/>
            <a:ext cx="8928992" cy="4525963"/>
          </a:xfrm>
        </p:spPr>
        <p:txBody>
          <a:bodyPr/>
          <a:lstStyle/>
          <a:p>
            <a:r>
              <a:rPr lang="en-GB" sz="2400" dirty="0" smtClean="0"/>
              <a:t>Total project PMs = 9,076 (adjusted from CA)</a:t>
            </a:r>
          </a:p>
          <a:p>
            <a:r>
              <a:rPr lang="en-GB" sz="2400" dirty="0" smtClean="0"/>
              <a:t>PY3 project PMs = 2,113 (funded)</a:t>
            </a:r>
          </a:p>
          <a:p>
            <a:r>
              <a:rPr lang="en-GB" sz="2400" dirty="0" smtClean="0"/>
              <a:t>PY3 FTE = 176</a:t>
            </a:r>
          </a:p>
          <a:p>
            <a:r>
              <a:rPr lang="en-GB" sz="2400" dirty="0" smtClean="0"/>
              <a:t>For under, over and non-reporting partners, small </a:t>
            </a:r>
            <a:r>
              <a:rPr lang="en-GB" sz="2400" dirty="0"/>
              <a:t>numbers of PMs </a:t>
            </a:r>
            <a:r>
              <a:rPr lang="en-GB" sz="2400" dirty="0" smtClean="0"/>
              <a:t>are affected</a:t>
            </a:r>
            <a:endParaRPr lang="en-GB" sz="2400" dirty="0"/>
          </a:p>
          <a:p>
            <a:r>
              <a:rPr lang="en-GB" sz="2400" dirty="0"/>
              <a:t>Small partners report difficulties attracting matching </a:t>
            </a:r>
            <a:r>
              <a:rPr lang="en-GB" sz="2400" dirty="0" smtClean="0"/>
              <a:t>funding</a:t>
            </a:r>
          </a:p>
          <a:p>
            <a:r>
              <a:rPr lang="en-GB" sz="2400" dirty="0" smtClean="0"/>
              <a:t>100 PMs fewer than </a:t>
            </a:r>
            <a:r>
              <a:rPr lang="en-GB" sz="2400" dirty="0"/>
              <a:t>last year due to reclaim costs/PMs of </a:t>
            </a:r>
            <a:r>
              <a:rPr lang="en-GB" sz="2400" dirty="0" err="1"/>
              <a:t>underspending</a:t>
            </a:r>
            <a:r>
              <a:rPr lang="en-GB" sz="2400" dirty="0"/>
              <a:t> partners; but budget is redistributed in full with SA4 task funding at 75%</a:t>
            </a:r>
          </a:p>
          <a:p>
            <a:r>
              <a:rPr lang="en-GB" sz="2400" dirty="0"/>
              <a:t>Low level of travel in small partners as not all travel is refunded at </a:t>
            </a:r>
            <a:r>
              <a:rPr lang="en-GB" sz="2400" dirty="0" smtClean="0"/>
              <a:t>100% - addressed in </a:t>
            </a:r>
            <a:r>
              <a:rPr lang="en-GB" sz="2400" dirty="0" err="1" smtClean="0"/>
              <a:t>DoW</a:t>
            </a:r>
            <a:r>
              <a:rPr lang="en-GB" sz="2400" dirty="0" smtClean="0"/>
              <a:t> amendment</a:t>
            </a:r>
          </a:p>
          <a:p>
            <a:r>
              <a:rPr lang="en-GB" sz="2400" dirty="0" smtClean="0"/>
              <a:t>EMBL effort reallocated</a:t>
            </a:r>
            <a:endParaRPr lang="en-GB" sz="2400" dirty="0"/>
          </a:p>
          <a:p>
            <a:endParaRPr lang="en-GB" sz="2400" dirty="0" smtClean="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25</a:t>
            </a:fld>
            <a:endParaRPr lang="en-US" dirty="0"/>
          </a:p>
        </p:txBody>
      </p:sp>
      <p:sp>
        <p:nvSpPr>
          <p:cNvPr id="7"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5814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Quality Assurance</a:t>
            </a:r>
          </a:p>
        </p:txBody>
      </p:sp>
      <p:sp>
        <p:nvSpPr>
          <p:cNvPr id="18435" name="Subtitle 7"/>
          <p:cNvSpPr>
            <a:spLocks noGrp="1"/>
          </p:cNvSpPr>
          <p:nvPr>
            <p:ph type="subTitle" idx="1"/>
          </p:nvPr>
        </p:nvSpPr>
        <p:spPr/>
        <p:txBody>
          <a:bodyPr/>
          <a:lstStyle/>
          <a:p>
            <a:pPr eaLnBrk="1" hangingPunct="1"/>
            <a:endParaRPr lang="en-GB" smtClean="0"/>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26</a:t>
            </a:fld>
            <a:endParaRPr lang="fi-FI" smtClean="0">
              <a:solidFill>
                <a:schemeClr val="bg1"/>
              </a:solidFill>
            </a:endParaRPr>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879563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t>
            </a:r>
            <a:r>
              <a:rPr lang="en-GB" dirty="0"/>
              <a:t>A</a:t>
            </a:r>
            <a:r>
              <a:rPr lang="en-GB" dirty="0" smtClean="0"/>
              <a:t>ssurance</a:t>
            </a:r>
            <a:endParaRPr lang="en-GB" dirty="0"/>
          </a:p>
        </p:txBody>
      </p:sp>
      <p:sp>
        <p:nvSpPr>
          <p:cNvPr id="3" name="Content Placeholder 2"/>
          <p:cNvSpPr>
            <a:spLocks noGrp="1"/>
          </p:cNvSpPr>
          <p:nvPr>
            <p:ph idx="1"/>
          </p:nvPr>
        </p:nvSpPr>
        <p:spPr>
          <a:xfrm>
            <a:off x="107504" y="1022002"/>
            <a:ext cx="8640960" cy="4525963"/>
          </a:xfrm>
        </p:spPr>
        <p:txBody>
          <a:bodyPr/>
          <a:lstStyle/>
          <a:p>
            <a:r>
              <a:rPr lang="en-GB" dirty="0" smtClean="0"/>
              <a:t>Quality assurance processes outlined in D1.9 &amp; D1.13 Quality Plan in PQ8 &amp; PQ12</a:t>
            </a:r>
          </a:p>
          <a:p>
            <a:r>
              <a:rPr lang="en-GB" dirty="0" smtClean="0"/>
              <a:t>Document management and review processes described</a:t>
            </a:r>
          </a:p>
          <a:p>
            <a:r>
              <a:rPr lang="en-GB" dirty="0" smtClean="0"/>
              <a:t>Tools for QA</a:t>
            </a:r>
          </a:p>
          <a:p>
            <a:pPr lvl="1"/>
            <a:r>
              <a:rPr lang="en-GB" dirty="0" err="1" smtClean="0"/>
              <a:t>DocDB</a:t>
            </a:r>
            <a:r>
              <a:rPr lang="en-GB" dirty="0" smtClean="0"/>
              <a:t> repository</a:t>
            </a:r>
          </a:p>
          <a:p>
            <a:pPr lvl="1"/>
            <a:r>
              <a:rPr lang="en-GB" dirty="0" smtClean="0"/>
              <a:t>RT tickets tool </a:t>
            </a:r>
          </a:p>
          <a:p>
            <a:pPr lvl="1"/>
            <a:r>
              <a:rPr lang="en-GB" dirty="0" err="1" smtClean="0"/>
              <a:t>Indico</a:t>
            </a:r>
            <a:r>
              <a:rPr lang="en-GB" dirty="0" smtClean="0"/>
              <a:t> meetings</a:t>
            </a:r>
          </a:p>
          <a:p>
            <a:pPr lvl="1"/>
            <a:r>
              <a:rPr lang="en-GB" dirty="0" smtClean="0"/>
              <a:t>Metrics portal</a:t>
            </a:r>
          </a:p>
          <a:p>
            <a:pPr lvl="1"/>
            <a:r>
              <a:rPr lang="en-GB" dirty="0" smtClean="0"/>
              <a:t>PPT</a:t>
            </a:r>
          </a:p>
          <a:p>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27</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2708920"/>
            <a:ext cx="4147506" cy="3168352"/>
          </a:xfrm>
          <a:prstGeom prst="rect">
            <a:avLst/>
          </a:prstGeom>
          <a:effectLst>
            <a:outerShdw blurRad="88900" dist="88900" dir="13500000" algn="br" rotWithShape="0">
              <a:prstClr val="black">
                <a:alpha val="40000"/>
              </a:prstClr>
            </a:outerShdw>
          </a:effectLst>
        </p:spPr>
      </p:pic>
      <p:sp>
        <p:nvSpPr>
          <p:cNvPr id="8"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9245" y="2991619"/>
            <a:ext cx="3483861" cy="3173685"/>
          </a:xfrm>
          <a:prstGeom prst="rect">
            <a:avLst/>
          </a:prstGeom>
          <a:effectLst>
            <a:outerShdw blurRad="88900" dist="88900" dir="13500000" algn="br" rotWithShape="0">
              <a:prstClr val="black">
                <a:alpha val="40000"/>
              </a:prstClr>
            </a:outerShdw>
          </a:effec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04048" y="4149080"/>
            <a:ext cx="3888432" cy="1944216"/>
          </a:xfrm>
          <a:prstGeom prst="rect">
            <a:avLst/>
          </a:prstGeom>
          <a:effectLst>
            <a:outerShdw blurRad="88900" dist="88900" dir="13500000" algn="br" rotWithShape="0">
              <a:prstClr val="black">
                <a:alpha val="40000"/>
              </a:prstClr>
            </a:outerShdw>
          </a:effectLst>
        </p:spPr>
      </p:pic>
    </p:spTree>
    <p:extLst>
      <p:ext uri="{BB962C8B-B14F-4D97-AF65-F5344CB8AC3E}">
        <p14:creationId xmlns:p14="http://schemas.microsoft.com/office/powerpoint/2010/main" val="42760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Level Objectives</a:t>
            </a:r>
            <a:endParaRPr lang="en-GB" dirty="0"/>
          </a:p>
        </p:txBody>
      </p:sp>
      <p:sp>
        <p:nvSpPr>
          <p:cNvPr id="3" name="Content Placeholder 2"/>
          <p:cNvSpPr>
            <a:spLocks noGrp="1"/>
          </p:cNvSpPr>
          <p:nvPr>
            <p:ph idx="1"/>
          </p:nvPr>
        </p:nvSpPr>
        <p:spPr>
          <a:xfrm>
            <a:off x="179512" y="1196752"/>
            <a:ext cx="8640960" cy="4525963"/>
          </a:xfrm>
        </p:spPr>
        <p:txBody>
          <a:bodyPr/>
          <a:lstStyle/>
          <a:p>
            <a:r>
              <a:rPr lang="en-GB" sz="1800" b="1" dirty="0" smtClean="0"/>
              <a:t>PO1</a:t>
            </a:r>
            <a:r>
              <a:rPr lang="en-GB" sz="1800" b="1" dirty="0"/>
              <a:t>: </a:t>
            </a:r>
            <a:r>
              <a:rPr lang="en-GB" sz="1800" b="1" dirty="0" smtClean="0">
                <a:solidFill>
                  <a:schemeClr val="accent1"/>
                </a:solidFill>
              </a:rPr>
              <a:t>Operate</a:t>
            </a:r>
            <a:r>
              <a:rPr lang="en-GB" sz="1800" dirty="0" smtClean="0">
                <a:solidFill>
                  <a:schemeClr val="accent1"/>
                </a:solidFill>
              </a:rPr>
              <a:t> </a:t>
            </a:r>
            <a:r>
              <a:rPr lang="en-GB" sz="1800" dirty="0" smtClean="0"/>
              <a:t>and </a:t>
            </a:r>
            <a:r>
              <a:rPr lang="en-GB" sz="1800" b="1" dirty="0" smtClean="0">
                <a:solidFill>
                  <a:schemeClr val="tx2">
                    <a:lumMod val="60000"/>
                    <a:lumOff val="40000"/>
                  </a:schemeClr>
                </a:solidFill>
              </a:rPr>
              <a:t>expand</a:t>
            </a:r>
            <a:r>
              <a:rPr lang="en-GB" sz="1800" dirty="0" smtClean="0">
                <a:solidFill>
                  <a:schemeClr val="tx2">
                    <a:lumMod val="60000"/>
                    <a:lumOff val="40000"/>
                  </a:schemeClr>
                </a:solidFill>
              </a:rPr>
              <a:t> </a:t>
            </a:r>
            <a:r>
              <a:rPr lang="en-GB" sz="1800" dirty="0" smtClean="0"/>
              <a:t>today’s </a:t>
            </a:r>
            <a:r>
              <a:rPr lang="en-GB" sz="1800" dirty="0"/>
              <a:t>production </a:t>
            </a:r>
            <a:r>
              <a:rPr lang="en-GB" sz="1800" dirty="0" smtClean="0"/>
              <a:t>infrastructure; transition </a:t>
            </a:r>
            <a:r>
              <a:rPr lang="en-GB" sz="1800" dirty="0"/>
              <a:t>to a governance model and operational infrastructure </a:t>
            </a:r>
            <a:r>
              <a:rPr lang="en-GB" sz="1800" dirty="0" smtClean="0"/>
              <a:t>increasingly </a:t>
            </a:r>
            <a:r>
              <a:rPr lang="en-GB" sz="1800" b="1" dirty="0" smtClean="0">
                <a:solidFill>
                  <a:schemeClr val="accent1"/>
                </a:solidFill>
              </a:rPr>
              <a:t>sustainable</a:t>
            </a:r>
            <a:r>
              <a:rPr lang="en-GB" sz="1800" dirty="0" smtClean="0">
                <a:solidFill>
                  <a:schemeClr val="accent1"/>
                </a:solidFill>
              </a:rPr>
              <a:t> </a:t>
            </a:r>
            <a:r>
              <a:rPr lang="en-GB" sz="1800" dirty="0" smtClean="0"/>
              <a:t>outside project </a:t>
            </a:r>
            <a:r>
              <a:rPr lang="en-GB" sz="1800" dirty="0"/>
              <a:t>funding.</a:t>
            </a:r>
          </a:p>
          <a:p>
            <a:r>
              <a:rPr lang="en-GB" sz="1800" b="1" dirty="0"/>
              <a:t>PO2: </a:t>
            </a:r>
            <a:r>
              <a:rPr lang="en-GB" sz="1800" b="1" dirty="0" smtClean="0">
                <a:solidFill>
                  <a:schemeClr val="accent1"/>
                </a:solidFill>
              </a:rPr>
              <a:t>Support</a:t>
            </a:r>
            <a:r>
              <a:rPr lang="en-GB" sz="1800" dirty="0" smtClean="0">
                <a:solidFill>
                  <a:schemeClr val="accent1"/>
                </a:solidFill>
              </a:rPr>
              <a:t> </a:t>
            </a:r>
            <a:r>
              <a:rPr lang="en-GB" sz="1800" b="1" dirty="0" smtClean="0">
                <a:solidFill>
                  <a:schemeClr val="accent1"/>
                </a:solidFill>
              </a:rPr>
              <a:t>researchers</a:t>
            </a:r>
            <a:r>
              <a:rPr lang="en-GB" sz="1800" dirty="0" smtClean="0">
                <a:solidFill>
                  <a:schemeClr val="accent1"/>
                </a:solidFill>
              </a:rPr>
              <a:t> </a:t>
            </a:r>
            <a:r>
              <a:rPr lang="en-GB" sz="1800" dirty="0"/>
              <a:t>within Europe and </a:t>
            </a:r>
            <a:r>
              <a:rPr lang="en-GB" sz="1800" b="1" dirty="0" smtClean="0">
                <a:solidFill>
                  <a:schemeClr val="accent1"/>
                </a:solidFill>
              </a:rPr>
              <a:t>international </a:t>
            </a:r>
            <a:r>
              <a:rPr lang="en-GB" sz="1800" b="1" dirty="0">
                <a:solidFill>
                  <a:schemeClr val="accent1"/>
                </a:solidFill>
              </a:rPr>
              <a:t>collaborators</a:t>
            </a:r>
            <a:r>
              <a:rPr lang="en-GB" sz="1800" dirty="0">
                <a:solidFill>
                  <a:schemeClr val="accent1"/>
                </a:solidFill>
              </a:rPr>
              <a:t> </a:t>
            </a:r>
            <a:r>
              <a:rPr lang="en-GB" sz="1800" dirty="0" smtClean="0"/>
              <a:t>using </a:t>
            </a:r>
            <a:r>
              <a:rPr lang="en-GB" sz="1800" dirty="0"/>
              <a:t>the current production infrastructure.</a:t>
            </a:r>
          </a:p>
          <a:p>
            <a:r>
              <a:rPr lang="en-GB" sz="1800" b="1" dirty="0"/>
              <a:t>PO3: </a:t>
            </a:r>
            <a:r>
              <a:rPr lang="en-GB" sz="1800" b="1" dirty="0">
                <a:solidFill>
                  <a:schemeClr val="accent1"/>
                </a:solidFill>
              </a:rPr>
              <a:t>S</a:t>
            </a:r>
            <a:r>
              <a:rPr lang="en-GB" sz="1800" b="1" dirty="0" smtClean="0">
                <a:solidFill>
                  <a:schemeClr val="accent1"/>
                </a:solidFill>
              </a:rPr>
              <a:t>upport current </a:t>
            </a:r>
            <a:r>
              <a:rPr lang="en-GB" sz="1800" b="1" dirty="0">
                <a:solidFill>
                  <a:schemeClr val="accent1"/>
                </a:solidFill>
              </a:rPr>
              <a:t>heavy users </a:t>
            </a:r>
            <a:r>
              <a:rPr lang="en-GB" sz="1800" dirty="0"/>
              <a:t>of the infrastructure in Earth Science, Astronomy &amp; Astrophysics, Fusion, Computational Chemistry and Materials Science Technology, Life Sciences and High Energy </a:t>
            </a:r>
            <a:r>
              <a:rPr lang="en-GB" sz="1800" dirty="0" smtClean="0"/>
              <a:t>Physics; move </a:t>
            </a:r>
            <a:r>
              <a:rPr lang="en-GB" sz="1800" dirty="0"/>
              <a:t>to </a:t>
            </a:r>
            <a:r>
              <a:rPr lang="en-GB" sz="1800" b="1" dirty="0">
                <a:solidFill>
                  <a:schemeClr val="accent1"/>
                </a:solidFill>
              </a:rPr>
              <a:t>sustainable</a:t>
            </a:r>
            <a:r>
              <a:rPr lang="en-GB" sz="1800" dirty="0">
                <a:solidFill>
                  <a:schemeClr val="accent1"/>
                </a:solidFill>
              </a:rPr>
              <a:t> </a:t>
            </a:r>
            <a:r>
              <a:rPr lang="en-GB" sz="1800" dirty="0" smtClean="0"/>
              <a:t>models.</a:t>
            </a:r>
            <a:endParaRPr lang="en-GB" sz="1800" dirty="0"/>
          </a:p>
          <a:p>
            <a:r>
              <a:rPr lang="en-GB" sz="1800" b="1" dirty="0"/>
              <a:t>PO4: </a:t>
            </a:r>
            <a:r>
              <a:rPr lang="en-GB" sz="1800" b="1" dirty="0" smtClean="0">
                <a:solidFill>
                  <a:schemeClr val="accent1"/>
                </a:solidFill>
              </a:rPr>
              <a:t>Interfaces </a:t>
            </a:r>
            <a:r>
              <a:rPr lang="en-GB" sz="1800" b="1" dirty="0">
                <a:solidFill>
                  <a:schemeClr val="accent1"/>
                </a:solidFill>
              </a:rPr>
              <a:t>that expand access </a:t>
            </a:r>
            <a:r>
              <a:rPr lang="en-GB" sz="1800" dirty="0"/>
              <a:t>to new user </a:t>
            </a:r>
            <a:r>
              <a:rPr lang="en-GB" sz="1800" dirty="0" smtClean="0"/>
              <a:t>communities, including </a:t>
            </a:r>
            <a:r>
              <a:rPr lang="en-GB" sz="1800" dirty="0"/>
              <a:t>new potential heavy users of the infrastructure from the </a:t>
            </a:r>
            <a:r>
              <a:rPr lang="en-GB" sz="1800" b="1" dirty="0">
                <a:solidFill>
                  <a:schemeClr val="accent1"/>
                </a:solidFill>
              </a:rPr>
              <a:t>ESFRI projects</a:t>
            </a:r>
            <a:r>
              <a:rPr lang="en-GB" sz="1800" dirty="0"/>
              <a:t>.</a:t>
            </a:r>
          </a:p>
          <a:p>
            <a:r>
              <a:rPr lang="en-GB" sz="1800" b="1" dirty="0"/>
              <a:t>PO5: </a:t>
            </a:r>
            <a:r>
              <a:rPr lang="en-GB" sz="1800" b="1" dirty="0" smtClean="0">
                <a:solidFill>
                  <a:schemeClr val="accent1"/>
                </a:solidFill>
              </a:rPr>
              <a:t>Integrating existing </a:t>
            </a:r>
            <a:r>
              <a:rPr lang="en-GB" sz="1800" b="1" dirty="0">
                <a:solidFill>
                  <a:schemeClr val="accent1"/>
                </a:solidFill>
              </a:rPr>
              <a:t>infrastructure providers </a:t>
            </a:r>
            <a:r>
              <a:rPr lang="en-GB" sz="1800" dirty="0"/>
              <a:t>in Europe and around the world into the production </a:t>
            </a:r>
            <a:r>
              <a:rPr lang="en-GB" sz="1800" dirty="0" smtClean="0"/>
              <a:t>infrastructure; </a:t>
            </a:r>
            <a:r>
              <a:rPr lang="en-GB" sz="1800" b="1" dirty="0" smtClean="0">
                <a:solidFill>
                  <a:schemeClr val="accent1"/>
                </a:solidFill>
              </a:rPr>
              <a:t>transparent </a:t>
            </a:r>
            <a:r>
              <a:rPr lang="en-GB" sz="1800" b="1" dirty="0">
                <a:solidFill>
                  <a:schemeClr val="accent1"/>
                </a:solidFill>
              </a:rPr>
              <a:t>access </a:t>
            </a:r>
            <a:r>
              <a:rPr lang="en-GB" sz="1800" dirty="0"/>
              <a:t>to all authorised users.</a:t>
            </a:r>
          </a:p>
          <a:p>
            <a:r>
              <a:rPr lang="en-GB" sz="1800" b="1" dirty="0"/>
              <a:t>PO6: </a:t>
            </a:r>
            <a:r>
              <a:rPr lang="en-GB" sz="1800" b="1" dirty="0" smtClean="0">
                <a:solidFill>
                  <a:schemeClr val="accent1"/>
                </a:solidFill>
              </a:rPr>
              <a:t>Integrate new </a:t>
            </a:r>
            <a:r>
              <a:rPr lang="en-GB" sz="1800" b="1" dirty="0">
                <a:solidFill>
                  <a:schemeClr val="accent1"/>
                </a:solidFill>
              </a:rPr>
              <a:t>DCI technologies </a:t>
            </a:r>
            <a:r>
              <a:rPr lang="en-GB" sz="1800" dirty="0"/>
              <a:t>(e.g. clouds, volunteer desktop grids, etc.) and </a:t>
            </a:r>
            <a:r>
              <a:rPr lang="en-GB" sz="1800" b="1" dirty="0">
                <a:solidFill>
                  <a:schemeClr val="accent1"/>
                </a:solidFill>
              </a:rPr>
              <a:t>heterogeneous resources </a:t>
            </a:r>
            <a:r>
              <a:rPr lang="en-GB" sz="1800" dirty="0"/>
              <a:t>(e.g. HTC and HPC) into a seamless </a:t>
            </a:r>
            <a:r>
              <a:rPr lang="en-GB" sz="1800" dirty="0" smtClean="0"/>
              <a:t>production infrastructure.</a:t>
            </a:r>
            <a:endParaRPr lang="en-GB" sz="18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28</a:t>
            </a:fld>
            <a:endParaRPr lang="en-US" dirty="0"/>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423589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Metrics Collection</a:t>
            </a:r>
            <a:endParaRPr lang="en-GB" dirty="0"/>
          </a:p>
        </p:txBody>
      </p:sp>
      <p:sp>
        <p:nvSpPr>
          <p:cNvPr id="3" name="Content Placeholder 2"/>
          <p:cNvSpPr>
            <a:spLocks noGrp="1"/>
          </p:cNvSpPr>
          <p:nvPr>
            <p:ph idx="1"/>
          </p:nvPr>
        </p:nvSpPr>
        <p:spPr>
          <a:xfrm>
            <a:off x="323528" y="1196752"/>
            <a:ext cx="8568952" cy="4525963"/>
          </a:xfrm>
        </p:spPr>
        <p:txBody>
          <a:bodyPr/>
          <a:lstStyle/>
          <a:p>
            <a:r>
              <a:rPr lang="en-GB" sz="2200" dirty="0" smtClean="0"/>
              <a:t>Types of metrics</a:t>
            </a:r>
          </a:p>
          <a:p>
            <a:pPr lvl="1"/>
            <a:r>
              <a:rPr lang="en-GB" sz="2200" b="1" dirty="0"/>
              <a:t>Activity level </a:t>
            </a:r>
            <a:r>
              <a:rPr lang="en-GB" sz="2200" b="1" dirty="0" smtClean="0"/>
              <a:t>metrics</a:t>
            </a:r>
            <a:r>
              <a:rPr lang="en-GB" sz="2200" dirty="0" smtClean="0"/>
              <a:t>: activity level tracking</a:t>
            </a:r>
          </a:p>
          <a:p>
            <a:pPr lvl="1"/>
            <a:r>
              <a:rPr lang="en-GB" sz="2200" b="1" dirty="0" smtClean="0"/>
              <a:t>Project level metrics</a:t>
            </a:r>
            <a:r>
              <a:rPr lang="en-GB" sz="2200" dirty="0" smtClean="0"/>
              <a:t>: progress against EGI-</a:t>
            </a:r>
            <a:r>
              <a:rPr lang="en-GB" sz="2200" dirty="0" err="1" smtClean="0"/>
              <a:t>InSPIRE</a:t>
            </a:r>
            <a:r>
              <a:rPr lang="en-GB" sz="2200" dirty="0" smtClean="0"/>
              <a:t> objectives</a:t>
            </a:r>
          </a:p>
          <a:p>
            <a:pPr lvl="1"/>
            <a:r>
              <a:rPr lang="en-GB" sz="2200" b="1" dirty="0" smtClean="0"/>
              <a:t>Strategy metrics</a:t>
            </a:r>
            <a:r>
              <a:rPr lang="en-GB" sz="2200" dirty="0" smtClean="0"/>
              <a:t>: progress against EGI Strategy</a:t>
            </a:r>
          </a:p>
          <a:p>
            <a:r>
              <a:rPr lang="en-GB" sz="2200" dirty="0" smtClean="0"/>
              <a:t>Value of metrics </a:t>
            </a:r>
          </a:p>
          <a:p>
            <a:pPr lvl="1"/>
            <a:r>
              <a:rPr lang="en-GB" sz="2200" dirty="0" smtClean="0"/>
              <a:t>Project level metrics collection to continue quarterly for long term comparisons with EGEE and EGI-</a:t>
            </a:r>
            <a:r>
              <a:rPr lang="en-GB" sz="2200" dirty="0" err="1" smtClean="0"/>
              <a:t>InSPIRE</a:t>
            </a:r>
            <a:r>
              <a:rPr lang="en-GB" sz="2200" dirty="0" smtClean="0"/>
              <a:t> </a:t>
            </a:r>
            <a:r>
              <a:rPr lang="en-GB" sz="2200" dirty="0" err="1" smtClean="0"/>
              <a:t>ie</a:t>
            </a:r>
            <a:r>
              <a:rPr lang="en-GB" sz="2200" dirty="0" smtClean="0"/>
              <a:t> PY1-4</a:t>
            </a:r>
          </a:p>
          <a:p>
            <a:pPr lvl="1"/>
            <a:r>
              <a:rPr lang="en-GB" sz="2200" dirty="0" smtClean="0"/>
              <a:t>Strategy level metrics defined during PY2, collected during PY3 &amp; PY4 (and beyond)</a:t>
            </a:r>
          </a:p>
          <a:p>
            <a:r>
              <a:rPr lang="en-GB" sz="2200" dirty="0" smtClean="0"/>
              <a:t>The EGI Compendium VT has worked to collect national statistics e.g. national funding</a:t>
            </a:r>
            <a:endParaRPr lang="en-GB" sz="22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29</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50368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lstStyle/>
          <a:p>
            <a:r>
              <a:rPr lang="en-GB" dirty="0" smtClean="0"/>
              <a:t>Consortium and management structure</a:t>
            </a:r>
          </a:p>
          <a:p>
            <a:r>
              <a:rPr lang="en-GB" dirty="0" smtClean="0"/>
              <a:t>Deliverables and milestones</a:t>
            </a:r>
          </a:p>
          <a:p>
            <a:r>
              <a:rPr lang="en-GB" dirty="0" smtClean="0"/>
              <a:t>Provisional financial status and effort</a:t>
            </a:r>
          </a:p>
          <a:p>
            <a:r>
              <a:rPr lang="en-GB" dirty="0" smtClean="0"/>
              <a:t>Quality assurance</a:t>
            </a:r>
          </a:p>
          <a:p>
            <a:r>
              <a:rPr lang="en-GB" dirty="0" smtClean="0"/>
              <a:t>NA1 achievements</a:t>
            </a:r>
          </a:p>
          <a:p>
            <a:r>
              <a:rPr lang="en-GB" dirty="0" smtClean="0"/>
              <a:t>NA1 issues</a:t>
            </a:r>
          </a:p>
          <a:p>
            <a:r>
              <a:rPr lang="en-GB" dirty="0" smtClean="0"/>
              <a:t>Summary</a:t>
            </a:r>
          </a:p>
        </p:txBody>
      </p:sp>
      <p:sp>
        <p:nvSpPr>
          <p:cNvPr id="5" name="Slide Number Placeholder 4"/>
          <p:cNvSpPr>
            <a:spLocks noGrp="1"/>
          </p:cNvSpPr>
          <p:nvPr>
            <p:ph type="sldNum" sz="quarter" idx="12"/>
          </p:nvPr>
        </p:nvSpPr>
        <p:spPr/>
        <p:txBody>
          <a:bodyPr/>
          <a:lstStyle/>
          <a:p>
            <a:fld id="{574C2121-194E-403B-B45D-6620D351AB04}" type="slidenum">
              <a:rPr lang="en-GB" smtClean="0"/>
              <a:pPr/>
              <a:t>3</a:t>
            </a:fld>
            <a:endParaRPr lang="en-GB"/>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409131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Targets for PY3</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3435008"/>
              </p:ext>
            </p:extLst>
          </p:nvPr>
        </p:nvGraphicFramePr>
        <p:xfrm>
          <a:off x="1" y="1052736"/>
          <a:ext cx="9144000" cy="5328592"/>
        </p:xfrm>
        <a:graphic>
          <a:graphicData uri="http://schemas.openxmlformats.org/drawingml/2006/table">
            <a:tbl>
              <a:tblPr firstRow="1" firstCol="1" bandRow="1">
                <a:tableStyleId>{5C22544A-7EE6-4342-B048-85BDC9FD1C3A}</a:tableStyleId>
              </a:tblPr>
              <a:tblGrid>
                <a:gridCol w="669073"/>
                <a:gridCol w="1784195"/>
                <a:gridCol w="3419708"/>
                <a:gridCol w="669073"/>
                <a:gridCol w="669073"/>
                <a:gridCol w="1932878"/>
              </a:tblGrid>
              <a:tr h="357860">
                <a:tc>
                  <a:txBody>
                    <a:bodyPr/>
                    <a:lstStyle/>
                    <a:p>
                      <a:pPr algn="just">
                        <a:spcBef>
                          <a:spcPts val="200"/>
                        </a:spcBef>
                        <a:spcAft>
                          <a:spcPts val="200"/>
                        </a:spcAft>
                      </a:pPr>
                      <a:r>
                        <a:rPr lang="en-GB" sz="1100" dirty="0">
                          <a:effectLst/>
                          <a:latin typeface="Arial" pitchFamily="34" charset="0"/>
                          <a:cs typeface="Arial" pitchFamily="34" charset="0"/>
                        </a:rPr>
                        <a:t>No</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Objective Summary</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Metrics</a:t>
                      </a:r>
                      <a:endParaRPr lang="en-GB" sz="110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a:effectLst/>
                          <a:latin typeface="Arial" pitchFamily="34" charset="0"/>
                          <a:cs typeface="Arial" pitchFamily="34" charset="0"/>
                        </a:rPr>
                        <a:t>Target PY1</a:t>
                      </a:r>
                      <a:endParaRPr lang="en-GB" sz="110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a:effectLst/>
                          <a:latin typeface="Arial" pitchFamily="34" charset="0"/>
                          <a:cs typeface="Arial" pitchFamily="34" charset="0"/>
                        </a:rPr>
                        <a:t>Target PY2</a:t>
                      </a:r>
                      <a:endParaRPr lang="en-GB" sz="1100" dirty="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a:effectLst/>
                          <a:latin typeface="Arial" pitchFamily="34" charset="0"/>
                          <a:cs typeface="Arial" pitchFamily="34" charset="0"/>
                        </a:rPr>
                        <a:t>Target PY3</a:t>
                      </a:r>
                      <a:endParaRPr lang="en-GB" sz="1100" dirty="0">
                        <a:effectLst/>
                        <a:latin typeface="Arial" pitchFamily="34" charset="0"/>
                        <a:ea typeface="Times New Roman"/>
                        <a:cs typeface="Arial" pitchFamily="34" charset="0"/>
                      </a:endParaRPr>
                    </a:p>
                  </a:txBody>
                  <a:tcPr marL="22114" marR="22114" marT="0" marB="0"/>
                </a:tc>
              </a:tr>
              <a:tr h="429432">
                <a:tc rowSpan="5">
                  <a:txBody>
                    <a:bodyPr/>
                    <a:lstStyle/>
                    <a:p>
                      <a:pPr algn="just">
                        <a:spcBef>
                          <a:spcPts val="200"/>
                        </a:spcBef>
                        <a:spcAft>
                          <a:spcPts val="200"/>
                        </a:spcAft>
                      </a:pPr>
                      <a:r>
                        <a:rPr lang="en-GB" sz="1100">
                          <a:effectLst/>
                          <a:latin typeface="Arial" pitchFamily="34" charset="0"/>
                          <a:cs typeface="Arial" pitchFamily="34" charset="0"/>
                        </a:rPr>
                        <a:t>PO1</a:t>
                      </a:r>
                      <a:endParaRPr lang="en-GB" sz="1100">
                        <a:effectLst/>
                        <a:latin typeface="Arial" pitchFamily="34" charset="0"/>
                        <a:ea typeface="Times New Roman"/>
                        <a:cs typeface="Arial" pitchFamily="34" charset="0"/>
                      </a:endParaRPr>
                    </a:p>
                  </a:txBody>
                  <a:tcPr marL="22114" marR="22114" marT="0" marB="0"/>
                </a:tc>
                <a:tc rowSpan="5">
                  <a:txBody>
                    <a:bodyPr/>
                    <a:lstStyle/>
                    <a:p>
                      <a:pPr algn="l">
                        <a:spcBef>
                          <a:spcPts val="200"/>
                        </a:spcBef>
                        <a:spcAft>
                          <a:spcPts val="200"/>
                        </a:spcAft>
                      </a:pPr>
                      <a:r>
                        <a:rPr lang="en-GB" sz="1100">
                          <a:effectLst/>
                          <a:latin typeface="Arial" pitchFamily="34" charset="0"/>
                          <a:cs typeface="Arial" pitchFamily="34" charset="0"/>
                        </a:rPr>
                        <a:t>Expansion of a nationally based production infrastructure</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smtClean="0">
                          <a:effectLst/>
                          <a:latin typeface="Arial" pitchFamily="34" charset="0"/>
                          <a:cs typeface="Arial" pitchFamily="34" charset="0"/>
                        </a:rPr>
                        <a:t>Number of resource centres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(M.SA1.Size.1)</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300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330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355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355)</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38696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smtClean="0">
                          <a:effectLst/>
                          <a:latin typeface="Arial" pitchFamily="34" charset="0"/>
                          <a:cs typeface="Arial" pitchFamily="34" charset="0"/>
                        </a:rPr>
                        <a:t>Number of job slots available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(M.SA1.Size.2)</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200,000</a:t>
                      </a:r>
                    </a:p>
                    <a:p>
                      <a:pPr algn="just">
                        <a:spcBef>
                          <a:spcPts val="200"/>
                        </a:spcBef>
                        <a:spcAft>
                          <a:spcPts val="20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250,000</a:t>
                      </a:r>
                    </a:p>
                    <a:p>
                      <a:pPr algn="just">
                        <a:spcBef>
                          <a:spcPts val="200"/>
                        </a:spcBef>
                        <a:spcAft>
                          <a:spcPts val="200"/>
                        </a:spcAft>
                      </a:pPr>
                      <a:r>
                        <a:rPr lang="en-GB" sz="1100" dirty="0">
                          <a:effectLst/>
                          <a:latin typeface="Arial" pitchFamily="34" charset="0"/>
                          <a:cs typeface="Arial" pitchFamily="34" charset="0"/>
                        </a:rPr>
                        <a:t> </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300,000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325,000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333,000)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403550">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resource centre functional services (M.SA1.Operation.5)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90%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91%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95</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96</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97%)</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43663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NGI functional services (MSA1.Operations.4)</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429432">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critical operations tools (MSA1.Operations.6a)</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 </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a:t>
                      </a:r>
                      <a:r>
                        <a:rPr lang="en-GB" sz="1100" b="1" dirty="0" smtClean="0">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279084">
                <a:tc rowSpan="2">
                  <a:txBody>
                    <a:bodyPr/>
                    <a:lstStyle/>
                    <a:p>
                      <a:pPr algn="just">
                        <a:spcBef>
                          <a:spcPts val="200"/>
                        </a:spcBef>
                        <a:spcAft>
                          <a:spcPts val="200"/>
                        </a:spcAft>
                      </a:pPr>
                      <a:r>
                        <a:rPr lang="en-GB" sz="1100">
                          <a:effectLst/>
                          <a:latin typeface="Arial" pitchFamily="34" charset="0"/>
                          <a:cs typeface="Arial" pitchFamily="34" charset="0"/>
                        </a:rPr>
                        <a:t>PO2</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Support of European researchers and international collaborators through VRCs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papers from EGI Users (M.NA2.5)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60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70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80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39301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jobs done a day (M.SA1.Usage.1)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500,000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525000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1.2M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1.4M</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1.5M)</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256732">
                <a:tc rowSpan="2">
                  <a:txBody>
                    <a:bodyPr/>
                    <a:lstStyle/>
                    <a:p>
                      <a:pPr algn="just">
                        <a:spcBef>
                          <a:spcPts val="200"/>
                        </a:spcBef>
                        <a:spcAft>
                          <a:spcPts val="200"/>
                        </a:spcAft>
                      </a:pPr>
                      <a:r>
                        <a:rPr lang="en-GB" sz="1100">
                          <a:effectLst/>
                          <a:latin typeface="Arial" pitchFamily="34" charset="0"/>
                          <a:cs typeface="Arial" pitchFamily="34" charset="0"/>
                        </a:rPr>
                        <a:t>PO3</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Sustainable support for Heavy User Communities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sites with MPI (M.SA1.Integration.2)</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100</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b="1" dirty="0" smtClean="0">
                          <a:effectLst/>
                          <a:latin typeface="Arial" pitchFamily="34" charset="0"/>
                          <a:cs typeface="Arial" pitchFamily="34" charset="0"/>
                        </a:rPr>
                        <a:t>120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130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140)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HUC VOs (M.SA1.VO.6)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5000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5500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17,000)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336049">
                <a:tc rowSpan="3">
                  <a:txBody>
                    <a:bodyPr/>
                    <a:lstStyle/>
                    <a:p>
                      <a:pPr algn="just">
                        <a:spcBef>
                          <a:spcPts val="200"/>
                        </a:spcBef>
                        <a:spcAft>
                          <a:spcPts val="200"/>
                        </a:spcAft>
                      </a:pPr>
                      <a:r>
                        <a:rPr lang="en-GB" sz="1100">
                          <a:effectLst/>
                          <a:latin typeface="Arial" pitchFamily="34" charset="0"/>
                          <a:cs typeface="Arial" pitchFamily="34" charset="0"/>
                        </a:rPr>
                        <a:t>PO4</a:t>
                      </a:r>
                      <a:endParaRPr lang="en-GB" sz="1100">
                        <a:effectLst/>
                        <a:latin typeface="Arial" pitchFamily="34" charset="0"/>
                        <a:ea typeface="Times New Roman"/>
                        <a:cs typeface="Arial" pitchFamily="34" charset="0"/>
                      </a:endParaRPr>
                    </a:p>
                  </a:txBody>
                  <a:tcPr marL="22114" marR="22114" marT="0" marB="0"/>
                </a:tc>
                <a:tc rowSpan="3">
                  <a:txBody>
                    <a:bodyPr/>
                    <a:lstStyle/>
                    <a:p>
                      <a:pPr algn="l">
                        <a:spcBef>
                          <a:spcPts val="200"/>
                        </a:spcBef>
                        <a:spcAft>
                          <a:spcPts val="200"/>
                        </a:spcAft>
                      </a:pPr>
                      <a:r>
                        <a:rPr lang="en-GB" sz="1100" dirty="0">
                          <a:effectLst/>
                          <a:latin typeface="Arial" pitchFamily="34" charset="0"/>
                          <a:cs typeface="Arial" pitchFamily="34" charset="0"/>
                        </a:rPr>
                        <a:t>Addition of new User Communities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a:effectLst/>
                          <a:latin typeface="Arial" pitchFamily="34" charset="0"/>
                          <a:cs typeface="Arial" pitchFamily="34" charset="0"/>
                        </a:rPr>
                        <a:t>Peak number of cores from desktop grids (M.SA1.Integration.3)</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0</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0</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7,500)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non-HUC VOs (M.SA1.vo.5)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smtClean="0">
                          <a:effectLst/>
                          <a:latin typeface="Arial" pitchFamily="34" charset="0"/>
                          <a:cs typeface="Arial" pitchFamily="34" charset="0"/>
                        </a:rPr>
                        <a:t>500</a:t>
                      </a:r>
                      <a:endParaRPr lang="en-GB" sz="1100" dirty="0">
                        <a:effectLst/>
                        <a:latin typeface="Arial" pitchFamily="34" charset="0"/>
                        <a:cs typeface="Arial" pitchFamily="34" charset="0"/>
                      </a:endParaRPr>
                    </a:p>
                  </a:txBody>
                  <a:tcPr marL="22114" marR="22114" marT="0" marB="0"/>
                </a:tc>
                <a:tc>
                  <a:txBody>
                    <a:bodyPr/>
                    <a:lstStyle/>
                    <a:p>
                      <a:pPr algn="just">
                        <a:spcBef>
                          <a:spcPts val="200"/>
                        </a:spcBef>
                        <a:spcAft>
                          <a:spcPts val="200"/>
                        </a:spcAft>
                      </a:pPr>
                      <a:r>
                        <a:rPr lang="en-GB" sz="1100" dirty="0" smtClean="0">
                          <a:effectLst/>
                          <a:latin typeface="Arial" pitchFamily="34" charset="0"/>
                          <a:cs typeface="Arial" pitchFamily="34" charset="0"/>
                        </a:rPr>
                        <a:t>1000</a:t>
                      </a:r>
                      <a:endParaRPr lang="en-GB" sz="1100" dirty="0">
                        <a:effectLst/>
                        <a:latin typeface="Arial" pitchFamily="34" charset="0"/>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12,000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13,000)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188833">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Public events organised (attendee days) (M.NA2.6)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1500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2000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15</a:t>
                      </a:r>
                      <a:r>
                        <a:rPr lang="en-GB" sz="1100" b="1" baseline="0" dirty="0" smtClean="0">
                          <a:effectLst/>
                          <a:latin typeface="Arial" pitchFamily="34" charset="0"/>
                          <a:cs typeface="Arial" pitchFamily="34" charset="0"/>
                        </a:rPr>
                        <a:t> </a:t>
                      </a:r>
                      <a:r>
                        <a:rPr lang="en-GB" sz="1100" b="1" dirty="0" smtClean="0">
                          <a:effectLst/>
                          <a:latin typeface="Arial" pitchFamily="34" charset="0"/>
                          <a:cs typeface="Arial" pitchFamily="34" charset="0"/>
                        </a:rPr>
                        <a:t>000 </a:t>
                      </a:r>
                      <a:r>
                        <a:rPr lang="en-GB" sz="1100" b="1" dirty="0" smtClean="0">
                          <a:solidFill>
                            <a:schemeClr val="accent1"/>
                          </a:solidFill>
                          <a:effectLst/>
                          <a:latin typeface="Arial" pitchFamily="34" charset="0"/>
                          <a:cs typeface="Arial" pitchFamily="34" charset="0"/>
                        </a:rPr>
                        <a:t>(17</a:t>
                      </a:r>
                      <a:r>
                        <a:rPr lang="en-GB" sz="1100" b="1" baseline="0" dirty="0" smtClean="0">
                          <a:solidFill>
                            <a:schemeClr val="accent1"/>
                          </a:solidFill>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000) </a:t>
                      </a:r>
                      <a:r>
                        <a:rPr lang="en-GB" sz="1100" b="1" dirty="0" smtClean="0">
                          <a:solidFill>
                            <a:schemeClr val="accent2"/>
                          </a:solidFill>
                          <a:effectLst/>
                          <a:latin typeface="Arial" pitchFamily="34" charset="0"/>
                          <a:cs typeface="Arial" pitchFamily="34" charset="0"/>
                        </a:rPr>
                        <a:t>(19</a:t>
                      </a:r>
                      <a:r>
                        <a:rPr lang="en-GB" sz="1100" b="1" baseline="0" dirty="0" smtClean="0">
                          <a:solidFill>
                            <a:schemeClr val="accent2"/>
                          </a:solidFill>
                          <a:effectLst/>
                          <a:latin typeface="Arial" pitchFamily="34" charset="0"/>
                          <a:cs typeface="Arial" pitchFamily="34" charset="0"/>
                        </a:rPr>
                        <a:t> 000</a:t>
                      </a:r>
                      <a:r>
                        <a:rPr lang="en-GB" sz="1100" b="1" dirty="0" smtClean="0">
                          <a:solidFill>
                            <a:schemeClr val="accent2"/>
                          </a:solidFill>
                          <a:effectLst/>
                          <a:latin typeface="Arial" pitchFamily="34" charset="0"/>
                          <a:cs typeface="Arial" pitchFamily="34" charset="0"/>
                        </a:rPr>
                        <a:t>)</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357860">
                <a:tc>
                  <a:txBody>
                    <a:bodyPr/>
                    <a:lstStyle/>
                    <a:p>
                      <a:pPr algn="just">
                        <a:spcBef>
                          <a:spcPts val="200"/>
                        </a:spcBef>
                        <a:spcAft>
                          <a:spcPts val="200"/>
                        </a:spcAft>
                      </a:pPr>
                      <a:r>
                        <a:rPr lang="en-GB" sz="1100">
                          <a:effectLst/>
                          <a:latin typeface="Arial" pitchFamily="34" charset="0"/>
                          <a:cs typeface="Arial" pitchFamily="34" charset="0"/>
                        </a:rPr>
                        <a:t>PO5</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Transparent integration of other infrastructures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MoUs with resource providers (M.NA2.10)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3</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4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286288">
                <a:tc rowSpan="2">
                  <a:txBody>
                    <a:bodyPr/>
                    <a:lstStyle/>
                    <a:p>
                      <a:pPr algn="just">
                        <a:spcBef>
                          <a:spcPts val="200"/>
                        </a:spcBef>
                        <a:spcAft>
                          <a:spcPts val="200"/>
                        </a:spcAft>
                      </a:pPr>
                      <a:r>
                        <a:rPr lang="en-GB" sz="1100">
                          <a:effectLst/>
                          <a:latin typeface="Arial" pitchFamily="34" charset="0"/>
                          <a:cs typeface="Arial" pitchFamily="34" charset="0"/>
                        </a:rPr>
                        <a:t>PO6</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dirty="0">
                          <a:effectLst/>
                          <a:latin typeface="Arial" pitchFamily="34" charset="0"/>
                          <a:cs typeface="Arial" pitchFamily="34" charset="0"/>
                        </a:rPr>
                        <a:t>Integration of new technologies and resources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HPC resources (M.SA1.Integration.1)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3</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50) </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r h="35742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a:effectLst/>
                          <a:latin typeface="Arial" pitchFamily="34" charset="0"/>
                          <a:cs typeface="Arial" pitchFamily="34" charset="0"/>
                        </a:rPr>
                        <a:t>Number of resource centres part of the EGI Federated Cloud (M.SA2.19)</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0</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1</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20)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30</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
        <p:nvSpPr>
          <p:cNvPr id="3" name="TextBox 2"/>
          <p:cNvSpPr txBox="1"/>
          <p:nvPr/>
        </p:nvSpPr>
        <p:spPr>
          <a:xfrm>
            <a:off x="107504" y="2132856"/>
            <a:ext cx="2304256" cy="923330"/>
          </a:xfrm>
          <a:prstGeom prst="rect">
            <a:avLst/>
          </a:prstGeom>
          <a:solidFill>
            <a:schemeClr val="bg1"/>
          </a:solidFill>
          <a:effectLst>
            <a:outerShdw blurRad="88900" dist="88900" dir="13500000" algn="br" rotWithShape="0">
              <a:prstClr val="black">
                <a:alpha val="40000"/>
              </a:prstClr>
            </a:outerShdw>
          </a:effectLst>
        </p:spPr>
        <p:txBody>
          <a:bodyPr wrap="square" rtlCol="0">
            <a:spAutoFit/>
          </a:bodyPr>
          <a:lstStyle/>
          <a:p>
            <a:r>
              <a:rPr lang="en-GB" b="1" dirty="0" smtClean="0"/>
              <a:t>Target – base</a:t>
            </a:r>
          </a:p>
          <a:p>
            <a:r>
              <a:rPr lang="en-GB" b="1" dirty="0" smtClean="0">
                <a:solidFill>
                  <a:schemeClr val="accent1"/>
                </a:solidFill>
              </a:rPr>
              <a:t>Target – stretch</a:t>
            </a:r>
          </a:p>
          <a:p>
            <a:r>
              <a:rPr lang="en-GB" b="1" dirty="0" smtClean="0">
                <a:solidFill>
                  <a:schemeClr val="accent2"/>
                </a:solidFill>
              </a:rPr>
              <a:t>Target </a:t>
            </a:r>
            <a:r>
              <a:rPr lang="en-GB" b="1" dirty="0">
                <a:solidFill>
                  <a:schemeClr val="accent2"/>
                </a:solidFill>
              </a:rPr>
              <a:t>–</a:t>
            </a:r>
            <a:r>
              <a:rPr lang="en-GB" b="1" dirty="0" smtClean="0">
                <a:solidFill>
                  <a:schemeClr val="accent2"/>
                </a:solidFill>
              </a:rPr>
              <a:t> ideal</a:t>
            </a:r>
            <a:endParaRPr lang="en-GB" b="1" dirty="0">
              <a:solidFill>
                <a:schemeClr val="accent2"/>
              </a:solidFill>
            </a:endParaRPr>
          </a:p>
        </p:txBody>
      </p:sp>
    </p:spTree>
    <p:extLst>
      <p:ext uri="{BB962C8B-B14F-4D97-AF65-F5344CB8AC3E}">
        <p14:creationId xmlns:p14="http://schemas.microsoft.com/office/powerpoint/2010/main" val="48227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Achieved Targets for PY3</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2395297"/>
              </p:ext>
            </p:extLst>
          </p:nvPr>
        </p:nvGraphicFramePr>
        <p:xfrm>
          <a:off x="1" y="1052736"/>
          <a:ext cx="9143999" cy="5330772"/>
        </p:xfrm>
        <a:graphic>
          <a:graphicData uri="http://schemas.openxmlformats.org/drawingml/2006/table">
            <a:tbl>
              <a:tblPr firstRow="1" firstCol="1" bandRow="1">
                <a:tableStyleId>{5C22544A-7EE6-4342-B048-85BDC9FD1C3A}</a:tableStyleId>
              </a:tblPr>
              <a:tblGrid>
                <a:gridCol w="628214"/>
                <a:gridCol w="1675237"/>
                <a:gridCol w="3210870"/>
                <a:gridCol w="2010006"/>
                <a:gridCol w="1619672"/>
              </a:tblGrid>
              <a:tr h="360040">
                <a:tc>
                  <a:txBody>
                    <a:bodyPr/>
                    <a:lstStyle/>
                    <a:p>
                      <a:pPr algn="just">
                        <a:spcBef>
                          <a:spcPts val="200"/>
                        </a:spcBef>
                        <a:spcAft>
                          <a:spcPts val="200"/>
                        </a:spcAft>
                      </a:pPr>
                      <a:r>
                        <a:rPr lang="en-GB" sz="1100" dirty="0" smtClean="0">
                          <a:effectLst/>
                          <a:latin typeface="Arial" pitchFamily="34" charset="0"/>
                          <a:cs typeface="Arial" pitchFamily="34" charset="0"/>
                        </a:rPr>
                        <a:t>No</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Objective Summary</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Metrics</a:t>
                      </a:r>
                      <a:endParaRPr lang="en-GB" sz="110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a:effectLst/>
                          <a:latin typeface="Arial" pitchFamily="34" charset="0"/>
                          <a:cs typeface="Arial" pitchFamily="34" charset="0"/>
                        </a:rPr>
                        <a:t>Target PY3</a:t>
                      </a:r>
                      <a:endParaRPr lang="en-GB" sz="1100" dirty="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smtClean="0">
                          <a:effectLst/>
                          <a:latin typeface="Arial" pitchFamily="34" charset="0"/>
                          <a:ea typeface="Times New Roman"/>
                          <a:cs typeface="Arial" pitchFamily="34" charset="0"/>
                        </a:rPr>
                        <a:t>Achieved</a:t>
                      </a:r>
                      <a:r>
                        <a:rPr lang="en-GB" sz="1100" baseline="0" dirty="0" smtClean="0">
                          <a:effectLst/>
                          <a:latin typeface="Arial" pitchFamily="34" charset="0"/>
                          <a:ea typeface="Times New Roman"/>
                          <a:cs typeface="Arial" pitchFamily="34" charset="0"/>
                        </a:rPr>
                        <a:t> PQ12</a:t>
                      </a:r>
                      <a:endParaRPr lang="en-GB" sz="1100" dirty="0">
                        <a:effectLst/>
                        <a:latin typeface="Arial" pitchFamily="34" charset="0"/>
                        <a:ea typeface="Times New Roman"/>
                        <a:cs typeface="Arial" pitchFamily="34" charset="0"/>
                      </a:endParaRPr>
                    </a:p>
                  </a:txBody>
                  <a:tcPr marL="22114" marR="22114" marT="0" marB="0"/>
                </a:tc>
              </a:tr>
              <a:tr h="429432">
                <a:tc rowSpan="5">
                  <a:txBody>
                    <a:bodyPr/>
                    <a:lstStyle/>
                    <a:p>
                      <a:pPr algn="just">
                        <a:spcBef>
                          <a:spcPts val="200"/>
                        </a:spcBef>
                        <a:spcAft>
                          <a:spcPts val="200"/>
                        </a:spcAft>
                      </a:pPr>
                      <a:r>
                        <a:rPr lang="en-GB" sz="1100">
                          <a:effectLst/>
                          <a:latin typeface="Arial" pitchFamily="34" charset="0"/>
                          <a:cs typeface="Arial" pitchFamily="34" charset="0"/>
                        </a:rPr>
                        <a:t>PO1</a:t>
                      </a:r>
                      <a:endParaRPr lang="en-GB" sz="1100">
                        <a:effectLst/>
                        <a:latin typeface="Arial" pitchFamily="34" charset="0"/>
                        <a:ea typeface="Times New Roman"/>
                        <a:cs typeface="Arial" pitchFamily="34" charset="0"/>
                      </a:endParaRPr>
                    </a:p>
                  </a:txBody>
                  <a:tcPr marL="22114" marR="22114" marT="0" marB="0"/>
                </a:tc>
                <a:tc rowSpan="5">
                  <a:txBody>
                    <a:bodyPr/>
                    <a:lstStyle/>
                    <a:p>
                      <a:pPr algn="l">
                        <a:spcBef>
                          <a:spcPts val="200"/>
                        </a:spcBef>
                        <a:spcAft>
                          <a:spcPts val="200"/>
                        </a:spcAft>
                      </a:pPr>
                      <a:r>
                        <a:rPr lang="en-GB" sz="1100">
                          <a:effectLst/>
                          <a:latin typeface="Arial" pitchFamily="34" charset="0"/>
                          <a:cs typeface="Arial" pitchFamily="34" charset="0"/>
                        </a:rPr>
                        <a:t>Expansion of a nationally based production infrastructure</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smtClean="0">
                          <a:effectLst/>
                          <a:latin typeface="Arial" pitchFamily="34" charset="0"/>
                          <a:cs typeface="Arial" pitchFamily="34" charset="0"/>
                        </a:rPr>
                        <a:t>Number of resource centres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(M.SA1.Size.1)</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355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355)</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347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38696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smtClean="0">
                          <a:effectLst/>
                          <a:latin typeface="Arial" pitchFamily="34" charset="0"/>
                          <a:cs typeface="Arial" pitchFamily="34" charset="0"/>
                        </a:rPr>
                        <a:t>Number of job slots available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(M.SA1.Size.2A)</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300,000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325,000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333,000)</a:t>
                      </a:r>
                      <a:endParaRPr lang="en-GB" sz="1100" b="1" dirty="0">
                        <a:solidFill>
                          <a:schemeClr val="accent2"/>
                        </a:solidFill>
                        <a:effectLst/>
                        <a:latin typeface="Arial" pitchFamily="34" charset="0"/>
                        <a:ea typeface="Times New Roman"/>
                        <a:cs typeface="Arial" pitchFamily="34" charset="0"/>
                      </a:endParaRPr>
                    </a:p>
                  </a:txBody>
                  <a:tcPr marL="22114" marR="22114" marT="0" marB="0">
                    <a:solidFill>
                      <a:srgbClr val="E9EDF4"/>
                    </a:solidFill>
                  </a:tcPr>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361,287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403550">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resource centre functional services (M.SA1.Operation.5)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95</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96</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97%)</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96.9%</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43663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NGI functional services (MSA1.Operations.4)</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99.5%</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429432">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critical operations tools (MSA1.Operations.6a)</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a:t>
                      </a:r>
                      <a:r>
                        <a:rPr lang="en-GB" sz="1100" b="1" dirty="0" smtClean="0">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99.9%</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279084">
                <a:tc rowSpan="2">
                  <a:txBody>
                    <a:bodyPr/>
                    <a:lstStyle/>
                    <a:p>
                      <a:pPr algn="just">
                        <a:spcBef>
                          <a:spcPts val="200"/>
                        </a:spcBef>
                        <a:spcAft>
                          <a:spcPts val="200"/>
                        </a:spcAft>
                      </a:pPr>
                      <a:r>
                        <a:rPr lang="en-GB" sz="1100">
                          <a:effectLst/>
                          <a:latin typeface="Arial" pitchFamily="34" charset="0"/>
                          <a:cs typeface="Arial" pitchFamily="34" charset="0"/>
                        </a:rPr>
                        <a:t>PO2</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Support of European researchers and international collaborators through VRCs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papers from EGI Users (M.NA2.5)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70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80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72</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39301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jobs done a day (M.SA1.Usage.1)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1.2M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1.4M</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1.5M)</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1.43</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256732">
                <a:tc rowSpan="2">
                  <a:txBody>
                    <a:bodyPr/>
                    <a:lstStyle/>
                    <a:p>
                      <a:pPr algn="just">
                        <a:spcBef>
                          <a:spcPts val="200"/>
                        </a:spcBef>
                        <a:spcAft>
                          <a:spcPts val="200"/>
                        </a:spcAft>
                      </a:pPr>
                      <a:r>
                        <a:rPr lang="en-GB" sz="1100">
                          <a:effectLst/>
                          <a:latin typeface="Arial" pitchFamily="34" charset="0"/>
                          <a:cs typeface="Arial" pitchFamily="34" charset="0"/>
                        </a:rPr>
                        <a:t>PO3</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Sustainable support for Heavy User Communities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sites with MPI (M.SA1.Integration.2)</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b="1" dirty="0" smtClean="0">
                          <a:effectLst/>
                          <a:latin typeface="Arial" pitchFamily="34" charset="0"/>
                          <a:cs typeface="Arial" pitchFamily="34" charset="0"/>
                        </a:rPr>
                        <a:t>120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130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140)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77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HUC VOs (M.SA1.VO.6)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17,000)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11,595</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336049">
                <a:tc rowSpan="3">
                  <a:txBody>
                    <a:bodyPr/>
                    <a:lstStyle/>
                    <a:p>
                      <a:pPr algn="just">
                        <a:spcBef>
                          <a:spcPts val="200"/>
                        </a:spcBef>
                        <a:spcAft>
                          <a:spcPts val="200"/>
                        </a:spcAft>
                      </a:pPr>
                      <a:r>
                        <a:rPr lang="en-GB" sz="1100">
                          <a:effectLst/>
                          <a:latin typeface="Arial" pitchFamily="34" charset="0"/>
                          <a:cs typeface="Arial" pitchFamily="34" charset="0"/>
                        </a:rPr>
                        <a:t>PO4</a:t>
                      </a:r>
                      <a:endParaRPr lang="en-GB" sz="1100">
                        <a:effectLst/>
                        <a:latin typeface="Arial" pitchFamily="34" charset="0"/>
                        <a:ea typeface="Times New Roman"/>
                        <a:cs typeface="Arial" pitchFamily="34" charset="0"/>
                      </a:endParaRPr>
                    </a:p>
                  </a:txBody>
                  <a:tcPr marL="22114" marR="22114" marT="0" marB="0"/>
                </a:tc>
                <a:tc rowSpan="3">
                  <a:txBody>
                    <a:bodyPr/>
                    <a:lstStyle/>
                    <a:p>
                      <a:pPr algn="l">
                        <a:spcBef>
                          <a:spcPts val="200"/>
                        </a:spcBef>
                        <a:spcAft>
                          <a:spcPts val="200"/>
                        </a:spcAft>
                      </a:pPr>
                      <a:r>
                        <a:rPr lang="en-GB" sz="1100" dirty="0">
                          <a:effectLst/>
                          <a:latin typeface="Arial" pitchFamily="34" charset="0"/>
                          <a:cs typeface="Arial" pitchFamily="34" charset="0"/>
                        </a:rPr>
                        <a:t>Addition of new User Communities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a:effectLst/>
                          <a:latin typeface="Arial" pitchFamily="34" charset="0"/>
                          <a:cs typeface="Arial" pitchFamily="34" charset="0"/>
                        </a:rPr>
                        <a:t>Peak number of cores from desktop grids (M.SA1.Integration.3)</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7,500)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6450</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non-HUC VOs (M.SA1.vo.5)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12,000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13,000)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10,602</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188833">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Public events organised (attendee days) (M.NA2.6)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15</a:t>
                      </a:r>
                      <a:r>
                        <a:rPr lang="en-GB" sz="1100" b="1" baseline="0" dirty="0" smtClean="0">
                          <a:effectLst/>
                          <a:latin typeface="Arial" pitchFamily="34" charset="0"/>
                          <a:cs typeface="Arial" pitchFamily="34" charset="0"/>
                        </a:rPr>
                        <a:t> </a:t>
                      </a:r>
                      <a:r>
                        <a:rPr lang="en-GB" sz="1100" b="1" dirty="0" smtClean="0">
                          <a:effectLst/>
                          <a:latin typeface="Arial" pitchFamily="34" charset="0"/>
                          <a:cs typeface="Arial" pitchFamily="34" charset="0"/>
                        </a:rPr>
                        <a:t>000 </a:t>
                      </a:r>
                      <a:r>
                        <a:rPr lang="en-GB" sz="1100" b="1" dirty="0" smtClean="0">
                          <a:solidFill>
                            <a:schemeClr val="accent1"/>
                          </a:solidFill>
                          <a:effectLst/>
                          <a:latin typeface="Arial" pitchFamily="34" charset="0"/>
                          <a:cs typeface="Arial" pitchFamily="34" charset="0"/>
                        </a:rPr>
                        <a:t>(17</a:t>
                      </a:r>
                      <a:r>
                        <a:rPr lang="en-GB" sz="1100" b="1" baseline="0" dirty="0" smtClean="0">
                          <a:solidFill>
                            <a:schemeClr val="accent1"/>
                          </a:solidFill>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000) </a:t>
                      </a:r>
                      <a:r>
                        <a:rPr lang="en-GB" sz="1100" b="1" dirty="0" smtClean="0">
                          <a:solidFill>
                            <a:schemeClr val="accent2"/>
                          </a:solidFill>
                          <a:effectLst/>
                          <a:latin typeface="Arial" pitchFamily="34" charset="0"/>
                          <a:cs typeface="Arial" pitchFamily="34" charset="0"/>
                        </a:rPr>
                        <a:t>(19</a:t>
                      </a:r>
                      <a:r>
                        <a:rPr lang="en-GB" sz="1100" b="1" baseline="0" dirty="0" smtClean="0">
                          <a:solidFill>
                            <a:schemeClr val="accent2"/>
                          </a:solidFill>
                          <a:effectLst/>
                          <a:latin typeface="Arial" pitchFamily="34" charset="0"/>
                          <a:cs typeface="Arial" pitchFamily="34" charset="0"/>
                        </a:rPr>
                        <a:t> 000</a:t>
                      </a:r>
                      <a:r>
                        <a:rPr lang="en-GB" sz="1100" b="1" dirty="0" smtClean="0">
                          <a:solidFill>
                            <a:schemeClr val="accent2"/>
                          </a:solidFill>
                          <a:effectLst/>
                          <a:latin typeface="Arial" pitchFamily="34" charset="0"/>
                          <a:cs typeface="Arial" pitchFamily="34" charset="0"/>
                        </a:rPr>
                        <a:t>)</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8877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357860">
                <a:tc>
                  <a:txBody>
                    <a:bodyPr/>
                    <a:lstStyle/>
                    <a:p>
                      <a:pPr algn="just">
                        <a:spcBef>
                          <a:spcPts val="200"/>
                        </a:spcBef>
                        <a:spcAft>
                          <a:spcPts val="200"/>
                        </a:spcAft>
                      </a:pPr>
                      <a:r>
                        <a:rPr lang="en-GB" sz="1100">
                          <a:effectLst/>
                          <a:latin typeface="Arial" pitchFamily="34" charset="0"/>
                          <a:cs typeface="Arial" pitchFamily="34" charset="0"/>
                        </a:rPr>
                        <a:t>PO5</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Transparent integration of other infrastructures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MoUs with resource providers (M.NA2.10)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4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r h="286288">
                <a:tc rowSpan="2">
                  <a:txBody>
                    <a:bodyPr/>
                    <a:lstStyle/>
                    <a:p>
                      <a:pPr algn="just">
                        <a:spcBef>
                          <a:spcPts val="200"/>
                        </a:spcBef>
                        <a:spcAft>
                          <a:spcPts val="200"/>
                        </a:spcAft>
                      </a:pPr>
                      <a:r>
                        <a:rPr lang="en-GB" sz="1100">
                          <a:effectLst/>
                          <a:latin typeface="Arial" pitchFamily="34" charset="0"/>
                          <a:cs typeface="Arial" pitchFamily="34" charset="0"/>
                        </a:rPr>
                        <a:t>PO6</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dirty="0">
                          <a:effectLst/>
                          <a:latin typeface="Arial" pitchFamily="34" charset="0"/>
                          <a:cs typeface="Arial" pitchFamily="34" charset="0"/>
                        </a:rPr>
                        <a:t>Integration of new technologies and resources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HPC resources (M.SA1.Integration.1)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50) </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44</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E9EDF4"/>
                    </a:solidFill>
                  </a:tcPr>
                </a:tc>
              </a:tr>
              <a:tr h="35742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a:effectLst/>
                          <a:latin typeface="Arial" pitchFamily="34" charset="0"/>
                          <a:cs typeface="Arial" pitchFamily="34" charset="0"/>
                        </a:rPr>
                        <a:t>Number of resource centres part of the EGI Federated Cloud (M.SA2.19)</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20)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14</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D0D8E8"/>
                    </a:solidFill>
                  </a:tcPr>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31</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728979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Achieved Targets for PY3</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3460275"/>
              </p:ext>
            </p:extLst>
          </p:nvPr>
        </p:nvGraphicFramePr>
        <p:xfrm>
          <a:off x="1" y="1052736"/>
          <a:ext cx="9143999" cy="5330772"/>
        </p:xfrm>
        <a:graphic>
          <a:graphicData uri="http://schemas.openxmlformats.org/drawingml/2006/table">
            <a:tbl>
              <a:tblPr firstRow="1" firstCol="1" bandRow="1">
                <a:tableStyleId>{5C22544A-7EE6-4342-B048-85BDC9FD1C3A}</a:tableStyleId>
              </a:tblPr>
              <a:tblGrid>
                <a:gridCol w="628214"/>
                <a:gridCol w="1675237"/>
                <a:gridCol w="3210870"/>
                <a:gridCol w="2010006"/>
                <a:gridCol w="1619672"/>
              </a:tblGrid>
              <a:tr h="360040">
                <a:tc>
                  <a:txBody>
                    <a:bodyPr/>
                    <a:lstStyle/>
                    <a:p>
                      <a:pPr algn="just">
                        <a:spcBef>
                          <a:spcPts val="200"/>
                        </a:spcBef>
                        <a:spcAft>
                          <a:spcPts val="200"/>
                        </a:spcAft>
                      </a:pPr>
                      <a:r>
                        <a:rPr lang="en-GB" sz="1100" dirty="0" smtClean="0">
                          <a:effectLst/>
                          <a:latin typeface="Arial" pitchFamily="34" charset="0"/>
                          <a:cs typeface="Arial" pitchFamily="34" charset="0"/>
                        </a:rPr>
                        <a:t>Non</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dirty="0">
                          <a:effectLst/>
                          <a:latin typeface="Arial" pitchFamily="34" charset="0"/>
                          <a:cs typeface="Arial" pitchFamily="34" charset="0"/>
                        </a:rPr>
                        <a:t>Objective Summary</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a:effectLst/>
                          <a:latin typeface="Arial" pitchFamily="34" charset="0"/>
                          <a:cs typeface="Arial" pitchFamily="34" charset="0"/>
                        </a:rPr>
                        <a:t>Metrics</a:t>
                      </a:r>
                      <a:endParaRPr lang="en-GB" sz="110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a:effectLst/>
                          <a:latin typeface="Arial" pitchFamily="34" charset="0"/>
                          <a:cs typeface="Arial" pitchFamily="34" charset="0"/>
                        </a:rPr>
                        <a:t>Target PY3</a:t>
                      </a:r>
                      <a:endParaRPr lang="en-GB" sz="1100" dirty="0">
                        <a:effectLst/>
                        <a:latin typeface="Arial" pitchFamily="34" charset="0"/>
                        <a:ea typeface="Times New Roman"/>
                        <a:cs typeface="Arial" pitchFamily="34" charset="0"/>
                      </a:endParaRPr>
                    </a:p>
                  </a:txBody>
                  <a:tcPr marL="22114" marR="22114" marT="0" marB="0"/>
                </a:tc>
                <a:tc>
                  <a:txBody>
                    <a:bodyPr/>
                    <a:lstStyle/>
                    <a:p>
                      <a:pPr algn="ctr">
                        <a:spcBef>
                          <a:spcPts val="200"/>
                        </a:spcBef>
                        <a:spcAft>
                          <a:spcPts val="200"/>
                        </a:spcAft>
                      </a:pPr>
                      <a:r>
                        <a:rPr lang="en-GB" sz="1100" dirty="0" smtClean="0">
                          <a:effectLst/>
                          <a:latin typeface="Arial" pitchFamily="34" charset="0"/>
                          <a:ea typeface="Times New Roman"/>
                          <a:cs typeface="Arial" pitchFamily="34" charset="0"/>
                        </a:rPr>
                        <a:t>Achieved</a:t>
                      </a:r>
                      <a:r>
                        <a:rPr lang="en-GB" sz="1100" baseline="0" dirty="0" smtClean="0">
                          <a:effectLst/>
                          <a:latin typeface="Arial" pitchFamily="34" charset="0"/>
                          <a:ea typeface="Times New Roman"/>
                          <a:cs typeface="Arial" pitchFamily="34" charset="0"/>
                        </a:rPr>
                        <a:t> PQ12</a:t>
                      </a:r>
                      <a:endParaRPr lang="en-GB" sz="1100" dirty="0">
                        <a:effectLst/>
                        <a:latin typeface="Arial" pitchFamily="34" charset="0"/>
                        <a:ea typeface="Times New Roman"/>
                        <a:cs typeface="Arial" pitchFamily="34" charset="0"/>
                      </a:endParaRPr>
                    </a:p>
                  </a:txBody>
                  <a:tcPr marL="22114" marR="22114" marT="0" marB="0"/>
                </a:tc>
              </a:tr>
              <a:tr h="429432">
                <a:tc rowSpan="5">
                  <a:txBody>
                    <a:bodyPr/>
                    <a:lstStyle/>
                    <a:p>
                      <a:pPr algn="just">
                        <a:spcBef>
                          <a:spcPts val="200"/>
                        </a:spcBef>
                        <a:spcAft>
                          <a:spcPts val="200"/>
                        </a:spcAft>
                      </a:pPr>
                      <a:r>
                        <a:rPr lang="en-GB" sz="1100">
                          <a:effectLst/>
                          <a:latin typeface="Arial" pitchFamily="34" charset="0"/>
                          <a:cs typeface="Arial" pitchFamily="34" charset="0"/>
                        </a:rPr>
                        <a:t>PO1</a:t>
                      </a:r>
                      <a:endParaRPr lang="en-GB" sz="1100">
                        <a:effectLst/>
                        <a:latin typeface="Arial" pitchFamily="34" charset="0"/>
                        <a:ea typeface="Times New Roman"/>
                        <a:cs typeface="Arial" pitchFamily="34" charset="0"/>
                      </a:endParaRPr>
                    </a:p>
                  </a:txBody>
                  <a:tcPr marL="22114" marR="22114" marT="0" marB="0"/>
                </a:tc>
                <a:tc rowSpan="5">
                  <a:txBody>
                    <a:bodyPr/>
                    <a:lstStyle/>
                    <a:p>
                      <a:pPr algn="l">
                        <a:spcBef>
                          <a:spcPts val="200"/>
                        </a:spcBef>
                        <a:spcAft>
                          <a:spcPts val="200"/>
                        </a:spcAft>
                      </a:pPr>
                      <a:r>
                        <a:rPr lang="en-GB" sz="1100">
                          <a:effectLst/>
                          <a:latin typeface="Arial" pitchFamily="34" charset="0"/>
                          <a:cs typeface="Arial" pitchFamily="34" charset="0"/>
                        </a:rPr>
                        <a:t>Expansion of a nationally based production infrastructure</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smtClean="0">
                          <a:effectLst/>
                          <a:latin typeface="Arial" pitchFamily="34" charset="0"/>
                          <a:cs typeface="Arial" pitchFamily="34" charset="0"/>
                        </a:rPr>
                        <a:t>Number of resource centres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(M.SA1.Size.1)</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355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355)</a:t>
                      </a:r>
                      <a:endParaRPr lang="en-GB" sz="1100" b="1" dirty="0">
                        <a:solidFill>
                          <a:schemeClr val="accent2"/>
                        </a:solidFill>
                        <a:effectLst/>
                        <a:latin typeface="Arial" pitchFamily="34" charset="0"/>
                        <a:ea typeface="Times New Roman"/>
                        <a:cs typeface="Arial" pitchFamily="34" charset="0"/>
                      </a:endParaRPr>
                    </a:p>
                  </a:txBody>
                  <a:tcPr marL="22114" marR="22114" marT="0" marB="0">
                    <a:solidFill>
                      <a:srgbClr val="D0D8E8"/>
                    </a:solidFill>
                  </a:tcPr>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347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38696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smtClean="0">
                          <a:effectLst/>
                          <a:latin typeface="Arial" pitchFamily="34" charset="0"/>
                          <a:cs typeface="Arial" pitchFamily="34" charset="0"/>
                        </a:rPr>
                        <a:t>Number of job slots available in EGI-</a:t>
                      </a:r>
                      <a:r>
                        <a:rPr lang="en-GB" sz="1100" dirty="0" err="1" smtClean="0">
                          <a:effectLst/>
                          <a:latin typeface="Arial" pitchFamily="34" charset="0"/>
                          <a:cs typeface="Arial" pitchFamily="34" charset="0"/>
                        </a:rPr>
                        <a:t>InSPIRE</a:t>
                      </a:r>
                      <a:r>
                        <a:rPr lang="en-GB" sz="1100" dirty="0" smtClean="0">
                          <a:effectLst/>
                          <a:latin typeface="Arial" pitchFamily="34" charset="0"/>
                          <a:cs typeface="Arial" pitchFamily="34" charset="0"/>
                        </a:rPr>
                        <a:t> and integrated partners (M.SA1.Size.2A)</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300,000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325,000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333,000)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361,287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chemeClr val="accent4">
                        <a:lumMod val="60000"/>
                        <a:lumOff val="40000"/>
                      </a:schemeClr>
                    </a:solidFill>
                  </a:tcPr>
                </a:tc>
              </a:tr>
              <a:tr h="403550">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resource centre functional services (M.SA1.Operation.5)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95</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96</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97%)</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96.9%</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43663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NGI functional services (MSA1.Operations.4)</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99.5%</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chemeClr val="accent4">
                        <a:lumMod val="60000"/>
                        <a:lumOff val="40000"/>
                      </a:schemeClr>
                    </a:solidFill>
                  </a:tcPr>
                </a:tc>
              </a:tr>
              <a:tr h="429432">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Reliability of critical operations tools (MSA1.Operations.6a)</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a:effectLst/>
                          <a:latin typeface="Arial" pitchFamily="34" charset="0"/>
                          <a:cs typeface="Arial" pitchFamily="34" charset="0"/>
                        </a:rPr>
                        <a:t>97</a:t>
                      </a:r>
                      <a:r>
                        <a:rPr lang="en-GB" sz="1100" b="1" dirty="0" smtClean="0">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98.5</a:t>
                      </a:r>
                      <a:r>
                        <a:rPr lang="en-GB" sz="1100" b="1" dirty="0" smtClean="0">
                          <a:solidFill>
                            <a:schemeClr val="accent1"/>
                          </a:solidFill>
                          <a:effectLst/>
                          <a:latin typeface="Arial" pitchFamily="34" charset="0"/>
                          <a:cs typeface="Arial" pitchFamily="34" charset="0"/>
                        </a:rPr>
                        <a:t>%)</a:t>
                      </a:r>
                      <a:r>
                        <a:rPr lang="en-GB" sz="1100" b="1" dirty="0" smtClean="0">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99%)</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99.9%</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chemeClr val="accent4">
                        <a:lumMod val="60000"/>
                        <a:lumOff val="40000"/>
                      </a:schemeClr>
                    </a:solidFill>
                  </a:tcPr>
                </a:tc>
              </a:tr>
              <a:tr h="279084">
                <a:tc rowSpan="2">
                  <a:txBody>
                    <a:bodyPr/>
                    <a:lstStyle/>
                    <a:p>
                      <a:pPr algn="just">
                        <a:spcBef>
                          <a:spcPts val="200"/>
                        </a:spcBef>
                        <a:spcAft>
                          <a:spcPts val="200"/>
                        </a:spcAft>
                      </a:pPr>
                      <a:r>
                        <a:rPr lang="en-GB" sz="1100">
                          <a:effectLst/>
                          <a:latin typeface="Arial" pitchFamily="34" charset="0"/>
                          <a:cs typeface="Arial" pitchFamily="34" charset="0"/>
                        </a:rPr>
                        <a:t>PO2</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Support of European researchers and international collaborators through VRCs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papers from EGI Users (M.NA2.5)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70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80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90)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72</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39301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a:effectLst/>
                          <a:latin typeface="Arial" pitchFamily="34" charset="0"/>
                          <a:cs typeface="Arial" pitchFamily="34" charset="0"/>
                        </a:rPr>
                        <a:t>Number of jobs done a day (M.SA1.Usage.1)</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1.2M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1.4M</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1.5M)</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1.43</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256732">
                <a:tc rowSpan="2">
                  <a:txBody>
                    <a:bodyPr/>
                    <a:lstStyle/>
                    <a:p>
                      <a:pPr algn="just">
                        <a:spcBef>
                          <a:spcPts val="200"/>
                        </a:spcBef>
                        <a:spcAft>
                          <a:spcPts val="200"/>
                        </a:spcAft>
                      </a:pPr>
                      <a:r>
                        <a:rPr lang="en-GB" sz="1100">
                          <a:effectLst/>
                          <a:latin typeface="Arial" pitchFamily="34" charset="0"/>
                          <a:cs typeface="Arial" pitchFamily="34" charset="0"/>
                        </a:rPr>
                        <a:t>PO3</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a:effectLst/>
                          <a:latin typeface="Arial" pitchFamily="34" charset="0"/>
                          <a:cs typeface="Arial" pitchFamily="34" charset="0"/>
                        </a:rPr>
                        <a:t>Sustainable support for Heavy User Communities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sites with MPI (M.SA1.Integration.2)</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b="1" dirty="0" smtClean="0">
                          <a:effectLst/>
                          <a:latin typeface="Arial" pitchFamily="34" charset="0"/>
                          <a:cs typeface="Arial" pitchFamily="34" charset="0"/>
                        </a:rPr>
                        <a:t>120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130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140)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77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FF0000"/>
                    </a:solidFill>
                  </a:tcPr>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HUC VOs (M.SA1.VO.6)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12,000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17,000)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11,595</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336049">
                <a:tc rowSpan="3">
                  <a:txBody>
                    <a:bodyPr/>
                    <a:lstStyle/>
                    <a:p>
                      <a:pPr algn="just">
                        <a:spcBef>
                          <a:spcPts val="200"/>
                        </a:spcBef>
                        <a:spcAft>
                          <a:spcPts val="200"/>
                        </a:spcAft>
                      </a:pPr>
                      <a:r>
                        <a:rPr lang="en-GB" sz="1100">
                          <a:effectLst/>
                          <a:latin typeface="Arial" pitchFamily="34" charset="0"/>
                          <a:cs typeface="Arial" pitchFamily="34" charset="0"/>
                        </a:rPr>
                        <a:t>PO4</a:t>
                      </a:r>
                      <a:endParaRPr lang="en-GB" sz="1100">
                        <a:effectLst/>
                        <a:latin typeface="Arial" pitchFamily="34" charset="0"/>
                        <a:ea typeface="Times New Roman"/>
                        <a:cs typeface="Arial" pitchFamily="34" charset="0"/>
                      </a:endParaRPr>
                    </a:p>
                  </a:txBody>
                  <a:tcPr marL="22114" marR="22114" marT="0" marB="0"/>
                </a:tc>
                <a:tc rowSpan="3">
                  <a:txBody>
                    <a:bodyPr/>
                    <a:lstStyle/>
                    <a:p>
                      <a:pPr algn="l">
                        <a:spcBef>
                          <a:spcPts val="200"/>
                        </a:spcBef>
                        <a:spcAft>
                          <a:spcPts val="200"/>
                        </a:spcAft>
                      </a:pPr>
                      <a:r>
                        <a:rPr lang="en-GB" sz="1100" dirty="0">
                          <a:effectLst/>
                          <a:latin typeface="Arial" pitchFamily="34" charset="0"/>
                          <a:cs typeface="Arial" pitchFamily="34" charset="0"/>
                        </a:rPr>
                        <a:t>Addition of new User Communities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dirty="0">
                          <a:effectLst/>
                          <a:latin typeface="Arial" pitchFamily="34" charset="0"/>
                          <a:cs typeface="Arial" pitchFamily="34" charset="0"/>
                        </a:rPr>
                        <a:t>Peak number of cores from desktop grids (M.SA1.Integration.3)</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7,500)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6450</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214716">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Number of users from non-HUC VOs (M.SA1.vo.5)</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10,000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12,000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13,000)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10,602</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r h="188833">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a:effectLst/>
                          <a:latin typeface="Arial" pitchFamily="34" charset="0"/>
                          <a:cs typeface="Arial" pitchFamily="34" charset="0"/>
                        </a:rPr>
                        <a:t>Public events organised (attendee days) (M.NA2.6)</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15</a:t>
                      </a:r>
                      <a:r>
                        <a:rPr lang="en-GB" sz="1100" b="1" baseline="0" dirty="0" smtClean="0">
                          <a:effectLst/>
                          <a:latin typeface="Arial" pitchFamily="34" charset="0"/>
                          <a:cs typeface="Arial" pitchFamily="34" charset="0"/>
                        </a:rPr>
                        <a:t> </a:t>
                      </a:r>
                      <a:r>
                        <a:rPr lang="en-GB" sz="1100" b="1" dirty="0" smtClean="0">
                          <a:effectLst/>
                          <a:latin typeface="Arial" pitchFamily="34" charset="0"/>
                          <a:cs typeface="Arial" pitchFamily="34" charset="0"/>
                        </a:rPr>
                        <a:t>000 </a:t>
                      </a:r>
                      <a:r>
                        <a:rPr lang="en-GB" sz="1100" b="1" dirty="0" smtClean="0">
                          <a:solidFill>
                            <a:schemeClr val="accent1"/>
                          </a:solidFill>
                          <a:effectLst/>
                          <a:latin typeface="Arial" pitchFamily="34" charset="0"/>
                          <a:cs typeface="Arial" pitchFamily="34" charset="0"/>
                        </a:rPr>
                        <a:t>(17</a:t>
                      </a:r>
                      <a:r>
                        <a:rPr lang="en-GB" sz="1100" b="1" baseline="0" dirty="0" smtClean="0">
                          <a:solidFill>
                            <a:schemeClr val="accent1"/>
                          </a:solidFill>
                          <a:effectLst/>
                          <a:latin typeface="Arial" pitchFamily="34" charset="0"/>
                          <a:cs typeface="Arial" pitchFamily="34" charset="0"/>
                        </a:rPr>
                        <a:t> </a:t>
                      </a:r>
                      <a:r>
                        <a:rPr lang="en-GB" sz="1100" b="1" dirty="0" smtClean="0">
                          <a:solidFill>
                            <a:schemeClr val="accent1"/>
                          </a:solidFill>
                          <a:effectLst/>
                          <a:latin typeface="Arial" pitchFamily="34" charset="0"/>
                          <a:cs typeface="Arial" pitchFamily="34" charset="0"/>
                        </a:rPr>
                        <a:t>000) </a:t>
                      </a:r>
                      <a:r>
                        <a:rPr lang="en-GB" sz="1100" b="1" dirty="0" smtClean="0">
                          <a:solidFill>
                            <a:schemeClr val="accent2"/>
                          </a:solidFill>
                          <a:effectLst/>
                          <a:latin typeface="Arial" pitchFamily="34" charset="0"/>
                          <a:cs typeface="Arial" pitchFamily="34" charset="0"/>
                        </a:rPr>
                        <a:t>(19</a:t>
                      </a:r>
                      <a:r>
                        <a:rPr lang="en-GB" sz="1100" b="1" baseline="0" dirty="0" smtClean="0">
                          <a:solidFill>
                            <a:schemeClr val="accent2"/>
                          </a:solidFill>
                          <a:effectLst/>
                          <a:latin typeface="Arial" pitchFamily="34" charset="0"/>
                          <a:cs typeface="Arial" pitchFamily="34" charset="0"/>
                        </a:rPr>
                        <a:t> 000</a:t>
                      </a:r>
                      <a:r>
                        <a:rPr lang="en-GB" sz="1100" b="1" dirty="0" smtClean="0">
                          <a:solidFill>
                            <a:schemeClr val="accent2"/>
                          </a:solidFill>
                          <a:effectLst/>
                          <a:latin typeface="Arial" pitchFamily="34" charset="0"/>
                          <a:cs typeface="Arial" pitchFamily="34" charset="0"/>
                        </a:rPr>
                        <a:t>)</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8877</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FF0000"/>
                    </a:solidFill>
                  </a:tcPr>
                </a:tc>
              </a:tr>
              <a:tr h="357860">
                <a:tc>
                  <a:txBody>
                    <a:bodyPr/>
                    <a:lstStyle/>
                    <a:p>
                      <a:pPr algn="just">
                        <a:spcBef>
                          <a:spcPts val="200"/>
                        </a:spcBef>
                        <a:spcAft>
                          <a:spcPts val="200"/>
                        </a:spcAft>
                      </a:pPr>
                      <a:r>
                        <a:rPr lang="en-GB" sz="1100">
                          <a:effectLst/>
                          <a:latin typeface="Arial" pitchFamily="34" charset="0"/>
                          <a:cs typeface="Arial" pitchFamily="34" charset="0"/>
                        </a:rPr>
                        <a:t>PO5</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Transparent integration of other infrastructures</a:t>
                      </a:r>
                      <a:endParaRPr lang="en-GB" sz="110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MoUs with resource providers (M.NA2.10)</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4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3</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FF0000"/>
                    </a:solidFill>
                  </a:tcPr>
                </a:tc>
              </a:tr>
              <a:tr h="286288">
                <a:tc rowSpan="2">
                  <a:txBody>
                    <a:bodyPr/>
                    <a:lstStyle/>
                    <a:p>
                      <a:pPr algn="just">
                        <a:spcBef>
                          <a:spcPts val="200"/>
                        </a:spcBef>
                        <a:spcAft>
                          <a:spcPts val="200"/>
                        </a:spcAft>
                      </a:pPr>
                      <a:r>
                        <a:rPr lang="en-GB" sz="1100">
                          <a:effectLst/>
                          <a:latin typeface="Arial" pitchFamily="34" charset="0"/>
                          <a:cs typeface="Arial" pitchFamily="34" charset="0"/>
                        </a:rPr>
                        <a:t>PO6</a:t>
                      </a:r>
                      <a:endParaRPr lang="en-GB" sz="1100">
                        <a:effectLst/>
                        <a:latin typeface="Arial" pitchFamily="34" charset="0"/>
                        <a:ea typeface="Times New Roman"/>
                        <a:cs typeface="Arial" pitchFamily="34" charset="0"/>
                      </a:endParaRPr>
                    </a:p>
                  </a:txBody>
                  <a:tcPr marL="22114" marR="22114" marT="0" marB="0"/>
                </a:tc>
                <a:tc rowSpan="2">
                  <a:txBody>
                    <a:bodyPr/>
                    <a:lstStyle/>
                    <a:p>
                      <a:pPr algn="l">
                        <a:spcBef>
                          <a:spcPts val="200"/>
                        </a:spcBef>
                        <a:spcAft>
                          <a:spcPts val="200"/>
                        </a:spcAft>
                      </a:pPr>
                      <a:r>
                        <a:rPr lang="en-GB" sz="1100" dirty="0">
                          <a:effectLst/>
                          <a:latin typeface="Arial" pitchFamily="34" charset="0"/>
                          <a:cs typeface="Arial" pitchFamily="34" charset="0"/>
                        </a:rPr>
                        <a:t>Integration of new technologies and resources</a:t>
                      </a:r>
                      <a:endParaRPr lang="en-GB" sz="1100" dirty="0">
                        <a:effectLst/>
                        <a:latin typeface="Arial" pitchFamily="34" charset="0"/>
                        <a:ea typeface="Times New Roman"/>
                        <a:cs typeface="Arial" pitchFamily="34" charset="0"/>
                      </a:endParaRPr>
                    </a:p>
                  </a:txBody>
                  <a:tcPr marL="22114" marR="22114" marT="0" marB="0"/>
                </a:tc>
                <a:tc>
                  <a:txBody>
                    <a:bodyPr/>
                    <a:lstStyle/>
                    <a:p>
                      <a:pPr algn="l">
                        <a:spcBef>
                          <a:spcPts val="200"/>
                        </a:spcBef>
                        <a:spcAft>
                          <a:spcPts val="200"/>
                        </a:spcAft>
                      </a:pPr>
                      <a:r>
                        <a:rPr lang="en-GB" sz="1100">
                          <a:effectLst/>
                          <a:latin typeface="Arial" pitchFamily="34" charset="0"/>
                          <a:cs typeface="Arial" pitchFamily="34" charset="0"/>
                        </a:rPr>
                        <a:t>Number of HPC resources (M.SA1.Integration.1)</a:t>
                      </a:r>
                      <a:endParaRPr lang="en-GB" sz="110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50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50</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50) </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44</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FF0000"/>
                    </a:solidFill>
                  </a:tcPr>
                </a:tc>
              </a:tr>
              <a:tr h="357424">
                <a:tc vMerge="1">
                  <a:txBody>
                    <a:bodyPr/>
                    <a:lstStyle/>
                    <a:p>
                      <a:endParaRPr lang="en-GB"/>
                    </a:p>
                  </a:txBody>
                  <a:tcPr/>
                </a:tc>
                <a:tc vMerge="1">
                  <a:txBody>
                    <a:bodyPr/>
                    <a:lstStyle/>
                    <a:p>
                      <a:endParaRPr lang="en-GB"/>
                    </a:p>
                  </a:txBody>
                  <a:tcPr/>
                </a:tc>
                <a:tc>
                  <a:txBody>
                    <a:bodyPr/>
                    <a:lstStyle/>
                    <a:p>
                      <a:pPr algn="l">
                        <a:spcBef>
                          <a:spcPts val="200"/>
                        </a:spcBef>
                        <a:spcAft>
                          <a:spcPts val="200"/>
                        </a:spcAft>
                      </a:pPr>
                      <a:r>
                        <a:rPr lang="en-GB" sz="1100" dirty="0">
                          <a:effectLst/>
                          <a:latin typeface="Arial" pitchFamily="34" charset="0"/>
                          <a:cs typeface="Arial" pitchFamily="34" charset="0"/>
                        </a:rPr>
                        <a:t>Number of resource centres part of the EGI Federated Cloud (M.SA2.19)</a:t>
                      </a:r>
                      <a:endParaRPr lang="en-GB" sz="1100" dirty="0">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effectLst/>
                          <a:latin typeface="Arial" pitchFamily="34" charset="0"/>
                          <a:cs typeface="Arial" pitchFamily="34" charset="0"/>
                        </a:rPr>
                        <a:t>10 </a:t>
                      </a:r>
                      <a:r>
                        <a:rPr lang="en-GB" sz="1100" b="1" dirty="0" smtClean="0">
                          <a:solidFill>
                            <a:schemeClr val="accent1"/>
                          </a:solidFill>
                          <a:effectLst/>
                          <a:latin typeface="Arial" pitchFamily="34" charset="0"/>
                          <a:cs typeface="Arial" pitchFamily="34" charset="0"/>
                        </a:rPr>
                        <a:t>(</a:t>
                      </a:r>
                      <a:r>
                        <a:rPr lang="en-GB" sz="1100" b="1" dirty="0">
                          <a:solidFill>
                            <a:schemeClr val="accent1"/>
                          </a:solidFill>
                          <a:effectLst/>
                          <a:latin typeface="Arial" pitchFamily="34" charset="0"/>
                          <a:cs typeface="Arial" pitchFamily="34" charset="0"/>
                        </a:rPr>
                        <a:t>15</a:t>
                      </a:r>
                      <a:r>
                        <a:rPr lang="en-GB" sz="1100" b="1" dirty="0" smtClean="0">
                          <a:solidFill>
                            <a:schemeClr val="accent1"/>
                          </a:solidFill>
                          <a:effectLst/>
                          <a:latin typeface="Arial" pitchFamily="34" charset="0"/>
                          <a:cs typeface="Arial" pitchFamily="34" charset="0"/>
                        </a:rPr>
                        <a:t>) </a:t>
                      </a:r>
                      <a:r>
                        <a:rPr lang="en-GB" sz="1100" b="1" dirty="0" smtClean="0">
                          <a:solidFill>
                            <a:schemeClr val="accent2"/>
                          </a:solidFill>
                          <a:effectLst/>
                          <a:latin typeface="Arial" pitchFamily="34" charset="0"/>
                          <a:cs typeface="Arial" pitchFamily="34" charset="0"/>
                        </a:rPr>
                        <a:t>(</a:t>
                      </a:r>
                      <a:r>
                        <a:rPr lang="en-GB" sz="1100" b="1" dirty="0">
                          <a:solidFill>
                            <a:schemeClr val="accent2"/>
                          </a:solidFill>
                          <a:effectLst/>
                          <a:latin typeface="Arial" pitchFamily="34" charset="0"/>
                          <a:cs typeface="Arial" pitchFamily="34" charset="0"/>
                        </a:rPr>
                        <a:t>20)</a:t>
                      </a:r>
                      <a:endParaRPr lang="en-GB" sz="1100" b="1" dirty="0">
                        <a:solidFill>
                          <a:schemeClr val="accent2"/>
                        </a:solidFill>
                        <a:effectLst/>
                        <a:latin typeface="Arial" pitchFamily="34" charset="0"/>
                        <a:ea typeface="Times New Roman"/>
                        <a:cs typeface="Arial" pitchFamily="34" charset="0"/>
                      </a:endParaRPr>
                    </a:p>
                  </a:txBody>
                  <a:tcPr marL="22114" marR="22114" marT="0" marB="0"/>
                </a:tc>
                <a:tc>
                  <a:txBody>
                    <a:bodyPr/>
                    <a:lstStyle/>
                    <a:p>
                      <a:pPr algn="just">
                        <a:spcBef>
                          <a:spcPts val="200"/>
                        </a:spcBef>
                        <a:spcAft>
                          <a:spcPts val="200"/>
                        </a:spcAft>
                      </a:pPr>
                      <a:r>
                        <a:rPr lang="en-GB" sz="1100" b="1" dirty="0" smtClean="0">
                          <a:solidFill>
                            <a:schemeClr val="tx1"/>
                          </a:solidFill>
                          <a:effectLst/>
                          <a:latin typeface="Arial" pitchFamily="34" charset="0"/>
                          <a:ea typeface="Times New Roman"/>
                          <a:cs typeface="Arial" pitchFamily="34" charset="0"/>
                        </a:rPr>
                        <a:t>14</a:t>
                      </a:r>
                      <a:endParaRPr lang="en-GB" sz="1100" b="1" dirty="0">
                        <a:solidFill>
                          <a:schemeClr val="tx1"/>
                        </a:solidFill>
                        <a:effectLst/>
                        <a:latin typeface="Arial" pitchFamily="34" charset="0"/>
                        <a:ea typeface="Times New Roman"/>
                        <a:cs typeface="Arial" pitchFamily="34" charset="0"/>
                      </a:endParaRPr>
                    </a:p>
                  </a:txBody>
                  <a:tcPr marL="22114" marR="22114" marT="0" marB="0">
                    <a:solidFill>
                      <a:srgbClr val="92D050"/>
                    </a:solidFill>
                  </a:tcPr>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32</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
        <p:nvSpPr>
          <p:cNvPr id="3" name="TextBox 2"/>
          <p:cNvSpPr txBox="1"/>
          <p:nvPr/>
        </p:nvSpPr>
        <p:spPr>
          <a:xfrm>
            <a:off x="107504" y="2132856"/>
            <a:ext cx="2304256" cy="923330"/>
          </a:xfrm>
          <a:prstGeom prst="rect">
            <a:avLst/>
          </a:prstGeom>
          <a:solidFill>
            <a:schemeClr val="bg1"/>
          </a:solidFill>
          <a:effectLst>
            <a:outerShdw blurRad="88900" dist="88900" dir="13500000" algn="br" rotWithShape="0">
              <a:prstClr val="black">
                <a:alpha val="40000"/>
              </a:prstClr>
            </a:outerShdw>
          </a:effectLst>
        </p:spPr>
        <p:txBody>
          <a:bodyPr wrap="square" rtlCol="0">
            <a:spAutoFit/>
          </a:bodyPr>
          <a:lstStyle/>
          <a:p>
            <a:r>
              <a:rPr lang="en-GB" b="1" dirty="0" smtClean="0"/>
              <a:t>Target – </a:t>
            </a:r>
            <a:r>
              <a:rPr lang="en-GB" b="1" dirty="0" smtClean="0">
                <a:solidFill>
                  <a:srgbClr val="FF0000"/>
                </a:solidFill>
              </a:rPr>
              <a:t>not met</a:t>
            </a:r>
          </a:p>
          <a:p>
            <a:r>
              <a:rPr lang="en-GB" b="1" dirty="0" smtClean="0"/>
              <a:t>Target – </a:t>
            </a:r>
            <a:r>
              <a:rPr lang="en-GB" b="1" dirty="0" smtClean="0">
                <a:solidFill>
                  <a:srgbClr val="92D050"/>
                </a:solidFill>
              </a:rPr>
              <a:t>achieved</a:t>
            </a:r>
          </a:p>
          <a:p>
            <a:r>
              <a:rPr lang="en-GB" b="1" dirty="0" smtClean="0"/>
              <a:t>Target </a:t>
            </a:r>
            <a:r>
              <a:rPr lang="en-GB" b="1" dirty="0"/>
              <a:t>–</a:t>
            </a:r>
            <a:r>
              <a:rPr lang="en-GB" b="1" dirty="0" smtClean="0"/>
              <a:t> </a:t>
            </a:r>
            <a:r>
              <a:rPr lang="en-GB" b="1" dirty="0" smtClean="0">
                <a:solidFill>
                  <a:schemeClr val="accent4"/>
                </a:solidFill>
              </a:rPr>
              <a:t>exceeded</a:t>
            </a:r>
            <a:endParaRPr lang="en-GB" b="1" dirty="0">
              <a:solidFill>
                <a:schemeClr val="accent4"/>
              </a:solidFill>
            </a:endParaRPr>
          </a:p>
        </p:txBody>
      </p:sp>
      <p:sp>
        <p:nvSpPr>
          <p:cNvPr id="8" name="TextBox 7"/>
          <p:cNvSpPr txBox="1"/>
          <p:nvPr/>
        </p:nvSpPr>
        <p:spPr>
          <a:xfrm>
            <a:off x="4572000" y="5085184"/>
            <a:ext cx="2736304" cy="276999"/>
          </a:xfrm>
          <a:prstGeom prst="rect">
            <a:avLst/>
          </a:prstGeom>
          <a:solidFill>
            <a:schemeClr val="bg1"/>
          </a:solidFill>
          <a:effectLst>
            <a:outerShdw blurRad="88900" dist="88900" dir="13500000" algn="br" rotWithShape="0">
              <a:prstClr val="black">
                <a:alpha val="40000"/>
              </a:prstClr>
            </a:outerShdw>
          </a:effectLst>
        </p:spPr>
        <p:txBody>
          <a:bodyPr wrap="square" rtlCol="0">
            <a:spAutoFit/>
          </a:bodyPr>
          <a:lstStyle/>
          <a:p>
            <a:r>
              <a:rPr lang="en-GB" sz="1200" dirty="0" smtClean="0"/>
              <a:t>Not held and/or not reported</a:t>
            </a:r>
            <a:endParaRPr lang="en-GB" sz="1200" dirty="0"/>
          </a:p>
        </p:txBody>
      </p:sp>
      <p:sp>
        <p:nvSpPr>
          <p:cNvPr id="9" name="TextBox 8"/>
          <p:cNvSpPr txBox="1"/>
          <p:nvPr/>
        </p:nvSpPr>
        <p:spPr>
          <a:xfrm>
            <a:off x="4572000" y="4117722"/>
            <a:ext cx="2736304" cy="830997"/>
          </a:xfrm>
          <a:prstGeom prst="rect">
            <a:avLst/>
          </a:prstGeom>
          <a:solidFill>
            <a:schemeClr val="bg1"/>
          </a:solidFill>
          <a:effectLst>
            <a:outerShdw blurRad="88900" dist="88900" dir="13500000" algn="br" rotWithShape="0">
              <a:prstClr val="black">
                <a:alpha val="40000"/>
              </a:prstClr>
            </a:outerShdw>
          </a:effectLst>
        </p:spPr>
        <p:txBody>
          <a:bodyPr wrap="square" rtlCol="0">
            <a:spAutoFit/>
          </a:bodyPr>
          <a:lstStyle/>
          <a:p>
            <a:r>
              <a:rPr lang="en-GB" sz="1200" dirty="0" smtClean="0"/>
              <a:t>Increased in PY2, constant in PY3. New method for tracking in PY4. Some MPI sites decommissioned (Ireland, Latin America, Italy)</a:t>
            </a:r>
            <a:endParaRPr lang="en-GB" sz="1200" dirty="0"/>
          </a:p>
        </p:txBody>
      </p:sp>
      <p:sp>
        <p:nvSpPr>
          <p:cNvPr id="10" name="TextBox 9"/>
          <p:cNvSpPr txBox="1"/>
          <p:nvPr/>
        </p:nvSpPr>
        <p:spPr>
          <a:xfrm>
            <a:off x="4572000" y="5733256"/>
            <a:ext cx="2736304" cy="461665"/>
          </a:xfrm>
          <a:prstGeom prst="rect">
            <a:avLst/>
          </a:prstGeom>
          <a:solidFill>
            <a:schemeClr val="bg1"/>
          </a:solidFill>
          <a:effectLst>
            <a:outerShdw blurRad="88900" dist="88900" dir="13500000" algn="br" rotWithShape="0">
              <a:prstClr val="black">
                <a:alpha val="40000"/>
              </a:prstClr>
            </a:outerShdw>
          </a:effectLst>
        </p:spPr>
        <p:txBody>
          <a:bodyPr wrap="square" rtlCol="0">
            <a:spAutoFit/>
          </a:bodyPr>
          <a:lstStyle/>
          <a:p>
            <a:r>
              <a:rPr lang="en-GB" sz="1200" dirty="0" smtClean="0"/>
              <a:t>Reported manually by NGIs. Not a performance indicator in PY4</a:t>
            </a:r>
            <a:endParaRPr lang="en-GB" sz="1200" dirty="0"/>
          </a:p>
        </p:txBody>
      </p:sp>
      <p:sp>
        <p:nvSpPr>
          <p:cNvPr id="11" name="Right Arrow 10"/>
          <p:cNvSpPr/>
          <p:nvPr/>
        </p:nvSpPr>
        <p:spPr>
          <a:xfrm>
            <a:off x="7308304" y="4302388"/>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7308304" y="5246990"/>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7308304" y="5872203"/>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247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Metrics</a:t>
            </a:r>
            <a:endParaRPr lang="en-GB" dirty="0"/>
          </a:p>
        </p:txBody>
      </p:sp>
      <p:sp>
        <p:nvSpPr>
          <p:cNvPr id="3" name="Content Placeholder 2"/>
          <p:cNvSpPr>
            <a:spLocks noGrp="1"/>
          </p:cNvSpPr>
          <p:nvPr>
            <p:ph idx="1"/>
          </p:nvPr>
        </p:nvSpPr>
        <p:spPr>
          <a:xfrm>
            <a:off x="323528" y="2348880"/>
            <a:ext cx="8496944" cy="3528392"/>
          </a:xfrm>
        </p:spPr>
        <p:txBody>
          <a:bodyPr/>
          <a:lstStyle/>
          <a:p>
            <a:pPr marL="0" indent="0">
              <a:buNone/>
            </a:pPr>
            <a:r>
              <a:rPr lang="en-GB" sz="2400" dirty="0" smtClean="0"/>
              <a:t>Based on linked performance measures from a range of perspectives:</a:t>
            </a:r>
          </a:p>
          <a:p>
            <a:pPr marL="0" indent="0">
              <a:buNone/>
            </a:pPr>
            <a:endParaRPr lang="en-GB" sz="2400" dirty="0" smtClean="0"/>
          </a:p>
          <a:p>
            <a:r>
              <a:rPr lang="en-GB" sz="2000" dirty="0" smtClean="0"/>
              <a:t>Learning &amp; growth – how EGI must develop as an organisation</a:t>
            </a:r>
          </a:p>
          <a:p>
            <a:r>
              <a:rPr lang="en-GB" sz="2000" dirty="0" smtClean="0"/>
              <a:t>Processes – where to excel to satisfy beneficiaries and funders</a:t>
            </a:r>
          </a:p>
          <a:p>
            <a:r>
              <a:rPr lang="en-GB" sz="2000" dirty="0" smtClean="0"/>
              <a:t>Direct beneficiaries – needs of the beneficiaries</a:t>
            </a:r>
          </a:p>
          <a:p>
            <a:r>
              <a:rPr lang="en-GB" sz="2000" dirty="0" smtClean="0"/>
              <a:t>Funders – return on investment</a:t>
            </a:r>
          </a:p>
          <a:p>
            <a:r>
              <a:rPr lang="en-GB" sz="2000" dirty="0" smtClean="0"/>
              <a:t>Income – effect of success on income</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33</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
        <p:nvSpPr>
          <p:cNvPr id="6" name="Rectangle 5"/>
          <p:cNvSpPr/>
          <p:nvPr/>
        </p:nvSpPr>
        <p:spPr>
          <a:xfrm>
            <a:off x="1835696" y="1268760"/>
            <a:ext cx="5400600" cy="830997"/>
          </a:xfrm>
          <a:prstGeom prst="rect">
            <a:avLst/>
          </a:prstGeom>
        </p:spPr>
        <p:txBody>
          <a:bodyPr wrap="square">
            <a:spAutoFit/>
          </a:bodyPr>
          <a:lstStyle/>
          <a:p>
            <a:pPr marL="0" indent="0" algn="ctr">
              <a:buNone/>
            </a:pPr>
            <a:r>
              <a:rPr lang="en-GB" sz="2400" i="1" dirty="0"/>
              <a:t>EGI Balance Scorecard relates the EGI Strategy to the metrics gathered</a:t>
            </a:r>
          </a:p>
        </p:txBody>
      </p:sp>
    </p:spTree>
    <p:extLst>
      <p:ext uri="{BB962C8B-B14F-4D97-AF65-F5344CB8AC3E}">
        <p14:creationId xmlns:p14="http://schemas.microsoft.com/office/powerpoint/2010/main" val="259383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Perspectives</a:t>
            </a:r>
            <a:endParaRPr lang="en-GB" dirty="0"/>
          </a:p>
        </p:txBody>
      </p:sp>
      <p:sp>
        <p:nvSpPr>
          <p:cNvPr id="3" name="Content Placeholder 2"/>
          <p:cNvSpPr>
            <a:spLocks noGrp="1"/>
          </p:cNvSpPr>
          <p:nvPr>
            <p:ph idx="1"/>
          </p:nvPr>
        </p:nvSpPr>
        <p:spPr>
          <a:xfrm>
            <a:off x="251520" y="1124744"/>
            <a:ext cx="4896544" cy="4824536"/>
          </a:xfrm>
        </p:spPr>
        <p:txBody>
          <a:bodyPr/>
          <a:lstStyle/>
          <a:p>
            <a:r>
              <a:rPr lang="en-GB" sz="1800" dirty="0" smtClean="0"/>
              <a:t>Learning &amp; growth</a:t>
            </a:r>
          </a:p>
          <a:p>
            <a:pPr lvl="1"/>
            <a:r>
              <a:rPr lang="en-GB" sz="1600" dirty="0" smtClean="0"/>
              <a:t>Develop technical expertise</a:t>
            </a:r>
          </a:p>
          <a:p>
            <a:pPr lvl="1"/>
            <a:r>
              <a:rPr lang="en-GB" sz="1600" dirty="0" smtClean="0"/>
              <a:t>Strengthen strategic partnerships</a:t>
            </a:r>
          </a:p>
          <a:p>
            <a:pPr lvl="1"/>
            <a:r>
              <a:rPr lang="en-GB" sz="1600" dirty="0" smtClean="0"/>
              <a:t>Strengthen governance</a:t>
            </a:r>
          </a:p>
          <a:p>
            <a:r>
              <a:rPr lang="en-GB" sz="1800" dirty="0" smtClean="0"/>
              <a:t>Processes</a:t>
            </a:r>
          </a:p>
          <a:p>
            <a:pPr lvl="1"/>
            <a:r>
              <a:rPr lang="en-GB" sz="1600" dirty="0"/>
              <a:t>Develop EGI as an open ICT ecosystem</a:t>
            </a:r>
          </a:p>
          <a:p>
            <a:pPr lvl="1"/>
            <a:r>
              <a:rPr lang="en-GB" sz="1600" dirty="0"/>
              <a:t>Integrate new physical resources</a:t>
            </a:r>
          </a:p>
          <a:p>
            <a:pPr lvl="1"/>
            <a:r>
              <a:rPr lang="en-GB" sz="1600" dirty="0"/>
              <a:t>Integrate new technologies</a:t>
            </a:r>
          </a:p>
          <a:p>
            <a:pPr lvl="1"/>
            <a:r>
              <a:rPr lang="en-GB" sz="1600" dirty="0"/>
              <a:t>Improve technical outreach</a:t>
            </a:r>
          </a:p>
          <a:p>
            <a:pPr lvl="1"/>
            <a:r>
              <a:rPr lang="en-GB" sz="1600" dirty="0"/>
              <a:t>Improve operational efficiency and </a:t>
            </a:r>
            <a:r>
              <a:rPr lang="en-GB" sz="1600" dirty="0" smtClean="0"/>
              <a:t>effectiveness</a:t>
            </a:r>
          </a:p>
          <a:p>
            <a:r>
              <a:rPr lang="en-GB" sz="1800" dirty="0" smtClean="0"/>
              <a:t>Beneficiaries</a:t>
            </a:r>
          </a:p>
          <a:p>
            <a:pPr lvl="1"/>
            <a:r>
              <a:rPr lang="en-GB" sz="1600" dirty="0"/>
              <a:t>Easy and reliable access to the services that meet the needs of researchers</a:t>
            </a:r>
          </a:p>
          <a:p>
            <a:pPr lvl="1"/>
            <a:r>
              <a:rPr lang="en-GB" sz="1600" dirty="0"/>
              <a:t>Promote the sharing and re-use of innovation</a:t>
            </a:r>
          </a:p>
          <a:p>
            <a:pPr lvl="1"/>
            <a:r>
              <a:rPr lang="en-GB" sz="1600" dirty="0"/>
              <a:t>Support the uniform operation of resource </a:t>
            </a:r>
            <a:r>
              <a:rPr lang="en-GB" sz="1600" dirty="0" smtClean="0"/>
              <a:t>centres</a:t>
            </a:r>
          </a:p>
          <a:p>
            <a:endParaRPr lang="en-GB" sz="1800" dirty="0" smtClean="0"/>
          </a:p>
          <a:p>
            <a:endParaRPr lang="en-GB" sz="1800" dirty="0" smtClean="0"/>
          </a:p>
          <a:p>
            <a:pPr lvl="1"/>
            <a:endParaRPr lang="en-GB" sz="1400" dirty="0"/>
          </a:p>
          <a:p>
            <a:endParaRPr lang="en-GB" sz="1800" dirty="0" smtClean="0"/>
          </a:p>
          <a:p>
            <a:endParaRPr lang="en-GB" sz="1800" dirty="0" smtClean="0"/>
          </a:p>
          <a:p>
            <a:endParaRPr lang="en-GB" sz="1800" dirty="0" smtClean="0"/>
          </a:p>
          <a:p>
            <a:endParaRPr lang="en-GB" sz="1800" dirty="0" smtClean="0"/>
          </a:p>
          <a:p>
            <a:endParaRPr lang="en-GB" sz="18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34</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
        <p:nvSpPr>
          <p:cNvPr id="7" name="Content Placeholder 2"/>
          <p:cNvSpPr txBox="1">
            <a:spLocks/>
          </p:cNvSpPr>
          <p:nvPr/>
        </p:nvSpPr>
        <p:spPr bwMode="auto">
          <a:xfrm>
            <a:off x="4615463" y="1124744"/>
            <a:ext cx="4536504"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Funders</a:t>
            </a:r>
          </a:p>
          <a:p>
            <a:pPr lvl="1"/>
            <a:r>
              <a:rPr lang="en-GB" sz="1600" dirty="0" smtClean="0"/>
              <a:t>Contribute to EU2020 priorities</a:t>
            </a:r>
          </a:p>
          <a:p>
            <a:pPr lvl="1"/>
            <a:r>
              <a:rPr lang="en-GB" sz="1600" dirty="0" smtClean="0"/>
              <a:t>Contribute to national priorities</a:t>
            </a:r>
          </a:p>
          <a:p>
            <a:pPr lvl="1"/>
            <a:r>
              <a:rPr lang="en-GB" sz="1600" dirty="0" smtClean="0"/>
              <a:t>Cost effective management</a:t>
            </a:r>
          </a:p>
          <a:p>
            <a:r>
              <a:rPr lang="en-GB" sz="1800" dirty="0" smtClean="0"/>
              <a:t>Incomes</a:t>
            </a:r>
          </a:p>
          <a:p>
            <a:pPr lvl="1"/>
            <a:r>
              <a:rPr lang="en-GB" sz="1600" dirty="0" smtClean="0"/>
              <a:t>Achieve continued European and National funding</a:t>
            </a:r>
          </a:p>
          <a:p>
            <a:pPr lvl="1"/>
            <a:r>
              <a:rPr lang="en-GB" sz="1600" dirty="0" smtClean="0"/>
              <a:t>Achieve community funding for continued operation</a:t>
            </a:r>
          </a:p>
          <a:p>
            <a:endParaRPr lang="en-GB" sz="1600" dirty="0" smtClean="0"/>
          </a:p>
          <a:p>
            <a:endParaRPr lang="en-GB" sz="1600" dirty="0" smtClean="0"/>
          </a:p>
          <a:p>
            <a:pPr lvl="1"/>
            <a:endParaRPr lang="en-GB" sz="1600" dirty="0" smtClean="0"/>
          </a:p>
          <a:p>
            <a:endParaRPr lang="en-GB" sz="1800" dirty="0" smtClean="0"/>
          </a:p>
          <a:p>
            <a:endParaRPr lang="en-GB" sz="1800" dirty="0" smtClean="0"/>
          </a:p>
          <a:p>
            <a:endParaRPr lang="en-GB" sz="1800" dirty="0" smtClean="0"/>
          </a:p>
          <a:p>
            <a:endParaRPr lang="en-GB" sz="1800" dirty="0" smtClean="0"/>
          </a:p>
          <a:p>
            <a:endParaRPr lang="en-GB" sz="1800" dirty="0"/>
          </a:p>
        </p:txBody>
      </p:sp>
    </p:spTree>
    <p:extLst>
      <p:ext uri="{BB962C8B-B14F-4D97-AF65-F5344CB8AC3E}">
        <p14:creationId xmlns:p14="http://schemas.microsoft.com/office/powerpoint/2010/main" val="50452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xEl>
                                              <p:pRg st="5" end="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Metrics: Progress</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35</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650719050"/>
              </p:ext>
            </p:extLst>
          </p:nvPr>
        </p:nvGraphicFramePr>
        <p:xfrm>
          <a:off x="0" y="1052736"/>
          <a:ext cx="9144000"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36075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Metrics: Analysis</a:t>
            </a:r>
            <a:endParaRPr lang="en-GB" dirty="0"/>
          </a:p>
        </p:txBody>
      </p:sp>
      <p:sp>
        <p:nvSpPr>
          <p:cNvPr id="3" name="Content Placeholder 2"/>
          <p:cNvSpPr>
            <a:spLocks noGrp="1"/>
          </p:cNvSpPr>
          <p:nvPr>
            <p:ph idx="1"/>
          </p:nvPr>
        </p:nvSpPr>
        <p:spPr>
          <a:xfrm>
            <a:off x="0" y="1124744"/>
            <a:ext cx="9144000" cy="4525963"/>
          </a:xfrm>
        </p:spPr>
        <p:txBody>
          <a:bodyPr/>
          <a:lstStyle/>
          <a:p>
            <a:r>
              <a:rPr lang="en-GB" sz="2000" dirty="0" smtClean="0"/>
              <a:t>Above ideal PY4 target – targets adjusted</a:t>
            </a:r>
          </a:p>
          <a:p>
            <a:pPr lvl="1"/>
            <a:r>
              <a:rPr lang="en-GB" sz="1400" dirty="0" smtClean="0"/>
              <a:t>6.1 </a:t>
            </a:r>
            <a:r>
              <a:rPr lang="en-GB" sz="1400" dirty="0"/>
              <a:t>Number of different operational service types in EGI as recorded in </a:t>
            </a:r>
            <a:r>
              <a:rPr lang="en-GB" sz="1400" dirty="0" smtClean="0"/>
              <a:t>GOCDB</a:t>
            </a:r>
          </a:p>
          <a:p>
            <a:pPr lvl="1"/>
            <a:r>
              <a:rPr lang="en-GB" sz="1400" dirty="0"/>
              <a:t>9.2 Number of scientific papers produced using NGI resources affiliated into EGI across different disciplines</a:t>
            </a:r>
          </a:p>
          <a:p>
            <a:pPr lvl="1"/>
            <a:r>
              <a:rPr lang="en-GB" sz="1400" dirty="0" smtClean="0"/>
              <a:t>10.4 </a:t>
            </a:r>
            <a:r>
              <a:rPr lang="en-GB" sz="1400" dirty="0"/>
              <a:t>Number of updates published per Community Platform </a:t>
            </a:r>
          </a:p>
          <a:p>
            <a:pPr lvl="1"/>
            <a:r>
              <a:rPr lang="en-GB" sz="1400" dirty="0" smtClean="0"/>
              <a:t>11.1 </a:t>
            </a:r>
            <a:r>
              <a:rPr lang="en-GB" sz="1400" dirty="0"/>
              <a:t>Number of resource centres that run services for international </a:t>
            </a:r>
            <a:r>
              <a:rPr lang="en-GB" sz="1400" dirty="0" smtClean="0"/>
              <a:t>VOs</a:t>
            </a:r>
          </a:p>
          <a:p>
            <a:r>
              <a:rPr lang="en-GB" sz="2000" dirty="0" smtClean="0"/>
              <a:t>More than 10% below baseline</a:t>
            </a:r>
            <a:endParaRPr lang="en-GB" sz="2000" dirty="0"/>
          </a:p>
          <a:p>
            <a:pPr lvl="1"/>
            <a:r>
              <a:rPr lang="en-GB" sz="1400" dirty="0"/>
              <a:t>10.2 Number of relevant training materials and resources in the EGI Training </a:t>
            </a:r>
            <a:r>
              <a:rPr lang="en-GB" sz="1400" dirty="0" smtClean="0"/>
              <a:t>Marketplace</a:t>
            </a:r>
          </a:p>
          <a:p>
            <a:pPr lvl="1"/>
            <a:r>
              <a:rPr lang="en-GB" sz="1400" dirty="0"/>
              <a:t>13.1 Number of NGIs able to demonstrate strong engagement and integration with the ‘owner’ or funder of their national activities. </a:t>
            </a:r>
            <a:endParaRPr lang="en-GB" sz="1400" dirty="0" smtClean="0"/>
          </a:p>
          <a:p>
            <a:r>
              <a:rPr lang="en-GB" sz="2000" dirty="0" smtClean="0"/>
              <a:t>No values gathered</a:t>
            </a:r>
            <a:endParaRPr lang="en-GB" sz="2000" dirty="0"/>
          </a:p>
          <a:p>
            <a:pPr lvl="1"/>
            <a:r>
              <a:rPr lang="en-GB" sz="1400" dirty="0" smtClean="0"/>
              <a:t>14.1 </a:t>
            </a:r>
            <a:r>
              <a:rPr lang="en-GB" sz="1400" dirty="0"/>
              <a:t>Cost (in Euro) of providing the operational tools and coordination needed to ensure the operation of </a:t>
            </a:r>
            <a:r>
              <a:rPr lang="en-GB" sz="1400" dirty="0" smtClean="0"/>
              <a:t>EGI</a:t>
            </a:r>
          </a:p>
          <a:p>
            <a:pPr lvl="1"/>
            <a:r>
              <a:rPr lang="en-GB" sz="1400" dirty="0" smtClean="0"/>
              <a:t>15.1 </a:t>
            </a:r>
            <a:r>
              <a:rPr lang="en-GB" sz="1400" dirty="0"/>
              <a:t>Total national funding received for the operation and replacement of the physical resource </a:t>
            </a:r>
            <a:r>
              <a:rPr lang="en-GB" sz="1400" dirty="0" smtClean="0"/>
              <a:t>infrastructure</a:t>
            </a:r>
          </a:p>
          <a:p>
            <a:pPr lvl="1"/>
            <a:r>
              <a:rPr lang="en-GB" sz="1400" dirty="0" smtClean="0"/>
              <a:t>15.2 </a:t>
            </a:r>
            <a:r>
              <a:rPr lang="en-GB" sz="1400" dirty="0"/>
              <a:t>Total national funding for the staff needed to operate and provide technical </a:t>
            </a:r>
            <a:r>
              <a:rPr lang="en-GB" sz="1400" dirty="0" smtClean="0"/>
              <a:t>outreach.</a:t>
            </a:r>
          </a:p>
          <a:p>
            <a:pPr lvl="1"/>
            <a:r>
              <a:rPr lang="en-GB" sz="1400" dirty="0" smtClean="0"/>
              <a:t>15.3 </a:t>
            </a:r>
            <a:r>
              <a:rPr lang="en-GB" sz="1400" dirty="0"/>
              <a:t>Total national and European funding that is supporting technology innovation </a:t>
            </a:r>
            <a:r>
              <a:rPr lang="en-GB" sz="1400" dirty="0" smtClean="0"/>
              <a:t>projects</a:t>
            </a:r>
          </a:p>
          <a:p>
            <a:pPr lvl="1"/>
            <a:r>
              <a:rPr lang="en-GB" sz="1400" dirty="0" smtClean="0"/>
              <a:t>16.1 </a:t>
            </a:r>
            <a:r>
              <a:rPr lang="en-GB" sz="1400" dirty="0"/>
              <a:t>The percentage of funds coming from inside the community that is needed to deliver the coordinated operation of the EGI Global </a:t>
            </a:r>
            <a:r>
              <a:rPr lang="en-GB" sz="1400" dirty="0" smtClean="0"/>
              <a:t>services</a:t>
            </a:r>
            <a:endParaRPr lang="en-GB" sz="1400" dirty="0"/>
          </a:p>
          <a:p>
            <a:pPr marL="0" indent="0">
              <a:buNone/>
            </a:pPr>
            <a:endParaRPr lang="en-GB" sz="1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36</a:t>
            </a:fld>
            <a:endParaRPr lang="en-US" dirty="0"/>
          </a:p>
        </p:txBody>
      </p:sp>
      <p:sp>
        <p:nvSpPr>
          <p:cNvPr id="5" name="Footer Placeholder 4"/>
          <p:cNvSpPr>
            <a:spLocks noGrp="1"/>
          </p:cNvSpPr>
          <p:nvPr>
            <p:ph type="ftr" sz="quarter" idx="11"/>
          </p:nvPr>
        </p:nvSpPr>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50114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NA1 Summary</a:t>
            </a:r>
          </a:p>
        </p:txBody>
      </p:sp>
      <p:sp>
        <p:nvSpPr>
          <p:cNvPr id="18435" name="Subtitle 7"/>
          <p:cNvSpPr>
            <a:spLocks noGrp="1"/>
          </p:cNvSpPr>
          <p:nvPr>
            <p:ph type="subTitle" idx="1"/>
          </p:nvPr>
        </p:nvSpPr>
        <p:spPr/>
        <p:txBody>
          <a:bodyPr/>
          <a:lstStyle/>
          <a:p>
            <a:pPr eaLnBrk="1" hangingPunct="1"/>
            <a:endParaRPr lang="en-GB" smtClean="0"/>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37</a:t>
            </a:fld>
            <a:endParaRPr lang="fi-FI" smtClean="0">
              <a:solidFill>
                <a:schemeClr val="bg1"/>
              </a:solidFill>
            </a:endParaRPr>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41212868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7560493" cy="865187"/>
          </a:xfrm>
        </p:spPr>
        <p:txBody>
          <a:bodyPr/>
          <a:lstStyle/>
          <a:p>
            <a:r>
              <a:rPr lang="en-GB" dirty="0" smtClean="0"/>
              <a:t>NA1 Achievements</a:t>
            </a:r>
            <a:endParaRPr lang="en-GB" dirty="0"/>
          </a:p>
        </p:txBody>
      </p:sp>
      <p:sp>
        <p:nvSpPr>
          <p:cNvPr id="3" name="Content Placeholder 2"/>
          <p:cNvSpPr>
            <a:spLocks noGrp="1"/>
          </p:cNvSpPr>
          <p:nvPr>
            <p:ph idx="1"/>
          </p:nvPr>
        </p:nvSpPr>
        <p:spPr>
          <a:xfrm>
            <a:off x="0" y="1124744"/>
            <a:ext cx="9006110" cy="4968552"/>
          </a:xfrm>
        </p:spPr>
        <p:txBody>
          <a:bodyPr/>
          <a:lstStyle/>
          <a:p>
            <a:r>
              <a:rPr lang="en-GB" sz="1800" b="1" dirty="0" smtClean="0"/>
              <a:t>Consortium management</a:t>
            </a:r>
          </a:p>
          <a:p>
            <a:pPr lvl="1"/>
            <a:r>
              <a:rPr lang="en-GB" sz="1400" dirty="0" smtClean="0"/>
              <a:t>successfully coordinated the PY3 end of year project costs and global task costs through the PAC</a:t>
            </a:r>
          </a:p>
          <a:p>
            <a:r>
              <a:rPr lang="en-GB" sz="1800" b="1" dirty="0" smtClean="0"/>
              <a:t>PPT migration</a:t>
            </a:r>
            <a:endParaRPr lang="en-GB" sz="1800" dirty="0"/>
          </a:p>
          <a:p>
            <a:pPr lvl="1"/>
            <a:r>
              <a:rPr lang="en-GB" sz="1400" dirty="0" smtClean="0"/>
              <a:t>updated PPT to new version, including new WP8</a:t>
            </a:r>
            <a:endParaRPr lang="en-GB" sz="1200" dirty="0"/>
          </a:p>
          <a:p>
            <a:r>
              <a:rPr lang="en-GB" sz="1800" b="1" dirty="0" smtClean="0"/>
              <a:t>Second </a:t>
            </a:r>
            <a:r>
              <a:rPr lang="en-GB" sz="1800" b="1" dirty="0" err="1" smtClean="0"/>
              <a:t>DoW</a:t>
            </a:r>
            <a:r>
              <a:rPr lang="en-GB" sz="1800" b="1" dirty="0" smtClean="0"/>
              <a:t> amendment</a:t>
            </a:r>
          </a:p>
          <a:p>
            <a:pPr lvl="1"/>
            <a:r>
              <a:rPr lang="en-GB" sz="1400" dirty="0" smtClean="0"/>
              <a:t>amendment session submitted, including update to CA tables for the restructuring</a:t>
            </a:r>
          </a:p>
          <a:p>
            <a:r>
              <a:rPr lang="en-GB" sz="1800" b="1" dirty="0" smtClean="0"/>
              <a:t>EGI.eu </a:t>
            </a:r>
            <a:r>
              <a:rPr lang="en-GB" sz="1800" b="1" dirty="0"/>
              <a:t>organisational </a:t>
            </a:r>
            <a:r>
              <a:rPr lang="en-GB" sz="1800" b="1" dirty="0" smtClean="0"/>
              <a:t>structure </a:t>
            </a:r>
            <a:endParaRPr lang="en-GB" sz="1800" dirty="0"/>
          </a:p>
          <a:p>
            <a:pPr lvl="1"/>
            <a:r>
              <a:rPr lang="en-GB" sz="1400" dirty="0" smtClean="0"/>
              <a:t>Project Office and Secretariat support to Council, Boards and Committees</a:t>
            </a:r>
            <a:endParaRPr lang="en-GB" sz="1000" dirty="0"/>
          </a:p>
          <a:p>
            <a:r>
              <a:rPr lang="en-GB" sz="1800" b="1" dirty="0" smtClean="0"/>
              <a:t>Finance </a:t>
            </a:r>
            <a:endParaRPr lang="en-GB" sz="1800" dirty="0"/>
          </a:p>
          <a:p>
            <a:pPr lvl="1"/>
            <a:r>
              <a:rPr lang="en-GB" sz="1400" dirty="0" smtClean="0"/>
              <a:t>institutional and project audits completed, unqualified audit reports, small process refinements</a:t>
            </a:r>
          </a:p>
          <a:p>
            <a:r>
              <a:rPr lang="en-GB" sz="1800" b="1" dirty="0" smtClean="0"/>
              <a:t>Documentation</a:t>
            </a:r>
            <a:endParaRPr lang="en-GB" sz="1800" dirty="0"/>
          </a:p>
          <a:p>
            <a:pPr lvl="1"/>
            <a:r>
              <a:rPr lang="en-GB" sz="1400" dirty="0" smtClean="0"/>
              <a:t>preparation </a:t>
            </a:r>
            <a:r>
              <a:rPr lang="en-GB" sz="1400" dirty="0"/>
              <a:t>and </a:t>
            </a:r>
            <a:r>
              <a:rPr lang="en-GB" sz="1400" dirty="0" smtClean="0"/>
              <a:t>collection of project documents, including end of year deliverables and Periodic Report</a:t>
            </a:r>
            <a:endParaRPr lang="en-GB" sz="1400" dirty="0"/>
          </a:p>
          <a:p>
            <a:r>
              <a:rPr lang="en-GB" sz="1800" b="1" dirty="0" smtClean="0"/>
              <a:t>Technical management</a:t>
            </a:r>
            <a:endParaRPr lang="en-GB" sz="1800" dirty="0"/>
          </a:p>
          <a:p>
            <a:pPr lvl="1"/>
            <a:r>
              <a:rPr lang="en-GB" sz="1400" dirty="0" smtClean="0"/>
              <a:t>restructuring around SA2 and the new SA4</a:t>
            </a:r>
            <a:endParaRPr lang="en-GB" sz="1400" dirty="0"/>
          </a:p>
          <a:p>
            <a:r>
              <a:rPr lang="en-GB" sz="1800" b="1" dirty="0" smtClean="0"/>
              <a:t>Metrics</a:t>
            </a:r>
            <a:endParaRPr lang="en-GB" sz="1800" dirty="0"/>
          </a:p>
          <a:p>
            <a:pPr lvl="1"/>
            <a:r>
              <a:rPr lang="en-GB" sz="1400" dirty="0" smtClean="0"/>
              <a:t>automatic and manual metrics uploaded to the portal for PY3</a:t>
            </a:r>
          </a:p>
          <a:p>
            <a:pPr lvl="1"/>
            <a:r>
              <a:rPr lang="en-GB" sz="1400" dirty="0"/>
              <a:t>s</a:t>
            </a:r>
            <a:r>
              <a:rPr lang="en-GB" sz="1400" dirty="0" smtClean="0"/>
              <a:t>tretch targets and strategic metrics tracked by the policy team</a:t>
            </a:r>
          </a:p>
          <a:p>
            <a:pPr lvl="1"/>
            <a:r>
              <a:rPr lang="en-GB" sz="1400" dirty="0"/>
              <a:t>s</a:t>
            </a:r>
            <a:r>
              <a:rPr lang="en-GB" sz="1400" dirty="0" smtClean="0"/>
              <a:t>ome metrics not yet gathered</a:t>
            </a:r>
          </a:p>
          <a:p>
            <a:endParaRPr lang="en-GB" sz="1800" dirty="0" smtClean="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38</a:t>
            </a:fld>
            <a:endParaRPr lang="en-US" dirty="0"/>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dirty="0" smtClean="0"/>
              <a:t>NA1: EGI-</a:t>
            </a:r>
            <a:r>
              <a:rPr lang="en-US" dirty="0" err="1" smtClean="0"/>
              <a:t>InSPIRE</a:t>
            </a:r>
            <a:r>
              <a:rPr lang="en-US" dirty="0" smtClean="0"/>
              <a:t> Review 2013</a:t>
            </a:r>
            <a:endParaRPr lang="en-US" dirty="0"/>
          </a:p>
        </p:txBody>
      </p:sp>
    </p:spTree>
    <p:extLst>
      <p:ext uri="{BB962C8B-B14F-4D97-AF65-F5344CB8AC3E}">
        <p14:creationId xmlns:p14="http://schemas.microsoft.com/office/powerpoint/2010/main" val="407598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NA1 Issues</a:t>
            </a:r>
            <a:endParaRPr lang="en-GB" dirty="0"/>
          </a:p>
        </p:txBody>
      </p:sp>
      <p:sp>
        <p:nvSpPr>
          <p:cNvPr id="3" name="Content Placeholder 2"/>
          <p:cNvSpPr>
            <a:spLocks noGrp="1"/>
          </p:cNvSpPr>
          <p:nvPr>
            <p:ph idx="1"/>
          </p:nvPr>
        </p:nvSpPr>
        <p:spPr>
          <a:xfrm>
            <a:off x="22237" y="980728"/>
            <a:ext cx="8856984" cy="4525963"/>
          </a:xfrm>
        </p:spPr>
        <p:txBody>
          <a:bodyPr/>
          <a:lstStyle/>
          <a:p>
            <a:r>
              <a:rPr lang="en-GB" sz="2000" b="1" dirty="0" smtClean="0"/>
              <a:t>Deliverable and Milestones delivery</a:t>
            </a:r>
          </a:p>
          <a:p>
            <a:pPr lvl="1"/>
            <a:r>
              <a:rPr lang="en-GB" sz="1800" dirty="0" smtClean="0"/>
              <a:t>Updated review process is now shorter, but documents are still late going into review</a:t>
            </a:r>
          </a:p>
          <a:p>
            <a:pPr lvl="1"/>
            <a:r>
              <a:rPr lang="en-GB" sz="1800" dirty="0" smtClean="0"/>
              <a:t>Mostly clustered at start and end of project year</a:t>
            </a:r>
          </a:p>
          <a:p>
            <a:pPr lvl="1"/>
            <a:endParaRPr lang="en-GB" sz="1800" dirty="0"/>
          </a:p>
          <a:p>
            <a:r>
              <a:rPr lang="en-GB" sz="2000" b="1" dirty="0"/>
              <a:t>Unresponsive partners in </a:t>
            </a:r>
            <a:r>
              <a:rPr lang="en-GB" sz="2000" b="1" dirty="0" smtClean="0"/>
              <a:t>PY3</a:t>
            </a:r>
          </a:p>
          <a:p>
            <a:pPr lvl="1"/>
            <a:r>
              <a:rPr lang="en-GB" sz="1800" dirty="0" smtClean="0"/>
              <a:t>Russian JRU now able to distribute funds since PY2</a:t>
            </a:r>
          </a:p>
          <a:p>
            <a:pPr lvl="1"/>
            <a:r>
              <a:rPr lang="en-GB" sz="1800" dirty="0" smtClean="0"/>
              <a:t>EMBL effort reallocated</a:t>
            </a:r>
          </a:p>
          <a:p>
            <a:pPr lvl="1"/>
            <a:r>
              <a:rPr lang="en-GB" sz="1800" dirty="0" smtClean="0"/>
              <a:t>Most partners now responsive</a:t>
            </a:r>
          </a:p>
          <a:p>
            <a:pPr lvl="1"/>
            <a:endParaRPr lang="en-GB" sz="1800" dirty="0" smtClean="0"/>
          </a:p>
          <a:p>
            <a:r>
              <a:rPr lang="en-GB" sz="2000" b="1" dirty="0" smtClean="0"/>
              <a:t>Over/under reporting</a:t>
            </a:r>
          </a:p>
          <a:p>
            <a:pPr lvl="1"/>
            <a:r>
              <a:rPr lang="en-GB" sz="1800" dirty="0" smtClean="0"/>
              <a:t>Partners with known issues </a:t>
            </a:r>
            <a:r>
              <a:rPr lang="en-GB" sz="1800" dirty="0" err="1" smtClean="0"/>
              <a:t>eg</a:t>
            </a:r>
            <a:r>
              <a:rPr lang="en-GB" sz="1800" dirty="0" smtClean="0"/>
              <a:t> CNRS</a:t>
            </a:r>
          </a:p>
          <a:p>
            <a:endParaRPr lang="en-GB" sz="1800" dirty="0"/>
          </a:p>
          <a:p>
            <a:r>
              <a:rPr lang="en-GB" sz="2000" b="1" dirty="0" smtClean="0"/>
              <a:t>Prioritisation</a:t>
            </a:r>
            <a:r>
              <a:rPr lang="en-GB" sz="2400" b="1" dirty="0" smtClean="0"/>
              <a:t> </a:t>
            </a:r>
          </a:p>
          <a:p>
            <a:pPr lvl="1"/>
            <a:r>
              <a:rPr lang="en-GB" sz="1800" dirty="0" smtClean="0"/>
              <a:t>Consortium management, Project Office duties and events</a:t>
            </a:r>
          </a:p>
          <a:p>
            <a:pPr marL="0" indent="0">
              <a:buNone/>
            </a:pPr>
            <a:endParaRPr lang="en-GB" sz="18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39</a:t>
            </a:fld>
            <a:endParaRPr lang="en-US" dirty="0"/>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7110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Consortium and Management Structure</a:t>
            </a:r>
          </a:p>
        </p:txBody>
      </p:sp>
      <p:sp>
        <p:nvSpPr>
          <p:cNvPr id="18435" name="Subtitle 7"/>
          <p:cNvSpPr>
            <a:spLocks noGrp="1"/>
          </p:cNvSpPr>
          <p:nvPr>
            <p:ph type="subTitle" idx="1"/>
          </p:nvPr>
        </p:nvSpPr>
        <p:spPr/>
        <p:txBody>
          <a:bodyPr/>
          <a:lstStyle/>
          <a:p>
            <a:pPr eaLnBrk="1" hangingPunct="1"/>
            <a:endParaRPr lang="en-GB" smtClean="0"/>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4</a:t>
            </a:fld>
            <a:endParaRPr lang="fi-FI" smtClean="0">
              <a:solidFill>
                <a:schemeClr val="bg1"/>
              </a:solidFill>
            </a:endParaRPr>
          </a:p>
        </p:txBody>
      </p:sp>
      <p:sp>
        <p:nvSpPr>
          <p:cNvPr id="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759743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NA1 Use of Resources</a:t>
            </a:r>
            <a:endParaRPr lang="en-GB" dirty="0"/>
          </a:p>
        </p:txBody>
      </p:sp>
      <p:sp>
        <p:nvSpPr>
          <p:cNvPr id="5" name="Slide Number Placeholder 4"/>
          <p:cNvSpPr>
            <a:spLocks noGrp="1"/>
          </p:cNvSpPr>
          <p:nvPr>
            <p:ph type="sldNum" sz="quarter" idx="12"/>
          </p:nvPr>
        </p:nvSpPr>
        <p:spPr/>
        <p:txBody>
          <a:bodyPr/>
          <a:lstStyle/>
          <a:p>
            <a:fld id="{574C2121-194E-403B-B45D-6620D351AB04}" type="slidenum">
              <a:rPr lang="en-GB" smtClean="0"/>
              <a:pPr/>
              <a:t>40</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960846726"/>
              </p:ext>
            </p:extLst>
          </p:nvPr>
        </p:nvGraphicFramePr>
        <p:xfrm>
          <a:off x="251520" y="1556792"/>
          <a:ext cx="8424935" cy="2819400"/>
        </p:xfrm>
        <a:graphic>
          <a:graphicData uri="http://schemas.openxmlformats.org/drawingml/2006/table">
            <a:tbl>
              <a:tblPr>
                <a:tableStyleId>{5C22544A-7EE6-4342-B048-85BDC9FD1C3A}</a:tableStyleId>
              </a:tblPr>
              <a:tblGrid>
                <a:gridCol w="2132503"/>
                <a:gridCol w="2132503"/>
                <a:gridCol w="1390765"/>
                <a:gridCol w="1384582"/>
                <a:gridCol w="1384582"/>
              </a:tblGrid>
              <a:tr h="190500">
                <a:tc>
                  <a:txBody>
                    <a:bodyPr/>
                    <a:lstStyle/>
                    <a:p>
                      <a:pPr algn="l" fontAlgn="ctr"/>
                      <a:r>
                        <a:rPr lang="en-GB" sz="2000" b="1" u="none" strike="noStrike" dirty="0">
                          <a:effectLst/>
                          <a:latin typeface="Arial" pitchFamily="34" charset="0"/>
                          <a:cs typeface="Arial" pitchFamily="34" charset="0"/>
                        </a:rPr>
                        <a:t> </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40000"/>
                        <a:lumOff val="60000"/>
                      </a:schemeClr>
                    </a:solidFill>
                  </a:tcPr>
                </a:tc>
                <a:tc>
                  <a:txBody>
                    <a:bodyPr/>
                    <a:lstStyle/>
                    <a:p>
                      <a:pPr algn="l" fontAlgn="ctr"/>
                      <a:r>
                        <a:rPr lang="en-GB" sz="2000" b="1" u="none" strike="noStrike" dirty="0">
                          <a:effectLst/>
                          <a:latin typeface="Arial" pitchFamily="34" charset="0"/>
                          <a:cs typeface="Arial" pitchFamily="34" charset="0"/>
                        </a:rPr>
                        <a:t> </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40000"/>
                        <a:lumOff val="60000"/>
                      </a:schemeClr>
                    </a:solidFill>
                  </a:tcPr>
                </a:tc>
                <a:tc gridSpan="3">
                  <a:txBody>
                    <a:bodyPr/>
                    <a:lstStyle/>
                    <a:p>
                      <a:pPr algn="ctr" fontAlgn="ctr"/>
                      <a:r>
                        <a:rPr lang="en-GB" sz="2000" b="1" u="none" strike="noStrike" dirty="0">
                          <a:effectLst/>
                          <a:latin typeface="Arial" pitchFamily="34" charset="0"/>
                          <a:cs typeface="Arial" pitchFamily="34" charset="0"/>
                        </a:rPr>
                        <a:t>Project Period </a:t>
                      </a:r>
                      <a:r>
                        <a:rPr lang="en-GB" sz="2000" b="1" u="none" strike="noStrike" dirty="0" smtClean="0">
                          <a:effectLst/>
                          <a:latin typeface="Arial" pitchFamily="34" charset="0"/>
                          <a:cs typeface="Arial" pitchFamily="34" charset="0"/>
                        </a:rPr>
                        <a:t>3</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40000"/>
                        <a:lumOff val="60000"/>
                      </a:schemeClr>
                    </a:solidFill>
                  </a:tcPr>
                </a:tc>
                <a:tc hMerge="1">
                  <a:txBody>
                    <a:bodyPr/>
                    <a:lstStyle/>
                    <a:p>
                      <a:endParaRPr lang="en-GB"/>
                    </a:p>
                  </a:txBody>
                  <a:tcPr/>
                </a:tc>
                <a:tc hMerge="1">
                  <a:txBody>
                    <a:bodyPr/>
                    <a:lstStyle/>
                    <a:p>
                      <a:endParaRPr lang="en-GB"/>
                    </a:p>
                  </a:txBody>
                  <a:tcPr/>
                </a:tc>
              </a:tr>
              <a:tr h="409575">
                <a:tc>
                  <a:txBody>
                    <a:bodyPr/>
                    <a:lstStyle/>
                    <a:p>
                      <a:pPr algn="ctr" fontAlgn="ctr"/>
                      <a:r>
                        <a:rPr lang="en-GB" sz="2000" b="1" u="none" strike="noStrike" dirty="0">
                          <a:effectLst/>
                          <a:latin typeface="Arial" pitchFamily="34" charset="0"/>
                          <a:cs typeface="Arial" pitchFamily="34" charset="0"/>
                        </a:rPr>
                        <a:t>Task</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20000"/>
                        <a:lumOff val="80000"/>
                      </a:schemeClr>
                    </a:solidFill>
                  </a:tcPr>
                </a:tc>
                <a:tc>
                  <a:txBody>
                    <a:bodyPr/>
                    <a:lstStyle/>
                    <a:p>
                      <a:pPr algn="ctr" fontAlgn="ctr"/>
                      <a:r>
                        <a:rPr lang="en-GB" sz="2000" b="1" u="none" strike="noStrike" dirty="0">
                          <a:effectLst/>
                          <a:latin typeface="Arial" pitchFamily="34" charset="0"/>
                          <a:cs typeface="Arial" pitchFamily="34" charset="0"/>
                        </a:rPr>
                        <a:t>Partner</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20000"/>
                        <a:lumOff val="80000"/>
                      </a:schemeClr>
                    </a:solidFill>
                  </a:tcPr>
                </a:tc>
                <a:tc>
                  <a:txBody>
                    <a:bodyPr/>
                    <a:lstStyle/>
                    <a:p>
                      <a:pPr algn="ctr" fontAlgn="ctr"/>
                      <a:r>
                        <a:rPr lang="en-GB" sz="2000" b="1" u="none" strike="noStrike" dirty="0">
                          <a:effectLst/>
                          <a:latin typeface="Arial" pitchFamily="34" charset="0"/>
                          <a:cs typeface="Arial" pitchFamily="34" charset="0"/>
                        </a:rPr>
                        <a:t>Worked PM Funded</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20000"/>
                        <a:lumOff val="80000"/>
                      </a:schemeClr>
                    </a:solidFill>
                  </a:tcPr>
                </a:tc>
                <a:tc>
                  <a:txBody>
                    <a:bodyPr/>
                    <a:lstStyle/>
                    <a:p>
                      <a:pPr algn="ctr" fontAlgn="ctr"/>
                      <a:r>
                        <a:rPr lang="en-GB" sz="2000" b="1" u="none" strike="noStrike" dirty="0">
                          <a:effectLst/>
                          <a:latin typeface="Arial" pitchFamily="34" charset="0"/>
                          <a:cs typeface="Arial" pitchFamily="34" charset="0"/>
                        </a:rPr>
                        <a:t>Committed PM</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20000"/>
                        <a:lumOff val="80000"/>
                      </a:schemeClr>
                    </a:solidFill>
                  </a:tcPr>
                </a:tc>
                <a:tc>
                  <a:txBody>
                    <a:bodyPr/>
                    <a:lstStyle/>
                    <a:p>
                      <a:pPr algn="ctr" fontAlgn="ctr"/>
                      <a:r>
                        <a:rPr lang="en-GB" sz="2000" b="1" u="none" strike="noStrike" dirty="0">
                          <a:effectLst/>
                          <a:latin typeface="Arial" pitchFamily="34" charset="0"/>
                          <a:cs typeface="Arial" pitchFamily="34" charset="0"/>
                        </a:rPr>
                        <a:t>Achieved PM %</a:t>
                      </a:r>
                      <a:endParaRPr lang="en-GB" sz="2000" b="1" i="0" u="none" strike="noStrike" dirty="0">
                        <a:solidFill>
                          <a:srgbClr val="FFFFFF"/>
                        </a:solidFill>
                        <a:effectLst/>
                        <a:latin typeface="Arial" pitchFamily="34" charset="0"/>
                        <a:cs typeface="Arial" pitchFamily="34" charset="0"/>
                      </a:endParaRPr>
                    </a:p>
                  </a:txBody>
                  <a:tcPr marL="9525" marR="9525" marT="9525" marB="0" anchor="ctr">
                    <a:solidFill>
                      <a:schemeClr val="tx2">
                        <a:lumMod val="20000"/>
                        <a:lumOff val="80000"/>
                      </a:schemeClr>
                    </a:solidFill>
                  </a:tcPr>
                </a:tc>
              </a:tr>
              <a:tr h="190500">
                <a:tc>
                  <a:txBody>
                    <a:bodyPr/>
                    <a:lstStyle/>
                    <a:p>
                      <a:pPr algn="l" fontAlgn="b"/>
                      <a:r>
                        <a:rPr lang="en-GB" sz="2000" b="0" u="none" strike="noStrike">
                          <a:solidFill>
                            <a:schemeClr val="tx1"/>
                          </a:solidFill>
                          <a:effectLst/>
                          <a:latin typeface="Arial" pitchFamily="34" charset="0"/>
                          <a:cs typeface="Arial" pitchFamily="34" charset="0"/>
                        </a:rPr>
                        <a:t>TNA1.1</a:t>
                      </a:r>
                      <a:endParaRPr lang="en-GB" sz="2000" b="0" i="0" u="none" strike="noStrike">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2000" b="0" u="none" strike="noStrike" dirty="0" smtClean="0">
                          <a:solidFill>
                            <a:schemeClr val="tx1"/>
                          </a:solidFill>
                          <a:effectLst/>
                          <a:latin typeface="Arial" pitchFamily="34" charset="0"/>
                          <a:cs typeface="Arial" pitchFamily="34" charset="0"/>
                        </a:rPr>
                        <a:t>EGI.EU</a:t>
                      </a:r>
                      <a:endParaRPr lang="en-GB" sz="2000" b="0"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dirty="0" smtClean="0">
                          <a:effectLst/>
                          <a:latin typeface="Arial" pitchFamily="34" charset="0"/>
                          <a:cs typeface="Arial" pitchFamily="34" charset="0"/>
                        </a:rPr>
                        <a:t>5.7</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a:effectLst/>
                          <a:latin typeface="Arial" pitchFamily="34" charset="0"/>
                          <a:cs typeface="Arial" pitchFamily="34" charset="0"/>
                        </a:rPr>
                        <a:t>6.0</a:t>
                      </a:r>
                      <a:endParaRPr lang="en-GB"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dirty="0" smtClean="0">
                          <a:effectLst/>
                          <a:latin typeface="Arial" pitchFamily="34" charset="0"/>
                          <a:cs typeface="Arial" pitchFamily="34" charset="0"/>
                        </a:rPr>
                        <a:t>95%</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en-GB" sz="2000" b="0" i="0" u="none" strike="noStrike" dirty="0" smtClean="0">
                          <a:solidFill>
                            <a:schemeClr val="tx1"/>
                          </a:solidFill>
                          <a:effectLst/>
                          <a:latin typeface="Arial" pitchFamily="34" charset="0"/>
                          <a:cs typeface="Arial" pitchFamily="34" charset="0"/>
                        </a:rPr>
                        <a:t>TNA1.2E</a:t>
                      </a:r>
                      <a:endParaRPr lang="en-GB" sz="2000" b="0"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2000" b="0" i="0" u="none" strike="noStrike" dirty="0" smtClean="0">
                          <a:solidFill>
                            <a:schemeClr val="tx1"/>
                          </a:solidFill>
                          <a:effectLst/>
                          <a:latin typeface="Arial" pitchFamily="34" charset="0"/>
                          <a:cs typeface="Arial" pitchFamily="34" charset="0"/>
                        </a:rPr>
                        <a:t>EGI.EU</a:t>
                      </a:r>
                      <a:endParaRPr lang="en-GB" sz="2000" b="0"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33.9</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37.3</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91%</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en-GB" sz="2000" u="none" strike="noStrike" dirty="0">
                          <a:effectLst/>
                          <a:latin typeface="Arial" pitchFamily="34" charset="0"/>
                          <a:cs typeface="Arial" pitchFamily="34" charset="0"/>
                        </a:rPr>
                        <a:t>TNA1.2M</a:t>
                      </a:r>
                      <a:endParaRPr lang="en-GB" sz="2000" b="1" i="0" u="none" strike="noStrike" dirty="0">
                        <a:solidFill>
                          <a:srgbClr val="FFFFFF"/>
                        </a:solidFill>
                        <a:effectLst/>
                        <a:latin typeface="Arial" pitchFamily="34" charset="0"/>
                        <a:cs typeface="Arial" pitchFamily="34" charset="0"/>
                      </a:endParaRPr>
                    </a:p>
                  </a:txBody>
                  <a:tcPr marL="9525" marR="9525" marT="9525" marB="0" anchor="b"/>
                </a:tc>
                <a:tc>
                  <a:txBody>
                    <a:bodyPr/>
                    <a:lstStyle/>
                    <a:p>
                      <a:pPr algn="l" fontAlgn="b"/>
                      <a:r>
                        <a:rPr lang="en-GB" sz="2000" u="none" strike="noStrike" dirty="0" smtClean="0">
                          <a:effectLst/>
                          <a:latin typeface="Arial" pitchFamily="34" charset="0"/>
                          <a:cs typeface="Arial" pitchFamily="34" charset="0"/>
                        </a:rPr>
                        <a:t>EGI.EU</a:t>
                      </a:r>
                      <a:endParaRPr lang="en-GB" sz="2000" b="1" i="0" u="none" strike="noStrike" dirty="0">
                        <a:solidFill>
                          <a:srgbClr val="FFFFFF"/>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27.1</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a:effectLst/>
                          <a:latin typeface="Arial" pitchFamily="34" charset="0"/>
                          <a:cs typeface="Arial" pitchFamily="34" charset="0"/>
                        </a:rPr>
                        <a:t>23.8</a:t>
                      </a:r>
                      <a:endParaRPr lang="en-GB"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dirty="0" smtClean="0">
                          <a:effectLst/>
                          <a:latin typeface="Arial" pitchFamily="34" charset="0"/>
                          <a:cs typeface="Arial" pitchFamily="34" charset="0"/>
                        </a:rPr>
                        <a:t>114%</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en-GB" sz="2000" u="none" strike="noStrike">
                          <a:effectLst/>
                          <a:latin typeface="Arial" pitchFamily="34" charset="0"/>
                          <a:cs typeface="Arial" pitchFamily="34" charset="0"/>
                        </a:rPr>
                        <a:t>TNA1.3</a:t>
                      </a:r>
                      <a:endParaRPr lang="en-GB" sz="2000" b="1" i="0" u="none" strike="noStrike">
                        <a:solidFill>
                          <a:srgbClr val="FFFFFF"/>
                        </a:solidFill>
                        <a:effectLst/>
                        <a:latin typeface="Arial" pitchFamily="34" charset="0"/>
                        <a:cs typeface="Arial" pitchFamily="34" charset="0"/>
                      </a:endParaRPr>
                    </a:p>
                  </a:txBody>
                  <a:tcPr marL="9525" marR="9525" marT="9525" marB="0" anchor="b"/>
                </a:tc>
                <a:tc>
                  <a:txBody>
                    <a:bodyPr/>
                    <a:lstStyle/>
                    <a:p>
                      <a:pPr algn="l" fontAlgn="b"/>
                      <a:r>
                        <a:rPr lang="en-GB" sz="2000" u="none" strike="noStrike" dirty="0" smtClean="0">
                          <a:effectLst/>
                          <a:latin typeface="Arial" pitchFamily="34" charset="0"/>
                          <a:cs typeface="Arial" pitchFamily="34" charset="0"/>
                        </a:rPr>
                        <a:t>EGI.EU</a:t>
                      </a:r>
                      <a:endParaRPr lang="en-GB" sz="2000" b="1" i="0" u="none" strike="noStrike" dirty="0">
                        <a:solidFill>
                          <a:srgbClr val="FFFFFF"/>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6.3</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a:effectLst/>
                          <a:latin typeface="Arial" pitchFamily="34" charset="0"/>
                          <a:cs typeface="Arial" pitchFamily="34" charset="0"/>
                        </a:rPr>
                        <a:t>9.0</a:t>
                      </a:r>
                      <a:endParaRPr lang="en-GB"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dirty="0" smtClean="0">
                          <a:effectLst/>
                          <a:latin typeface="Arial" pitchFamily="34" charset="0"/>
                          <a:cs typeface="Arial" pitchFamily="34" charset="0"/>
                        </a:rPr>
                        <a:t>70%</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en-GB" sz="2000" u="none" strike="noStrike">
                          <a:effectLst/>
                          <a:latin typeface="Arial" pitchFamily="34" charset="0"/>
                          <a:cs typeface="Arial" pitchFamily="34" charset="0"/>
                        </a:rPr>
                        <a:t>TNA1.4</a:t>
                      </a:r>
                      <a:endParaRPr lang="en-GB" sz="2000" b="1" i="0" u="none" strike="noStrike">
                        <a:solidFill>
                          <a:srgbClr val="FFFFFF"/>
                        </a:solidFill>
                        <a:effectLst/>
                        <a:latin typeface="Arial" pitchFamily="34" charset="0"/>
                        <a:cs typeface="Arial" pitchFamily="34" charset="0"/>
                      </a:endParaRPr>
                    </a:p>
                  </a:txBody>
                  <a:tcPr marL="9525" marR="9525" marT="9525" marB="0" anchor="b"/>
                </a:tc>
                <a:tc>
                  <a:txBody>
                    <a:bodyPr/>
                    <a:lstStyle/>
                    <a:p>
                      <a:pPr algn="l" fontAlgn="b"/>
                      <a:r>
                        <a:rPr lang="en-GB" sz="2000" u="none" strike="noStrike" dirty="0" smtClean="0">
                          <a:effectLst/>
                          <a:latin typeface="Arial" pitchFamily="34" charset="0"/>
                          <a:cs typeface="Arial" pitchFamily="34" charset="0"/>
                        </a:rPr>
                        <a:t>EGI.EU</a:t>
                      </a:r>
                      <a:endParaRPr lang="en-GB" sz="2000" b="1" i="0" u="none" strike="noStrike" dirty="0">
                        <a:solidFill>
                          <a:srgbClr val="FFFFFF"/>
                        </a:solidFill>
                        <a:effectLst/>
                        <a:latin typeface="Arial" pitchFamily="34" charset="0"/>
                        <a:cs typeface="Arial" pitchFamily="34" charset="0"/>
                      </a:endParaRPr>
                    </a:p>
                  </a:txBody>
                  <a:tcPr marL="9525" marR="9525" marT="9525" marB="0" anchor="b"/>
                </a:tc>
                <a:tc>
                  <a:txBody>
                    <a:bodyPr/>
                    <a:lstStyle/>
                    <a:p>
                      <a:pPr algn="r" fontAlgn="b"/>
                      <a:r>
                        <a:rPr lang="en-GB" sz="2000" b="0" i="0" u="none" strike="noStrike" dirty="0" smtClean="0">
                          <a:solidFill>
                            <a:srgbClr val="000000"/>
                          </a:solidFill>
                          <a:effectLst/>
                          <a:latin typeface="Arial" pitchFamily="34" charset="0"/>
                          <a:cs typeface="Arial" pitchFamily="34" charset="0"/>
                        </a:rPr>
                        <a:t>2.4</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a:effectLst/>
                          <a:latin typeface="Arial" pitchFamily="34" charset="0"/>
                          <a:cs typeface="Arial" pitchFamily="34" charset="0"/>
                        </a:rPr>
                        <a:t>6.0</a:t>
                      </a:r>
                      <a:endParaRPr lang="en-GB"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u="none" strike="noStrike" dirty="0" smtClean="0">
                          <a:effectLst/>
                          <a:latin typeface="Arial" pitchFamily="34" charset="0"/>
                          <a:cs typeface="Arial" pitchFamily="34" charset="0"/>
                        </a:rPr>
                        <a:t>40%</a:t>
                      </a:r>
                      <a:endParaRPr lang="en-GB" sz="2000" b="0" i="0" u="none" strike="noStrike" dirty="0">
                        <a:solidFill>
                          <a:srgbClr val="000000"/>
                        </a:solidFill>
                        <a:effectLst/>
                        <a:latin typeface="Arial" pitchFamily="34" charset="0"/>
                        <a:cs typeface="Arial" pitchFamily="34" charset="0"/>
                      </a:endParaRPr>
                    </a:p>
                  </a:txBody>
                  <a:tcPr marL="9525" marR="9525" marT="9525" marB="0" anchor="b"/>
                </a:tc>
              </a:tr>
              <a:tr h="190500">
                <a:tc gridSpan="2">
                  <a:txBody>
                    <a:bodyPr/>
                    <a:lstStyle/>
                    <a:p>
                      <a:pPr algn="r" fontAlgn="b"/>
                      <a:r>
                        <a:rPr lang="en-GB" sz="2000" b="1" u="none" strike="noStrike" dirty="0">
                          <a:effectLst/>
                          <a:latin typeface="Arial" pitchFamily="34" charset="0"/>
                          <a:cs typeface="Arial" pitchFamily="34" charset="0"/>
                        </a:rPr>
                        <a:t>Total:</a:t>
                      </a:r>
                      <a:endParaRPr lang="en-GB" sz="2000" b="1" i="0" u="none" strike="noStrike" dirty="0">
                        <a:solidFill>
                          <a:srgbClr val="FFFFFF"/>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r" fontAlgn="b"/>
                      <a:r>
                        <a:rPr lang="en-GB" sz="2000" b="1" u="none" strike="noStrike" dirty="0" smtClean="0">
                          <a:effectLst/>
                          <a:latin typeface="Arial" pitchFamily="34" charset="0"/>
                          <a:cs typeface="Arial" pitchFamily="34" charset="0"/>
                        </a:rPr>
                        <a:t>75.4</a:t>
                      </a:r>
                      <a:endParaRPr lang="en-GB" sz="20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b="1" u="none" strike="noStrike" dirty="0" smtClean="0">
                          <a:effectLst/>
                          <a:latin typeface="Arial" pitchFamily="34" charset="0"/>
                          <a:cs typeface="Arial" pitchFamily="34" charset="0"/>
                        </a:rPr>
                        <a:t>82.1</a:t>
                      </a:r>
                      <a:endParaRPr lang="en-GB" sz="20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en-GB" sz="2000" b="1" u="none" strike="noStrike" dirty="0" smtClean="0">
                          <a:effectLst/>
                          <a:latin typeface="Arial" pitchFamily="34" charset="0"/>
                          <a:cs typeface="Arial" pitchFamily="34" charset="0"/>
                        </a:rPr>
                        <a:t>92%</a:t>
                      </a:r>
                      <a:endParaRPr lang="en-GB" sz="2000" b="1" i="0" u="none" strike="noStrike" dirty="0">
                        <a:solidFill>
                          <a:srgbClr val="000000"/>
                        </a:solidFill>
                        <a:effectLst/>
                        <a:latin typeface="Arial" pitchFamily="34" charset="0"/>
                        <a:cs typeface="Arial" pitchFamily="34" charset="0"/>
                      </a:endParaRPr>
                    </a:p>
                  </a:txBody>
                  <a:tcPr marL="9525" marR="9525" marT="9525" marB="0" anchor="b"/>
                </a:tc>
              </a:tr>
            </a:tbl>
          </a:graphicData>
        </a:graphic>
      </p:graphicFrame>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2957235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Plans for Next </a:t>
            </a:r>
            <a:r>
              <a:rPr lang="en-GB" dirty="0"/>
              <a:t>Y</a:t>
            </a:r>
            <a:r>
              <a:rPr lang="en-GB" dirty="0" smtClean="0"/>
              <a:t>ear</a:t>
            </a:r>
            <a:endParaRPr lang="en-GB" dirty="0"/>
          </a:p>
        </p:txBody>
      </p:sp>
      <p:sp>
        <p:nvSpPr>
          <p:cNvPr id="3" name="Content Placeholder 2"/>
          <p:cNvSpPr>
            <a:spLocks noGrp="1"/>
          </p:cNvSpPr>
          <p:nvPr>
            <p:ph idx="1"/>
          </p:nvPr>
        </p:nvSpPr>
        <p:spPr>
          <a:xfrm>
            <a:off x="323528" y="1268760"/>
            <a:ext cx="8075612" cy="4525963"/>
          </a:xfrm>
        </p:spPr>
        <p:txBody>
          <a:bodyPr/>
          <a:lstStyle/>
          <a:p>
            <a:r>
              <a:rPr lang="en-GB" sz="2400" dirty="0" smtClean="0"/>
              <a:t>Next steps</a:t>
            </a:r>
          </a:p>
          <a:p>
            <a:pPr lvl="1"/>
            <a:r>
              <a:rPr lang="en-GB" sz="1600" dirty="0"/>
              <a:t>F</a:t>
            </a:r>
            <a:r>
              <a:rPr lang="en-GB" sz="1600" dirty="0" smtClean="0"/>
              <a:t>inalisation </a:t>
            </a:r>
            <a:r>
              <a:rPr lang="en-GB" sz="1600" dirty="0"/>
              <a:t>of </a:t>
            </a:r>
            <a:r>
              <a:rPr lang="en-GB" sz="1600" dirty="0" smtClean="0"/>
              <a:t>the Financial </a:t>
            </a:r>
            <a:r>
              <a:rPr lang="en-GB" sz="1600" dirty="0"/>
              <a:t>report, reallocation of </a:t>
            </a:r>
            <a:r>
              <a:rPr lang="en-GB" sz="1600" dirty="0" smtClean="0"/>
              <a:t>resources unspent in PY3, third contract amendment (including proposed </a:t>
            </a:r>
            <a:r>
              <a:rPr lang="en-GB" sz="1600" dirty="0" err="1" smtClean="0"/>
              <a:t>DoW</a:t>
            </a:r>
            <a:r>
              <a:rPr lang="en-GB" sz="1600" dirty="0" smtClean="0"/>
              <a:t> changes) and release </a:t>
            </a:r>
            <a:r>
              <a:rPr lang="en-GB" sz="1600" dirty="0"/>
              <a:t>of </a:t>
            </a:r>
            <a:r>
              <a:rPr lang="en-GB" sz="1600" dirty="0" smtClean="0"/>
              <a:t>PY3 </a:t>
            </a:r>
            <a:r>
              <a:rPr lang="en-GB" sz="1600" dirty="0"/>
              <a:t>costs</a:t>
            </a:r>
          </a:p>
          <a:p>
            <a:r>
              <a:rPr lang="en-GB" sz="2400" dirty="0" smtClean="0"/>
              <a:t>PPT upgrade</a:t>
            </a:r>
          </a:p>
          <a:p>
            <a:pPr lvl="1"/>
            <a:r>
              <a:rPr lang="en-GB" sz="1600" dirty="0" smtClean="0"/>
              <a:t>Tracking of usage of the new version of PPT and bug fixing</a:t>
            </a:r>
          </a:p>
          <a:p>
            <a:r>
              <a:rPr lang="en-GB" sz="2400" dirty="0" smtClean="0"/>
              <a:t>Financial profiling </a:t>
            </a:r>
          </a:p>
          <a:p>
            <a:pPr lvl="1"/>
            <a:r>
              <a:rPr lang="en-GB" sz="1600" dirty="0" smtClean="0"/>
              <a:t>Early foresight of partners</a:t>
            </a:r>
            <a:r>
              <a:rPr lang="en-GB" sz="1600" dirty="0"/>
              <a:t> </a:t>
            </a:r>
            <a:r>
              <a:rPr lang="en-GB" sz="1600" dirty="0" smtClean="0"/>
              <a:t>and EGI.eu funds</a:t>
            </a:r>
          </a:p>
          <a:p>
            <a:r>
              <a:rPr lang="en-GB" sz="2400" dirty="0"/>
              <a:t>M</a:t>
            </a:r>
            <a:r>
              <a:rPr lang="en-GB" sz="2400" dirty="0" smtClean="0"/>
              <a:t>etrics</a:t>
            </a:r>
          </a:p>
          <a:p>
            <a:pPr lvl="1"/>
            <a:r>
              <a:rPr lang="en-GB" sz="1600" dirty="0" smtClean="0"/>
              <a:t>Tracking the new project level and strategic metrics</a:t>
            </a:r>
          </a:p>
          <a:p>
            <a:pPr lvl="1"/>
            <a:r>
              <a:rPr lang="en-GB" sz="1600" dirty="0" smtClean="0"/>
              <a:t>Upload of manual project metrics quarterly by the NGI International Liaisons</a:t>
            </a:r>
          </a:p>
          <a:p>
            <a:r>
              <a:rPr lang="en-GB" sz="2400" dirty="0" smtClean="0"/>
              <a:t>Virtual teams</a:t>
            </a:r>
          </a:p>
          <a:p>
            <a:pPr lvl="1"/>
            <a:r>
              <a:rPr lang="en-GB" sz="1600" dirty="0" smtClean="0"/>
              <a:t>Tracking of input of NGIs and NILs into the Virtual Teams</a:t>
            </a:r>
          </a:p>
        </p:txBody>
      </p:sp>
      <p:sp>
        <p:nvSpPr>
          <p:cNvPr id="5" name="Slide Number Placeholder 4"/>
          <p:cNvSpPr>
            <a:spLocks noGrp="1"/>
          </p:cNvSpPr>
          <p:nvPr>
            <p:ph type="sldNum" sz="quarter" idx="12"/>
          </p:nvPr>
        </p:nvSpPr>
        <p:spPr/>
        <p:txBody>
          <a:bodyPr/>
          <a:lstStyle/>
          <a:p>
            <a:fld id="{574C2121-194E-403B-B45D-6620D351AB04}" type="slidenum">
              <a:rPr lang="en-GB" smtClean="0"/>
              <a:pPr/>
              <a:t>41</a:t>
            </a:fld>
            <a:endParaRPr lang="en-GB"/>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63637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251520" y="1196752"/>
            <a:ext cx="8712968" cy="4525963"/>
          </a:xfrm>
        </p:spPr>
        <p:txBody>
          <a:bodyPr/>
          <a:lstStyle/>
          <a:p>
            <a:r>
              <a:rPr lang="en-GB" sz="2800" dirty="0" smtClean="0"/>
              <a:t>Participants: EGI.eu</a:t>
            </a:r>
            <a:r>
              <a:rPr lang="en-GB" sz="2800" dirty="0"/>
              <a:t>, 38 NGIs, 2 EIROs, Asia Pacific (9 partners</a:t>
            </a:r>
            <a:r>
              <a:rPr lang="en-GB" sz="2800" dirty="0" smtClean="0"/>
              <a:t>), 95 beneficiaries</a:t>
            </a:r>
          </a:p>
          <a:p>
            <a:pPr lvl="1"/>
            <a:r>
              <a:rPr lang="en-GB" sz="2400" dirty="0"/>
              <a:t>2</a:t>
            </a:r>
            <a:r>
              <a:rPr lang="en-GB" sz="2400" dirty="0" smtClean="0"/>
              <a:t> </a:t>
            </a:r>
            <a:r>
              <a:rPr lang="en-GB" sz="2400" dirty="0"/>
              <a:t>non-reporting </a:t>
            </a:r>
            <a:r>
              <a:rPr lang="en-GB" sz="2400" dirty="0" smtClean="0"/>
              <a:t>JRUs in PY3</a:t>
            </a:r>
            <a:endParaRPr lang="en-GB" sz="2400" dirty="0"/>
          </a:p>
          <a:p>
            <a:r>
              <a:rPr lang="en-GB" sz="2800" dirty="0" smtClean="0"/>
              <a:t>NA1 </a:t>
            </a:r>
            <a:r>
              <a:rPr lang="en-GB" sz="2800" dirty="0"/>
              <a:t>at </a:t>
            </a:r>
            <a:r>
              <a:rPr lang="en-GB" sz="2800" dirty="0" smtClean="0"/>
              <a:t>92% </a:t>
            </a:r>
            <a:r>
              <a:rPr lang="en-GB" sz="2800" dirty="0"/>
              <a:t>for </a:t>
            </a:r>
            <a:r>
              <a:rPr lang="en-GB" sz="2800" dirty="0" smtClean="0"/>
              <a:t>PY3</a:t>
            </a:r>
          </a:p>
          <a:p>
            <a:r>
              <a:rPr lang="en-GB" sz="2800" dirty="0" smtClean="0"/>
              <a:t>All PY3 Deliverables and Milestones submitted, delays stabilised</a:t>
            </a:r>
          </a:p>
          <a:p>
            <a:r>
              <a:rPr lang="en-GB" sz="2800" dirty="0" smtClean="0"/>
              <a:t>Quality assurance processes </a:t>
            </a:r>
            <a:r>
              <a:rPr lang="en-GB" sz="2800" dirty="0" err="1" smtClean="0"/>
              <a:t>ongoing</a:t>
            </a:r>
            <a:endParaRPr lang="en-GB" sz="2800" dirty="0" smtClean="0"/>
          </a:p>
          <a:p>
            <a:r>
              <a:rPr lang="en-GB" sz="2800" dirty="0" smtClean="0"/>
              <a:t>Metrics </a:t>
            </a:r>
            <a:r>
              <a:rPr lang="en-GB" sz="2800" smtClean="0"/>
              <a:t>targets to be tracked </a:t>
            </a:r>
            <a:r>
              <a:rPr lang="en-GB" sz="2800" dirty="0" smtClean="0"/>
              <a:t>for PY4, including strategic metrics</a:t>
            </a:r>
          </a:p>
          <a:p>
            <a:endParaRPr lang="en-GB" sz="2800" dirty="0" smtClean="0"/>
          </a:p>
          <a:p>
            <a:endParaRPr lang="en-GB" sz="2800" dirty="0"/>
          </a:p>
        </p:txBody>
      </p:sp>
      <p:sp>
        <p:nvSpPr>
          <p:cNvPr id="5" name="Slide Number Placeholder 4"/>
          <p:cNvSpPr>
            <a:spLocks noGrp="1"/>
          </p:cNvSpPr>
          <p:nvPr>
            <p:ph type="sldNum" sz="quarter" idx="12"/>
          </p:nvPr>
        </p:nvSpPr>
        <p:spPr/>
        <p:txBody>
          <a:bodyPr/>
          <a:lstStyle/>
          <a:p>
            <a:fld id="{574C2121-194E-403B-B45D-6620D351AB04}" type="slidenum">
              <a:rPr lang="en-GB" smtClean="0"/>
              <a:pPr/>
              <a:t>42</a:t>
            </a:fld>
            <a:endParaRPr lang="en-GB"/>
          </a:p>
        </p:txBody>
      </p:sp>
      <p:sp>
        <p:nvSpPr>
          <p:cNvPr id="6"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77338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pPr eaLnBrk="1" hangingPunct="1"/>
            <a:r>
              <a:rPr lang="en-GB" dirty="0" smtClean="0"/>
              <a:t>Additional Material</a:t>
            </a:r>
          </a:p>
        </p:txBody>
      </p:sp>
      <p:sp>
        <p:nvSpPr>
          <p:cNvPr id="18435" name="Subtitle 7"/>
          <p:cNvSpPr>
            <a:spLocks noGrp="1"/>
          </p:cNvSpPr>
          <p:nvPr>
            <p:ph type="subTitle" idx="1"/>
          </p:nvPr>
        </p:nvSpPr>
        <p:spPr/>
        <p:txBody>
          <a:bodyPr/>
          <a:lstStyle/>
          <a:p>
            <a:pPr eaLnBrk="1" hangingPunct="1"/>
            <a:endParaRPr lang="en-GB" smtClean="0"/>
          </a:p>
        </p:txBody>
      </p:sp>
      <p:sp>
        <p:nvSpPr>
          <p:cNvPr id="1843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smtClean="0">
                <a:solidFill>
                  <a:schemeClr val="bg1"/>
                </a:solidFill>
              </a:rPr>
              <a:t>NA1: EGI-InSPIRE Review 2013</a:t>
            </a:r>
            <a:endParaRPr lang="en-US" dirty="0">
              <a:solidFill>
                <a:schemeClr val="bg1"/>
              </a:solidFill>
            </a:endParaRPr>
          </a:p>
        </p:txBody>
      </p:sp>
      <p:sp>
        <p:nvSpPr>
          <p:cNvPr id="184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B954A382-3BA2-47F7-B20A-4877865F81BE}" type="slidenum">
              <a:rPr lang="fi-FI" smtClean="0">
                <a:solidFill>
                  <a:schemeClr val="bg1"/>
                </a:solidFill>
              </a:rPr>
              <a:pPr fontAlgn="base">
                <a:spcBef>
                  <a:spcPct val="0"/>
                </a:spcBef>
                <a:spcAft>
                  <a:spcPct val="0"/>
                </a:spcAft>
              </a:pPr>
              <a:t>43</a:t>
            </a:fld>
            <a:endParaRPr lang="fi-FI" smtClean="0">
              <a:solidFill>
                <a:schemeClr val="bg1"/>
              </a:solidFill>
            </a:endParaRPr>
          </a:p>
        </p:txBody>
      </p:sp>
    </p:spTree>
    <p:extLst>
      <p:ext uri="{BB962C8B-B14F-4D97-AF65-F5344CB8AC3E}">
        <p14:creationId xmlns:p14="http://schemas.microsoft.com/office/powerpoint/2010/main" val="261035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Rectangle 23"/>
          <p:cNvSpPr/>
          <p:nvPr/>
        </p:nvSpPr>
        <p:spPr>
          <a:xfrm>
            <a:off x="12420" y="5474153"/>
            <a:ext cx="9144000" cy="100663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Rectangle 4"/>
          <p:cNvSpPr/>
          <p:nvPr/>
        </p:nvSpPr>
        <p:spPr>
          <a:xfrm>
            <a:off x="-9896" y="2507995"/>
            <a:ext cx="9166595" cy="1008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 name="Rectangle 5"/>
          <p:cNvSpPr/>
          <p:nvPr/>
        </p:nvSpPr>
        <p:spPr>
          <a:xfrm rot="16200000">
            <a:off x="-218020" y="2724586"/>
            <a:ext cx="1010523" cy="5773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Funders</a:t>
            </a:r>
          </a:p>
        </p:txBody>
      </p:sp>
      <p:sp>
        <p:nvSpPr>
          <p:cNvPr id="7" name="Rounded Rectangle 6"/>
          <p:cNvSpPr/>
          <p:nvPr/>
        </p:nvSpPr>
        <p:spPr>
          <a:xfrm>
            <a:off x="2117735" y="2769649"/>
            <a:ext cx="1384929" cy="4202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Contribute to</a:t>
            </a:r>
          </a:p>
          <a:p>
            <a:pPr algn="ctr"/>
            <a:r>
              <a:rPr lang="en-US" sz="1200" dirty="0" smtClean="0"/>
              <a:t>EU2020 priorities</a:t>
            </a:r>
            <a:endParaRPr lang="en-US" sz="1200" dirty="0"/>
          </a:p>
        </p:txBody>
      </p:sp>
      <p:sp>
        <p:nvSpPr>
          <p:cNvPr id="8" name="Rounded Rectangle 7"/>
          <p:cNvSpPr/>
          <p:nvPr/>
        </p:nvSpPr>
        <p:spPr>
          <a:xfrm>
            <a:off x="4646976" y="2756415"/>
            <a:ext cx="1511368" cy="4202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Contribute to national priorities</a:t>
            </a:r>
            <a:endParaRPr lang="en-US" sz="1200" dirty="0"/>
          </a:p>
        </p:txBody>
      </p:sp>
      <p:sp>
        <p:nvSpPr>
          <p:cNvPr id="31" name="Rectangle 30"/>
          <p:cNvSpPr/>
          <p:nvPr/>
        </p:nvSpPr>
        <p:spPr>
          <a:xfrm>
            <a:off x="3954" y="4496922"/>
            <a:ext cx="9144000" cy="1008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2" name="Rectangle 31"/>
          <p:cNvSpPr/>
          <p:nvPr/>
        </p:nvSpPr>
        <p:spPr>
          <a:xfrm rot="16200000">
            <a:off x="-186422" y="4724270"/>
            <a:ext cx="958093" cy="5773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Processes</a:t>
            </a:r>
            <a:endParaRPr lang="en-US" sz="1200" b="1" dirty="0"/>
          </a:p>
        </p:txBody>
      </p:sp>
      <p:sp>
        <p:nvSpPr>
          <p:cNvPr id="33" name="Rounded Rectangle 32"/>
          <p:cNvSpPr/>
          <p:nvPr/>
        </p:nvSpPr>
        <p:spPr>
          <a:xfrm>
            <a:off x="644474" y="4750500"/>
            <a:ext cx="1473261" cy="5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Develop EGI as </a:t>
            </a:r>
          </a:p>
          <a:p>
            <a:pPr algn="ctr"/>
            <a:r>
              <a:rPr lang="en-US" sz="1200" dirty="0"/>
              <a:t>open ICT ecosystem</a:t>
            </a:r>
          </a:p>
        </p:txBody>
      </p:sp>
      <p:sp>
        <p:nvSpPr>
          <p:cNvPr id="34" name="Rounded Rectangle 33"/>
          <p:cNvSpPr/>
          <p:nvPr/>
        </p:nvSpPr>
        <p:spPr>
          <a:xfrm>
            <a:off x="2210646" y="4763199"/>
            <a:ext cx="1224510" cy="5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Integrate </a:t>
            </a:r>
            <a:r>
              <a:rPr lang="en-US" sz="1200" dirty="0" smtClean="0"/>
              <a:t>new physical  </a:t>
            </a:r>
            <a:endParaRPr lang="en-US" sz="1200" dirty="0"/>
          </a:p>
          <a:p>
            <a:pPr algn="ctr"/>
            <a:r>
              <a:rPr lang="en-US" sz="1200" dirty="0" smtClean="0"/>
              <a:t>resources</a:t>
            </a:r>
            <a:endParaRPr lang="en-US" sz="1200" dirty="0"/>
          </a:p>
        </p:txBody>
      </p:sp>
      <p:sp>
        <p:nvSpPr>
          <p:cNvPr id="47" name="Rounded Rectangle 46"/>
          <p:cNvSpPr/>
          <p:nvPr/>
        </p:nvSpPr>
        <p:spPr>
          <a:xfrm>
            <a:off x="3954" y="561724"/>
            <a:ext cx="9140046" cy="49486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Mission</a:t>
            </a:r>
            <a:endParaRPr lang="en-US" sz="1600" dirty="0"/>
          </a:p>
        </p:txBody>
      </p:sp>
      <p:grpSp>
        <p:nvGrpSpPr>
          <p:cNvPr id="2" name="Group 1"/>
          <p:cNvGrpSpPr/>
          <p:nvPr/>
        </p:nvGrpSpPr>
        <p:grpSpPr>
          <a:xfrm>
            <a:off x="16654" y="6530127"/>
            <a:ext cx="9140046" cy="332390"/>
            <a:chOff x="-1" y="1195697"/>
            <a:chExt cx="9140046" cy="332390"/>
          </a:xfrm>
        </p:grpSpPr>
        <p:sp>
          <p:nvSpPr>
            <p:cNvPr id="48" name="Rounded Rectangle 47"/>
            <p:cNvSpPr/>
            <p:nvPr/>
          </p:nvSpPr>
          <p:spPr>
            <a:xfrm>
              <a:off x="-1" y="1195697"/>
              <a:ext cx="9140046" cy="33239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Core Values</a:t>
              </a:r>
              <a:endParaRPr lang="en-US" sz="1600" b="1" dirty="0"/>
            </a:p>
          </p:txBody>
        </p:sp>
        <p:sp>
          <p:nvSpPr>
            <p:cNvPr id="49" name="Rounded Rectangle 48"/>
            <p:cNvSpPr/>
            <p:nvPr/>
          </p:nvSpPr>
          <p:spPr>
            <a:xfrm>
              <a:off x="2101081" y="1213207"/>
              <a:ext cx="1282190" cy="2804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smtClean="0"/>
                <a:t>Leadership</a:t>
              </a:r>
              <a:endParaRPr lang="en-US" sz="1600" dirty="0"/>
            </a:p>
          </p:txBody>
        </p:sp>
        <p:sp>
          <p:nvSpPr>
            <p:cNvPr id="50" name="Rounded Rectangle 49"/>
            <p:cNvSpPr/>
            <p:nvPr/>
          </p:nvSpPr>
          <p:spPr>
            <a:xfrm>
              <a:off x="3482215" y="1217152"/>
              <a:ext cx="1125565" cy="2804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t>Openness</a:t>
              </a:r>
              <a:endParaRPr lang="en-US" sz="1600" dirty="0"/>
            </a:p>
          </p:txBody>
        </p:sp>
        <p:sp>
          <p:nvSpPr>
            <p:cNvPr id="51" name="Rounded Rectangle 50"/>
            <p:cNvSpPr/>
            <p:nvPr/>
          </p:nvSpPr>
          <p:spPr>
            <a:xfrm>
              <a:off x="4723219" y="1221097"/>
              <a:ext cx="1125565" cy="2804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R</a:t>
              </a:r>
              <a:r>
                <a:rPr lang="en-US" sz="1600" dirty="0" smtClean="0"/>
                <a:t>eliability</a:t>
              </a:r>
              <a:endParaRPr lang="en-US" sz="1600" dirty="0"/>
            </a:p>
          </p:txBody>
        </p:sp>
        <p:sp>
          <p:nvSpPr>
            <p:cNvPr id="52" name="Rounded Rectangle 51"/>
            <p:cNvSpPr/>
            <p:nvPr/>
          </p:nvSpPr>
          <p:spPr>
            <a:xfrm>
              <a:off x="5983446" y="1213207"/>
              <a:ext cx="1125565" cy="2804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t>I</a:t>
              </a:r>
              <a:r>
                <a:rPr lang="en-US" sz="1600" dirty="0" smtClean="0"/>
                <a:t>nnovation</a:t>
              </a:r>
              <a:endParaRPr lang="en-US" sz="1600" dirty="0"/>
            </a:p>
          </p:txBody>
        </p:sp>
      </p:grpSp>
      <p:sp>
        <p:nvSpPr>
          <p:cNvPr id="53" name="Rounded Rectangle 52"/>
          <p:cNvSpPr/>
          <p:nvPr/>
        </p:nvSpPr>
        <p:spPr>
          <a:xfrm>
            <a:off x="889000" y="567834"/>
            <a:ext cx="8251045" cy="4887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C</a:t>
            </a:r>
            <a:r>
              <a:rPr lang="en-US" sz="1600" dirty="0" smtClean="0"/>
              <a:t>onnect researchers from all disciplines with the reliable and innovative ICT services </a:t>
            </a:r>
          </a:p>
          <a:p>
            <a:pPr algn="ctr"/>
            <a:r>
              <a:rPr lang="en-US" sz="1600" dirty="0" smtClean="0"/>
              <a:t>they need to undertake their collaborative world-class research</a:t>
            </a:r>
            <a:endParaRPr lang="en-US" sz="1600" dirty="0"/>
          </a:p>
        </p:txBody>
      </p:sp>
      <p:sp>
        <p:nvSpPr>
          <p:cNvPr id="39" name="Rectangle 38"/>
          <p:cNvSpPr/>
          <p:nvPr/>
        </p:nvSpPr>
        <p:spPr>
          <a:xfrm>
            <a:off x="12700" y="3523812"/>
            <a:ext cx="9144000" cy="1008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40" name="Rectangle 39"/>
          <p:cNvSpPr/>
          <p:nvPr/>
        </p:nvSpPr>
        <p:spPr>
          <a:xfrm rot="16200000">
            <a:off x="-213933" y="3727363"/>
            <a:ext cx="1004647" cy="5773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Direct Beneficiaries</a:t>
            </a:r>
          </a:p>
        </p:txBody>
      </p:sp>
      <p:sp>
        <p:nvSpPr>
          <p:cNvPr id="46" name="Rounded Rectangle 45"/>
          <p:cNvSpPr/>
          <p:nvPr/>
        </p:nvSpPr>
        <p:spPr>
          <a:xfrm>
            <a:off x="1533133" y="3781169"/>
            <a:ext cx="2860105" cy="391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Easy and reliable access to the services that meet the needs of researchers</a:t>
            </a:r>
            <a:endParaRPr lang="en-US" sz="1200" dirty="0"/>
          </a:p>
        </p:txBody>
      </p:sp>
      <p:sp>
        <p:nvSpPr>
          <p:cNvPr id="56" name="Rounded Rectangle 55"/>
          <p:cNvSpPr/>
          <p:nvPr/>
        </p:nvSpPr>
        <p:spPr>
          <a:xfrm>
            <a:off x="3513725" y="4780451"/>
            <a:ext cx="1888935" cy="5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Improve</a:t>
            </a:r>
          </a:p>
          <a:p>
            <a:pPr algn="ctr"/>
            <a:r>
              <a:rPr lang="en-US" sz="1200" dirty="0" smtClean="0"/>
              <a:t>technical outreach</a:t>
            </a:r>
            <a:endParaRPr lang="en-US" sz="1200" dirty="0"/>
          </a:p>
        </p:txBody>
      </p:sp>
      <p:sp>
        <p:nvSpPr>
          <p:cNvPr id="57" name="Rounded Rectangle 56"/>
          <p:cNvSpPr/>
          <p:nvPr/>
        </p:nvSpPr>
        <p:spPr>
          <a:xfrm>
            <a:off x="-4953" y="1101537"/>
            <a:ext cx="9140046" cy="32989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Strategic Themes</a:t>
            </a:r>
            <a:endParaRPr lang="en-US" sz="1600" b="1" dirty="0"/>
          </a:p>
        </p:txBody>
      </p:sp>
      <p:sp>
        <p:nvSpPr>
          <p:cNvPr id="58" name="Rounded Rectangle 57"/>
          <p:cNvSpPr/>
          <p:nvPr/>
        </p:nvSpPr>
        <p:spPr>
          <a:xfrm>
            <a:off x="1693952" y="1141968"/>
            <a:ext cx="2634060" cy="26405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Communication &amp; </a:t>
            </a:r>
            <a:r>
              <a:rPr lang="en-US" sz="1400" dirty="0"/>
              <a:t>C</a:t>
            </a:r>
            <a:r>
              <a:rPr lang="en-US" sz="1400" dirty="0" smtClean="0"/>
              <a:t>oordination</a:t>
            </a:r>
            <a:endParaRPr lang="en-US" sz="1400" dirty="0"/>
          </a:p>
        </p:txBody>
      </p:sp>
      <p:sp>
        <p:nvSpPr>
          <p:cNvPr id="59" name="Rounded Rectangle 58"/>
          <p:cNvSpPr/>
          <p:nvPr/>
        </p:nvSpPr>
        <p:spPr>
          <a:xfrm>
            <a:off x="4447859" y="1147423"/>
            <a:ext cx="2083355" cy="2637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O</a:t>
            </a:r>
            <a:r>
              <a:rPr lang="en-US" sz="1400" dirty="0" smtClean="0"/>
              <a:t>peration Infrastructure</a:t>
            </a:r>
            <a:endParaRPr lang="en-US" sz="1400" dirty="0"/>
          </a:p>
        </p:txBody>
      </p:sp>
      <p:sp>
        <p:nvSpPr>
          <p:cNvPr id="61" name="Rounded Rectangle 60"/>
          <p:cNvSpPr/>
          <p:nvPr/>
        </p:nvSpPr>
        <p:spPr>
          <a:xfrm>
            <a:off x="6637385" y="1134615"/>
            <a:ext cx="2497708" cy="28040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Virtual Research Environments</a:t>
            </a:r>
            <a:endParaRPr lang="en-US" sz="1400" dirty="0"/>
          </a:p>
        </p:txBody>
      </p:sp>
      <p:sp>
        <p:nvSpPr>
          <p:cNvPr id="62" name="Rounded Rectangle 61"/>
          <p:cNvSpPr/>
          <p:nvPr/>
        </p:nvSpPr>
        <p:spPr>
          <a:xfrm>
            <a:off x="5481589" y="4779303"/>
            <a:ext cx="1888935" cy="5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a:p>
            <a:pPr algn="ctr"/>
            <a:r>
              <a:rPr lang="en-US" sz="1200" dirty="0" smtClean="0"/>
              <a:t>Improve operational efficiency and effectiveness</a:t>
            </a:r>
            <a:endParaRPr lang="en-US" sz="1200" dirty="0"/>
          </a:p>
          <a:p>
            <a:pPr algn="ctr"/>
            <a:endParaRPr lang="en-US" sz="1200" dirty="0"/>
          </a:p>
        </p:txBody>
      </p:sp>
      <p:sp>
        <p:nvSpPr>
          <p:cNvPr id="63" name="Rounded Rectangle 62"/>
          <p:cNvSpPr/>
          <p:nvPr/>
        </p:nvSpPr>
        <p:spPr>
          <a:xfrm>
            <a:off x="3954" y="19856"/>
            <a:ext cx="9140046" cy="49486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Vision</a:t>
            </a:r>
            <a:endParaRPr lang="en-US" sz="1600" dirty="0"/>
          </a:p>
        </p:txBody>
      </p:sp>
      <p:sp>
        <p:nvSpPr>
          <p:cNvPr id="64" name="Rounded Rectangle 63"/>
          <p:cNvSpPr/>
          <p:nvPr/>
        </p:nvSpPr>
        <p:spPr>
          <a:xfrm>
            <a:off x="889000" y="25966"/>
            <a:ext cx="8251045" cy="488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Support the digital ERA through a pan-European e-infrastructure based on an open federation of reliable services that provide uniform access to national computing, storage and data resources</a:t>
            </a:r>
            <a:endParaRPr lang="en-US" sz="1600" dirty="0"/>
          </a:p>
        </p:txBody>
      </p:sp>
      <p:sp>
        <p:nvSpPr>
          <p:cNvPr id="25" name="Rectangle 24"/>
          <p:cNvSpPr/>
          <p:nvPr/>
        </p:nvSpPr>
        <p:spPr>
          <a:xfrm rot="16200000">
            <a:off x="-189751" y="5705953"/>
            <a:ext cx="973214" cy="5773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Learning</a:t>
            </a:r>
            <a:r>
              <a:rPr lang="en-US" sz="1200" dirty="0" smtClean="0"/>
              <a:t> &amp; Growth</a:t>
            </a:r>
            <a:endParaRPr lang="en-US" sz="1200" dirty="0"/>
          </a:p>
        </p:txBody>
      </p:sp>
      <p:sp>
        <p:nvSpPr>
          <p:cNvPr id="26" name="Rounded Rectangle 25"/>
          <p:cNvSpPr/>
          <p:nvPr/>
        </p:nvSpPr>
        <p:spPr>
          <a:xfrm>
            <a:off x="5922243" y="5703361"/>
            <a:ext cx="2255387" cy="555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Develop technical expertise</a:t>
            </a:r>
            <a:endParaRPr lang="en-US" sz="1200" dirty="0"/>
          </a:p>
        </p:txBody>
      </p:sp>
      <p:sp>
        <p:nvSpPr>
          <p:cNvPr id="65" name="Rounded Rectangle 64"/>
          <p:cNvSpPr/>
          <p:nvPr/>
        </p:nvSpPr>
        <p:spPr>
          <a:xfrm>
            <a:off x="943603" y="5664834"/>
            <a:ext cx="1990510" cy="555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CS" sz="1200" dirty="0" smtClean="0"/>
              <a:t>Streng</a:t>
            </a:r>
            <a:r>
              <a:rPr lang="en-GB" sz="1200" dirty="0" err="1" smtClean="0"/>
              <a:t>th</a:t>
            </a:r>
            <a:r>
              <a:rPr lang="sr-Cyrl-CS" sz="1200" dirty="0" smtClean="0"/>
              <a:t>en</a:t>
            </a:r>
            <a:r>
              <a:rPr lang="en-US" sz="1200" dirty="0" smtClean="0"/>
              <a:t> governance</a:t>
            </a:r>
            <a:endParaRPr lang="en-US" sz="1200" dirty="0"/>
          </a:p>
        </p:txBody>
      </p:sp>
      <p:sp>
        <p:nvSpPr>
          <p:cNvPr id="67" name="Rectangle 66"/>
          <p:cNvSpPr/>
          <p:nvPr/>
        </p:nvSpPr>
        <p:spPr>
          <a:xfrm>
            <a:off x="-9896" y="1481688"/>
            <a:ext cx="9166596" cy="1008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8" name="Rectangle 67"/>
          <p:cNvSpPr/>
          <p:nvPr/>
        </p:nvSpPr>
        <p:spPr>
          <a:xfrm rot="16200000">
            <a:off x="-220992" y="1692784"/>
            <a:ext cx="999534" cy="5773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t>Income</a:t>
            </a:r>
          </a:p>
        </p:txBody>
      </p:sp>
      <p:sp>
        <p:nvSpPr>
          <p:cNvPr id="69" name="Rounded Rectangle 68"/>
          <p:cNvSpPr/>
          <p:nvPr/>
        </p:nvSpPr>
        <p:spPr>
          <a:xfrm>
            <a:off x="4680167" y="1733405"/>
            <a:ext cx="2568848" cy="43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Achieve community funding for continued operation</a:t>
            </a:r>
            <a:endParaRPr lang="en-US" sz="1200" dirty="0"/>
          </a:p>
        </p:txBody>
      </p:sp>
      <p:sp>
        <p:nvSpPr>
          <p:cNvPr id="70" name="Rounded Rectangle 69"/>
          <p:cNvSpPr/>
          <p:nvPr/>
        </p:nvSpPr>
        <p:spPr>
          <a:xfrm>
            <a:off x="1850154" y="1738769"/>
            <a:ext cx="2608039" cy="43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Achieve </a:t>
            </a:r>
            <a:r>
              <a:rPr lang="sr-Cyrl-CS" sz="1200" dirty="0" smtClean="0"/>
              <a:t>continued European&amp;national funding </a:t>
            </a:r>
            <a:endParaRPr lang="en-US" sz="1200" dirty="0"/>
          </a:p>
        </p:txBody>
      </p:sp>
      <p:sp>
        <p:nvSpPr>
          <p:cNvPr id="156" name="Oval 155"/>
          <p:cNvSpPr/>
          <p:nvPr/>
        </p:nvSpPr>
        <p:spPr>
          <a:xfrm>
            <a:off x="7145222" y="5039452"/>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O2</a:t>
            </a:r>
            <a:endParaRPr lang="en-US" sz="900" dirty="0"/>
          </a:p>
        </p:txBody>
      </p:sp>
      <p:sp>
        <p:nvSpPr>
          <p:cNvPr id="157" name="Oval 156"/>
          <p:cNvSpPr/>
          <p:nvPr/>
        </p:nvSpPr>
        <p:spPr>
          <a:xfrm>
            <a:off x="2708600" y="5991747"/>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grpSp>
        <p:nvGrpSpPr>
          <p:cNvPr id="255" name="Group 254"/>
          <p:cNvGrpSpPr/>
          <p:nvPr/>
        </p:nvGrpSpPr>
        <p:grpSpPr>
          <a:xfrm>
            <a:off x="4695206" y="3771386"/>
            <a:ext cx="2052201" cy="415776"/>
            <a:chOff x="6164699" y="3825722"/>
            <a:chExt cx="2052201" cy="415776"/>
          </a:xfrm>
        </p:grpSpPr>
        <p:sp>
          <p:nvSpPr>
            <p:cNvPr id="42" name="Rounded Rectangle 41"/>
            <p:cNvSpPr/>
            <p:nvPr/>
          </p:nvSpPr>
          <p:spPr>
            <a:xfrm>
              <a:off x="6164699" y="3825722"/>
              <a:ext cx="2052201" cy="415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Promote the sharing and re-use of innovation</a:t>
              </a:r>
              <a:endParaRPr lang="en-US" sz="1200" dirty="0"/>
            </a:p>
          </p:txBody>
        </p:sp>
        <p:sp>
          <p:nvSpPr>
            <p:cNvPr id="159" name="Oval 158"/>
            <p:cNvSpPr/>
            <p:nvPr/>
          </p:nvSpPr>
          <p:spPr>
            <a:xfrm>
              <a:off x="7997794" y="3981008"/>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O4</a:t>
              </a:r>
              <a:endParaRPr lang="en-US" sz="900" dirty="0"/>
            </a:p>
          </p:txBody>
        </p:sp>
      </p:grpSp>
      <p:sp>
        <p:nvSpPr>
          <p:cNvPr id="165" name="Oval 164"/>
          <p:cNvSpPr/>
          <p:nvPr/>
        </p:nvSpPr>
        <p:spPr>
          <a:xfrm>
            <a:off x="3197863" y="5038400"/>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O5</a:t>
            </a:r>
            <a:endParaRPr lang="en-US" sz="900" dirty="0"/>
          </a:p>
        </p:txBody>
      </p:sp>
      <p:sp>
        <p:nvSpPr>
          <p:cNvPr id="166" name="Oval 165"/>
          <p:cNvSpPr/>
          <p:nvPr/>
        </p:nvSpPr>
        <p:spPr>
          <a:xfrm>
            <a:off x="4159180" y="3937692"/>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O3</a:t>
            </a:r>
            <a:endParaRPr lang="en-US" sz="900" dirty="0"/>
          </a:p>
        </p:txBody>
      </p:sp>
      <p:sp>
        <p:nvSpPr>
          <p:cNvPr id="172" name="Rounded Rectangle 171"/>
          <p:cNvSpPr/>
          <p:nvPr/>
        </p:nvSpPr>
        <p:spPr>
          <a:xfrm>
            <a:off x="7483930" y="4780451"/>
            <a:ext cx="1387400" cy="5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Integrate new technologies</a:t>
            </a:r>
            <a:endParaRPr lang="en-US" sz="1200" dirty="0"/>
          </a:p>
        </p:txBody>
      </p:sp>
      <p:sp>
        <p:nvSpPr>
          <p:cNvPr id="167" name="Oval 166"/>
          <p:cNvSpPr/>
          <p:nvPr/>
        </p:nvSpPr>
        <p:spPr>
          <a:xfrm>
            <a:off x="5166490" y="504295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O4</a:t>
            </a:r>
            <a:endParaRPr lang="en-US" sz="900" dirty="0"/>
          </a:p>
        </p:txBody>
      </p:sp>
      <p:sp>
        <p:nvSpPr>
          <p:cNvPr id="175" name="Oval 174"/>
          <p:cNvSpPr/>
          <p:nvPr/>
        </p:nvSpPr>
        <p:spPr>
          <a:xfrm>
            <a:off x="685800" y="478045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O6</a:t>
            </a:r>
            <a:endParaRPr lang="en-US" sz="900" dirty="0"/>
          </a:p>
        </p:txBody>
      </p:sp>
      <p:sp>
        <p:nvSpPr>
          <p:cNvPr id="212" name="Rounded Rectangle 211"/>
          <p:cNvSpPr/>
          <p:nvPr/>
        </p:nvSpPr>
        <p:spPr>
          <a:xfrm>
            <a:off x="3513725" y="5703361"/>
            <a:ext cx="1990510" cy="555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Strengthen strategic partnerships</a:t>
            </a:r>
            <a:endParaRPr lang="en-US" sz="1200" dirty="0"/>
          </a:p>
        </p:txBody>
      </p:sp>
      <p:sp>
        <p:nvSpPr>
          <p:cNvPr id="155" name="Oval 154"/>
          <p:cNvSpPr/>
          <p:nvPr/>
        </p:nvSpPr>
        <p:spPr>
          <a:xfrm>
            <a:off x="8619301" y="5024302"/>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O6</a:t>
            </a:r>
            <a:endParaRPr lang="en-US" sz="900" dirty="0"/>
          </a:p>
        </p:txBody>
      </p:sp>
      <p:sp>
        <p:nvSpPr>
          <p:cNvPr id="246" name="Oval 245"/>
          <p:cNvSpPr/>
          <p:nvPr/>
        </p:nvSpPr>
        <p:spPr>
          <a:xfrm>
            <a:off x="5250396" y="600012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O6</a:t>
            </a:r>
            <a:endParaRPr lang="en-US" sz="900" dirty="0"/>
          </a:p>
        </p:txBody>
      </p:sp>
      <p:sp>
        <p:nvSpPr>
          <p:cNvPr id="248" name="Oval 247"/>
          <p:cNvSpPr/>
          <p:nvPr/>
        </p:nvSpPr>
        <p:spPr>
          <a:xfrm>
            <a:off x="2255116" y="5038400"/>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sp>
        <p:nvSpPr>
          <p:cNvPr id="249" name="Oval 248"/>
          <p:cNvSpPr/>
          <p:nvPr/>
        </p:nvSpPr>
        <p:spPr>
          <a:xfrm>
            <a:off x="7974430" y="600012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O6</a:t>
            </a:r>
            <a:endParaRPr lang="en-US" sz="900" dirty="0"/>
          </a:p>
        </p:txBody>
      </p:sp>
      <p:sp>
        <p:nvSpPr>
          <p:cNvPr id="310" name="Oval 309"/>
          <p:cNvSpPr/>
          <p:nvPr/>
        </p:nvSpPr>
        <p:spPr>
          <a:xfrm>
            <a:off x="1533134" y="3915566"/>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O2</a:t>
            </a:r>
            <a:endParaRPr lang="en-US" sz="900" dirty="0"/>
          </a:p>
        </p:txBody>
      </p:sp>
      <p:sp>
        <p:nvSpPr>
          <p:cNvPr id="311" name="Oval 310"/>
          <p:cNvSpPr/>
          <p:nvPr/>
        </p:nvSpPr>
        <p:spPr>
          <a:xfrm>
            <a:off x="7043622" y="1904335"/>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sp>
        <p:nvSpPr>
          <p:cNvPr id="312" name="Oval 311"/>
          <p:cNvSpPr/>
          <p:nvPr/>
        </p:nvSpPr>
        <p:spPr>
          <a:xfrm>
            <a:off x="5500340" y="5039452"/>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sp>
        <p:nvSpPr>
          <p:cNvPr id="313" name="Oval 312"/>
          <p:cNvSpPr/>
          <p:nvPr/>
        </p:nvSpPr>
        <p:spPr>
          <a:xfrm>
            <a:off x="1876435" y="475050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O4</a:t>
            </a:r>
            <a:endParaRPr lang="en-US" sz="900" dirty="0"/>
          </a:p>
        </p:txBody>
      </p:sp>
      <p:sp>
        <p:nvSpPr>
          <p:cNvPr id="314" name="Oval 313"/>
          <p:cNvSpPr/>
          <p:nvPr/>
        </p:nvSpPr>
        <p:spPr>
          <a:xfrm>
            <a:off x="3543047" y="5991747"/>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grpSp>
        <p:nvGrpSpPr>
          <p:cNvPr id="82" name="Group 81"/>
          <p:cNvGrpSpPr/>
          <p:nvPr/>
        </p:nvGrpSpPr>
        <p:grpSpPr>
          <a:xfrm>
            <a:off x="6933659" y="3782236"/>
            <a:ext cx="2201436" cy="415776"/>
            <a:chOff x="6212063" y="3825722"/>
            <a:chExt cx="2056949" cy="415776"/>
          </a:xfrm>
        </p:grpSpPr>
        <p:sp>
          <p:nvSpPr>
            <p:cNvPr id="83" name="Rounded Rectangle 82"/>
            <p:cNvSpPr/>
            <p:nvPr/>
          </p:nvSpPr>
          <p:spPr>
            <a:xfrm>
              <a:off x="6212063" y="3825722"/>
              <a:ext cx="2052201" cy="415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Support uniform operation </a:t>
              </a:r>
              <a:r>
                <a:rPr lang="en-US" sz="1200" smtClean="0"/>
                <a:t>of resource </a:t>
              </a:r>
              <a:r>
                <a:rPr lang="en-US" sz="1200" dirty="0" smtClean="0"/>
                <a:t>centers </a:t>
              </a:r>
              <a:endParaRPr lang="en-US" sz="1200" dirty="0"/>
            </a:p>
          </p:txBody>
        </p:sp>
        <p:sp>
          <p:nvSpPr>
            <p:cNvPr id="84" name="Oval 83"/>
            <p:cNvSpPr/>
            <p:nvPr/>
          </p:nvSpPr>
          <p:spPr>
            <a:xfrm>
              <a:off x="8065812" y="4012898"/>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O2</a:t>
              </a:r>
              <a:endParaRPr lang="en-US" sz="900" dirty="0"/>
            </a:p>
          </p:txBody>
        </p:sp>
      </p:grpSp>
      <p:sp>
        <p:nvSpPr>
          <p:cNvPr id="101" name="Rounded Rectangle 100"/>
          <p:cNvSpPr/>
          <p:nvPr/>
        </p:nvSpPr>
        <p:spPr>
          <a:xfrm>
            <a:off x="7026427" y="2756416"/>
            <a:ext cx="1511368" cy="4202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Cost effective management</a:t>
            </a:r>
            <a:endParaRPr lang="en-US" sz="1200" dirty="0"/>
          </a:p>
        </p:txBody>
      </p:sp>
      <p:sp>
        <p:nvSpPr>
          <p:cNvPr id="119" name="Oval 118"/>
          <p:cNvSpPr/>
          <p:nvPr/>
        </p:nvSpPr>
        <p:spPr>
          <a:xfrm>
            <a:off x="6969629" y="3970151"/>
            <a:ext cx="203200" cy="228600"/>
          </a:xfrm>
          <a:prstGeom prst="ellipse">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en-US" sz="900" dirty="0" smtClean="0"/>
              <a:t>O1</a:t>
            </a:r>
            <a:endParaRPr lang="en-US" sz="900" dirty="0"/>
          </a:p>
        </p:txBody>
      </p:sp>
    </p:spTree>
    <p:extLst>
      <p:ext uri="{BB962C8B-B14F-4D97-AF65-F5344CB8AC3E}">
        <p14:creationId xmlns:p14="http://schemas.microsoft.com/office/powerpoint/2010/main" val="1886613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1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5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3" grpId="0" animBg="1"/>
      <p:bldP spid="34" grpId="0" animBg="1"/>
      <p:bldP spid="47" grpId="0" animBg="1"/>
      <p:bldP spid="53" grpId="0" animBg="1"/>
      <p:bldP spid="46" grpId="0" animBg="1"/>
      <p:bldP spid="56" grpId="0" animBg="1"/>
      <p:bldP spid="57" grpId="0" animBg="1"/>
      <p:bldP spid="58" grpId="0" animBg="1"/>
      <p:bldP spid="59" grpId="0" animBg="1"/>
      <p:bldP spid="61" grpId="0" animBg="1"/>
      <p:bldP spid="62" grpId="0" animBg="1"/>
      <p:bldP spid="63" grpId="0" animBg="1"/>
      <p:bldP spid="64" grpId="0" animBg="1"/>
      <p:bldP spid="26" grpId="0" animBg="1"/>
      <p:bldP spid="65" grpId="0" animBg="1"/>
      <p:bldP spid="69" grpId="0" animBg="1"/>
      <p:bldP spid="70" grpId="0" animBg="1"/>
      <p:bldP spid="156" grpId="0" animBg="1"/>
      <p:bldP spid="157" grpId="0" animBg="1"/>
      <p:bldP spid="165" grpId="0" animBg="1"/>
      <p:bldP spid="166" grpId="0" animBg="1"/>
      <p:bldP spid="172" grpId="0" animBg="1"/>
      <p:bldP spid="167" grpId="0" animBg="1"/>
      <p:bldP spid="175" grpId="0" animBg="1"/>
      <p:bldP spid="212" grpId="0" animBg="1"/>
      <p:bldP spid="155" grpId="0" animBg="1"/>
      <p:bldP spid="246" grpId="0" animBg="1"/>
      <p:bldP spid="248" grpId="0" animBg="1"/>
      <p:bldP spid="249" grpId="0" animBg="1"/>
      <p:bldP spid="310" grpId="0" animBg="1"/>
      <p:bldP spid="311" grpId="0" animBg="1"/>
      <p:bldP spid="312" grpId="0" animBg="1"/>
      <p:bldP spid="313" grpId="0" animBg="1"/>
      <p:bldP spid="314" grpId="0" animBg="1"/>
      <p:bldP spid="101" grpId="0" animBg="1"/>
      <p:bldP spid="119"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Learning/growth</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45</a:t>
            </a:fld>
            <a:endParaRPr lang="en-US" dirty="0"/>
          </a:p>
        </p:txBody>
      </p:sp>
      <p:sp>
        <p:nvSpPr>
          <p:cNvPr id="5" name="Footer Placeholder 4"/>
          <p:cNvSpPr>
            <a:spLocks noGrp="1"/>
          </p:cNvSpPr>
          <p:nvPr>
            <p:ph type="ftr" sz="quarter" idx="11"/>
          </p:nvPr>
        </p:nvSpPr>
        <p:spPr/>
        <p:txBody>
          <a:bodyPr/>
          <a:lstStyle/>
          <a:p>
            <a:pPr>
              <a:defRPr/>
            </a:pPr>
            <a:r>
              <a:rPr lang="en-US" dirty="0" smtClean="0"/>
              <a:t>NA1 - June 2013</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9057421"/>
              </p:ext>
            </p:extLst>
          </p:nvPr>
        </p:nvGraphicFramePr>
        <p:xfrm>
          <a:off x="179512" y="1124744"/>
          <a:ext cx="8712968" cy="5145121"/>
        </p:xfrm>
        <a:graphic>
          <a:graphicData uri="http://schemas.openxmlformats.org/drawingml/2006/table">
            <a:tbl>
              <a:tblPr firstRow="1" firstCol="1" bandRow="1">
                <a:tableStyleId>{5C22544A-7EE6-4342-B048-85BDC9FD1C3A}</a:tableStyleId>
              </a:tblPr>
              <a:tblGrid>
                <a:gridCol w="1496241"/>
                <a:gridCol w="2375982"/>
                <a:gridCol w="3256343"/>
                <a:gridCol w="792201"/>
                <a:gridCol w="792201"/>
              </a:tblGrid>
              <a:tr h="369921">
                <a:tc>
                  <a:txBody>
                    <a:bodyPr/>
                    <a:lstStyle/>
                    <a:p>
                      <a:pPr algn="just">
                        <a:spcBef>
                          <a:spcPts val="200"/>
                        </a:spcBef>
                        <a:spcAft>
                          <a:spcPts val="200"/>
                        </a:spcAft>
                      </a:pPr>
                      <a:r>
                        <a:rPr lang="en-GB" sz="1200" dirty="0">
                          <a:effectLst/>
                          <a:latin typeface="Arial" pitchFamily="34" charset="0"/>
                          <a:cs typeface="Arial" pitchFamily="34" charset="0"/>
                        </a:rPr>
                        <a:t>Objectives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Description</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Performance measures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Strategic Themes</a:t>
                      </a:r>
                      <a:endParaRPr lang="en-GB" sz="1200" dirty="0">
                        <a:effectLst/>
                        <a:latin typeface="Arial" pitchFamily="34" charset="0"/>
                        <a:ea typeface="Times New Roman"/>
                        <a:cs typeface="Arial" pitchFamily="34" charset="0"/>
                      </a:endParaRPr>
                    </a:p>
                  </a:txBody>
                  <a:tcPr marL="62147" marR="62147" marT="0" marB="0"/>
                </a:tc>
                <a:tc>
                  <a:txBody>
                    <a:bodyPr/>
                    <a:lstStyle/>
                    <a:p>
                      <a:pPr algn="ctr">
                        <a:spcBef>
                          <a:spcPts val="200"/>
                        </a:spcBef>
                        <a:spcAft>
                          <a:spcPts val="200"/>
                        </a:spcAft>
                      </a:pPr>
                      <a:r>
                        <a:rPr lang="en-GB" sz="1200" dirty="0" smtClean="0">
                          <a:effectLst/>
                          <a:latin typeface="Arial" pitchFamily="34" charset="0"/>
                          <a:cs typeface="Arial" pitchFamily="34" charset="0"/>
                        </a:rPr>
                        <a:t>Targets</a:t>
                      </a:r>
                      <a:endParaRPr lang="en-GB" sz="1200" dirty="0">
                        <a:effectLst/>
                        <a:latin typeface="Arial" pitchFamily="34" charset="0"/>
                        <a:ea typeface="Times New Roman"/>
                        <a:cs typeface="Arial" pitchFamily="34" charset="0"/>
                      </a:endParaRPr>
                    </a:p>
                  </a:txBody>
                  <a:tcPr marL="62147" marR="62147" marT="0" marB="0"/>
                </a:tc>
              </a:tr>
              <a:tr h="1340877">
                <a:tc>
                  <a:txBody>
                    <a:bodyPr/>
                    <a:lstStyle/>
                    <a:p>
                      <a:pPr algn="l">
                        <a:spcBef>
                          <a:spcPts val="200"/>
                        </a:spcBef>
                        <a:spcAft>
                          <a:spcPts val="200"/>
                        </a:spcAft>
                      </a:pPr>
                      <a:r>
                        <a:rPr lang="en-GB" sz="1200" dirty="0">
                          <a:effectLst/>
                          <a:latin typeface="Arial" pitchFamily="34" charset="0"/>
                          <a:cs typeface="Arial" pitchFamily="34" charset="0"/>
                        </a:rPr>
                        <a:t>Develop technical expertise</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Develop the human capital within the EGI </a:t>
                      </a:r>
                      <a:r>
                        <a:rPr lang="en-GB" sz="1200" dirty="0" smtClean="0">
                          <a:effectLst/>
                          <a:latin typeface="Arial" pitchFamily="34" charset="0"/>
                          <a:cs typeface="Arial" pitchFamily="34" charset="0"/>
                        </a:rPr>
                        <a:t>ecosystem</a:t>
                      </a:r>
                    </a:p>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Enhance technical </a:t>
                      </a:r>
                      <a:r>
                        <a:rPr lang="en-GB" sz="1200" dirty="0">
                          <a:effectLst/>
                          <a:latin typeface="Arial" pitchFamily="34" charset="0"/>
                          <a:cs typeface="Arial" pitchFamily="34" charset="0"/>
                        </a:rPr>
                        <a:t>effectiveness and </a:t>
                      </a:r>
                      <a:r>
                        <a:rPr lang="en-GB" sz="1200" dirty="0" smtClean="0">
                          <a:effectLst/>
                          <a:latin typeface="Arial" pitchFamily="34" charset="0"/>
                          <a:cs typeface="Arial" pitchFamily="34" charset="0"/>
                        </a:rPr>
                        <a:t>local support</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Number of NGI supported training/tutorial attendee days undertaken at NGI events a year.</a:t>
                      </a:r>
                    </a:p>
                    <a:p>
                      <a:pPr marL="228600" algn="l">
                        <a:spcAft>
                          <a:spcPts val="0"/>
                        </a:spcAft>
                      </a:pPr>
                      <a:r>
                        <a:rPr lang="en-GB" sz="1200" dirty="0">
                          <a:effectLst/>
                          <a:latin typeface="Arial" pitchFamily="34" charset="0"/>
                          <a:cs typeface="Arial" pitchFamily="34" charset="0"/>
                        </a:rPr>
                        <a:t> </a:t>
                      </a:r>
                    </a:p>
                    <a:p>
                      <a:pPr marL="342900" lvl="0" indent="-342900" algn="l">
                        <a:spcAft>
                          <a:spcPts val="0"/>
                        </a:spcAft>
                        <a:buFont typeface="Symbol"/>
                        <a:buChar char=""/>
                      </a:pPr>
                      <a:r>
                        <a:rPr lang="en-GB" sz="1200" dirty="0">
                          <a:effectLst/>
                          <a:latin typeface="Arial" pitchFamily="34" charset="0"/>
                          <a:cs typeface="Arial" pitchFamily="34" charset="0"/>
                        </a:rPr>
                        <a:t>Number of EGI.eu supported training/tutorial attendee days undertaken through EGI Forums and dedicated events a year</a:t>
                      </a:r>
                      <a:r>
                        <a:rPr lang="en-GB" sz="1200" dirty="0" smtClean="0">
                          <a:effectLst/>
                          <a:latin typeface="Arial" pitchFamily="34" charset="0"/>
                          <a:cs typeface="Arial" pitchFamily="34" charset="0"/>
                        </a:rPr>
                        <a:t>.</a:t>
                      </a:r>
                    </a:p>
                    <a:p>
                      <a:pPr marL="342900" lvl="0" indent="-342900" algn="l">
                        <a:spcAft>
                          <a:spcPts val="0"/>
                        </a:spcAft>
                        <a:buFont typeface="Symbol"/>
                        <a:buChar char=""/>
                      </a:pPr>
                      <a:endParaRPr lang="en-GB" sz="1200" dirty="0">
                        <a:effectLst/>
                        <a:latin typeface="Arial" pitchFamily="34" charset="0"/>
                        <a:cs typeface="Arial" pitchFamily="34" charset="0"/>
                      </a:endParaRPr>
                    </a:p>
                  </a:txBody>
                  <a:tcPr marL="62147" marR="62147" marT="0" marB="0"/>
                </a:tc>
                <a:tc>
                  <a:txBody>
                    <a:bodyPr/>
                    <a:lstStyle/>
                    <a:p>
                      <a:pPr algn="l">
                        <a:spcBef>
                          <a:spcPts val="200"/>
                        </a:spcBef>
                        <a:spcAft>
                          <a:spcPts val="0"/>
                        </a:spcAft>
                      </a:pPr>
                      <a:r>
                        <a:rPr lang="en-GB" sz="1200">
                          <a:effectLst/>
                          <a:latin typeface="Arial" pitchFamily="34" charset="0"/>
                          <a:cs typeface="Arial" pitchFamily="34" charset="0"/>
                        </a:rPr>
                        <a:t>C&amp;C</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dirty="0">
                          <a:effectLst/>
                          <a:latin typeface="Arial" pitchFamily="34" charset="0"/>
                          <a:cs typeface="Arial" pitchFamily="34" charset="0"/>
                        </a:rPr>
                        <a:t>1000</a:t>
                      </a:r>
                    </a:p>
                    <a:p>
                      <a:pPr algn="r">
                        <a:spcBef>
                          <a:spcPts val="200"/>
                        </a:spcBef>
                        <a:spcAft>
                          <a:spcPts val="0"/>
                        </a:spcAft>
                      </a:pPr>
                      <a:r>
                        <a:rPr lang="en-GB" sz="1200" dirty="0">
                          <a:effectLst/>
                          <a:latin typeface="Arial" pitchFamily="34" charset="0"/>
                          <a:cs typeface="Arial" pitchFamily="34" charset="0"/>
                        </a:rPr>
                        <a:t>(1500)</a:t>
                      </a:r>
                    </a:p>
                    <a:p>
                      <a:pPr algn="r">
                        <a:spcBef>
                          <a:spcPts val="200"/>
                        </a:spcBef>
                        <a:spcAft>
                          <a:spcPts val="0"/>
                        </a:spcAft>
                      </a:pPr>
                      <a:r>
                        <a:rPr lang="en-GB" sz="1200" dirty="0">
                          <a:effectLst/>
                          <a:latin typeface="Arial" pitchFamily="34" charset="0"/>
                          <a:cs typeface="Arial" pitchFamily="34" charset="0"/>
                        </a:rPr>
                        <a:t>(2000)</a:t>
                      </a: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dirty="0" smtClean="0">
                          <a:effectLst/>
                          <a:latin typeface="Arial" pitchFamily="34" charset="0"/>
                          <a:cs typeface="Arial" pitchFamily="34" charset="0"/>
                        </a:rPr>
                        <a:t>100</a:t>
                      </a:r>
                      <a:endParaRPr lang="en-GB" sz="1200" dirty="0">
                        <a:effectLst/>
                        <a:latin typeface="Arial" pitchFamily="34" charset="0"/>
                        <a:cs typeface="Arial" pitchFamily="34" charset="0"/>
                      </a:endParaRPr>
                    </a:p>
                    <a:p>
                      <a:pPr algn="r">
                        <a:spcBef>
                          <a:spcPts val="200"/>
                        </a:spcBef>
                        <a:spcAft>
                          <a:spcPts val="0"/>
                        </a:spcAft>
                      </a:pPr>
                      <a:r>
                        <a:rPr lang="en-GB" sz="1200" dirty="0">
                          <a:effectLst/>
                          <a:latin typeface="Arial" pitchFamily="34" charset="0"/>
                          <a:cs typeface="Arial" pitchFamily="34" charset="0"/>
                        </a:rPr>
                        <a:t>(200)</a:t>
                      </a:r>
                    </a:p>
                    <a:p>
                      <a:pPr algn="r">
                        <a:spcBef>
                          <a:spcPts val="200"/>
                        </a:spcBef>
                        <a:spcAft>
                          <a:spcPts val="0"/>
                        </a:spcAft>
                      </a:pPr>
                      <a:r>
                        <a:rPr lang="en-GB" sz="1200" dirty="0">
                          <a:effectLst/>
                          <a:latin typeface="Arial" pitchFamily="34" charset="0"/>
                          <a:cs typeface="Arial" pitchFamily="34" charset="0"/>
                        </a:rPr>
                        <a:t>(300)</a:t>
                      </a:r>
                      <a:endParaRPr lang="en-GB" sz="1200" dirty="0">
                        <a:effectLst/>
                        <a:latin typeface="Arial" pitchFamily="34" charset="0"/>
                        <a:ea typeface="Times New Roman"/>
                        <a:cs typeface="Arial" pitchFamily="34" charset="0"/>
                      </a:endParaRPr>
                    </a:p>
                  </a:txBody>
                  <a:tcPr marL="62147" marR="62147" marT="0" marB="0"/>
                </a:tc>
              </a:tr>
              <a:tr h="1294723">
                <a:tc>
                  <a:txBody>
                    <a:bodyPr/>
                    <a:lstStyle/>
                    <a:p>
                      <a:pPr algn="l">
                        <a:spcBef>
                          <a:spcPts val="200"/>
                        </a:spcBef>
                        <a:spcAft>
                          <a:spcPts val="200"/>
                        </a:spcAft>
                      </a:pPr>
                      <a:r>
                        <a:rPr lang="en-GB" sz="1200">
                          <a:effectLst/>
                          <a:latin typeface="Arial" pitchFamily="34" charset="0"/>
                          <a:cs typeface="Arial" pitchFamily="34" charset="0"/>
                        </a:rPr>
                        <a:t>Strengthen strategic partnerships</a:t>
                      </a:r>
                      <a:endParaRPr lang="en-GB" sz="120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Develop strategic relationships with </a:t>
                      </a:r>
                      <a:r>
                        <a:rPr lang="en-GB" sz="1200" dirty="0" smtClean="0">
                          <a:effectLst/>
                          <a:latin typeface="Arial" pitchFamily="34" charset="0"/>
                          <a:cs typeface="Arial" pitchFamily="34" charset="0"/>
                        </a:rPr>
                        <a:t>organisations and</a:t>
                      </a:r>
                      <a:r>
                        <a:rPr lang="en-GB" sz="1200" baseline="0" dirty="0" smtClean="0">
                          <a:effectLst/>
                          <a:latin typeface="Arial" pitchFamily="34" charset="0"/>
                          <a:cs typeface="Arial" pitchFamily="34" charset="0"/>
                        </a:rPr>
                        <a:t> </a:t>
                      </a:r>
                      <a:r>
                        <a:rPr lang="en-GB" sz="1200" dirty="0" smtClean="0">
                          <a:effectLst/>
                          <a:latin typeface="Arial" pitchFamily="34" charset="0"/>
                          <a:cs typeface="Arial" pitchFamily="34" charset="0"/>
                        </a:rPr>
                        <a:t>projects </a:t>
                      </a:r>
                      <a:r>
                        <a:rPr lang="en-GB" sz="1200" dirty="0">
                          <a:effectLst/>
                          <a:latin typeface="Arial" pitchFamily="34" charset="0"/>
                          <a:cs typeface="Arial" pitchFamily="34" charset="0"/>
                        </a:rPr>
                        <a:t>that can </a:t>
                      </a:r>
                      <a:r>
                        <a:rPr lang="en-GB" sz="1200" dirty="0" smtClean="0">
                          <a:effectLst/>
                          <a:latin typeface="Arial" pitchFamily="34" charset="0"/>
                          <a:cs typeface="Arial" pitchFamily="34" charset="0"/>
                        </a:rPr>
                        <a:t>expand </a:t>
                      </a:r>
                      <a:r>
                        <a:rPr lang="en-GB" sz="1200" dirty="0">
                          <a:effectLst/>
                          <a:latin typeface="Arial" pitchFamily="34" charset="0"/>
                          <a:cs typeface="Arial" pitchFamily="34" charset="0"/>
                        </a:rPr>
                        <a:t>the EGI </a:t>
                      </a:r>
                      <a:r>
                        <a:rPr lang="en-GB" sz="1200" dirty="0" smtClean="0">
                          <a:effectLst/>
                          <a:latin typeface="Arial" pitchFamily="34" charset="0"/>
                          <a:cs typeface="Arial" pitchFamily="34" charset="0"/>
                        </a:rPr>
                        <a:t>ecosystem</a:t>
                      </a:r>
                    </a:p>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Broaden </a:t>
                      </a:r>
                      <a:r>
                        <a:rPr lang="en-GB" sz="1200" dirty="0">
                          <a:effectLst/>
                          <a:latin typeface="Arial" pitchFamily="34" charset="0"/>
                          <a:cs typeface="Arial" pitchFamily="34" charset="0"/>
                        </a:rPr>
                        <a:t>technology offer, consulting on IT service management, engaging with developing </a:t>
                      </a:r>
                      <a:r>
                        <a:rPr lang="en-GB" sz="1200" dirty="0" smtClean="0">
                          <a:effectLst/>
                          <a:latin typeface="Arial" pitchFamily="34" charset="0"/>
                          <a:cs typeface="Arial" pitchFamily="34" charset="0"/>
                        </a:rPr>
                        <a:t>regions</a:t>
                      </a:r>
                    </a:p>
                    <a:p>
                      <a:pPr marL="0" indent="0" algn="l">
                        <a:spcBef>
                          <a:spcPts val="200"/>
                        </a:spcBef>
                        <a:spcAft>
                          <a:spcPts val="200"/>
                        </a:spcAft>
                        <a:buFont typeface="Arial" pitchFamily="34" charset="0"/>
                        <a:buNone/>
                      </a:pP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Number of entries in the EGI ‘Yellow Pages’ would provide a directory of skilled consultants, services, strategic partnerships, etc.</a:t>
                      </a:r>
                    </a:p>
                    <a:p>
                      <a:pPr marL="228600" algn="l">
                        <a:spcAft>
                          <a:spcPts val="0"/>
                        </a:spcAft>
                      </a:pPr>
                      <a:r>
                        <a:rPr lang="en-GB" sz="1200" dirty="0">
                          <a:effectLst/>
                          <a:latin typeface="Arial" pitchFamily="34" charset="0"/>
                          <a:cs typeface="Arial" pitchFamily="34" charset="0"/>
                        </a:rPr>
                        <a:t> </a:t>
                      </a:r>
                    </a:p>
                  </a:txBody>
                  <a:tcPr marL="62147" marR="62147" marT="0" marB="0"/>
                </a:tc>
                <a:tc>
                  <a:txBody>
                    <a:bodyPr/>
                    <a:lstStyle/>
                    <a:p>
                      <a:pPr algn="l">
                        <a:spcBef>
                          <a:spcPts val="200"/>
                        </a:spcBef>
                        <a:spcAft>
                          <a:spcPts val="0"/>
                        </a:spcAft>
                      </a:pPr>
                      <a:r>
                        <a:rPr lang="en-GB" sz="1200">
                          <a:effectLst/>
                          <a:latin typeface="Arial" pitchFamily="34" charset="0"/>
                          <a:cs typeface="Arial" pitchFamily="34" charset="0"/>
                        </a:rPr>
                        <a:t>C&amp;C</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a:effectLst/>
                          <a:latin typeface="Arial" pitchFamily="34" charset="0"/>
                          <a:cs typeface="Arial" pitchFamily="34" charset="0"/>
                        </a:rPr>
                        <a:t>50</a:t>
                      </a:r>
                    </a:p>
                    <a:p>
                      <a:pPr algn="r">
                        <a:spcBef>
                          <a:spcPts val="200"/>
                        </a:spcBef>
                        <a:spcAft>
                          <a:spcPts val="0"/>
                        </a:spcAft>
                      </a:pPr>
                      <a:r>
                        <a:rPr lang="en-GB" sz="1200">
                          <a:effectLst/>
                          <a:latin typeface="Arial" pitchFamily="34" charset="0"/>
                          <a:cs typeface="Arial" pitchFamily="34" charset="0"/>
                        </a:rPr>
                        <a:t>(75)</a:t>
                      </a:r>
                    </a:p>
                    <a:p>
                      <a:pPr algn="r">
                        <a:spcBef>
                          <a:spcPts val="200"/>
                        </a:spcBef>
                        <a:spcAft>
                          <a:spcPts val="0"/>
                        </a:spcAft>
                      </a:pPr>
                      <a:r>
                        <a:rPr lang="en-GB" sz="1200">
                          <a:effectLst/>
                          <a:latin typeface="Arial" pitchFamily="34" charset="0"/>
                          <a:cs typeface="Arial" pitchFamily="34" charset="0"/>
                        </a:rPr>
                        <a:t>(100)</a:t>
                      </a:r>
                      <a:endParaRPr lang="en-GB" sz="1200">
                        <a:effectLst/>
                        <a:latin typeface="Arial" pitchFamily="34" charset="0"/>
                        <a:ea typeface="Times New Roman"/>
                        <a:cs typeface="Arial" pitchFamily="34" charset="0"/>
                      </a:endParaRPr>
                    </a:p>
                  </a:txBody>
                  <a:tcPr marL="62147" marR="62147" marT="0" marB="0"/>
                </a:tc>
              </a:tr>
              <a:tr h="967959">
                <a:tc>
                  <a:txBody>
                    <a:bodyPr/>
                    <a:lstStyle/>
                    <a:p>
                      <a:pPr algn="l">
                        <a:spcBef>
                          <a:spcPts val="200"/>
                        </a:spcBef>
                        <a:spcAft>
                          <a:spcPts val="200"/>
                        </a:spcAft>
                      </a:pPr>
                      <a:r>
                        <a:rPr lang="en-GB" sz="1200">
                          <a:effectLst/>
                          <a:latin typeface="Arial" pitchFamily="34" charset="0"/>
                          <a:cs typeface="Arial" pitchFamily="34" charset="0"/>
                        </a:rPr>
                        <a:t>Strengthen governance</a:t>
                      </a:r>
                      <a:endParaRPr lang="en-GB" sz="120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Increase</a:t>
                      </a:r>
                      <a:r>
                        <a:rPr lang="en-GB" sz="1200" baseline="0" dirty="0" smtClean="0">
                          <a:effectLst/>
                          <a:latin typeface="Arial" pitchFamily="34" charset="0"/>
                          <a:cs typeface="Arial" pitchFamily="34" charset="0"/>
                        </a:rPr>
                        <a:t> </a:t>
                      </a:r>
                      <a:r>
                        <a:rPr lang="en-GB" sz="1200" dirty="0" smtClean="0">
                          <a:effectLst/>
                          <a:latin typeface="Arial" pitchFamily="34" charset="0"/>
                          <a:cs typeface="Arial" pitchFamily="34" charset="0"/>
                        </a:rPr>
                        <a:t>the </a:t>
                      </a:r>
                      <a:r>
                        <a:rPr lang="en-GB" sz="1200" dirty="0">
                          <a:effectLst/>
                          <a:latin typeface="Arial" pitchFamily="34" charset="0"/>
                          <a:cs typeface="Arial" pitchFamily="34" charset="0"/>
                        </a:rPr>
                        <a:t>diversity of </a:t>
                      </a:r>
                      <a:r>
                        <a:rPr lang="en-GB" sz="1200" dirty="0" smtClean="0">
                          <a:effectLst/>
                          <a:latin typeface="Arial" pitchFamily="34" charset="0"/>
                          <a:cs typeface="Arial" pitchFamily="34" charset="0"/>
                        </a:rPr>
                        <a:t>our</a:t>
                      </a:r>
                      <a:r>
                        <a:rPr lang="en-GB" sz="1200" baseline="0" dirty="0" smtClean="0">
                          <a:effectLst/>
                          <a:latin typeface="Arial" pitchFamily="34" charset="0"/>
                          <a:cs typeface="Arial" pitchFamily="34" charset="0"/>
                        </a:rPr>
                        <a:t> </a:t>
                      </a:r>
                      <a:r>
                        <a:rPr lang="en-GB" sz="1200" dirty="0" smtClean="0">
                          <a:effectLst/>
                          <a:latin typeface="Arial" pitchFamily="34" charset="0"/>
                          <a:cs typeface="Arial" pitchFamily="34" charset="0"/>
                        </a:rPr>
                        <a:t>stakeholders e.g. associate </a:t>
                      </a:r>
                      <a:r>
                        <a:rPr lang="en-GB" sz="1200" dirty="0">
                          <a:effectLst/>
                          <a:latin typeface="Arial" pitchFamily="34" charset="0"/>
                          <a:cs typeface="Arial" pitchFamily="34" charset="0"/>
                        </a:rPr>
                        <a:t>participants who are not resource </a:t>
                      </a:r>
                      <a:r>
                        <a:rPr lang="en-GB" sz="1200" dirty="0" smtClean="0">
                          <a:effectLst/>
                          <a:latin typeface="Arial" pitchFamily="34" charset="0"/>
                          <a:cs typeface="Arial" pitchFamily="34" charset="0"/>
                        </a:rPr>
                        <a:t>providers</a:t>
                      </a:r>
                      <a:endParaRPr lang="en-GB" sz="1200" dirty="0">
                        <a:effectLst/>
                        <a:latin typeface="Arial" pitchFamily="34" charset="0"/>
                        <a:cs typeface="Arial" pitchFamily="34" charset="0"/>
                      </a:endParaRPr>
                    </a:p>
                    <a:p>
                      <a:pPr algn="l">
                        <a:spcBef>
                          <a:spcPts val="200"/>
                        </a:spcBef>
                        <a:spcAft>
                          <a:spcPts val="200"/>
                        </a:spcAft>
                      </a:pPr>
                      <a:r>
                        <a:rPr lang="en-GB" sz="1200" dirty="0">
                          <a:effectLst/>
                          <a:latin typeface="Arial" pitchFamily="34" charset="0"/>
                          <a:cs typeface="Arial" pitchFamily="34" charset="0"/>
                        </a:rPr>
                        <a:t> </a:t>
                      </a:r>
                    </a:p>
                    <a:p>
                      <a:pPr algn="l">
                        <a:spcBef>
                          <a:spcPts val="200"/>
                        </a:spcBef>
                        <a:spcAft>
                          <a:spcPts val="200"/>
                        </a:spcAft>
                      </a:pPr>
                      <a:r>
                        <a:rPr lang="en-GB" sz="1200" dirty="0">
                          <a:effectLst/>
                          <a:latin typeface="Arial" pitchFamily="34" charset="0"/>
                          <a:cs typeface="Arial" pitchFamily="34" charset="0"/>
                        </a:rPr>
                        <a:t> </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Bef>
                          <a:spcPts val="200"/>
                        </a:spcBef>
                        <a:spcAft>
                          <a:spcPts val="0"/>
                        </a:spcAft>
                        <a:buFont typeface="Symbol"/>
                        <a:buChar char=""/>
                      </a:pPr>
                      <a:r>
                        <a:rPr lang="en-GB" sz="1200" dirty="0">
                          <a:effectLst/>
                          <a:latin typeface="Arial" pitchFamily="34" charset="0"/>
                          <a:cs typeface="Arial" pitchFamily="34" charset="0"/>
                        </a:rPr>
                        <a:t>Number of associate participants in the EGI Council</a:t>
                      </a:r>
                      <a:endParaRPr lang="en-GB" sz="1200" dirty="0">
                        <a:effectLst/>
                        <a:latin typeface="Arial" pitchFamily="34" charset="0"/>
                        <a:ea typeface="Times New Roman"/>
                        <a:cs typeface="Arial" pitchFamily="34" charset="0"/>
                      </a:endParaRPr>
                    </a:p>
                  </a:txBody>
                  <a:tcPr marL="62147" marR="62147" marT="0" marB="0"/>
                </a:tc>
                <a:tc>
                  <a:txBody>
                    <a:bodyPr/>
                    <a:lstStyle/>
                    <a:p>
                      <a:pPr algn="l">
                        <a:spcBef>
                          <a:spcPts val="200"/>
                        </a:spcBef>
                        <a:spcAft>
                          <a:spcPts val="0"/>
                        </a:spcAft>
                      </a:pPr>
                      <a:r>
                        <a:rPr lang="en-GB" sz="1200" dirty="0">
                          <a:effectLst/>
                          <a:latin typeface="Arial" pitchFamily="34" charset="0"/>
                          <a:cs typeface="Arial" pitchFamily="34" charset="0"/>
                        </a:rPr>
                        <a:t>C&amp;C</a:t>
                      </a:r>
                      <a:endParaRPr lang="en-GB" sz="1200" dirty="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dirty="0">
                          <a:effectLst/>
                          <a:latin typeface="Arial" pitchFamily="34" charset="0"/>
                          <a:cs typeface="Arial" pitchFamily="34" charset="0"/>
                        </a:rPr>
                        <a:t>5</a:t>
                      </a:r>
                    </a:p>
                    <a:p>
                      <a:pPr algn="r">
                        <a:spcBef>
                          <a:spcPts val="200"/>
                        </a:spcBef>
                        <a:spcAft>
                          <a:spcPts val="0"/>
                        </a:spcAft>
                      </a:pPr>
                      <a:r>
                        <a:rPr lang="en-GB" sz="1200" dirty="0">
                          <a:effectLst/>
                          <a:latin typeface="Arial" pitchFamily="34" charset="0"/>
                          <a:cs typeface="Arial" pitchFamily="34" charset="0"/>
                        </a:rPr>
                        <a:t>(6)</a:t>
                      </a:r>
                    </a:p>
                    <a:p>
                      <a:pPr algn="r">
                        <a:spcBef>
                          <a:spcPts val="200"/>
                        </a:spcBef>
                        <a:spcAft>
                          <a:spcPts val="0"/>
                        </a:spcAft>
                      </a:pPr>
                      <a:r>
                        <a:rPr lang="en-GB" sz="1200" dirty="0">
                          <a:effectLst/>
                          <a:latin typeface="Arial" pitchFamily="34" charset="0"/>
                          <a:cs typeface="Arial" pitchFamily="34" charset="0"/>
                        </a:rPr>
                        <a:t>(7)</a:t>
                      </a:r>
                      <a:endParaRPr lang="en-GB" sz="1200" dirty="0">
                        <a:effectLst/>
                        <a:latin typeface="Arial" pitchFamily="34" charset="0"/>
                        <a:ea typeface="Times New Roman"/>
                        <a:cs typeface="Arial" pitchFamily="34" charset="0"/>
                      </a:endParaRPr>
                    </a:p>
                  </a:txBody>
                  <a:tcPr marL="62147" marR="62147" marT="0" marB="0"/>
                </a:tc>
              </a:tr>
            </a:tbl>
          </a:graphicData>
        </a:graphic>
      </p:graphicFrame>
    </p:spTree>
    <p:extLst>
      <p:ext uri="{BB962C8B-B14F-4D97-AF65-F5344CB8AC3E}">
        <p14:creationId xmlns:p14="http://schemas.microsoft.com/office/powerpoint/2010/main" val="2711696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GB" dirty="0" smtClean="0"/>
              <a:t>Strategy: Processes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3482710"/>
              </p:ext>
            </p:extLst>
          </p:nvPr>
        </p:nvGraphicFramePr>
        <p:xfrm>
          <a:off x="-2" y="1052736"/>
          <a:ext cx="9144002" cy="5379948"/>
        </p:xfrm>
        <a:graphic>
          <a:graphicData uri="http://schemas.openxmlformats.org/drawingml/2006/table">
            <a:tbl>
              <a:tblPr firstRow="1" firstCol="1" bandRow="1">
                <a:tableStyleId>{5C22544A-7EE6-4342-B048-85BDC9FD1C3A}</a:tableStyleId>
              </a:tblPr>
              <a:tblGrid>
                <a:gridCol w="1274164"/>
                <a:gridCol w="2698230"/>
                <a:gridCol w="3072984"/>
                <a:gridCol w="899410"/>
                <a:gridCol w="1199214"/>
              </a:tblGrid>
              <a:tr h="432048">
                <a:tc>
                  <a:txBody>
                    <a:bodyPr/>
                    <a:lstStyle/>
                    <a:p>
                      <a:pPr algn="just">
                        <a:spcBef>
                          <a:spcPts val="200"/>
                        </a:spcBef>
                        <a:spcAft>
                          <a:spcPts val="200"/>
                        </a:spcAft>
                      </a:pPr>
                      <a:r>
                        <a:rPr lang="en-GB" sz="1200" dirty="0">
                          <a:effectLst/>
                          <a:latin typeface="Arial" pitchFamily="34" charset="0"/>
                          <a:cs typeface="Arial" pitchFamily="34" charset="0"/>
                        </a:rPr>
                        <a:t>Objectives</a:t>
                      </a:r>
                      <a:endParaRPr lang="en-GB" sz="1200" dirty="0">
                        <a:effectLst/>
                        <a:latin typeface="Arial" pitchFamily="34" charset="0"/>
                        <a:ea typeface="Times New Roman"/>
                        <a:cs typeface="Arial" pitchFamily="34" charset="0"/>
                      </a:endParaRPr>
                    </a:p>
                  </a:txBody>
                  <a:tcPr marL="62147" marR="62147" marT="0" marB="0"/>
                </a:tc>
                <a:tc>
                  <a:txBody>
                    <a:bodyPr/>
                    <a:lstStyle/>
                    <a:p>
                      <a:pPr algn="l">
                        <a:spcBef>
                          <a:spcPts val="200"/>
                        </a:spcBef>
                        <a:spcAft>
                          <a:spcPts val="200"/>
                        </a:spcAft>
                      </a:pPr>
                      <a:r>
                        <a:rPr lang="en-GB" sz="1200" dirty="0">
                          <a:effectLst/>
                          <a:latin typeface="Arial" pitchFamily="34" charset="0"/>
                          <a:cs typeface="Arial" pitchFamily="34" charset="0"/>
                        </a:rPr>
                        <a:t>Description</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Performance measures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Strategic Themes</a:t>
                      </a:r>
                      <a:endParaRPr lang="en-GB" sz="1200" dirty="0">
                        <a:effectLst/>
                        <a:latin typeface="Arial" pitchFamily="34" charset="0"/>
                        <a:ea typeface="Times New Roman"/>
                        <a:cs typeface="Arial" pitchFamily="34" charset="0"/>
                      </a:endParaRPr>
                    </a:p>
                  </a:txBody>
                  <a:tcPr marL="62147" marR="62147" marT="0" marB="0"/>
                </a:tc>
                <a:tc>
                  <a:txBody>
                    <a:bodyPr/>
                    <a:lstStyle/>
                    <a:p>
                      <a:pPr algn="ctr">
                        <a:spcBef>
                          <a:spcPts val="200"/>
                        </a:spcBef>
                        <a:spcAft>
                          <a:spcPts val="200"/>
                        </a:spcAft>
                      </a:pPr>
                      <a:r>
                        <a:rPr lang="en-GB" sz="1200" dirty="0" smtClean="0">
                          <a:effectLst/>
                          <a:latin typeface="Arial" pitchFamily="34" charset="0"/>
                          <a:cs typeface="Arial" pitchFamily="34" charset="0"/>
                        </a:rPr>
                        <a:t>Targets</a:t>
                      </a:r>
                      <a:endParaRPr lang="en-GB" sz="1200" dirty="0">
                        <a:effectLst/>
                        <a:latin typeface="Arial" pitchFamily="34" charset="0"/>
                        <a:ea typeface="Times New Roman"/>
                        <a:cs typeface="Arial" pitchFamily="34" charset="0"/>
                      </a:endParaRPr>
                    </a:p>
                  </a:txBody>
                  <a:tcPr marL="62147" marR="62147" marT="0" marB="0"/>
                </a:tc>
              </a:tr>
              <a:tr h="1080120">
                <a:tc>
                  <a:txBody>
                    <a:bodyPr/>
                    <a:lstStyle/>
                    <a:p>
                      <a:pPr algn="l">
                        <a:spcBef>
                          <a:spcPts val="200"/>
                        </a:spcBef>
                        <a:spcAft>
                          <a:spcPts val="200"/>
                        </a:spcAft>
                      </a:pPr>
                      <a:r>
                        <a:rPr lang="en-GB" sz="1100" dirty="0">
                          <a:effectLst/>
                          <a:latin typeface="Arial" pitchFamily="34" charset="0"/>
                          <a:cs typeface="Arial" pitchFamily="34" charset="0"/>
                        </a:rPr>
                        <a:t>Develop EGI as an open ICT ecosystem</a:t>
                      </a:r>
                      <a:endParaRPr lang="en-GB" sz="1100" dirty="0">
                        <a:effectLst/>
                        <a:latin typeface="Arial" pitchFamily="34" charset="0"/>
                        <a:ea typeface="Times New Roman"/>
                        <a:cs typeface="Arial" pitchFamily="34" charset="0"/>
                      </a:endParaRPr>
                    </a:p>
                  </a:txBody>
                  <a:tcPr marL="43120" marR="43120" marT="0" marB="0"/>
                </a:tc>
                <a:tc>
                  <a:txBody>
                    <a:bodyPr/>
                    <a:lstStyle/>
                    <a:p>
                      <a:pPr marL="285750" indent="-285750" algn="l">
                        <a:spcBef>
                          <a:spcPts val="200"/>
                        </a:spcBef>
                        <a:spcAft>
                          <a:spcPts val="200"/>
                        </a:spcAft>
                        <a:buFont typeface="Arial" pitchFamily="34" charset="0"/>
                        <a:buChar char="•"/>
                      </a:pPr>
                      <a:r>
                        <a:rPr lang="en-GB" sz="1100" dirty="0" smtClean="0">
                          <a:effectLst/>
                          <a:latin typeface="Arial" pitchFamily="34" charset="0"/>
                          <a:cs typeface="Arial" pitchFamily="34" charset="0"/>
                        </a:rPr>
                        <a:t>Improve</a:t>
                      </a:r>
                      <a:r>
                        <a:rPr lang="en-GB" sz="1100" baseline="0" dirty="0" smtClean="0">
                          <a:effectLst/>
                          <a:latin typeface="Arial" pitchFamily="34" charset="0"/>
                          <a:cs typeface="Arial" pitchFamily="34" charset="0"/>
                        </a:rPr>
                        <a:t> </a:t>
                      </a:r>
                      <a:r>
                        <a:rPr lang="en-GB" sz="1100" dirty="0" smtClean="0">
                          <a:effectLst/>
                          <a:latin typeface="Arial" pitchFamily="34" charset="0"/>
                          <a:cs typeface="Arial" pitchFamily="34" charset="0"/>
                        </a:rPr>
                        <a:t>accessibility </a:t>
                      </a:r>
                      <a:r>
                        <a:rPr lang="en-GB" sz="1100" dirty="0">
                          <a:effectLst/>
                          <a:latin typeface="Arial" pitchFamily="34" charset="0"/>
                          <a:cs typeface="Arial" pitchFamily="34" charset="0"/>
                        </a:rPr>
                        <a:t>of the EGI </a:t>
                      </a:r>
                      <a:r>
                        <a:rPr lang="en-GB" sz="1100" dirty="0" smtClean="0">
                          <a:effectLst/>
                          <a:latin typeface="Arial" pitchFamily="34" charset="0"/>
                          <a:cs typeface="Arial" pitchFamily="34" charset="0"/>
                        </a:rPr>
                        <a:t>ecosystem </a:t>
                      </a:r>
                    </a:p>
                    <a:p>
                      <a:pPr marL="285750" indent="-285750" algn="l">
                        <a:spcBef>
                          <a:spcPts val="200"/>
                        </a:spcBef>
                        <a:spcAft>
                          <a:spcPts val="200"/>
                        </a:spcAft>
                        <a:buFont typeface="Arial" pitchFamily="34" charset="0"/>
                        <a:buChar char="•"/>
                      </a:pPr>
                      <a:r>
                        <a:rPr lang="en-GB" sz="1100" dirty="0" smtClean="0">
                          <a:effectLst/>
                          <a:latin typeface="Arial" pitchFamily="34" charset="0"/>
                          <a:cs typeface="Arial" pitchFamily="34" charset="0"/>
                        </a:rPr>
                        <a:t>Better</a:t>
                      </a:r>
                      <a:r>
                        <a:rPr lang="en-GB" sz="1100" baseline="0" dirty="0" smtClean="0">
                          <a:effectLst/>
                          <a:latin typeface="Arial" pitchFamily="34" charset="0"/>
                          <a:cs typeface="Arial" pitchFamily="34" charset="0"/>
                        </a:rPr>
                        <a:t> </a:t>
                      </a:r>
                      <a:r>
                        <a:rPr lang="en-GB" sz="1100" dirty="0" smtClean="0">
                          <a:effectLst/>
                          <a:latin typeface="Arial" pitchFamily="34" charset="0"/>
                          <a:cs typeface="Arial" pitchFamily="34" charset="0"/>
                        </a:rPr>
                        <a:t>defined </a:t>
                      </a:r>
                      <a:r>
                        <a:rPr lang="en-GB" sz="1100" dirty="0">
                          <a:effectLst/>
                          <a:latin typeface="Arial" pitchFamily="34" charset="0"/>
                          <a:cs typeface="Arial" pitchFamily="34" charset="0"/>
                        </a:rPr>
                        <a:t>roles, processes and </a:t>
                      </a:r>
                      <a:r>
                        <a:rPr lang="en-GB" sz="1100" dirty="0" smtClean="0">
                          <a:effectLst/>
                          <a:latin typeface="Arial" pitchFamily="34" charset="0"/>
                          <a:cs typeface="Arial" pitchFamily="34" charset="0"/>
                        </a:rPr>
                        <a:t>interfaces</a:t>
                      </a:r>
                    </a:p>
                    <a:p>
                      <a:pPr marL="285750" indent="-285750" algn="l">
                        <a:spcBef>
                          <a:spcPts val="200"/>
                        </a:spcBef>
                        <a:spcAft>
                          <a:spcPts val="200"/>
                        </a:spcAft>
                        <a:buFont typeface="Arial" pitchFamily="34" charset="0"/>
                        <a:buChar char="•"/>
                      </a:pPr>
                      <a:r>
                        <a:rPr lang="en-GB" sz="1100" dirty="0" smtClean="0">
                          <a:effectLst/>
                          <a:latin typeface="Arial" pitchFamily="34" charset="0"/>
                          <a:cs typeface="Arial" pitchFamily="34" charset="0"/>
                        </a:rPr>
                        <a:t>Stimulating competition </a:t>
                      </a:r>
                      <a:r>
                        <a:rPr lang="en-GB" sz="1100" dirty="0">
                          <a:effectLst/>
                          <a:latin typeface="Arial" pitchFamily="34" charset="0"/>
                          <a:cs typeface="Arial" pitchFamily="34" charset="0"/>
                        </a:rPr>
                        <a:t>to allow new actors to enter the </a:t>
                      </a:r>
                      <a:r>
                        <a:rPr lang="en-GB" sz="1100" dirty="0" smtClean="0">
                          <a:effectLst/>
                          <a:latin typeface="Arial" pitchFamily="34" charset="0"/>
                          <a:cs typeface="Arial" pitchFamily="34" charset="0"/>
                        </a:rPr>
                        <a:t>ecosystem</a:t>
                      </a:r>
                      <a:endParaRPr lang="en-GB" sz="1100" dirty="0">
                        <a:effectLst/>
                        <a:latin typeface="Arial" pitchFamily="34" charset="0"/>
                        <a:ea typeface="Times New Roman"/>
                        <a:cs typeface="Arial" pitchFamily="34" charset="0"/>
                      </a:endParaRPr>
                    </a:p>
                  </a:txBody>
                  <a:tcPr marL="43120" marR="43120" marT="0" marB="0"/>
                </a:tc>
                <a:tc>
                  <a:txBody>
                    <a:bodyPr/>
                    <a:lstStyle/>
                    <a:p>
                      <a:pPr marL="342900" lvl="0" indent="-342900" algn="l">
                        <a:spcAft>
                          <a:spcPts val="0"/>
                        </a:spcAft>
                        <a:buFont typeface="Symbol"/>
                        <a:buChar char=""/>
                      </a:pPr>
                      <a:r>
                        <a:rPr lang="en-GB" sz="1100" dirty="0">
                          <a:effectLst/>
                          <a:latin typeface="Arial" pitchFamily="34" charset="0"/>
                          <a:cs typeface="Arial" pitchFamily="34" charset="0"/>
                        </a:rPr>
                        <a:t>Number of service offerings in the ecosystem that have been identified and documented as being able to be fulfilled independently.</a:t>
                      </a:r>
                    </a:p>
                    <a:p>
                      <a:pPr marL="228600" algn="l">
                        <a:spcAft>
                          <a:spcPts val="0"/>
                        </a:spcAft>
                      </a:pPr>
                      <a:r>
                        <a:rPr lang="en-GB" sz="1100" dirty="0">
                          <a:effectLst/>
                          <a:latin typeface="Arial" pitchFamily="34" charset="0"/>
                          <a:cs typeface="Arial" pitchFamily="34" charset="0"/>
                        </a:rPr>
                        <a:t> </a:t>
                      </a:r>
                    </a:p>
                  </a:txBody>
                  <a:tcPr marL="43120" marR="43120" marT="0" marB="0"/>
                </a:tc>
                <a:tc>
                  <a:txBody>
                    <a:bodyPr/>
                    <a:lstStyle/>
                    <a:p>
                      <a:pPr algn="l">
                        <a:spcBef>
                          <a:spcPts val="200"/>
                        </a:spcBef>
                        <a:spcAft>
                          <a:spcPts val="0"/>
                        </a:spcAft>
                      </a:pPr>
                      <a:r>
                        <a:rPr lang="en-GB" sz="1100">
                          <a:effectLst/>
                          <a:latin typeface="Arial" pitchFamily="34" charset="0"/>
                          <a:cs typeface="Arial" pitchFamily="34" charset="0"/>
                        </a:rPr>
                        <a:t>C&amp;C</a:t>
                      </a:r>
                      <a:endParaRPr lang="en-GB" sz="1100">
                        <a:effectLst/>
                        <a:latin typeface="Arial" pitchFamily="34" charset="0"/>
                        <a:ea typeface="Times New Roman"/>
                        <a:cs typeface="Arial" pitchFamily="34" charset="0"/>
                      </a:endParaRPr>
                    </a:p>
                  </a:txBody>
                  <a:tcPr marL="43120" marR="43120" marT="0" marB="0"/>
                </a:tc>
                <a:tc>
                  <a:txBody>
                    <a:bodyPr/>
                    <a:lstStyle/>
                    <a:p>
                      <a:pPr algn="r">
                        <a:spcBef>
                          <a:spcPts val="200"/>
                        </a:spcBef>
                        <a:spcAft>
                          <a:spcPts val="0"/>
                        </a:spcAft>
                      </a:pPr>
                      <a:r>
                        <a:rPr lang="en-GB" sz="1100" dirty="0">
                          <a:effectLst/>
                          <a:latin typeface="Arial" pitchFamily="34" charset="0"/>
                          <a:cs typeface="Arial" pitchFamily="34" charset="0"/>
                        </a:rPr>
                        <a:t>5</a:t>
                      </a:r>
                    </a:p>
                    <a:p>
                      <a:pPr algn="r">
                        <a:spcBef>
                          <a:spcPts val="200"/>
                        </a:spcBef>
                        <a:spcAft>
                          <a:spcPts val="0"/>
                        </a:spcAft>
                      </a:pPr>
                      <a:r>
                        <a:rPr lang="en-GB" sz="1100" dirty="0">
                          <a:effectLst/>
                          <a:latin typeface="Arial" pitchFamily="34" charset="0"/>
                          <a:cs typeface="Arial" pitchFamily="34" charset="0"/>
                        </a:rPr>
                        <a:t>(7)</a:t>
                      </a:r>
                    </a:p>
                    <a:p>
                      <a:pPr algn="r">
                        <a:spcBef>
                          <a:spcPts val="200"/>
                        </a:spcBef>
                        <a:spcAft>
                          <a:spcPts val="0"/>
                        </a:spcAft>
                      </a:pPr>
                      <a:r>
                        <a:rPr lang="en-GB" sz="1100" dirty="0">
                          <a:effectLst/>
                          <a:latin typeface="Arial" pitchFamily="34" charset="0"/>
                          <a:cs typeface="Arial" pitchFamily="34" charset="0"/>
                        </a:rPr>
                        <a:t>(8)</a:t>
                      </a:r>
                      <a:endParaRPr lang="en-GB" sz="1100" dirty="0">
                        <a:effectLst/>
                        <a:latin typeface="Arial" pitchFamily="34" charset="0"/>
                        <a:ea typeface="Times New Roman"/>
                        <a:cs typeface="Arial" pitchFamily="34" charset="0"/>
                      </a:endParaRPr>
                    </a:p>
                  </a:txBody>
                  <a:tcPr marL="43120" marR="43120" marT="0" marB="0"/>
                </a:tc>
              </a:tr>
              <a:tr h="1076393">
                <a:tc>
                  <a:txBody>
                    <a:bodyPr/>
                    <a:lstStyle/>
                    <a:p>
                      <a:pPr algn="l">
                        <a:spcBef>
                          <a:spcPts val="200"/>
                        </a:spcBef>
                        <a:spcAft>
                          <a:spcPts val="200"/>
                        </a:spcAft>
                      </a:pPr>
                      <a:r>
                        <a:rPr lang="en-GB" sz="1100">
                          <a:effectLst/>
                          <a:latin typeface="Arial" pitchFamily="34" charset="0"/>
                          <a:cs typeface="Arial" pitchFamily="34" charset="0"/>
                        </a:rPr>
                        <a:t>Integrate new physical resources</a:t>
                      </a:r>
                      <a:endParaRPr lang="en-GB" sz="1100">
                        <a:effectLst/>
                        <a:latin typeface="Arial" pitchFamily="34" charset="0"/>
                        <a:ea typeface="Times New Roman"/>
                        <a:cs typeface="Arial" pitchFamily="34" charset="0"/>
                      </a:endParaRPr>
                    </a:p>
                  </a:txBody>
                  <a:tcPr marL="43120" marR="43120" marT="0" marB="0"/>
                </a:tc>
                <a:tc>
                  <a:txBody>
                    <a:bodyPr/>
                    <a:lstStyle/>
                    <a:p>
                      <a:pPr marL="285750" indent="-285750" algn="l">
                        <a:spcBef>
                          <a:spcPts val="200"/>
                        </a:spcBef>
                        <a:spcAft>
                          <a:spcPts val="200"/>
                        </a:spcAft>
                        <a:buFont typeface="Arial" pitchFamily="34" charset="0"/>
                        <a:buChar char="•"/>
                      </a:pPr>
                      <a:r>
                        <a:rPr lang="en-GB" sz="1100" dirty="0">
                          <a:effectLst/>
                          <a:latin typeface="Arial" pitchFamily="34" charset="0"/>
                          <a:cs typeface="Arial" pitchFamily="34" charset="0"/>
                        </a:rPr>
                        <a:t>Expand the installed physical capacity of </a:t>
                      </a:r>
                      <a:r>
                        <a:rPr lang="en-GB" sz="1100" dirty="0" smtClean="0">
                          <a:effectLst/>
                          <a:latin typeface="Arial" pitchFamily="34" charset="0"/>
                          <a:cs typeface="Arial" pitchFamily="34" charset="0"/>
                        </a:rPr>
                        <a:t>EGI</a:t>
                      </a:r>
                      <a:endParaRPr lang="en-GB" sz="1100" dirty="0">
                        <a:effectLst/>
                        <a:latin typeface="Arial" pitchFamily="34" charset="0"/>
                        <a:ea typeface="Times New Roman"/>
                        <a:cs typeface="Arial" pitchFamily="34" charset="0"/>
                      </a:endParaRPr>
                    </a:p>
                  </a:txBody>
                  <a:tcPr marL="43120" marR="43120" marT="0" marB="0"/>
                </a:tc>
                <a:tc>
                  <a:txBody>
                    <a:bodyPr/>
                    <a:lstStyle/>
                    <a:p>
                      <a:pPr marL="342900" lvl="0" indent="-342900" algn="l">
                        <a:spcAft>
                          <a:spcPts val="0"/>
                        </a:spcAft>
                        <a:buFont typeface="Symbol"/>
                        <a:buChar char=""/>
                      </a:pPr>
                      <a:r>
                        <a:rPr lang="en-GB" sz="1100" dirty="0">
                          <a:effectLst/>
                          <a:latin typeface="Arial" pitchFamily="34" charset="0"/>
                          <a:cs typeface="Arial" pitchFamily="34" charset="0"/>
                        </a:rPr>
                        <a:t>Total number of job slots (LCPUs) available in EGI</a:t>
                      </a:r>
                    </a:p>
                    <a:p>
                      <a:pPr marL="228600" algn="l">
                        <a:spcAft>
                          <a:spcPts val="0"/>
                        </a:spcAft>
                      </a:pPr>
                      <a:r>
                        <a:rPr lang="en-GB" sz="1100" dirty="0">
                          <a:effectLst/>
                          <a:latin typeface="Arial" pitchFamily="34" charset="0"/>
                          <a:cs typeface="Arial" pitchFamily="34" charset="0"/>
                        </a:rPr>
                        <a:t>  </a:t>
                      </a:r>
                    </a:p>
                    <a:p>
                      <a:pPr marL="342900" lvl="0" indent="-342900" algn="l">
                        <a:spcAft>
                          <a:spcPts val="0"/>
                        </a:spcAft>
                        <a:buFont typeface="Symbol"/>
                        <a:buChar char=""/>
                      </a:pPr>
                      <a:r>
                        <a:rPr lang="en-GB" sz="1100" dirty="0">
                          <a:effectLst/>
                          <a:latin typeface="Arial" pitchFamily="34" charset="0"/>
                          <a:cs typeface="Arial" pitchFamily="34" charset="0"/>
                        </a:rPr>
                        <a:t>Installed disk capacity (PB) in EGI</a:t>
                      </a:r>
                    </a:p>
                    <a:p>
                      <a:pPr marL="228600" algn="l">
                        <a:spcAft>
                          <a:spcPts val="0"/>
                        </a:spcAft>
                      </a:pPr>
                      <a:r>
                        <a:rPr lang="en-GB" sz="1100" dirty="0">
                          <a:effectLst/>
                          <a:latin typeface="Arial" pitchFamily="34" charset="0"/>
                          <a:cs typeface="Arial" pitchFamily="34" charset="0"/>
                        </a:rPr>
                        <a:t>  </a:t>
                      </a:r>
                    </a:p>
                    <a:p>
                      <a:pPr marL="342900" lvl="0" indent="-342900" algn="l">
                        <a:spcAft>
                          <a:spcPts val="0"/>
                        </a:spcAft>
                        <a:buFont typeface="Symbol"/>
                        <a:buChar char=""/>
                      </a:pPr>
                      <a:r>
                        <a:rPr lang="en-GB" sz="1100" dirty="0">
                          <a:effectLst/>
                          <a:latin typeface="Arial" pitchFamily="34" charset="0"/>
                          <a:cs typeface="Arial" pitchFamily="34" charset="0"/>
                        </a:rPr>
                        <a:t>Installed tape capacity (PB) in EGI</a:t>
                      </a:r>
                    </a:p>
                  </a:txBody>
                  <a:tcPr marL="43120" marR="43120" marT="0" marB="0"/>
                </a:tc>
                <a:tc>
                  <a:txBody>
                    <a:bodyPr/>
                    <a:lstStyle/>
                    <a:p>
                      <a:pPr algn="l">
                        <a:spcBef>
                          <a:spcPts val="200"/>
                        </a:spcBef>
                        <a:spcAft>
                          <a:spcPts val="0"/>
                        </a:spcAft>
                      </a:pPr>
                      <a:r>
                        <a:rPr lang="en-GB" sz="1100" dirty="0">
                          <a:effectLst/>
                          <a:latin typeface="Arial" pitchFamily="34" charset="0"/>
                          <a:cs typeface="Arial" pitchFamily="34" charset="0"/>
                        </a:rPr>
                        <a:t>O.I.</a:t>
                      </a:r>
                      <a:endParaRPr lang="en-GB" sz="1100" dirty="0">
                        <a:effectLst/>
                        <a:latin typeface="Arial" pitchFamily="34" charset="0"/>
                        <a:ea typeface="Times New Roman"/>
                        <a:cs typeface="Arial" pitchFamily="34" charset="0"/>
                      </a:endParaRPr>
                    </a:p>
                  </a:txBody>
                  <a:tcPr marL="43120" marR="43120" marT="0" marB="0"/>
                </a:tc>
                <a:tc>
                  <a:txBody>
                    <a:bodyPr/>
                    <a:lstStyle/>
                    <a:p>
                      <a:pPr algn="r">
                        <a:spcBef>
                          <a:spcPts val="200"/>
                        </a:spcBef>
                        <a:spcAft>
                          <a:spcPts val="0"/>
                        </a:spcAft>
                      </a:pPr>
                      <a:r>
                        <a:rPr lang="en-GB" sz="1100" b="1" dirty="0">
                          <a:solidFill>
                            <a:srgbClr val="FF0000"/>
                          </a:solidFill>
                          <a:effectLst/>
                          <a:latin typeface="Arial" pitchFamily="34" charset="0"/>
                          <a:cs typeface="Arial" pitchFamily="34" charset="0"/>
                        </a:rPr>
                        <a:t>4</a:t>
                      </a:r>
                      <a:r>
                        <a:rPr lang="en-GB" sz="1100" b="1" dirty="0" smtClean="0">
                          <a:solidFill>
                            <a:srgbClr val="FF0000"/>
                          </a:solidFill>
                          <a:effectLst/>
                          <a:latin typeface="Arial" pitchFamily="34" charset="0"/>
                          <a:cs typeface="Arial" pitchFamily="34" charset="0"/>
                        </a:rPr>
                        <a:t>00,000</a:t>
                      </a:r>
                      <a:endParaRPr lang="en-GB" sz="1100" b="1" dirty="0">
                        <a:solidFill>
                          <a:srgbClr val="FF0000"/>
                        </a:solidFill>
                        <a:effectLst/>
                        <a:latin typeface="Arial" pitchFamily="34" charset="0"/>
                        <a:cs typeface="Arial" pitchFamily="34" charset="0"/>
                      </a:endParaRPr>
                    </a:p>
                    <a:p>
                      <a:pPr algn="r">
                        <a:spcBef>
                          <a:spcPts val="200"/>
                        </a:spcBef>
                        <a:spcAft>
                          <a:spcPts val="0"/>
                        </a:spcAft>
                      </a:pPr>
                      <a:r>
                        <a:rPr lang="en-GB" sz="1100" b="1" dirty="0" smtClean="0">
                          <a:solidFill>
                            <a:srgbClr val="FF0000"/>
                          </a:solidFill>
                          <a:effectLst/>
                          <a:latin typeface="Arial" pitchFamily="34" charset="0"/>
                          <a:cs typeface="Arial" pitchFamily="34" charset="0"/>
                        </a:rPr>
                        <a:t>(425,000</a:t>
                      </a:r>
                      <a:r>
                        <a:rPr lang="en-GB" sz="1100" b="1" dirty="0">
                          <a:solidFill>
                            <a:srgbClr val="FF0000"/>
                          </a:solidFill>
                          <a:effectLst/>
                          <a:latin typeface="Arial" pitchFamily="34" charset="0"/>
                          <a:cs typeface="Arial" pitchFamily="34" charset="0"/>
                        </a:rPr>
                        <a:t>)</a:t>
                      </a:r>
                    </a:p>
                    <a:p>
                      <a:pPr algn="r">
                        <a:spcBef>
                          <a:spcPts val="200"/>
                        </a:spcBef>
                        <a:spcAft>
                          <a:spcPts val="0"/>
                        </a:spcAft>
                      </a:pPr>
                      <a:r>
                        <a:rPr lang="en-GB" sz="1100" b="1" dirty="0" smtClean="0">
                          <a:solidFill>
                            <a:srgbClr val="FF0000"/>
                          </a:solidFill>
                          <a:effectLst/>
                          <a:latin typeface="Arial" pitchFamily="34" charset="0"/>
                          <a:cs typeface="Arial" pitchFamily="34" charset="0"/>
                        </a:rPr>
                        <a:t>(450,000</a:t>
                      </a:r>
                      <a:r>
                        <a:rPr lang="en-GB" sz="1100" b="1" dirty="0">
                          <a:solidFill>
                            <a:srgbClr val="FF0000"/>
                          </a:solidFill>
                          <a:effectLst/>
                          <a:latin typeface="Arial" pitchFamily="34" charset="0"/>
                          <a:cs typeface="Arial" pitchFamily="34" charset="0"/>
                        </a:rPr>
                        <a:t>)</a:t>
                      </a:r>
                    </a:p>
                    <a:p>
                      <a:pPr algn="r">
                        <a:spcBef>
                          <a:spcPts val="200"/>
                        </a:spcBef>
                        <a:spcAft>
                          <a:spcPts val="0"/>
                        </a:spcAft>
                      </a:pPr>
                      <a:r>
                        <a:rPr lang="en-GB" sz="1100" b="1" dirty="0" smtClean="0">
                          <a:solidFill>
                            <a:srgbClr val="FF0000"/>
                          </a:solidFill>
                          <a:effectLst/>
                          <a:latin typeface="Arial" pitchFamily="34" charset="0"/>
                          <a:cs typeface="Arial" pitchFamily="34" charset="0"/>
                        </a:rPr>
                        <a:t>270 (280) (290</a:t>
                      </a:r>
                      <a:r>
                        <a:rPr lang="en-GB" sz="1100" b="1" dirty="0">
                          <a:solidFill>
                            <a:srgbClr val="FF0000"/>
                          </a:solidFill>
                          <a:effectLst/>
                          <a:latin typeface="Arial" pitchFamily="34" charset="0"/>
                          <a:cs typeface="Arial" pitchFamily="34" charset="0"/>
                        </a:rPr>
                        <a:t>)</a:t>
                      </a:r>
                    </a:p>
                    <a:p>
                      <a:pPr algn="r">
                        <a:spcBef>
                          <a:spcPts val="200"/>
                        </a:spcBef>
                        <a:spcAft>
                          <a:spcPts val="0"/>
                        </a:spcAft>
                      </a:pPr>
                      <a:endParaRPr lang="en-GB" sz="1100" b="1" dirty="0" smtClean="0">
                        <a:solidFill>
                          <a:srgbClr val="FF0000"/>
                        </a:solidFill>
                        <a:effectLst/>
                        <a:latin typeface="Arial" pitchFamily="34" charset="0"/>
                        <a:cs typeface="Arial" pitchFamily="34" charset="0"/>
                      </a:endParaRPr>
                    </a:p>
                    <a:p>
                      <a:pPr algn="r">
                        <a:spcBef>
                          <a:spcPts val="200"/>
                        </a:spcBef>
                        <a:spcAft>
                          <a:spcPts val="0"/>
                        </a:spcAft>
                      </a:pPr>
                      <a:r>
                        <a:rPr lang="en-GB" sz="1100" b="1" dirty="0" smtClean="0">
                          <a:solidFill>
                            <a:srgbClr val="FF0000"/>
                          </a:solidFill>
                          <a:effectLst/>
                          <a:latin typeface="Arial" pitchFamily="34" charset="0"/>
                          <a:cs typeface="Arial" pitchFamily="34" charset="0"/>
                        </a:rPr>
                        <a:t>180 (190) (200</a:t>
                      </a:r>
                      <a:r>
                        <a:rPr lang="en-GB" sz="1100" dirty="0">
                          <a:solidFill>
                            <a:srgbClr val="FF0000"/>
                          </a:solidFill>
                          <a:effectLst/>
                          <a:latin typeface="Arial" pitchFamily="34" charset="0"/>
                          <a:cs typeface="Arial" pitchFamily="34" charset="0"/>
                        </a:rPr>
                        <a:t>)</a:t>
                      </a:r>
                      <a:endParaRPr lang="en-GB" sz="1100" dirty="0">
                        <a:solidFill>
                          <a:srgbClr val="FF0000"/>
                        </a:solidFill>
                        <a:effectLst/>
                        <a:latin typeface="Arial" pitchFamily="34" charset="0"/>
                        <a:ea typeface="Times New Roman"/>
                        <a:cs typeface="Arial" pitchFamily="34" charset="0"/>
                      </a:endParaRPr>
                    </a:p>
                  </a:txBody>
                  <a:tcPr marL="43120" marR="43120" marT="0" marB="0"/>
                </a:tc>
              </a:tr>
              <a:tr h="955020">
                <a:tc>
                  <a:txBody>
                    <a:bodyPr/>
                    <a:lstStyle/>
                    <a:p>
                      <a:pPr algn="l">
                        <a:spcBef>
                          <a:spcPts val="200"/>
                        </a:spcBef>
                        <a:spcAft>
                          <a:spcPts val="200"/>
                        </a:spcAft>
                      </a:pPr>
                      <a:r>
                        <a:rPr lang="en-GB" sz="1100">
                          <a:effectLst/>
                          <a:latin typeface="Arial" pitchFamily="34" charset="0"/>
                          <a:cs typeface="Arial" pitchFamily="34" charset="0"/>
                        </a:rPr>
                        <a:t>Integrate new technologies</a:t>
                      </a:r>
                      <a:endParaRPr lang="en-GB" sz="1100">
                        <a:effectLst/>
                        <a:latin typeface="Arial" pitchFamily="34" charset="0"/>
                        <a:ea typeface="Times New Roman"/>
                        <a:cs typeface="Arial" pitchFamily="34" charset="0"/>
                      </a:endParaRPr>
                    </a:p>
                  </a:txBody>
                  <a:tcPr marL="43120" marR="43120" marT="0" marB="0"/>
                </a:tc>
                <a:tc>
                  <a:txBody>
                    <a:bodyPr/>
                    <a:lstStyle/>
                    <a:p>
                      <a:pPr marL="285750" indent="-285750" algn="l">
                        <a:spcBef>
                          <a:spcPts val="200"/>
                        </a:spcBef>
                        <a:spcAft>
                          <a:spcPts val="200"/>
                        </a:spcAft>
                        <a:buFont typeface="Arial" pitchFamily="34" charset="0"/>
                        <a:buChar char="•"/>
                      </a:pPr>
                      <a:r>
                        <a:rPr lang="en-GB" sz="1100" dirty="0">
                          <a:effectLst/>
                          <a:latin typeface="Arial" pitchFamily="34" charset="0"/>
                          <a:cs typeface="Arial" pitchFamily="34" charset="0"/>
                        </a:rPr>
                        <a:t>Integrate new functional services into EGI’s Operational </a:t>
                      </a:r>
                      <a:r>
                        <a:rPr lang="en-GB" sz="1100" dirty="0" smtClean="0">
                          <a:effectLst/>
                          <a:latin typeface="Arial" pitchFamily="34" charset="0"/>
                          <a:cs typeface="Arial" pitchFamily="34" charset="0"/>
                        </a:rPr>
                        <a:t>Infrastructure</a:t>
                      </a:r>
                    </a:p>
                    <a:p>
                      <a:pPr marL="285750" indent="-285750" algn="l">
                        <a:spcBef>
                          <a:spcPts val="200"/>
                        </a:spcBef>
                        <a:spcAft>
                          <a:spcPts val="200"/>
                        </a:spcAft>
                        <a:buFont typeface="Arial" pitchFamily="34" charset="0"/>
                        <a:buChar char="•"/>
                      </a:pPr>
                      <a:r>
                        <a:rPr lang="en-GB" sz="1100" dirty="0" smtClean="0">
                          <a:effectLst/>
                          <a:latin typeface="Arial" pitchFamily="34" charset="0"/>
                          <a:cs typeface="Arial" pitchFamily="34" charset="0"/>
                        </a:rPr>
                        <a:t>Increase </a:t>
                      </a:r>
                      <a:r>
                        <a:rPr lang="en-GB" sz="1100" dirty="0">
                          <a:effectLst/>
                          <a:latin typeface="Arial" pitchFamily="34" charset="0"/>
                          <a:cs typeface="Arial" pitchFamily="34" charset="0"/>
                        </a:rPr>
                        <a:t>the </a:t>
                      </a:r>
                      <a:r>
                        <a:rPr lang="en-GB" sz="1100" dirty="0" smtClean="0">
                          <a:effectLst/>
                          <a:latin typeface="Arial" pitchFamily="34" charset="0"/>
                          <a:cs typeface="Arial" pitchFamily="34" charset="0"/>
                        </a:rPr>
                        <a:t>attractiveness </a:t>
                      </a:r>
                      <a:r>
                        <a:rPr lang="en-GB" sz="1100" dirty="0">
                          <a:effectLst/>
                          <a:latin typeface="Arial" pitchFamily="34" charset="0"/>
                          <a:cs typeface="Arial" pitchFamily="34" charset="0"/>
                        </a:rPr>
                        <a:t>of EGI to </a:t>
                      </a:r>
                      <a:r>
                        <a:rPr lang="en-GB" sz="1100" dirty="0" smtClean="0">
                          <a:effectLst/>
                          <a:latin typeface="Arial" pitchFamily="34" charset="0"/>
                          <a:cs typeface="Arial" pitchFamily="34" charset="0"/>
                        </a:rPr>
                        <a:t>new research communities</a:t>
                      </a:r>
                      <a:endParaRPr lang="en-GB" sz="1100" dirty="0">
                        <a:effectLst/>
                        <a:latin typeface="Arial" pitchFamily="34" charset="0"/>
                        <a:ea typeface="Times New Roman"/>
                        <a:cs typeface="Arial" pitchFamily="34" charset="0"/>
                      </a:endParaRPr>
                    </a:p>
                  </a:txBody>
                  <a:tcPr marL="43120" marR="43120" marT="0" marB="0"/>
                </a:tc>
                <a:tc>
                  <a:txBody>
                    <a:bodyPr/>
                    <a:lstStyle/>
                    <a:p>
                      <a:pPr marL="342900" lvl="0" indent="-342900" algn="l">
                        <a:spcBef>
                          <a:spcPts val="200"/>
                        </a:spcBef>
                        <a:spcAft>
                          <a:spcPts val="0"/>
                        </a:spcAft>
                        <a:buFont typeface="Symbol"/>
                        <a:buChar char=""/>
                      </a:pPr>
                      <a:r>
                        <a:rPr lang="en-GB" sz="1100" dirty="0">
                          <a:effectLst/>
                          <a:latin typeface="Arial" pitchFamily="34" charset="0"/>
                          <a:cs typeface="Arial" pitchFamily="34" charset="0"/>
                        </a:rPr>
                        <a:t>Number of different operational service types in EGI as recorded in GOCDB</a:t>
                      </a:r>
                      <a:r>
                        <a:rPr lang="en-GB" sz="1100" dirty="0" smtClean="0">
                          <a:effectLst/>
                          <a:latin typeface="Arial" pitchFamily="34" charset="0"/>
                          <a:cs typeface="Arial" pitchFamily="34" charset="0"/>
                        </a:rPr>
                        <a:t>.</a:t>
                      </a:r>
                    </a:p>
                    <a:p>
                      <a:pPr marL="342900" lvl="0" indent="-342900" algn="l">
                        <a:spcBef>
                          <a:spcPts val="200"/>
                        </a:spcBef>
                        <a:spcAft>
                          <a:spcPts val="0"/>
                        </a:spcAft>
                        <a:buFont typeface="Symbol"/>
                        <a:buChar char=""/>
                      </a:pPr>
                      <a:r>
                        <a:rPr lang="en-GB" sz="1100" dirty="0" smtClean="0">
                          <a:effectLst/>
                          <a:latin typeface="Arial" pitchFamily="34" charset="0"/>
                          <a:cs typeface="Arial" pitchFamily="34" charset="0"/>
                        </a:rPr>
                        <a:t>Number </a:t>
                      </a:r>
                      <a:r>
                        <a:rPr lang="en-GB" sz="1100" dirty="0">
                          <a:effectLst/>
                          <a:latin typeface="Arial" pitchFamily="34" charset="0"/>
                          <a:cs typeface="Arial" pitchFamily="34" charset="0"/>
                        </a:rPr>
                        <a:t>of resource centres offering federated cloud services accessible to authorised users. (See M.SA2.19)</a:t>
                      </a:r>
                      <a:endParaRPr lang="en-GB" sz="1100" dirty="0">
                        <a:effectLst/>
                        <a:latin typeface="Arial" pitchFamily="34" charset="0"/>
                        <a:ea typeface="Times New Roman"/>
                        <a:cs typeface="Arial" pitchFamily="34" charset="0"/>
                      </a:endParaRPr>
                    </a:p>
                  </a:txBody>
                  <a:tcPr marL="43120" marR="43120" marT="0" marB="0"/>
                </a:tc>
                <a:tc>
                  <a:txBody>
                    <a:bodyPr/>
                    <a:lstStyle/>
                    <a:p>
                      <a:pPr algn="l">
                        <a:spcBef>
                          <a:spcPts val="200"/>
                        </a:spcBef>
                        <a:spcAft>
                          <a:spcPts val="0"/>
                        </a:spcAft>
                      </a:pPr>
                      <a:r>
                        <a:rPr lang="en-GB" sz="1100" dirty="0">
                          <a:effectLst/>
                          <a:latin typeface="Arial" pitchFamily="34" charset="0"/>
                          <a:cs typeface="Arial" pitchFamily="34" charset="0"/>
                        </a:rPr>
                        <a:t>O.I.</a:t>
                      </a:r>
                    </a:p>
                    <a:p>
                      <a:pPr algn="l">
                        <a:spcBef>
                          <a:spcPts val="200"/>
                        </a:spcBef>
                        <a:spcAft>
                          <a:spcPts val="0"/>
                        </a:spcAft>
                      </a:pPr>
                      <a:r>
                        <a:rPr lang="en-GB" sz="1100" dirty="0">
                          <a:effectLst/>
                          <a:latin typeface="Arial" pitchFamily="34" charset="0"/>
                          <a:cs typeface="Arial" pitchFamily="34" charset="0"/>
                        </a:rPr>
                        <a:t>VREs</a:t>
                      </a:r>
                      <a:endParaRPr lang="en-GB" sz="1100" dirty="0">
                        <a:effectLst/>
                        <a:latin typeface="Arial" pitchFamily="34" charset="0"/>
                        <a:ea typeface="Times New Roman"/>
                        <a:cs typeface="Arial" pitchFamily="34" charset="0"/>
                      </a:endParaRPr>
                    </a:p>
                  </a:txBody>
                  <a:tcPr marL="43120" marR="43120" marT="0" marB="0"/>
                </a:tc>
                <a:tc>
                  <a:txBody>
                    <a:bodyPr/>
                    <a:lstStyle/>
                    <a:p>
                      <a:pPr algn="r">
                        <a:spcBef>
                          <a:spcPts val="200"/>
                        </a:spcBef>
                        <a:spcAft>
                          <a:spcPts val="0"/>
                        </a:spcAft>
                      </a:pPr>
                      <a:r>
                        <a:rPr lang="en-GB" sz="1100" b="1" dirty="0" smtClean="0">
                          <a:solidFill>
                            <a:srgbClr val="FF0000"/>
                          </a:solidFill>
                          <a:effectLst/>
                          <a:latin typeface="Arial" pitchFamily="34" charset="0"/>
                          <a:cs typeface="Arial" pitchFamily="34" charset="0"/>
                        </a:rPr>
                        <a:t>90 (95) (100)</a:t>
                      </a:r>
                      <a:endParaRPr lang="en-GB" sz="1100" b="1" dirty="0">
                        <a:solidFill>
                          <a:srgbClr val="FF0000"/>
                        </a:solidFill>
                        <a:effectLst/>
                        <a:latin typeface="Arial" pitchFamily="34" charset="0"/>
                        <a:cs typeface="Arial" pitchFamily="34" charset="0"/>
                      </a:endParaRPr>
                    </a:p>
                    <a:p>
                      <a:pPr algn="r">
                        <a:spcBef>
                          <a:spcPts val="200"/>
                        </a:spcBef>
                        <a:spcAft>
                          <a:spcPts val="0"/>
                        </a:spcAft>
                      </a:pPr>
                      <a:endParaRPr lang="en-GB" sz="1100" dirty="0" smtClean="0">
                        <a:effectLst/>
                        <a:latin typeface="Arial" pitchFamily="34" charset="0"/>
                        <a:cs typeface="Arial" pitchFamily="34" charset="0"/>
                      </a:endParaRPr>
                    </a:p>
                    <a:p>
                      <a:pPr algn="r">
                        <a:spcBef>
                          <a:spcPts val="200"/>
                        </a:spcBef>
                        <a:spcAft>
                          <a:spcPts val="0"/>
                        </a:spcAft>
                      </a:pPr>
                      <a:r>
                        <a:rPr lang="en-GB" sz="1100" b="1" dirty="0" smtClean="0">
                          <a:solidFill>
                            <a:srgbClr val="FF0000"/>
                          </a:solidFill>
                          <a:effectLst/>
                          <a:latin typeface="Arial" pitchFamily="34" charset="0"/>
                          <a:cs typeface="Arial" pitchFamily="34" charset="0"/>
                        </a:rPr>
                        <a:t>15 (20) (25)</a:t>
                      </a:r>
                      <a:endParaRPr lang="en-GB" sz="1100" b="1" dirty="0">
                        <a:solidFill>
                          <a:srgbClr val="FF0000"/>
                        </a:solidFill>
                        <a:effectLst/>
                        <a:latin typeface="Arial" pitchFamily="34" charset="0"/>
                        <a:ea typeface="Times New Roman"/>
                        <a:cs typeface="Arial" pitchFamily="34" charset="0"/>
                      </a:endParaRPr>
                    </a:p>
                  </a:txBody>
                  <a:tcPr marL="43120" marR="43120" marT="0" marB="0"/>
                </a:tc>
              </a:tr>
              <a:tr h="833646">
                <a:tc>
                  <a:txBody>
                    <a:bodyPr/>
                    <a:lstStyle/>
                    <a:p>
                      <a:pPr algn="l">
                        <a:spcBef>
                          <a:spcPts val="200"/>
                        </a:spcBef>
                        <a:spcAft>
                          <a:spcPts val="200"/>
                        </a:spcAft>
                      </a:pPr>
                      <a:r>
                        <a:rPr lang="en-GB" sz="1100">
                          <a:effectLst/>
                          <a:latin typeface="Arial" pitchFamily="34" charset="0"/>
                          <a:cs typeface="Arial" pitchFamily="34" charset="0"/>
                        </a:rPr>
                        <a:t>Improve technical outreach</a:t>
                      </a:r>
                      <a:endParaRPr lang="en-GB" sz="1100">
                        <a:effectLst/>
                        <a:latin typeface="Arial" pitchFamily="34" charset="0"/>
                        <a:ea typeface="Times New Roman"/>
                        <a:cs typeface="Arial" pitchFamily="34" charset="0"/>
                      </a:endParaRPr>
                    </a:p>
                  </a:txBody>
                  <a:tcPr marL="43120" marR="43120" marT="0" marB="0"/>
                </a:tc>
                <a:tc>
                  <a:txBody>
                    <a:bodyPr/>
                    <a:lstStyle/>
                    <a:p>
                      <a:pPr marL="285750" indent="-285750" algn="l">
                        <a:spcBef>
                          <a:spcPts val="200"/>
                        </a:spcBef>
                        <a:spcAft>
                          <a:spcPts val="200"/>
                        </a:spcAft>
                        <a:buFont typeface="Arial" pitchFamily="34" charset="0"/>
                        <a:buChar char="•"/>
                      </a:pPr>
                      <a:r>
                        <a:rPr lang="en-GB" sz="1100" dirty="0">
                          <a:effectLst/>
                          <a:latin typeface="Arial" pitchFamily="34" charset="0"/>
                          <a:cs typeface="Arial" pitchFamily="34" charset="0"/>
                        </a:rPr>
                        <a:t>Strengthen local technical outreach to existing and new research </a:t>
                      </a:r>
                      <a:r>
                        <a:rPr lang="en-GB" sz="1100" dirty="0" smtClean="0">
                          <a:effectLst/>
                          <a:latin typeface="Arial" pitchFamily="34" charset="0"/>
                          <a:cs typeface="Arial" pitchFamily="34" charset="0"/>
                        </a:rPr>
                        <a:t>communities</a:t>
                      </a:r>
                      <a:r>
                        <a:rPr lang="en-GB" sz="1100" dirty="0">
                          <a:effectLst/>
                          <a:latin typeface="Arial" pitchFamily="34" charset="0"/>
                          <a:cs typeface="Arial" pitchFamily="34" charset="0"/>
                        </a:rPr>
                        <a:t> </a:t>
                      </a:r>
                      <a:endParaRPr lang="en-GB" sz="1100" dirty="0">
                        <a:effectLst/>
                        <a:latin typeface="Arial" pitchFamily="34" charset="0"/>
                        <a:ea typeface="Times New Roman"/>
                        <a:cs typeface="Arial" pitchFamily="34" charset="0"/>
                      </a:endParaRPr>
                    </a:p>
                  </a:txBody>
                  <a:tcPr marL="43120" marR="43120" marT="0" marB="0"/>
                </a:tc>
                <a:tc>
                  <a:txBody>
                    <a:bodyPr/>
                    <a:lstStyle/>
                    <a:p>
                      <a:pPr marL="342900" lvl="0" indent="-342900" algn="l">
                        <a:spcBef>
                          <a:spcPts val="200"/>
                        </a:spcBef>
                        <a:spcAft>
                          <a:spcPts val="0"/>
                        </a:spcAft>
                        <a:buFont typeface="Symbol"/>
                        <a:buChar char=""/>
                      </a:pPr>
                      <a:r>
                        <a:rPr lang="en-GB" sz="1100" dirty="0">
                          <a:effectLst/>
                          <a:latin typeface="Arial" pitchFamily="34" charset="0"/>
                          <a:cs typeface="Arial" pitchFamily="34" charset="0"/>
                        </a:rPr>
                        <a:t>Number of recorded geographical contacts across the NGIs that can represent EGI locally to external </a:t>
                      </a:r>
                      <a:r>
                        <a:rPr lang="en-GB" sz="1100" dirty="0" smtClean="0">
                          <a:effectLst/>
                          <a:latin typeface="Arial" pitchFamily="34" charset="0"/>
                          <a:cs typeface="Arial" pitchFamily="34" charset="0"/>
                        </a:rPr>
                        <a:t>requests</a:t>
                      </a:r>
                      <a:endParaRPr lang="en-GB" sz="1100" dirty="0">
                        <a:effectLst/>
                        <a:latin typeface="Arial" pitchFamily="34" charset="0"/>
                        <a:cs typeface="Arial" pitchFamily="34" charset="0"/>
                      </a:endParaRPr>
                    </a:p>
                    <a:p>
                      <a:pPr marL="342900" lvl="0" indent="-342900" algn="l">
                        <a:spcBef>
                          <a:spcPts val="200"/>
                        </a:spcBef>
                        <a:spcAft>
                          <a:spcPts val="0"/>
                        </a:spcAft>
                        <a:buFont typeface="Symbol"/>
                        <a:buChar char=""/>
                      </a:pPr>
                      <a:r>
                        <a:rPr lang="en-GB" sz="1100" dirty="0" smtClean="0">
                          <a:effectLst/>
                          <a:latin typeface="Arial" pitchFamily="34" charset="0"/>
                          <a:cs typeface="Arial" pitchFamily="34" charset="0"/>
                        </a:rPr>
                        <a:t>Number </a:t>
                      </a:r>
                      <a:r>
                        <a:rPr lang="en-GB" sz="1100" dirty="0">
                          <a:effectLst/>
                          <a:latin typeface="Arial" pitchFamily="34" charset="0"/>
                          <a:cs typeface="Arial" pitchFamily="34" charset="0"/>
                        </a:rPr>
                        <a:t>of NGIs with established and active NILs </a:t>
                      </a:r>
                      <a:endParaRPr lang="en-GB" sz="1100" dirty="0">
                        <a:effectLst/>
                        <a:latin typeface="Arial" pitchFamily="34" charset="0"/>
                        <a:ea typeface="Times New Roman"/>
                        <a:cs typeface="Arial" pitchFamily="34" charset="0"/>
                      </a:endParaRPr>
                    </a:p>
                  </a:txBody>
                  <a:tcPr marL="43120" marR="43120" marT="0" marB="0"/>
                </a:tc>
                <a:tc>
                  <a:txBody>
                    <a:bodyPr/>
                    <a:lstStyle/>
                    <a:p>
                      <a:pPr algn="l">
                        <a:spcBef>
                          <a:spcPts val="200"/>
                        </a:spcBef>
                        <a:spcAft>
                          <a:spcPts val="0"/>
                        </a:spcAft>
                      </a:pPr>
                      <a:r>
                        <a:rPr lang="en-GB" sz="1100">
                          <a:effectLst/>
                          <a:latin typeface="Arial" pitchFamily="34" charset="0"/>
                          <a:cs typeface="Arial" pitchFamily="34" charset="0"/>
                        </a:rPr>
                        <a:t>C&amp;C</a:t>
                      </a:r>
                      <a:endParaRPr lang="en-GB" sz="1100">
                        <a:effectLst/>
                        <a:latin typeface="Arial" pitchFamily="34" charset="0"/>
                        <a:ea typeface="Times New Roman"/>
                        <a:cs typeface="Arial" pitchFamily="34" charset="0"/>
                      </a:endParaRPr>
                    </a:p>
                  </a:txBody>
                  <a:tcPr marL="43120" marR="43120" marT="0" marB="0"/>
                </a:tc>
                <a:tc>
                  <a:txBody>
                    <a:bodyPr/>
                    <a:lstStyle/>
                    <a:p>
                      <a:pPr algn="r">
                        <a:spcBef>
                          <a:spcPts val="200"/>
                        </a:spcBef>
                        <a:spcAft>
                          <a:spcPts val="0"/>
                        </a:spcAft>
                      </a:pPr>
                      <a:r>
                        <a:rPr lang="en-GB" sz="1100" dirty="0" smtClean="0">
                          <a:effectLst/>
                          <a:latin typeface="Arial" pitchFamily="34" charset="0"/>
                          <a:cs typeface="Arial" pitchFamily="34" charset="0"/>
                        </a:rPr>
                        <a:t>100 (</a:t>
                      </a:r>
                      <a:r>
                        <a:rPr lang="en-GB" sz="1100" dirty="0">
                          <a:effectLst/>
                          <a:latin typeface="Arial" pitchFamily="34" charset="0"/>
                          <a:cs typeface="Arial" pitchFamily="34" charset="0"/>
                        </a:rPr>
                        <a:t>150</a:t>
                      </a:r>
                      <a:r>
                        <a:rPr lang="en-GB" sz="1100" dirty="0" smtClean="0">
                          <a:effectLst/>
                          <a:latin typeface="Arial" pitchFamily="34" charset="0"/>
                          <a:cs typeface="Arial" pitchFamily="34" charset="0"/>
                        </a:rPr>
                        <a:t>) (</a:t>
                      </a:r>
                      <a:r>
                        <a:rPr lang="en-GB" sz="1100" dirty="0">
                          <a:effectLst/>
                          <a:latin typeface="Arial" pitchFamily="34" charset="0"/>
                          <a:cs typeface="Arial" pitchFamily="34" charset="0"/>
                        </a:rPr>
                        <a:t>200</a:t>
                      </a:r>
                      <a:r>
                        <a:rPr lang="en-GB" sz="1100" dirty="0" smtClean="0">
                          <a:effectLst/>
                          <a:latin typeface="Arial" pitchFamily="34" charset="0"/>
                          <a:cs typeface="Arial" pitchFamily="34" charset="0"/>
                        </a:rPr>
                        <a:t>)</a:t>
                      </a:r>
                      <a:endParaRPr lang="en-GB" sz="1100" dirty="0">
                        <a:effectLst/>
                        <a:latin typeface="Arial" pitchFamily="34" charset="0"/>
                        <a:cs typeface="Arial" pitchFamily="34" charset="0"/>
                      </a:endParaRPr>
                    </a:p>
                    <a:p>
                      <a:pPr algn="r">
                        <a:spcBef>
                          <a:spcPts val="200"/>
                        </a:spcBef>
                        <a:spcAft>
                          <a:spcPts val="0"/>
                        </a:spcAft>
                      </a:pPr>
                      <a:endParaRPr lang="en-GB" sz="1100" dirty="0" smtClean="0">
                        <a:effectLst/>
                        <a:latin typeface="Arial" pitchFamily="34" charset="0"/>
                        <a:cs typeface="Arial" pitchFamily="34" charset="0"/>
                      </a:endParaRPr>
                    </a:p>
                    <a:p>
                      <a:pPr algn="r">
                        <a:spcBef>
                          <a:spcPts val="200"/>
                        </a:spcBef>
                        <a:spcAft>
                          <a:spcPts val="0"/>
                        </a:spcAft>
                      </a:pPr>
                      <a:endParaRPr lang="en-GB" sz="1100" dirty="0" smtClean="0">
                        <a:effectLst/>
                        <a:latin typeface="Arial" pitchFamily="34" charset="0"/>
                        <a:cs typeface="Arial" pitchFamily="34" charset="0"/>
                      </a:endParaRPr>
                    </a:p>
                    <a:p>
                      <a:pPr algn="r">
                        <a:spcBef>
                          <a:spcPts val="200"/>
                        </a:spcBef>
                        <a:spcAft>
                          <a:spcPts val="0"/>
                        </a:spcAft>
                      </a:pPr>
                      <a:r>
                        <a:rPr lang="en-GB" sz="1100" dirty="0" smtClean="0">
                          <a:effectLst/>
                          <a:latin typeface="Arial" pitchFamily="34" charset="0"/>
                          <a:cs typeface="Arial" pitchFamily="34" charset="0"/>
                        </a:rPr>
                        <a:t>20 (</a:t>
                      </a:r>
                      <a:r>
                        <a:rPr lang="en-GB" sz="1100" dirty="0">
                          <a:effectLst/>
                          <a:latin typeface="Arial" pitchFamily="34" charset="0"/>
                          <a:cs typeface="Arial" pitchFamily="34" charset="0"/>
                        </a:rPr>
                        <a:t>25</a:t>
                      </a:r>
                      <a:r>
                        <a:rPr lang="en-GB" sz="1100" dirty="0" smtClean="0">
                          <a:effectLst/>
                          <a:latin typeface="Arial" pitchFamily="34" charset="0"/>
                          <a:cs typeface="Arial" pitchFamily="34" charset="0"/>
                        </a:rPr>
                        <a:t>) (</a:t>
                      </a:r>
                      <a:r>
                        <a:rPr lang="en-GB" sz="1100" dirty="0">
                          <a:effectLst/>
                          <a:latin typeface="Arial" pitchFamily="34" charset="0"/>
                          <a:cs typeface="Arial" pitchFamily="34" charset="0"/>
                        </a:rPr>
                        <a:t>30)</a:t>
                      </a:r>
                      <a:endParaRPr lang="en-GB" sz="1100" dirty="0">
                        <a:effectLst/>
                        <a:latin typeface="Arial" pitchFamily="34" charset="0"/>
                        <a:ea typeface="Times New Roman"/>
                        <a:cs typeface="Arial" pitchFamily="34" charset="0"/>
                      </a:endParaRPr>
                    </a:p>
                  </a:txBody>
                  <a:tcPr marL="43120" marR="43120" marT="0" marB="0"/>
                </a:tc>
              </a:tr>
              <a:tr h="712272">
                <a:tc>
                  <a:txBody>
                    <a:bodyPr/>
                    <a:lstStyle/>
                    <a:p>
                      <a:pPr algn="l">
                        <a:spcBef>
                          <a:spcPts val="200"/>
                        </a:spcBef>
                        <a:spcAft>
                          <a:spcPts val="200"/>
                        </a:spcAft>
                      </a:pPr>
                      <a:r>
                        <a:rPr lang="en-GB" sz="1100">
                          <a:effectLst/>
                          <a:latin typeface="Arial" pitchFamily="34" charset="0"/>
                          <a:cs typeface="Arial" pitchFamily="34" charset="0"/>
                        </a:rPr>
                        <a:t>Improve operational efficiency and effectiveness </a:t>
                      </a:r>
                      <a:endParaRPr lang="en-GB" sz="1100">
                        <a:effectLst/>
                        <a:latin typeface="Arial" pitchFamily="34" charset="0"/>
                        <a:ea typeface="Times New Roman"/>
                        <a:cs typeface="Arial" pitchFamily="34" charset="0"/>
                      </a:endParaRPr>
                    </a:p>
                  </a:txBody>
                  <a:tcPr marL="43120" marR="43120" marT="0" marB="0"/>
                </a:tc>
                <a:tc>
                  <a:txBody>
                    <a:bodyPr/>
                    <a:lstStyle/>
                    <a:p>
                      <a:pPr marL="285750" indent="-285750" algn="l">
                        <a:spcBef>
                          <a:spcPts val="200"/>
                        </a:spcBef>
                        <a:spcAft>
                          <a:spcPts val="200"/>
                        </a:spcAft>
                        <a:buFont typeface="Arial" pitchFamily="34" charset="0"/>
                        <a:buChar char="•"/>
                      </a:pPr>
                      <a:r>
                        <a:rPr lang="en-GB" sz="1100" dirty="0">
                          <a:effectLst/>
                          <a:latin typeface="Arial" pitchFamily="34" charset="0"/>
                          <a:cs typeface="Arial" pitchFamily="34" charset="0"/>
                        </a:rPr>
                        <a:t>Improve the reliability and the delivery of the operational </a:t>
                      </a:r>
                      <a:r>
                        <a:rPr lang="en-GB" sz="1100" dirty="0" smtClean="0">
                          <a:effectLst/>
                          <a:latin typeface="Arial" pitchFamily="34" charset="0"/>
                          <a:cs typeface="Arial" pitchFamily="34" charset="0"/>
                        </a:rPr>
                        <a:t>infrastructure</a:t>
                      </a:r>
                    </a:p>
                    <a:p>
                      <a:pPr marL="285750" indent="-285750" algn="l">
                        <a:spcBef>
                          <a:spcPts val="200"/>
                        </a:spcBef>
                        <a:spcAft>
                          <a:spcPts val="200"/>
                        </a:spcAft>
                        <a:buFont typeface="Arial" pitchFamily="34" charset="0"/>
                        <a:buChar char="•"/>
                      </a:pPr>
                      <a:r>
                        <a:rPr lang="en-GB" sz="1100" dirty="0" smtClean="0">
                          <a:effectLst/>
                          <a:latin typeface="Arial" pitchFamily="34" charset="0"/>
                          <a:cs typeface="Arial" pitchFamily="34" charset="0"/>
                        </a:rPr>
                        <a:t>Improvements </a:t>
                      </a:r>
                      <a:r>
                        <a:rPr lang="en-GB" sz="1100" dirty="0">
                          <a:effectLst/>
                          <a:latin typeface="Arial" pitchFamily="34" charset="0"/>
                          <a:cs typeface="Arial" pitchFamily="34" charset="0"/>
                        </a:rPr>
                        <a:t>in the operational tools </a:t>
                      </a:r>
                      <a:r>
                        <a:rPr lang="en-GB" sz="1100" dirty="0" smtClean="0">
                          <a:effectLst/>
                          <a:latin typeface="Arial" pitchFamily="34" charset="0"/>
                          <a:cs typeface="Arial" pitchFamily="34" charset="0"/>
                        </a:rPr>
                        <a:t>and processes</a:t>
                      </a:r>
                      <a:endParaRPr lang="en-GB" sz="1100" dirty="0">
                        <a:effectLst/>
                        <a:latin typeface="Arial" pitchFamily="34" charset="0"/>
                        <a:ea typeface="Times New Roman"/>
                        <a:cs typeface="Arial" pitchFamily="34" charset="0"/>
                      </a:endParaRPr>
                    </a:p>
                  </a:txBody>
                  <a:tcPr marL="43120" marR="43120" marT="0" marB="0"/>
                </a:tc>
                <a:tc>
                  <a:txBody>
                    <a:bodyPr/>
                    <a:lstStyle/>
                    <a:p>
                      <a:pPr marL="342900" lvl="0" indent="-342900" algn="l">
                        <a:spcAft>
                          <a:spcPts val="0"/>
                        </a:spcAft>
                        <a:buFont typeface="Symbol"/>
                        <a:buChar char=""/>
                      </a:pPr>
                      <a:r>
                        <a:rPr lang="en-GB" sz="1100" dirty="0">
                          <a:effectLst/>
                          <a:latin typeface="Arial" pitchFamily="34" charset="0"/>
                          <a:cs typeface="Arial" pitchFamily="34" charset="0"/>
                        </a:rPr>
                        <a:t>Number of EGI Global Services meeting published </a:t>
                      </a:r>
                      <a:r>
                        <a:rPr lang="en-GB" sz="1100" dirty="0" smtClean="0">
                          <a:effectLst/>
                          <a:latin typeface="Arial" pitchFamily="34" charset="0"/>
                          <a:cs typeface="Arial" pitchFamily="34" charset="0"/>
                        </a:rPr>
                        <a:t>OLAs</a:t>
                      </a:r>
                      <a:r>
                        <a:rPr lang="en-GB" sz="1100" dirty="0">
                          <a:effectLst/>
                          <a:latin typeface="Arial" pitchFamily="34" charset="0"/>
                          <a:cs typeface="Arial" pitchFamily="34" charset="0"/>
                        </a:rPr>
                        <a:t> </a:t>
                      </a:r>
                    </a:p>
                    <a:p>
                      <a:pPr marL="342900" lvl="0" indent="-342900" algn="l">
                        <a:spcAft>
                          <a:spcPts val="0"/>
                        </a:spcAft>
                        <a:buFont typeface="Symbol"/>
                        <a:buChar char=""/>
                      </a:pPr>
                      <a:r>
                        <a:rPr lang="en-GB" sz="1100" dirty="0">
                          <a:effectLst/>
                          <a:latin typeface="Arial" pitchFamily="34" charset="0"/>
                          <a:cs typeface="Arial" pitchFamily="34" charset="0"/>
                        </a:rPr>
                        <a:t>Number of resource centres meeting the Resource Centre OLA.</a:t>
                      </a:r>
                    </a:p>
                  </a:txBody>
                  <a:tcPr marL="43120" marR="43120" marT="0" marB="0"/>
                </a:tc>
                <a:tc>
                  <a:txBody>
                    <a:bodyPr/>
                    <a:lstStyle/>
                    <a:p>
                      <a:pPr algn="l">
                        <a:spcBef>
                          <a:spcPts val="200"/>
                        </a:spcBef>
                        <a:spcAft>
                          <a:spcPts val="0"/>
                        </a:spcAft>
                      </a:pPr>
                      <a:r>
                        <a:rPr lang="en-GB" sz="1100" dirty="0">
                          <a:effectLst/>
                          <a:latin typeface="Arial" pitchFamily="34" charset="0"/>
                          <a:cs typeface="Arial" pitchFamily="34" charset="0"/>
                        </a:rPr>
                        <a:t>O.I.</a:t>
                      </a:r>
                      <a:endParaRPr lang="en-GB" sz="1100" dirty="0">
                        <a:effectLst/>
                        <a:latin typeface="Arial" pitchFamily="34" charset="0"/>
                        <a:ea typeface="Times New Roman"/>
                        <a:cs typeface="Arial" pitchFamily="34" charset="0"/>
                      </a:endParaRPr>
                    </a:p>
                  </a:txBody>
                  <a:tcPr marL="43120" marR="43120" marT="0" marB="0"/>
                </a:tc>
                <a:tc>
                  <a:txBody>
                    <a:bodyPr/>
                    <a:lstStyle/>
                    <a:p>
                      <a:pPr algn="r">
                        <a:spcBef>
                          <a:spcPts val="200"/>
                        </a:spcBef>
                        <a:spcAft>
                          <a:spcPts val="0"/>
                        </a:spcAft>
                      </a:pPr>
                      <a:r>
                        <a:rPr lang="en-GB" sz="1100" dirty="0" smtClean="0">
                          <a:effectLst/>
                          <a:latin typeface="Arial" pitchFamily="34" charset="0"/>
                          <a:cs typeface="Arial" pitchFamily="34" charset="0"/>
                        </a:rPr>
                        <a:t>7 (10) (</a:t>
                      </a:r>
                      <a:r>
                        <a:rPr lang="en-GB" sz="1100" dirty="0">
                          <a:effectLst/>
                          <a:latin typeface="Arial" pitchFamily="34" charset="0"/>
                          <a:cs typeface="Arial" pitchFamily="34" charset="0"/>
                        </a:rPr>
                        <a:t>12)</a:t>
                      </a:r>
                    </a:p>
                    <a:p>
                      <a:pPr algn="r">
                        <a:spcBef>
                          <a:spcPts val="200"/>
                        </a:spcBef>
                        <a:spcAft>
                          <a:spcPts val="0"/>
                        </a:spcAft>
                      </a:pPr>
                      <a:endParaRPr lang="en-GB" sz="1100" dirty="0" smtClean="0">
                        <a:effectLst/>
                        <a:latin typeface="Arial" pitchFamily="34" charset="0"/>
                        <a:cs typeface="Arial" pitchFamily="34" charset="0"/>
                      </a:endParaRPr>
                    </a:p>
                    <a:p>
                      <a:pPr algn="r">
                        <a:spcBef>
                          <a:spcPts val="200"/>
                        </a:spcBef>
                        <a:spcAft>
                          <a:spcPts val="0"/>
                        </a:spcAft>
                      </a:pPr>
                      <a:r>
                        <a:rPr lang="en-GB" sz="1100" b="1" dirty="0" smtClean="0">
                          <a:solidFill>
                            <a:srgbClr val="FF0000"/>
                          </a:solidFill>
                          <a:effectLst/>
                          <a:latin typeface="Arial" pitchFamily="34" charset="0"/>
                          <a:cs typeface="Arial" pitchFamily="34" charset="0"/>
                        </a:rPr>
                        <a:t>320 (330) (340</a:t>
                      </a:r>
                      <a:r>
                        <a:rPr lang="en-GB" sz="1100" b="1" dirty="0">
                          <a:solidFill>
                            <a:srgbClr val="FF0000"/>
                          </a:solidFill>
                          <a:effectLst/>
                          <a:latin typeface="Arial" pitchFamily="34" charset="0"/>
                          <a:cs typeface="Arial" pitchFamily="34" charset="0"/>
                        </a:rPr>
                        <a:t>)</a:t>
                      </a:r>
                      <a:endParaRPr lang="en-GB" sz="1100" b="1" dirty="0">
                        <a:solidFill>
                          <a:srgbClr val="FF0000"/>
                        </a:solidFill>
                        <a:effectLst/>
                        <a:latin typeface="Arial" pitchFamily="34" charset="0"/>
                        <a:ea typeface="Times New Roman"/>
                        <a:cs typeface="Arial" pitchFamily="34" charset="0"/>
                      </a:endParaRPr>
                    </a:p>
                  </a:txBody>
                  <a:tcPr marL="43120" marR="43120" marT="0" marB="0"/>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46</a:t>
            </a:fld>
            <a:endParaRPr lang="en-US" dirty="0"/>
          </a:p>
        </p:txBody>
      </p:sp>
      <p:sp>
        <p:nvSpPr>
          <p:cNvPr id="5" name="Footer Placeholder 4"/>
          <p:cNvSpPr>
            <a:spLocks noGrp="1"/>
          </p:cNvSpPr>
          <p:nvPr>
            <p:ph type="ftr" sz="quarter" idx="11"/>
          </p:nvPr>
        </p:nvSpPr>
        <p:spPr/>
        <p:txBody>
          <a:bodyPr/>
          <a:lstStyle/>
          <a:p>
            <a:pPr>
              <a:defRPr/>
            </a:pPr>
            <a:r>
              <a:rPr lang="en-US" dirty="0" smtClean="0"/>
              <a:t>NA1 - June 2013</a:t>
            </a:r>
            <a:endParaRPr lang="en-US" dirty="0"/>
          </a:p>
        </p:txBody>
      </p:sp>
    </p:spTree>
    <p:extLst>
      <p:ext uri="{BB962C8B-B14F-4D97-AF65-F5344CB8AC3E}">
        <p14:creationId xmlns:p14="http://schemas.microsoft.com/office/powerpoint/2010/main" val="3683715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15888"/>
            <a:ext cx="7776864" cy="865187"/>
          </a:xfrm>
        </p:spPr>
        <p:txBody>
          <a:bodyPr/>
          <a:lstStyle/>
          <a:p>
            <a:r>
              <a:rPr lang="en-GB" dirty="0" smtClean="0"/>
              <a:t>Strategy: Beneficiaries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2433"/>
              </p:ext>
            </p:extLst>
          </p:nvPr>
        </p:nvGraphicFramePr>
        <p:xfrm>
          <a:off x="1" y="1124744"/>
          <a:ext cx="9144000" cy="5095480"/>
        </p:xfrm>
        <a:graphic>
          <a:graphicData uri="http://schemas.openxmlformats.org/drawingml/2006/table">
            <a:tbl>
              <a:tblPr firstRow="1" firstCol="1" bandRow="1">
                <a:tableStyleId>{5C22544A-7EE6-4342-B048-85BDC9FD1C3A}</a:tableStyleId>
              </a:tblPr>
              <a:tblGrid>
                <a:gridCol w="1570261"/>
                <a:gridCol w="2190579"/>
                <a:gridCol w="3318387"/>
                <a:gridCol w="811161"/>
                <a:gridCol w="1253612"/>
              </a:tblGrid>
              <a:tr h="432048">
                <a:tc>
                  <a:txBody>
                    <a:bodyPr/>
                    <a:lstStyle/>
                    <a:p>
                      <a:pPr algn="just">
                        <a:spcBef>
                          <a:spcPts val="200"/>
                        </a:spcBef>
                        <a:spcAft>
                          <a:spcPts val="200"/>
                        </a:spcAft>
                      </a:pPr>
                      <a:r>
                        <a:rPr lang="en-GB" sz="1200" dirty="0">
                          <a:effectLst/>
                          <a:latin typeface="Arial" pitchFamily="34" charset="0"/>
                          <a:cs typeface="Arial" pitchFamily="34" charset="0"/>
                        </a:rPr>
                        <a:t>Objectives</a:t>
                      </a:r>
                      <a:endParaRPr lang="en-GB" sz="1200" dirty="0">
                        <a:effectLst/>
                        <a:latin typeface="Arial" pitchFamily="34" charset="0"/>
                        <a:ea typeface="Times New Roman"/>
                        <a:cs typeface="Arial" pitchFamily="34" charset="0"/>
                      </a:endParaRPr>
                    </a:p>
                  </a:txBody>
                  <a:tcPr marL="62147" marR="62147" marT="0" marB="0"/>
                </a:tc>
                <a:tc>
                  <a:txBody>
                    <a:bodyPr/>
                    <a:lstStyle/>
                    <a:p>
                      <a:pPr algn="l">
                        <a:spcBef>
                          <a:spcPts val="200"/>
                        </a:spcBef>
                        <a:spcAft>
                          <a:spcPts val="200"/>
                        </a:spcAft>
                      </a:pPr>
                      <a:r>
                        <a:rPr lang="en-GB" sz="1200" dirty="0">
                          <a:effectLst/>
                          <a:latin typeface="Arial" pitchFamily="34" charset="0"/>
                          <a:cs typeface="Arial" pitchFamily="34" charset="0"/>
                        </a:rPr>
                        <a:t>Description</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Performance measures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Strategic Themes</a:t>
                      </a:r>
                      <a:endParaRPr lang="en-GB" sz="1200" dirty="0">
                        <a:effectLst/>
                        <a:latin typeface="Arial" pitchFamily="34" charset="0"/>
                        <a:ea typeface="Times New Roman"/>
                        <a:cs typeface="Arial" pitchFamily="34" charset="0"/>
                      </a:endParaRPr>
                    </a:p>
                  </a:txBody>
                  <a:tcPr marL="62147" marR="62147" marT="0" marB="0"/>
                </a:tc>
                <a:tc>
                  <a:txBody>
                    <a:bodyPr/>
                    <a:lstStyle/>
                    <a:p>
                      <a:pPr algn="ctr">
                        <a:spcBef>
                          <a:spcPts val="200"/>
                        </a:spcBef>
                        <a:spcAft>
                          <a:spcPts val="200"/>
                        </a:spcAft>
                      </a:pPr>
                      <a:r>
                        <a:rPr lang="en-GB" sz="1200" dirty="0" smtClean="0">
                          <a:effectLst/>
                          <a:latin typeface="Arial" pitchFamily="34" charset="0"/>
                          <a:cs typeface="Arial" pitchFamily="34" charset="0"/>
                        </a:rPr>
                        <a:t>Targets</a:t>
                      </a:r>
                      <a:endParaRPr lang="en-GB" sz="1200" dirty="0">
                        <a:effectLst/>
                        <a:latin typeface="Arial" pitchFamily="34" charset="0"/>
                        <a:ea typeface="Times New Roman"/>
                        <a:cs typeface="Arial" pitchFamily="34" charset="0"/>
                      </a:endParaRPr>
                    </a:p>
                  </a:txBody>
                  <a:tcPr marL="62147" marR="62147" marT="0" marB="0"/>
                </a:tc>
              </a:tr>
              <a:tr h="1026571">
                <a:tc>
                  <a:txBody>
                    <a:bodyPr/>
                    <a:lstStyle/>
                    <a:p>
                      <a:pPr algn="l">
                        <a:spcBef>
                          <a:spcPts val="200"/>
                        </a:spcBef>
                        <a:spcAft>
                          <a:spcPts val="200"/>
                        </a:spcAft>
                      </a:pPr>
                      <a:r>
                        <a:rPr lang="en-GB" sz="1200" dirty="0">
                          <a:effectLst/>
                          <a:latin typeface="Arial" pitchFamily="34" charset="0"/>
                          <a:cs typeface="Arial" pitchFamily="34" charset="0"/>
                        </a:rPr>
                        <a:t>Easy and reliable access to the services that meet the needs of researchers</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Increase number of researchers and the diversity of research communities who rely on EGI </a:t>
                      </a:r>
                      <a:endParaRPr lang="en-GB" sz="1200" dirty="0" smtClean="0">
                        <a:effectLst/>
                        <a:latin typeface="Arial" pitchFamily="34" charset="0"/>
                        <a:cs typeface="Arial" pitchFamily="34" charset="0"/>
                      </a:endParaRPr>
                    </a:p>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Support data </a:t>
                      </a:r>
                      <a:r>
                        <a:rPr lang="en-GB" sz="1200" dirty="0">
                          <a:effectLst/>
                          <a:latin typeface="Arial" pitchFamily="34" charset="0"/>
                          <a:cs typeface="Arial" pitchFamily="34" charset="0"/>
                        </a:rPr>
                        <a:t>driven research</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Number of researchers using EGI’s resources (either directly or through affiliated services – i.e. portals or integrated research infrastructures)</a:t>
                      </a:r>
                    </a:p>
                    <a:p>
                      <a:pPr marL="342900" lvl="0" indent="-342900" algn="l">
                        <a:spcAft>
                          <a:spcPts val="0"/>
                        </a:spcAft>
                        <a:buFont typeface="Symbol"/>
                        <a:buChar char=""/>
                      </a:pPr>
                      <a:r>
                        <a:rPr lang="en-GB" sz="1200" dirty="0">
                          <a:effectLst/>
                          <a:latin typeface="Arial" pitchFamily="34" charset="0"/>
                          <a:cs typeface="Arial" pitchFamily="34" charset="0"/>
                        </a:rPr>
                        <a:t>Number of scientific papers produced using NGI resources affiliated into EGI across different disciplines.</a:t>
                      </a:r>
                    </a:p>
                  </a:txBody>
                  <a:tcPr marL="62147" marR="62147" marT="0" marB="0"/>
                </a:tc>
                <a:tc>
                  <a:txBody>
                    <a:bodyPr/>
                    <a:lstStyle/>
                    <a:p>
                      <a:pPr algn="l">
                        <a:spcBef>
                          <a:spcPts val="200"/>
                        </a:spcBef>
                        <a:spcAft>
                          <a:spcPts val="0"/>
                        </a:spcAft>
                      </a:pPr>
                      <a:r>
                        <a:rPr lang="en-GB" sz="1200" dirty="0">
                          <a:effectLst/>
                          <a:latin typeface="Arial" pitchFamily="34" charset="0"/>
                          <a:cs typeface="Arial" pitchFamily="34" charset="0"/>
                        </a:rPr>
                        <a:t>VREs,</a:t>
                      </a:r>
                      <a:endParaRPr lang="en-GB" sz="1200" dirty="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b="1" dirty="0" smtClean="0">
                          <a:solidFill>
                            <a:srgbClr val="FF0000"/>
                          </a:solidFill>
                          <a:effectLst/>
                          <a:latin typeface="Arial" pitchFamily="34" charset="0"/>
                          <a:cs typeface="Arial" pitchFamily="34" charset="0"/>
                        </a:rPr>
                        <a:t>23,000</a:t>
                      </a:r>
                      <a:endParaRPr lang="en-GB" sz="1200" b="1" dirty="0">
                        <a:solidFill>
                          <a:srgbClr val="FF0000"/>
                        </a:solidFill>
                        <a:effectLst/>
                        <a:latin typeface="Arial" pitchFamily="34" charset="0"/>
                        <a:cs typeface="Arial" pitchFamily="34" charset="0"/>
                      </a:endParaRPr>
                    </a:p>
                    <a:p>
                      <a:pPr algn="r">
                        <a:spcBef>
                          <a:spcPts val="200"/>
                        </a:spcBef>
                        <a:spcAft>
                          <a:spcPts val="0"/>
                        </a:spcAft>
                      </a:pPr>
                      <a:r>
                        <a:rPr lang="en-GB" sz="1200" b="1" dirty="0" smtClean="0">
                          <a:solidFill>
                            <a:srgbClr val="FF0000"/>
                          </a:solidFill>
                          <a:effectLst/>
                          <a:latin typeface="Arial" pitchFamily="34" charset="0"/>
                          <a:cs typeface="Arial" pitchFamily="34" charset="0"/>
                        </a:rPr>
                        <a:t>(24,000</a:t>
                      </a:r>
                      <a:r>
                        <a:rPr lang="en-GB" sz="1200" b="1" dirty="0">
                          <a:solidFill>
                            <a:srgbClr val="FF0000"/>
                          </a:solidFill>
                          <a:effectLst/>
                          <a:latin typeface="Arial" pitchFamily="34" charset="0"/>
                          <a:cs typeface="Arial" pitchFamily="34" charset="0"/>
                        </a:rPr>
                        <a:t>)</a:t>
                      </a:r>
                    </a:p>
                    <a:p>
                      <a:pPr algn="r">
                        <a:spcBef>
                          <a:spcPts val="200"/>
                        </a:spcBef>
                        <a:spcAft>
                          <a:spcPts val="0"/>
                        </a:spcAft>
                      </a:pPr>
                      <a:r>
                        <a:rPr lang="en-GB" sz="1200" b="1" dirty="0">
                          <a:solidFill>
                            <a:srgbClr val="FF0000"/>
                          </a:solidFill>
                          <a:effectLst/>
                          <a:latin typeface="Arial" pitchFamily="34" charset="0"/>
                          <a:cs typeface="Arial" pitchFamily="34" charset="0"/>
                        </a:rPr>
                        <a:t>(</a:t>
                      </a:r>
                      <a:r>
                        <a:rPr lang="en-GB" sz="1200" b="1" dirty="0" smtClean="0">
                          <a:solidFill>
                            <a:srgbClr val="FF0000"/>
                          </a:solidFill>
                          <a:effectLst/>
                          <a:latin typeface="Arial" pitchFamily="34" charset="0"/>
                          <a:cs typeface="Arial" pitchFamily="34" charset="0"/>
                        </a:rPr>
                        <a:t>25,000</a:t>
                      </a:r>
                      <a:r>
                        <a:rPr lang="en-GB" sz="1200" b="1" dirty="0">
                          <a:solidFill>
                            <a:srgbClr val="FF0000"/>
                          </a:solidFill>
                          <a:effectLst/>
                          <a:latin typeface="Arial" pitchFamily="34" charset="0"/>
                          <a:cs typeface="Arial" pitchFamily="34" charset="0"/>
                        </a:rPr>
                        <a:t>)</a:t>
                      </a: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dirty="0" smtClean="0">
                          <a:effectLst/>
                          <a:latin typeface="Arial" pitchFamily="34" charset="0"/>
                          <a:cs typeface="Arial" pitchFamily="34" charset="0"/>
                        </a:rPr>
                        <a:t>500 (700) (</a:t>
                      </a:r>
                      <a:r>
                        <a:rPr lang="en-GB" sz="1200" dirty="0">
                          <a:effectLst/>
                          <a:latin typeface="Arial" pitchFamily="34" charset="0"/>
                          <a:cs typeface="Arial" pitchFamily="34" charset="0"/>
                        </a:rPr>
                        <a:t>800)</a:t>
                      </a:r>
                      <a:endParaRPr lang="en-GB" sz="1200" dirty="0">
                        <a:effectLst/>
                        <a:latin typeface="Arial" pitchFamily="34" charset="0"/>
                        <a:ea typeface="Times New Roman"/>
                        <a:cs typeface="Arial" pitchFamily="34" charset="0"/>
                      </a:endParaRPr>
                    </a:p>
                  </a:txBody>
                  <a:tcPr marL="62147" marR="62147" marT="0" marB="0"/>
                </a:tc>
              </a:tr>
              <a:tr h="2600952">
                <a:tc>
                  <a:txBody>
                    <a:bodyPr/>
                    <a:lstStyle/>
                    <a:p>
                      <a:pPr algn="l">
                        <a:spcBef>
                          <a:spcPts val="200"/>
                        </a:spcBef>
                        <a:spcAft>
                          <a:spcPts val="200"/>
                        </a:spcAft>
                      </a:pPr>
                      <a:r>
                        <a:rPr lang="en-GB" sz="1200">
                          <a:effectLst/>
                          <a:latin typeface="Arial" pitchFamily="34" charset="0"/>
                          <a:cs typeface="Arial" pitchFamily="34" charset="0"/>
                        </a:rPr>
                        <a:t>Promote the sharing and re-use of innovation</a:t>
                      </a:r>
                      <a:endParaRPr lang="en-GB" sz="120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Improve the reuse of innovation developed within the EGI ecosystem </a:t>
                      </a:r>
                      <a:r>
                        <a:rPr lang="en-GB" sz="1200" dirty="0" smtClean="0">
                          <a:effectLst/>
                          <a:latin typeface="Arial" pitchFamily="34" charset="0"/>
                          <a:cs typeface="Arial" pitchFamily="34" charset="0"/>
                        </a:rPr>
                        <a:t>elsewhere</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Number of relevant software items registered in the EGI </a:t>
                      </a:r>
                      <a:r>
                        <a:rPr lang="en-GB" sz="1200" dirty="0" err="1" smtClean="0">
                          <a:effectLst/>
                          <a:latin typeface="Arial" pitchFamily="34" charset="0"/>
                          <a:cs typeface="Arial" pitchFamily="34" charset="0"/>
                        </a:rPr>
                        <a:t>AppDB</a:t>
                      </a:r>
                      <a:r>
                        <a:rPr lang="en-GB" sz="1200" dirty="0">
                          <a:effectLst/>
                          <a:latin typeface="Arial" pitchFamily="34" charset="0"/>
                          <a:cs typeface="Arial" pitchFamily="34" charset="0"/>
                        </a:rPr>
                        <a:t> </a:t>
                      </a:r>
                    </a:p>
                    <a:p>
                      <a:pPr marL="342900" lvl="0" indent="-342900" algn="l">
                        <a:spcAft>
                          <a:spcPts val="0"/>
                        </a:spcAft>
                        <a:buFont typeface="Symbol"/>
                        <a:buChar char=""/>
                      </a:pPr>
                      <a:r>
                        <a:rPr lang="en-GB" sz="1200" dirty="0">
                          <a:effectLst/>
                          <a:latin typeface="Arial" pitchFamily="34" charset="0"/>
                          <a:cs typeface="Arial" pitchFamily="34" charset="0"/>
                        </a:rPr>
                        <a:t>Number of relevant training materials and resources in the EGI Training </a:t>
                      </a:r>
                      <a:r>
                        <a:rPr lang="en-GB" sz="1200" dirty="0" smtClean="0">
                          <a:effectLst/>
                          <a:latin typeface="Arial" pitchFamily="34" charset="0"/>
                          <a:cs typeface="Arial" pitchFamily="34" charset="0"/>
                        </a:rPr>
                        <a:t>Marketplace</a:t>
                      </a:r>
                      <a:r>
                        <a:rPr lang="en-GB" sz="1200" dirty="0">
                          <a:effectLst/>
                          <a:latin typeface="Arial" pitchFamily="34" charset="0"/>
                          <a:cs typeface="Arial" pitchFamily="34" charset="0"/>
                        </a:rPr>
                        <a:t> </a:t>
                      </a:r>
                    </a:p>
                    <a:p>
                      <a:pPr marL="342900" lvl="0" indent="-342900" algn="l">
                        <a:spcAft>
                          <a:spcPts val="0"/>
                        </a:spcAft>
                        <a:buFont typeface="Symbol"/>
                        <a:buChar char=""/>
                      </a:pPr>
                      <a:r>
                        <a:rPr lang="en-GB" sz="1200" dirty="0">
                          <a:effectLst/>
                          <a:latin typeface="Arial" pitchFamily="34" charset="0"/>
                          <a:cs typeface="Arial" pitchFamily="34" charset="0"/>
                        </a:rPr>
                        <a:t>Number of relevant appliances (i.e. virtual machines) available in the EGI </a:t>
                      </a:r>
                      <a:r>
                        <a:rPr lang="en-GB" sz="1200" dirty="0" smtClean="0">
                          <a:effectLst/>
                          <a:latin typeface="Arial" pitchFamily="34" charset="0"/>
                          <a:cs typeface="Arial" pitchFamily="34" charset="0"/>
                        </a:rPr>
                        <a:t>Marketplace</a:t>
                      </a:r>
                      <a:r>
                        <a:rPr lang="en-GB" sz="1200" dirty="0">
                          <a:effectLst/>
                          <a:latin typeface="Arial" pitchFamily="34" charset="0"/>
                          <a:cs typeface="Arial" pitchFamily="34" charset="0"/>
                        </a:rPr>
                        <a:t> </a:t>
                      </a:r>
                    </a:p>
                    <a:p>
                      <a:pPr marL="342900" lvl="0" indent="-342900" algn="l">
                        <a:spcAft>
                          <a:spcPts val="0"/>
                        </a:spcAft>
                        <a:buFont typeface="Symbol"/>
                        <a:buChar char=""/>
                      </a:pPr>
                      <a:r>
                        <a:rPr lang="en-GB" sz="1200" b="1" dirty="0">
                          <a:solidFill>
                            <a:srgbClr val="FF0000"/>
                          </a:solidFill>
                          <a:effectLst/>
                          <a:latin typeface="Arial" pitchFamily="34" charset="0"/>
                          <a:cs typeface="Arial" pitchFamily="34" charset="0"/>
                        </a:rPr>
                        <a:t>Number of </a:t>
                      </a:r>
                      <a:r>
                        <a:rPr lang="en-GB" sz="1200" b="1" dirty="0" smtClean="0">
                          <a:solidFill>
                            <a:srgbClr val="FF0000"/>
                          </a:solidFill>
                          <a:effectLst/>
                          <a:latin typeface="Arial" pitchFamily="34" charset="0"/>
                          <a:cs typeface="Arial" pitchFamily="34" charset="0"/>
                        </a:rPr>
                        <a:t>community</a:t>
                      </a:r>
                      <a:r>
                        <a:rPr lang="en-GB" sz="1200" b="1" baseline="0" dirty="0" smtClean="0">
                          <a:solidFill>
                            <a:srgbClr val="FF0000"/>
                          </a:solidFill>
                          <a:effectLst/>
                          <a:latin typeface="Arial" pitchFamily="34" charset="0"/>
                          <a:cs typeface="Arial" pitchFamily="34" charset="0"/>
                        </a:rPr>
                        <a:t> platforms in the UMD</a:t>
                      </a:r>
                      <a:endParaRPr lang="en-GB" sz="1200" b="1" dirty="0">
                        <a:solidFill>
                          <a:srgbClr val="FF0000"/>
                        </a:solidFill>
                        <a:effectLst/>
                        <a:latin typeface="Arial" pitchFamily="34" charset="0"/>
                        <a:cs typeface="Arial" pitchFamily="34" charset="0"/>
                      </a:endParaRPr>
                    </a:p>
                    <a:p>
                      <a:pPr marL="342900" lvl="0" indent="-342900" algn="l">
                        <a:spcAft>
                          <a:spcPts val="0"/>
                        </a:spcAft>
                        <a:buFont typeface="Symbol"/>
                        <a:buChar char=""/>
                      </a:pPr>
                      <a:r>
                        <a:rPr lang="en-GB" sz="1200" dirty="0">
                          <a:effectLst/>
                          <a:latin typeface="Arial" pitchFamily="34" charset="0"/>
                          <a:cs typeface="Arial" pitchFamily="34" charset="0"/>
                        </a:rPr>
                        <a:t>Number of agreements established with external research communities to use EGI’s operational tools to monitor their deployed services in their infrastructures</a:t>
                      </a:r>
                    </a:p>
                  </a:txBody>
                  <a:tcPr marL="62147" marR="62147" marT="0" marB="0"/>
                </a:tc>
                <a:tc>
                  <a:txBody>
                    <a:bodyPr/>
                    <a:lstStyle/>
                    <a:p>
                      <a:pPr algn="l">
                        <a:spcBef>
                          <a:spcPts val="200"/>
                        </a:spcBef>
                        <a:spcAft>
                          <a:spcPts val="0"/>
                        </a:spcAft>
                      </a:pPr>
                      <a:r>
                        <a:rPr lang="en-GB" sz="1200">
                          <a:effectLst/>
                          <a:latin typeface="Arial" pitchFamily="34" charset="0"/>
                          <a:cs typeface="Arial" pitchFamily="34" charset="0"/>
                        </a:rPr>
                        <a:t>VREs, C&amp;C</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dirty="0" smtClean="0">
                          <a:effectLst/>
                          <a:latin typeface="Arial" pitchFamily="34" charset="0"/>
                          <a:cs typeface="Arial" pitchFamily="34" charset="0"/>
                        </a:rPr>
                        <a:t>450 (</a:t>
                      </a:r>
                      <a:r>
                        <a:rPr lang="en-GB" sz="1200" dirty="0">
                          <a:effectLst/>
                          <a:latin typeface="Arial" pitchFamily="34" charset="0"/>
                          <a:cs typeface="Arial" pitchFamily="34" charset="0"/>
                        </a:rPr>
                        <a:t>500</a:t>
                      </a:r>
                      <a:r>
                        <a:rPr lang="en-GB" sz="1200" dirty="0" smtClean="0">
                          <a:effectLst/>
                          <a:latin typeface="Arial" pitchFamily="34" charset="0"/>
                          <a:cs typeface="Arial" pitchFamily="34" charset="0"/>
                        </a:rPr>
                        <a:t>) (</a:t>
                      </a:r>
                      <a:r>
                        <a:rPr lang="en-GB" sz="1200" dirty="0">
                          <a:effectLst/>
                          <a:latin typeface="Arial" pitchFamily="34" charset="0"/>
                          <a:cs typeface="Arial" pitchFamily="34" charset="0"/>
                        </a:rPr>
                        <a:t>550)</a:t>
                      </a: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dirty="0" smtClean="0">
                          <a:effectLst/>
                          <a:latin typeface="Arial" pitchFamily="34" charset="0"/>
                          <a:cs typeface="Arial" pitchFamily="34" charset="0"/>
                        </a:rPr>
                        <a:t>40 (</a:t>
                      </a:r>
                      <a:r>
                        <a:rPr lang="en-GB" sz="1200" dirty="0">
                          <a:effectLst/>
                          <a:latin typeface="Arial" pitchFamily="34" charset="0"/>
                          <a:cs typeface="Arial" pitchFamily="34" charset="0"/>
                        </a:rPr>
                        <a:t>50</a:t>
                      </a:r>
                      <a:r>
                        <a:rPr lang="en-GB" sz="1200" dirty="0" smtClean="0">
                          <a:effectLst/>
                          <a:latin typeface="Arial" pitchFamily="34" charset="0"/>
                          <a:cs typeface="Arial" pitchFamily="34" charset="0"/>
                        </a:rPr>
                        <a:t>) (</a:t>
                      </a:r>
                      <a:r>
                        <a:rPr lang="en-GB" sz="1200" dirty="0">
                          <a:effectLst/>
                          <a:latin typeface="Arial" pitchFamily="34" charset="0"/>
                          <a:cs typeface="Arial" pitchFamily="34" charset="0"/>
                        </a:rPr>
                        <a:t>60)</a:t>
                      </a: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dirty="0" smtClean="0">
                          <a:effectLst/>
                          <a:latin typeface="Arial" pitchFamily="34" charset="0"/>
                          <a:cs typeface="Arial" pitchFamily="34" charset="0"/>
                        </a:rPr>
                        <a:t>5 (10) (</a:t>
                      </a:r>
                      <a:r>
                        <a:rPr lang="en-GB" sz="1200" dirty="0">
                          <a:effectLst/>
                          <a:latin typeface="Arial" pitchFamily="34" charset="0"/>
                          <a:cs typeface="Arial" pitchFamily="34" charset="0"/>
                        </a:rPr>
                        <a:t>20)</a:t>
                      </a: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b="1" dirty="0" smtClean="0">
                          <a:solidFill>
                            <a:srgbClr val="FF0000"/>
                          </a:solidFill>
                          <a:effectLst/>
                          <a:latin typeface="Arial" pitchFamily="34" charset="0"/>
                          <a:cs typeface="Arial" pitchFamily="34" charset="0"/>
                        </a:rPr>
                        <a:t>5 (6) (8)</a:t>
                      </a:r>
                      <a:endParaRPr lang="en-GB" sz="1200" b="1" dirty="0">
                        <a:solidFill>
                          <a:srgbClr val="FF0000"/>
                        </a:solidFill>
                        <a:effectLst/>
                        <a:latin typeface="Arial" pitchFamily="34" charset="0"/>
                        <a:cs typeface="Arial" pitchFamily="34" charset="0"/>
                      </a:endParaRP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endParaRPr lang="en-GB" sz="1200" dirty="0" smtClean="0">
                        <a:effectLst/>
                        <a:latin typeface="Arial" pitchFamily="34" charset="0"/>
                        <a:cs typeface="Arial" pitchFamily="34" charset="0"/>
                      </a:endParaRPr>
                    </a:p>
                    <a:p>
                      <a:pPr algn="r">
                        <a:spcBef>
                          <a:spcPts val="200"/>
                        </a:spcBef>
                        <a:spcAft>
                          <a:spcPts val="0"/>
                        </a:spcAft>
                      </a:pPr>
                      <a:r>
                        <a:rPr lang="en-GB" sz="1200" dirty="0" smtClean="0">
                          <a:effectLst/>
                          <a:latin typeface="Arial" pitchFamily="34" charset="0"/>
                          <a:cs typeface="Arial" pitchFamily="34" charset="0"/>
                        </a:rPr>
                        <a:t>0 (1) (</a:t>
                      </a:r>
                      <a:r>
                        <a:rPr lang="en-GB" sz="1200" dirty="0">
                          <a:effectLst/>
                          <a:latin typeface="Arial" pitchFamily="34" charset="0"/>
                          <a:cs typeface="Arial" pitchFamily="34" charset="0"/>
                        </a:rPr>
                        <a:t>2)</a:t>
                      </a:r>
                      <a:endParaRPr lang="en-GB" sz="1200" dirty="0">
                        <a:effectLst/>
                        <a:latin typeface="Arial" pitchFamily="34" charset="0"/>
                        <a:ea typeface="Times New Roman"/>
                        <a:cs typeface="Arial" pitchFamily="34" charset="0"/>
                      </a:endParaRPr>
                    </a:p>
                  </a:txBody>
                  <a:tcPr marL="62147" marR="62147" marT="0" marB="0"/>
                </a:tc>
              </a:tr>
              <a:tr h="552415">
                <a:tc>
                  <a:txBody>
                    <a:bodyPr/>
                    <a:lstStyle/>
                    <a:p>
                      <a:pPr algn="l">
                        <a:spcBef>
                          <a:spcPts val="200"/>
                        </a:spcBef>
                        <a:spcAft>
                          <a:spcPts val="200"/>
                        </a:spcAft>
                      </a:pPr>
                      <a:r>
                        <a:rPr lang="en-GB" sz="1200" dirty="0">
                          <a:effectLst/>
                          <a:latin typeface="Arial" pitchFamily="34" charset="0"/>
                          <a:cs typeface="Arial" pitchFamily="34" charset="0"/>
                        </a:rPr>
                        <a:t>Support the uniform operation of resource centres</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Aft>
                          <a:spcPts val="0"/>
                        </a:spcAft>
                        <a:buFont typeface="Arial" pitchFamily="34" charset="0"/>
                        <a:buChar char="•"/>
                      </a:pPr>
                      <a:r>
                        <a:rPr lang="en-GB" sz="1200" dirty="0">
                          <a:effectLst/>
                          <a:latin typeface="Arial" pitchFamily="34" charset="0"/>
                          <a:cs typeface="Arial" pitchFamily="34" charset="0"/>
                        </a:rPr>
                        <a:t>Resource centres providing uniform operation and consistent access to </a:t>
                      </a:r>
                      <a:r>
                        <a:rPr lang="en-GB" sz="1200" dirty="0" smtClean="0">
                          <a:effectLst/>
                          <a:latin typeface="Arial" pitchFamily="34" charset="0"/>
                          <a:cs typeface="Arial" pitchFamily="34" charset="0"/>
                        </a:rPr>
                        <a:t>services</a:t>
                      </a:r>
                      <a:endParaRPr lang="en-GB" sz="1200" dirty="0">
                        <a:effectLst/>
                        <a:latin typeface="Arial" pitchFamily="34" charset="0"/>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Number of resource centres that run services for international VOs.</a:t>
                      </a:r>
                    </a:p>
                    <a:p>
                      <a:pPr marL="228600" algn="l">
                        <a:spcAft>
                          <a:spcPts val="0"/>
                        </a:spcAft>
                      </a:pPr>
                      <a:r>
                        <a:rPr lang="en-GB" sz="1200" dirty="0">
                          <a:effectLst/>
                          <a:latin typeface="Arial" pitchFamily="34" charset="0"/>
                          <a:cs typeface="Arial" pitchFamily="34" charset="0"/>
                        </a:rPr>
                        <a:t> </a:t>
                      </a:r>
                    </a:p>
                  </a:txBody>
                  <a:tcPr marL="62147" marR="62147" marT="0" marB="0"/>
                </a:tc>
                <a:tc>
                  <a:txBody>
                    <a:bodyPr/>
                    <a:lstStyle/>
                    <a:p>
                      <a:pPr algn="l">
                        <a:spcBef>
                          <a:spcPts val="200"/>
                        </a:spcBef>
                        <a:spcAft>
                          <a:spcPts val="0"/>
                        </a:spcAft>
                      </a:pPr>
                      <a:r>
                        <a:rPr lang="en-GB" sz="1200" dirty="0">
                          <a:effectLst/>
                          <a:latin typeface="Arial" pitchFamily="34" charset="0"/>
                          <a:cs typeface="Arial" pitchFamily="34" charset="0"/>
                        </a:rPr>
                        <a:t>O.I.</a:t>
                      </a:r>
                      <a:endParaRPr lang="en-GB" sz="1200" dirty="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smtClean="0">
                          <a:effectLst/>
                          <a:latin typeface="Arial" pitchFamily="34" charset="0"/>
                          <a:cs typeface="Arial" pitchFamily="34" charset="0"/>
                        </a:rPr>
                        <a:t>200 (</a:t>
                      </a:r>
                      <a:r>
                        <a:rPr lang="en-GB" sz="1200">
                          <a:effectLst/>
                          <a:latin typeface="Arial" pitchFamily="34" charset="0"/>
                          <a:cs typeface="Arial" pitchFamily="34" charset="0"/>
                        </a:rPr>
                        <a:t>250</a:t>
                      </a:r>
                      <a:r>
                        <a:rPr lang="en-GB" sz="1200" smtClean="0">
                          <a:effectLst/>
                          <a:latin typeface="Arial" pitchFamily="34" charset="0"/>
                          <a:cs typeface="Arial" pitchFamily="34" charset="0"/>
                        </a:rPr>
                        <a:t>) (</a:t>
                      </a:r>
                      <a:r>
                        <a:rPr lang="en-GB" sz="1200" dirty="0">
                          <a:effectLst/>
                          <a:latin typeface="Arial" pitchFamily="34" charset="0"/>
                          <a:cs typeface="Arial" pitchFamily="34" charset="0"/>
                        </a:rPr>
                        <a:t>275)</a:t>
                      </a:r>
                      <a:endParaRPr lang="en-GB" sz="1200" dirty="0">
                        <a:effectLst/>
                        <a:latin typeface="Arial" pitchFamily="34" charset="0"/>
                        <a:ea typeface="Times New Roman"/>
                        <a:cs typeface="Arial" pitchFamily="34" charset="0"/>
                      </a:endParaRPr>
                    </a:p>
                  </a:txBody>
                  <a:tcPr marL="62147" marR="62147" marT="0" marB="0"/>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47</a:t>
            </a:fld>
            <a:endParaRPr lang="en-US" dirty="0"/>
          </a:p>
        </p:txBody>
      </p:sp>
      <p:sp>
        <p:nvSpPr>
          <p:cNvPr id="5" name="Footer Placeholder 4"/>
          <p:cNvSpPr>
            <a:spLocks noGrp="1"/>
          </p:cNvSpPr>
          <p:nvPr>
            <p:ph type="ftr" sz="quarter" idx="11"/>
          </p:nvPr>
        </p:nvSpPr>
        <p:spPr/>
        <p:txBody>
          <a:bodyPr/>
          <a:lstStyle/>
          <a:p>
            <a:pPr>
              <a:defRPr/>
            </a:pPr>
            <a:r>
              <a:rPr lang="en-US" dirty="0" smtClean="0"/>
              <a:t>NA1 - June 2013</a:t>
            </a:r>
            <a:endParaRPr lang="en-US" dirty="0"/>
          </a:p>
        </p:txBody>
      </p:sp>
    </p:spTree>
    <p:extLst>
      <p:ext uri="{BB962C8B-B14F-4D97-AF65-F5344CB8AC3E}">
        <p14:creationId xmlns:p14="http://schemas.microsoft.com/office/powerpoint/2010/main" val="3534122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Funders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5668812"/>
              </p:ext>
            </p:extLst>
          </p:nvPr>
        </p:nvGraphicFramePr>
        <p:xfrm>
          <a:off x="179512" y="1340768"/>
          <a:ext cx="8640961" cy="4424928"/>
        </p:xfrm>
        <a:graphic>
          <a:graphicData uri="http://schemas.openxmlformats.org/drawingml/2006/table">
            <a:tbl>
              <a:tblPr firstRow="1" firstCol="1" bandRow="1">
                <a:tableStyleId>{5C22544A-7EE6-4342-B048-85BDC9FD1C3A}</a:tableStyleId>
              </a:tblPr>
              <a:tblGrid>
                <a:gridCol w="1483876"/>
                <a:gridCol w="2356346"/>
                <a:gridCol w="3229431"/>
                <a:gridCol w="785654"/>
                <a:gridCol w="785654"/>
              </a:tblGrid>
              <a:tr h="432048">
                <a:tc>
                  <a:txBody>
                    <a:bodyPr/>
                    <a:lstStyle/>
                    <a:p>
                      <a:pPr algn="just">
                        <a:spcBef>
                          <a:spcPts val="200"/>
                        </a:spcBef>
                        <a:spcAft>
                          <a:spcPts val="200"/>
                        </a:spcAft>
                      </a:pPr>
                      <a:r>
                        <a:rPr lang="en-GB" sz="1200" dirty="0">
                          <a:effectLst/>
                          <a:latin typeface="Arial" pitchFamily="34" charset="0"/>
                          <a:cs typeface="Arial" pitchFamily="34" charset="0"/>
                        </a:rPr>
                        <a:t>Objectives</a:t>
                      </a:r>
                      <a:endParaRPr lang="en-GB" sz="1200" dirty="0">
                        <a:effectLst/>
                        <a:latin typeface="Arial" pitchFamily="34" charset="0"/>
                        <a:ea typeface="Times New Roman"/>
                        <a:cs typeface="Arial" pitchFamily="34" charset="0"/>
                      </a:endParaRPr>
                    </a:p>
                  </a:txBody>
                  <a:tcPr marL="62147" marR="62147" marT="0" marB="0"/>
                </a:tc>
                <a:tc>
                  <a:txBody>
                    <a:bodyPr/>
                    <a:lstStyle/>
                    <a:p>
                      <a:pPr algn="l">
                        <a:spcBef>
                          <a:spcPts val="200"/>
                        </a:spcBef>
                        <a:spcAft>
                          <a:spcPts val="200"/>
                        </a:spcAft>
                      </a:pPr>
                      <a:r>
                        <a:rPr lang="en-GB" sz="1200" dirty="0">
                          <a:effectLst/>
                          <a:latin typeface="Arial" pitchFamily="34" charset="0"/>
                          <a:cs typeface="Arial" pitchFamily="34" charset="0"/>
                        </a:rPr>
                        <a:t>Description</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Performance measures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Strategic Themes</a:t>
                      </a:r>
                      <a:endParaRPr lang="en-GB" sz="1200" dirty="0">
                        <a:effectLst/>
                        <a:latin typeface="Arial" pitchFamily="34" charset="0"/>
                        <a:ea typeface="Times New Roman"/>
                        <a:cs typeface="Arial" pitchFamily="34" charset="0"/>
                      </a:endParaRPr>
                    </a:p>
                  </a:txBody>
                  <a:tcPr marL="62147" marR="62147" marT="0" marB="0"/>
                </a:tc>
                <a:tc>
                  <a:txBody>
                    <a:bodyPr/>
                    <a:lstStyle/>
                    <a:p>
                      <a:pPr algn="ctr">
                        <a:spcBef>
                          <a:spcPts val="200"/>
                        </a:spcBef>
                        <a:spcAft>
                          <a:spcPts val="200"/>
                        </a:spcAft>
                      </a:pPr>
                      <a:r>
                        <a:rPr lang="en-GB" sz="1200" dirty="0" smtClean="0">
                          <a:effectLst/>
                          <a:latin typeface="Arial" pitchFamily="34" charset="0"/>
                          <a:cs typeface="Arial" pitchFamily="34" charset="0"/>
                        </a:rPr>
                        <a:t>Targets</a:t>
                      </a:r>
                      <a:endParaRPr lang="en-GB" sz="1200" dirty="0">
                        <a:effectLst/>
                        <a:latin typeface="Arial" pitchFamily="34" charset="0"/>
                        <a:ea typeface="Times New Roman"/>
                        <a:cs typeface="Arial" pitchFamily="34" charset="0"/>
                      </a:endParaRPr>
                    </a:p>
                  </a:txBody>
                  <a:tcPr marL="62147" marR="62147" marT="0" marB="0"/>
                </a:tc>
              </a:tr>
              <a:tr h="533471">
                <a:tc>
                  <a:txBody>
                    <a:bodyPr/>
                    <a:lstStyle/>
                    <a:p>
                      <a:pPr algn="l">
                        <a:spcBef>
                          <a:spcPts val="200"/>
                        </a:spcBef>
                        <a:spcAft>
                          <a:spcPts val="200"/>
                        </a:spcAft>
                      </a:pPr>
                      <a:r>
                        <a:rPr lang="en-GB" sz="1200" dirty="0">
                          <a:effectLst/>
                          <a:latin typeface="Arial" pitchFamily="34" charset="0"/>
                          <a:cs typeface="Arial" pitchFamily="34" charset="0"/>
                        </a:rPr>
                        <a:t>Contribute to EU2020 priorities</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EGI shows a clear impact on enabling the Digital ERA and other key EU strategic objectives for 2020</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Bef>
                          <a:spcPts val="200"/>
                        </a:spcBef>
                        <a:spcAft>
                          <a:spcPts val="200"/>
                        </a:spcAft>
                        <a:buFont typeface="Symbol"/>
                        <a:buChar char=""/>
                      </a:pPr>
                      <a:r>
                        <a:rPr lang="en-GB" sz="1200" dirty="0">
                          <a:effectLst/>
                          <a:latin typeface="Arial" pitchFamily="34" charset="0"/>
                          <a:cs typeface="Arial" pitchFamily="34" charset="0"/>
                        </a:rPr>
                        <a:t>Establish a measurement framework that will track the EGI contribute to EU2020 key flagship initiatives (IU and DAE</a:t>
                      </a:r>
                      <a:r>
                        <a:rPr lang="en-GB" sz="1200" dirty="0" smtClean="0">
                          <a:effectLst/>
                          <a:latin typeface="Arial" pitchFamily="34" charset="0"/>
                          <a:cs typeface="Arial" pitchFamily="34" charset="0"/>
                        </a:rPr>
                        <a:t>)</a:t>
                      </a:r>
                    </a:p>
                    <a:p>
                      <a:pPr marL="342900" lvl="0" indent="-342900" algn="l">
                        <a:spcBef>
                          <a:spcPts val="200"/>
                        </a:spcBef>
                        <a:spcAft>
                          <a:spcPts val="200"/>
                        </a:spcAft>
                        <a:buFont typeface="Symbol"/>
                        <a:buChar char=""/>
                      </a:pP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a:effectLst/>
                          <a:latin typeface="Arial" pitchFamily="34" charset="0"/>
                          <a:cs typeface="Arial" pitchFamily="34" charset="0"/>
                        </a:rPr>
                        <a:t>C&amp;C</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200"/>
                        </a:spcAft>
                      </a:pPr>
                      <a:r>
                        <a:rPr lang="en-GB" sz="1200">
                          <a:effectLst/>
                          <a:latin typeface="Arial" pitchFamily="34" charset="0"/>
                          <a:cs typeface="Arial" pitchFamily="34" charset="0"/>
                        </a:rPr>
                        <a:t>N/A</a:t>
                      </a:r>
                      <a:endParaRPr lang="en-GB" sz="1200">
                        <a:effectLst/>
                        <a:latin typeface="Arial" pitchFamily="34" charset="0"/>
                        <a:ea typeface="Times New Roman"/>
                        <a:cs typeface="Arial" pitchFamily="34" charset="0"/>
                      </a:endParaRPr>
                    </a:p>
                  </a:txBody>
                  <a:tcPr marL="62147" marR="62147" marT="0" marB="0"/>
                </a:tc>
              </a:tr>
              <a:tr h="1363314">
                <a:tc>
                  <a:txBody>
                    <a:bodyPr/>
                    <a:lstStyle/>
                    <a:p>
                      <a:pPr algn="l">
                        <a:spcBef>
                          <a:spcPts val="200"/>
                        </a:spcBef>
                        <a:spcAft>
                          <a:spcPts val="200"/>
                        </a:spcAft>
                      </a:pPr>
                      <a:r>
                        <a:rPr lang="en-GB" sz="1200">
                          <a:effectLst/>
                          <a:latin typeface="Arial" pitchFamily="34" charset="0"/>
                          <a:cs typeface="Arial" pitchFamily="34" charset="0"/>
                        </a:rPr>
                        <a:t>Contribute to national priorities</a:t>
                      </a:r>
                      <a:endParaRPr lang="en-GB" sz="120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NGIs, by collaborating with EGI, </a:t>
                      </a:r>
                      <a:r>
                        <a:rPr lang="en-GB" sz="1200" dirty="0" smtClean="0">
                          <a:effectLst/>
                          <a:latin typeface="Arial" pitchFamily="34" charset="0"/>
                          <a:cs typeface="Arial" pitchFamily="34" charset="0"/>
                        </a:rPr>
                        <a:t>show </a:t>
                      </a:r>
                      <a:r>
                        <a:rPr lang="en-GB" sz="1200" dirty="0">
                          <a:effectLst/>
                          <a:latin typeface="Arial" pitchFamily="34" charset="0"/>
                          <a:cs typeface="Arial" pitchFamily="34" charset="0"/>
                        </a:rPr>
                        <a:t>a clear impact on contributing to their national priorities </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just">
                        <a:spcBef>
                          <a:spcPts val="200"/>
                        </a:spcBef>
                        <a:spcAft>
                          <a:spcPts val="200"/>
                        </a:spcAft>
                        <a:buFont typeface="Symbol"/>
                        <a:buChar char=""/>
                      </a:pPr>
                      <a:r>
                        <a:rPr lang="en-GB" sz="1200" dirty="0">
                          <a:effectLst/>
                          <a:latin typeface="Arial" pitchFamily="34" charset="0"/>
                          <a:cs typeface="Arial" pitchFamily="34" charset="0"/>
                        </a:rPr>
                        <a:t>Number of NGIs with national ministry/government as a stakeholder in their governance structure (i.e. management or advisory body) </a:t>
                      </a:r>
                    </a:p>
                    <a:p>
                      <a:pPr marL="342900" lvl="0" indent="-342900" algn="l">
                        <a:spcBef>
                          <a:spcPts val="200"/>
                        </a:spcBef>
                        <a:spcAft>
                          <a:spcPts val="200"/>
                        </a:spcAft>
                        <a:buFont typeface="Symbol"/>
                        <a:buChar char=""/>
                      </a:pPr>
                      <a:r>
                        <a:rPr lang="en-GB" sz="1200" dirty="0">
                          <a:effectLst/>
                          <a:latin typeface="Arial" pitchFamily="34" charset="0"/>
                          <a:cs typeface="Arial" pitchFamily="34" charset="0"/>
                        </a:rPr>
                        <a:t>Number of NGIs that are recognised in their national e-Infrastructure strategies or plans</a:t>
                      </a:r>
                      <a:r>
                        <a:rPr lang="en-GB" sz="1200" dirty="0" smtClean="0">
                          <a:effectLst/>
                          <a:latin typeface="Arial" pitchFamily="34" charset="0"/>
                          <a:cs typeface="Arial" pitchFamily="34" charset="0"/>
                        </a:rPr>
                        <a:t>.</a:t>
                      </a:r>
                    </a:p>
                    <a:p>
                      <a:pPr marL="342900" lvl="0" indent="-342900" algn="l">
                        <a:spcBef>
                          <a:spcPts val="200"/>
                        </a:spcBef>
                        <a:spcAft>
                          <a:spcPts val="200"/>
                        </a:spcAft>
                        <a:buFont typeface="Symbol"/>
                        <a:buChar char=""/>
                      </a:pP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a:effectLst/>
                          <a:latin typeface="Arial" pitchFamily="34" charset="0"/>
                          <a:cs typeface="Arial" pitchFamily="34" charset="0"/>
                        </a:rPr>
                        <a:t>C&amp;C</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200"/>
                        </a:spcAft>
                      </a:pPr>
                      <a:r>
                        <a:rPr lang="en-GB" sz="1200">
                          <a:effectLst/>
                          <a:latin typeface="Arial" pitchFamily="34" charset="0"/>
                          <a:cs typeface="Arial" pitchFamily="34" charset="0"/>
                        </a:rPr>
                        <a:t>10</a:t>
                      </a:r>
                    </a:p>
                    <a:p>
                      <a:pPr algn="r">
                        <a:spcBef>
                          <a:spcPts val="200"/>
                        </a:spcBef>
                        <a:spcAft>
                          <a:spcPts val="200"/>
                        </a:spcAft>
                      </a:pPr>
                      <a:r>
                        <a:rPr lang="en-GB" sz="1200">
                          <a:effectLst/>
                          <a:latin typeface="Arial" pitchFamily="34" charset="0"/>
                          <a:cs typeface="Arial" pitchFamily="34" charset="0"/>
                        </a:rPr>
                        <a:t>(13)</a:t>
                      </a:r>
                    </a:p>
                    <a:p>
                      <a:pPr algn="r">
                        <a:spcBef>
                          <a:spcPts val="200"/>
                        </a:spcBef>
                        <a:spcAft>
                          <a:spcPts val="200"/>
                        </a:spcAft>
                      </a:pPr>
                      <a:r>
                        <a:rPr lang="en-GB" sz="1200">
                          <a:effectLst/>
                          <a:latin typeface="Arial" pitchFamily="34" charset="0"/>
                          <a:cs typeface="Arial" pitchFamily="34" charset="0"/>
                        </a:rPr>
                        <a:t>(15)</a:t>
                      </a:r>
                    </a:p>
                    <a:p>
                      <a:pPr algn="r">
                        <a:spcBef>
                          <a:spcPts val="200"/>
                        </a:spcBef>
                        <a:spcAft>
                          <a:spcPts val="200"/>
                        </a:spcAft>
                      </a:pPr>
                      <a:r>
                        <a:rPr lang="en-GB" sz="1200">
                          <a:effectLst/>
                          <a:latin typeface="Arial" pitchFamily="34" charset="0"/>
                          <a:cs typeface="Arial" pitchFamily="34" charset="0"/>
                        </a:rPr>
                        <a:t>5</a:t>
                      </a:r>
                    </a:p>
                    <a:p>
                      <a:pPr algn="r">
                        <a:spcBef>
                          <a:spcPts val="200"/>
                        </a:spcBef>
                        <a:spcAft>
                          <a:spcPts val="200"/>
                        </a:spcAft>
                      </a:pPr>
                      <a:r>
                        <a:rPr lang="en-GB" sz="1200">
                          <a:effectLst/>
                          <a:latin typeface="Arial" pitchFamily="34" charset="0"/>
                          <a:cs typeface="Arial" pitchFamily="34" charset="0"/>
                        </a:rPr>
                        <a:t>(8)</a:t>
                      </a:r>
                    </a:p>
                    <a:p>
                      <a:pPr algn="r">
                        <a:spcBef>
                          <a:spcPts val="200"/>
                        </a:spcBef>
                        <a:spcAft>
                          <a:spcPts val="200"/>
                        </a:spcAft>
                      </a:pPr>
                      <a:r>
                        <a:rPr lang="en-GB" sz="1200">
                          <a:effectLst/>
                          <a:latin typeface="Arial" pitchFamily="34" charset="0"/>
                          <a:cs typeface="Arial" pitchFamily="34" charset="0"/>
                        </a:rPr>
                        <a:t>(10)</a:t>
                      </a:r>
                      <a:endParaRPr lang="en-GB" sz="1200">
                        <a:effectLst/>
                        <a:latin typeface="Arial" pitchFamily="34" charset="0"/>
                        <a:ea typeface="Times New Roman"/>
                        <a:cs typeface="Arial" pitchFamily="34" charset="0"/>
                      </a:endParaRPr>
                    </a:p>
                  </a:txBody>
                  <a:tcPr marL="62147" marR="62147" marT="0" marB="0"/>
                </a:tc>
              </a:tr>
              <a:tr h="805711">
                <a:tc>
                  <a:txBody>
                    <a:bodyPr/>
                    <a:lstStyle/>
                    <a:p>
                      <a:pPr algn="l">
                        <a:spcBef>
                          <a:spcPts val="200"/>
                        </a:spcBef>
                        <a:spcAft>
                          <a:spcPts val="200"/>
                        </a:spcAft>
                      </a:pPr>
                      <a:r>
                        <a:rPr lang="en-GB" sz="1200" dirty="0">
                          <a:effectLst/>
                          <a:latin typeface="Arial" pitchFamily="34" charset="0"/>
                          <a:cs typeface="Arial" pitchFamily="34" charset="0"/>
                        </a:rPr>
                        <a:t>Cost effective management</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tabLst>
                          <a:tab pos="1595755" algn="l"/>
                        </a:tabLst>
                      </a:pPr>
                      <a:r>
                        <a:rPr lang="en-GB" sz="1200" dirty="0">
                          <a:effectLst/>
                          <a:latin typeface="Arial" pitchFamily="34" charset="0"/>
                          <a:cs typeface="Arial" pitchFamily="34" charset="0"/>
                        </a:rPr>
                        <a:t>Demonstrate the cost effective management of EGI and utilisation of its </a:t>
                      </a:r>
                      <a:r>
                        <a:rPr lang="en-GB" sz="1200" dirty="0" smtClean="0">
                          <a:effectLst/>
                          <a:latin typeface="Arial" pitchFamily="34" charset="0"/>
                          <a:cs typeface="Arial" pitchFamily="34" charset="0"/>
                        </a:rPr>
                        <a:t>resources </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buFont typeface="Symbol"/>
                        <a:buChar char=""/>
                      </a:pPr>
                      <a:r>
                        <a:rPr lang="en-GB" sz="1200" dirty="0">
                          <a:effectLst/>
                          <a:latin typeface="Arial" pitchFamily="34" charset="0"/>
                          <a:cs typeface="Arial" pitchFamily="34" charset="0"/>
                        </a:rPr>
                        <a:t>Cost (in Euro) of providing the operational tools and coordination needed to ensure the operation of EGI</a:t>
                      </a:r>
                    </a:p>
                    <a:p>
                      <a:pPr marL="342900" lvl="0" indent="-342900" algn="l">
                        <a:buFont typeface="Symbol"/>
                        <a:buChar char=""/>
                      </a:pPr>
                      <a:r>
                        <a:rPr lang="en-GB" sz="1200" dirty="0">
                          <a:effectLst/>
                          <a:latin typeface="Arial" pitchFamily="34" charset="0"/>
                          <a:cs typeface="Arial" pitchFamily="34" charset="0"/>
                        </a:rPr>
                        <a:t>Percentage utilisation through EGI provisioned services by EGI VOs of the job slots (LCPUs) capacity made available for their </a:t>
                      </a:r>
                      <a:r>
                        <a:rPr lang="en-GB" sz="1200" dirty="0" smtClean="0">
                          <a:effectLst/>
                          <a:latin typeface="Arial" pitchFamily="34" charset="0"/>
                          <a:cs typeface="Arial" pitchFamily="34" charset="0"/>
                        </a:rPr>
                        <a:t>use</a:t>
                      </a:r>
                    </a:p>
                    <a:p>
                      <a:pPr marL="342900" lvl="0" indent="-342900" algn="l">
                        <a:buFont typeface="Symbol"/>
                        <a:buChar char=""/>
                      </a:pPr>
                      <a:endParaRPr lang="en-GB" sz="1200" dirty="0">
                        <a:effectLst/>
                        <a:latin typeface="Arial" pitchFamily="34" charset="0"/>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O.I.</a:t>
                      </a:r>
                      <a:endParaRPr lang="en-GB" sz="1200" dirty="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200"/>
                        </a:spcAft>
                      </a:pPr>
                      <a:r>
                        <a:rPr lang="en-GB" sz="1200" dirty="0">
                          <a:effectLst/>
                          <a:latin typeface="Arial" pitchFamily="34" charset="0"/>
                          <a:cs typeface="Arial" pitchFamily="34" charset="0"/>
                        </a:rPr>
                        <a:t>N/A</a:t>
                      </a:r>
                    </a:p>
                    <a:p>
                      <a:pPr algn="r">
                        <a:spcBef>
                          <a:spcPts val="200"/>
                        </a:spcBef>
                        <a:spcAft>
                          <a:spcPts val="200"/>
                        </a:spcAft>
                      </a:pPr>
                      <a:r>
                        <a:rPr lang="en-GB" sz="1200" dirty="0">
                          <a:effectLst/>
                          <a:latin typeface="Arial" pitchFamily="34" charset="0"/>
                          <a:cs typeface="Arial" pitchFamily="34" charset="0"/>
                        </a:rPr>
                        <a:t> </a:t>
                      </a:r>
                    </a:p>
                    <a:p>
                      <a:pPr algn="r">
                        <a:spcBef>
                          <a:spcPts val="200"/>
                        </a:spcBef>
                        <a:spcAft>
                          <a:spcPts val="200"/>
                        </a:spcAft>
                      </a:pPr>
                      <a:r>
                        <a:rPr lang="en-GB" sz="1200" b="1" dirty="0" smtClean="0">
                          <a:solidFill>
                            <a:srgbClr val="FF0000"/>
                          </a:solidFill>
                          <a:effectLst/>
                          <a:latin typeface="Arial" pitchFamily="34" charset="0"/>
                          <a:cs typeface="Arial" pitchFamily="34" charset="0"/>
                        </a:rPr>
                        <a:t>84%</a:t>
                      </a:r>
                      <a:br>
                        <a:rPr lang="en-GB" sz="1200" b="1" dirty="0" smtClean="0">
                          <a:solidFill>
                            <a:srgbClr val="FF0000"/>
                          </a:solidFill>
                          <a:effectLst/>
                          <a:latin typeface="Arial" pitchFamily="34" charset="0"/>
                          <a:cs typeface="Arial" pitchFamily="34" charset="0"/>
                        </a:rPr>
                      </a:br>
                      <a:r>
                        <a:rPr lang="en-GB" sz="1200" b="1" dirty="0" smtClean="0">
                          <a:solidFill>
                            <a:srgbClr val="FF0000"/>
                          </a:solidFill>
                          <a:effectLst/>
                          <a:latin typeface="Arial" pitchFamily="34" charset="0"/>
                          <a:cs typeface="Arial" pitchFamily="34" charset="0"/>
                        </a:rPr>
                        <a:t>(85%)</a:t>
                      </a:r>
                    </a:p>
                    <a:p>
                      <a:pPr algn="r">
                        <a:spcBef>
                          <a:spcPts val="200"/>
                        </a:spcBef>
                        <a:spcAft>
                          <a:spcPts val="200"/>
                        </a:spcAft>
                      </a:pPr>
                      <a:r>
                        <a:rPr lang="en-GB" sz="1200" b="1" dirty="0" smtClean="0">
                          <a:solidFill>
                            <a:srgbClr val="FF0000"/>
                          </a:solidFill>
                          <a:effectLst/>
                          <a:latin typeface="Arial" pitchFamily="34" charset="0"/>
                          <a:ea typeface="Times New Roman"/>
                          <a:cs typeface="Arial" pitchFamily="34" charset="0"/>
                        </a:rPr>
                        <a:t>(86%)</a:t>
                      </a:r>
                      <a:endParaRPr lang="en-GB" sz="1200" b="1" dirty="0">
                        <a:solidFill>
                          <a:srgbClr val="FF0000"/>
                        </a:solidFill>
                        <a:effectLst/>
                        <a:latin typeface="Arial" pitchFamily="34" charset="0"/>
                        <a:ea typeface="Times New Roman"/>
                        <a:cs typeface="Arial" pitchFamily="34" charset="0"/>
                      </a:endParaRPr>
                    </a:p>
                  </a:txBody>
                  <a:tcPr marL="62147" marR="62147" marT="0" marB="0"/>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48</a:t>
            </a:fld>
            <a:endParaRPr lang="en-US" dirty="0"/>
          </a:p>
        </p:txBody>
      </p:sp>
      <p:sp>
        <p:nvSpPr>
          <p:cNvPr id="5" name="Footer Placeholder 4"/>
          <p:cNvSpPr>
            <a:spLocks noGrp="1"/>
          </p:cNvSpPr>
          <p:nvPr>
            <p:ph type="ftr" sz="quarter" idx="11"/>
          </p:nvPr>
        </p:nvSpPr>
        <p:spPr/>
        <p:txBody>
          <a:bodyPr/>
          <a:lstStyle/>
          <a:p>
            <a:pPr>
              <a:defRPr/>
            </a:pPr>
            <a:r>
              <a:rPr lang="en-US" dirty="0" smtClean="0"/>
              <a:t>NA1 - June 2013</a:t>
            </a:r>
            <a:endParaRPr lang="en-US" dirty="0"/>
          </a:p>
        </p:txBody>
      </p:sp>
    </p:spTree>
    <p:extLst>
      <p:ext uri="{BB962C8B-B14F-4D97-AF65-F5344CB8AC3E}">
        <p14:creationId xmlns:p14="http://schemas.microsoft.com/office/powerpoint/2010/main" val="3664964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Income</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9201289"/>
              </p:ext>
            </p:extLst>
          </p:nvPr>
        </p:nvGraphicFramePr>
        <p:xfrm>
          <a:off x="179512" y="1340768"/>
          <a:ext cx="8640961" cy="3587350"/>
        </p:xfrm>
        <a:graphic>
          <a:graphicData uri="http://schemas.openxmlformats.org/drawingml/2006/table">
            <a:tbl>
              <a:tblPr firstRow="1" firstCol="1" bandRow="1">
                <a:tableStyleId>{5C22544A-7EE6-4342-B048-85BDC9FD1C3A}</a:tableStyleId>
              </a:tblPr>
              <a:tblGrid>
                <a:gridCol w="1483876"/>
                <a:gridCol w="2356346"/>
                <a:gridCol w="3229431"/>
                <a:gridCol w="785654"/>
                <a:gridCol w="785654"/>
              </a:tblGrid>
              <a:tr h="576064">
                <a:tc>
                  <a:txBody>
                    <a:bodyPr/>
                    <a:lstStyle/>
                    <a:p>
                      <a:pPr algn="just">
                        <a:spcBef>
                          <a:spcPts val="200"/>
                        </a:spcBef>
                        <a:spcAft>
                          <a:spcPts val="200"/>
                        </a:spcAft>
                      </a:pPr>
                      <a:r>
                        <a:rPr lang="en-GB" sz="1200" dirty="0">
                          <a:effectLst/>
                          <a:latin typeface="Arial" pitchFamily="34" charset="0"/>
                          <a:cs typeface="Arial" pitchFamily="34" charset="0"/>
                        </a:rPr>
                        <a:t>Objectives</a:t>
                      </a:r>
                      <a:endParaRPr lang="en-GB" sz="1200" dirty="0">
                        <a:effectLst/>
                        <a:latin typeface="Arial" pitchFamily="34" charset="0"/>
                        <a:ea typeface="Times New Roman"/>
                        <a:cs typeface="Arial" pitchFamily="34" charset="0"/>
                      </a:endParaRPr>
                    </a:p>
                  </a:txBody>
                  <a:tcPr marL="62147" marR="62147" marT="0" marB="0"/>
                </a:tc>
                <a:tc>
                  <a:txBody>
                    <a:bodyPr/>
                    <a:lstStyle/>
                    <a:p>
                      <a:pPr algn="l">
                        <a:spcBef>
                          <a:spcPts val="200"/>
                        </a:spcBef>
                        <a:spcAft>
                          <a:spcPts val="200"/>
                        </a:spcAft>
                      </a:pPr>
                      <a:r>
                        <a:rPr lang="en-GB" sz="1200" dirty="0">
                          <a:effectLst/>
                          <a:latin typeface="Arial" pitchFamily="34" charset="0"/>
                          <a:cs typeface="Arial" pitchFamily="34" charset="0"/>
                        </a:rPr>
                        <a:t>Description</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Performance measures</a:t>
                      </a:r>
                      <a:endParaRPr lang="en-GB" sz="1200" dirty="0">
                        <a:effectLst/>
                        <a:latin typeface="Arial" pitchFamily="34" charset="0"/>
                        <a:ea typeface="Times New Roman"/>
                        <a:cs typeface="Arial" pitchFamily="34" charset="0"/>
                      </a:endParaRPr>
                    </a:p>
                  </a:txBody>
                  <a:tcPr marL="62147" marR="62147" marT="0" marB="0"/>
                </a:tc>
                <a:tc>
                  <a:txBody>
                    <a:bodyPr/>
                    <a:lstStyle/>
                    <a:p>
                      <a:pPr algn="just">
                        <a:spcBef>
                          <a:spcPts val="200"/>
                        </a:spcBef>
                        <a:spcAft>
                          <a:spcPts val="200"/>
                        </a:spcAft>
                      </a:pPr>
                      <a:r>
                        <a:rPr lang="en-GB" sz="1200" dirty="0">
                          <a:effectLst/>
                          <a:latin typeface="Arial" pitchFamily="34" charset="0"/>
                          <a:cs typeface="Arial" pitchFamily="34" charset="0"/>
                        </a:rPr>
                        <a:t>Strategic Themes</a:t>
                      </a:r>
                      <a:endParaRPr lang="en-GB" sz="1200" dirty="0">
                        <a:effectLst/>
                        <a:latin typeface="Arial" pitchFamily="34" charset="0"/>
                        <a:ea typeface="Times New Roman"/>
                        <a:cs typeface="Arial" pitchFamily="34" charset="0"/>
                      </a:endParaRPr>
                    </a:p>
                  </a:txBody>
                  <a:tcPr marL="62147" marR="62147" marT="0" marB="0"/>
                </a:tc>
                <a:tc>
                  <a:txBody>
                    <a:bodyPr/>
                    <a:lstStyle/>
                    <a:p>
                      <a:pPr algn="ctr">
                        <a:spcBef>
                          <a:spcPts val="200"/>
                        </a:spcBef>
                        <a:spcAft>
                          <a:spcPts val="200"/>
                        </a:spcAft>
                      </a:pPr>
                      <a:r>
                        <a:rPr lang="en-GB" sz="1200" dirty="0" smtClean="0">
                          <a:effectLst/>
                          <a:latin typeface="Arial" pitchFamily="34" charset="0"/>
                          <a:cs typeface="Arial" pitchFamily="34" charset="0"/>
                        </a:rPr>
                        <a:t>Targets</a:t>
                      </a:r>
                      <a:endParaRPr lang="en-GB" sz="1200" dirty="0">
                        <a:effectLst/>
                        <a:latin typeface="Arial" pitchFamily="34" charset="0"/>
                        <a:ea typeface="Times New Roman"/>
                        <a:cs typeface="Arial" pitchFamily="34" charset="0"/>
                      </a:endParaRPr>
                    </a:p>
                  </a:txBody>
                  <a:tcPr marL="62147" marR="62147" marT="0" marB="0"/>
                </a:tc>
              </a:tr>
              <a:tr h="1428745">
                <a:tc>
                  <a:txBody>
                    <a:bodyPr/>
                    <a:lstStyle/>
                    <a:p>
                      <a:pPr algn="l">
                        <a:spcBef>
                          <a:spcPts val="200"/>
                        </a:spcBef>
                        <a:spcAft>
                          <a:spcPts val="200"/>
                        </a:spcAft>
                      </a:pPr>
                      <a:r>
                        <a:rPr lang="en-GB" sz="1200" dirty="0">
                          <a:effectLst/>
                          <a:latin typeface="Arial" pitchFamily="34" charset="0"/>
                          <a:cs typeface="Arial" pitchFamily="34" charset="0"/>
                        </a:rPr>
                        <a:t>Achieve continued European &amp; national funding</a:t>
                      </a:r>
                      <a:endParaRPr lang="en-GB" sz="1200" dirty="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a:effectLst/>
                          <a:latin typeface="Arial" pitchFamily="34" charset="0"/>
                          <a:cs typeface="Arial" pitchFamily="34" charset="0"/>
                        </a:rPr>
                        <a:t>The EGI ecosystem is able to attract funding for continued operation, </a:t>
                      </a:r>
                      <a:endParaRPr lang="en-GB" sz="1200" dirty="0" smtClean="0">
                        <a:effectLst/>
                        <a:latin typeface="Arial" pitchFamily="34" charset="0"/>
                        <a:cs typeface="Arial" pitchFamily="34" charset="0"/>
                      </a:endParaRPr>
                    </a:p>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Investment </a:t>
                      </a:r>
                      <a:r>
                        <a:rPr lang="en-GB" sz="1200" dirty="0">
                          <a:effectLst/>
                          <a:latin typeface="Arial" pitchFamily="34" charset="0"/>
                          <a:cs typeface="Arial" pitchFamily="34" charset="0"/>
                        </a:rPr>
                        <a:t>in physical </a:t>
                      </a:r>
                      <a:r>
                        <a:rPr lang="en-GB" sz="1200" dirty="0" smtClean="0">
                          <a:effectLst/>
                          <a:latin typeface="Arial" pitchFamily="34" charset="0"/>
                          <a:cs typeface="Arial" pitchFamily="34" charset="0"/>
                        </a:rPr>
                        <a:t>resources</a:t>
                      </a:r>
                    </a:p>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Innovation </a:t>
                      </a:r>
                      <a:r>
                        <a:rPr lang="en-GB" sz="1200" dirty="0">
                          <a:effectLst/>
                          <a:latin typeface="Arial" pitchFamily="34" charset="0"/>
                          <a:cs typeface="Arial" pitchFamily="34" charset="0"/>
                        </a:rPr>
                        <a:t>in the virtual research </a:t>
                      </a:r>
                      <a:r>
                        <a:rPr lang="en-GB" sz="1200" dirty="0" smtClean="0">
                          <a:effectLst/>
                          <a:latin typeface="Arial" pitchFamily="34" charset="0"/>
                          <a:cs typeface="Arial" pitchFamily="34" charset="0"/>
                        </a:rPr>
                        <a:t>environments</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Total national funding received for the operation and replacement of the physical resource infrastructure.</a:t>
                      </a:r>
                    </a:p>
                    <a:p>
                      <a:pPr marL="342900" lvl="0" indent="-342900" algn="l">
                        <a:spcAft>
                          <a:spcPts val="0"/>
                        </a:spcAft>
                        <a:buFont typeface="Symbol"/>
                        <a:buChar char=""/>
                      </a:pPr>
                      <a:r>
                        <a:rPr lang="en-GB" sz="1200" dirty="0">
                          <a:effectLst/>
                          <a:latin typeface="Arial" pitchFamily="34" charset="0"/>
                          <a:cs typeface="Arial" pitchFamily="34" charset="0"/>
                        </a:rPr>
                        <a:t>Total national funding for the staff needed to operate and provide technical outreach.</a:t>
                      </a:r>
                    </a:p>
                    <a:p>
                      <a:pPr marL="342900" lvl="0" indent="-342900" algn="l">
                        <a:spcAft>
                          <a:spcPts val="0"/>
                        </a:spcAft>
                        <a:buFont typeface="Symbol"/>
                        <a:buChar char=""/>
                      </a:pPr>
                      <a:r>
                        <a:rPr lang="en-GB" sz="1200" dirty="0">
                          <a:effectLst/>
                          <a:latin typeface="Arial" pitchFamily="34" charset="0"/>
                          <a:cs typeface="Arial" pitchFamily="34" charset="0"/>
                        </a:rPr>
                        <a:t>Total national and European funding that is supporting technology innovation projects recorded in the EGI Yellow Pages</a:t>
                      </a:r>
                    </a:p>
                  </a:txBody>
                  <a:tcPr marL="62147" marR="62147" marT="0" marB="0"/>
                </a:tc>
                <a:tc>
                  <a:txBody>
                    <a:bodyPr/>
                    <a:lstStyle/>
                    <a:p>
                      <a:pPr algn="l">
                        <a:spcBef>
                          <a:spcPts val="200"/>
                        </a:spcBef>
                        <a:spcAft>
                          <a:spcPts val="0"/>
                        </a:spcAft>
                      </a:pPr>
                      <a:r>
                        <a:rPr lang="en-GB" sz="1200">
                          <a:effectLst/>
                          <a:latin typeface="Arial" pitchFamily="34" charset="0"/>
                          <a:cs typeface="Arial" pitchFamily="34" charset="0"/>
                        </a:rPr>
                        <a:t>C &amp; C</a:t>
                      </a:r>
                    </a:p>
                    <a:p>
                      <a:pPr algn="l">
                        <a:spcBef>
                          <a:spcPts val="200"/>
                        </a:spcBef>
                        <a:spcAft>
                          <a:spcPts val="0"/>
                        </a:spcAft>
                      </a:pPr>
                      <a:r>
                        <a:rPr lang="en-GB" sz="1200">
                          <a:effectLst/>
                          <a:latin typeface="Arial" pitchFamily="34" charset="0"/>
                          <a:cs typeface="Arial" pitchFamily="34" charset="0"/>
                        </a:rPr>
                        <a:t>VREs</a:t>
                      </a:r>
                      <a:endParaRPr lang="en-GB" sz="120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a:effectLst/>
                          <a:latin typeface="Arial" pitchFamily="34" charset="0"/>
                          <a:cs typeface="Arial" pitchFamily="34" charset="0"/>
                        </a:rPr>
                        <a:t>N/A</a:t>
                      </a:r>
                    </a:p>
                    <a:p>
                      <a:pPr algn="r">
                        <a:spcBef>
                          <a:spcPts val="200"/>
                        </a:spcBef>
                        <a:spcAft>
                          <a:spcPts val="0"/>
                        </a:spcAft>
                      </a:pPr>
                      <a:r>
                        <a:rPr lang="en-GB" sz="1200">
                          <a:effectLst/>
                          <a:latin typeface="Arial" pitchFamily="34" charset="0"/>
                          <a:cs typeface="Arial" pitchFamily="34" charset="0"/>
                        </a:rPr>
                        <a:t> </a:t>
                      </a:r>
                    </a:p>
                    <a:p>
                      <a:pPr algn="r">
                        <a:spcBef>
                          <a:spcPts val="200"/>
                        </a:spcBef>
                        <a:spcAft>
                          <a:spcPts val="0"/>
                        </a:spcAft>
                      </a:pPr>
                      <a:r>
                        <a:rPr lang="en-GB" sz="1200">
                          <a:effectLst/>
                          <a:latin typeface="Arial" pitchFamily="34" charset="0"/>
                          <a:cs typeface="Arial" pitchFamily="34" charset="0"/>
                        </a:rPr>
                        <a:t>N/A</a:t>
                      </a:r>
                    </a:p>
                    <a:p>
                      <a:pPr algn="r">
                        <a:spcBef>
                          <a:spcPts val="200"/>
                        </a:spcBef>
                        <a:spcAft>
                          <a:spcPts val="0"/>
                        </a:spcAft>
                      </a:pPr>
                      <a:r>
                        <a:rPr lang="en-GB" sz="1200">
                          <a:effectLst/>
                          <a:latin typeface="Arial" pitchFamily="34" charset="0"/>
                          <a:cs typeface="Arial" pitchFamily="34" charset="0"/>
                        </a:rPr>
                        <a:t> </a:t>
                      </a:r>
                    </a:p>
                    <a:p>
                      <a:pPr algn="r">
                        <a:spcBef>
                          <a:spcPts val="200"/>
                        </a:spcBef>
                        <a:spcAft>
                          <a:spcPts val="0"/>
                        </a:spcAft>
                      </a:pPr>
                      <a:r>
                        <a:rPr lang="en-GB" sz="1200">
                          <a:effectLst/>
                          <a:latin typeface="Arial" pitchFamily="34" charset="0"/>
                          <a:cs typeface="Arial" pitchFamily="34" charset="0"/>
                        </a:rPr>
                        <a:t>N/A</a:t>
                      </a:r>
                    </a:p>
                    <a:p>
                      <a:pPr algn="r">
                        <a:spcBef>
                          <a:spcPts val="200"/>
                        </a:spcBef>
                        <a:spcAft>
                          <a:spcPts val="0"/>
                        </a:spcAft>
                      </a:pPr>
                      <a:r>
                        <a:rPr lang="en-GB" sz="1200">
                          <a:effectLst/>
                          <a:latin typeface="Arial" pitchFamily="34" charset="0"/>
                          <a:cs typeface="Arial" pitchFamily="34" charset="0"/>
                        </a:rPr>
                        <a:t> </a:t>
                      </a:r>
                      <a:endParaRPr lang="en-GB" sz="1200">
                        <a:effectLst/>
                        <a:latin typeface="Arial" pitchFamily="34" charset="0"/>
                        <a:ea typeface="Times New Roman"/>
                        <a:cs typeface="Arial" pitchFamily="34" charset="0"/>
                      </a:endParaRPr>
                    </a:p>
                  </a:txBody>
                  <a:tcPr marL="62147" marR="62147" marT="0" marB="0"/>
                </a:tc>
              </a:tr>
              <a:tr h="1182486">
                <a:tc>
                  <a:txBody>
                    <a:bodyPr/>
                    <a:lstStyle/>
                    <a:p>
                      <a:pPr algn="l">
                        <a:spcBef>
                          <a:spcPts val="200"/>
                        </a:spcBef>
                        <a:spcAft>
                          <a:spcPts val="200"/>
                        </a:spcAft>
                      </a:pPr>
                      <a:r>
                        <a:rPr lang="en-GB" sz="1200">
                          <a:effectLst/>
                          <a:latin typeface="Arial" pitchFamily="34" charset="0"/>
                          <a:cs typeface="Arial" pitchFamily="34" charset="0"/>
                        </a:rPr>
                        <a:t>Achieve community funding for continued operation</a:t>
                      </a:r>
                      <a:endParaRPr lang="en-GB" sz="1200">
                        <a:effectLst/>
                        <a:latin typeface="Arial" pitchFamily="34" charset="0"/>
                        <a:ea typeface="Times New Roman"/>
                        <a:cs typeface="Arial" pitchFamily="34" charset="0"/>
                      </a:endParaRPr>
                    </a:p>
                  </a:txBody>
                  <a:tcPr marL="62147" marR="62147" marT="0" marB="0"/>
                </a:tc>
                <a:tc>
                  <a:txBody>
                    <a:bodyPr/>
                    <a:lstStyle/>
                    <a:p>
                      <a:pPr marL="285750" indent="-285750" algn="l">
                        <a:spcBef>
                          <a:spcPts val="200"/>
                        </a:spcBef>
                        <a:spcAft>
                          <a:spcPts val="200"/>
                        </a:spcAft>
                        <a:buFont typeface="Arial" pitchFamily="34" charset="0"/>
                        <a:buChar char="•"/>
                      </a:pPr>
                      <a:r>
                        <a:rPr lang="en-GB" sz="1200" dirty="0" smtClean="0">
                          <a:effectLst/>
                          <a:latin typeface="Arial" pitchFamily="34" charset="0"/>
                          <a:cs typeface="Arial" pitchFamily="34" charset="0"/>
                        </a:rPr>
                        <a:t>EGI </a:t>
                      </a:r>
                      <a:r>
                        <a:rPr lang="en-GB" sz="1200" dirty="0">
                          <a:effectLst/>
                          <a:latin typeface="Arial" pitchFamily="34" charset="0"/>
                          <a:cs typeface="Arial" pitchFamily="34" charset="0"/>
                        </a:rPr>
                        <a:t>Global Services </a:t>
                      </a:r>
                      <a:r>
                        <a:rPr lang="en-GB" sz="1200" dirty="0" smtClean="0">
                          <a:effectLst/>
                          <a:latin typeface="Arial" pitchFamily="34" charset="0"/>
                          <a:cs typeface="Arial" pitchFamily="34" charset="0"/>
                        </a:rPr>
                        <a:t>are supported by funds </a:t>
                      </a:r>
                      <a:r>
                        <a:rPr lang="en-GB" sz="1200" dirty="0">
                          <a:effectLst/>
                          <a:latin typeface="Arial" pitchFamily="34" charset="0"/>
                          <a:cs typeface="Arial" pitchFamily="34" charset="0"/>
                        </a:rPr>
                        <a:t>available from the </a:t>
                      </a:r>
                      <a:r>
                        <a:rPr lang="en-GB" sz="1200" dirty="0" smtClean="0">
                          <a:effectLst/>
                          <a:latin typeface="Arial" pitchFamily="34" charset="0"/>
                          <a:cs typeface="Arial" pitchFamily="34" charset="0"/>
                        </a:rPr>
                        <a:t>NGIs</a:t>
                      </a:r>
                      <a:endParaRPr lang="en-GB" sz="1200" dirty="0">
                        <a:effectLst/>
                        <a:latin typeface="Arial" pitchFamily="34" charset="0"/>
                        <a:ea typeface="Times New Roman"/>
                        <a:cs typeface="Arial" pitchFamily="34" charset="0"/>
                      </a:endParaRPr>
                    </a:p>
                  </a:txBody>
                  <a:tcPr marL="62147" marR="62147" marT="0" marB="0"/>
                </a:tc>
                <a:tc>
                  <a:txBody>
                    <a:bodyPr/>
                    <a:lstStyle/>
                    <a:p>
                      <a:pPr marL="342900" lvl="0" indent="-342900" algn="l">
                        <a:spcAft>
                          <a:spcPts val="0"/>
                        </a:spcAft>
                        <a:buFont typeface="Symbol"/>
                        <a:buChar char=""/>
                      </a:pPr>
                      <a:r>
                        <a:rPr lang="en-GB" sz="1200" dirty="0">
                          <a:effectLst/>
                          <a:latin typeface="Arial" pitchFamily="34" charset="0"/>
                          <a:cs typeface="Arial" pitchFamily="34" charset="0"/>
                        </a:rPr>
                        <a:t>The percentage of funds coming from outside the community that is needed to deliver the coordinated operation of the EGI Global services </a:t>
                      </a:r>
                    </a:p>
                    <a:p>
                      <a:pPr marL="228600" algn="l">
                        <a:spcAft>
                          <a:spcPts val="0"/>
                        </a:spcAft>
                      </a:pPr>
                      <a:r>
                        <a:rPr lang="en-GB" sz="1200" dirty="0">
                          <a:effectLst/>
                          <a:latin typeface="Arial" pitchFamily="34" charset="0"/>
                          <a:cs typeface="Arial" pitchFamily="34" charset="0"/>
                        </a:rPr>
                        <a:t> </a:t>
                      </a:r>
                    </a:p>
                  </a:txBody>
                  <a:tcPr marL="62147" marR="62147" marT="0" marB="0"/>
                </a:tc>
                <a:tc>
                  <a:txBody>
                    <a:bodyPr/>
                    <a:lstStyle/>
                    <a:p>
                      <a:pPr algn="l">
                        <a:spcBef>
                          <a:spcPts val="200"/>
                        </a:spcBef>
                        <a:spcAft>
                          <a:spcPts val="0"/>
                        </a:spcAft>
                      </a:pPr>
                      <a:r>
                        <a:rPr lang="en-GB" sz="1200" dirty="0">
                          <a:effectLst/>
                          <a:latin typeface="Arial" pitchFamily="34" charset="0"/>
                          <a:cs typeface="Arial" pitchFamily="34" charset="0"/>
                        </a:rPr>
                        <a:t>O.I.</a:t>
                      </a:r>
                      <a:endParaRPr lang="en-GB" sz="1200" dirty="0">
                        <a:effectLst/>
                        <a:latin typeface="Arial" pitchFamily="34" charset="0"/>
                        <a:ea typeface="Times New Roman"/>
                        <a:cs typeface="Arial" pitchFamily="34" charset="0"/>
                      </a:endParaRPr>
                    </a:p>
                  </a:txBody>
                  <a:tcPr marL="62147" marR="62147" marT="0" marB="0"/>
                </a:tc>
                <a:tc>
                  <a:txBody>
                    <a:bodyPr/>
                    <a:lstStyle/>
                    <a:p>
                      <a:pPr algn="r">
                        <a:spcBef>
                          <a:spcPts val="200"/>
                        </a:spcBef>
                        <a:spcAft>
                          <a:spcPts val="0"/>
                        </a:spcAft>
                      </a:pPr>
                      <a:r>
                        <a:rPr lang="en-GB" sz="1200" dirty="0">
                          <a:effectLst/>
                          <a:latin typeface="Arial" pitchFamily="34" charset="0"/>
                          <a:cs typeface="Arial" pitchFamily="34" charset="0"/>
                        </a:rPr>
                        <a:t>N/A</a:t>
                      </a:r>
                      <a:endParaRPr lang="en-GB" sz="1200" dirty="0">
                        <a:effectLst/>
                        <a:latin typeface="Arial" pitchFamily="34" charset="0"/>
                        <a:ea typeface="Times New Roman"/>
                        <a:cs typeface="Arial" pitchFamily="34" charset="0"/>
                      </a:endParaRPr>
                    </a:p>
                  </a:txBody>
                  <a:tcPr marL="62147" marR="62147" marT="0" marB="0"/>
                </a:tc>
              </a:tr>
            </a:tbl>
          </a:graphicData>
        </a:graphic>
      </p:graphicFrame>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49</a:t>
            </a:fld>
            <a:endParaRPr lang="en-US" dirty="0"/>
          </a:p>
        </p:txBody>
      </p:sp>
      <p:sp>
        <p:nvSpPr>
          <p:cNvPr id="5" name="Footer Placeholder 4"/>
          <p:cNvSpPr>
            <a:spLocks noGrp="1"/>
          </p:cNvSpPr>
          <p:nvPr>
            <p:ph type="ftr" sz="quarter" idx="11"/>
          </p:nvPr>
        </p:nvSpPr>
        <p:spPr/>
        <p:txBody>
          <a:bodyPr/>
          <a:lstStyle/>
          <a:p>
            <a:pPr>
              <a:defRPr/>
            </a:pPr>
            <a:r>
              <a:rPr lang="en-US" dirty="0" smtClean="0"/>
              <a:t>NA1 - June 2013</a:t>
            </a:r>
            <a:endParaRPr lang="en-US" dirty="0"/>
          </a:p>
        </p:txBody>
      </p:sp>
    </p:spTree>
    <p:extLst>
      <p:ext uri="{BB962C8B-B14F-4D97-AF65-F5344CB8AC3E}">
        <p14:creationId xmlns:p14="http://schemas.microsoft.com/office/powerpoint/2010/main" val="414753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Activities PY3</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5</a:t>
            </a:fld>
            <a:endParaRPr lang="en-US" dirty="0"/>
          </a:p>
        </p:txBody>
      </p:sp>
      <p:sp>
        <p:nvSpPr>
          <p:cNvPr id="9" name="Content Placeholder 6"/>
          <p:cNvSpPr txBox="1">
            <a:spLocks/>
          </p:cNvSpPr>
          <p:nvPr/>
        </p:nvSpPr>
        <p:spPr bwMode="auto">
          <a:xfrm>
            <a:off x="4932040" y="1268760"/>
            <a:ext cx="4104456"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defRPr/>
            </a:pPr>
            <a:r>
              <a:rPr lang="en-GB" sz="6400" b="1" dirty="0" smtClean="0"/>
              <a:t>Networking</a:t>
            </a:r>
          </a:p>
          <a:p>
            <a:pPr marL="0" indent="0">
              <a:lnSpc>
                <a:spcPct val="120000"/>
              </a:lnSpc>
              <a:buNone/>
              <a:defRPr/>
            </a:pPr>
            <a:endParaRPr lang="en-GB" sz="6400" b="1" dirty="0" smtClean="0"/>
          </a:p>
          <a:p>
            <a:pPr>
              <a:lnSpc>
                <a:spcPct val="120000"/>
              </a:lnSpc>
              <a:defRPr/>
            </a:pPr>
            <a:r>
              <a:rPr lang="en-GB" sz="5600" b="1" dirty="0" smtClean="0"/>
              <a:t>NA1: Project management </a:t>
            </a:r>
            <a:r>
              <a:rPr lang="en-GB" sz="5600" dirty="0" smtClean="0"/>
              <a:t>(WP1)</a:t>
            </a:r>
          </a:p>
          <a:p>
            <a:pPr>
              <a:lnSpc>
                <a:spcPct val="120000"/>
              </a:lnSpc>
              <a:defRPr/>
            </a:pPr>
            <a:r>
              <a:rPr lang="en-GB" sz="5600" b="1" dirty="0" smtClean="0"/>
              <a:t>NA2: Community Engagement </a:t>
            </a:r>
            <a:r>
              <a:rPr lang="en-GB" sz="5600" dirty="0" smtClean="0"/>
              <a:t>(WP2)</a:t>
            </a:r>
          </a:p>
          <a:p>
            <a:pPr>
              <a:lnSpc>
                <a:spcPct val="120000"/>
              </a:lnSpc>
              <a:defRPr/>
            </a:pPr>
            <a:r>
              <a:rPr lang="en-US" sz="5600" i="1" dirty="0" smtClean="0"/>
              <a:t>NA3: PMs used from PM1-18</a:t>
            </a:r>
            <a:endParaRPr lang="en-GB" sz="5600" i="1" dirty="0" smtClean="0"/>
          </a:p>
          <a:p>
            <a:pPr lvl="1">
              <a:lnSpc>
                <a:spcPct val="120000"/>
              </a:lnSpc>
              <a:defRPr/>
            </a:pPr>
            <a:endParaRPr lang="en-GB" sz="5600" dirty="0" smtClean="0"/>
          </a:p>
          <a:p>
            <a:pPr marL="0" indent="0">
              <a:lnSpc>
                <a:spcPct val="120000"/>
              </a:lnSpc>
              <a:buNone/>
              <a:defRPr/>
            </a:pPr>
            <a:r>
              <a:rPr lang="en-GB" sz="6400" b="1" dirty="0" smtClean="0"/>
              <a:t>Services</a:t>
            </a:r>
          </a:p>
          <a:p>
            <a:pPr marL="0" indent="0">
              <a:lnSpc>
                <a:spcPct val="120000"/>
              </a:lnSpc>
              <a:buNone/>
              <a:defRPr/>
            </a:pPr>
            <a:endParaRPr lang="en-GB" sz="6400" b="1" dirty="0" smtClean="0"/>
          </a:p>
          <a:p>
            <a:pPr>
              <a:lnSpc>
                <a:spcPct val="120000"/>
              </a:lnSpc>
              <a:defRPr/>
            </a:pPr>
            <a:r>
              <a:rPr lang="en-GB" sz="5600" b="1" dirty="0" smtClean="0"/>
              <a:t>SA1: Operation of the production infrastructure </a:t>
            </a:r>
            <a:r>
              <a:rPr lang="en-GB" sz="5600" dirty="0" smtClean="0"/>
              <a:t>(WP4)</a:t>
            </a:r>
          </a:p>
          <a:p>
            <a:pPr>
              <a:lnSpc>
                <a:spcPct val="120000"/>
              </a:lnSpc>
              <a:defRPr/>
            </a:pPr>
            <a:r>
              <a:rPr lang="en-GB" sz="5600" b="1" dirty="0" smtClean="0"/>
              <a:t>SA2: Provisioning the software infrastructure </a:t>
            </a:r>
            <a:r>
              <a:rPr lang="en-GB" sz="5600" dirty="0" smtClean="0"/>
              <a:t>(WP5)</a:t>
            </a:r>
          </a:p>
          <a:p>
            <a:pPr>
              <a:lnSpc>
                <a:spcPct val="120000"/>
              </a:lnSpc>
              <a:defRPr/>
            </a:pPr>
            <a:r>
              <a:rPr lang="en-GB" sz="5600" b="1" dirty="0" smtClean="0"/>
              <a:t>SA3: Support for Heavy User Communities </a:t>
            </a:r>
            <a:r>
              <a:rPr lang="en-GB" sz="5600" dirty="0" smtClean="0"/>
              <a:t>(WP6: PY1-PY3 only)</a:t>
            </a:r>
          </a:p>
          <a:p>
            <a:pPr lvl="1">
              <a:lnSpc>
                <a:spcPct val="120000"/>
              </a:lnSpc>
              <a:defRPr/>
            </a:pPr>
            <a:endParaRPr lang="en-GB" sz="5600" dirty="0" smtClean="0"/>
          </a:p>
          <a:p>
            <a:pPr marL="0" indent="0">
              <a:lnSpc>
                <a:spcPct val="120000"/>
              </a:lnSpc>
              <a:buNone/>
              <a:defRPr/>
            </a:pPr>
            <a:r>
              <a:rPr lang="en-GB" sz="6400" b="1" dirty="0" smtClean="0"/>
              <a:t>Joint Research</a:t>
            </a:r>
          </a:p>
          <a:p>
            <a:pPr marL="0" indent="0">
              <a:lnSpc>
                <a:spcPct val="120000"/>
              </a:lnSpc>
              <a:buNone/>
              <a:defRPr/>
            </a:pPr>
            <a:endParaRPr lang="en-GB" sz="6400" b="1" dirty="0" smtClean="0"/>
          </a:p>
          <a:p>
            <a:pPr>
              <a:lnSpc>
                <a:spcPct val="120000"/>
              </a:lnSpc>
              <a:defRPr/>
            </a:pPr>
            <a:r>
              <a:rPr lang="en-GB" sz="5600" b="1" dirty="0" smtClean="0"/>
              <a:t>JRA1: Support for operational tools </a:t>
            </a:r>
            <a:r>
              <a:rPr lang="en-GB" sz="5600" dirty="0" smtClean="0"/>
              <a:t>(WP7)</a:t>
            </a:r>
          </a:p>
          <a:p>
            <a:pPr marL="457200" lvl="1" indent="0">
              <a:lnSpc>
                <a:spcPct val="120000"/>
              </a:lnSpc>
              <a:buFont typeface="Arial" pitchFamily="34" charset="0"/>
              <a:buNone/>
              <a:defRPr/>
            </a:pPr>
            <a:endParaRPr lang="en-GB" dirty="0" smtClean="0"/>
          </a:p>
        </p:txBody>
      </p:sp>
      <p:sp>
        <p:nvSpPr>
          <p:cNvPr id="7" name="TextBox 6"/>
          <p:cNvSpPr txBox="1"/>
          <p:nvPr/>
        </p:nvSpPr>
        <p:spPr>
          <a:xfrm>
            <a:off x="1115616" y="4811534"/>
            <a:ext cx="2952328" cy="369332"/>
          </a:xfrm>
          <a:prstGeom prst="rect">
            <a:avLst/>
          </a:prstGeom>
          <a:noFill/>
        </p:spPr>
        <p:txBody>
          <a:bodyPr wrap="square" rtlCol="0">
            <a:spAutoFit/>
          </a:bodyPr>
          <a:lstStyle/>
          <a:p>
            <a:r>
              <a:rPr lang="en-GB" b="1" dirty="0" smtClean="0"/>
              <a:t>Total Effort by Activity</a:t>
            </a:r>
            <a:endParaRPr lang="en-GB" b="1" dirty="0"/>
          </a:p>
        </p:txBody>
      </p:sp>
      <p:sp>
        <p:nvSpPr>
          <p:cNvPr id="8"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49050196"/>
              </p:ext>
            </p:extLst>
          </p:nvPr>
        </p:nvGraphicFramePr>
        <p:xfrm>
          <a:off x="-324544" y="1256566"/>
          <a:ext cx="5321300" cy="3924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00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5888"/>
            <a:ext cx="7416949" cy="865187"/>
          </a:xfrm>
        </p:spPr>
        <p:txBody>
          <a:bodyPr/>
          <a:lstStyle/>
          <a:p>
            <a:r>
              <a:rPr lang="en-GB" sz="4000" dirty="0" smtClean="0"/>
              <a:t>Relationship Between WPs</a:t>
            </a:r>
            <a:endParaRPr lang="en-GB" sz="40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6</a:t>
            </a:fld>
            <a:endParaRPr lang="en-US" dirty="0"/>
          </a:p>
        </p:txBody>
      </p:sp>
      <p:sp>
        <p:nvSpPr>
          <p:cNvPr id="18" name="Rectangle 17"/>
          <p:cNvSpPr/>
          <p:nvPr/>
        </p:nvSpPr>
        <p:spPr>
          <a:xfrm>
            <a:off x="827584" y="1307844"/>
            <a:ext cx="7560840" cy="596099"/>
          </a:xfrm>
          <a:prstGeom prst="rect">
            <a:avLst/>
          </a:prstGeom>
          <a:solidFill>
            <a:schemeClr val="accent3"/>
          </a:solidFill>
          <a:ln>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37592" y="5519070"/>
            <a:ext cx="7550832" cy="596099"/>
          </a:xfrm>
          <a:prstGeom prst="rect">
            <a:avLst/>
          </a:prstGeom>
          <a:solidFill>
            <a:schemeClr val="accent2"/>
          </a:solidFill>
          <a:ln>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827584" y="2358002"/>
            <a:ext cx="2016224" cy="2736304"/>
          </a:xfrm>
          <a:prstGeom prst="rect">
            <a:avLst/>
          </a:prstGeom>
          <a:solidFill>
            <a:schemeClr val="accent6"/>
          </a:solidFill>
          <a:ln>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3563889" y="2354222"/>
            <a:ext cx="2005018" cy="2736304"/>
          </a:xfrm>
          <a:prstGeom prst="rect">
            <a:avLst/>
          </a:prstGeom>
          <a:solidFill>
            <a:schemeClr val="bg1">
              <a:lumMod val="85000"/>
            </a:schemeClr>
          </a:solidFill>
          <a:ln w="38100">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2777085" y="1405838"/>
            <a:ext cx="4176464" cy="400110"/>
          </a:xfrm>
          <a:prstGeom prst="rect">
            <a:avLst/>
          </a:prstGeom>
          <a:noFill/>
          <a:effectLst>
            <a:outerShdw blurRad="50800" dist="38100" dir="13500000" algn="br" rotWithShape="0">
              <a:prstClr val="black">
                <a:alpha val="40000"/>
              </a:prstClr>
            </a:outerShdw>
          </a:effectLst>
        </p:spPr>
        <p:txBody>
          <a:bodyPr wrap="square" rtlCol="0">
            <a:spAutoFit/>
          </a:bodyPr>
          <a:lstStyle/>
          <a:p>
            <a:r>
              <a:rPr lang="en-GB" sz="2000" b="1" dirty="0" smtClean="0">
                <a:solidFill>
                  <a:schemeClr val="bg1"/>
                </a:solidFill>
              </a:rPr>
              <a:t>NA2 Community Engagement</a:t>
            </a:r>
            <a:endParaRPr lang="en-GB" sz="2000" b="1" dirty="0">
              <a:solidFill>
                <a:schemeClr val="bg1"/>
              </a:solidFill>
            </a:endParaRPr>
          </a:p>
        </p:txBody>
      </p:sp>
      <p:sp>
        <p:nvSpPr>
          <p:cNvPr id="25" name="TextBox 24"/>
          <p:cNvSpPr txBox="1"/>
          <p:nvPr/>
        </p:nvSpPr>
        <p:spPr>
          <a:xfrm>
            <a:off x="3275857" y="5617064"/>
            <a:ext cx="2664294" cy="400110"/>
          </a:xfrm>
          <a:prstGeom prst="rect">
            <a:avLst/>
          </a:prstGeom>
          <a:noFill/>
          <a:effectLst>
            <a:outerShdw blurRad="50800" dist="38100" dir="13500000" algn="br" rotWithShape="0">
              <a:prstClr val="black">
                <a:alpha val="40000"/>
              </a:prstClr>
            </a:outerShdw>
          </a:effectLst>
        </p:spPr>
        <p:txBody>
          <a:bodyPr wrap="square" rtlCol="0">
            <a:spAutoFit/>
          </a:bodyPr>
          <a:lstStyle/>
          <a:p>
            <a:r>
              <a:rPr lang="en-GB" sz="2000" b="1" dirty="0" smtClean="0">
                <a:solidFill>
                  <a:schemeClr val="bg1"/>
                </a:solidFill>
              </a:rPr>
              <a:t>NA1 Management</a:t>
            </a:r>
            <a:endParaRPr lang="en-GB" sz="2000" b="1" dirty="0">
              <a:solidFill>
                <a:schemeClr val="bg1"/>
              </a:solidFill>
            </a:endParaRPr>
          </a:p>
        </p:txBody>
      </p:sp>
      <p:sp>
        <p:nvSpPr>
          <p:cNvPr id="26" name="Rectangle 25"/>
          <p:cNvSpPr/>
          <p:nvPr/>
        </p:nvSpPr>
        <p:spPr>
          <a:xfrm>
            <a:off x="3694093" y="2458888"/>
            <a:ext cx="1734670" cy="1107672"/>
          </a:xfrm>
          <a:prstGeom prst="rect">
            <a:avLst/>
          </a:prstGeom>
          <a:ln>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3714213" y="3896587"/>
            <a:ext cx="1714550" cy="1096379"/>
          </a:xfrm>
          <a:prstGeom prst="rect">
            <a:avLst/>
          </a:prstGeom>
          <a:solidFill>
            <a:schemeClr val="accent5"/>
          </a:solidFill>
          <a:ln>
            <a:solidFill>
              <a:schemeClr val="tx1"/>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6289620" y="2367006"/>
            <a:ext cx="2098803" cy="2723519"/>
          </a:xfrm>
          <a:prstGeom prst="rect">
            <a:avLst/>
          </a:prstGeom>
          <a:solidFill>
            <a:schemeClr val="tx2">
              <a:lumMod val="40000"/>
              <a:lumOff val="60000"/>
            </a:schemeClr>
          </a:solidFill>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894306" y="2767394"/>
            <a:ext cx="1882779" cy="1323439"/>
          </a:xfrm>
          <a:prstGeom prst="rect">
            <a:avLst/>
          </a:prstGeom>
          <a:noFill/>
          <a:effectLst>
            <a:outerShdw blurRad="50800" dist="38100" dir="13500000" algn="br" rotWithShape="0">
              <a:prstClr val="black">
                <a:alpha val="40000"/>
              </a:prstClr>
            </a:outerShdw>
          </a:effectLst>
        </p:spPr>
        <p:txBody>
          <a:bodyPr wrap="square" rtlCol="0">
            <a:spAutoFit/>
          </a:bodyPr>
          <a:lstStyle/>
          <a:p>
            <a:pPr algn="ctr"/>
            <a:r>
              <a:rPr lang="en-GB" sz="2000" b="1" dirty="0" smtClean="0">
                <a:solidFill>
                  <a:schemeClr val="bg1"/>
                </a:solidFill>
              </a:rPr>
              <a:t>SA2 Provisioning the Software Infrastructure</a:t>
            </a:r>
            <a:endParaRPr lang="en-GB" sz="2000" b="1" dirty="0">
              <a:solidFill>
                <a:schemeClr val="bg1"/>
              </a:solidFill>
            </a:endParaRPr>
          </a:p>
        </p:txBody>
      </p:sp>
      <p:sp>
        <p:nvSpPr>
          <p:cNvPr id="31" name="TextBox 30"/>
          <p:cNvSpPr txBox="1"/>
          <p:nvPr/>
        </p:nvSpPr>
        <p:spPr>
          <a:xfrm>
            <a:off x="3707392" y="2498221"/>
            <a:ext cx="1728192" cy="1015663"/>
          </a:xfrm>
          <a:prstGeom prst="rect">
            <a:avLst/>
          </a:prstGeom>
          <a:noFill/>
          <a:effectLst>
            <a:outerShdw blurRad="50800" dist="38100" dir="13500000" algn="br" rotWithShape="0">
              <a:prstClr val="black">
                <a:alpha val="40000"/>
              </a:prstClr>
            </a:outerShdw>
          </a:effectLst>
        </p:spPr>
        <p:txBody>
          <a:bodyPr wrap="square" rtlCol="0">
            <a:spAutoFit/>
          </a:bodyPr>
          <a:lstStyle/>
          <a:p>
            <a:pPr algn="ctr"/>
            <a:r>
              <a:rPr lang="en-GB" sz="2000" b="1" dirty="0" smtClean="0">
                <a:solidFill>
                  <a:schemeClr val="bg1"/>
                </a:solidFill>
              </a:rPr>
              <a:t>JRA1 Operational Tools</a:t>
            </a:r>
            <a:endParaRPr lang="en-GB" sz="2000" b="1" dirty="0">
              <a:solidFill>
                <a:schemeClr val="bg1"/>
              </a:solidFill>
            </a:endParaRPr>
          </a:p>
        </p:txBody>
      </p:sp>
      <p:sp>
        <p:nvSpPr>
          <p:cNvPr id="32" name="TextBox 31"/>
          <p:cNvSpPr txBox="1"/>
          <p:nvPr/>
        </p:nvSpPr>
        <p:spPr>
          <a:xfrm>
            <a:off x="3743908" y="4090833"/>
            <a:ext cx="1728192" cy="707886"/>
          </a:xfrm>
          <a:prstGeom prst="rect">
            <a:avLst/>
          </a:prstGeom>
          <a:noFill/>
          <a:effectLst>
            <a:outerShdw blurRad="50800" dist="38100" dir="13500000" algn="br" rotWithShape="0">
              <a:prstClr val="black">
                <a:alpha val="40000"/>
              </a:prstClr>
            </a:outerShdw>
          </a:effectLst>
        </p:spPr>
        <p:txBody>
          <a:bodyPr wrap="square" rtlCol="0">
            <a:spAutoFit/>
          </a:bodyPr>
          <a:lstStyle/>
          <a:p>
            <a:pPr algn="ctr"/>
            <a:r>
              <a:rPr lang="en-GB" sz="2000" b="1" dirty="0" smtClean="0">
                <a:solidFill>
                  <a:schemeClr val="bg1"/>
                </a:solidFill>
              </a:rPr>
              <a:t>SA1 Operations</a:t>
            </a:r>
            <a:endParaRPr lang="en-GB" sz="2000" b="1" dirty="0">
              <a:solidFill>
                <a:schemeClr val="bg1"/>
              </a:solidFill>
            </a:endParaRPr>
          </a:p>
        </p:txBody>
      </p:sp>
      <p:sp>
        <p:nvSpPr>
          <p:cNvPr id="34" name="TextBox 33"/>
          <p:cNvSpPr txBox="1"/>
          <p:nvPr/>
        </p:nvSpPr>
        <p:spPr>
          <a:xfrm>
            <a:off x="6471097" y="2806153"/>
            <a:ext cx="1796118" cy="1015663"/>
          </a:xfrm>
          <a:prstGeom prst="rect">
            <a:avLst/>
          </a:prstGeom>
          <a:noFill/>
          <a:effectLst>
            <a:outerShdw blurRad="50800" dist="38100" dir="13500000" algn="br" rotWithShape="0">
              <a:prstClr val="black">
                <a:alpha val="40000"/>
              </a:prstClr>
            </a:outerShdw>
          </a:effectLst>
        </p:spPr>
        <p:txBody>
          <a:bodyPr wrap="square" rtlCol="0">
            <a:spAutoFit/>
          </a:bodyPr>
          <a:lstStyle/>
          <a:p>
            <a:pPr algn="ctr"/>
            <a:r>
              <a:rPr lang="en-GB" sz="2000" b="1" dirty="0" smtClean="0">
                <a:solidFill>
                  <a:schemeClr val="bg1"/>
                </a:solidFill>
              </a:rPr>
              <a:t>SA3 </a:t>
            </a:r>
            <a:br>
              <a:rPr lang="en-GB" sz="2000" b="1" dirty="0" smtClean="0">
                <a:solidFill>
                  <a:schemeClr val="bg1"/>
                </a:solidFill>
              </a:rPr>
            </a:br>
            <a:r>
              <a:rPr lang="en-GB" sz="2000" b="1" dirty="0" smtClean="0">
                <a:solidFill>
                  <a:schemeClr val="bg1"/>
                </a:solidFill>
              </a:rPr>
              <a:t>Services for Heavy Users</a:t>
            </a:r>
            <a:endParaRPr lang="en-GB" sz="2000" b="1" dirty="0">
              <a:solidFill>
                <a:schemeClr val="bg1"/>
              </a:solidFill>
            </a:endParaRPr>
          </a:p>
        </p:txBody>
      </p:sp>
      <p:sp>
        <p:nvSpPr>
          <p:cNvPr id="35" name="Left-Right Arrow 34"/>
          <p:cNvSpPr/>
          <p:nvPr/>
        </p:nvSpPr>
        <p:spPr>
          <a:xfrm flipV="1">
            <a:off x="2855566" y="3570415"/>
            <a:ext cx="708322" cy="251402"/>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Up-Down Arrow 36"/>
          <p:cNvSpPr/>
          <p:nvPr/>
        </p:nvSpPr>
        <p:spPr>
          <a:xfrm>
            <a:off x="1727683" y="1936865"/>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Up-Down Arrow 40"/>
          <p:cNvSpPr/>
          <p:nvPr/>
        </p:nvSpPr>
        <p:spPr>
          <a:xfrm>
            <a:off x="4499992" y="3568418"/>
            <a:ext cx="216024" cy="32314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Up-Down Arrow 44"/>
          <p:cNvSpPr/>
          <p:nvPr/>
        </p:nvSpPr>
        <p:spPr>
          <a:xfrm>
            <a:off x="1727684" y="5097933"/>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Up-Down Arrow 45"/>
          <p:cNvSpPr/>
          <p:nvPr/>
        </p:nvSpPr>
        <p:spPr>
          <a:xfrm>
            <a:off x="4453416" y="1938758"/>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Up-Down Arrow 46"/>
          <p:cNvSpPr/>
          <p:nvPr/>
        </p:nvSpPr>
        <p:spPr>
          <a:xfrm>
            <a:off x="7226879" y="1934257"/>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Up-Down Arrow 47"/>
          <p:cNvSpPr/>
          <p:nvPr/>
        </p:nvSpPr>
        <p:spPr>
          <a:xfrm>
            <a:off x="4499992" y="5090526"/>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Up-Down Arrow 48"/>
          <p:cNvSpPr/>
          <p:nvPr/>
        </p:nvSpPr>
        <p:spPr>
          <a:xfrm>
            <a:off x="7225415" y="5096386"/>
            <a:ext cx="216024" cy="42113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Left-Right Arrow 35"/>
          <p:cNvSpPr/>
          <p:nvPr/>
        </p:nvSpPr>
        <p:spPr>
          <a:xfrm flipV="1">
            <a:off x="5568907" y="3620492"/>
            <a:ext cx="720714" cy="249172"/>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179296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Governance</a:t>
            </a:r>
            <a:endParaRPr lang="en-GB" dirty="0"/>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115616" y="1223572"/>
            <a:ext cx="7146612" cy="4828792"/>
          </a:xfrm>
        </p:spPr>
      </p:pic>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7</a:t>
            </a:fld>
            <a:endParaRPr lang="en-US" dirty="0"/>
          </a:p>
        </p:txBody>
      </p:sp>
      <p:sp>
        <p:nvSpPr>
          <p:cNvPr id="3" name="TextBox 2"/>
          <p:cNvSpPr txBox="1"/>
          <p:nvPr/>
        </p:nvSpPr>
        <p:spPr>
          <a:xfrm>
            <a:off x="1578518" y="1916832"/>
            <a:ext cx="2016224" cy="584775"/>
          </a:xfrm>
          <a:prstGeom prst="rect">
            <a:avLst/>
          </a:prstGeom>
          <a:solidFill>
            <a:schemeClr val="accent1"/>
          </a:solidFill>
          <a:ln>
            <a:solidFill>
              <a:schemeClr val="accent1"/>
            </a:solidFill>
          </a:ln>
        </p:spPr>
        <p:txBody>
          <a:bodyPr wrap="square" rtlCol="0">
            <a:spAutoFit/>
          </a:bodyPr>
          <a:lstStyle/>
          <a:p>
            <a:r>
              <a:rPr lang="en-GB" sz="1600" b="1" dirty="0" smtClean="0">
                <a:solidFill>
                  <a:schemeClr val="bg1"/>
                </a:solidFill>
              </a:rPr>
              <a:t>1 rep per partner:</a:t>
            </a:r>
          </a:p>
          <a:p>
            <a:r>
              <a:rPr lang="en-GB" sz="1600" dirty="0" smtClean="0">
                <a:solidFill>
                  <a:schemeClr val="bg1"/>
                </a:solidFill>
              </a:rPr>
              <a:t>Met 2 times F2F</a:t>
            </a:r>
            <a:endParaRPr lang="en-GB" sz="1600" dirty="0">
              <a:solidFill>
                <a:schemeClr val="bg1"/>
              </a:solidFill>
            </a:endParaRPr>
          </a:p>
        </p:txBody>
      </p:sp>
      <p:sp>
        <p:nvSpPr>
          <p:cNvPr id="8" name="TextBox 7"/>
          <p:cNvSpPr txBox="1"/>
          <p:nvPr/>
        </p:nvSpPr>
        <p:spPr>
          <a:xfrm>
            <a:off x="61977" y="2693420"/>
            <a:ext cx="1368152" cy="830997"/>
          </a:xfrm>
          <a:prstGeom prst="rect">
            <a:avLst/>
          </a:prstGeom>
          <a:solidFill>
            <a:schemeClr val="accent1"/>
          </a:solidFill>
          <a:ln>
            <a:solidFill>
              <a:schemeClr val="accent1"/>
            </a:solidFill>
          </a:ln>
        </p:spPr>
        <p:txBody>
          <a:bodyPr wrap="square" rtlCol="0">
            <a:spAutoFit/>
          </a:bodyPr>
          <a:lstStyle/>
          <a:p>
            <a:r>
              <a:rPr lang="en-GB" sz="1600" b="1" dirty="0">
                <a:solidFill>
                  <a:schemeClr val="bg1"/>
                </a:solidFill>
              </a:rPr>
              <a:t>6</a:t>
            </a:r>
            <a:r>
              <a:rPr lang="en-GB" sz="1600" b="1" dirty="0" smtClean="0">
                <a:solidFill>
                  <a:schemeClr val="bg1"/>
                </a:solidFill>
              </a:rPr>
              <a:t> members: </a:t>
            </a:r>
            <a:r>
              <a:rPr lang="en-GB" sz="1600" dirty="0" smtClean="0">
                <a:solidFill>
                  <a:schemeClr val="bg1"/>
                </a:solidFill>
              </a:rPr>
              <a:t>Met 2 times F2F</a:t>
            </a:r>
            <a:endParaRPr lang="en-GB" sz="1600" dirty="0">
              <a:solidFill>
                <a:schemeClr val="bg1"/>
              </a:solidFill>
            </a:endParaRPr>
          </a:p>
        </p:txBody>
      </p:sp>
      <p:sp>
        <p:nvSpPr>
          <p:cNvPr id="9" name="TextBox 8"/>
          <p:cNvSpPr txBox="1"/>
          <p:nvPr/>
        </p:nvSpPr>
        <p:spPr>
          <a:xfrm>
            <a:off x="7562925" y="5193690"/>
            <a:ext cx="1473571" cy="1077218"/>
          </a:xfrm>
          <a:prstGeom prst="rect">
            <a:avLst/>
          </a:prstGeom>
          <a:solidFill>
            <a:schemeClr val="accent1"/>
          </a:solidFill>
          <a:ln>
            <a:solidFill>
              <a:schemeClr val="accent1"/>
            </a:solidFill>
          </a:ln>
        </p:spPr>
        <p:txBody>
          <a:bodyPr wrap="square" rtlCol="0">
            <a:spAutoFit/>
          </a:bodyPr>
          <a:lstStyle/>
          <a:p>
            <a:r>
              <a:rPr lang="en-GB" sz="1600" b="1" dirty="0" smtClean="0">
                <a:solidFill>
                  <a:schemeClr val="bg1"/>
                </a:solidFill>
              </a:rPr>
              <a:t>1 rep per group: </a:t>
            </a:r>
            <a:r>
              <a:rPr lang="en-GB" sz="1600" dirty="0" smtClean="0">
                <a:solidFill>
                  <a:schemeClr val="bg1"/>
                </a:solidFill>
              </a:rPr>
              <a:t/>
            </a:r>
            <a:br>
              <a:rPr lang="en-GB" sz="1600" dirty="0" smtClean="0">
                <a:solidFill>
                  <a:schemeClr val="bg1"/>
                </a:solidFill>
              </a:rPr>
            </a:br>
            <a:r>
              <a:rPr lang="en-GB" sz="1600" dirty="0" smtClean="0">
                <a:solidFill>
                  <a:schemeClr val="bg1"/>
                </a:solidFill>
              </a:rPr>
              <a:t>Met 3 times </a:t>
            </a:r>
            <a:br>
              <a:rPr lang="en-GB" sz="1600" dirty="0" smtClean="0">
                <a:solidFill>
                  <a:schemeClr val="bg1"/>
                </a:solidFill>
              </a:rPr>
            </a:br>
            <a:r>
              <a:rPr lang="en-GB" sz="1600" dirty="0" smtClean="0">
                <a:solidFill>
                  <a:schemeClr val="bg1"/>
                </a:solidFill>
              </a:rPr>
              <a:t>(twice F2F)</a:t>
            </a:r>
            <a:endParaRPr lang="en-GB" sz="1600" dirty="0">
              <a:solidFill>
                <a:schemeClr val="bg1"/>
              </a:solidFill>
            </a:endParaRPr>
          </a:p>
        </p:txBody>
      </p:sp>
      <p:sp>
        <p:nvSpPr>
          <p:cNvPr id="10" name="TextBox 9"/>
          <p:cNvSpPr txBox="1"/>
          <p:nvPr/>
        </p:nvSpPr>
        <p:spPr>
          <a:xfrm>
            <a:off x="7965477" y="2780928"/>
            <a:ext cx="1130789" cy="1323439"/>
          </a:xfrm>
          <a:prstGeom prst="rect">
            <a:avLst/>
          </a:prstGeom>
          <a:solidFill>
            <a:schemeClr val="accent1"/>
          </a:solidFill>
          <a:ln>
            <a:solidFill>
              <a:schemeClr val="accent1"/>
            </a:solidFill>
          </a:ln>
        </p:spPr>
        <p:txBody>
          <a:bodyPr wrap="square" rtlCol="0">
            <a:spAutoFit/>
          </a:bodyPr>
          <a:lstStyle/>
          <a:p>
            <a:r>
              <a:rPr lang="en-GB" sz="1600" b="1" dirty="0" smtClean="0">
                <a:solidFill>
                  <a:schemeClr val="bg1"/>
                </a:solidFill>
              </a:rPr>
              <a:t>1 rep per group: </a:t>
            </a:r>
            <a:r>
              <a:rPr lang="en-GB" sz="1600" dirty="0" smtClean="0">
                <a:solidFill>
                  <a:schemeClr val="bg1"/>
                </a:solidFill>
              </a:rPr>
              <a:t/>
            </a:r>
            <a:br>
              <a:rPr lang="en-GB" sz="1600" dirty="0" smtClean="0">
                <a:solidFill>
                  <a:schemeClr val="bg1"/>
                </a:solidFill>
              </a:rPr>
            </a:br>
            <a:r>
              <a:rPr lang="en-GB" sz="1600" dirty="0" smtClean="0">
                <a:solidFill>
                  <a:schemeClr val="bg1"/>
                </a:solidFill>
              </a:rPr>
              <a:t>Met 7 times </a:t>
            </a:r>
            <a:br>
              <a:rPr lang="en-GB" sz="1600" dirty="0" smtClean="0">
                <a:solidFill>
                  <a:schemeClr val="bg1"/>
                </a:solidFill>
              </a:rPr>
            </a:br>
            <a:r>
              <a:rPr lang="en-GB" sz="1600" dirty="0" smtClean="0">
                <a:solidFill>
                  <a:schemeClr val="bg1"/>
                </a:solidFill>
              </a:rPr>
              <a:t>(6 F2F)</a:t>
            </a:r>
            <a:endParaRPr lang="en-GB" sz="1600" dirty="0">
              <a:solidFill>
                <a:schemeClr val="bg1"/>
              </a:solidFill>
            </a:endParaRPr>
          </a:p>
        </p:txBody>
      </p:sp>
      <p:sp>
        <p:nvSpPr>
          <p:cNvPr id="11" name="TextBox 10"/>
          <p:cNvSpPr txBox="1"/>
          <p:nvPr/>
        </p:nvSpPr>
        <p:spPr>
          <a:xfrm>
            <a:off x="2843807" y="5932354"/>
            <a:ext cx="4032450" cy="338554"/>
          </a:xfrm>
          <a:prstGeom prst="rect">
            <a:avLst/>
          </a:prstGeom>
          <a:solidFill>
            <a:schemeClr val="accent1"/>
          </a:solidFill>
          <a:ln>
            <a:solidFill>
              <a:schemeClr val="accent1"/>
            </a:solidFill>
          </a:ln>
        </p:spPr>
        <p:txBody>
          <a:bodyPr wrap="square" rtlCol="0">
            <a:spAutoFit/>
          </a:bodyPr>
          <a:lstStyle/>
          <a:p>
            <a:r>
              <a:rPr lang="en-GB" sz="1600" b="1" dirty="0" smtClean="0">
                <a:solidFill>
                  <a:schemeClr val="bg1"/>
                </a:solidFill>
              </a:rPr>
              <a:t>Activity leaders: </a:t>
            </a:r>
            <a:r>
              <a:rPr lang="en-GB" sz="1600" dirty="0" smtClean="0">
                <a:solidFill>
                  <a:schemeClr val="bg1"/>
                </a:solidFill>
              </a:rPr>
              <a:t>Met bi-weekly by phone</a:t>
            </a:r>
            <a:endParaRPr lang="en-GB" sz="1600" dirty="0">
              <a:solidFill>
                <a:schemeClr val="bg1"/>
              </a:solidFill>
            </a:endParaRPr>
          </a:p>
        </p:txBody>
      </p:sp>
      <p:sp>
        <p:nvSpPr>
          <p:cNvPr id="12" name="Right Triangle 11"/>
          <p:cNvSpPr/>
          <p:nvPr/>
        </p:nvSpPr>
        <p:spPr>
          <a:xfrm>
            <a:off x="3594742" y="2067124"/>
            <a:ext cx="617218" cy="292388"/>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Triangle 12"/>
          <p:cNvSpPr/>
          <p:nvPr/>
        </p:nvSpPr>
        <p:spPr>
          <a:xfrm>
            <a:off x="1430129" y="3053623"/>
            <a:ext cx="617218" cy="292388"/>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14"/>
          <p:cNvSpPr/>
          <p:nvPr/>
        </p:nvSpPr>
        <p:spPr>
          <a:xfrm>
            <a:off x="7349052" y="3296453"/>
            <a:ext cx="648072" cy="292388"/>
          </a:xfrm>
          <a:prstGeom prst="triangle">
            <a:avLst>
              <a:gd name="adj" fmla="val 991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p:cNvSpPr/>
          <p:nvPr/>
        </p:nvSpPr>
        <p:spPr>
          <a:xfrm rot="5400000">
            <a:off x="7657265" y="4911725"/>
            <a:ext cx="324036" cy="292389"/>
          </a:xfrm>
          <a:prstGeom prst="triangle">
            <a:avLst>
              <a:gd name="adj" fmla="val 991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Isosceles Triangle 16"/>
          <p:cNvSpPr/>
          <p:nvPr/>
        </p:nvSpPr>
        <p:spPr>
          <a:xfrm rot="5400000">
            <a:off x="4626005" y="5634667"/>
            <a:ext cx="324036" cy="292389"/>
          </a:xfrm>
          <a:prstGeom prst="triangle">
            <a:avLst>
              <a:gd name="adj" fmla="val 991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90070" y="4895901"/>
            <a:ext cx="2664296" cy="1415772"/>
          </a:xfrm>
          <a:prstGeom prst="rect">
            <a:avLst/>
          </a:prstGeom>
          <a:solidFill>
            <a:schemeClr val="accent1"/>
          </a:solidFill>
        </p:spPr>
        <p:txBody>
          <a:bodyPr wrap="square" rtlCol="0">
            <a:spAutoFit/>
          </a:bodyPr>
          <a:lstStyle/>
          <a:p>
            <a:r>
              <a:rPr lang="en-GB" sz="1400" b="1" dirty="0" smtClean="0">
                <a:solidFill>
                  <a:schemeClr val="bg1"/>
                </a:solidFill>
              </a:rPr>
              <a:t>EAC Members:</a:t>
            </a:r>
          </a:p>
          <a:p>
            <a:r>
              <a:rPr lang="en-GB" sz="1200" dirty="0" err="1" smtClean="0">
                <a:solidFill>
                  <a:schemeClr val="bg1"/>
                </a:solidFill>
              </a:rPr>
              <a:t>Alexandre</a:t>
            </a:r>
            <a:r>
              <a:rPr lang="en-GB" sz="1200" dirty="0" smtClean="0">
                <a:solidFill>
                  <a:schemeClr val="bg1"/>
                </a:solidFill>
              </a:rPr>
              <a:t> </a:t>
            </a:r>
            <a:r>
              <a:rPr lang="en-GB" sz="1200" dirty="0" err="1" smtClean="0">
                <a:solidFill>
                  <a:schemeClr val="bg1"/>
                </a:solidFill>
              </a:rPr>
              <a:t>Bonvin</a:t>
            </a:r>
            <a:r>
              <a:rPr lang="en-GB" sz="1200" dirty="0" smtClean="0">
                <a:solidFill>
                  <a:schemeClr val="bg1"/>
                </a:solidFill>
              </a:rPr>
              <a:t> (</a:t>
            </a:r>
            <a:r>
              <a:rPr lang="en-GB" sz="1200" dirty="0" err="1" smtClean="0">
                <a:solidFill>
                  <a:schemeClr val="bg1"/>
                </a:solidFill>
              </a:rPr>
              <a:t>WeNMR</a:t>
            </a:r>
            <a:r>
              <a:rPr lang="en-GB" sz="1200" dirty="0" smtClean="0">
                <a:solidFill>
                  <a:schemeClr val="bg1"/>
                </a:solidFill>
              </a:rPr>
              <a:t>)</a:t>
            </a:r>
            <a:br>
              <a:rPr lang="en-GB" sz="1200" dirty="0" smtClean="0">
                <a:solidFill>
                  <a:schemeClr val="bg1"/>
                </a:solidFill>
              </a:rPr>
            </a:br>
            <a:r>
              <a:rPr lang="en-GB" sz="1200" dirty="0" smtClean="0">
                <a:solidFill>
                  <a:schemeClr val="bg1"/>
                </a:solidFill>
              </a:rPr>
              <a:t>Thomas </a:t>
            </a:r>
            <a:r>
              <a:rPr lang="en-GB" sz="1200" dirty="0" err="1" smtClean="0">
                <a:solidFill>
                  <a:schemeClr val="bg1"/>
                </a:solidFill>
              </a:rPr>
              <a:t>Eickermann</a:t>
            </a:r>
            <a:r>
              <a:rPr lang="en-GB" sz="1200" dirty="0" smtClean="0">
                <a:solidFill>
                  <a:schemeClr val="bg1"/>
                </a:solidFill>
              </a:rPr>
              <a:t> (PRACE)</a:t>
            </a:r>
          </a:p>
          <a:p>
            <a:r>
              <a:rPr lang="en-GB" sz="1200" dirty="0">
                <a:solidFill>
                  <a:schemeClr val="bg1"/>
                </a:solidFill>
              </a:rPr>
              <a:t>Roger Jones (WLCG</a:t>
            </a:r>
            <a:r>
              <a:rPr lang="en-GB" sz="1200" dirty="0" smtClean="0">
                <a:solidFill>
                  <a:schemeClr val="bg1"/>
                </a:solidFill>
              </a:rPr>
              <a:t>)</a:t>
            </a:r>
          </a:p>
          <a:p>
            <a:r>
              <a:rPr lang="en-GB" sz="1200" dirty="0" err="1" smtClean="0">
                <a:solidFill>
                  <a:schemeClr val="bg1"/>
                </a:solidFill>
              </a:rPr>
              <a:t>Wouter</a:t>
            </a:r>
            <a:r>
              <a:rPr lang="en-GB" sz="1200" dirty="0" smtClean="0">
                <a:solidFill>
                  <a:schemeClr val="bg1"/>
                </a:solidFill>
              </a:rPr>
              <a:t> Los (EERI)</a:t>
            </a:r>
          </a:p>
          <a:p>
            <a:r>
              <a:rPr lang="en-GB" sz="1200" dirty="0" smtClean="0">
                <a:solidFill>
                  <a:schemeClr val="bg1"/>
                </a:solidFill>
              </a:rPr>
              <a:t>Ivan </a:t>
            </a:r>
            <a:r>
              <a:rPr lang="en-GB" sz="1200" dirty="0" err="1" smtClean="0">
                <a:solidFill>
                  <a:schemeClr val="bg1"/>
                </a:solidFill>
              </a:rPr>
              <a:t>Maric</a:t>
            </a:r>
            <a:r>
              <a:rPr lang="en-GB" sz="1200" dirty="0" smtClean="0">
                <a:solidFill>
                  <a:schemeClr val="bg1"/>
                </a:solidFill>
              </a:rPr>
              <a:t> (NREN PC)</a:t>
            </a:r>
          </a:p>
          <a:p>
            <a:r>
              <a:rPr lang="en-GB" sz="1200" dirty="0">
                <a:solidFill>
                  <a:schemeClr val="bg1"/>
                </a:solidFill>
              </a:rPr>
              <a:t>Ruth </a:t>
            </a:r>
            <a:r>
              <a:rPr lang="en-GB" sz="1200" dirty="0" err="1">
                <a:solidFill>
                  <a:schemeClr val="bg1"/>
                </a:solidFill>
              </a:rPr>
              <a:t>Pordes</a:t>
            </a:r>
            <a:r>
              <a:rPr lang="en-GB" sz="1200" dirty="0">
                <a:solidFill>
                  <a:schemeClr val="bg1"/>
                </a:solidFill>
              </a:rPr>
              <a:t> (</a:t>
            </a:r>
            <a:r>
              <a:rPr lang="en-GB" sz="1200" dirty="0" smtClean="0">
                <a:solidFill>
                  <a:schemeClr val="bg1"/>
                </a:solidFill>
              </a:rPr>
              <a:t>OSG)</a:t>
            </a:r>
          </a:p>
        </p:txBody>
      </p:sp>
      <p:sp>
        <p:nvSpPr>
          <p:cNvPr id="18" name="TextBox 17"/>
          <p:cNvSpPr txBox="1"/>
          <p:nvPr/>
        </p:nvSpPr>
        <p:spPr>
          <a:xfrm>
            <a:off x="6016065" y="1124744"/>
            <a:ext cx="2948423" cy="754053"/>
          </a:xfrm>
          <a:prstGeom prst="rect">
            <a:avLst/>
          </a:prstGeom>
          <a:noFill/>
        </p:spPr>
        <p:txBody>
          <a:bodyPr wrap="square" rtlCol="0">
            <a:spAutoFit/>
          </a:bodyPr>
          <a:lstStyle/>
          <a:p>
            <a:r>
              <a:rPr lang="en-GB" sz="1500" b="1" i="1" dirty="0" smtClean="0">
                <a:solidFill>
                  <a:schemeClr val="tx2"/>
                </a:solidFill>
              </a:rPr>
              <a:t>Group = regional grouping</a:t>
            </a:r>
            <a:r>
              <a:rPr lang="en-GB" sz="1500" i="1" dirty="0" smtClean="0">
                <a:solidFill>
                  <a:schemeClr val="tx2"/>
                </a:solidFill>
              </a:rPr>
              <a:t> </a:t>
            </a:r>
            <a:r>
              <a:rPr lang="en-GB" sz="1400" i="1" dirty="0" smtClean="0">
                <a:solidFill>
                  <a:schemeClr val="tx2"/>
                </a:solidFill>
              </a:rPr>
              <a:t>(IBERGRID, CE, UK.IE.NL, NBIS, SEE, IT-RU, FRRO, APGI, DACH)</a:t>
            </a:r>
            <a:endParaRPr lang="en-GB" sz="1400" i="1" dirty="0">
              <a:solidFill>
                <a:schemeClr val="tx2"/>
              </a:solidFill>
            </a:endParaRPr>
          </a:p>
        </p:txBody>
      </p:sp>
      <p:sp>
        <p:nvSpPr>
          <p:cNvPr id="4" name="Footer Placeholder 3"/>
          <p:cNvSpPr>
            <a:spLocks noGrp="1"/>
          </p:cNvSpPr>
          <p:nvPr>
            <p:ph type="ftr" sz="quarter" idx="11"/>
          </p:nvPr>
        </p:nvSpPr>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4283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5" grpId="0" animBg="1"/>
      <p:bldP spid="16" grpId="0" animBg="1"/>
      <p:bldP spid="17"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012870" y="1124744"/>
            <a:ext cx="2807202" cy="5096225"/>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890731" y="2060849"/>
            <a:ext cx="2807202" cy="414684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2" name="Straight Arrow Connector 51"/>
          <p:cNvCxnSpPr/>
          <p:nvPr/>
        </p:nvCxnSpPr>
        <p:spPr>
          <a:xfrm flipV="1">
            <a:off x="5443091" y="4380030"/>
            <a:ext cx="0" cy="4465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4294332" y="2753633"/>
            <a:ext cx="0" cy="4465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5079215" y="3818859"/>
            <a:ext cx="158417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Rounded Rectangle 18"/>
          <p:cNvSpPr/>
          <p:nvPr/>
        </p:nvSpPr>
        <p:spPr>
          <a:xfrm>
            <a:off x="149691" y="3812582"/>
            <a:ext cx="236393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1"/>
          <p:cNvSpPr>
            <a:spLocks noGrp="1"/>
          </p:cNvSpPr>
          <p:nvPr>
            <p:ph type="title"/>
          </p:nvPr>
        </p:nvSpPr>
        <p:spPr/>
        <p:txBody>
          <a:bodyPr/>
          <a:lstStyle/>
          <a:p>
            <a:r>
              <a:rPr lang="en-GB" dirty="0" smtClean="0"/>
              <a:t>EGI-</a:t>
            </a:r>
            <a:r>
              <a:rPr lang="en-GB" dirty="0" err="1" smtClean="0"/>
              <a:t>InSPIRE</a:t>
            </a:r>
            <a:r>
              <a:rPr lang="en-GB" dirty="0" smtClean="0"/>
              <a:t> &amp; EGI</a:t>
            </a:r>
            <a:endParaRPr lang="en-GB"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8</a:t>
            </a:fld>
            <a:endParaRPr lang="en-US" dirty="0"/>
          </a:p>
        </p:txBody>
      </p:sp>
      <p:sp>
        <p:nvSpPr>
          <p:cNvPr id="9" name="Rounded Rectangle 8"/>
          <p:cNvSpPr/>
          <p:nvPr/>
        </p:nvSpPr>
        <p:spPr>
          <a:xfrm>
            <a:off x="3079156" y="2196130"/>
            <a:ext cx="236393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3079156" y="2313973"/>
            <a:ext cx="2508847" cy="369332"/>
          </a:xfrm>
          <a:prstGeom prst="rect">
            <a:avLst/>
          </a:prstGeom>
          <a:noFill/>
        </p:spPr>
        <p:txBody>
          <a:bodyPr wrap="square" rtlCol="0">
            <a:spAutoFit/>
          </a:bodyPr>
          <a:lstStyle/>
          <a:p>
            <a:r>
              <a:rPr lang="en-GB" b="1" dirty="0" smtClean="0"/>
              <a:t>Collaboration</a:t>
            </a:r>
            <a:r>
              <a:rPr lang="en-GB" dirty="0" smtClean="0"/>
              <a:t> </a:t>
            </a:r>
            <a:r>
              <a:rPr lang="en-GB" b="1" dirty="0" smtClean="0"/>
              <a:t>Board</a:t>
            </a:r>
            <a:endParaRPr lang="en-GB" b="1" dirty="0"/>
          </a:p>
        </p:txBody>
      </p:sp>
      <p:sp>
        <p:nvSpPr>
          <p:cNvPr id="12" name="TextBox 11"/>
          <p:cNvSpPr txBox="1"/>
          <p:nvPr/>
        </p:nvSpPr>
        <p:spPr>
          <a:xfrm>
            <a:off x="3767368" y="1268760"/>
            <a:ext cx="2189483" cy="646331"/>
          </a:xfrm>
          <a:prstGeom prst="rect">
            <a:avLst/>
          </a:prstGeom>
          <a:noFill/>
        </p:spPr>
        <p:txBody>
          <a:bodyPr wrap="square" rtlCol="0">
            <a:spAutoFit/>
          </a:bodyPr>
          <a:lstStyle/>
          <a:p>
            <a:pPr algn="ctr"/>
            <a:r>
              <a:rPr lang="en-GB" b="1" dirty="0" smtClean="0"/>
              <a:t>EGI</a:t>
            </a:r>
          </a:p>
          <a:p>
            <a:pPr algn="ctr"/>
            <a:r>
              <a:rPr lang="en-GB" b="1" dirty="0" smtClean="0"/>
              <a:t>Collaboration</a:t>
            </a:r>
            <a:endParaRPr lang="en-GB" b="1" dirty="0"/>
          </a:p>
        </p:txBody>
      </p:sp>
      <p:sp>
        <p:nvSpPr>
          <p:cNvPr id="13" name="Rounded Rectangle 12"/>
          <p:cNvSpPr/>
          <p:nvPr/>
        </p:nvSpPr>
        <p:spPr>
          <a:xfrm>
            <a:off x="6216352" y="1772816"/>
            <a:ext cx="236393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p:cNvSpPr txBox="1"/>
          <p:nvPr/>
        </p:nvSpPr>
        <p:spPr>
          <a:xfrm>
            <a:off x="6593371" y="1844824"/>
            <a:ext cx="2015030" cy="369332"/>
          </a:xfrm>
          <a:prstGeom prst="rect">
            <a:avLst/>
          </a:prstGeom>
          <a:noFill/>
        </p:spPr>
        <p:txBody>
          <a:bodyPr wrap="square" rtlCol="0">
            <a:spAutoFit/>
          </a:bodyPr>
          <a:lstStyle/>
          <a:p>
            <a:r>
              <a:rPr lang="en-GB" b="1" dirty="0" smtClean="0"/>
              <a:t>EGI Council</a:t>
            </a:r>
            <a:endParaRPr lang="en-GB" b="1" dirty="0"/>
          </a:p>
        </p:txBody>
      </p:sp>
      <p:sp>
        <p:nvSpPr>
          <p:cNvPr id="15" name="Rounded Rectangle 14"/>
          <p:cNvSpPr/>
          <p:nvPr/>
        </p:nvSpPr>
        <p:spPr>
          <a:xfrm>
            <a:off x="3144168" y="4723189"/>
            <a:ext cx="5454271"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TextBox 15"/>
          <p:cNvSpPr txBox="1"/>
          <p:nvPr/>
        </p:nvSpPr>
        <p:spPr>
          <a:xfrm>
            <a:off x="4164427" y="4826555"/>
            <a:ext cx="3368701" cy="369332"/>
          </a:xfrm>
          <a:prstGeom prst="rect">
            <a:avLst/>
          </a:prstGeom>
          <a:noFill/>
        </p:spPr>
        <p:txBody>
          <a:bodyPr wrap="square" rtlCol="0">
            <a:spAutoFit/>
          </a:bodyPr>
          <a:lstStyle/>
          <a:p>
            <a:r>
              <a:rPr lang="en-GB" b="1" dirty="0" smtClean="0"/>
              <a:t>NGI / EIRO &amp; Project Partner</a:t>
            </a:r>
            <a:endParaRPr lang="en-GB" b="1" dirty="0"/>
          </a:p>
        </p:txBody>
      </p:sp>
      <p:sp>
        <p:nvSpPr>
          <p:cNvPr id="18" name="TextBox 17"/>
          <p:cNvSpPr txBox="1"/>
          <p:nvPr/>
        </p:nvSpPr>
        <p:spPr>
          <a:xfrm>
            <a:off x="321544" y="3922225"/>
            <a:ext cx="2363936" cy="369332"/>
          </a:xfrm>
          <a:prstGeom prst="rect">
            <a:avLst/>
          </a:prstGeom>
          <a:noFill/>
        </p:spPr>
        <p:txBody>
          <a:bodyPr wrap="square" rtlCol="0">
            <a:spAutoFit/>
          </a:bodyPr>
          <a:lstStyle/>
          <a:p>
            <a:r>
              <a:rPr lang="en-GB" b="1" dirty="0" smtClean="0"/>
              <a:t>Advisory Groups</a:t>
            </a:r>
            <a:endParaRPr lang="en-GB" b="1" dirty="0"/>
          </a:p>
        </p:txBody>
      </p:sp>
      <p:sp>
        <p:nvSpPr>
          <p:cNvPr id="20" name="Rounded Rectangle 19"/>
          <p:cNvSpPr/>
          <p:nvPr/>
        </p:nvSpPr>
        <p:spPr>
          <a:xfrm>
            <a:off x="6234503" y="5487615"/>
            <a:ext cx="236393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TextBox 20"/>
          <p:cNvSpPr txBox="1"/>
          <p:nvPr/>
        </p:nvSpPr>
        <p:spPr>
          <a:xfrm>
            <a:off x="6657057" y="5590981"/>
            <a:ext cx="2015030" cy="369332"/>
          </a:xfrm>
          <a:prstGeom prst="rect">
            <a:avLst/>
          </a:prstGeom>
          <a:noFill/>
        </p:spPr>
        <p:txBody>
          <a:bodyPr wrap="square" rtlCol="0">
            <a:spAutoFit/>
          </a:bodyPr>
          <a:lstStyle/>
          <a:p>
            <a:r>
              <a:rPr lang="en-GB" b="1" dirty="0" smtClean="0"/>
              <a:t>NGI / EIRO</a:t>
            </a:r>
            <a:endParaRPr lang="en-GB" b="1" dirty="0"/>
          </a:p>
        </p:txBody>
      </p:sp>
      <p:sp>
        <p:nvSpPr>
          <p:cNvPr id="32" name="TextBox 31"/>
          <p:cNvSpPr txBox="1"/>
          <p:nvPr/>
        </p:nvSpPr>
        <p:spPr>
          <a:xfrm>
            <a:off x="2890731" y="5561364"/>
            <a:ext cx="2958046" cy="646331"/>
          </a:xfrm>
          <a:prstGeom prst="rect">
            <a:avLst/>
          </a:prstGeom>
          <a:noFill/>
        </p:spPr>
        <p:txBody>
          <a:bodyPr wrap="square" rtlCol="0">
            <a:spAutoFit/>
          </a:bodyPr>
          <a:lstStyle/>
          <a:p>
            <a:pPr algn="ctr"/>
            <a:r>
              <a:rPr lang="en-GB" b="1" dirty="0" smtClean="0">
                <a:solidFill>
                  <a:schemeClr val="tx2"/>
                </a:solidFill>
              </a:rPr>
              <a:t>EGI-</a:t>
            </a:r>
            <a:r>
              <a:rPr lang="en-GB" b="1" dirty="0" err="1" smtClean="0">
                <a:solidFill>
                  <a:schemeClr val="tx2"/>
                </a:solidFill>
              </a:rPr>
              <a:t>InSPIRE</a:t>
            </a:r>
            <a:r>
              <a:rPr lang="en-GB" b="1" dirty="0" smtClean="0">
                <a:solidFill>
                  <a:schemeClr val="tx2"/>
                </a:solidFill>
              </a:rPr>
              <a:t> PROJECT STRUCTURE</a:t>
            </a:r>
            <a:endParaRPr lang="en-GB" b="1" dirty="0">
              <a:solidFill>
                <a:schemeClr val="tx2"/>
              </a:solidFill>
            </a:endParaRPr>
          </a:p>
        </p:txBody>
      </p:sp>
      <p:sp>
        <p:nvSpPr>
          <p:cNvPr id="36" name="TextBox 35"/>
          <p:cNvSpPr txBox="1"/>
          <p:nvPr/>
        </p:nvSpPr>
        <p:spPr>
          <a:xfrm>
            <a:off x="5940152" y="1108844"/>
            <a:ext cx="2958046" cy="646331"/>
          </a:xfrm>
          <a:prstGeom prst="rect">
            <a:avLst/>
          </a:prstGeom>
          <a:noFill/>
        </p:spPr>
        <p:txBody>
          <a:bodyPr wrap="square" rtlCol="0">
            <a:spAutoFit/>
          </a:bodyPr>
          <a:lstStyle/>
          <a:p>
            <a:pPr algn="ctr"/>
            <a:r>
              <a:rPr lang="en-GB" b="1" dirty="0" smtClean="0">
                <a:solidFill>
                  <a:schemeClr val="tx2"/>
                </a:solidFill>
              </a:rPr>
              <a:t>EGI COUNCIL STRUCTURE</a:t>
            </a:r>
            <a:endParaRPr lang="en-GB" b="1" dirty="0">
              <a:solidFill>
                <a:schemeClr val="tx2"/>
              </a:solidFill>
            </a:endParaRPr>
          </a:p>
        </p:txBody>
      </p:sp>
      <p:sp>
        <p:nvSpPr>
          <p:cNvPr id="33" name="Rounded Rectangle 32"/>
          <p:cNvSpPr/>
          <p:nvPr/>
        </p:nvSpPr>
        <p:spPr>
          <a:xfrm>
            <a:off x="3541491" y="3119437"/>
            <a:ext cx="158417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9" name="Straight Arrow Connector 38"/>
          <p:cNvCxnSpPr/>
          <p:nvPr/>
        </p:nvCxnSpPr>
        <p:spPr>
          <a:xfrm flipV="1">
            <a:off x="5125667" y="3418069"/>
            <a:ext cx="0" cy="4465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721511" y="3243784"/>
            <a:ext cx="1224136" cy="369332"/>
          </a:xfrm>
          <a:prstGeom prst="rect">
            <a:avLst/>
          </a:prstGeom>
          <a:noFill/>
        </p:spPr>
        <p:txBody>
          <a:bodyPr wrap="square" rtlCol="0">
            <a:spAutoFit/>
          </a:bodyPr>
          <a:lstStyle/>
          <a:p>
            <a:pPr algn="ctr"/>
            <a:r>
              <a:rPr lang="en-GB" b="1" dirty="0" smtClean="0"/>
              <a:t>PMB</a:t>
            </a:r>
            <a:endParaRPr lang="en-GB" b="1" dirty="0"/>
          </a:p>
        </p:txBody>
      </p:sp>
      <p:cxnSp>
        <p:nvCxnSpPr>
          <p:cNvPr id="26" name="Straight Arrow Connector 25"/>
          <p:cNvCxnSpPr>
            <a:endCxn id="13" idx="1"/>
          </p:cNvCxnSpPr>
          <p:nvPr/>
        </p:nvCxnSpPr>
        <p:spPr>
          <a:xfrm flipV="1">
            <a:off x="5443091" y="2060848"/>
            <a:ext cx="773261" cy="15330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13627" y="4100615"/>
            <a:ext cx="2566878" cy="627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7596336" y="2348880"/>
            <a:ext cx="0" cy="23743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8114745" y="2348881"/>
            <a:ext cx="0" cy="313873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6588224" y="3407469"/>
            <a:ext cx="0" cy="40511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13187" y="3922225"/>
            <a:ext cx="1224136" cy="369332"/>
          </a:xfrm>
          <a:prstGeom prst="rect">
            <a:avLst/>
          </a:prstGeom>
          <a:noFill/>
        </p:spPr>
        <p:txBody>
          <a:bodyPr wrap="square" rtlCol="0">
            <a:spAutoFit/>
          </a:bodyPr>
          <a:lstStyle/>
          <a:p>
            <a:pPr algn="ctr"/>
            <a:r>
              <a:rPr lang="en-GB" b="1" dirty="0" smtClean="0"/>
              <a:t>Director</a:t>
            </a:r>
            <a:endParaRPr lang="en-GB" b="1" dirty="0"/>
          </a:p>
        </p:txBody>
      </p:sp>
      <p:sp>
        <p:nvSpPr>
          <p:cNvPr id="37" name="Rounded Rectangle 36"/>
          <p:cNvSpPr/>
          <p:nvPr/>
        </p:nvSpPr>
        <p:spPr>
          <a:xfrm>
            <a:off x="6012870" y="2852936"/>
            <a:ext cx="1385450"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itchFamily="34" charset="0"/>
                <a:cs typeface="Arial" pitchFamily="34" charset="0"/>
              </a:rPr>
              <a:t>Executive Board</a:t>
            </a:r>
            <a:endParaRPr lang="en-GB" b="1" dirty="0">
              <a:solidFill>
                <a:schemeClr val="tx1"/>
              </a:solidFill>
              <a:latin typeface="Arial" pitchFamily="34" charset="0"/>
              <a:cs typeface="Arial" pitchFamily="34" charset="0"/>
            </a:endParaRPr>
          </a:p>
        </p:txBody>
      </p:sp>
      <p:cxnSp>
        <p:nvCxnSpPr>
          <p:cNvPr id="41" name="Straight Arrow Connector 40"/>
          <p:cNvCxnSpPr/>
          <p:nvPr/>
        </p:nvCxnSpPr>
        <p:spPr>
          <a:xfrm flipV="1">
            <a:off x="6588224" y="2348881"/>
            <a:ext cx="0" cy="5040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257710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38"/>
                                        </p:tgtEl>
                                      </p:cBhvr>
                                    </p:animEffect>
                                    <p:set>
                                      <p:cBhvr>
                                        <p:cTn id="41" dur="1" fill="hold">
                                          <p:stCondLst>
                                            <p:cond delay="499"/>
                                          </p:stCondLst>
                                        </p:cTn>
                                        <p:tgtEl>
                                          <p:spTgt spid="38"/>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500"/>
                                        <p:tgtEl>
                                          <p:spTgt spid="33"/>
                                        </p:tgtEl>
                                      </p:cBhvr>
                                    </p:animEffect>
                                    <p:set>
                                      <p:cBhvr>
                                        <p:cTn id="44" dur="1" fill="hold">
                                          <p:stCondLst>
                                            <p:cond delay="499"/>
                                          </p:stCondLst>
                                        </p:cTn>
                                        <p:tgtEl>
                                          <p:spTgt spid="33"/>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34"/>
                                        </p:tgtEl>
                                      </p:cBhvr>
                                    </p:animEffect>
                                    <p:set>
                                      <p:cBhvr>
                                        <p:cTn id="47" dur="1" fill="hold">
                                          <p:stCondLst>
                                            <p:cond delay="499"/>
                                          </p:stCondLst>
                                        </p:cTn>
                                        <p:tgtEl>
                                          <p:spTgt spid="34"/>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39"/>
                                        </p:tgtEl>
                                      </p:cBhvr>
                                    </p:animEffect>
                                    <p:set>
                                      <p:cBhvr>
                                        <p:cTn id="50" dur="1" fill="hold">
                                          <p:stCondLst>
                                            <p:cond delay="499"/>
                                          </p:stCondLst>
                                        </p:cTn>
                                        <p:tgtEl>
                                          <p:spTgt spid="39"/>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52"/>
                                        </p:tgtEl>
                                      </p:cBhvr>
                                    </p:animEffect>
                                    <p:set>
                                      <p:cBhvr>
                                        <p:cTn id="53" dur="1" fill="hold">
                                          <p:stCondLst>
                                            <p:cond delay="499"/>
                                          </p:stCondLst>
                                        </p:cTn>
                                        <p:tgtEl>
                                          <p:spTgt spid="52"/>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32"/>
                                        </p:tgtEl>
                                      </p:cBhvr>
                                    </p:animEffect>
                                    <p:set>
                                      <p:cBhvr>
                                        <p:cTn id="56" dur="1" fill="hold">
                                          <p:stCondLst>
                                            <p:cond delay="499"/>
                                          </p:stCondLst>
                                        </p:cTn>
                                        <p:tgtEl>
                                          <p:spTgt spid="32"/>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22"/>
                                        </p:tgtEl>
                                      </p:cBhvr>
                                    </p:animEffect>
                                    <p:set>
                                      <p:cBhvr>
                                        <p:cTn id="59"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9" grpId="0" animBg="1"/>
      <p:bldP spid="10" grpId="0"/>
      <p:bldP spid="12" grpId="0"/>
      <p:bldP spid="13" grpId="0" animBg="1"/>
      <p:bldP spid="14" grpId="0"/>
      <p:bldP spid="20" grpId="0" animBg="1"/>
      <p:bldP spid="21" grpId="0"/>
      <p:bldP spid="32" grpId="0"/>
      <p:bldP spid="36" grpId="0"/>
      <p:bldP spid="33" grpId="0" animBg="1"/>
      <p:bldP spid="34" grpId="0"/>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Partners</a:t>
            </a:r>
            <a:endParaRPr lang="en-GB" dirty="0"/>
          </a:p>
        </p:txBody>
      </p:sp>
      <p:sp>
        <p:nvSpPr>
          <p:cNvPr id="3" name="Content Placeholder 2"/>
          <p:cNvSpPr>
            <a:spLocks noGrp="1"/>
          </p:cNvSpPr>
          <p:nvPr>
            <p:ph idx="1"/>
          </p:nvPr>
        </p:nvSpPr>
        <p:spPr>
          <a:xfrm>
            <a:off x="251520" y="1772816"/>
            <a:ext cx="3312368" cy="4525963"/>
          </a:xfrm>
        </p:spPr>
        <p:txBody>
          <a:bodyPr/>
          <a:lstStyle/>
          <a:p>
            <a:pPr marL="0" indent="0">
              <a:buNone/>
            </a:pPr>
            <a:r>
              <a:rPr lang="en-GB" sz="2000" dirty="0" smtClean="0"/>
              <a:t>38 NGIs</a:t>
            </a:r>
          </a:p>
          <a:p>
            <a:pPr lvl="1"/>
            <a:r>
              <a:rPr lang="en-GB" sz="1600" dirty="0" smtClean="0"/>
              <a:t>Albania</a:t>
            </a:r>
          </a:p>
          <a:p>
            <a:pPr lvl="1"/>
            <a:r>
              <a:rPr lang="en-GB" sz="1600" dirty="0" smtClean="0"/>
              <a:t>Armenia</a:t>
            </a:r>
          </a:p>
          <a:p>
            <a:pPr lvl="1"/>
            <a:r>
              <a:rPr lang="en-GB" sz="1600" dirty="0" smtClean="0"/>
              <a:t>Bosnia and Herzegovina</a:t>
            </a:r>
          </a:p>
          <a:p>
            <a:pPr lvl="1"/>
            <a:r>
              <a:rPr lang="en-GB" sz="1600" dirty="0" smtClean="0"/>
              <a:t>Bulgaria</a:t>
            </a:r>
          </a:p>
          <a:p>
            <a:pPr lvl="1"/>
            <a:r>
              <a:rPr lang="en-GB" sz="1600" dirty="0" smtClean="0"/>
              <a:t>Belarus</a:t>
            </a:r>
          </a:p>
          <a:p>
            <a:pPr lvl="1"/>
            <a:r>
              <a:rPr lang="en-GB" sz="1600" dirty="0" smtClean="0"/>
              <a:t>Croatia</a:t>
            </a:r>
          </a:p>
          <a:p>
            <a:pPr lvl="1"/>
            <a:r>
              <a:rPr lang="en-GB" sz="1600" dirty="0" smtClean="0"/>
              <a:t>Denmark</a:t>
            </a:r>
          </a:p>
          <a:p>
            <a:pPr lvl="1"/>
            <a:r>
              <a:rPr lang="en-GB" sz="1600" dirty="0" smtClean="0"/>
              <a:t>Switzerland</a:t>
            </a:r>
          </a:p>
          <a:p>
            <a:pPr lvl="1"/>
            <a:r>
              <a:rPr lang="en-GB" sz="1600" dirty="0" smtClean="0"/>
              <a:t>Cyprus</a:t>
            </a:r>
          </a:p>
          <a:p>
            <a:pPr lvl="1"/>
            <a:r>
              <a:rPr lang="en-GB" sz="1600" dirty="0" smtClean="0"/>
              <a:t>Czech Republic</a:t>
            </a:r>
          </a:p>
          <a:p>
            <a:pPr lvl="1"/>
            <a:r>
              <a:rPr lang="en-GB" sz="1600" dirty="0" smtClean="0"/>
              <a:t>Finland</a:t>
            </a:r>
          </a:p>
          <a:p>
            <a:pPr lvl="1"/>
            <a:r>
              <a:rPr lang="en-GB" sz="1600" dirty="0" smtClean="0"/>
              <a:t>France</a:t>
            </a:r>
          </a:p>
          <a:p>
            <a:pPr lvl="1"/>
            <a:r>
              <a:rPr lang="en-GB" sz="1600" dirty="0" smtClean="0"/>
              <a:t>Georgia</a:t>
            </a:r>
          </a:p>
          <a:p>
            <a:pPr lvl="1"/>
            <a:r>
              <a:rPr lang="en-GB" sz="1600" dirty="0" smtClean="0"/>
              <a:t>Germany</a:t>
            </a:r>
          </a:p>
          <a:p>
            <a:pPr marL="457200" lvl="1" indent="0">
              <a:buNone/>
            </a:pPr>
            <a:endParaRPr lang="en-GB" sz="1400" dirty="0"/>
          </a:p>
        </p:txBody>
      </p:sp>
      <p:sp>
        <p:nvSpPr>
          <p:cNvPr id="6" name="Slide Number Placeholder 5"/>
          <p:cNvSpPr>
            <a:spLocks noGrp="1"/>
          </p:cNvSpPr>
          <p:nvPr>
            <p:ph type="sldNum" sz="quarter" idx="12"/>
          </p:nvPr>
        </p:nvSpPr>
        <p:spPr/>
        <p:txBody>
          <a:bodyPr/>
          <a:lstStyle/>
          <a:p>
            <a:pPr>
              <a:defRPr/>
            </a:pPr>
            <a:fld id="{F35EAE03-69BD-4C08-B18E-8C9F5694E65D}" type="slidenum">
              <a:rPr lang="en-US" smtClean="0"/>
              <a:pPr>
                <a:defRPr/>
              </a:pPr>
              <a:t>9</a:t>
            </a:fld>
            <a:endParaRPr lang="en-US" dirty="0"/>
          </a:p>
        </p:txBody>
      </p:sp>
      <p:sp>
        <p:nvSpPr>
          <p:cNvPr id="8" name="Content Placeholder 2"/>
          <p:cNvSpPr txBox="1">
            <a:spLocks/>
          </p:cNvSpPr>
          <p:nvPr/>
        </p:nvSpPr>
        <p:spPr bwMode="auto">
          <a:xfrm>
            <a:off x="3052687" y="2146537"/>
            <a:ext cx="3312368" cy="416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GB" sz="1600" dirty="0" smtClean="0"/>
              <a:t>Greece</a:t>
            </a:r>
          </a:p>
          <a:p>
            <a:pPr lvl="1"/>
            <a:r>
              <a:rPr lang="en-GB" sz="1600" dirty="0" smtClean="0"/>
              <a:t>Hungary</a:t>
            </a:r>
          </a:p>
          <a:p>
            <a:pPr lvl="1"/>
            <a:r>
              <a:rPr lang="en-GB" sz="1600" dirty="0" smtClean="0"/>
              <a:t>Ireland (left end 2012)</a:t>
            </a:r>
          </a:p>
          <a:p>
            <a:pPr lvl="1"/>
            <a:r>
              <a:rPr lang="en-GB" sz="1600" dirty="0" smtClean="0"/>
              <a:t>Israel</a:t>
            </a:r>
          </a:p>
          <a:p>
            <a:pPr lvl="1"/>
            <a:r>
              <a:rPr lang="en-GB" sz="1600" dirty="0" smtClean="0"/>
              <a:t>Italy</a:t>
            </a:r>
          </a:p>
          <a:p>
            <a:pPr lvl="1"/>
            <a:r>
              <a:rPr lang="en-GB" sz="1600" dirty="0" smtClean="0"/>
              <a:t>Latvia</a:t>
            </a:r>
          </a:p>
          <a:p>
            <a:pPr lvl="1"/>
            <a:r>
              <a:rPr lang="en-GB" sz="1600" dirty="0" smtClean="0"/>
              <a:t>Lithuania</a:t>
            </a:r>
          </a:p>
          <a:p>
            <a:pPr lvl="1"/>
            <a:r>
              <a:rPr lang="en-GB" sz="1600" dirty="0" smtClean="0"/>
              <a:t>Moldova</a:t>
            </a:r>
          </a:p>
          <a:p>
            <a:pPr lvl="1"/>
            <a:r>
              <a:rPr lang="en-GB" sz="1600" dirty="0" smtClean="0"/>
              <a:t>Montenegro</a:t>
            </a:r>
          </a:p>
          <a:p>
            <a:pPr lvl="1"/>
            <a:r>
              <a:rPr lang="en-GB" sz="1600" dirty="0" smtClean="0"/>
              <a:t>FYR Macedonia</a:t>
            </a:r>
          </a:p>
          <a:p>
            <a:pPr lvl="1"/>
            <a:r>
              <a:rPr lang="en-GB" sz="1600" dirty="0" smtClean="0"/>
              <a:t>Netherlands</a:t>
            </a:r>
          </a:p>
          <a:p>
            <a:pPr lvl="1"/>
            <a:r>
              <a:rPr lang="en-GB" sz="1600" dirty="0" smtClean="0"/>
              <a:t>Norway</a:t>
            </a:r>
          </a:p>
          <a:p>
            <a:pPr lvl="1"/>
            <a:r>
              <a:rPr lang="en-GB" sz="1600" dirty="0" smtClean="0"/>
              <a:t>Poland</a:t>
            </a:r>
          </a:p>
          <a:p>
            <a:pPr lvl="1"/>
            <a:r>
              <a:rPr lang="en-GB" sz="1600" dirty="0" smtClean="0"/>
              <a:t>Portugal</a:t>
            </a:r>
          </a:p>
          <a:p>
            <a:pPr marL="457200" lvl="1" indent="0">
              <a:buFont typeface="Arial" pitchFamily="34" charset="0"/>
              <a:buNone/>
            </a:pPr>
            <a:endParaRPr lang="en-GB" sz="1400" dirty="0"/>
          </a:p>
        </p:txBody>
      </p:sp>
      <p:sp>
        <p:nvSpPr>
          <p:cNvPr id="9" name="Content Placeholder 2"/>
          <p:cNvSpPr txBox="1">
            <a:spLocks/>
          </p:cNvSpPr>
          <p:nvPr/>
        </p:nvSpPr>
        <p:spPr bwMode="auto">
          <a:xfrm>
            <a:off x="5483273" y="2146536"/>
            <a:ext cx="331236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GB" sz="1600" dirty="0" smtClean="0"/>
              <a:t>Romania</a:t>
            </a:r>
            <a:endParaRPr lang="en-GB" sz="1600" dirty="0"/>
          </a:p>
          <a:p>
            <a:pPr lvl="1"/>
            <a:r>
              <a:rPr lang="en-GB" sz="1600" dirty="0"/>
              <a:t>Russian Federation</a:t>
            </a:r>
          </a:p>
          <a:p>
            <a:pPr lvl="1"/>
            <a:r>
              <a:rPr lang="en-GB" sz="1600" dirty="0" smtClean="0"/>
              <a:t>Serbia</a:t>
            </a:r>
          </a:p>
          <a:p>
            <a:pPr lvl="1"/>
            <a:r>
              <a:rPr lang="en-GB" sz="1600" dirty="0" smtClean="0"/>
              <a:t>Slovakia</a:t>
            </a:r>
            <a:endParaRPr lang="en-GB" sz="1600" dirty="0"/>
          </a:p>
          <a:p>
            <a:pPr lvl="1"/>
            <a:r>
              <a:rPr lang="en-GB" sz="1600" dirty="0"/>
              <a:t>Slovenia</a:t>
            </a:r>
          </a:p>
          <a:p>
            <a:pPr lvl="1"/>
            <a:r>
              <a:rPr lang="en-GB" sz="1600" dirty="0"/>
              <a:t>Spain</a:t>
            </a:r>
          </a:p>
          <a:p>
            <a:pPr lvl="1"/>
            <a:r>
              <a:rPr lang="en-GB" sz="1600" dirty="0" smtClean="0"/>
              <a:t>Sweden</a:t>
            </a:r>
          </a:p>
          <a:p>
            <a:pPr lvl="1"/>
            <a:r>
              <a:rPr lang="en-GB" sz="1600" dirty="0" smtClean="0"/>
              <a:t>Switzerland</a:t>
            </a:r>
            <a:endParaRPr lang="en-GB" sz="1600" dirty="0"/>
          </a:p>
          <a:p>
            <a:pPr lvl="1"/>
            <a:r>
              <a:rPr lang="en-GB" sz="1600" dirty="0" smtClean="0"/>
              <a:t>Turkey</a:t>
            </a:r>
          </a:p>
          <a:p>
            <a:pPr lvl="1"/>
            <a:r>
              <a:rPr lang="en-GB" sz="1600" dirty="0" smtClean="0"/>
              <a:t>United Kingdom</a:t>
            </a:r>
          </a:p>
          <a:p>
            <a:pPr lvl="1"/>
            <a:endParaRPr lang="en-GB" sz="1600" dirty="0" smtClean="0"/>
          </a:p>
          <a:p>
            <a:pPr marL="0" indent="0">
              <a:buNone/>
            </a:pPr>
            <a:r>
              <a:rPr lang="en-GB" sz="2000" dirty="0" smtClean="0"/>
              <a:t>2 EIROs</a:t>
            </a:r>
          </a:p>
          <a:p>
            <a:pPr lvl="1"/>
            <a:r>
              <a:rPr lang="en-GB" sz="1600" dirty="0" smtClean="0"/>
              <a:t>CERN</a:t>
            </a:r>
          </a:p>
          <a:p>
            <a:pPr lvl="1"/>
            <a:r>
              <a:rPr lang="en-GB" sz="1600" dirty="0" smtClean="0"/>
              <a:t>EMBL</a:t>
            </a:r>
          </a:p>
          <a:p>
            <a:pPr marL="457200" lvl="1" indent="0">
              <a:buFont typeface="Arial" pitchFamily="34" charset="0"/>
              <a:buNone/>
            </a:pPr>
            <a:endParaRPr lang="en-GB" sz="1400" dirty="0"/>
          </a:p>
        </p:txBody>
      </p:sp>
      <p:sp>
        <p:nvSpPr>
          <p:cNvPr id="10" name="TextBox 7"/>
          <p:cNvSpPr txBox="1">
            <a:spLocks noChangeArrowheads="1"/>
          </p:cNvSpPr>
          <p:nvPr/>
        </p:nvSpPr>
        <p:spPr bwMode="auto">
          <a:xfrm>
            <a:off x="1475656" y="1124744"/>
            <a:ext cx="6480719" cy="769441"/>
          </a:xfrm>
          <a:prstGeom prst="rect">
            <a:avLst/>
          </a:prstGeom>
          <a:solidFill>
            <a:schemeClr val="tx2">
              <a:lumMod val="20000"/>
              <a:lumOff val="80000"/>
            </a:schemeClr>
          </a:solidFill>
          <a:ln w="38100">
            <a:noFill/>
            <a:miter lim="800000"/>
            <a:headEnd/>
            <a:tailEnd/>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20000"/>
              </a:spcBef>
              <a:buClr>
                <a:srgbClr val="FFCC66"/>
              </a:buClr>
            </a:pPr>
            <a:r>
              <a:rPr lang="en-GB" sz="2000" b="1" dirty="0">
                <a:latin typeface="Arial" charset="0"/>
              </a:rPr>
              <a:t>Project Partners </a:t>
            </a:r>
            <a:r>
              <a:rPr lang="en-GB" sz="2000" b="1" dirty="0" smtClean="0">
                <a:latin typeface="Arial" charset="0"/>
              </a:rPr>
              <a:t>(50)</a:t>
            </a:r>
            <a:endParaRPr lang="en-GB" sz="2000" b="1" dirty="0">
              <a:latin typeface="Arial" charset="0"/>
            </a:endParaRPr>
          </a:p>
          <a:p>
            <a:pPr algn="ctr" eaLnBrk="1" hangingPunct="1">
              <a:spcBef>
                <a:spcPct val="20000"/>
              </a:spcBef>
            </a:pPr>
            <a:r>
              <a:rPr lang="en-GB" sz="2000" dirty="0">
                <a:latin typeface="Arial" charset="0"/>
              </a:rPr>
              <a:t> EGI.eu, </a:t>
            </a:r>
            <a:r>
              <a:rPr lang="en-GB" sz="2000" dirty="0" smtClean="0">
                <a:latin typeface="Arial" charset="0"/>
              </a:rPr>
              <a:t>38 </a:t>
            </a:r>
            <a:r>
              <a:rPr lang="en-GB" sz="2000" dirty="0">
                <a:latin typeface="Arial" charset="0"/>
              </a:rPr>
              <a:t>NGIs, 2 </a:t>
            </a:r>
            <a:r>
              <a:rPr lang="en-GB" sz="2000" dirty="0" smtClean="0">
                <a:latin typeface="Arial" charset="0"/>
              </a:rPr>
              <a:t>EIROs, Asia </a:t>
            </a:r>
            <a:r>
              <a:rPr lang="en-GB" sz="2000" dirty="0">
                <a:latin typeface="Arial" charset="0"/>
              </a:rPr>
              <a:t>Pacific </a:t>
            </a:r>
            <a:r>
              <a:rPr lang="en-GB" sz="2000" dirty="0" smtClean="0">
                <a:latin typeface="Arial" charset="0"/>
              </a:rPr>
              <a:t>(9 </a:t>
            </a:r>
            <a:r>
              <a:rPr lang="en-GB" sz="2000" dirty="0">
                <a:latin typeface="Arial" charset="0"/>
              </a:rPr>
              <a:t>partners)</a:t>
            </a:r>
          </a:p>
        </p:txBody>
      </p:sp>
      <p:sp>
        <p:nvSpPr>
          <p:cNvPr id="11" name="Footer Placeholder 4"/>
          <p:cNvSpPr>
            <a:spLocks noGrp="1"/>
          </p:cNvSpPr>
          <p:nvPr>
            <p:ph type="ftr" sz="quarter" idx="11"/>
          </p:nvPr>
        </p:nvSpPr>
        <p:spPr>
          <a:xfrm>
            <a:off x="3124200" y="6356350"/>
            <a:ext cx="2895600" cy="365125"/>
          </a:xfrm>
        </p:spPr>
        <p:txBody>
          <a:bodyPr/>
          <a:lstStyle/>
          <a:p>
            <a:pPr>
              <a:defRPr/>
            </a:pPr>
            <a:r>
              <a:rPr lang="en-US" smtClean="0"/>
              <a:t>NA1: EGI-InSPIRE Review 2013</a:t>
            </a:r>
            <a:endParaRPr lang="en-US" dirty="0"/>
          </a:p>
        </p:txBody>
      </p:sp>
    </p:spTree>
    <p:extLst>
      <p:ext uri="{BB962C8B-B14F-4D97-AF65-F5344CB8AC3E}">
        <p14:creationId xmlns:p14="http://schemas.microsoft.com/office/powerpoint/2010/main" val="3911952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3869</TotalTime>
  <Words>4909</Words>
  <Application>Microsoft Office PowerPoint</Application>
  <PresentationFormat>On-screen Show (4:3)</PresentationFormat>
  <Paragraphs>1325</Paragraphs>
  <Slides>49</Slides>
  <Notes>31</Notes>
  <HiddenSlides>7</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EGI-InSPIRE 2</vt:lpstr>
      <vt:lpstr>EG-InSPIRE</vt:lpstr>
      <vt:lpstr>1_EG-InSPIRE</vt:lpstr>
      <vt:lpstr>Custom Design</vt:lpstr>
      <vt:lpstr>NA1: Project Management, Administration &amp; Finances</vt:lpstr>
      <vt:lpstr>NA1 Overview</vt:lpstr>
      <vt:lpstr>Contents</vt:lpstr>
      <vt:lpstr>Consortium and Management Structure</vt:lpstr>
      <vt:lpstr>Project Activities PY3</vt:lpstr>
      <vt:lpstr>Relationship Between WPs</vt:lpstr>
      <vt:lpstr>Project Governance</vt:lpstr>
      <vt:lpstr>EGI-InSPIRE &amp; EGI</vt:lpstr>
      <vt:lpstr>Project Partners</vt:lpstr>
      <vt:lpstr>Project Partners</vt:lpstr>
      <vt:lpstr>NA1: Tasks and Objectives</vt:lpstr>
      <vt:lpstr>Deliverables and Milestones</vt:lpstr>
      <vt:lpstr>PY3 Review Process</vt:lpstr>
      <vt:lpstr>Deliverables &amp; Milestones</vt:lpstr>
      <vt:lpstr>Provisional Financial Status and Effort</vt:lpstr>
      <vt:lpstr>Provisional Financial Status</vt:lpstr>
      <vt:lpstr>Provisional Financial Status</vt:lpstr>
      <vt:lpstr>Provisional Financial Status</vt:lpstr>
      <vt:lpstr>Project Use of Funding</vt:lpstr>
      <vt:lpstr>Consumed Effort Figures</vt:lpstr>
      <vt:lpstr>PY1, PY2 and PY3 effort</vt:lpstr>
      <vt:lpstr>PY3 Global Task effort</vt:lpstr>
      <vt:lpstr>PY3 effort consumed</vt:lpstr>
      <vt:lpstr>Non-Reporting Beneficiaries</vt:lpstr>
      <vt:lpstr>Effort Consumption</vt:lpstr>
      <vt:lpstr>Quality Assurance</vt:lpstr>
      <vt:lpstr>Quality Assurance</vt:lpstr>
      <vt:lpstr>Project Level Objectives</vt:lpstr>
      <vt:lpstr>Metrics Collection</vt:lpstr>
      <vt:lpstr>Targets for PY3</vt:lpstr>
      <vt:lpstr>Achieved Targets for PY3</vt:lpstr>
      <vt:lpstr>Achieved Targets for PY3</vt:lpstr>
      <vt:lpstr>Strategic Metrics</vt:lpstr>
      <vt:lpstr>Strategy Perspectives</vt:lpstr>
      <vt:lpstr>Strategy Metrics: Progress</vt:lpstr>
      <vt:lpstr>Strategic Metrics: Analysis</vt:lpstr>
      <vt:lpstr>NA1 Summary</vt:lpstr>
      <vt:lpstr>NA1 Achievements</vt:lpstr>
      <vt:lpstr>NA1 Issues</vt:lpstr>
      <vt:lpstr>NA1 Use of Resources</vt:lpstr>
      <vt:lpstr>Plans for Next Year</vt:lpstr>
      <vt:lpstr>Summary</vt:lpstr>
      <vt:lpstr>Additional Material</vt:lpstr>
      <vt:lpstr>PowerPoint Presentation</vt:lpstr>
      <vt:lpstr>Strategy: Learning/growth</vt:lpstr>
      <vt:lpstr>Strategy: Processes</vt:lpstr>
      <vt:lpstr>Strategy: Beneficiaries</vt:lpstr>
      <vt:lpstr>Strategy: Funders</vt:lpstr>
      <vt:lpstr>Strategy: Income</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Catherine</cp:lastModifiedBy>
  <cp:revision>572</cp:revision>
  <cp:lastPrinted>2012-06-12T12:05:38Z</cp:lastPrinted>
  <dcterms:created xsi:type="dcterms:W3CDTF">2010-09-03T12:01:03Z</dcterms:created>
  <dcterms:modified xsi:type="dcterms:W3CDTF">2013-06-21T14:40:59Z</dcterms:modified>
</cp:coreProperties>
</file>