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28"/>
  </p:notesMasterIdLst>
  <p:handoutMasterIdLst>
    <p:handoutMasterId r:id="rId29"/>
  </p:handoutMasterIdLst>
  <p:sldIdLst>
    <p:sldId id="616" r:id="rId4"/>
    <p:sldId id="774" r:id="rId5"/>
    <p:sldId id="636" r:id="rId6"/>
    <p:sldId id="760" r:id="rId7"/>
    <p:sldId id="761" r:id="rId8"/>
    <p:sldId id="680" r:id="rId9"/>
    <p:sldId id="763" r:id="rId10"/>
    <p:sldId id="770" r:id="rId11"/>
    <p:sldId id="739" r:id="rId12"/>
    <p:sldId id="764" r:id="rId13"/>
    <p:sldId id="778" r:id="rId14"/>
    <p:sldId id="769" r:id="rId15"/>
    <p:sldId id="772" r:id="rId16"/>
    <p:sldId id="666" r:id="rId17"/>
    <p:sldId id="640" r:id="rId18"/>
    <p:sldId id="665" r:id="rId19"/>
    <p:sldId id="759" r:id="rId20"/>
    <p:sldId id="775" r:id="rId21"/>
    <p:sldId id="639" r:id="rId22"/>
    <p:sldId id="771" r:id="rId23"/>
    <p:sldId id="776" r:id="rId24"/>
    <p:sldId id="777" r:id="rId25"/>
    <p:sldId id="728" r:id="rId26"/>
    <p:sldId id="77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2865" autoAdjust="0"/>
    <p:restoredTop sz="94218" autoAdjust="0"/>
  </p:normalViewPr>
  <p:slideViewPr>
    <p:cSldViewPr>
      <p:cViewPr>
        <p:scale>
          <a:sx n="70" d="100"/>
          <a:sy n="70" d="100"/>
        </p:scale>
        <p:origin x="-20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GI-InSPIRE-1-05-2010\04-Project%20Activity%20(inc.%20review)\Year3-EC%20Review\Activity-Overview-Y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678292898351903E-2"/>
          <c:y val="6.9950309609357095E-2"/>
          <c:w val="0.91351850111814803"/>
          <c:h val="0.89582677165354296"/>
        </c:manualLayout>
      </c:layout>
      <c:pie3DChart>
        <c:varyColors val="1"/>
        <c:ser>
          <c:idx val="0"/>
          <c:order val="0"/>
          <c:dPt>
            <c:idx val="4"/>
            <c:bubble3D val="0"/>
            <c:spPr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Pt>
            <c:idx val="6"/>
            <c:bubble3D val="0"/>
            <c:explosion val="52"/>
          </c:dPt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>
                        <a:solidFill>
                          <a:sysClr val="windowText" lastClr="000000"/>
                        </a:solidFill>
                      </a:rPr>
                      <a:t>NA1
4%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16648694333842E-2"/>
                  <c:y val="-7.2719996162359593E-2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44813420061623E-2"/>
                  <c:y val="-0.29491496062992101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238207181341229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'Planned Effort Pie Chart1 -upd'!$A$3:$A$9</c:f>
              <c:strCache>
                <c:ptCount val="7"/>
                <c:pt idx="0">
                  <c:v>JRA1</c:v>
                </c:pt>
                <c:pt idx="1">
                  <c:v>NA1</c:v>
                </c:pt>
                <c:pt idx="2">
                  <c:v>NA2</c:v>
                </c:pt>
                <c:pt idx="3">
                  <c:v>NA3</c:v>
                </c:pt>
                <c:pt idx="4">
                  <c:v>SA1</c:v>
                </c:pt>
                <c:pt idx="5">
                  <c:v>SA2</c:v>
                </c:pt>
                <c:pt idx="6">
                  <c:v>SA3</c:v>
                </c:pt>
              </c:strCache>
            </c:strRef>
          </c:cat>
          <c:val>
            <c:numRef>
              <c:f>'Planned Effort Pie Chart1 -upd'!$B$3:$B$9</c:f>
              <c:numCache>
                <c:formatCode>#,##0</c:formatCode>
                <c:ptCount val="7"/>
                <c:pt idx="0">
                  <c:v>314.99999999999909</c:v>
                </c:pt>
                <c:pt idx="1">
                  <c:v>328.33000000000033</c:v>
                </c:pt>
                <c:pt idx="2">
                  <c:v>1251.48</c:v>
                </c:pt>
                <c:pt idx="3">
                  <c:v>291.0100000000001</c:v>
                </c:pt>
                <c:pt idx="4">
                  <c:v>4561.24</c:v>
                </c:pt>
                <c:pt idx="5">
                  <c:v>513.6</c:v>
                </c:pt>
                <c:pt idx="6">
                  <c:v>671.90000000000032</c:v>
                </c:pt>
              </c:numCache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'Planned Effort Pie Chart1 -upd'!$A$3:$A$9</c:f>
              <c:strCache>
                <c:ptCount val="7"/>
                <c:pt idx="0">
                  <c:v>JRA1</c:v>
                </c:pt>
                <c:pt idx="1">
                  <c:v>NA1</c:v>
                </c:pt>
                <c:pt idx="2">
                  <c:v>NA2</c:v>
                </c:pt>
                <c:pt idx="3">
                  <c:v>NA3</c:v>
                </c:pt>
                <c:pt idx="4">
                  <c:v>SA1</c:v>
                </c:pt>
                <c:pt idx="5">
                  <c:v>SA2</c:v>
                </c:pt>
                <c:pt idx="6">
                  <c:v>SA3</c:v>
                </c:pt>
              </c:strCache>
            </c:strRef>
          </c:cat>
          <c:val>
            <c:numRef>
              <c:f>'Planned Effort Pie Chart1 -upd'!$C$3:$C$9</c:f>
              <c:numCache>
                <c:formatCode>0</c:formatCode>
                <c:ptCount val="7"/>
                <c:pt idx="0">
                  <c:v>6.5624999999999956</c:v>
                </c:pt>
                <c:pt idx="1">
                  <c:v>6.8402083333333401</c:v>
                </c:pt>
                <c:pt idx="2">
                  <c:v>26.07249999999998</c:v>
                </c:pt>
                <c:pt idx="3">
                  <c:v>6.0627083333333358</c:v>
                </c:pt>
                <c:pt idx="4">
                  <c:v>95.025833333333168</c:v>
                </c:pt>
                <c:pt idx="5">
                  <c:v>10.7</c:v>
                </c:pt>
                <c:pt idx="6">
                  <c:v>18.663888888888899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  <a:bevelB/>
    </a:sp3d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51AC4-877A-8A4E-BE7A-C40AFFFC42F9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43DE0-B9D4-E04C-9EA3-DDC751A5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827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0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48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48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48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08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0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SA3: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ress.web.cern.ch/press-releases/2013/05/cern-council-updates-european-strategy-particle-physics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2130425"/>
            <a:ext cx="7740352" cy="1470025"/>
          </a:xfrm>
        </p:spPr>
        <p:txBody>
          <a:bodyPr/>
          <a:lstStyle/>
          <a:p>
            <a:pPr eaLnBrk="1" hangingPunct="1"/>
            <a:r>
              <a:rPr lang="en-GB" sz="4000" dirty="0"/>
              <a:t>S</a:t>
            </a:r>
            <a:r>
              <a:rPr lang="en-GB" sz="4000" dirty="0" smtClean="0"/>
              <a:t>A3: Heavy User Communities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Jamie </a:t>
            </a:r>
            <a:r>
              <a:rPr lang="en-GB" dirty="0" err="1" smtClean="0"/>
              <a:t>Shiers</a:t>
            </a:r>
            <a:endParaRPr lang="en-GB" dirty="0" smtClean="0"/>
          </a:p>
          <a:p>
            <a:pPr eaLnBrk="1" hangingPunct="1"/>
            <a:r>
              <a:rPr lang="en-GB" dirty="0" smtClean="0"/>
              <a:t>CERN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3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TSA3.4 – 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04056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</a:rPr>
              <a:t>Life Science Grid Community (LSGC) setup in PY1</a:t>
            </a:r>
          </a:p>
          <a:p>
            <a:r>
              <a:rPr lang="en-US" dirty="0" smtClean="0"/>
              <a:t>Web gadgets (LS applications, requirements) added to LSGC wiki;</a:t>
            </a:r>
          </a:p>
          <a:p>
            <a:r>
              <a:rPr lang="en-US" dirty="0" smtClean="0"/>
              <a:t>New tools for monitoring VRC-wise storage usage deployed: anticipate (and allow timely resolution of) space problems;</a:t>
            </a:r>
          </a:p>
          <a:p>
            <a:r>
              <a:rPr lang="en-US" dirty="0" smtClean="0"/>
              <a:t>Upgrade of dedicated </a:t>
            </a:r>
            <a:r>
              <a:rPr lang="en-US" dirty="0" err="1" smtClean="0"/>
              <a:t>Nagios</a:t>
            </a:r>
            <a:r>
              <a:rPr lang="en-US" dirty="0" smtClean="0"/>
              <a:t> server to deploy new EMI-enabled probes;</a:t>
            </a:r>
          </a:p>
          <a:p>
            <a:r>
              <a:rPr lang="en-US" dirty="0" smtClean="0"/>
              <a:t>Migration to EMI VOMS server; HYDRA released as part of EMI 2;</a:t>
            </a:r>
          </a:p>
          <a:p>
            <a:r>
              <a:rPr lang="en-US" dirty="0" smtClean="0"/>
              <a:t>Creation of EMI UI VM image for tests and deployment by LSGC.</a:t>
            </a:r>
          </a:p>
          <a:p>
            <a:endParaRPr lang="en-US" dirty="0" smtClean="0"/>
          </a:p>
          <a:p>
            <a:r>
              <a:rPr lang="en-US" dirty="0" err="1"/>
              <a:t>GRelC</a:t>
            </a:r>
            <a:r>
              <a:rPr lang="en-US" dirty="0"/>
              <a:t> database interface was used to implement several LS use cases and integration in EMI is </a:t>
            </a:r>
            <a:r>
              <a:rPr lang="en-US" dirty="0" smtClean="0"/>
              <a:t>planned.</a:t>
            </a:r>
            <a:endParaRPr lang="en-US" dirty="0"/>
          </a:p>
          <a:p>
            <a:r>
              <a:rPr lang="en-US" dirty="0" smtClean="0"/>
              <a:t>HYDRA: EMI developers recently started to show interest: hopeful signs for future support post-EMI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VAPOR mini-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project started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and good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progress seen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 the first phase: the specification phase raised interest from a varied community and a common development framework with the VO admin portal has been agreed.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TSA3.5 – A&amp;A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52596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</a:rPr>
              <a:t>Focus on a wide-range of A&amp;A projects, small to large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Virtual Team established (Jan 7 – Jul 7) on Cerenkov Telescope Array (CTA) + wider astro-particle physics community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Core activities: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technological study for the design and implementation of Science Gateway systems and a SSO authentication system for the whole CTA collaboration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Support in finding a proper solution for an Identity Federation for CTA (support by TERENA)</a:t>
            </a:r>
          </a:p>
          <a:p>
            <a:pPr>
              <a:buFont typeface="Arial"/>
              <a:buChar char="•"/>
            </a:pPr>
            <a:r>
              <a:rPr lang="en-US" dirty="0" smtClean="0"/>
              <a:t>Significant results regarding VisIVO, including MPI version, integration on grid nodes with GPUs, production CUDA-enabled version (parallel computing platform)</a:t>
            </a:r>
          </a:p>
          <a:p>
            <a:pPr>
              <a:buFont typeface="Arial"/>
              <a:buChar char="•"/>
            </a:pPr>
            <a:r>
              <a:rPr lang="en-US" dirty="0" smtClean="0"/>
              <a:t>Future directions: SKA, EUCLID etc.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Both 2020+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Evaluation of the DCIs usage in progress / set up of new dedicated VOs and VRCs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Participation in / collaboration with / involvement of EGI-InSPIRE of utmost importance to foster the adoption of DCIs in big (including ESFRI) astro projects</a:t>
            </a:r>
          </a:p>
          <a:p>
            <a:pPr>
              <a:buFont typeface="Arial"/>
              <a:buChar char="•"/>
            </a:pPr>
            <a:r>
              <a:rPr lang="en-US" dirty="0" smtClean="0"/>
              <a:t>Gathering campaigns for User Requirements, use-cases, test-beds, etc. in close collaboration with EGI-InSPIRE (the CTA case is just one of the most important examples)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</a:rPr>
              <a:t>Improvements in grid support plus collaboration of worldwide projects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TSA3.6 – 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281292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</a:rPr>
              <a:t>Covers wide range of activities in the “Earth Science / Earth Observing” arena </a:t>
            </a:r>
          </a:p>
          <a:p>
            <a:r>
              <a:rPr lang="en-US" dirty="0" smtClean="0"/>
              <a:t>Two main areas of work:</a:t>
            </a:r>
          </a:p>
          <a:p>
            <a:pPr lvl="1"/>
            <a:r>
              <a:rPr lang="en-US" dirty="0" smtClean="0"/>
              <a:t>GENESI-Digital Repositories</a:t>
            </a:r>
          </a:p>
          <a:p>
            <a:pPr lvl="2"/>
            <a:r>
              <a:rPr lang="en-US" dirty="0" smtClean="0"/>
              <a:t>New versions of tools / services;</a:t>
            </a:r>
          </a:p>
          <a:p>
            <a:pPr lvl="2"/>
            <a:r>
              <a:rPr lang="en-US" dirty="0" smtClean="0"/>
              <a:t>Re-design of web interfaces with thread support;</a:t>
            </a:r>
          </a:p>
          <a:p>
            <a:pPr lvl="2"/>
            <a:r>
              <a:rPr lang="en-US" dirty="0" smtClean="0"/>
              <a:t>VO for Virtual Earthquake &amp; seismology (VERCE).</a:t>
            </a:r>
          </a:p>
          <a:p>
            <a:pPr lvl="1"/>
            <a:r>
              <a:rPr lang="en-US" dirty="0" smtClean="0"/>
              <a:t>Earth Science Grid federation (EGGF/ESG)</a:t>
            </a:r>
          </a:p>
          <a:p>
            <a:pPr lvl="2"/>
            <a:r>
              <a:rPr lang="en-US" dirty="0" smtClean="0"/>
              <a:t>Support for Climate Model Experiments: numerous detailed improvements to tools and interoperability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</a:rPr>
              <a:t>Improvements in grid support plus cohesiveness of worldwide communities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1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15888"/>
            <a:ext cx="6948263" cy="865187"/>
          </a:xfrm>
        </p:spPr>
        <p:txBody>
          <a:bodyPr/>
          <a:lstStyle/>
          <a:p>
            <a:r>
              <a:rPr lang="en-US" dirty="0"/>
              <a:t>TSA3.2 – Shared </a:t>
            </a:r>
            <a:r>
              <a:rPr lang="en-US" dirty="0" smtClean="0"/>
              <a:t>Tools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160792"/>
              </p:ext>
            </p:extLst>
          </p:nvPr>
        </p:nvGraphicFramePr>
        <p:xfrm>
          <a:off x="0" y="1196752"/>
          <a:ext cx="9144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7092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Tool / Service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Result(s)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GRelC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EMI1/2 versions;</a:t>
                      </a:r>
                      <a:r>
                        <a:rPr lang="en-US" sz="2400" baseline="0" dirty="0" smtClean="0"/>
                        <a:t> </a:t>
                      </a:r>
                      <a:br>
                        <a:rPr lang="en-US" sz="2400" baseline="0" dirty="0" smtClean="0"/>
                      </a:br>
                      <a:r>
                        <a:rPr lang="en-US" sz="2400" baseline="0" dirty="0" smtClean="0"/>
                        <a:t>New version of </a:t>
                      </a:r>
                      <a:r>
                        <a:rPr lang="en-US" sz="2400" baseline="0" dirty="0" err="1" smtClean="0"/>
                        <a:t>DashboardDB</a:t>
                      </a:r>
                      <a:r>
                        <a:rPr lang="en-US" sz="2400" baseline="0" dirty="0" smtClean="0"/>
                        <a:t>; </a:t>
                      </a:r>
                      <a:r>
                        <a:rPr lang="en-US" sz="2400" baseline="0" dirty="0" err="1" smtClean="0"/>
                        <a:t>GRelC</a:t>
                      </a:r>
                      <a:r>
                        <a:rPr lang="en-US" sz="2400" baseline="0" dirty="0" smtClean="0"/>
                        <a:t> desktop.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SOMA2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V1.4.1 release; Funds exhausted in September</a:t>
                      </a:r>
                      <a:r>
                        <a:rPr lang="en-US" sz="2400" baseline="0" dirty="0" smtClean="0"/>
                        <a:t> 2012!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GridWay</a:t>
                      </a:r>
                      <a:r>
                        <a:rPr lang="en-US" sz="2400" dirty="0" smtClean="0"/>
                        <a:t> / </a:t>
                      </a:r>
                      <a:r>
                        <a:rPr lang="en-US" sz="2400" dirty="0" err="1" smtClean="0"/>
                        <a:t>Kepler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 on integration</a:t>
                      </a:r>
                      <a:r>
                        <a:rPr lang="en-US" sz="2400" baseline="0" dirty="0" smtClean="0"/>
                        <a:t> of these + development of fault tolerant framework; publication in preparation.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Improved</a:t>
                      </a:r>
                      <a:r>
                        <a:rPr lang="en-US" sz="2400" baseline="0" dirty="0" smtClean="0"/>
                        <a:t> documentation; new </a:t>
                      </a:r>
                      <a:r>
                        <a:rPr lang="en-US" sz="2400" baseline="0" dirty="0" err="1" smtClean="0"/>
                        <a:t>Nagios</a:t>
                      </a:r>
                      <a:r>
                        <a:rPr lang="en-US" sz="2400" baseline="0" dirty="0" smtClean="0"/>
                        <a:t> probes; IS improvements and better batch system support.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Experiment</a:t>
                      </a:r>
                      <a:r>
                        <a:rPr lang="en-US" sz="2400" baseline="0" dirty="0" smtClean="0"/>
                        <a:t> Dashboards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Enhancements to support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xrootd</a:t>
                      </a:r>
                      <a:r>
                        <a:rPr lang="en-US" sz="2400" baseline="0" dirty="0" smtClean="0"/>
                        <a:t> transfers (as well as FTS) + “</a:t>
                      </a:r>
                      <a:r>
                        <a:rPr lang="en-US" sz="2400" baseline="0" dirty="0" err="1" smtClean="0"/>
                        <a:t>xrootd</a:t>
                      </a:r>
                      <a:r>
                        <a:rPr lang="en-US" sz="2400" baseline="0" dirty="0" smtClean="0"/>
                        <a:t> federations”.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Only “grid” (or computing) slide shown during Higgs(-like) day, July 4 2012.</a:t>
                      </a:r>
                    </a:p>
                    <a:p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</a:rPr>
                        <a:t>All requirements of LHC Run1 successfully met.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9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896544"/>
          </a:xfrm>
        </p:spPr>
        <p:txBody>
          <a:bodyPr>
            <a:noAutofit/>
          </a:bodyPr>
          <a:lstStyle/>
          <a:p>
            <a:r>
              <a:rPr lang="en-US" sz="1600" dirty="0" smtClean="0"/>
              <a:t>As a clear example, we use the case of HEP / support for WLCG</a:t>
            </a:r>
          </a:p>
          <a:p>
            <a:endParaRPr lang="en-US" sz="1600" dirty="0" smtClean="0"/>
          </a:p>
          <a:p>
            <a:pPr>
              <a:buFont typeface="Wingdings" charset="2"/>
              <a:buChar char="²"/>
            </a:pPr>
            <a:r>
              <a:rPr lang="en-US" sz="1600" dirty="0" smtClean="0">
                <a:solidFill>
                  <a:srgbClr val="0000FF"/>
                </a:solidFill>
              </a:rPr>
              <a:t>The 3 phases of </a:t>
            </a:r>
            <a:r>
              <a:rPr lang="en-US" sz="1600" b="1" dirty="0" smtClean="0">
                <a:solidFill>
                  <a:srgbClr val="0000FF"/>
                </a:solidFill>
              </a:rPr>
              <a:t>EGEE</a:t>
            </a:r>
            <a:r>
              <a:rPr lang="en-US" sz="1600" dirty="0" smtClean="0">
                <a:solidFill>
                  <a:srgbClr val="0000FF"/>
                </a:solidFill>
              </a:rPr>
              <a:t> (I/II/III) overlapped almost exactly with </a:t>
            </a:r>
            <a:r>
              <a:rPr lang="en-US" sz="1600" b="1" dirty="0" smtClean="0">
                <a:solidFill>
                  <a:srgbClr val="0000FF"/>
                </a:solidFill>
              </a:rPr>
              <a:t>final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preparations</a:t>
            </a:r>
            <a:r>
              <a:rPr lang="en-US" sz="1600" dirty="0" smtClean="0">
                <a:solidFill>
                  <a:srgbClr val="0000FF"/>
                </a:solidFill>
              </a:rPr>
              <a:t> for LHC data taking:</a:t>
            </a:r>
          </a:p>
          <a:p>
            <a:pPr lvl="1"/>
            <a:r>
              <a:rPr lang="en-US" sz="1400" dirty="0" smtClean="0"/>
              <a:t>WLCG Service Challenges 1-4, CCRC’08, STEP’09</a:t>
            </a:r>
          </a:p>
          <a:p>
            <a:endParaRPr lang="en-US" sz="1600" dirty="0" smtClean="0"/>
          </a:p>
          <a:p>
            <a:pPr>
              <a:buFont typeface="Wingdings" charset="2"/>
              <a:buChar char="Ø"/>
            </a:pPr>
            <a:r>
              <a:rPr lang="en-US" sz="1600" b="1" dirty="0" smtClean="0">
                <a:solidFill>
                  <a:srgbClr val="FF0000"/>
                </a:solidFill>
              </a:rPr>
              <a:t>EGI-InSPIRE SA3 covered virtually all the initial data taking run of the LHC: first data taking and discoveries!</a:t>
            </a:r>
          </a:p>
          <a:p>
            <a:pPr lvl="1">
              <a:buFont typeface="Wingdings" charset="2"/>
              <a:buChar char="Ø"/>
            </a:pPr>
            <a:r>
              <a:rPr lang="en-US" sz="1400" b="1" dirty="0" smtClean="0"/>
              <a:t>“</a:t>
            </a:r>
            <a:r>
              <a:rPr lang="en-US" sz="1400" b="1" dirty="0" err="1" smtClean="0"/>
              <a:t>Mis</a:t>
            </a:r>
            <a:r>
              <a:rPr lang="en-US" sz="1400" b="1" dirty="0" smtClean="0"/>
              <a:t>-aligned” by just over 1 month at the beginning, plus two months at the end</a:t>
            </a:r>
          </a:p>
          <a:p>
            <a:pPr lvl="1">
              <a:buFont typeface="Wingdings" charset="2"/>
              <a:buChar char="ü"/>
            </a:pPr>
            <a:endParaRPr lang="en-US" sz="1400" b="1" dirty="0" smtClean="0"/>
          </a:p>
          <a:p>
            <a:pPr>
              <a:buFont typeface="Wingdings" charset="2"/>
              <a:buChar char="ü"/>
            </a:pPr>
            <a:r>
              <a:rPr lang="en-US" sz="1600" b="1" dirty="0" smtClean="0"/>
              <a:t>The transition from EGEE to EGI was non-disruptive</a:t>
            </a:r>
          </a:p>
          <a:p>
            <a:pPr>
              <a:buFont typeface="Wingdings" charset="2"/>
              <a:buChar char="ü"/>
            </a:pPr>
            <a:r>
              <a:rPr lang="en-US" sz="1600" b="1" dirty="0" smtClean="0">
                <a:solidFill>
                  <a:srgbClr val="008000"/>
                </a:solidFill>
              </a:rPr>
              <a:t>Continuous service improvement has been demonstrated</a:t>
            </a:r>
          </a:p>
          <a:p>
            <a:pPr>
              <a:buFont typeface="Wingdings" charset="2"/>
              <a:buChar char="ü"/>
            </a:pPr>
            <a:r>
              <a:rPr lang="en-US" sz="1600" b="1" dirty="0" smtClean="0">
                <a:solidFill>
                  <a:srgbClr val="008000"/>
                </a:solidFill>
              </a:rPr>
              <a:t>Problems encountered during initial data taking were rapidly solved</a:t>
            </a:r>
          </a:p>
          <a:p>
            <a:pPr>
              <a:buFont typeface="Wingdings" charset="2"/>
              <a:buChar char="ü"/>
            </a:pPr>
            <a:r>
              <a:rPr lang="en-US" sz="1600" b="1" dirty="0" smtClean="0">
                <a:solidFill>
                  <a:srgbClr val="008000"/>
                </a:solidFill>
              </a:rPr>
              <a:t>Significant progress in the identification and delivery of common solutions</a:t>
            </a:r>
          </a:p>
          <a:p>
            <a:pPr>
              <a:buFont typeface="Wingdings" charset="2"/>
              <a:buChar char="ü"/>
            </a:pPr>
            <a:r>
              <a:rPr lang="en-US" sz="1600" b="1" dirty="0" smtClean="0"/>
              <a:t>Active participation in the definition and realization of the future evolution of WLCG</a:t>
            </a:r>
          </a:p>
          <a:p>
            <a:pPr>
              <a:buFont typeface="Wingdings" charset="2"/>
              <a:buChar char="ü"/>
            </a:pPr>
            <a:endParaRPr lang="en-US" sz="1600" b="1" dirty="0"/>
          </a:p>
          <a:p>
            <a:pPr>
              <a:buFont typeface="Wingdings" charset="2"/>
              <a:buChar char="Ø"/>
            </a:pPr>
            <a:r>
              <a:rPr lang="en-US" sz="1600" b="1" dirty="0" smtClean="0">
                <a:solidFill>
                  <a:srgbClr val="000090"/>
                </a:solidFill>
              </a:rPr>
              <a:t>All tasks have contributed to adding cohesion to the respective communities (LS, A&amp;A, ES) and preparing for long-term (post</a:t>
            </a:r>
            <a:r>
              <a:rPr lang="en-US" sz="1600" b="1" smtClean="0">
                <a:solidFill>
                  <a:srgbClr val="000090"/>
                </a:solidFill>
              </a:rPr>
              <a:t>-2020) </a:t>
            </a:r>
            <a:r>
              <a:rPr lang="en-US" sz="1600" b="1" dirty="0" smtClean="0">
                <a:solidFill>
                  <a:srgbClr val="000090"/>
                </a:solidFill>
              </a:rPr>
              <a:t>future</a:t>
            </a:r>
            <a:endParaRPr lang="en-US" sz="1600" b="1" dirty="0">
              <a:solidFill>
                <a:srgbClr val="00009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Objectives 2011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588932"/>
              </p:ext>
            </p:extLst>
          </p:nvPr>
        </p:nvGraphicFramePr>
        <p:xfrm>
          <a:off x="0" y="1052736"/>
          <a:ext cx="91440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Supporting the tools, services and capabilities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required by different HUCs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Achieved</a:t>
                      </a:r>
                      <a:r>
                        <a:rPr lang="en-US" dirty="0" smtClean="0"/>
                        <a:t> – work continues in PY2 / PY3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Identifying the tools, services and capabilities </a:t>
                      </a:r>
                      <a:r>
                        <a:rPr lang="en-US" dirty="0" smtClean="0"/>
                        <a:t>currently used by the HUCs that can benefit all user communities and to promote their adoption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Several </a:t>
                      </a:r>
                      <a:r>
                        <a:rPr lang="en-US" b="1" dirty="0" smtClean="0"/>
                        <a:t>additional</a:t>
                      </a:r>
                      <a:r>
                        <a:rPr lang="en-US" dirty="0" smtClean="0"/>
                        <a:t> items</a:t>
                      </a:r>
                      <a:r>
                        <a:rPr lang="en-US" baseline="0" dirty="0" smtClean="0"/>
                        <a:t> identified and shared across other communities – work will </a:t>
                      </a:r>
                      <a:r>
                        <a:rPr lang="en-US" b="1" baseline="0" dirty="0" smtClean="0"/>
                        <a:t>expand</a:t>
                      </a:r>
                      <a:r>
                        <a:rPr lang="en-US" baseline="0" dirty="0" smtClean="0"/>
                        <a:t> and continue in PY2 / PY3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Migrating the tools, services and capabilities </a:t>
                      </a:r>
                      <a:r>
                        <a:rPr lang="en-US" dirty="0" smtClean="0"/>
                        <a:t>that could benefit all user communities into a sustainable support model as part of the core EGI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started – needs further work and discussion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First steps:</a:t>
                      </a:r>
                      <a:r>
                        <a:rPr lang="en-US" dirty="0" smtClean="0"/>
                        <a:t> D6.2 (sustainability)</a:t>
                      </a:r>
                      <a:r>
                        <a:rPr lang="en-US" baseline="0" dirty="0" smtClean="0"/>
                        <a:t> &amp; EGI TF w/s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660066"/>
                          </a:solidFill>
                        </a:rPr>
                        <a:t>Establishing a sustainable support model </a:t>
                      </a:r>
                      <a:r>
                        <a:rPr lang="en-US" dirty="0" smtClean="0"/>
                        <a:t>for the tools, services and capabilities that will remain relevant to single HUCs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Collaborative</a:t>
                      </a:r>
                      <a:r>
                        <a:rPr lang="en-US" dirty="0" smtClean="0"/>
                        <a:t> support is the basic model for sustainability</a:t>
                      </a:r>
                      <a:r>
                        <a:rPr lang="en-US" baseline="0" dirty="0" smtClean="0"/>
                        <a:t> that does not depend on individual partners nor specific project funding. A workshop on sustainability at the EGI TF is proposed – work continues and expands in PY2 and PY3. See also D6.2.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Objectives 2012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350489"/>
              </p:ext>
            </p:extLst>
          </p:nvPr>
        </p:nvGraphicFramePr>
        <p:xfrm>
          <a:off x="0" y="1052736"/>
          <a:ext cx="91440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Supporting the tools, services and capabilities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required by different HUCs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Achieved</a:t>
                      </a:r>
                      <a:r>
                        <a:rPr lang="en-US" dirty="0" smtClean="0"/>
                        <a:t> – work continues in PY3;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support must be handed over prior to WP end!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Identifying the tools, services and capabilities </a:t>
                      </a:r>
                      <a:r>
                        <a:rPr lang="en-US" dirty="0" smtClean="0"/>
                        <a:t>currently used by the HUCs that can benefit all user communities and to promote their adoption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Several </a:t>
                      </a:r>
                      <a:r>
                        <a:rPr lang="en-US" b="1" dirty="0" smtClean="0"/>
                        <a:t>additional</a:t>
                      </a:r>
                      <a:r>
                        <a:rPr lang="en-US" dirty="0" smtClean="0"/>
                        <a:t> items</a:t>
                      </a:r>
                      <a:r>
                        <a:rPr lang="en-US" baseline="0" dirty="0" smtClean="0"/>
                        <a:t> identified and shared across communities – work </a:t>
                      </a:r>
                      <a:r>
                        <a:rPr lang="en-US" b="1" baseline="0" dirty="0" smtClean="0"/>
                        <a:t>expanded</a:t>
                      </a:r>
                      <a:r>
                        <a:rPr lang="en-US" baseline="0" dirty="0" smtClean="0"/>
                        <a:t> and will continue in PY3. By definition, the work has focused on production use, including enabling new (and old) VOs.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Migrating the tools, services and capabilities </a:t>
                      </a:r>
                      <a:r>
                        <a:rPr lang="en-US" dirty="0" smtClean="0"/>
                        <a:t>that could benefit all user communities into a sustainable support model as part of the core EGI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long-term support of these tools </a:t>
                      </a:r>
                      <a:r>
                        <a:rPr lang="en-US" baseline="0" dirty="0" smtClean="0"/>
                        <a:t>will depend on the communities that require them.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660066"/>
                          </a:solidFill>
                        </a:rPr>
                        <a:t>Establishing a sustainable support model </a:t>
                      </a:r>
                      <a:r>
                        <a:rPr lang="en-US" dirty="0" smtClean="0"/>
                        <a:t>for the tools, services and capabilities that will remain relevant to single HUCs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Collaborative</a:t>
                      </a:r>
                      <a:r>
                        <a:rPr lang="en-US" dirty="0" smtClean="0"/>
                        <a:t> support is the basic model for sustainability</a:t>
                      </a:r>
                      <a:r>
                        <a:rPr lang="en-US" baseline="0" dirty="0" smtClean="0"/>
                        <a:t> that does not depend on individual partners nor specific project funding.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A workshop on sustainability at the EGI TF 2011 was held and is documented in D6.5.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Objectives 2013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25477"/>
              </p:ext>
            </p:extLst>
          </p:nvPr>
        </p:nvGraphicFramePr>
        <p:xfrm>
          <a:off x="0" y="1052736"/>
          <a:ext cx="91440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Supporting the tools, services and capabilities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required by different HUCs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Achieved</a:t>
                      </a:r>
                      <a:r>
                        <a:rPr lang="en-US" dirty="0" smtClean="0"/>
                        <a:t> –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support has been handed over prior to WP end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Identifying the tools, services and capabilities </a:t>
                      </a:r>
                      <a:r>
                        <a:rPr lang="en-US" dirty="0" smtClean="0"/>
                        <a:t>currently used by the HUCs that can benefit all user communities and to promote their adoption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Several </a:t>
                      </a:r>
                      <a:r>
                        <a:rPr lang="en-US" b="1" dirty="0" smtClean="0"/>
                        <a:t>additional</a:t>
                      </a:r>
                      <a:r>
                        <a:rPr lang="en-US" dirty="0" smtClean="0"/>
                        <a:t> items</a:t>
                      </a:r>
                      <a:r>
                        <a:rPr lang="en-US" baseline="0" dirty="0" smtClean="0"/>
                        <a:t> identified and shared across communities – work </a:t>
                      </a:r>
                      <a:r>
                        <a:rPr lang="en-US" b="1" baseline="0" dirty="0" smtClean="0"/>
                        <a:t>expanded</a:t>
                      </a:r>
                      <a:r>
                        <a:rPr lang="en-US" baseline="0" dirty="0" smtClean="0"/>
                        <a:t> and will </a:t>
                      </a:r>
                      <a:r>
                        <a:rPr lang="en-US" b="1" baseline="0" dirty="0" smtClean="0"/>
                        <a:t>completed</a:t>
                      </a:r>
                      <a:r>
                        <a:rPr lang="en-US" baseline="0" dirty="0" smtClean="0"/>
                        <a:t> in PY3. (Support also handed over to long-term support teams).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Migrating the tools, services and capabilities </a:t>
                      </a:r>
                      <a:r>
                        <a:rPr lang="en-US" dirty="0" smtClean="0"/>
                        <a:t>that could benefit all user communities into a sustainable support model as part of the core EGI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long-term support of these tools </a:t>
                      </a:r>
                      <a:r>
                        <a:rPr lang="en-US" b="1" baseline="0" dirty="0" smtClean="0"/>
                        <a:t>depends</a:t>
                      </a:r>
                      <a:r>
                        <a:rPr lang="en-US" baseline="0" dirty="0" smtClean="0"/>
                        <a:t> on the communities that require them.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660066"/>
                          </a:solidFill>
                        </a:rPr>
                        <a:t>Establishing a sustainable support model </a:t>
                      </a:r>
                      <a:r>
                        <a:rPr lang="en-US" dirty="0" smtClean="0"/>
                        <a:t>for the tools, services and capabilities that will remain relevant to single HUCs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Collaborative</a:t>
                      </a:r>
                      <a:r>
                        <a:rPr lang="en-US" dirty="0" smtClean="0"/>
                        <a:t> support is the basic model for sustainability</a:t>
                      </a:r>
                      <a:r>
                        <a:rPr lang="en-US" baseline="0" dirty="0" smtClean="0"/>
                        <a:t> that does not depend on individual partners nor specific project funding.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The long-term support plan has now been implemented.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– 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April 2010: Initial</a:t>
            </a:r>
          </a:p>
          <a:p>
            <a:pPr>
              <a:buFont typeface="Wingdings" charset="2"/>
              <a:buChar char="ü"/>
            </a:pPr>
            <a:endParaRPr lang="en-US" b="1" dirty="0" smtClean="0"/>
          </a:p>
          <a:p>
            <a:pPr>
              <a:buFont typeface="Wingdings" charset="2"/>
              <a:buChar char="ü"/>
            </a:pPr>
            <a:r>
              <a:rPr lang="en-US" b="1" dirty="0" smtClean="0">
                <a:solidFill>
                  <a:srgbClr val="008000"/>
                </a:solidFill>
              </a:rPr>
              <a:t>April 2011: Repeatable / Defined</a:t>
            </a:r>
          </a:p>
          <a:p>
            <a:pPr>
              <a:buFont typeface="Wingdings" charset="2"/>
              <a:buChar char="ü"/>
            </a:pPr>
            <a:endParaRPr lang="en-US" b="1" dirty="0" smtClean="0"/>
          </a:p>
          <a:p>
            <a:pPr>
              <a:buFont typeface="Wingdings" charset="2"/>
              <a:buChar char="ü"/>
            </a:pPr>
            <a:r>
              <a:rPr lang="en-US" b="1" dirty="0" smtClean="0">
                <a:solidFill>
                  <a:srgbClr val="0000FF"/>
                </a:solidFill>
              </a:rPr>
              <a:t>April 2012: Managed</a:t>
            </a:r>
          </a:p>
          <a:p>
            <a:pPr>
              <a:buFont typeface="Wingdings" charset="2"/>
              <a:buChar char="ü"/>
            </a:pPr>
            <a:endParaRPr lang="en-US" b="1" dirty="0" smtClean="0"/>
          </a:p>
          <a:p>
            <a:pPr>
              <a:buFont typeface="Wingdings" charset="2"/>
              <a:buChar char="ü"/>
            </a:pPr>
            <a:r>
              <a:rPr lang="en-US" b="1" dirty="0" smtClean="0">
                <a:solidFill>
                  <a:srgbClr val="660066"/>
                </a:solidFill>
              </a:rPr>
              <a:t>April 2013: Optimizing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 in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75252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GB" b="1" dirty="0" smtClean="0">
                <a:solidFill>
                  <a:srgbClr val="FF0000"/>
                </a:solidFill>
              </a:rPr>
              <a:t>SA3 has fostered and developed cross-VO and cross-community solutions beyond that previously achieved</a:t>
            </a:r>
          </a:p>
          <a:p>
            <a:pPr lvl="1">
              <a:buFont typeface="Wingdings" charset="2"/>
              <a:buChar char="§"/>
            </a:pPr>
            <a:r>
              <a:rPr lang="en-GB" b="1" dirty="0" smtClean="0">
                <a:solidFill>
                  <a:srgbClr val="FF0000"/>
                </a:solidFill>
              </a:rPr>
              <a:t>Benefits of multi-community WP</a:t>
            </a:r>
          </a:p>
          <a:p>
            <a:pPr lvl="1">
              <a:buFont typeface="Wingdings" charset="2"/>
              <a:buChar char="ü"/>
            </a:pPr>
            <a:endParaRPr lang="en-GB" b="1" dirty="0">
              <a:solidFill>
                <a:srgbClr val="FF0000"/>
              </a:solidFill>
            </a:endParaRPr>
          </a:p>
          <a:p>
            <a:pPr>
              <a:buFont typeface="Wingdings" charset="2"/>
              <a:buChar char="ü"/>
            </a:pPr>
            <a:r>
              <a:rPr lang="en-GB" b="1" dirty="0" smtClean="0">
                <a:solidFill>
                  <a:srgbClr val="008000"/>
                </a:solidFill>
              </a:rPr>
              <a:t>The production use of grid at the </a:t>
            </a:r>
            <a:r>
              <a:rPr lang="en-GB" b="1" dirty="0" err="1" smtClean="0">
                <a:solidFill>
                  <a:srgbClr val="008000"/>
                </a:solidFill>
              </a:rPr>
              <a:t>petascale</a:t>
            </a:r>
            <a:r>
              <a:rPr lang="en-GB" b="1" dirty="0" smtClean="0">
                <a:solidFill>
                  <a:srgbClr val="008000"/>
                </a:solidFill>
              </a:rPr>
              <a:t> and “</a:t>
            </a:r>
            <a:r>
              <a:rPr lang="en-GB" b="1" dirty="0" err="1" smtClean="0">
                <a:solidFill>
                  <a:srgbClr val="008000"/>
                </a:solidFill>
              </a:rPr>
              <a:t>Terra”scale</a:t>
            </a:r>
            <a:r>
              <a:rPr lang="en-GB" b="1" dirty="0" smtClean="0">
                <a:solidFill>
                  <a:srgbClr val="008000"/>
                </a:solidFill>
              </a:rPr>
              <a:t> has been fully and smoothly achieved</a:t>
            </a:r>
          </a:p>
          <a:p>
            <a:pPr lvl="1">
              <a:buFont typeface="Wingdings" charset="2"/>
              <a:buChar char="§"/>
            </a:pPr>
            <a:r>
              <a:rPr lang="en-GB" b="1" dirty="0" smtClean="0">
                <a:solidFill>
                  <a:srgbClr val="008000"/>
                </a:solidFill>
              </a:rPr>
              <a:t>Benefits of many years of grid funding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SA3 Overview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48478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9</a:t>
            </a:r>
            <a:r>
              <a:rPr lang="en-GB" b="1" dirty="0" smtClean="0"/>
              <a:t> Countries</a:t>
            </a:r>
          </a:p>
          <a:p>
            <a:r>
              <a:rPr lang="en-GB" b="1" dirty="0" smtClean="0"/>
              <a:t>11 Beneficiaries</a:t>
            </a:r>
          </a:p>
          <a:p>
            <a:r>
              <a:rPr lang="en-GB" b="1" dirty="0" smtClean="0"/>
              <a:t>672 PMs</a:t>
            </a:r>
          </a:p>
          <a:p>
            <a:r>
              <a:rPr lang="en-GB" b="1" dirty="0" smtClean="0"/>
              <a:t>19 FTEs</a:t>
            </a:r>
            <a:endParaRPr lang="en-GB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39657"/>
              </p:ext>
            </p:extLst>
          </p:nvPr>
        </p:nvGraphicFramePr>
        <p:xfrm>
          <a:off x="4788024" y="1124744"/>
          <a:ext cx="4355976" cy="4752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1882"/>
                <a:gridCol w="821882"/>
                <a:gridCol w="1725953"/>
                <a:gridCol w="986259"/>
              </a:tblGrid>
              <a:tr h="2262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WP</a:t>
                      </a:r>
                      <a:endParaRPr lang="en-GB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Task</a:t>
                      </a:r>
                      <a:endParaRPr lang="en-GB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Beneficiary</a:t>
                      </a:r>
                      <a:endParaRPr lang="en-GB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GB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PMs</a:t>
                      </a:r>
                      <a:endParaRPr lang="en-GB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TSA3.1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TSA3.2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ARNES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TSA3.2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TSA3.2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CNRS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TSA3.2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CSC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TSA3.2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CSIC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TSA3.2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CYFRONET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TSA3.2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EMBL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TSA3.2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INFN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176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TSA3.2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TCD</a:t>
                      </a:r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(ended 31-12-12)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006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TSA3.2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UI SAV</a:t>
                      </a:r>
                      <a:b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05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(shift 10 to TSA2.6)</a:t>
                      </a:r>
                      <a:endParaRPr lang="en-GB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006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rgbClr val="F2F2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TSA3.3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rgbClr val="F2F2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INFN </a:t>
                      </a:r>
                      <a:r>
                        <a:rPr lang="en-GB" sz="105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(shift 24 to CERN, 12 to SA2.6)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rgbClr val="F2F2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rgbClr val="F2F292"/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rgbClr val="F2F2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TSA3.3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rgbClr val="F2F2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rgbClr val="F2F2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251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rgbClr val="F2F292"/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TSA3.4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CNRS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6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TSA3.4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EMBL </a:t>
                      </a:r>
                      <a:br>
                        <a:rPr lang="en-GB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05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(reclaimed 32 PMS)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TSA3.5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INFN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5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WP6-G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TSA3.6</a:t>
                      </a:r>
                      <a:endParaRPr lang="en-GB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KIT-G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2" marR="9052" marT="90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C:\Users\StevenNewhouse\Downloads\2011ReviewMap_SA3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8" t="4613" r="20481" b="13035"/>
          <a:stretch/>
        </p:blipFill>
        <p:spPr bwMode="auto">
          <a:xfrm>
            <a:off x="2195736" y="1098140"/>
            <a:ext cx="2525507" cy="291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4490" y="3413198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SA3 Effort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2123728" y="5949280"/>
            <a:ext cx="7056784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r"/>
            <a:r>
              <a:rPr lang="en-GB" sz="1600" b="1" dirty="0"/>
              <a:t>Task ended on </a:t>
            </a:r>
            <a:r>
              <a:rPr lang="en-GB" sz="1600" b="1" dirty="0" smtClean="0"/>
              <a:t>30-04-13</a:t>
            </a:r>
            <a:r>
              <a:rPr lang="en-GB" sz="1600" b="1" dirty="0"/>
              <a:t>  -  </a:t>
            </a:r>
            <a:r>
              <a:rPr lang="en-GB" sz="1600" b="1" dirty="0" smtClean="0"/>
              <a:t>95% </a:t>
            </a:r>
            <a:r>
              <a:rPr lang="en-GB" sz="1600" b="1" dirty="0"/>
              <a:t>of </a:t>
            </a:r>
            <a:r>
              <a:rPr lang="en-GB" sz="1600" b="1" dirty="0" smtClean="0"/>
              <a:t>total PMs committed have </a:t>
            </a:r>
            <a:r>
              <a:rPr lang="en-GB" sz="1600" b="1" dirty="0"/>
              <a:t>been </a:t>
            </a:r>
            <a:r>
              <a:rPr lang="en-GB" sz="1600" b="1" dirty="0" smtClean="0"/>
              <a:t>used</a:t>
            </a:r>
            <a:endParaRPr lang="en-GB" sz="1600" b="1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62231"/>
              </p:ext>
            </p:extLst>
          </p:nvPr>
        </p:nvGraphicFramePr>
        <p:xfrm>
          <a:off x="-180528" y="3811189"/>
          <a:ext cx="4474206" cy="3054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525963"/>
          </a:xfrm>
        </p:spPr>
        <p:txBody>
          <a:bodyPr/>
          <a:lstStyle/>
          <a:p>
            <a:r>
              <a:rPr lang="en-US" dirty="0" smtClean="0"/>
              <a:t>“HUCs” will continue to be (big) users of </a:t>
            </a:r>
            <a:br>
              <a:rPr lang="en-US" dirty="0" smtClean="0"/>
            </a:br>
            <a:r>
              <a:rPr lang="en-US" dirty="0" smtClean="0"/>
              <a:t>e-Infrastructures in the future</a:t>
            </a:r>
          </a:p>
          <a:p>
            <a:r>
              <a:rPr lang="en-US" dirty="0" smtClean="0"/>
              <a:t>A number of major projects are on – or beyond – the (2020) Horizon</a:t>
            </a:r>
          </a:p>
          <a:p>
            <a:pPr lvl="1"/>
            <a:r>
              <a:rPr lang="en-US" dirty="0" smtClean="0"/>
              <a:t>e.g. Square </a:t>
            </a:r>
            <a:r>
              <a:rPr lang="en-US" dirty="0" err="1" smtClean="0"/>
              <a:t>Kilometre</a:t>
            </a:r>
            <a:r>
              <a:rPr lang="en-US" dirty="0" smtClean="0"/>
              <a:t> Array, High-Luminosity LHC, EUCLID, etc.</a:t>
            </a:r>
          </a:p>
          <a:p>
            <a:r>
              <a:rPr lang="en-US" dirty="0" smtClean="0"/>
              <a:t>Will continue to work together, as well as through official bodies such as e-IRG (&amp; </a:t>
            </a:r>
            <a:r>
              <a:rPr lang="en-US" smtClean="0"/>
              <a:t>User Forum?) </a:t>
            </a:r>
            <a:r>
              <a:rPr lang="en-US" dirty="0" smtClean="0"/>
              <a:t>to make requirements known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5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525963"/>
          </a:xfrm>
        </p:spPr>
        <p:txBody>
          <a:bodyPr/>
          <a:lstStyle/>
          <a:p>
            <a:r>
              <a:rPr lang="en-US" dirty="0" smtClean="0"/>
              <a:t>SA3 has helped increase internal and cross-community cohesion</a:t>
            </a:r>
          </a:p>
          <a:p>
            <a:pPr lvl="1"/>
            <a:r>
              <a:rPr lang="en-US" dirty="0" smtClean="0"/>
              <a:t>More funding would have improved the latter</a:t>
            </a:r>
          </a:p>
          <a:p>
            <a:r>
              <a:rPr lang="en-US" dirty="0" smtClean="0"/>
              <a:t>It has contributed to a range of collaborative developments and support</a:t>
            </a:r>
          </a:p>
          <a:p>
            <a:r>
              <a:rPr lang="en-US" dirty="0" smtClean="0"/>
              <a:t>Specific technical support – e.g. to the LHC </a:t>
            </a:r>
            <a:r>
              <a:rPr lang="en-US" dirty="0" err="1" smtClean="0"/>
              <a:t>programme</a:t>
            </a:r>
            <a:r>
              <a:rPr lang="en-US" dirty="0"/>
              <a:t> </a:t>
            </a:r>
            <a:r>
              <a:rPr lang="en-US" dirty="0" smtClean="0"/>
              <a:t>– would have been missed</a:t>
            </a:r>
          </a:p>
          <a:p>
            <a:pPr lvl="1"/>
            <a:r>
              <a:rPr lang="en-US" dirty="0" smtClean="0"/>
              <a:t>The recognition at the “Higgs day” might not have happened – justifiably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Post-SA3 Support?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Future support (funding) could build on successes of SA3, particularly in cross-community support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“Big data” users: Elixir, SKA, HL-LHC</a:t>
            </a:r>
          </a:p>
          <a:p>
            <a:r>
              <a:rPr lang="en-US" dirty="0" smtClean="0"/>
              <a:t>Period of “meta-stability” is over: we are all facing major platform-related changes (GPUs etc.) and “beyond Moore’s law” needs</a:t>
            </a:r>
          </a:p>
          <a:p>
            <a:r>
              <a:rPr lang="en-US" dirty="0" smtClean="0"/>
              <a:t>Future e-Infrastructures will still need support: e-IRG message re: User Communities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9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518457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ü"/>
            </a:pPr>
            <a:r>
              <a:rPr lang="en-GB" b="1" dirty="0">
                <a:solidFill>
                  <a:srgbClr val="FF0000"/>
                </a:solidFill>
              </a:rPr>
              <a:t>Successfully supported major production computing at an unprecedented scale – both quantitatively and qualitatively</a:t>
            </a:r>
          </a:p>
          <a:p>
            <a:pPr>
              <a:buFont typeface="Wingdings" charset="2"/>
              <a:buChar char="ü"/>
            </a:pPr>
            <a:endParaRPr lang="en-GB" b="1" dirty="0" smtClean="0">
              <a:solidFill>
                <a:srgbClr val="008000"/>
              </a:solidFill>
            </a:endParaRPr>
          </a:p>
          <a:p>
            <a:pPr>
              <a:buFont typeface="Wingdings" charset="2"/>
              <a:buChar char="ü"/>
            </a:pPr>
            <a:r>
              <a:rPr lang="en-GB" b="1" dirty="0" smtClean="0">
                <a:solidFill>
                  <a:srgbClr val="008000"/>
                </a:solidFill>
              </a:rPr>
              <a:t>Successfully </a:t>
            </a:r>
            <a:r>
              <a:rPr lang="en-GB" b="1" dirty="0">
                <a:solidFill>
                  <a:srgbClr val="008000"/>
                </a:solidFill>
              </a:rPr>
              <a:t>delivered common solutions in a variety of areas – </a:t>
            </a:r>
            <a:r>
              <a:rPr lang="en-GB" b="1" dirty="0" smtClean="0">
                <a:solidFill>
                  <a:srgbClr val="008000"/>
                </a:solidFill>
              </a:rPr>
              <a:t>laid ground for future common developments</a:t>
            </a:r>
            <a:endParaRPr lang="en-GB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GB" b="1" dirty="0" smtClean="0"/>
          </a:p>
          <a:p>
            <a:pPr>
              <a:buFont typeface="Wingdings" charset="2"/>
              <a:buChar char="ü"/>
            </a:pPr>
            <a:r>
              <a:rPr lang="en-GB" b="1" dirty="0" smtClean="0">
                <a:solidFill>
                  <a:srgbClr val="0000FF"/>
                </a:solidFill>
              </a:rPr>
              <a:t>Implemented sustainability model (i.e. collaborative development) in all relevant areas</a:t>
            </a:r>
          </a:p>
          <a:p>
            <a:pPr>
              <a:buFont typeface="Wingdings" charset="2"/>
              <a:buChar char="ü"/>
            </a:pPr>
            <a:endParaRPr lang="en-GB" dirty="0" smtClean="0"/>
          </a:p>
          <a:p>
            <a:pPr>
              <a:buFont typeface="Wingdings" charset="2"/>
              <a:buChar char="ü"/>
            </a:pPr>
            <a:r>
              <a:rPr lang="en-GB" dirty="0" smtClean="0"/>
              <a:t>Inter-disciplinary collaboration will continue, in particular (HEP, LS, ES, A&amp;A)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SA3 has helped ensure that the transition to EGI was smooth and that the needed HUC support was provided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The “startup issues” of the LHC were rapidly and successfully addressed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has contributed to the long-term strategies of the HUCs </a:t>
            </a:r>
            <a:r>
              <a:rPr lang="en-US" dirty="0" err="1" smtClean="0"/>
              <a:t>wrt</a:t>
            </a:r>
            <a:r>
              <a:rPr lang="en-US" dirty="0" smtClean="0"/>
              <a:t> e-Infrastructures and helped improve their coherence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8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SA3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5252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b="1" dirty="0"/>
              <a:t>Transition to sustainable support: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lvl="1">
              <a:buFont typeface="Lucida Grande"/>
              <a:buChar char="+"/>
            </a:pPr>
            <a:r>
              <a:rPr lang="en-US" b="1" dirty="0">
                <a:solidFill>
                  <a:srgbClr val="008000"/>
                </a:solidFill>
              </a:rPr>
              <a:t>Identify tools of benefit to multiple communities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FF6600"/>
                </a:solidFill>
              </a:rPr>
              <a:t>Migrate these as part of the core infrastructure</a:t>
            </a:r>
          </a:p>
          <a:p>
            <a:pPr lvl="1"/>
            <a:endParaRPr lang="en-US" dirty="0"/>
          </a:p>
          <a:p>
            <a:pPr lvl="1">
              <a:buFont typeface="Lucida Grande"/>
              <a:buChar char="+"/>
            </a:pPr>
            <a:r>
              <a:rPr lang="en-US" b="1" dirty="0">
                <a:solidFill>
                  <a:srgbClr val="0000FF"/>
                </a:solidFill>
              </a:rPr>
              <a:t>Establish support models for those relevant to individual communities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HUCs?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communities identified as “Heavy Users” of the grid infrastructure are:</a:t>
            </a:r>
          </a:p>
          <a:p>
            <a:pPr lvl="1"/>
            <a:r>
              <a:rPr lang="en-US" dirty="0" smtClean="0"/>
              <a:t>High Energy Physics (HEP);</a:t>
            </a:r>
          </a:p>
          <a:p>
            <a:pPr lvl="1"/>
            <a:r>
              <a:rPr lang="en-US" dirty="0" smtClean="0"/>
              <a:t>Life Sciences (LS);</a:t>
            </a:r>
          </a:p>
          <a:p>
            <a:pPr lvl="1"/>
            <a:r>
              <a:rPr lang="en-US" dirty="0" smtClean="0"/>
              <a:t>Astronomy &amp; Astrophysics (A&amp;A);</a:t>
            </a:r>
          </a:p>
          <a:p>
            <a:pPr lvl="1"/>
            <a:r>
              <a:rPr lang="en-US" dirty="0" smtClean="0"/>
              <a:t>Earth Sciences (ES);</a:t>
            </a:r>
          </a:p>
          <a:p>
            <a:pPr lvl="1"/>
            <a:r>
              <a:rPr lang="en-US" dirty="0" smtClean="0"/>
              <a:t>Computational Chemistry and Materials ST;</a:t>
            </a:r>
          </a:p>
          <a:p>
            <a:pPr lvl="1"/>
            <a:r>
              <a:rPr lang="en-US" dirty="0" smtClean="0"/>
              <a:t>Fusion.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Breakdown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059462"/>
              </p:ext>
            </p:extLst>
          </p:nvPr>
        </p:nvGraphicFramePr>
        <p:xfrm>
          <a:off x="0" y="1412776"/>
          <a:ext cx="9144000" cy="421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6"/>
                <a:gridCol w="73083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Community(</a:t>
                      </a:r>
                      <a:r>
                        <a:rPr lang="en-US" dirty="0" err="1" smtClean="0"/>
                        <a:t>ies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Description, Capabilities,</a:t>
                      </a:r>
                      <a:r>
                        <a:rPr lang="en-US" baseline="0" dirty="0" smtClean="0"/>
                        <a:t> 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TSA3.1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(Management)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TSA3.2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Shared Tools &amp; Services:</a:t>
                      </a:r>
                      <a:r>
                        <a:rPr lang="en-US" baseline="0" dirty="0" smtClean="0"/>
                        <a:t> ALL HUCS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     </a:t>
                      </a:r>
                      <a:r>
                        <a:rPr lang="en-US" dirty="0" smtClean="0"/>
                        <a:t>Ganga;</a:t>
                      </a:r>
                      <a:r>
                        <a:rPr lang="en-US" baseline="0" dirty="0" smtClean="0"/>
                        <a:t> Dashboards; HYDRA, </a:t>
                      </a:r>
                      <a:r>
                        <a:rPr lang="en-US" baseline="0" dirty="0" err="1" smtClean="0"/>
                        <a:t>GRelC</a:t>
                      </a:r>
                      <a:r>
                        <a:rPr lang="en-US" baseline="0" dirty="0" smtClean="0"/>
                        <a:t>, MPI, Workflows &amp; Schedulers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TSA3.3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HEP</a:t>
                      </a:r>
                    </a:p>
                    <a:p>
                      <a:r>
                        <a:rPr lang="en-US" dirty="0" smtClean="0"/>
                        <a:t>     Analysis Tools,</a:t>
                      </a:r>
                      <a:r>
                        <a:rPr lang="en-US" baseline="0" dirty="0" smtClean="0"/>
                        <a:t> Data Management: “LHC startup woes”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TSA3.4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LS</a:t>
                      </a:r>
                    </a:p>
                    <a:p>
                      <a:r>
                        <a:rPr lang="en-US" dirty="0" smtClean="0"/>
                        <a:t>      Medical, biomedical and bioinformatics</a:t>
                      </a:r>
                      <a:r>
                        <a:rPr lang="en-US" baseline="0" dirty="0" smtClean="0"/>
                        <a:t> sector: “health-grids”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TSA3.5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A&amp;A</a:t>
                      </a:r>
                    </a:p>
                    <a:p>
                      <a:r>
                        <a:rPr lang="en-US" dirty="0" smtClean="0"/>
                        <a:t>      HPC, HTC, grid and cloud for variety of “telescope” projects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TSA3.6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</a:t>
                      </a:r>
                    </a:p>
                    <a:p>
                      <a:pPr lvl="0"/>
                      <a:r>
                        <a:rPr lang="en-US" dirty="0" smtClean="0"/>
                        <a:t>      Wide range of ES applications: seismology,</a:t>
                      </a:r>
                      <a:r>
                        <a:rPr lang="en-US" baseline="0" dirty="0" smtClean="0"/>
                        <a:t> atmospheric  </a:t>
                      </a:r>
                      <a:r>
                        <a:rPr lang="en-US" baseline="0" dirty="0" err="1" smtClean="0"/>
                        <a:t>modelling</a:t>
                      </a:r>
                      <a:r>
                        <a:rPr lang="en-US" baseline="0" dirty="0" smtClean="0"/>
                        <a:t>, meteorological forecasting, flood prediction etc.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TSA3.3 – HEP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</a:rPr>
              <a:t>HEP is a highly cohesive community with various bodies coordinating at different levels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ICFA, European Strategy Group, </a:t>
            </a:r>
            <a:r>
              <a:rPr lang="en-US" dirty="0" err="1" smtClean="0">
                <a:solidFill>
                  <a:srgbClr val="000090"/>
                </a:solidFill>
              </a:rPr>
              <a:t>HEPiX</a:t>
            </a:r>
            <a:r>
              <a:rPr lang="en-US" dirty="0" smtClean="0">
                <a:solidFill>
                  <a:srgbClr val="000090"/>
                </a:solidFill>
              </a:rPr>
              <a:t>, WLCG, …</a:t>
            </a:r>
          </a:p>
          <a:p>
            <a:endParaRPr lang="en-US" dirty="0" smtClean="0"/>
          </a:p>
          <a:p>
            <a:r>
              <a:rPr lang="en-US" dirty="0" smtClean="0"/>
              <a:t>Analysis Tools &amp; Support</a:t>
            </a:r>
          </a:p>
          <a:p>
            <a:pPr lvl="1"/>
            <a:r>
              <a:rPr lang="en-US" dirty="0" err="1" smtClean="0"/>
              <a:t>HammerCloud</a:t>
            </a:r>
            <a:r>
              <a:rPr lang="en-US" dirty="0" smtClean="0"/>
              <a:t> (Ganga application)</a:t>
            </a:r>
          </a:p>
          <a:p>
            <a:pPr lvl="2"/>
            <a:r>
              <a:rPr lang="en-US" dirty="0" smtClean="0"/>
              <a:t>Now supported for 3/4 LHC experiments;</a:t>
            </a:r>
          </a:p>
          <a:p>
            <a:pPr lvl="2"/>
            <a:r>
              <a:rPr lang="en-US" dirty="0" smtClean="0"/>
              <a:t>Major performance </a:t>
            </a:r>
            <a:r>
              <a:rPr lang="en-US" dirty="0" err="1" smtClean="0"/>
              <a:t>optimisations</a:t>
            </a:r>
            <a:r>
              <a:rPr lang="en-US" dirty="0" smtClean="0"/>
              <a:t> + new storage </a:t>
            </a:r>
            <a:r>
              <a:rPr lang="en-US" dirty="0" err="1" smtClean="0"/>
              <a:t>b/e</a:t>
            </a:r>
            <a:endParaRPr lang="en-US" dirty="0" smtClean="0"/>
          </a:p>
          <a:p>
            <a:pPr lvl="1"/>
            <a:r>
              <a:rPr lang="en-US" dirty="0" smtClean="0"/>
              <a:t>CRAB</a:t>
            </a:r>
          </a:p>
          <a:p>
            <a:pPr lvl="2"/>
            <a:r>
              <a:rPr lang="en-US" dirty="0" smtClean="0"/>
              <a:t>CRAB3 deployed in production (key goal);</a:t>
            </a:r>
          </a:p>
          <a:p>
            <a:pPr lvl="2"/>
            <a:r>
              <a:rPr lang="en-US" dirty="0" smtClean="0"/>
              <a:t>Used as basis for work on a common solution for ATLAS, CMS+ others (not foreseen at start of WP)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These tools are now supported by collaborations that use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TSA3.3 – HEP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5252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Data Management Tools &amp; Support</a:t>
            </a:r>
          </a:p>
          <a:p>
            <a:pPr lvl="1"/>
            <a:r>
              <a:rPr lang="en-US" dirty="0" smtClean="0"/>
              <a:t>Common solutions for data placement, popularity and cleaning across 3/4 LHC experiments</a:t>
            </a:r>
          </a:p>
          <a:p>
            <a:pPr lvl="1"/>
            <a:r>
              <a:rPr lang="en-US" dirty="0" smtClean="0"/>
              <a:t>Re-use at architectural or even code level</a:t>
            </a:r>
          </a:p>
          <a:p>
            <a:pPr lvl="1"/>
            <a:r>
              <a:rPr lang="en-US" dirty="0" smtClean="0"/>
              <a:t>Goes hand in hand with move from a strict tier model to a “mesh”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Input to future network centric projects?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rgbClr val="008000"/>
                </a:solidFill>
              </a:rPr>
              <a:t>Tools &amp; support handed over to collaborations that use them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Data Volume in Run1: 70PB (&gt;50% over “nominal”)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90"/>
                </a:solidFill>
              </a:rPr>
              <a:t>See European Strategy for European Particle Physics update, May 2013, Brussels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90"/>
                </a:solidFill>
              </a:rPr>
              <a:t>See </a:t>
            </a:r>
            <a:r>
              <a:rPr lang="en-US" dirty="0" err="1" smtClean="0">
                <a:solidFill>
                  <a:srgbClr val="000090"/>
                </a:solidFill>
              </a:rPr>
              <a:t>cern.ch</a:t>
            </a:r>
            <a:r>
              <a:rPr lang="en-US" dirty="0" smtClean="0">
                <a:solidFill>
                  <a:srgbClr val="000090"/>
                </a:solidFill>
              </a:rPr>
              <a:t>/Press or directly at: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rgbClr val="000090"/>
                </a:solidFill>
                <a:hlinkClick r:id="rId2"/>
              </a:rPr>
              <a:t>http://press.web.cern.ch/press-releases/2013/05/cern-council-updates-european-strategy-particle-</a:t>
            </a:r>
            <a:r>
              <a:rPr lang="en-US" dirty="0" smtClean="0">
                <a:solidFill>
                  <a:srgbClr val="000090"/>
                </a:solidFill>
                <a:hlinkClick r:id="rId2"/>
              </a:rPr>
              <a:t>physics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Timeline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04593"/>
            <a:ext cx="8091300" cy="4844687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SA3: EGI-InSPIRE Review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7489</TotalTime>
  <Words>2110</Words>
  <Application>Microsoft Office PowerPoint</Application>
  <PresentationFormat>On-screen Show (4:3)</PresentationFormat>
  <Paragraphs>351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EGI-InSPIRE 2</vt:lpstr>
      <vt:lpstr>EG-InSPIRE</vt:lpstr>
      <vt:lpstr>1_EG-InSPIRE</vt:lpstr>
      <vt:lpstr>SA3: Heavy User Communities</vt:lpstr>
      <vt:lpstr>SA3 Overview</vt:lpstr>
      <vt:lpstr>SA3 Objectives</vt:lpstr>
      <vt:lpstr>Who are the HUCs?</vt:lpstr>
      <vt:lpstr>Task Breakdown</vt:lpstr>
      <vt:lpstr>Achievements</vt:lpstr>
      <vt:lpstr>TSA3.3 – HEP (1/2)</vt:lpstr>
      <vt:lpstr>TSA3.3 – HEP (2/2)</vt:lpstr>
      <vt:lpstr>LHC Timeline</vt:lpstr>
      <vt:lpstr>TSA3.4 – LS</vt:lpstr>
      <vt:lpstr>TSA3.5 – A&amp;A</vt:lpstr>
      <vt:lpstr>TSA3.6 – ES</vt:lpstr>
      <vt:lpstr>TSA3.2 – Shared Tools</vt:lpstr>
      <vt:lpstr>Achievements in Context</vt:lpstr>
      <vt:lpstr>Review of Objectives 2011</vt:lpstr>
      <vt:lpstr>Review of Objectives 2012</vt:lpstr>
      <vt:lpstr>Review of Objectives 2013</vt:lpstr>
      <vt:lpstr>Objectives – Timeline </vt:lpstr>
      <vt:lpstr>Achievements in Context</vt:lpstr>
      <vt:lpstr>Outlook</vt:lpstr>
      <vt:lpstr>Long-Term Impact</vt:lpstr>
      <vt:lpstr>Post-SA3 Support?</vt:lpstr>
      <vt:lpstr>Summary</vt:lpstr>
      <vt:lpstr>Conclusions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StevenNewhouse</cp:lastModifiedBy>
  <cp:revision>368</cp:revision>
  <dcterms:created xsi:type="dcterms:W3CDTF">2010-09-03T12:01:03Z</dcterms:created>
  <dcterms:modified xsi:type="dcterms:W3CDTF">2013-06-19T13:02:07Z</dcterms:modified>
</cp:coreProperties>
</file>