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7"/>
  </p:notesMasterIdLst>
  <p:sldIdLst>
    <p:sldId id="256" r:id="rId2"/>
    <p:sldId id="272" r:id="rId3"/>
    <p:sldId id="259" r:id="rId4"/>
    <p:sldId id="257" r:id="rId5"/>
    <p:sldId id="260" r:id="rId6"/>
    <p:sldId id="258" r:id="rId7"/>
    <p:sldId id="261" r:id="rId8"/>
    <p:sldId id="262" r:id="rId9"/>
    <p:sldId id="265" r:id="rId10"/>
    <p:sldId id="273" r:id="rId11"/>
    <p:sldId id="274" r:id="rId12"/>
    <p:sldId id="266" r:id="rId13"/>
    <p:sldId id="267" r:id="rId14"/>
    <p:sldId id="263" r:id="rId15"/>
    <p:sldId id="275" r:id="rId16"/>
    <p:sldId id="276" r:id="rId17"/>
    <p:sldId id="264" r:id="rId18"/>
    <p:sldId id="271" r:id="rId19"/>
    <p:sldId id="277" r:id="rId20"/>
    <p:sldId id="278" r:id="rId21"/>
    <p:sldId id="279" r:id="rId22"/>
    <p:sldId id="280" r:id="rId23"/>
    <p:sldId id="281" r:id="rId24"/>
    <p:sldId id="268" r:id="rId25"/>
    <p:sldId id="269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38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D82077-FE00-407D-9410-E926F25B8458}" type="datetimeFigureOut">
              <a:rPr lang="en-US" smtClean="0"/>
              <a:t>6/26/2013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68FFC0-0EFB-4493-9849-A55EFAE83B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63252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685800"/>
            <a:ext cx="1447800" cy="579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6" name="Group 21"/>
          <p:cNvGrpSpPr>
            <a:grpSpLocks/>
          </p:cNvGrpSpPr>
          <p:nvPr/>
        </p:nvGrpSpPr>
        <p:grpSpPr bwMode="auto">
          <a:xfrm>
            <a:off x="0" y="0"/>
            <a:ext cx="9215438" cy="1081088"/>
            <a:chOff x="-1" y="0"/>
            <a:chExt cx="9215439" cy="1081088"/>
          </a:xfrm>
        </p:grpSpPr>
        <p:sp>
          <p:nvSpPr>
            <p:cNvPr id="7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8" name="Picture 5"/>
            <p:cNvPicPr>
              <a:picLocks noChangeAspect="1" noChangeArrowheads="1"/>
            </p:cNvPicPr>
            <p:nvPr userDrawn="1"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9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0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Text Box 12"/>
            <p:cNvSpPr txBox="1">
              <a:spLocks noChangeArrowheads="1"/>
            </p:cNvSpPr>
            <p:nvPr userDrawn="1"/>
          </p:nvSpPr>
          <p:spPr bwMode="auto">
            <a:xfrm>
              <a:off x="6551613" y="503238"/>
              <a:ext cx="2663825" cy="577850"/>
            </a:xfrm>
            <a:prstGeom prst="rect">
              <a:avLst/>
            </a:prstGeom>
            <a:noFill/>
            <a:ln w="9525">
              <a:noFill/>
              <a:round/>
              <a:headEnd/>
              <a:tailEnd/>
            </a:ln>
            <a:effectLst/>
          </p:spPr>
          <p:txBody>
            <a:bodyPr lIns="90000" tIns="45000" rIns="90000" bIns="45000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/>
              </a:pPr>
              <a:r>
                <a:rPr lang="en-GB" sz="3200" b="1" dirty="0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EGI-</a:t>
              </a:r>
              <a:r>
                <a:rPr lang="en-GB" sz="3200" b="1" dirty="0" err="1">
                  <a:solidFill>
                    <a:srgbClr val="FFFFFF"/>
                  </a:solidFill>
                  <a:ea typeface="SimSun" charset="0"/>
                  <a:cs typeface="Arial" pitchFamily="34" charset="0"/>
                </a:rPr>
                <a:t>InSPIRE</a:t>
              </a:r>
              <a:endParaRPr lang="en-GB" sz="3200" b="1" dirty="0">
                <a:solidFill>
                  <a:srgbClr val="FFFFFF"/>
                </a:solidFill>
                <a:ea typeface="SimSun" charset="0"/>
                <a:cs typeface="Arial" pitchFamily="34" charset="0"/>
              </a:endParaRPr>
            </a:p>
          </p:txBody>
        </p:sp>
      </p:grp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43888" y="5713413"/>
            <a:ext cx="781050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pic>
        <p:nvPicPr>
          <p:cNvPr id="13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688" y="5640388"/>
            <a:ext cx="1447800" cy="588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</p:pic>
      <p:sp>
        <p:nvSpPr>
          <p:cNvPr id="14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5" name="Rectangle 18"/>
          <p:cNvSpPr>
            <a:spLocks noChangeArrowheads="1"/>
          </p:cNvSpPr>
          <p:nvPr/>
        </p:nvSpPr>
        <p:spPr bwMode="auto">
          <a:xfrm>
            <a:off x="53752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672" y="2130425"/>
            <a:ext cx="7200800" cy="1470025"/>
          </a:xfr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67744" y="3886200"/>
            <a:ext cx="5832648" cy="13430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6" name="Date Placeholder 3"/>
          <p:cNvSpPr>
            <a:spLocks noGrp="1"/>
          </p:cNvSpPr>
          <p:nvPr>
            <p:ph type="dt" sz="half" idx="10"/>
          </p:nvPr>
        </p:nvSpPr>
        <p:spPr>
          <a:xfrm>
            <a:off x="62136" y="637667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7083BC8-B8DE-4B8B-8F6F-260056EF04E0}" type="datetime1">
              <a:rPr lang="en-US" smtClean="0"/>
              <a:t>6/26/2013</a:t>
            </a:fld>
            <a:endParaRPr lang="en-US"/>
          </a:p>
        </p:txBody>
      </p:sp>
      <p:sp>
        <p:nvSpPr>
          <p:cNvPr id="1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18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75475" y="6356350"/>
            <a:ext cx="2133600" cy="365125"/>
          </a:xfrm>
        </p:spPr>
        <p:txBody>
          <a:bodyPr/>
          <a:lstStyle>
            <a:lvl1pPr>
              <a:defRPr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49BBEF8-E677-489D-9AF6-C560A2D9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41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onten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11188" y="1412776"/>
            <a:ext cx="8075612" cy="4525963"/>
          </a:xfrm>
        </p:spPr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6D62D91-1C3D-4700-BCC7-915CD745F214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49BBEF8-E677-489D-9AF6-C560A2D9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4901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E9B8FD-9AF9-4427-A2F0-530368317ACE}" type="datetime1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632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2D82E-32C3-4CD6-8E75-4A01BA5BA5AE}" type="datetime1">
              <a:rPr lang="en-US" smtClean="0"/>
              <a:t>6/26/2013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782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ext Box 2"/>
          <p:cNvSpPr txBox="1">
            <a:spLocks noChangeArrowheads="1"/>
          </p:cNvSpPr>
          <p:nvPr/>
        </p:nvSpPr>
        <p:spPr bwMode="auto">
          <a:xfrm>
            <a:off x="0" y="6308725"/>
            <a:ext cx="9144000" cy="549275"/>
          </a:xfrm>
          <a:prstGeom prst="rect">
            <a:avLst/>
          </a:prstGeom>
          <a:solidFill>
            <a:srgbClr val="0067B1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</a:endParaRPr>
          </a:p>
        </p:txBody>
      </p:sp>
      <p:grpSp>
        <p:nvGrpSpPr>
          <p:cNvPr id="1027" name="Group 12"/>
          <p:cNvGrpSpPr>
            <a:grpSpLocks/>
          </p:cNvGrpSpPr>
          <p:nvPr/>
        </p:nvGrpSpPr>
        <p:grpSpPr bwMode="auto">
          <a:xfrm>
            <a:off x="0" y="0"/>
            <a:ext cx="9144000" cy="1044575"/>
            <a:chOff x="-1" y="0"/>
            <a:chExt cx="9144001" cy="1044575"/>
          </a:xfrm>
        </p:grpSpPr>
        <p:sp>
          <p:nvSpPr>
            <p:cNvPr id="8" name="Rectangle 4"/>
            <p:cNvSpPr>
              <a:spLocks noChangeArrowheads="1"/>
            </p:cNvSpPr>
            <p:nvPr userDrawn="1"/>
          </p:nvSpPr>
          <p:spPr bwMode="auto">
            <a:xfrm>
              <a:off x="-1" y="0"/>
              <a:ext cx="9144001" cy="1044575"/>
            </a:xfrm>
            <a:prstGeom prst="rect">
              <a:avLst/>
            </a:pr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pic>
          <p:nvPicPr>
            <p:cNvPr id="1036" name="Picture 5"/>
            <p:cNvPicPr>
              <a:picLocks noChangeAspect="1" noChangeArrowheads="1"/>
            </p:cNvPicPr>
            <p:nvPr userDrawn="1"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0" y="0"/>
              <a:ext cx="1735138" cy="9794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pic>
        <p:sp>
          <p:nvSpPr>
            <p:cNvPr id="10" name="Rectangle 6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prstGeom prst="rect">
              <a:avLst/>
            </a:prstGeom>
            <a:solidFill>
              <a:srgbClr val="FFFFFF"/>
            </a:solidFill>
            <a:ln w="9360">
              <a:solidFill>
                <a:srgbClr val="FFFFFF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  <p:sp>
          <p:nvSpPr>
            <p:cNvPr id="11" name="Freeform 7"/>
            <p:cNvSpPr>
              <a:spLocks noChangeArrowheads="1"/>
            </p:cNvSpPr>
            <p:nvPr/>
          </p:nvSpPr>
          <p:spPr bwMode="auto">
            <a:xfrm>
              <a:off x="1619249" y="0"/>
              <a:ext cx="1800225" cy="979488"/>
            </a:xfrm>
            <a:custGeom>
              <a:avLst/>
              <a:gdLst/>
              <a:ahLst/>
              <a:cxnLst>
                <a:cxn ang="0">
                  <a:pos x="5000" y="0"/>
                </a:cxn>
                <a:cxn ang="0">
                  <a:pos x="5000" y="2720"/>
                </a:cxn>
                <a:cxn ang="0">
                  <a:pos x="0" y="2720"/>
                </a:cxn>
                <a:cxn ang="0">
                  <a:pos x="2000" y="0"/>
                </a:cxn>
                <a:cxn ang="0">
                  <a:pos x="5000" y="0"/>
                </a:cxn>
              </a:cxnLst>
              <a:rect l="0" t="0" r="r" b="b"/>
              <a:pathLst>
                <a:path w="5001" h="2721">
                  <a:moveTo>
                    <a:pt x="5000" y="0"/>
                  </a:moveTo>
                  <a:lnTo>
                    <a:pt x="5000" y="2720"/>
                  </a:lnTo>
                  <a:lnTo>
                    <a:pt x="0" y="2720"/>
                  </a:lnTo>
                  <a:cubicBezTo>
                    <a:pt x="2000" y="2720"/>
                    <a:pt x="0" y="0"/>
                    <a:pt x="2000" y="0"/>
                  </a:cubicBezTo>
                  <a:cubicBezTo>
                    <a:pt x="2667" y="0"/>
                    <a:pt x="4333" y="0"/>
                    <a:pt x="5000" y="0"/>
                  </a:cubicBezTo>
                </a:path>
              </a:pathLst>
            </a:custGeom>
            <a:solidFill>
              <a:srgbClr val="0067B1"/>
            </a:solidFill>
            <a:ln w="9360">
              <a:solidFill>
                <a:srgbClr val="0067B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2124075" y="115888"/>
            <a:ext cx="6840538" cy="865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11188" y="1600200"/>
            <a:ext cx="8075612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913" y="637698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0F53A158-D713-4C87-8FBB-1337CBE7721B}" type="datetime1">
              <a:rPr lang="en-US" smtClean="0"/>
              <a:t>6/26/2013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9925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D49BBEF8-E677-489D-9AF6-C560A2D95DD9}" type="slidenum">
              <a:rPr lang="en-US" smtClean="0"/>
              <a:t>‹#›</a:t>
            </a:fld>
            <a:endParaRPr lang="en-US"/>
          </a:p>
        </p:txBody>
      </p:sp>
      <p:sp>
        <p:nvSpPr>
          <p:cNvPr id="15" name="Rectangle 17"/>
          <p:cNvSpPr>
            <a:spLocks noChangeArrowheads="1"/>
          </p:cNvSpPr>
          <p:nvPr/>
        </p:nvSpPr>
        <p:spPr bwMode="auto">
          <a:xfrm>
            <a:off x="7667625" y="6586538"/>
            <a:ext cx="14478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r"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www.egi.eu</a:t>
            </a:r>
          </a:p>
        </p:txBody>
      </p:sp>
      <p:sp>
        <p:nvSpPr>
          <p:cNvPr id="16" name="Rectangle 18"/>
          <p:cNvSpPr>
            <a:spLocks noChangeArrowheads="1"/>
          </p:cNvSpPr>
          <p:nvPr/>
        </p:nvSpPr>
        <p:spPr bwMode="auto">
          <a:xfrm>
            <a:off x="53975" y="6605588"/>
            <a:ext cx="2286000" cy="2794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fontAlgn="auto">
              <a:spcBef>
                <a:spcPts val="875"/>
              </a:spcBef>
              <a:spcAft>
                <a:spcPts val="0"/>
              </a:spcAft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EGI-</a:t>
            </a:r>
            <a:r>
              <a:rPr lang="en-US" sz="1200" dirty="0" err="1">
                <a:solidFill>
                  <a:srgbClr val="FFFFFF"/>
                </a:solidFill>
                <a:ea typeface="SimSun" charset="0"/>
                <a:cs typeface="Arial" pitchFamily="34" charset="0"/>
              </a:rPr>
              <a:t>InSPIRE</a:t>
            </a:r>
            <a:r>
              <a:rPr lang="en-US" sz="1200" dirty="0">
                <a:solidFill>
                  <a:srgbClr val="FFFFFF"/>
                </a:solidFill>
                <a:ea typeface="SimSun" charset="0"/>
                <a:cs typeface="Arial" pitchFamily="34" charset="0"/>
              </a:rPr>
              <a:t> RI-261323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hf hd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bg1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pitchFamily="34" charset="0"/>
          <a:cs typeface="Arial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Plans for PY4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Steven Newhouse</a:t>
            </a:r>
          </a:p>
          <a:p>
            <a:r>
              <a:rPr lang="en-US" dirty="0" smtClean="0"/>
              <a:t>EGI-</a:t>
            </a:r>
            <a:r>
              <a:rPr lang="en-US" dirty="0" err="1" smtClean="0"/>
              <a:t>InSPIRE</a:t>
            </a:r>
            <a:r>
              <a:rPr lang="en-US" dirty="0" smtClean="0"/>
              <a:t> Project Director, EGI.eu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98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in Horizon 2020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10</a:t>
            </a:fld>
            <a:endParaRPr 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694" b="12228"/>
          <a:stretch/>
        </p:blipFill>
        <p:spPr bwMode="auto">
          <a:xfrm>
            <a:off x="-18257" y="1052736"/>
            <a:ext cx="700877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7164388" y="1052736"/>
            <a:ext cx="2002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From Kostas </a:t>
            </a:r>
            <a:r>
              <a:rPr lang="en-US" b="1" dirty="0" err="1" smtClean="0"/>
              <a:t>Glinos</a:t>
            </a:r>
            <a:endParaRPr lang="en-US" b="1" dirty="0" smtClean="0"/>
          </a:p>
          <a:p>
            <a:r>
              <a:rPr lang="en-US" b="1" dirty="0" smtClean="0"/>
              <a:t>Dublin, May 2013</a:t>
            </a:r>
            <a:endParaRPr lang="en-US" b="1" dirty="0"/>
          </a:p>
        </p:txBody>
      </p:sp>
      <p:sp>
        <p:nvSpPr>
          <p:cNvPr id="8" name="Rounded Rectangle 7"/>
          <p:cNvSpPr/>
          <p:nvPr/>
        </p:nvSpPr>
        <p:spPr>
          <a:xfrm>
            <a:off x="899592" y="3378696"/>
            <a:ext cx="4896544" cy="325810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2591903" y="1673832"/>
            <a:ext cx="6529993" cy="147732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EGI’s Core platform enables federation of any service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Currently have some data management services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Potential collaboration with EUDAT: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EUDAT: Continues working with researchers &amp; their services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EGI brings selected services into wide-scale deployment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899592" y="3873574"/>
            <a:ext cx="4752528" cy="504056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899592" y="4399334"/>
            <a:ext cx="5688632" cy="469826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52472" y="5301208"/>
            <a:ext cx="7327840" cy="1477328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EGI’s focus has been on an open ecosystem, including Resource Providers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Driving the federation of </a:t>
            </a:r>
            <a:r>
              <a:rPr lang="en-US" dirty="0" err="1" smtClean="0"/>
              <a:t>virtualised</a:t>
            </a:r>
            <a:r>
              <a:rPr lang="en-US" dirty="0" smtClean="0"/>
              <a:t> resources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Federated </a:t>
            </a:r>
            <a:r>
              <a:rPr lang="en-US" dirty="0" err="1" smtClean="0"/>
              <a:t>IaaS</a:t>
            </a:r>
            <a:r>
              <a:rPr lang="en-US" dirty="0" smtClean="0"/>
              <a:t> ’s Cloud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Currently public sector &amp; open to commercial providers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Been running European Grids for over a decade!</a:t>
            </a:r>
          </a:p>
        </p:txBody>
      </p:sp>
    </p:spTree>
    <p:extLst>
      <p:ext uri="{BB962C8B-B14F-4D97-AF65-F5344CB8AC3E}">
        <p14:creationId xmlns:p14="http://schemas.microsoft.com/office/powerpoint/2010/main" val="18016189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EGI in Horizon 2020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E2CB-0116-4780-86D2-CC4FD60E8734}" type="slidenum">
              <a:rPr lang="en-US" smtClean="0"/>
              <a:t>11</a:t>
            </a:fld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64388" y="1052736"/>
            <a:ext cx="200234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From Kostas </a:t>
            </a:r>
            <a:r>
              <a:rPr lang="en-US" b="1" dirty="0" err="1" smtClean="0"/>
              <a:t>Glinos</a:t>
            </a:r>
            <a:endParaRPr lang="en-US" b="1" dirty="0" smtClean="0"/>
          </a:p>
          <a:p>
            <a:r>
              <a:rPr lang="en-US" b="1" dirty="0" smtClean="0"/>
              <a:t>Dublin, May 2013</a:t>
            </a:r>
            <a:endParaRPr lang="en-US" b="1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47" b="17743"/>
          <a:stretch/>
        </p:blipFill>
        <p:spPr bwMode="auto">
          <a:xfrm>
            <a:off x="28200" y="1052736"/>
            <a:ext cx="6955026" cy="41421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195736" y="1484784"/>
            <a:ext cx="5135317" cy="923330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Discussions with: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EUDAT: GOCDB &amp; Security Incident Response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PRACE: Helpdesk</a:t>
            </a:r>
          </a:p>
        </p:txBody>
      </p:sp>
      <p:sp>
        <p:nvSpPr>
          <p:cNvPr id="9" name="Rounded Rectangle 8"/>
          <p:cNvSpPr/>
          <p:nvPr/>
        </p:nvSpPr>
        <p:spPr>
          <a:xfrm>
            <a:off x="350824" y="3134254"/>
            <a:ext cx="6192688" cy="901874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1921425" y="5158933"/>
            <a:ext cx="6184514" cy="646331"/>
          </a:xfrm>
          <a:prstGeom prst="rect">
            <a:avLst/>
          </a:prstGeom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dirty="0" smtClean="0"/>
              <a:t>EGI Core Infrastructure Platform</a:t>
            </a:r>
          </a:p>
          <a:p>
            <a:pPr marL="742950" lvl="1" indent="-285750">
              <a:buFont typeface="Arial" pitchFamily="34" charset="0"/>
              <a:buChar char="•"/>
            </a:pPr>
            <a:r>
              <a:rPr lang="en-US" dirty="0" smtClean="0"/>
              <a:t>Supports services from EMI, Globus, </a:t>
            </a:r>
            <a:r>
              <a:rPr lang="en-US" dirty="0" err="1" smtClean="0"/>
              <a:t>IaaS</a:t>
            </a:r>
            <a:r>
              <a:rPr lang="en-US" dirty="0" smtClean="0"/>
              <a:t>, Desktop Grids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936473" y="4581128"/>
            <a:ext cx="3826921" cy="288032"/>
          </a:xfrm>
          <a:prstGeom prst="roundRect">
            <a:avLst/>
          </a:prstGeom>
          <a:noFill/>
          <a:ln w="76200"/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3285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EGI’s Grand Vision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GB" i="1" dirty="0"/>
              <a:t>Establish by 2020 a distributed open compute and data infrastructure comprising a 1M Core Federated Cloud and 1 Exabyte of Federated Cloud Storage across Europe that is able to support the data analysis activities of all researchers within the European Research </a:t>
            </a:r>
            <a:r>
              <a:rPr lang="en-GB" i="1" dirty="0" smtClean="0"/>
              <a:t>Area</a:t>
            </a:r>
          </a:p>
          <a:p>
            <a:pPr marL="0" indent="0" algn="ctr">
              <a:buNone/>
            </a:pPr>
            <a:endParaRPr lang="en-GB" i="1" dirty="0"/>
          </a:p>
          <a:p>
            <a:pPr marL="0" indent="0" algn="r">
              <a:buNone/>
            </a:pPr>
            <a:r>
              <a:rPr lang="en-GB" i="1" dirty="0" smtClean="0"/>
              <a:t>EGI Council Discussion – April 2013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E2CB-0116-4780-86D2-CC4FD60E8734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4367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Within the Grand Vision…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European cloud to support excellent science</a:t>
            </a:r>
          </a:p>
          <a:p>
            <a:pPr lvl="1"/>
            <a:r>
              <a:rPr lang="en-US" dirty="0" smtClean="0"/>
              <a:t>Federated through distributed national resources</a:t>
            </a:r>
          </a:p>
          <a:p>
            <a:r>
              <a:rPr lang="en-US" dirty="0"/>
              <a:t>N</a:t>
            </a:r>
            <a:r>
              <a:rPr lang="en-US" dirty="0" smtClean="0"/>
              <a:t>ational &amp; regional support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Technical consultancy &amp; training for researchers</a:t>
            </a:r>
          </a:p>
          <a:p>
            <a:r>
              <a:rPr lang="en-US" dirty="0" smtClean="0"/>
              <a:t>Drive technical innovation in:</a:t>
            </a:r>
          </a:p>
          <a:p>
            <a:pPr lvl="1"/>
            <a:r>
              <a:rPr lang="en-US" dirty="0" smtClean="0"/>
              <a:t>Tools to operate a uniform federated cloud</a:t>
            </a:r>
          </a:p>
          <a:p>
            <a:pPr lvl="1"/>
            <a:r>
              <a:rPr lang="en-US" dirty="0" smtClean="0"/>
              <a:t>Services needed to build VREs</a:t>
            </a:r>
          </a:p>
          <a:p>
            <a:pPr lvl="1"/>
            <a:r>
              <a:rPr lang="en-US" dirty="0" smtClean="0"/>
              <a:t>An easy to use platform for data analysis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F9E2CB-0116-4780-86D2-CC4FD60E8734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3106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Sustainability Principles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Routine operation of mature activities</a:t>
            </a:r>
          </a:p>
          <a:p>
            <a:pPr lvl="1"/>
            <a:r>
              <a:rPr lang="en-US" dirty="0" smtClean="0"/>
              <a:t>Sustained by those who benefit from them</a:t>
            </a:r>
          </a:p>
          <a:p>
            <a:r>
              <a:rPr lang="en-US" dirty="0" smtClean="0"/>
              <a:t>New developments &amp; approaches</a:t>
            </a:r>
          </a:p>
          <a:p>
            <a:pPr lvl="1"/>
            <a:r>
              <a:rPr lang="en-US" dirty="0" smtClean="0"/>
              <a:t>Projects to deliver explicit innovations</a:t>
            </a:r>
          </a:p>
          <a:p>
            <a:r>
              <a:rPr lang="en-US" dirty="0" smtClean="0"/>
              <a:t>Impact:</a:t>
            </a:r>
          </a:p>
          <a:p>
            <a:pPr lvl="1"/>
            <a:r>
              <a:rPr lang="en-US" dirty="0" smtClean="0"/>
              <a:t>Long-term activities not on project funding</a:t>
            </a:r>
          </a:p>
          <a:p>
            <a:pPr lvl="2"/>
            <a:r>
              <a:rPr lang="en-US" dirty="0" smtClean="0"/>
              <a:t>Funded by contributions through EGI.eu</a:t>
            </a:r>
          </a:p>
          <a:p>
            <a:pPr lvl="1"/>
            <a:r>
              <a:rPr lang="en-US" dirty="0" smtClean="0"/>
              <a:t>Retain e-Infrastructure co-funding model</a:t>
            </a:r>
          </a:p>
          <a:p>
            <a:pPr lvl="2"/>
            <a:r>
              <a:rPr lang="en-US" dirty="0" smtClean="0"/>
              <a:t>EC funds focused innovation &amp; support projects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0509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Some Project Concepts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3684" y="1412776"/>
            <a:ext cx="8532812" cy="4752528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An integrated EGI: Solutions &amp; Communities</a:t>
            </a:r>
          </a:p>
          <a:p>
            <a:pPr lvl="1"/>
            <a:r>
              <a:rPr lang="en-US" dirty="0" smtClean="0"/>
              <a:t>Expand and support Community Networks</a:t>
            </a:r>
          </a:p>
          <a:p>
            <a:pPr lvl="1"/>
            <a:r>
              <a:rPr lang="en-US" dirty="0" smtClean="0"/>
              <a:t>Integrating a Federated </a:t>
            </a:r>
            <a:r>
              <a:rPr lang="en-US" dirty="0" err="1" smtClean="0"/>
              <a:t>IaaS</a:t>
            </a:r>
            <a:r>
              <a:rPr lang="en-US" dirty="0" smtClean="0"/>
              <a:t> Cloud</a:t>
            </a:r>
          </a:p>
          <a:p>
            <a:pPr lvl="1"/>
            <a:r>
              <a:rPr lang="en-US" dirty="0" smtClean="0"/>
              <a:t>Technical outreach &amp; training for new communities</a:t>
            </a:r>
          </a:p>
          <a:p>
            <a:r>
              <a:rPr lang="en-US" dirty="0" smtClean="0"/>
              <a:t>Innovative Operational Tools for ERA</a:t>
            </a:r>
          </a:p>
          <a:p>
            <a:pPr lvl="1"/>
            <a:r>
              <a:rPr lang="en-US" dirty="0" smtClean="0"/>
              <a:t>Tools for different e-Infrastructure providers</a:t>
            </a:r>
          </a:p>
          <a:p>
            <a:pPr lvl="1"/>
            <a:r>
              <a:rPr lang="en-US" dirty="0" smtClean="0"/>
              <a:t>Gather requirements and develop tools</a:t>
            </a:r>
          </a:p>
          <a:p>
            <a:r>
              <a:rPr lang="en-US" dirty="0" smtClean="0"/>
              <a:t>Collaborative Data Infrastructure Platform</a:t>
            </a:r>
          </a:p>
          <a:p>
            <a:pPr lvl="1"/>
            <a:r>
              <a:rPr lang="en-US" dirty="0" smtClean="0"/>
              <a:t>Researcher’s requirements for data services </a:t>
            </a:r>
          </a:p>
          <a:p>
            <a:pPr lvl="1"/>
            <a:r>
              <a:rPr lang="en-US" dirty="0" smtClean="0"/>
              <a:t>Develop and integrate services into production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447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Support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5308" cy="4525963"/>
          </a:xfrm>
        </p:spPr>
        <p:txBody>
          <a:bodyPr/>
          <a:lstStyle/>
          <a:p>
            <a:r>
              <a:rPr lang="en-US" dirty="0" smtClean="0"/>
              <a:t>Promoting Research Results from DRIs</a:t>
            </a:r>
          </a:p>
          <a:p>
            <a:pPr lvl="1"/>
            <a:r>
              <a:rPr lang="en-US" dirty="0" smtClean="0"/>
              <a:t>Communications and promotion training</a:t>
            </a:r>
          </a:p>
          <a:p>
            <a:pPr lvl="1"/>
            <a:r>
              <a:rPr lang="en-US" dirty="0" smtClean="0"/>
              <a:t>Outreach to researchers, public, …</a:t>
            </a:r>
          </a:p>
          <a:p>
            <a:r>
              <a:rPr lang="en-US" dirty="0" smtClean="0"/>
              <a:t>Worldwide Integration</a:t>
            </a:r>
          </a:p>
          <a:p>
            <a:pPr lvl="1"/>
            <a:r>
              <a:rPr lang="en-US" dirty="0" smtClean="0"/>
              <a:t>Integrate Europe into other activities worldwide</a:t>
            </a:r>
          </a:p>
          <a:p>
            <a:r>
              <a:rPr lang="en-US" dirty="0" smtClean="0"/>
              <a:t>ERIC Design Study</a:t>
            </a:r>
          </a:p>
          <a:p>
            <a:pPr lvl="1"/>
            <a:r>
              <a:rPr lang="en-US" dirty="0" smtClean="0"/>
              <a:t>To establish a Digital Research Infrastructure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9228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PY4 and beyond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sustainability principles during PY4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Fund Core EGI Activities through EGI.eu</a:t>
            </a:r>
          </a:p>
          <a:p>
            <a:pPr marL="971550" lvl="1" indent="-514350">
              <a:buFont typeface="+mj-lt"/>
              <a:buAutoNum type="alphaLcParenR"/>
            </a:pPr>
            <a:r>
              <a:rPr lang="en-US" dirty="0" smtClean="0"/>
              <a:t>Fund innovation &amp; support activities by EC</a:t>
            </a:r>
          </a:p>
          <a:p>
            <a:r>
              <a:rPr lang="en-US" dirty="0" smtClean="0"/>
              <a:t>Extend EGI-</a:t>
            </a:r>
            <a:r>
              <a:rPr lang="en-US" dirty="0" err="1" smtClean="0"/>
              <a:t>InSPIRE</a:t>
            </a:r>
            <a:r>
              <a:rPr lang="en-US" dirty="0" smtClean="0"/>
              <a:t> by 6 months</a:t>
            </a:r>
          </a:p>
          <a:p>
            <a:pPr lvl="1"/>
            <a:r>
              <a:rPr lang="en-US" dirty="0" smtClean="0"/>
              <a:t>Activity in (a) will continue regardless</a:t>
            </a:r>
          </a:p>
          <a:p>
            <a:pPr lvl="1"/>
            <a:r>
              <a:rPr lang="en-US" dirty="0" smtClean="0"/>
              <a:t>Continue (b) until new H2020 funds emerge</a:t>
            </a:r>
          </a:p>
          <a:p>
            <a:r>
              <a:rPr lang="en-US" dirty="0" smtClean="0"/>
              <a:t>New Horizon 2020 projects</a:t>
            </a:r>
          </a:p>
          <a:p>
            <a:pPr lvl="1"/>
            <a:r>
              <a:rPr lang="en-US" dirty="0" smtClean="0"/>
              <a:t> Fund innovation &amp; support around Core EGI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4828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DoW</a:t>
            </a:r>
            <a:r>
              <a:rPr lang="en-US" dirty="0" smtClean="0"/>
              <a:t>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For PY4:</a:t>
            </a:r>
          </a:p>
          <a:p>
            <a:pPr lvl="1"/>
            <a:r>
              <a:rPr lang="en-US" dirty="0" smtClean="0"/>
              <a:t>SA1, SA2, SA4 and JRA1: As planned</a:t>
            </a:r>
          </a:p>
          <a:p>
            <a:pPr lvl="1"/>
            <a:r>
              <a:rPr lang="en-US" dirty="0" smtClean="0"/>
              <a:t>NA2: National as planned, EGI.eu re-profiled</a:t>
            </a:r>
          </a:p>
          <a:p>
            <a:pPr lvl="1"/>
            <a:r>
              <a:rPr lang="en-US" dirty="0" smtClean="0"/>
              <a:t>NA1: EGI.eu activity re-profiled</a:t>
            </a:r>
            <a:endParaRPr lang="en-US" dirty="0"/>
          </a:p>
          <a:p>
            <a:r>
              <a:rPr lang="en-US" dirty="0" smtClean="0"/>
              <a:t>For PY5 (6 months):</a:t>
            </a:r>
          </a:p>
          <a:p>
            <a:pPr lvl="1"/>
            <a:r>
              <a:rPr lang="en-US" dirty="0" smtClean="0"/>
              <a:t>NA1 and NA2: Central effort continues</a:t>
            </a:r>
          </a:p>
          <a:p>
            <a:pPr lvl="1"/>
            <a:r>
              <a:rPr lang="en-US" dirty="0" smtClean="0"/>
              <a:t>SA1: Reduced including some SA2 activity</a:t>
            </a:r>
          </a:p>
          <a:p>
            <a:pPr lvl="2"/>
            <a:r>
              <a:rPr lang="en-US" dirty="0" smtClean="0"/>
              <a:t>Core EGI Activities only. EGI.eu support</a:t>
            </a:r>
          </a:p>
          <a:p>
            <a:pPr lvl="1"/>
            <a:r>
              <a:rPr lang="en-US" dirty="0" smtClean="0"/>
              <a:t>National activities: Continue if funds available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32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PY4 &amp; PY5: NA1@EGI.eu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3300" cy="4525963"/>
          </a:xfrm>
        </p:spPr>
        <p:txBody>
          <a:bodyPr/>
          <a:lstStyle/>
          <a:p>
            <a:r>
              <a:rPr lang="en-US" dirty="0" smtClean="0"/>
              <a:t>Reduce effort in Technical Management</a:t>
            </a:r>
          </a:p>
          <a:p>
            <a:pPr lvl="1"/>
            <a:r>
              <a:rPr lang="en-US" dirty="0" smtClean="0"/>
              <a:t>Focus on execution &amp; less on expansion</a:t>
            </a:r>
          </a:p>
          <a:p>
            <a:pPr lvl="1"/>
            <a:r>
              <a:rPr lang="en-US" dirty="0" smtClean="0"/>
              <a:t>Further reduction in PY5 as WPs decrease</a:t>
            </a:r>
          </a:p>
          <a:p>
            <a:r>
              <a:rPr lang="en-US" dirty="0"/>
              <a:t>M</a:t>
            </a:r>
            <a:r>
              <a:rPr lang="en-US" dirty="0" smtClean="0"/>
              <a:t>etrics development and QA</a:t>
            </a:r>
          </a:p>
          <a:p>
            <a:pPr lvl="1"/>
            <a:r>
              <a:rPr lang="en-US" dirty="0" smtClean="0"/>
              <a:t>Strategic &amp; solution metrics developed further</a:t>
            </a:r>
          </a:p>
          <a:p>
            <a:pPr lvl="1"/>
            <a:r>
              <a:rPr lang="en-US" dirty="0" smtClean="0"/>
              <a:t>Freeze project related metrics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072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200453" cy="865187"/>
          </a:xfrm>
        </p:spPr>
        <p:txBody>
          <a:bodyPr/>
          <a:lstStyle/>
          <a:p>
            <a:r>
              <a:rPr lang="en-US" dirty="0" smtClean="0"/>
              <a:t>EGI Services and Solutions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32812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Continue to refine EGI.eu Service Portfolio</a:t>
            </a:r>
          </a:p>
          <a:p>
            <a:pPr lvl="1"/>
            <a:r>
              <a:rPr lang="en-US" dirty="0" smtClean="0"/>
              <a:t>Cost, service-level and performance</a:t>
            </a:r>
          </a:p>
          <a:p>
            <a:pPr lvl="1"/>
            <a:r>
              <a:rPr lang="en-US" dirty="0" smtClean="0"/>
              <a:t>Rebidding underway for technical services</a:t>
            </a:r>
          </a:p>
          <a:p>
            <a:pPr lvl="2"/>
            <a:r>
              <a:rPr lang="en-US" dirty="0" smtClean="0"/>
              <a:t>To be delivered to EGI.eu under defined SLA</a:t>
            </a:r>
          </a:p>
          <a:p>
            <a:r>
              <a:rPr lang="en-US" dirty="0" smtClean="0"/>
              <a:t>Assemble and document other portfolios</a:t>
            </a:r>
          </a:p>
          <a:p>
            <a:pPr lvl="1"/>
            <a:r>
              <a:rPr lang="en-US" dirty="0" smtClean="0"/>
              <a:t>From Resource </a:t>
            </a:r>
            <a:r>
              <a:rPr lang="en-US" dirty="0" err="1" smtClean="0"/>
              <a:t>Centres</a:t>
            </a:r>
            <a:endParaRPr lang="en-US" dirty="0" smtClean="0"/>
          </a:p>
          <a:p>
            <a:pPr lvl="1"/>
            <a:r>
              <a:rPr lang="en-US" dirty="0" smtClean="0"/>
              <a:t>From Resource Providers</a:t>
            </a:r>
          </a:p>
          <a:p>
            <a:r>
              <a:rPr lang="en-US" dirty="0" smtClean="0"/>
              <a:t>Define and develop EGI Solution Portfolios</a:t>
            </a:r>
          </a:p>
          <a:p>
            <a:pPr lvl="1"/>
            <a:r>
              <a:rPr lang="en-US" dirty="0" smtClean="0"/>
              <a:t>White papers, roadmaps, product management, …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0872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PY4: NA2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Marketing &amp; Communication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upport the human networks</a:t>
            </a:r>
          </a:p>
          <a:p>
            <a:pPr lvl="2"/>
            <a:r>
              <a:rPr lang="en-US" dirty="0" smtClean="0"/>
              <a:t>Communication in the networks</a:t>
            </a:r>
          </a:p>
          <a:p>
            <a:pPr lvl="2"/>
            <a:r>
              <a:rPr lang="en-US" dirty="0" smtClean="0"/>
              <a:t>Presence at user related events</a:t>
            </a:r>
          </a:p>
          <a:p>
            <a:pPr lvl="1"/>
            <a:r>
              <a:rPr lang="en-US" dirty="0" smtClean="0"/>
              <a:t>Promote Use cases, Federated Cloud, …</a:t>
            </a:r>
          </a:p>
          <a:p>
            <a:pPr lvl="1"/>
            <a:r>
              <a:rPr lang="en-US" dirty="0" smtClean="0"/>
              <a:t>Reduce effort around HUCs and RPs</a:t>
            </a:r>
          </a:p>
          <a:p>
            <a:r>
              <a:rPr lang="en-US" dirty="0" smtClean="0"/>
              <a:t>Technical Outreach</a:t>
            </a:r>
          </a:p>
          <a:p>
            <a:pPr lvl="1"/>
            <a:r>
              <a:rPr lang="en-US" dirty="0" smtClean="0"/>
              <a:t>Focus efforts new user communities</a:t>
            </a:r>
          </a:p>
          <a:p>
            <a:pPr lvl="1"/>
            <a:r>
              <a:rPr lang="en-US" dirty="0" smtClean="0"/>
              <a:t>Focus efforts on cloud uptake</a:t>
            </a:r>
          </a:p>
          <a:p>
            <a:r>
              <a:rPr lang="en-US" dirty="0" smtClean="0"/>
              <a:t>NGI activities &amp; EGI Global Tasks continue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010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PY5: NA2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3300" cy="4525963"/>
          </a:xfrm>
        </p:spPr>
        <p:txBody>
          <a:bodyPr/>
          <a:lstStyle/>
          <a:p>
            <a:r>
              <a:rPr lang="en-US" dirty="0" smtClean="0"/>
              <a:t>Development stops &amp; operations continue:</a:t>
            </a:r>
          </a:p>
          <a:p>
            <a:pPr lvl="1"/>
            <a:r>
              <a:rPr lang="en-US" dirty="0" err="1" smtClean="0"/>
              <a:t>AppDB</a:t>
            </a:r>
            <a:r>
              <a:rPr lang="en-US" dirty="0" smtClean="0"/>
              <a:t>, TMP, CRM</a:t>
            </a:r>
          </a:p>
          <a:p>
            <a:r>
              <a:rPr lang="en-US" dirty="0" smtClean="0"/>
              <a:t>Collaboration tools continue</a:t>
            </a:r>
          </a:p>
          <a:p>
            <a:pPr lvl="1"/>
            <a:r>
              <a:rPr lang="en-US" dirty="0" smtClean="0"/>
              <a:t>Website, wiki, mailing lists, …</a:t>
            </a:r>
          </a:p>
          <a:p>
            <a:r>
              <a:rPr lang="en-US" dirty="0" smtClean="0"/>
              <a:t>Security policy activities continue in SA1</a:t>
            </a:r>
          </a:p>
          <a:p>
            <a:r>
              <a:rPr lang="en-US" dirty="0" smtClean="0"/>
              <a:t>NGI participation in Virtual Teams</a:t>
            </a:r>
          </a:p>
          <a:p>
            <a:pPr lvl="1"/>
            <a:r>
              <a:rPr lang="en-US" dirty="0" smtClean="0"/>
              <a:t>Voluntary best effort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0459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SA1: PY5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NGI Operations Activity</a:t>
            </a:r>
          </a:p>
          <a:p>
            <a:pPr lvl="1"/>
            <a:r>
              <a:rPr lang="en-US" dirty="0" smtClean="0"/>
              <a:t>Voluntary best effort</a:t>
            </a:r>
          </a:p>
          <a:p>
            <a:r>
              <a:rPr lang="en-US" dirty="0" smtClean="0"/>
              <a:t>Core EGI Activities</a:t>
            </a:r>
          </a:p>
          <a:p>
            <a:pPr lvl="1"/>
            <a:r>
              <a:rPr lang="en-US" dirty="0" smtClean="0"/>
              <a:t>Continue with long-term funding model</a:t>
            </a:r>
          </a:p>
          <a:p>
            <a:r>
              <a:rPr lang="en-US" dirty="0" smtClean="0"/>
              <a:t>Integrate SA2 software related activities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30135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272461" cy="865187"/>
          </a:xfrm>
        </p:spPr>
        <p:txBody>
          <a:bodyPr/>
          <a:lstStyle/>
          <a:p>
            <a:r>
              <a:rPr lang="en-US" spc="-150" dirty="0" smtClean="0"/>
              <a:t>Core EGI Activities: Technical</a:t>
            </a:r>
            <a:endParaRPr lang="en-US" spc="-150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08623337"/>
              </p:ext>
            </p:extLst>
          </p:nvPr>
        </p:nvGraphicFramePr>
        <p:xfrm>
          <a:off x="35496" y="1124744"/>
          <a:ext cx="9143999" cy="554269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094154"/>
                <a:gridCol w="3045798"/>
                <a:gridCol w="5004047"/>
              </a:tblGrid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Category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Service/Activity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Description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Message Broker Network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Coordination and operation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 Portal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Coordination, 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Accounting Repository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Coordination, 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Accounting Portal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Coordination, </a:t>
                      </a:r>
                      <a:r>
                        <a:rPr lang="en-GB" sz="1400">
                          <a:effectLst/>
                        </a:rPr>
                        <a:t>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SAM central services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Coordination,</a:t>
                      </a:r>
                      <a:r>
                        <a:rPr lang="en-GB" sz="1400">
                          <a:effectLst/>
                        </a:rPr>
                        <a:t> 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Nagios central services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</a:rPr>
                        <a:t>Operating </a:t>
                      </a:r>
                      <a:r>
                        <a:rPr lang="en-US" sz="1400" dirty="0" err="1">
                          <a:effectLst/>
                        </a:rPr>
                        <a:t>Nagios</a:t>
                      </a:r>
                      <a:r>
                        <a:rPr lang="en-US" sz="1400" dirty="0">
                          <a:effectLst/>
                        </a:rPr>
                        <a:t> instances for central </a:t>
                      </a:r>
                      <a:r>
                        <a:rPr lang="en-US" sz="1400" dirty="0" smtClean="0">
                          <a:effectLst/>
                        </a:rPr>
                        <a:t> infrastructure monitoring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Security monitoring and support tools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Coordination and operation of PAKITI, RTIR, tools for SSC support, Security Nagios and probes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13715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Service </a:t>
                      </a:r>
                      <a:r>
                        <a:rPr lang="en-US" sz="1400">
                          <a:effectLst/>
                        </a:rPr>
                        <a:t>Registry (GOCDB)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Coordination, </a:t>
                      </a:r>
                      <a:r>
                        <a:rPr lang="en-GB" sz="1400">
                          <a:effectLst/>
                        </a:rPr>
                        <a:t>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Resource Centre Certification</a:t>
                      </a:r>
                      <a:r>
                        <a:rPr lang="en-US" sz="1400">
                          <a:effectLst/>
                        </a:rPr>
                        <a:t> and other operations support services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Tools to support the process</a:t>
                      </a:r>
                      <a:r>
                        <a:rPr lang="en-US" sz="1400">
                          <a:effectLst/>
                        </a:rPr>
                        <a:t>, DTEAM and OPS VO management and related VOMS services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Operations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Security Coordination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Security operations coordination, </a:t>
                      </a:r>
                      <a:r>
                        <a:rPr lang="en-GB" sz="1400">
                          <a:effectLst/>
                        </a:rPr>
                        <a:t>Incident Response, </a:t>
                      </a:r>
                      <a:r>
                        <a:rPr lang="en-US" sz="1400">
                          <a:effectLst/>
                        </a:rPr>
                        <a:t>Software vulnerability, </a:t>
                      </a:r>
                      <a:r>
                        <a:rPr lang="en-GB" sz="1400">
                          <a:effectLst/>
                        </a:rPr>
                        <a:t>Liaison, Operations &amp; Policy coordination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Software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Acceptance Criteria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Incremental definition, coordination and verification of the acceptance criteria.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41145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Software 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Software Provisioning Infrastructure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Operating the software repositories, verification testbed and tools for automation of the software release processes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Support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Incident Management (Helpdesk)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Coordination, operation and maintenance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Support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1</a:t>
                      </a:r>
                      <a:r>
                        <a:rPr lang="en-GB" sz="1400" baseline="30000">
                          <a:effectLst/>
                        </a:rPr>
                        <a:t>st</a:t>
                      </a:r>
                      <a:r>
                        <a:rPr lang="en-GB" sz="1400">
                          <a:effectLst/>
                        </a:rPr>
                        <a:t> Level Support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</a:rPr>
                        <a:t>Including ticket triage, assignment and supervision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Support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r>
                        <a:rPr lang="en-GB" sz="1400" baseline="30000">
                          <a:effectLst/>
                        </a:rPr>
                        <a:t>nd</a:t>
                      </a:r>
                      <a:r>
                        <a:rPr lang="en-GB" sz="1400">
                          <a:effectLst/>
                        </a:rPr>
                        <a:t> Level Support (Core Platform)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Support for the EGI Core Infrastructure Platform 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  <a:tr h="274301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Support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>
                          <a:effectLst/>
                        </a:rPr>
                        <a:t>2</a:t>
                      </a:r>
                      <a:r>
                        <a:rPr lang="en-GB" sz="1400" baseline="30000">
                          <a:effectLst/>
                        </a:rPr>
                        <a:t>nd</a:t>
                      </a:r>
                      <a:r>
                        <a:rPr lang="en-GB" sz="1400">
                          <a:effectLst/>
                        </a:rPr>
                        <a:t> Level Support (Community Platform)</a:t>
                      </a:r>
                      <a:endParaRPr lang="en-US" sz="140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400" dirty="0">
                          <a:effectLst/>
                        </a:rPr>
                        <a:t>Support for middleware deployed as part of a community </a:t>
                      </a:r>
                      <a:r>
                        <a:rPr lang="en-GB" sz="1400" dirty="0" smtClean="0">
                          <a:effectLst/>
                        </a:rPr>
                        <a:t>platform</a:t>
                      </a:r>
                      <a:endParaRPr lang="en-US" sz="14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48789" marR="48789" marT="0" marB="0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81951F-C5D8-478C-A605-C57E0E76EC1E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7476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PY4 Technical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outputs from mini-projects</a:t>
            </a:r>
          </a:p>
          <a:p>
            <a:r>
              <a:rPr lang="en-US" dirty="0" smtClean="0"/>
              <a:t>Continue to support &amp; develop human networks</a:t>
            </a:r>
          </a:p>
          <a:p>
            <a:r>
              <a:rPr lang="en-US" dirty="0" smtClean="0"/>
              <a:t>Bring the federated cloud into production</a:t>
            </a:r>
          </a:p>
          <a:p>
            <a:r>
              <a:rPr lang="en-US" dirty="0" smtClean="0"/>
              <a:t>Continue integration work with:</a:t>
            </a:r>
          </a:p>
          <a:p>
            <a:pPr lvl="1"/>
            <a:r>
              <a:rPr lang="en-US" dirty="0" smtClean="0"/>
              <a:t>e-Infrastructures (EUDAT, PRACE, XSEDE)</a:t>
            </a:r>
          </a:p>
          <a:p>
            <a:pPr lvl="1"/>
            <a:r>
              <a:rPr lang="en-US" dirty="0" smtClean="0"/>
              <a:t>Research Communities (ELIXIR, CTA, …)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32539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5888"/>
            <a:ext cx="7848872" cy="865187"/>
          </a:xfrm>
        </p:spPr>
        <p:txBody>
          <a:bodyPr/>
          <a:lstStyle/>
          <a:p>
            <a:r>
              <a:rPr lang="en-US" spc="-150" dirty="0" smtClean="0"/>
              <a:t>Support for EGI’s Grand Vision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568952" cy="4525963"/>
          </a:xfrm>
        </p:spPr>
        <p:txBody>
          <a:bodyPr/>
          <a:lstStyle/>
          <a:p>
            <a:r>
              <a:rPr lang="en-US" dirty="0" smtClean="0"/>
              <a:t>Investment in regional </a:t>
            </a:r>
            <a:r>
              <a:rPr lang="en-US" dirty="0" err="1" smtClean="0"/>
              <a:t>centres</a:t>
            </a:r>
            <a:r>
              <a:rPr lang="en-US" dirty="0" smtClean="0"/>
              <a:t> of excellence</a:t>
            </a:r>
          </a:p>
          <a:p>
            <a:pPr lvl="1"/>
            <a:r>
              <a:rPr lang="en-US" dirty="0" smtClean="0"/>
              <a:t>Provide training and technical outreach</a:t>
            </a:r>
          </a:p>
          <a:p>
            <a:pPr lvl="1"/>
            <a:r>
              <a:rPr lang="en-US" dirty="0" smtClean="0"/>
              <a:t>Across all e-Infrastructures</a:t>
            </a:r>
          </a:p>
          <a:p>
            <a:r>
              <a:rPr lang="en-US" dirty="0" smtClean="0"/>
              <a:t>Core operational services for federation</a:t>
            </a:r>
          </a:p>
          <a:p>
            <a:pPr lvl="1"/>
            <a:r>
              <a:rPr lang="en-US" dirty="0" smtClean="0"/>
              <a:t>Accounting, monitoring, helpdesks, …</a:t>
            </a:r>
          </a:p>
          <a:p>
            <a:r>
              <a:rPr lang="en-US" dirty="0"/>
              <a:t>Investment </a:t>
            </a:r>
            <a:r>
              <a:rPr lang="en-US" dirty="0" smtClean="0"/>
              <a:t>in </a:t>
            </a:r>
            <a:r>
              <a:rPr lang="en-US" dirty="0" err="1" smtClean="0"/>
              <a:t>EGIs’s</a:t>
            </a:r>
            <a:r>
              <a:rPr lang="en-US" dirty="0" smtClean="0"/>
              <a:t> human capital</a:t>
            </a:r>
          </a:p>
          <a:p>
            <a:pPr lvl="1"/>
            <a:r>
              <a:rPr lang="en-US" dirty="0" smtClean="0"/>
              <a:t>Development &amp; training of human networks</a:t>
            </a:r>
          </a:p>
          <a:p>
            <a:pPr lvl="1"/>
            <a:r>
              <a:rPr lang="en-US" dirty="0" smtClean="0"/>
              <a:t>Across expertise and geography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5282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Solutions Portfolio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032" y="1412776"/>
            <a:ext cx="8964488" cy="4525963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dirty="0" smtClean="0"/>
              <a:t>Federated Infrastructure Operations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Federated High-Throughput Data Analysis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Federated Infrastructure as a Service Cloud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Networks and Support</a:t>
            </a:r>
          </a:p>
          <a:p>
            <a:pPr>
              <a:lnSpc>
                <a:spcPct val="150000"/>
              </a:lnSpc>
            </a:pPr>
            <a:r>
              <a:rPr lang="en-US" dirty="0" smtClean="0"/>
              <a:t>Community Driven Innovations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890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688" y="115888"/>
            <a:ext cx="7704510" cy="865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pc="-150" dirty="0" smtClean="0"/>
              <a:t>Federated Infrastructure Operations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268760"/>
            <a:ext cx="8641332" cy="504056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Required capabilities defined and implemented</a:t>
            </a:r>
          </a:p>
          <a:p>
            <a:pPr lvl="1"/>
            <a:r>
              <a:rPr lang="en-US" dirty="0" smtClean="0"/>
              <a:t>Delivered by EGI.eu and selected partners</a:t>
            </a:r>
          </a:p>
          <a:p>
            <a:r>
              <a:rPr lang="en-US" dirty="0" smtClean="0"/>
              <a:t>Provide services for federating DCDIs</a:t>
            </a:r>
          </a:p>
          <a:p>
            <a:pPr lvl="1"/>
            <a:r>
              <a:rPr lang="en-US" dirty="0"/>
              <a:t>F</a:t>
            </a:r>
            <a:r>
              <a:rPr lang="en-US" dirty="0" smtClean="0"/>
              <a:t>or National and Domain Resource Providers</a:t>
            </a:r>
          </a:p>
          <a:p>
            <a:pPr lvl="2"/>
            <a:r>
              <a:rPr lang="en-US" dirty="0" smtClean="0"/>
              <a:t>e.g. NGIs, EIROs, Research Infrastructures, …</a:t>
            </a:r>
          </a:p>
          <a:p>
            <a:pPr lvl="1"/>
            <a:r>
              <a:rPr lang="en-US" dirty="0" smtClean="0"/>
              <a:t>For affiliated Resource </a:t>
            </a:r>
            <a:r>
              <a:rPr lang="en-US" dirty="0" err="1" smtClean="0"/>
              <a:t>Centres</a:t>
            </a:r>
            <a:endParaRPr lang="en-US" dirty="0" smtClean="0"/>
          </a:p>
          <a:p>
            <a:r>
              <a:rPr lang="en-US" dirty="0" smtClean="0"/>
              <a:t>Solution supported by EGI.eu participants</a:t>
            </a:r>
          </a:p>
          <a:p>
            <a:pPr lvl="1"/>
            <a:r>
              <a:rPr lang="en-US" dirty="0" smtClean="0"/>
              <a:t>Balance service set with financial commitment</a:t>
            </a:r>
          </a:p>
          <a:p>
            <a:r>
              <a:rPr lang="en-US" dirty="0" smtClean="0"/>
              <a:t>Investment to further develop and integrate</a:t>
            </a:r>
          </a:p>
          <a:p>
            <a:pPr lvl="1"/>
            <a:r>
              <a:rPr lang="en-US" dirty="0" smtClean="0"/>
              <a:t>For new capabilities, technologies and communities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4068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91680" y="115888"/>
            <a:ext cx="7776518" cy="865187"/>
          </a:xfrm>
        </p:spPr>
        <p:txBody>
          <a:bodyPr/>
          <a:lstStyle/>
          <a:p>
            <a:r>
              <a:rPr lang="en-US" spc="-150" dirty="0" smtClean="0"/>
              <a:t>Federated HT Data Analysis</a:t>
            </a:r>
            <a:endParaRPr lang="en-US" spc="-15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9512" y="1412776"/>
            <a:ext cx="9001000" cy="4824536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Transitioning coordination from EMI &amp; IGE</a:t>
            </a:r>
          </a:p>
          <a:p>
            <a:pPr lvl="1"/>
            <a:r>
              <a:rPr lang="en-US" dirty="0" smtClean="0"/>
              <a:t>EGI: Components vital for the infrastructure</a:t>
            </a:r>
          </a:p>
          <a:p>
            <a:pPr lvl="1"/>
            <a:r>
              <a:rPr lang="en-US" dirty="0" smtClean="0"/>
              <a:t>Communities: Components vital for them</a:t>
            </a:r>
          </a:p>
          <a:p>
            <a:r>
              <a:rPr lang="en-US" dirty="0" smtClean="0"/>
              <a:t>Limited support from EGI.eu</a:t>
            </a:r>
          </a:p>
          <a:p>
            <a:pPr lvl="1"/>
            <a:r>
              <a:rPr lang="en-US" dirty="0" smtClean="0"/>
              <a:t>To coordinate product teams into releases</a:t>
            </a:r>
          </a:p>
          <a:p>
            <a:pPr lvl="1"/>
            <a:r>
              <a:rPr lang="en-US" dirty="0" smtClean="0"/>
              <a:t>To support technologists as a ‘new’ human network</a:t>
            </a:r>
          </a:p>
          <a:p>
            <a:r>
              <a:rPr lang="en-US" dirty="0" smtClean="0"/>
              <a:t>Resource allocation through peer-review</a:t>
            </a:r>
          </a:p>
          <a:p>
            <a:pPr lvl="1"/>
            <a:r>
              <a:rPr lang="en-US" dirty="0" smtClean="0"/>
              <a:t>Using resource pooled from NGIs</a:t>
            </a:r>
          </a:p>
          <a:p>
            <a:r>
              <a:rPr lang="en-US" dirty="0" smtClean="0"/>
              <a:t>Investment to co-develop enhancements</a:t>
            </a:r>
          </a:p>
          <a:p>
            <a:pPr lvl="1"/>
            <a:r>
              <a:rPr lang="en-US" dirty="0" smtClean="0"/>
              <a:t>Integrating researchers, providers and technologists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952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Federated </a:t>
            </a:r>
            <a:r>
              <a:rPr lang="en-US" dirty="0" err="1" smtClean="0"/>
              <a:t>IaaS</a:t>
            </a:r>
            <a:r>
              <a:rPr lang="en-US" dirty="0" smtClean="0"/>
              <a:t> Cloud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3528" y="1412776"/>
            <a:ext cx="9145388" cy="4968552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Focus on moving into production use</a:t>
            </a:r>
          </a:p>
          <a:p>
            <a:pPr lvl="1"/>
            <a:r>
              <a:rPr lang="en-US" dirty="0" smtClean="0"/>
              <a:t>Full integration with Core Infrastructure Platform</a:t>
            </a:r>
          </a:p>
          <a:p>
            <a:pPr lvl="1"/>
            <a:r>
              <a:rPr lang="en-US" dirty="0" smtClean="0"/>
              <a:t>Grow the capacity as demand grows</a:t>
            </a:r>
          </a:p>
          <a:p>
            <a:pPr lvl="1"/>
            <a:r>
              <a:rPr lang="en-US" dirty="0" smtClean="0"/>
              <a:t>Continue work with early adopting communities</a:t>
            </a:r>
          </a:p>
          <a:p>
            <a:r>
              <a:rPr lang="en-US" dirty="0" smtClean="0"/>
              <a:t>Resource Allocation and Consumption</a:t>
            </a:r>
          </a:p>
          <a:p>
            <a:pPr lvl="1"/>
            <a:r>
              <a:rPr lang="en-US" dirty="0" smtClean="0"/>
              <a:t>Pay-per-use trial with public &amp; commercial providers</a:t>
            </a:r>
          </a:p>
          <a:p>
            <a:pPr lvl="1"/>
            <a:r>
              <a:rPr lang="en-US" dirty="0" smtClean="0"/>
              <a:t>Demonstrating excellent European Science</a:t>
            </a:r>
          </a:p>
          <a:p>
            <a:r>
              <a:rPr lang="en-US" dirty="0" smtClean="0"/>
              <a:t>Further investment needed to:</a:t>
            </a:r>
          </a:p>
          <a:p>
            <a:pPr lvl="1"/>
            <a:r>
              <a:rPr lang="en-US" dirty="0" smtClean="0"/>
              <a:t>Integrate existing technologies into a platform</a:t>
            </a:r>
          </a:p>
          <a:p>
            <a:pPr lvl="1"/>
            <a:r>
              <a:rPr lang="en-US" dirty="0" smtClean="0"/>
              <a:t>Develop new VREs around </a:t>
            </a:r>
            <a:r>
              <a:rPr lang="en-US" dirty="0" err="1" smtClean="0"/>
              <a:t>PaaS</a:t>
            </a:r>
            <a:r>
              <a:rPr lang="en-US" dirty="0" smtClean="0"/>
              <a:t> and </a:t>
            </a:r>
            <a:r>
              <a:rPr lang="en-US" dirty="0" err="1" smtClean="0"/>
              <a:t>SaaS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25984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Community Networks</a:t>
            </a:r>
            <a:br>
              <a:rPr lang="en-US" dirty="0" smtClean="0"/>
            </a:br>
            <a:r>
              <a:rPr lang="en-US" dirty="0" smtClean="0"/>
              <a:t>&amp; Support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412776"/>
            <a:ext cx="8352928" cy="4824536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Key area for growth and development</a:t>
            </a:r>
          </a:p>
          <a:p>
            <a:pPr lvl="1"/>
            <a:r>
              <a:rPr lang="en-US" dirty="0" smtClean="0"/>
              <a:t>Mobility of ideas, expertise and people</a:t>
            </a:r>
          </a:p>
          <a:p>
            <a:pPr lvl="1"/>
            <a:r>
              <a:rPr lang="en-US" dirty="0" smtClean="0"/>
              <a:t>Between different research disciplines</a:t>
            </a:r>
          </a:p>
          <a:p>
            <a:pPr lvl="1"/>
            <a:r>
              <a:rPr lang="en-US" dirty="0" smtClean="0"/>
              <a:t>Between experts in different areas</a:t>
            </a:r>
          </a:p>
          <a:p>
            <a:r>
              <a:rPr lang="en-US" dirty="0" smtClean="0"/>
              <a:t>Continue to develop networks and processes</a:t>
            </a:r>
          </a:p>
          <a:p>
            <a:pPr lvl="1"/>
            <a:r>
              <a:rPr lang="en-US" dirty="0" smtClean="0"/>
              <a:t>Focus of EGI-</a:t>
            </a:r>
            <a:r>
              <a:rPr lang="en-US" dirty="0" err="1" smtClean="0"/>
              <a:t>InSPIRE</a:t>
            </a:r>
            <a:r>
              <a:rPr lang="en-US" dirty="0" smtClean="0"/>
              <a:t> extension</a:t>
            </a:r>
          </a:p>
          <a:p>
            <a:r>
              <a:rPr lang="en-US" dirty="0" smtClean="0"/>
              <a:t>Support needed to:</a:t>
            </a:r>
          </a:p>
          <a:p>
            <a:pPr lvl="1"/>
            <a:r>
              <a:rPr lang="en-US" dirty="0" smtClean="0"/>
              <a:t>Provide logistical support, coordination &amp; admin</a:t>
            </a:r>
          </a:p>
          <a:p>
            <a:pPr lvl="1"/>
            <a:r>
              <a:rPr lang="en-US" dirty="0" smtClean="0"/>
              <a:t>Funds for events, travel and subsistence</a:t>
            </a:r>
          </a:p>
          <a:p>
            <a:pPr lvl="1"/>
            <a:r>
              <a:rPr lang="en-US" dirty="0"/>
              <a:t>Outreach to expand the human network</a:t>
            </a:r>
          </a:p>
          <a:p>
            <a:pPr lvl="1"/>
            <a:r>
              <a:rPr lang="en-US" dirty="0" smtClean="0"/>
              <a:t>Training to improve the network’s human capital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9161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9712" y="115888"/>
            <a:ext cx="7200453" cy="8651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Community Driven Innovations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425308" cy="4525963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Bring together interested experts to resolve</a:t>
            </a:r>
          </a:p>
          <a:p>
            <a:pPr lvl="1"/>
            <a:r>
              <a:rPr lang="en-US" dirty="0" smtClean="0"/>
              <a:t>Primarily from within EGIs human networks</a:t>
            </a:r>
          </a:p>
          <a:p>
            <a:r>
              <a:rPr lang="en-US" dirty="0" smtClean="0"/>
              <a:t>Flexible responsive mechanisms</a:t>
            </a:r>
          </a:p>
          <a:p>
            <a:pPr lvl="1"/>
            <a:r>
              <a:rPr lang="en-US" dirty="0" smtClean="0"/>
              <a:t>Virtual Teams: </a:t>
            </a:r>
            <a:r>
              <a:rPr lang="en-US" i="1" dirty="0" smtClean="0"/>
              <a:t>ad hoc </a:t>
            </a:r>
            <a:r>
              <a:rPr lang="en-US" dirty="0" smtClean="0"/>
              <a:t>resources &amp; interest</a:t>
            </a:r>
          </a:p>
          <a:p>
            <a:pPr lvl="1"/>
            <a:r>
              <a:rPr lang="en-US" dirty="0" smtClean="0"/>
              <a:t>Mini-Projects: Funded peer-reviewed activities</a:t>
            </a:r>
          </a:p>
          <a:p>
            <a:pPr lvl="1"/>
            <a:r>
              <a:rPr lang="en-US" dirty="0" smtClean="0"/>
              <a:t>Duration 6-12 months</a:t>
            </a:r>
          </a:p>
          <a:p>
            <a:r>
              <a:rPr lang="en-US" dirty="0" smtClean="0"/>
              <a:t>Provide central support and coordination</a:t>
            </a:r>
          </a:p>
          <a:p>
            <a:pPr lvl="1"/>
            <a:r>
              <a:rPr lang="en-US" dirty="0" smtClean="0"/>
              <a:t>Manage calls, review and allocation of funds</a:t>
            </a:r>
          </a:p>
          <a:p>
            <a:pPr lvl="1"/>
            <a:r>
              <a:rPr lang="en-US" dirty="0" smtClean="0"/>
              <a:t>Supervision, reporting and coordination of activities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87004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EGI Solutions 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EGI has a number of compelling solutions</a:t>
            </a:r>
          </a:p>
          <a:p>
            <a:pPr lvl="1"/>
            <a:r>
              <a:rPr lang="en-US" dirty="0" smtClean="0"/>
              <a:t>Built on experience from the last decade</a:t>
            </a:r>
          </a:p>
          <a:p>
            <a:pPr lvl="1"/>
            <a:r>
              <a:rPr lang="en-US" dirty="0" smtClean="0"/>
              <a:t>Different </a:t>
            </a:r>
            <a:r>
              <a:rPr lang="en-US" dirty="0"/>
              <a:t>beneficiaries </a:t>
            </a:r>
            <a:r>
              <a:rPr lang="en-US" dirty="0" smtClean="0"/>
              <a:t>and levels of maturity</a:t>
            </a:r>
          </a:p>
          <a:p>
            <a:pPr lvl="1"/>
            <a:r>
              <a:rPr lang="en-US" dirty="0" smtClean="0"/>
              <a:t>Different approaches to their sustainability</a:t>
            </a:r>
          </a:p>
          <a:p>
            <a:r>
              <a:rPr lang="en-US" dirty="0" smtClean="0"/>
              <a:t>Fundamental to establishing the ERA</a:t>
            </a:r>
          </a:p>
          <a:p>
            <a:pPr lvl="1"/>
            <a:r>
              <a:rPr lang="en-US" dirty="0" smtClean="0"/>
              <a:t>Provide basic &amp; core e-Infrastructure services </a:t>
            </a:r>
          </a:p>
          <a:p>
            <a:pPr lvl="1"/>
            <a:r>
              <a:rPr lang="en-US" dirty="0" smtClean="0"/>
              <a:t>Integrate open compute &amp; data in Europe</a:t>
            </a:r>
          </a:p>
          <a:p>
            <a:pPr lvl="1"/>
            <a:r>
              <a:rPr lang="en-US" dirty="0" smtClean="0"/>
              <a:t>Developing and exploiting human networks</a:t>
            </a:r>
          </a:p>
          <a:p>
            <a:pPr lvl="1"/>
            <a:r>
              <a:rPr lang="en-US" dirty="0" smtClean="0"/>
              <a:t>Technical outreach to researchers in Europe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Plans for PY4: EGI-InSPIRE Review 2013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9BBEF8-E677-489D-9AF6-C560A2D95DD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15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EGITheme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EGITheme1</Template>
  <TotalTime>4425</TotalTime>
  <Words>1588</Words>
  <Application>Microsoft Office PowerPoint</Application>
  <PresentationFormat>On-screen Show (4:3)</PresentationFormat>
  <Paragraphs>315</Paragraphs>
  <Slides>25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EGITheme1</vt:lpstr>
      <vt:lpstr>Plans for PY4</vt:lpstr>
      <vt:lpstr>EGI Services and Solutions</vt:lpstr>
      <vt:lpstr>EGI Solutions Portfolio</vt:lpstr>
      <vt:lpstr>Federated Infrastructure Operations</vt:lpstr>
      <vt:lpstr>Federated HT Data Analysis</vt:lpstr>
      <vt:lpstr>Federated IaaS Cloud</vt:lpstr>
      <vt:lpstr>Community Networks &amp; Support</vt:lpstr>
      <vt:lpstr>Community Driven Innovations</vt:lpstr>
      <vt:lpstr>EGI Solutions Summary</vt:lpstr>
      <vt:lpstr>EGI in Horizon 2020</vt:lpstr>
      <vt:lpstr>EGI in Horizon 2020</vt:lpstr>
      <vt:lpstr>EGI’s Grand Vision</vt:lpstr>
      <vt:lpstr>Within the Grand Vision…</vt:lpstr>
      <vt:lpstr>Sustainability Principles</vt:lpstr>
      <vt:lpstr>Some Project Concepts</vt:lpstr>
      <vt:lpstr>Support Actions</vt:lpstr>
      <vt:lpstr>For PY4 and beyond</vt:lpstr>
      <vt:lpstr>DoW Changes</vt:lpstr>
      <vt:lpstr>PY4 &amp; PY5: NA1@EGI.eu</vt:lpstr>
      <vt:lpstr>PY4: NA2</vt:lpstr>
      <vt:lpstr>PY5: NA2</vt:lpstr>
      <vt:lpstr>SA1: PY5</vt:lpstr>
      <vt:lpstr>Core EGI Activities: Technical</vt:lpstr>
      <vt:lpstr>PY4 Technical Activity</vt:lpstr>
      <vt:lpstr>Support for EGI’s Grand Vision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Plans for PY4</dc:title>
  <dc:creator>StevenNewhouse</dc:creator>
  <cp:lastModifiedBy>StevenNewhouse</cp:lastModifiedBy>
  <cp:revision>37</cp:revision>
  <dcterms:created xsi:type="dcterms:W3CDTF">2013-06-16T14:50:25Z</dcterms:created>
  <dcterms:modified xsi:type="dcterms:W3CDTF">2013-06-26T08:40:20Z</dcterms:modified>
</cp:coreProperties>
</file>