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1"/>
  </p:notesMasterIdLst>
  <p:sldIdLst>
    <p:sldId id="638" r:id="rId4"/>
    <p:sldId id="396" r:id="rId5"/>
    <p:sldId id="640" r:id="rId6"/>
    <p:sldId id="641" r:id="rId7"/>
    <p:sldId id="642" r:id="rId8"/>
    <p:sldId id="637" r:id="rId9"/>
    <p:sldId id="63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E9EDF4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7" autoAdjust="0"/>
    <p:restoredTop sz="93669" autoAdjust="0"/>
  </p:normalViewPr>
  <p:slideViewPr>
    <p:cSldViewPr>
      <p:cViewPr>
        <p:scale>
          <a:sx n="70" d="100"/>
          <a:sy n="70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GI-InSPIRE-1-05-2010\04-Project%20Activity%20(inc.%20review)\Year3-EC%20Review\Activity-Overview-Y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2"/>
            <c:bubble3D val="0"/>
            <c:explosion val="31"/>
          </c:dPt>
          <c:dPt>
            <c:idx val="4"/>
            <c:bubble3D val="0"/>
            <c:spPr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NA1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1664869433384179E-2"/>
                  <c:y val="-7.2719996162359607E-2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'Planned Effort Pie Chart1 -upd'!$A$3:$A$9</c:f>
              <c:strCache>
                <c:ptCount val="7"/>
                <c:pt idx="0">
                  <c:v>JRA1</c:v>
                </c:pt>
                <c:pt idx="1">
                  <c:v>NA1</c:v>
                </c:pt>
                <c:pt idx="2">
                  <c:v>NA2</c:v>
                </c:pt>
                <c:pt idx="3">
                  <c:v>NA3</c:v>
                </c:pt>
                <c:pt idx="4">
                  <c:v>SA1</c:v>
                </c:pt>
                <c:pt idx="5">
                  <c:v>SA2</c:v>
                </c:pt>
                <c:pt idx="6">
                  <c:v>SA3</c:v>
                </c:pt>
              </c:strCache>
            </c:strRef>
          </c:cat>
          <c:val>
            <c:numRef>
              <c:f>'Planned Effort Pie Chart1 -upd'!$B$3:$B$9</c:f>
              <c:numCache>
                <c:formatCode>#,##0</c:formatCode>
                <c:ptCount val="7"/>
                <c:pt idx="0">
                  <c:v>314.99999999999994</c:v>
                </c:pt>
                <c:pt idx="1">
                  <c:v>328.33000000000027</c:v>
                </c:pt>
                <c:pt idx="2">
                  <c:v>1251.4799999999996</c:v>
                </c:pt>
                <c:pt idx="3">
                  <c:v>291.0100000000001</c:v>
                </c:pt>
                <c:pt idx="4">
                  <c:v>4561.24</c:v>
                </c:pt>
                <c:pt idx="5">
                  <c:v>513.6</c:v>
                </c:pt>
                <c:pt idx="6">
                  <c:v>671.90000000000032</c:v>
                </c:pt>
              </c:numCache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'Planned Effort Pie Chart1 -upd'!$A$3:$A$9</c:f>
              <c:strCache>
                <c:ptCount val="7"/>
                <c:pt idx="0">
                  <c:v>JRA1</c:v>
                </c:pt>
                <c:pt idx="1">
                  <c:v>NA1</c:v>
                </c:pt>
                <c:pt idx="2">
                  <c:v>NA2</c:v>
                </c:pt>
                <c:pt idx="3">
                  <c:v>NA3</c:v>
                </c:pt>
                <c:pt idx="4">
                  <c:v>SA1</c:v>
                </c:pt>
                <c:pt idx="5">
                  <c:v>SA2</c:v>
                </c:pt>
                <c:pt idx="6">
                  <c:v>SA3</c:v>
                </c:pt>
              </c:strCache>
            </c:strRef>
          </c:cat>
          <c:val>
            <c:numRef>
              <c:f>'Planned Effort Pie Chart1 -upd'!$C$3:$C$9</c:f>
              <c:numCache>
                <c:formatCode>0</c:formatCode>
                <c:ptCount val="7"/>
                <c:pt idx="0">
                  <c:v>6.5624999999999991</c:v>
                </c:pt>
                <c:pt idx="1">
                  <c:v>6.8402083333333392</c:v>
                </c:pt>
                <c:pt idx="2">
                  <c:v>26.072499999999991</c:v>
                </c:pt>
                <c:pt idx="3">
                  <c:v>6.0627083333333358</c:v>
                </c:pt>
                <c:pt idx="4">
                  <c:v>95.025833333333324</c:v>
                </c:pt>
                <c:pt idx="5">
                  <c:v>10.700000000000001</c:v>
                </c:pt>
                <c:pt idx="6">
                  <c:v>18.663888888888899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  <a:bevelB/>
    </a:sp3d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8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8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848872" cy="1470025"/>
          </a:xfrm>
        </p:spPr>
        <p:txBody>
          <a:bodyPr/>
          <a:lstStyle/>
          <a:p>
            <a:r>
              <a:rPr lang="en-US" dirty="0" smtClean="0"/>
              <a:t>NA2: Community Engagement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Newhouse</a:t>
            </a:r>
          </a:p>
          <a:p>
            <a:r>
              <a:rPr lang="en-US" dirty="0" smtClean="0"/>
              <a:t>EGI.eu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NA2 (PM25-36)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496" y="1210027"/>
            <a:ext cx="26642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43 Countries</a:t>
            </a:r>
          </a:p>
          <a:p>
            <a:r>
              <a:rPr lang="en-GB" b="1" dirty="0" smtClean="0"/>
              <a:t>44 Beneficiaries</a:t>
            </a:r>
          </a:p>
          <a:p>
            <a:r>
              <a:rPr lang="en-GB" b="1" dirty="0"/>
              <a:t>Total </a:t>
            </a:r>
            <a:r>
              <a:rPr lang="en-GB" b="1" dirty="0" smtClean="0"/>
              <a:t>project:</a:t>
            </a:r>
          </a:p>
          <a:p>
            <a:r>
              <a:rPr lang="en-GB" sz="1400" b="1" dirty="0" smtClean="0"/>
              <a:t>(</a:t>
            </a:r>
            <a:r>
              <a:rPr lang="en-GB" sz="1400" b="1" dirty="0" err="1" smtClean="0"/>
              <a:t>exc</a:t>
            </a:r>
            <a:r>
              <a:rPr lang="en-GB" sz="1400" b="1" dirty="0" smtClean="0"/>
              <a:t> UNF)</a:t>
            </a:r>
          </a:p>
          <a:p>
            <a:r>
              <a:rPr lang="en-GB" b="1" dirty="0" smtClean="0"/>
              <a:t>-  1542 PMs</a:t>
            </a:r>
          </a:p>
          <a:p>
            <a:pPr marL="285750" indent="-285750">
              <a:buFontTx/>
              <a:buChar char="-"/>
            </a:pPr>
            <a:r>
              <a:rPr lang="en-GB" b="1" dirty="0" smtClean="0"/>
              <a:t>32 FTEs</a:t>
            </a:r>
            <a:endParaRPr lang="en-GB" b="1" dirty="0"/>
          </a:p>
          <a:p>
            <a:r>
              <a:rPr lang="en-GB" sz="1400" b="1" dirty="0"/>
              <a:t>(</a:t>
            </a:r>
            <a:r>
              <a:rPr lang="en-GB" sz="1400" b="1" dirty="0" err="1"/>
              <a:t>inc</a:t>
            </a:r>
            <a:r>
              <a:rPr lang="en-GB" sz="1400" b="1" dirty="0"/>
              <a:t> UNF)</a:t>
            </a:r>
          </a:p>
          <a:p>
            <a:pPr marL="285750" indent="-285750">
              <a:buFontTx/>
              <a:buChar char="-"/>
            </a:pPr>
            <a:r>
              <a:rPr lang="en-US" b="1" dirty="0" smtClean="0"/>
              <a:t>2069 PMs</a:t>
            </a:r>
          </a:p>
          <a:p>
            <a:pPr marL="285750" indent="-285750">
              <a:buFontTx/>
              <a:buChar char="-"/>
            </a:pPr>
            <a:r>
              <a:rPr lang="en-US" b="1" dirty="0" smtClean="0"/>
              <a:t>43 FTEs</a:t>
            </a:r>
            <a:endParaRPr lang="en-GB" b="1" dirty="0"/>
          </a:p>
          <a:p>
            <a:pPr marL="285750" indent="-285750">
              <a:buFontTx/>
              <a:buChar char="-"/>
            </a:pP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79712" y="1204878"/>
            <a:ext cx="201622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The Netherlands</a:t>
            </a:r>
          </a:p>
          <a:p>
            <a:r>
              <a:rPr lang="en-GB" sz="900" dirty="0" smtClean="0"/>
              <a:t>UK</a:t>
            </a:r>
          </a:p>
          <a:p>
            <a:r>
              <a:rPr lang="en-GB" sz="900" dirty="0" smtClean="0"/>
              <a:t>Slovenia</a:t>
            </a:r>
          </a:p>
          <a:p>
            <a:r>
              <a:rPr lang="en-GB" sz="900" dirty="0" smtClean="0"/>
              <a:t>Czech Republic</a:t>
            </a:r>
          </a:p>
          <a:p>
            <a:r>
              <a:rPr lang="en-GB" sz="900" dirty="0" smtClean="0"/>
              <a:t>France</a:t>
            </a:r>
          </a:p>
          <a:p>
            <a:r>
              <a:rPr lang="en-GB" sz="900" dirty="0" smtClean="0"/>
              <a:t>Finland</a:t>
            </a:r>
          </a:p>
          <a:p>
            <a:r>
              <a:rPr lang="en-GB" sz="900" dirty="0" smtClean="0"/>
              <a:t>Spain</a:t>
            </a:r>
          </a:p>
          <a:p>
            <a:r>
              <a:rPr lang="en-GB" sz="900" dirty="0" smtClean="0"/>
              <a:t>Poland</a:t>
            </a:r>
          </a:p>
          <a:p>
            <a:r>
              <a:rPr lang="en-GB" sz="900" dirty="0" smtClean="0"/>
              <a:t>Russia</a:t>
            </a:r>
          </a:p>
          <a:p>
            <a:r>
              <a:rPr lang="en-GB" sz="900" dirty="0" smtClean="0"/>
              <a:t>Bulgaria</a:t>
            </a:r>
          </a:p>
          <a:p>
            <a:r>
              <a:rPr lang="en-GB" sz="900" dirty="0" smtClean="0"/>
              <a:t>Latvia</a:t>
            </a:r>
          </a:p>
          <a:p>
            <a:r>
              <a:rPr lang="en-GB" sz="900" dirty="0" smtClean="0"/>
              <a:t>Italy</a:t>
            </a:r>
          </a:p>
          <a:p>
            <a:r>
              <a:rPr lang="en-GB" sz="900" dirty="0" smtClean="0"/>
              <a:t>Serbia</a:t>
            </a:r>
          </a:p>
          <a:p>
            <a:r>
              <a:rPr lang="en-GB" sz="900" dirty="0" smtClean="0"/>
              <a:t>Israel</a:t>
            </a:r>
          </a:p>
          <a:p>
            <a:r>
              <a:rPr lang="en-GB" sz="900" dirty="0" smtClean="0"/>
              <a:t>Germany</a:t>
            </a:r>
          </a:p>
          <a:p>
            <a:r>
              <a:rPr lang="en-GB" sz="900" dirty="0" smtClean="0"/>
              <a:t>Portugal</a:t>
            </a:r>
          </a:p>
          <a:p>
            <a:r>
              <a:rPr lang="en-GB" sz="900" dirty="0" smtClean="0"/>
              <a:t>Hungary</a:t>
            </a:r>
          </a:p>
          <a:p>
            <a:r>
              <a:rPr lang="en-GB" sz="900" dirty="0" smtClean="0"/>
              <a:t>Norway</a:t>
            </a:r>
          </a:p>
          <a:p>
            <a:r>
              <a:rPr lang="en-GB" sz="900" dirty="0" smtClean="0"/>
              <a:t>Switzerland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47864" y="1196752"/>
            <a:ext cx="11521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Ireland</a:t>
            </a:r>
          </a:p>
          <a:p>
            <a:r>
              <a:rPr lang="en-GB" sz="1000" dirty="0" smtClean="0"/>
              <a:t>Turkey</a:t>
            </a:r>
          </a:p>
          <a:p>
            <a:r>
              <a:rPr lang="en-GB" sz="1000" dirty="0" smtClean="0"/>
              <a:t>Denmark</a:t>
            </a:r>
          </a:p>
          <a:p>
            <a:r>
              <a:rPr lang="en-GB" sz="1000" dirty="0" smtClean="0"/>
              <a:t>Cyprus</a:t>
            </a:r>
          </a:p>
          <a:p>
            <a:r>
              <a:rPr lang="en-GB" sz="1000" dirty="0" smtClean="0"/>
              <a:t>Slovakia</a:t>
            </a:r>
          </a:p>
          <a:p>
            <a:r>
              <a:rPr lang="en-GB" sz="1000" dirty="0" smtClean="0"/>
              <a:t>Albania</a:t>
            </a:r>
          </a:p>
          <a:p>
            <a:r>
              <a:rPr lang="en-GB" sz="1000" dirty="0" smtClean="0"/>
              <a:t>Sweden</a:t>
            </a:r>
          </a:p>
          <a:p>
            <a:r>
              <a:rPr lang="en-GB" sz="1000" dirty="0" smtClean="0"/>
              <a:t>Lithuania</a:t>
            </a:r>
          </a:p>
          <a:p>
            <a:r>
              <a:rPr lang="en-GB" sz="1000" dirty="0" smtClean="0"/>
              <a:t>Taiwan</a:t>
            </a:r>
          </a:p>
          <a:p>
            <a:r>
              <a:rPr lang="en-GB" sz="1000" dirty="0" err="1" smtClean="0"/>
              <a:t>Phillippines</a:t>
            </a:r>
            <a:endParaRPr lang="en-GB" sz="1000" dirty="0" smtClean="0"/>
          </a:p>
          <a:p>
            <a:r>
              <a:rPr lang="en-GB" sz="1000" dirty="0" smtClean="0"/>
              <a:t>Indonesia</a:t>
            </a:r>
          </a:p>
          <a:p>
            <a:r>
              <a:rPr lang="en-GB" sz="1000" dirty="0" smtClean="0"/>
              <a:t>Australia</a:t>
            </a:r>
          </a:p>
          <a:p>
            <a:r>
              <a:rPr lang="en-GB" sz="1000" dirty="0" smtClean="0"/>
              <a:t>Singapore</a:t>
            </a:r>
          </a:p>
          <a:p>
            <a:r>
              <a:rPr lang="en-GB" sz="1000" dirty="0" smtClean="0"/>
              <a:t>Malaysia</a:t>
            </a:r>
          </a:p>
        </p:txBody>
      </p:sp>
      <p:pic>
        <p:nvPicPr>
          <p:cNvPr id="1026" name="Picture 2" descr="C:\Users\StevenNewhouse\Downloads\2011ReviewMap_NA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33304"/>
            <a:ext cx="2698623" cy="277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97741" y="3744035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NA2 Effort</a:t>
            </a:r>
            <a:endParaRPr lang="en-GB" b="1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563866"/>
              </p:ext>
            </p:extLst>
          </p:nvPr>
        </p:nvGraphicFramePr>
        <p:xfrm>
          <a:off x="-562738" y="4017453"/>
          <a:ext cx="3860764" cy="251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00648"/>
              </p:ext>
            </p:extLst>
          </p:nvPr>
        </p:nvGraphicFramePr>
        <p:xfrm>
          <a:off x="3347864" y="4869160"/>
          <a:ext cx="5579492" cy="1393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975"/>
                <a:gridCol w="2470022"/>
                <a:gridCol w="1366662"/>
                <a:gridCol w="601833"/>
              </a:tblGrid>
              <a:tr h="264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Task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Leader/Partner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WP Effort %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803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TNA2.1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NGI International Liaison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R. </a:t>
                      </a:r>
                      <a:r>
                        <a:rPr lang="en-GB" sz="1100" b="1" u="none" strike="noStrike" dirty="0" smtClean="0">
                          <a:effectLst/>
                        </a:rPr>
                        <a:t>McLennan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>
                          <a:effectLst/>
                        </a:rPr>
                        <a:t>71%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734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TNA2.1E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Activity Management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S. Newhouse/EGI.eu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>
                          <a:effectLst/>
                        </a:rPr>
                        <a:t>1%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734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TNA2.2E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 smtClean="0">
                          <a:effectLst/>
                        </a:rPr>
                        <a:t>Communication and Marketing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C. Gater/EGI.eu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>
                          <a:effectLst/>
                        </a:rPr>
                        <a:t>5%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734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TNA2.3E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Strategic Planning and Policy Support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S. Andreozzi/EGI.eu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>
                          <a:effectLst/>
                        </a:rPr>
                        <a:t>8%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734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TNA2.4E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Community Outreach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 smtClean="0">
                          <a:effectLst/>
                        </a:rPr>
                        <a:t>G. </a:t>
                      </a:r>
                      <a:r>
                        <a:rPr lang="en-GB" sz="1100" b="1" u="none" strike="noStrike" dirty="0" err="1" smtClean="0">
                          <a:effectLst/>
                        </a:rPr>
                        <a:t>Sipos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>
                          <a:effectLst/>
                        </a:rPr>
                        <a:t>3%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98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TNA2.5E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Technical Outreach to new Communities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G. </a:t>
                      </a:r>
                      <a:r>
                        <a:rPr lang="en-GB" sz="1100" b="1" u="none" strike="noStrike" dirty="0" err="1">
                          <a:effectLst/>
                        </a:rPr>
                        <a:t>Sipos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 dirty="0">
                          <a:effectLst/>
                        </a:rPr>
                        <a:t>13%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01579"/>
              </p:ext>
            </p:extLst>
          </p:nvPr>
        </p:nvGraphicFramePr>
        <p:xfrm>
          <a:off x="4932040" y="980728"/>
          <a:ext cx="1872208" cy="3856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260"/>
                <a:gridCol w="795688"/>
                <a:gridCol w="538260"/>
              </a:tblGrid>
              <a:tr h="291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7335" marR="7335" marT="733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Beneficiary</a:t>
                      </a:r>
                    </a:p>
                  </a:txBody>
                  <a:tcPr marL="7335" marR="7335" marT="733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PMs</a:t>
                      </a:r>
                    </a:p>
                  </a:txBody>
                  <a:tcPr marL="7335" marR="7335" marT="7335" marB="0" anchor="ctr">
                    <a:solidFill>
                      <a:srgbClr val="4F81BD"/>
                    </a:solidFill>
                  </a:tcPr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 dirty="0">
                          <a:effectLst/>
                        </a:rPr>
                        <a:t>WP2-E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EGI.eu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483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 dirty="0">
                          <a:effectLst/>
                        </a:rPr>
                        <a:t>WP2-E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CSIC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 dirty="0">
                          <a:effectLst/>
                        </a:rPr>
                        <a:t>WP2-E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GRNET (IASA)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47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FOM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lip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STFC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42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>
                    <a:solidFill>
                      <a:srgbClr val="92D050"/>
                    </a:solidFill>
                  </a:tcPr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UPT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IIAP NAS RA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IICT-BAS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SWITCH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UCY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CESNET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KIT-G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73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CSIC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62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CSC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41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CNRS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75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GRENA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MTA KFKI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TCD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IUCC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INFN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60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  <a:tr h="14867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 dirty="0">
                          <a:effectLst/>
                        </a:rPr>
                        <a:t>WP2-N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VU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13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5" marR="7335" marT="733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633097"/>
              </p:ext>
            </p:extLst>
          </p:nvPr>
        </p:nvGraphicFramePr>
        <p:xfrm>
          <a:off x="6876256" y="980728"/>
          <a:ext cx="2034283" cy="3862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224"/>
                <a:gridCol w="871835"/>
                <a:gridCol w="581224"/>
              </a:tblGrid>
              <a:tr h="275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7581" marR="7581" marT="7581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Beneficiary</a:t>
                      </a:r>
                    </a:p>
                  </a:txBody>
                  <a:tcPr marL="7581" marR="7581" marT="7581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PMs</a:t>
                      </a:r>
                    </a:p>
                  </a:txBody>
                  <a:tcPr marL="7581" marR="7581" marT="7581" marB="0" anchor="ctr">
                    <a:solidFill>
                      <a:srgbClr val="4F81BD"/>
                    </a:solidFill>
                  </a:tcPr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RENAM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 smtClean="0">
                          <a:effectLst/>
                        </a:rPr>
                        <a:t>FOM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SIGMA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27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CYFRONET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51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LIP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40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IPB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ARNES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47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UI SAV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46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TUBITAK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52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STFC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52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UCPH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UU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4.7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IMCS-UL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JINR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 dirty="0">
                          <a:effectLst/>
                        </a:rPr>
                        <a:t>WP2-N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ASGC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169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 dirty="0">
                          <a:effectLst/>
                        </a:rPr>
                        <a:t>WP2-N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ASTI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240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ITB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KISTI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UNIMELB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NUS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44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UPM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</a:tr>
              <a:tr h="1527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u="none" strike="noStrike">
                          <a:effectLst/>
                        </a:rPr>
                        <a:t>WP2-N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NECTEC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u="none" strike="noStrike" dirty="0">
                          <a:effectLst/>
                        </a:rPr>
                        <a:t>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200453" cy="865187"/>
          </a:xfrm>
        </p:spPr>
        <p:txBody>
          <a:bodyPr/>
          <a:lstStyle/>
          <a:p>
            <a:r>
              <a:rPr lang="en-US" dirty="0" smtClean="0"/>
              <a:t>NA2 </a:t>
            </a:r>
            <a:r>
              <a:rPr lang="en-US" dirty="0" smtClean="0"/>
              <a:t>&amp; Strategic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Develop &amp; connect </a:t>
            </a:r>
            <a:r>
              <a:rPr lang="en-US" dirty="0" smtClean="0"/>
              <a:t>‘technical’ </a:t>
            </a:r>
            <a:r>
              <a:rPr lang="en-US" dirty="0"/>
              <a:t>expertise</a:t>
            </a:r>
          </a:p>
          <a:p>
            <a:r>
              <a:rPr lang="en-US" dirty="0"/>
              <a:t>Establish EGI as an open ecosystem</a:t>
            </a:r>
          </a:p>
          <a:p>
            <a:r>
              <a:rPr lang="en-US" dirty="0" smtClean="0"/>
              <a:t>Strengthen governance</a:t>
            </a:r>
          </a:p>
          <a:p>
            <a:r>
              <a:rPr lang="en-US" dirty="0" smtClean="0"/>
              <a:t>Develop </a:t>
            </a:r>
            <a:r>
              <a:rPr lang="en-US" dirty="0"/>
              <a:t>&amp; support strategic partnerships</a:t>
            </a:r>
          </a:p>
          <a:p>
            <a:r>
              <a:rPr lang="en-US" dirty="0" smtClean="0"/>
              <a:t>Alignment </a:t>
            </a:r>
            <a:r>
              <a:rPr lang="en-US" dirty="0"/>
              <a:t>to national and EC priorities</a:t>
            </a:r>
          </a:p>
          <a:p>
            <a:r>
              <a:rPr lang="en-US" dirty="0" smtClean="0"/>
              <a:t>Promote </a:t>
            </a:r>
            <a:r>
              <a:rPr lang="en-US" dirty="0"/>
              <a:t>sharing &amp; re-use of innovation</a:t>
            </a:r>
          </a:p>
          <a:p>
            <a:r>
              <a:rPr lang="en-US" dirty="0" smtClean="0"/>
              <a:t>Integrate new technologies &amp; technical outreach</a:t>
            </a:r>
          </a:p>
          <a:p>
            <a:r>
              <a:rPr lang="en-US" dirty="0" smtClean="0"/>
              <a:t>Easy and reliable access to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0664837">
            <a:off x="-31941" y="2358113"/>
            <a:ext cx="9435512" cy="1861356"/>
          </a:xfrm>
          <a:prstGeom prst="rect">
            <a:avLst/>
          </a:prstGeom>
          <a:ln w="3810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Engagement within </a:t>
            </a:r>
            <a:r>
              <a:rPr lang="en-US" sz="3200" dirty="0" smtClean="0"/>
              <a:t>and </a:t>
            </a:r>
            <a:r>
              <a:rPr lang="en-US" sz="3200" dirty="0"/>
              <a:t>outside the EGI </a:t>
            </a:r>
            <a:r>
              <a:rPr lang="en-US" sz="3200" dirty="0" smtClean="0"/>
              <a:t>Community across national operations</a:t>
            </a:r>
            <a:r>
              <a:rPr lang="en-US" sz="3200" dirty="0"/>
              <a:t> </a:t>
            </a:r>
            <a:r>
              <a:rPr lang="en-US" sz="3200" dirty="0" smtClean="0"/>
              <a:t>and non-operations areas, research communities and technology providers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06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3170" y="1098436"/>
            <a:ext cx="3054079" cy="51644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Human Network</a:t>
            </a:r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-27237" y="2561822"/>
            <a:ext cx="2941253" cy="2245210"/>
            <a:chOff x="-27237" y="2561822"/>
            <a:chExt cx="2941253" cy="2245210"/>
          </a:xfrm>
        </p:grpSpPr>
        <p:pic>
          <p:nvPicPr>
            <p:cNvPr id="1026" name="Picture 2" descr="http://www.youreuropemap.com/blank_europe_map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561822"/>
              <a:ext cx="2806512" cy="22452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-27237" y="2796024"/>
              <a:ext cx="2613216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0" b="1" dirty="0" smtClean="0">
                  <a:solidFill>
                    <a:schemeClr val="bg1">
                      <a:lumMod val="50000"/>
                    </a:schemeClr>
                  </a:solidFill>
                </a:rPr>
                <a:t>EGI</a:t>
              </a:r>
              <a:endParaRPr lang="en-US" sz="11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3995936" y="2132896"/>
            <a:ext cx="252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Operations</a:t>
            </a:r>
            <a:endParaRPr lang="en-US" b="1" dirty="0"/>
          </a:p>
        </p:txBody>
      </p:sp>
      <p:sp>
        <p:nvSpPr>
          <p:cNvPr id="23" name="Left-Right Arrow 22"/>
          <p:cNvSpPr/>
          <p:nvPr/>
        </p:nvSpPr>
        <p:spPr>
          <a:xfrm rot="5400000">
            <a:off x="4130924" y="2627886"/>
            <a:ext cx="2232247" cy="2106285"/>
          </a:xfrm>
          <a:prstGeom prst="leftRightArrow">
            <a:avLst>
              <a:gd name="adj1" fmla="val 61663"/>
              <a:gd name="adj2" fmla="val 156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>
            <a:off x="2411760" y="2618859"/>
            <a:ext cx="5616624" cy="2106285"/>
          </a:xfrm>
          <a:prstGeom prst="leftRightArrow">
            <a:avLst>
              <a:gd name="adj1" fmla="val 61663"/>
              <a:gd name="adj2" fmla="val 3120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Engagement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82568" y="1700808"/>
            <a:ext cx="2520000" cy="36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Non-Operations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779912" y="3924712"/>
            <a:ext cx="2880320" cy="360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Policy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3948365" y="5383056"/>
            <a:ext cx="252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Technologists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3923928" y="4951048"/>
            <a:ext cx="252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Researchers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3779912" y="3492664"/>
            <a:ext cx="2880040" cy="360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Technical Outreach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3779912" y="3068960"/>
            <a:ext cx="2880320" cy="360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Community Outreach</a:t>
            </a:r>
            <a:endParaRPr lang="en-US" b="1" dirty="0"/>
          </a:p>
        </p:txBody>
      </p:sp>
      <p:sp>
        <p:nvSpPr>
          <p:cNvPr id="11" name="Frame 10"/>
          <p:cNvSpPr/>
          <p:nvPr/>
        </p:nvSpPr>
        <p:spPr>
          <a:xfrm>
            <a:off x="3275856" y="1071140"/>
            <a:ext cx="3816424" cy="5220600"/>
          </a:xfrm>
          <a:prstGeom prst="fram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Marketing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Communications</a:t>
            </a:r>
          </a:p>
        </p:txBody>
      </p:sp>
      <p:sp>
        <p:nvSpPr>
          <p:cNvPr id="15" name="Bent Arrow 14"/>
          <p:cNvSpPr/>
          <p:nvPr/>
        </p:nvSpPr>
        <p:spPr>
          <a:xfrm rot="16200000" flipH="1">
            <a:off x="2439602" y="864554"/>
            <a:ext cx="396108" cy="2716564"/>
          </a:xfrm>
          <a:prstGeom prst="bentArrow">
            <a:avLst>
              <a:gd name="adj1" fmla="val 33919"/>
              <a:gd name="adj2" fmla="val 50000"/>
              <a:gd name="adj3" fmla="val 42227"/>
              <a:gd name="adj4" fmla="val 43750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272" y="1340768"/>
            <a:ext cx="1813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Geographical</a:t>
            </a:r>
          </a:p>
          <a:p>
            <a:pPr algn="ctr"/>
            <a:r>
              <a:rPr lang="en-US" b="1" dirty="0" smtClean="0"/>
              <a:t>(through NGIs)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234" y="5589240"/>
            <a:ext cx="1462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Technology</a:t>
            </a:r>
          </a:p>
          <a:p>
            <a:pPr algn="ctr"/>
            <a:r>
              <a:rPr lang="en-US" b="1" dirty="0" smtClean="0"/>
              <a:t>Areas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28284" y="5589240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Research</a:t>
            </a:r>
          </a:p>
          <a:p>
            <a:pPr algn="ctr"/>
            <a:r>
              <a:rPr lang="en-US" b="1" dirty="0" smtClean="0"/>
              <a:t>Disciplines</a:t>
            </a:r>
            <a:endParaRPr lang="en-US" b="1" dirty="0"/>
          </a:p>
        </p:txBody>
      </p:sp>
      <p:sp>
        <p:nvSpPr>
          <p:cNvPr id="20" name="Bent Arrow 19"/>
          <p:cNvSpPr/>
          <p:nvPr/>
        </p:nvSpPr>
        <p:spPr>
          <a:xfrm rot="5400000" flipH="1" flipV="1">
            <a:off x="2657974" y="3984754"/>
            <a:ext cx="396108" cy="2040664"/>
          </a:xfrm>
          <a:prstGeom prst="bentArrow">
            <a:avLst>
              <a:gd name="adj1" fmla="val 33919"/>
              <a:gd name="adj2" fmla="val 50000"/>
              <a:gd name="adj3" fmla="val 42227"/>
              <a:gd name="adj4" fmla="val 4375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5400000" flipH="1" flipV="1">
            <a:off x="1745655" y="3456910"/>
            <a:ext cx="828152" cy="3528395"/>
          </a:xfrm>
          <a:prstGeom prst="bentArrow">
            <a:avLst>
              <a:gd name="adj1" fmla="val 19955"/>
              <a:gd name="adj2" fmla="val 28490"/>
              <a:gd name="adj3" fmla="val 22018"/>
              <a:gd name="adj4" fmla="val 4375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980728"/>
            <a:ext cx="21920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European</a:t>
            </a:r>
          </a:p>
          <a:p>
            <a:pPr algn="ctr"/>
            <a:r>
              <a:rPr lang="en-US" b="1" dirty="0" smtClean="0"/>
              <a:t>Commission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Member States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ESFRI &amp; EIROs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Research</a:t>
            </a:r>
          </a:p>
          <a:p>
            <a:pPr algn="ctr"/>
            <a:r>
              <a:rPr lang="en-US" b="1" dirty="0" smtClean="0"/>
              <a:t>Collaborations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Individual</a:t>
            </a:r>
          </a:p>
          <a:p>
            <a:pPr algn="ctr"/>
            <a:r>
              <a:rPr lang="en-US" b="1" dirty="0" smtClean="0"/>
              <a:t>Researchers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Press &amp; Media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Projects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General Public</a:t>
            </a:r>
          </a:p>
        </p:txBody>
      </p:sp>
    </p:spTree>
    <p:extLst>
      <p:ext uri="{BB962C8B-B14F-4D97-AF65-F5344CB8AC3E}">
        <p14:creationId xmlns:p14="http://schemas.microsoft.com/office/powerpoint/2010/main" val="357319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" grpId="0" animBg="1"/>
      <p:bldP spid="23" grpId="0" animBg="1"/>
      <p:bldP spid="1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/>
      <p:bldP spid="18" grpId="0"/>
      <p:bldP spid="19" grpId="0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NA2 Effort Consumption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EGI Global Tasks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NGI International Tasks</a:t>
            </a:r>
          </a:p>
          <a:p>
            <a:pPr lvl="1"/>
            <a:r>
              <a:rPr lang="en-US" dirty="0" smtClean="0"/>
              <a:t>NGI International Liaison &amp; NGI Competency Centre</a:t>
            </a:r>
          </a:p>
          <a:p>
            <a:pPr lvl="1"/>
            <a:r>
              <a:rPr lang="en-US" dirty="0" smtClean="0"/>
              <a:t>Worked: 194.1PM (Committed: </a:t>
            </a:r>
            <a:r>
              <a:rPr lang="en-US" dirty="0" smtClean="0"/>
              <a:t>254.8PM, i.e.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76%)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829293"/>
              </p:ext>
            </p:extLst>
          </p:nvPr>
        </p:nvGraphicFramePr>
        <p:xfrm>
          <a:off x="1115616" y="1903184"/>
          <a:ext cx="6984776" cy="254223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68153"/>
                <a:gridCol w="1944216"/>
                <a:gridCol w="2262866"/>
                <a:gridCol w="1409541"/>
              </a:tblGrid>
              <a:tr h="545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Partner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Worked PM Funded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Committed PM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Achieved PM %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6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1-EGI.EU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112.4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6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12A-CSIC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6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16A-GRNET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6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16E-IASA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6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26A-FOM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6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29-LIP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6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34A-STFC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41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Total: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141.9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50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15888"/>
            <a:ext cx="7416949" cy="865187"/>
          </a:xfrm>
        </p:spPr>
        <p:txBody>
          <a:bodyPr/>
          <a:lstStyle/>
          <a:p>
            <a:r>
              <a:rPr lang="en-GB" sz="4000" dirty="0" smtClean="0"/>
              <a:t>Relationship between tasks</a:t>
            </a:r>
            <a:endParaRPr lang="en-GB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27584" y="1307844"/>
            <a:ext cx="7560840" cy="59609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37592" y="5519070"/>
            <a:ext cx="7550832" cy="59609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566718" y="2358002"/>
            <a:ext cx="2016224" cy="273630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838790" y="2354222"/>
            <a:ext cx="2005018" cy="273630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267744" y="1405838"/>
            <a:ext cx="4680520" cy="40011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TNA2.1N NGI International Liaisons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30541" y="5650115"/>
            <a:ext cx="5967247" cy="40011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TNA2.6N NGI Distributed Competency Centre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7789" y="2458888"/>
            <a:ext cx="1734670" cy="1107672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977909" y="3896587"/>
            <a:ext cx="1714550" cy="109637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289620" y="2367006"/>
            <a:ext cx="2098803" cy="27235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2826" y="2767394"/>
            <a:ext cx="2244006" cy="1261884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900" b="1" dirty="0" smtClean="0">
                <a:solidFill>
                  <a:schemeClr val="bg1"/>
                </a:solidFill>
              </a:rPr>
              <a:t>TNA2.2 </a:t>
            </a:r>
            <a:br>
              <a:rPr lang="en-GB" sz="1900" b="1" dirty="0" smtClean="0">
                <a:solidFill>
                  <a:schemeClr val="bg1"/>
                </a:solidFill>
              </a:rPr>
            </a:br>
            <a:r>
              <a:rPr lang="en-GB" sz="1900" b="1" dirty="0" smtClean="0">
                <a:solidFill>
                  <a:schemeClr val="bg1"/>
                </a:solidFill>
              </a:rPr>
              <a:t>Marketing </a:t>
            </a:r>
            <a:br>
              <a:rPr lang="en-GB" sz="1900" b="1" dirty="0" smtClean="0">
                <a:solidFill>
                  <a:schemeClr val="bg1"/>
                </a:solidFill>
              </a:rPr>
            </a:br>
            <a:r>
              <a:rPr lang="en-GB" sz="1900" b="1" dirty="0" smtClean="0">
                <a:solidFill>
                  <a:schemeClr val="bg1"/>
                </a:solidFill>
              </a:rPr>
              <a:t>&amp; Communications</a:t>
            </a:r>
            <a:endParaRPr lang="en-GB" sz="19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1088" y="2498221"/>
            <a:ext cx="1728192" cy="1015663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TNA2.4 Community Outreach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4994" y="3977303"/>
            <a:ext cx="1728192" cy="1015663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TNA2.5 Technical Outreach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1097" y="2806153"/>
            <a:ext cx="1796118" cy="1631216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TNA2.3 </a:t>
            </a:r>
            <a:br>
              <a:rPr lang="en-GB" sz="2000" b="1" dirty="0" smtClean="0">
                <a:solidFill>
                  <a:schemeClr val="bg1"/>
                </a:solidFill>
              </a:rPr>
            </a:br>
            <a:r>
              <a:rPr lang="en-GB" sz="2000" b="1" dirty="0" smtClean="0">
                <a:solidFill>
                  <a:schemeClr val="bg1"/>
                </a:solidFill>
              </a:rPr>
              <a:t>Strategic Planning &amp; Policy Support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 flipV="1">
            <a:off x="2855566" y="3570415"/>
            <a:ext cx="708322" cy="251402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Up-Down Arrow 36"/>
          <p:cNvSpPr/>
          <p:nvPr/>
        </p:nvSpPr>
        <p:spPr>
          <a:xfrm>
            <a:off x="1727683" y="1936865"/>
            <a:ext cx="216024" cy="421137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Up-Down Arrow 40"/>
          <p:cNvSpPr/>
          <p:nvPr/>
        </p:nvSpPr>
        <p:spPr>
          <a:xfrm>
            <a:off x="1763688" y="3568418"/>
            <a:ext cx="216024" cy="323142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Up-Down Arrow 44"/>
          <p:cNvSpPr/>
          <p:nvPr/>
        </p:nvSpPr>
        <p:spPr>
          <a:xfrm>
            <a:off x="1727684" y="5097933"/>
            <a:ext cx="216024" cy="421137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Up-Down Arrow 45"/>
          <p:cNvSpPr/>
          <p:nvPr/>
        </p:nvSpPr>
        <p:spPr>
          <a:xfrm>
            <a:off x="4453416" y="1938758"/>
            <a:ext cx="216024" cy="421137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Up-Down Arrow 46"/>
          <p:cNvSpPr/>
          <p:nvPr/>
        </p:nvSpPr>
        <p:spPr>
          <a:xfrm>
            <a:off x="7226879" y="1934257"/>
            <a:ext cx="216024" cy="421137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Up-Down Arrow 47"/>
          <p:cNvSpPr/>
          <p:nvPr/>
        </p:nvSpPr>
        <p:spPr>
          <a:xfrm>
            <a:off x="4499992" y="5090526"/>
            <a:ext cx="216024" cy="421137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Up-Down Arrow 48"/>
          <p:cNvSpPr/>
          <p:nvPr/>
        </p:nvSpPr>
        <p:spPr>
          <a:xfrm>
            <a:off x="7225415" y="5096386"/>
            <a:ext cx="216024" cy="421137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Left-Right Arrow 35"/>
          <p:cNvSpPr/>
          <p:nvPr/>
        </p:nvSpPr>
        <p:spPr>
          <a:xfrm flipV="1">
            <a:off x="5568907" y="3620492"/>
            <a:ext cx="720714" cy="249172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959230" y="1960159"/>
            <a:ext cx="1604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VTs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684962" y="1964660"/>
            <a:ext cx="60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VTs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423252" y="1960159"/>
            <a:ext cx="1604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VTs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943707" y="5128304"/>
            <a:ext cx="1604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VTs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669439" y="5132805"/>
            <a:ext cx="1604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VTs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407729" y="5128304"/>
            <a:ext cx="1604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6106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3" grpId="0"/>
      <p:bldP spid="25" grpId="0"/>
      <p:bldP spid="37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38" grpId="0"/>
      <p:bldP spid="39" grpId="0"/>
      <p:bldP spid="40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Communications &amp; </a:t>
            </a:r>
            <a:r>
              <a:rPr lang="en-US" dirty="0" smtClean="0"/>
              <a:t>Marketing</a:t>
            </a:r>
            <a:endParaRPr lang="en-US" dirty="0" smtClean="0"/>
          </a:p>
          <a:p>
            <a:pPr lvl="1"/>
            <a:r>
              <a:rPr lang="en-US" smtClean="0"/>
              <a:t>Including </a:t>
            </a:r>
            <a:r>
              <a:rPr lang="en-US" smtClean="0"/>
              <a:t>events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Strategic Planning and Policy Support</a:t>
            </a:r>
          </a:p>
          <a:p>
            <a:endParaRPr lang="en-US" dirty="0" smtClean="0"/>
          </a:p>
          <a:p>
            <a:r>
              <a:rPr lang="en-US" dirty="0" smtClean="0"/>
              <a:t>Technical Outreach to New Communities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9074</TotalTime>
  <Words>556</Words>
  <Application>Microsoft Office PowerPoint</Application>
  <PresentationFormat>On-screen Show (4:3)</PresentationFormat>
  <Paragraphs>373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EGI-InSPIRE 2</vt:lpstr>
      <vt:lpstr>EG-InSPIRE</vt:lpstr>
      <vt:lpstr>1_EG-InSPIRE</vt:lpstr>
      <vt:lpstr>NA2: Community Engagement</vt:lpstr>
      <vt:lpstr>NA2 (PM25-36)</vt:lpstr>
      <vt:lpstr>NA2 &amp; Strategic Objectives</vt:lpstr>
      <vt:lpstr>Community Engagement</vt:lpstr>
      <vt:lpstr>NA2 Effort Consumption</vt:lpstr>
      <vt:lpstr>Relationship between tasks</vt:lpstr>
      <vt:lpstr>Upcoming Presentations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StevenNewhouse</cp:lastModifiedBy>
  <cp:revision>312</cp:revision>
  <dcterms:created xsi:type="dcterms:W3CDTF">2010-09-03T12:01:03Z</dcterms:created>
  <dcterms:modified xsi:type="dcterms:W3CDTF">2013-06-21T07:46:22Z</dcterms:modified>
</cp:coreProperties>
</file>