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290" r:id="rId2"/>
    <p:sldId id="291" r:id="rId3"/>
    <p:sldId id="292" r:id="rId4"/>
    <p:sldId id="297" r:id="rId5"/>
    <p:sldId id="293" r:id="rId6"/>
    <p:sldId id="294" r:id="rId7"/>
    <p:sldId id="295" r:id="rId8"/>
    <p:sldId id="296" r:id="rId9"/>
    <p:sldId id="272" r:id="rId10"/>
    <p:sldId id="298" r:id="rId11"/>
    <p:sldId id="346" r:id="rId12"/>
    <p:sldId id="279" r:id="rId13"/>
    <p:sldId id="300" r:id="rId14"/>
    <p:sldId id="277" r:id="rId15"/>
    <p:sldId id="280" r:id="rId16"/>
    <p:sldId id="299" r:id="rId17"/>
    <p:sldId id="282" r:id="rId18"/>
    <p:sldId id="301" r:id="rId19"/>
    <p:sldId id="302" r:id="rId20"/>
    <p:sldId id="332" r:id="rId21"/>
    <p:sldId id="333" r:id="rId22"/>
    <p:sldId id="343" r:id="rId23"/>
    <p:sldId id="335" r:id="rId24"/>
    <p:sldId id="344" r:id="rId25"/>
    <p:sldId id="325" r:id="rId26"/>
    <p:sldId id="326" r:id="rId27"/>
    <p:sldId id="327" r:id="rId28"/>
    <p:sldId id="328" r:id="rId29"/>
    <p:sldId id="329" r:id="rId30"/>
    <p:sldId id="319" r:id="rId31"/>
    <p:sldId id="320" r:id="rId32"/>
    <p:sldId id="321" r:id="rId33"/>
    <p:sldId id="322" r:id="rId34"/>
    <p:sldId id="323" r:id="rId35"/>
    <p:sldId id="305" r:id="rId36"/>
    <p:sldId id="306" r:id="rId37"/>
    <p:sldId id="308" r:id="rId38"/>
    <p:sldId id="309" r:id="rId39"/>
    <p:sldId id="330" r:id="rId40"/>
    <p:sldId id="345" r:id="rId41"/>
    <p:sldId id="307" r:id="rId42"/>
    <p:sldId id="311" r:id="rId4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ziana Ferrari" initials="tferrar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4B1"/>
    <a:srgbClr val="CCD2E4"/>
    <a:srgbClr val="E3E6EE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16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A6F03-1452-EF4A-A5DC-E614A98CCAD0}" type="doc">
      <dgm:prSet loTypeId="urn:microsoft.com/office/officeart/2005/8/layout/hierarchy3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BEC66-2EFA-BC48-984E-C1AA967F6F80}">
      <dgm:prSet/>
      <dgm:spPr/>
      <dgm:t>
        <a:bodyPr/>
        <a:lstStyle/>
        <a:p>
          <a:pPr rtl="0"/>
          <a:r>
            <a:rPr lang="en-GB" noProof="0" dirty="0" smtClean="0"/>
            <a:t>Coordination</a:t>
          </a:r>
          <a:endParaRPr lang="en-GB" noProof="0" dirty="0"/>
        </a:p>
      </dgm:t>
    </dgm:pt>
    <dgm:pt modelId="{CF4A037D-2619-144F-9691-130B56C5F2A9}" type="parTrans" cxnId="{11336C71-9678-3443-8085-61ADC2449D00}">
      <dgm:prSet/>
      <dgm:spPr/>
      <dgm:t>
        <a:bodyPr/>
        <a:lstStyle/>
        <a:p>
          <a:endParaRPr lang="en-US"/>
        </a:p>
      </dgm:t>
    </dgm:pt>
    <dgm:pt modelId="{96568930-05C6-424A-A0EC-BFDDA365BFC4}" type="sibTrans" cxnId="{11336C71-9678-3443-8085-61ADC2449D00}">
      <dgm:prSet/>
      <dgm:spPr/>
      <dgm:t>
        <a:bodyPr/>
        <a:lstStyle/>
        <a:p>
          <a:endParaRPr lang="en-US"/>
        </a:p>
      </dgm:t>
    </dgm:pt>
    <dgm:pt modelId="{0978CFCC-9232-D249-ADDA-F9392D921FFD}">
      <dgm:prSet/>
      <dgm:spPr/>
      <dgm:t>
        <a:bodyPr/>
        <a:lstStyle/>
        <a:p>
          <a:pPr rtl="0"/>
          <a:r>
            <a:rPr lang="en-GB" noProof="0" dirty="0" smtClean="0"/>
            <a:t>Consulting and Support</a:t>
          </a:r>
          <a:endParaRPr lang="en-GB" noProof="0" dirty="0"/>
        </a:p>
      </dgm:t>
    </dgm:pt>
    <dgm:pt modelId="{330992DE-DF00-1E49-A361-7783E63A50A8}" type="parTrans" cxnId="{C16D1EB7-7697-FB4C-A4E4-EB8126FD3537}">
      <dgm:prSet/>
      <dgm:spPr/>
      <dgm:t>
        <a:bodyPr/>
        <a:lstStyle/>
        <a:p>
          <a:endParaRPr lang="en-US"/>
        </a:p>
      </dgm:t>
    </dgm:pt>
    <dgm:pt modelId="{77A7AA6A-F884-E841-A080-2CB7BCE8095E}" type="sibTrans" cxnId="{C16D1EB7-7697-FB4C-A4E4-EB8126FD3537}">
      <dgm:prSet/>
      <dgm:spPr/>
      <dgm:t>
        <a:bodyPr/>
        <a:lstStyle/>
        <a:p>
          <a:endParaRPr lang="en-US"/>
        </a:p>
      </dgm:t>
    </dgm:pt>
    <dgm:pt modelId="{CC1FD5E6-0733-6346-8740-4D9F9A9AFDBD}">
      <dgm:prSet/>
      <dgm:spPr/>
      <dgm:t>
        <a:bodyPr/>
        <a:lstStyle/>
        <a:p>
          <a:pPr rtl="0"/>
          <a:r>
            <a:rPr lang="en-GB" noProof="0" smtClean="0"/>
            <a:t>Marketing and Outreach</a:t>
          </a:r>
          <a:endParaRPr lang="en-GB" noProof="0"/>
        </a:p>
      </dgm:t>
    </dgm:pt>
    <dgm:pt modelId="{E119C4C3-26D9-2448-BEC3-CBB0AD7D1B8F}" type="parTrans" cxnId="{5B4D5F0C-C274-9549-97E2-BBB500545A70}">
      <dgm:prSet/>
      <dgm:spPr/>
      <dgm:t>
        <a:bodyPr/>
        <a:lstStyle/>
        <a:p>
          <a:endParaRPr lang="en-US"/>
        </a:p>
      </dgm:t>
    </dgm:pt>
    <dgm:pt modelId="{E0E187A0-946A-0D46-8637-295A43F717A2}" type="sibTrans" cxnId="{5B4D5F0C-C274-9549-97E2-BBB500545A70}">
      <dgm:prSet/>
      <dgm:spPr/>
      <dgm:t>
        <a:bodyPr/>
        <a:lstStyle/>
        <a:p>
          <a:endParaRPr lang="en-US"/>
        </a:p>
      </dgm:t>
    </dgm:pt>
    <dgm:pt modelId="{A24AA164-36BA-2641-A9A9-0714A2EAA662}">
      <dgm:prSet/>
      <dgm:spPr/>
      <dgm:t>
        <a:bodyPr/>
        <a:lstStyle/>
        <a:p>
          <a:pPr rtl="0"/>
          <a:r>
            <a:rPr lang="en-GB" noProof="0" smtClean="0"/>
            <a:t>Software and Services</a:t>
          </a:r>
        </a:p>
      </dgm:t>
    </dgm:pt>
    <dgm:pt modelId="{966AE032-8459-5140-9FB0-B97AFF2BAA2A}" type="parTrans" cxnId="{F432D80F-D162-2941-8429-19F714D468A0}">
      <dgm:prSet/>
      <dgm:spPr/>
      <dgm:t>
        <a:bodyPr/>
        <a:lstStyle/>
        <a:p>
          <a:endParaRPr lang="en-US"/>
        </a:p>
      </dgm:t>
    </dgm:pt>
    <dgm:pt modelId="{8BDFCE3A-7CE5-754D-BEB7-17C3738B4A66}" type="sibTrans" cxnId="{F432D80F-D162-2941-8429-19F714D468A0}">
      <dgm:prSet/>
      <dgm:spPr/>
      <dgm:t>
        <a:bodyPr/>
        <a:lstStyle/>
        <a:p>
          <a:endParaRPr lang="en-US"/>
        </a:p>
      </dgm:t>
    </dgm:pt>
    <dgm:pt modelId="{3F39FF8A-4D03-D244-8AFD-EE7673F3D355}">
      <dgm:prSet/>
      <dgm:spPr/>
      <dgm:t>
        <a:bodyPr/>
        <a:lstStyle/>
        <a:p>
          <a:pPr rtl="0"/>
          <a:r>
            <a:rPr lang="en-GB" b="0" noProof="0" dirty="0" smtClean="0"/>
            <a:t>Project and Programme Management</a:t>
          </a:r>
          <a:endParaRPr lang="en-GB" b="0" noProof="0" dirty="0"/>
        </a:p>
      </dgm:t>
    </dgm:pt>
    <dgm:pt modelId="{64B069A6-F581-AF48-B6AC-1731903F03E5}" type="parTrans" cxnId="{CA80F71E-8340-C145-995F-C7D3C4A92D36}">
      <dgm:prSet/>
      <dgm:spPr/>
      <dgm:t>
        <a:bodyPr/>
        <a:lstStyle/>
        <a:p>
          <a:endParaRPr lang="en-US"/>
        </a:p>
      </dgm:t>
    </dgm:pt>
    <dgm:pt modelId="{DB2B6FF4-AC03-A045-A216-91B37BB2F9F3}" type="sibTrans" cxnId="{CA80F71E-8340-C145-995F-C7D3C4A92D36}">
      <dgm:prSet/>
      <dgm:spPr/>
      <dgm:t>
        <a:bodyPr/>
        <a:lstStyle/>
        <a:p>
          <a:endParaRPr lang="en-US"/>
        </a:p>
      </dgm:t>
    </dgm:pt>
    <dgm:pt modelId="{9C9A27FA-00C7-A844-9D61-900FA9EFBD1A}">
      <dgm:prSet/>
      <dgm:spPr/>
      <dgm:t>
        <a:bodyPr/>
        <a:lstStyle/>
        <a:p>
          <a:pPr rtl="0"/>
          <a:r>
            <a:rPr lang="en-GB" b="0" noProof="0" dirty="0" smtClean="0"/>
            <a:t>Operations Coordination</a:t>
          </a:r>
          <a:endParaRPr lang="en-GB" b="0" noProof="0" dirty="0"/>
        </a:p>
      </dgm:t>
    </dgm:pt>
    <dgm:pt modelId="{FC75A7B9-CD21-FC41-9F68-A17F23D17667}" type="parTrans" cxnId="{7544FF86-9AA7-EC41-AE1C-B22D926D5A0B}">
      <dgm:prSet/>
      <dgm:spPr/>
      <dgm:t>
        <a:bodyPr/>
        <a:lstStyle/>
        <a:p>
          <a:endParaRPr lang="en-US"/>
        </a:p>
      </dgm:t>
    </dgm:pt>
    <dgm:pt modelId="{B29172AA-F851-AA41-AA41-14D65A5EE18A}" type="sibTrans" cxnId="{7544FF86-9AA7-EC41-AE1C-B22D926D5A0B}">
      <dgm:prSet/>
      <dgm:spPr/>
      <dgm:t>
        <a:bodyPr/>
        <a:lstStyle/>
        <a:p>
          <a:endParaRPr lang="en-US"/>
        </a:p>
      </dgm:t>
    </dgm:pt>
    <dgm:pt modelId="{46664F2B-FC90-D846-9844-1515A10EEC50}">
      <dgm:prSet/>
      <dgm:spPr/>
      <dgm:t>
        <a:bodyPr/>
        <a:lstStyle/>
        <a:p>
          <a:pPr rtl="0"/>
          <a:r>
            <a:rPr lang="en-GB" b="0" noProof="0" dirty="0" smtClean="0"/>
            <a:t>Technology Coordination</a:t>
          </a:r>
          <a:endParaRPr lang="en-GB" b="0" noProof="0" dirty="0"/>
        </a:p>
      </dgm:t>
    </dgm:pt>
    <dgm:pt modelId="{A4117BA6-92CC-FA4E-AA4F-CFC9B9E0E8BF}" type="parTrans" cxnId="{8D6F8CE8-6B3A-C84B-B1EB-5C01954EAD1C}">
      <dgm:prSet/>
      <dgm:spPr/>
      <dgm:t>
        <a:bodyPr/>
        <a:lstStyle/>
        <a:p>
          <a:endParaRPr lang="en-US"/>
        </a:p>
      </dgm:t>
    </dgm:pt>
    <dgm:pt modelId="{B84FD52E-C092-0B4A-9C36-32E29DD92B59}" type="sibTrans" cxnId="{8D6F8CE8-6B3A-C84B-B1EB-5C01954EAD1C}">
      <dgm:prSet/>
      <dgm:spPr/>
      <dgm:t>
        <a:bodyPr/>
        <a:lstStyle/>
        <a:p>
          <a:endParaRPr lang="en-US"/>
        </a:p>
      </dgm:t>
    </dgm:pt>
    <dgm:pt modelId="{21743CE6-4903-9A4A-B591-FC79BC88438B}">
      <dgm:prSet/>
      <dgm:spPr/>
      <dgm:t>
        <a:bodyPr/>
        <a:lstStyle/>
        <a:p>
          <a:pPr rtl="0"/>
          <a:r>
            <a:rPr lang="en-GB" b="0" noProof="0" dirty="0" smtClean="0"/>
            <a:t>Security Coordination</a:t>
          </a:r>
          <a:endParaRPr lang="en-GB" b="0" noProof="0" dirty="0"/>
        </a:p>
      </dgm:t>
    </dgm:pt>
    <dgm:pt modelId="{1C0F14F9-510F-C646-86F6-A608B2506240}" type="parTrans" cxnId="{BBF4CA9E-D266-C142-AD90-B9E96B8C106C}">
      <dgm:prSet/>
      <dgm:spPr/>
      <dgm:t>
        <a:bodyPr/>
        <a:lstStyle/>
        <a:p>
          <a:endParaRPr lang="en-US"/>
        </a:p>
      </dgm:t>
    </dgm:pt>
    <dgm:pt modelId="{4F6EC292-206F-454B-AB04-AA740FDE0704}" type="sibTrans" cxnId="{BBF4CA9E-D266-C142-AD90-B9E96B8C106C}">
      <dgm:prSet/>
      <dgm:spPr/>
      <dgm:t>
        <a:bodyPr/>
        <a:lstStyle/>
        <a:p>
          <a:endParaRPr lang="en-US"/>
        </a:p>
      </dgm:t>
    </dgm:pt>
    <dgm:pt modelId="{98591D4D-75CB-6C44-ADBA-E7AD3B4A9C70}">
      <dgm:prSet/>
      <dgm:spPr/>
      <dgm:t>
        <a:bodyPr/>
        <a:lstStyle/>
        <a:p>
          <a:pPr rtl="0"/>
          <a:r>
            <a:rPr lang="en-GB" b="0" noProof="0" dirty="0" smtClean="0"/>
            <a:t>Specialised Consultancy </a:t>
          </a:r>
          <a:endParaRPr lang="en-GB" b="0" noProof="0" dirty="0"/>
        </a:p>
      </dgm:t>
    </dgm:pt>
    <dgm:pt modelId="{ED1B250D-061F-FC43-8E31-BDD5129D5C69}" type="parTrans" cxnId="{012010F5-7F2B-EE4C-91EA-190DC56F7140}">
      <dgm:prSet/>
      <dgm:spPr/>
      <dgm:t>
        <a:bodyPr/>
        <a:lstStyle/>
        <a:p>
          <a:endParaRPr lang="en-US"/>
        </a:p>
      </dgm:t>
    </dgm:pt>
    <dgm:pt modelId="{D11FADDC-AB65-9F4A-9AA2-CE97CA78B710}" type="sibTrans" cxnId="{012010F5-7F2B-EE4C-91EA-190DC56F7140}">
      <dgm:prSet/>
      <dgm:spPr/>
      <dgm:t>
        <a:bodyPr/>
        <a:lstStyle/>
        <a:p>
          <a:endParaRPr lang="en-US"/>
        </a:p>
      </dgm:t>
    </dgm:pt>
    <dgm:pt modelId="{CEF26233-C178-E142-A37D-D46D539DD989}">
      <dgm:prSet/>
      <dgm:spPr/>
      <dgm:t>
        <a:bodyPr/>
        <a:lstStyle/>
        <a:p>
          <a:pPr rtl="0"/>
          <a:r>
            <a:rPr lang="en-GB" b="0" noProof="0" dirty="0" smtClean="0"/>
            <a:t>Strategy and Policy Decision Support</a:t>
          </a:r>
          <a:endParaRPr lang="en-GB" b="0" noProof="0" dirty="0"/>
        </a:p>
      </dgm:t>
    </dgm:pt>
    <dgm:pt modelId="{2C662A3C-0D7B-B049-8EEA-AB27DC4BB20E}" type="parTrans" cxnId="{1CC02651-DC9B-6446-A1FD-D21FD03259B7}">
      <dgm:prSet/>
      <dgm:spPr/>
      <dgm:t>
        <a:bodyPr/>
        <a:lstStyle/>
        <a:p>
          <a:endParaRPr lang="en-US"/>
        </a:p>
      </dgm:t>
    </dgm:pt>
    <dgm:pt modelId="{FB6E4127-58E3-8B4B-BD70-B16781A521E9}" type="sibTrans" cxnId="{1CC02651-DC9B-6446-A1FD-D21FD03259B7}">
      <dgm:prSet/>
      <dgm:spPr/>
      <dgm:t>
        <a:bodyPr/>
        <a:lstStyle/>
        <a:p>
          <a:endParaRPr lang="en-US"/>
        </a:p>
      </dgm:t>
    </dgm:pt>
    <dgm:pt modelId="{EE0D98DD-85ED-034C-9E50-E20EE0B78A16}">
      <dgm:prSet/>
      <dgm:spPr/>
      <dgm:t>
        <a:bodyPr/>
        <a:lstStyle/>
        <a:p>
          <a:pPr rtl="0"/>
          <a:r>
            <a:rPr lang="en-GB" b="0" noProof="0" dirty="0" smtClean="0"/>
            <a:t>Policy Development</a:t>
          </a:r>
          <a:endParaRPr lang="en-GB" b="0" noProof="0" dirty="0"/>
        </a:p>
      </dgm:t>
    </dgm:pt>
    <dgm:pt modelId="{265FBF34-2501-5744-A1F6-B7168FDD8DCD}" type="parTrans" cxnId="{23C6ECE3-2677-5542-8004-FAC2170D7931}">
      <dgm:prSet/>
      <dgm:spPr/>
      <dgm:t>
        <a:bodyPr/>
        <a:lstStyle/>
        <a:p>
          <a:endParaRPr lang="en-US"/>
        </a:p>
      </dgm:t>
    </dgm:pt>
    <dgm:pt modelId="{904F16B3-38AA-0B42-8A2C-8CDC5BE563FA}" type="sibTrans" cxnId="{23C6ECE3-2677-5542-8004-FAC2170D7931}">
      <dgm:prSet/>
      <dgm:spPr/>
      <dgm:t>
        <a:bodyPr/>
        <a:lstStyle/>
        <a:p>
          <a:endParaRPr lang="en-US"/>
        </a:p>
      </dgm:t>
    </dgm:pt>
    <dgm:pt modelId="{98935C1D-E1A3-A947-A42D-EB57812B5B28}">
      <dgm:prSet/>
      <dgm:spPr/>
      <dgm:t>
        <a:bodyPr/>
        <a:lstStyle/>
        <a:p>
          <a:pPr rtl="0"/>
          <a:r>
            <a:rPr lang="en-GB" b="0" noProof="0" dirty="0" smtClean="0"/>
            <a:t>Technical Consultancy and Support</a:t>
          </a:r>
          <a:endParaRPr lang="en-GB" b="0" noProof="0" dirty="0"/>
        </a:p>
      </dgm:t>
    </dgm:pt>
    <dgm:pt modelId="{C0BFC434-3ECB-0040-B08F-926AFD0CAE59}" type="parTrans" cxnId="{5FF7C23A-8705-014B-A116-448350FA83E9}">
      <dgm:prSet/>
      <dgm:spPr/>
      <dgm:t>
        <a:bodyPr/>
        <a:lstStyle/>
        <a:p>
          <a:endParaRPr lang="en-US"/>
        </a:p>
      </dgm:t>
    </dgm:pt>
    <dgm:pt modelId="{9942C3B8-2AF1-0245-ABD7-93827112524F}" type="sibTrans" cxnId="{5FF7C23A-8705-014B-A116-448350FA83E9}">
      <dgm:prSet/>
      <dgm:spPr/>
      <dgm:t>
        <a:bodyPr/>
        <a:lstStyle/>
        <a:p>
          <a:endParaRPr lang="en-US"/>
        </a:p>
      </dgm:t>
    </dgm:pt>
    <dgm:pt modelId="{82E9D5D2-21FB-5E40-95A6-98E74EFA1101}">
      <dgm:prSet/>
      <dgm:spPr/>
      <dgm:t>
        <a:bodyPr/>
        <a:lstStyle/>
        <a:p>
          <a:pPr rtl="0"/>
          <a:r>
            <a:rPr lang="en-GB" b="0" noProof="0" dirty="0" smtClean="0"/>
            <a:t>Helpdesk Support</a:t>
          </a:r>
          <a:endParaRPr lang="en-GB" b="0" noProof="0" dirty="0"/>
        </a:p>
      </dgm:t>
    </dgm:pt>
    <dgm:pt modelId="{BED5A8F1-8EB1-B140-A04F-B811121EE95F}" type="parTrans" cxnId="{320743D7-5F6E-A24D-9FCE-A8FD33353A56}">
      <dgm:prSet/>
      <dgm:spPr/>
      <dgm:t>
        <a:bodyPr/>
        <a:lstStyle/>
        <a:p>
          <a:endParaRPr lang="en-US"/>
        </a:p>
      </dgm:t>
    </dgm:pt>
    <dgm:pt modelId="{132443FB-EAB2-7247-8DB4-7A314D1354AC}" type="sibTrans" cxnId="{320743D7-5F6E-A24D-9FCE-A8FD33353A56}">
      <dgm:prSet/>
      <dgm:spPr/>
      <dgm:t>
        <a:bodyPr/>
        <a:lstStyle/>
        <a:p>
          <a:endParaRPr lang="en-US"/>
        </a:p>
      </dgm:t>
    </dgm:pt>
    <dgm:pt modelId="{FC33AE37-A034-FD4F-A23D-4740DEBABB1C}">
      <dgm:prSet/>
      <dgm:spPr/>
      <dgm:t>
        <a:bodyPr/>
        <a:lstStyle/>
        <a:p>
          <a:pPr rtl="0"/>
          <a:r>
            <a:rPr lang="en-GB" b="0" noProof="0" dirty="0" smtClean="0"/>
            <a:t>Marketing</a:t>
          </a:r>
          <a:endParaRPr lang="en-GB" b="0" noProof="0" dirty="0"/>
        </a:p>
      </dgm:t>
    </dgm:pt>
    <dgm:pt modelId="{2EA0B743-5577-1146-910F-AC570ED171B3}" type="parTrans" cxnId="{62D8F586-95B6-984A-A89A-D1082DD44FFF}">
      <dgm:prSet/>
      <dgm:spPr/>
      <dgm:t>
        <a:bodyPr/>
        <a:lstStyle/>
        <a:p>
          <a:endParaRPr lang="en-US"/>
        </a:p>
      </dgm:t>
    </dgm:pt>
    <dgm:pt modelId="{B03B30E6-679B-084C-9618-5D7DCA5384BD}" type="sibTrans" cxnId="{62D8F586-95B6-984A-A89A-D1082DD44FFF}">
      <dgm:prSet/>
      <dgm:spPr/>
      <dgm:t>
        <a:bodyPr/>
        <a:lstStyle/>
        <a:p>
          <a:endParaRPr lang="en-US"/>
        </a:p>
      </dgm:t>
    </dgm:pt>
    <dgm:pt modelId="{D5EA256C-8A75-AD48-948B-0B7F158E2FCD}">
      <dgm:prSet/>
      <dgm:spPr/>
      <dgm:t>
        <a:bodyPr/>
        <a:lstStyle/>
        <a:p>
          <a:pPr rtl="0"/>
          <a:r>
            <a:rPr lang="en-GB" b="0" noProof="0" dirty="0" smtClean="0"/>
            <a:t>Outreach</a:t>
          </a:r>
          <a:endParaRPr lang="en-GB" b="0" noProof="0" dirty="0"/>
        </a:p>
      </dgm:t>
    </dgm:pt>
    <dgm:pt modelId="{90B60135-BC3E-C943-9D8F-5A9CAE9F8F44}" type="parTrans" cxnId="{DB7B8453-1FDC-A049-9B34-74A41A968AE7}">
      <dgm:prSet/>
      <dgm:spPr/>
      <dgm:t>
        <a:bodyPr/>
        <a:lstStyle/>
        <a:p>
          <a:endParaRPr lang="en-US"/>
        </a:p>
      </dgm:t>
    </dgm:pt>
    <dgm:pt modelId="{E8249DF1-542C-374B-95F0-775A7B859E02}" type="sibTrans" cxnId="{DB7B8453-1FDC-A049-9B34-74A41A968AE7}">
      <dgm:prSet/>
      <dgm:spPr/>
      <dgm:t>
        <a:bodyPr/>
        <a:lstStyle/>
        <a:p>
          <a:endParaRPr lang="en-US"/>
        </a:p>
      </dgm:t>
    </dgm:pt>
    <dgm:pt modelId="{DCF18E2D-EDF8-2A40-A810-949B1EAEB4B1}">
      <dgm:prSet/>
      <dgm:spPr/>
      <dgm:t>
        <a:bodyPr/>
        <a:lstStyle/>
        <a:p>
          <a:pPr rtl="0"/>
          <a:r>
            <a:rPr lang="en-GB" b="0" noProof="0" dirty="0" smtClean="0"/>
            <a:t>Federated Operations</a:t>
          </a:r>
        </a:p>
      </dgm:t>
    </dgm:pt>
    <dgm:pt modelId="{C4F83A6E-ED65-4F48-9E3A-FAF28D64AB5C}" type="parTrans" cxnId="{D4808947-EBEC-CD40-9B4F-F3E8184355B1}">
      <dgm:prSet/>
      <dgm:spPr/>
      <dgm:t>
        <a:bodyPr/>
        <a:lstStyle/>
        <a:p>
          <a:endParaRPr lang="en-US"/>
        </a:p>
      </dgm:t>
    </dgm:pt>
    <dgm:pt modelId="{28352A43-2ABF-1740-ACA5-BD02EE2D5F1E}" type="sibTrans" cxnId="{D4808947-EBEC-CD40-9B4F-F3E8184355B1}">
      <dgm:prSet/>
      <dgm:spPr/>
      <dgm:t>
        <a:bodyPr/>
        <a:lstStyle/>
        <a:p>
          <a:endParaRPr lang="en-US"/>
        </a:p>
      </dgm:t>
    </dgm:pt>
    <dgm:pt modelId="{0B290BD6-8C82-224F-AD29-EB7D4EAA5948}">
      <dgm:prSet/>
      <dgm:spPr/>
      <dgm:t>
        <a:bodyPr/>
        <a:lstStyle/>
        <a:p>
          <a:pPr rtl="0"/>
          <a:r>
            <a:rPr lang="en-GB" b="0" noProof="0" dirty="0" smtClean="0"/>
            <a:t>Applications Database</a:t>
          </a:r>
        </a:p>
      </dgm:t>
    </dgm:pt>
    <dgm:pt modelId="{3FD77736-266D-8642-8D45-97888A9E2E7D}" type="parTrans" cxnId="{54025C5B-FA46-BA48-AD8F-E7C3A5BF9B4E}">
      <dgm:prSet/>
      <dgm:spPr/>
      <dgm:t>
        <a:bodyPr/>
        <a:lstStyle/>
        <a:p>
          <a:endParaRPr lang="en-US"/>
        </a:p>
      </dgm:t>
    </dgm:pt>
    <dgm:pt modelId="{0E19917E-F2EE-8541-BB6C-4224969FB79F}" type="sibTrans" cxnId="{54025C5B-FA46-BA48-AD8F-E7C3A5BF9B4E}">
      <dgm:prSet/>
      <dgm:spPr/>
      <dgm:t>
        <a:bodyPr/>
        <a:lstStyle/>
        <a:p>
          <a:endParaRPr lang="en-US"/>
        </a:p>
      </dgm:t>
    </dgm:pt>
    <dgm:pt modelId="{0F3B8888-33CD-FF45-BD0D-8E9B40C340E2}">
      <dgm:prSet/>
      <dgm:spPr/>
      <dgm:t>
        <a:bodyPr/>
        <a:lstStyle/>
        <a:p>
          <a:pPr rtl="0"/>
          <a:r>
            <a:rPr lang="en-GB" b="0" noProof="0" dirty="0" smtClean="0"/>
            <a:t>Training Marketplace</a:t>
          </a:r>
        </a:p>
      </dgm:t>
    </dgm:pt>
    <dgm:pt modelId="{2EA5DC5C-ED88-3444-8271-F94274244BCD}" type="parTrans" cxnId="{9EC6F2CC-5603-9C4B-894E-94ACBEF44315}">
      <dgm:prSet/>
      <dgm:spPr/>
      <dgm:t>
        <a:bodyPr/>
        <a:lstStyle/>
        <a:p>
          <a:endParaRPr lang="en-US"/>
        </a:p>
      </dgm:t>
    </dgm:pt>
    <dgm:pt modelId="{611E1CCA-3BE1-6F42-B4A0-FFD5B3B0B7BD}" type="sibTrans" cxnId="{9EC6F2CC-5603-9C4B-894E-94ACBEF44315}">
      <dgm:prSet/>
      <dgm:spPr/>
      <dgm:t>
        <a:bodyPr/>
        <a:lstStyle/>
        <a:p>
          <a:endParaRPr lang="en-US"/>
        </a:p>
      </dgm:t>
    </dgm:pt>
    <dgm:pt modelId="{84C169D5-A758-A94A-92BF-D735AD704BEF}">
      <dgm:prSet/>
      <dgm:spPr/>
      <dgm:t>
        <a:bodyPr/>
        <a:lstStyle/>
        <a:p>
          <a:pPr rtl="0"/>
          <a:r>
            <a:rPr lang="en-GB" b="0" noProof="0" dirty="0" smtClean="0"/>
            <a:t>Repository of Validated Software</a:t>
          </a:r>
        </a:p>
      </dgm:t>
    </dgm:pt>
    <dgm:pt modelId="{87FE1040-99B0-EF4D-B681-F6BE9B2B1FEA}" type="parTrans" cxnId="{EFA33266-EBA7-7649-BAF3-94FEAAE68D8B}">
      <dgm:prSet/>
      <dgm:spPr/>
      <dgm:t>
        <a:bodyPr/>
        <a:lstStyle/>
        <a:p>
          <a:endParaRPr lang="en-US"/>
        </a:p>
      </dgm:t>
    </dgm:pt>
    <dgm:pt modelId="{E9E555EF-FB20-A94D-ACD7-5CFEFD69BE0A}" type="sibTrans" cxnId="{EFA33266-EBA7-7649-BAF3-94FEAAE68D8B}">
      <dgm:prSet/>
      <dgm:spPr/>
      <dgm:t>
        <a:bodyPr/>
        <a:lstStyle/>
        <a:p>
          <a:endParaRPr lang="en-US"/>
        </a:p>
      </dgm:t>
    </dgm:pt>
    <dgm:pt modelId="{D762F8BE-41A2-294A-9DE2-668A5495768E}" type="pres">
      <dgm:prSet presAssocID="{8BAA6F03-1452-EF4A-A5DC-E614A98CCA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CB5B10-E840-1D45-8A49-6F7EE826998D}" type="pres">
      <dgm:prSet presAssocID="{19FBEC66-2EFA-BC48-984E-C1AA967F6F80}" presName="root" presStyleCnt="0"/>
      <dgm:spPr/>
      <dgm:t>
        <a:bodyPr/>
        <a:lstStyle/>
        <a:p>
          <a:endParaRPr lang="en-US"/>
        </a:p>
      </dgm:t>
    </dgm:pt>
    <dgm:pt modelId="{F2B11A3E-51D8-D84C-9433-EA72730FAA5B}" type="pres">
      <dgm:prSet presAssocID="{19FBEC66-2EFA-BC48-984E-C1AA967F6F80}" presName="rootComposite" presStyleCnt="0"/>
      <dgm:spPr/>
      <dgm:t>
        <a:bodyPr/>
        <a:lstStyle/>
        <a:p>
          <a:endParaRPr lang="en-US"/>
        </a:p>
      </dgm:t>
    </dgm:pt>
    <dgm:pt modelId="{180F1809-AC46-CA44-9A2A-45F08A271BBB}" type="pres">
      <dgm:prSet presAssocID="{19FBEC66-2EFA-BC48-984E-C1AA967F6F80}" presName="rootText" presStyleLbl="node1" presStyleIdx="0" presStyleCnt="4"/>
      <dgm:spPr/>
      <dgm:t>
        <a:bodyPr/>
        <a:lstStyle/>
        <a:p>
          <a:endParaRPr lang="en-US"/>
        </a:p>
      </dgm:t>
    </dgm:pt>
    <dgm:pt modelId="{BD99EBFA-2B06-D740-9E67-37BE4AB14D07}" type="pres">
      <dgm:prSet presAssocID="{19FBEC66-2EFA-BC48-984E-C1AA967F6F80}" presName="rootConnector" presStyleLbl="node1" presStyleIdx="0" presStyleCnt="4"/>
      <dgm:spPr/>
      <dgm:t>
        <a:bodyPr/>
        <a:lstStyle/>
        <a:p>
          <a:endParaRPr lang="en-US"/>
        </a:p>
      </dgm:t>
    </dgm:pt>
    <dgm:pt modelId="{B5858A17-0ADB-9B4F-ACCE-B01DDF3D4175}" type="pres">
      <dgm:prSet presAssocID="{19FBEC66-2EFA-BC48-984E-C1AA967F6F80}" presName="childShape" presStyleCnt="0"/>
      <dgm:spPr/>
      <dgm:t>
        <a:bodyPr/>
        <a:lstStyle/>
        <a:p>
          <a:endParaRPr lang="en-US"/>
        </a:p>
      </dgm:t>
    </dgm:pt>
    <dgm:pt modelId="{75BEDCF7-B78A-2042-B012-E8F849260275}" type="pres">
      <dgm:prSet presAssocID="{64B069A6-F581-AF48-B6AC-1731903F03E5}" presName="Name13" presStyleLbl="parChTrans1D2" presStyleIdx="0" presStyleCnt="15"/>
      <dgm:spPr/>
      <dgm:t>
        <a:bodyPr/>
        <a:lstStyle/>
        <a:p>
          <a:endParaRPr lang="en-US"/>
        </a:p>
      </dgm:t>
    </dgm:pt>
    <dgm:pt modelId="{02CE7BB8-EDFE-1E45-BF91-BFA2A10A57A2}" type="pres">
      <dgm:prSet presAssocID="{3F39FF8A-4D03-D244-8AFD-EE7673F3D355}" presName="childText" presStyleLbl="bgAcc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7A1AB-2C07-FA46-A1A0-28DB39F4224A}" type="pres">
      <dgm:prSet presAssocID="{FC75A7B9-CD21-FC41-9F68-A17F23D17667}" presName="Name13" presStyleLbl="parChTrans1D2" presStyleIdx="1" presStyleCnt="15"/>
      <dgm:spPr/>
      <dgm:t>
        <a:bodyPr/>
        <a:lstStyle/>
        <a:p>
          <a:endParaRPr lang="en-US"/>
        </a:p>
      </dgm:t>
    </dgm:pt>
    <dgm:pt modelId="{CD66F3DE-D445-494B-B43A-91829379FE3C}" type="pres">
      <dgm:prSet presAssocID="{9C9A27FA-00C7-A844-9D61-900FA9EFBD1A}" presName="childText" presStyleLbl="bgAcc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1C432-21AC-6F43-BC0E-F3C025606EFD}" type="pres">
      <dgm:prSet presAssocID="{A4117BA6-92CC-FA4E-AA4F-CFC9B9E0E8BF}" presName="Name13" presStyleLbl="parChTrans1D2" presStyleIdx="2" presStyleCnt="15"/>
      <dgm:spPr/>
      <dgm:t>
        <a:bodyPr/>
        <a:lstStyle/>
        <a:p>
          <a:endParaRPr lang="en-US"/>
        </a:p>
      </dgm:t>
    </dgm:pt>
    <dgm:pt modelId="{6EC35FE0-6824-6A4F-9220-61396CA258F3}" type="pres">
      <dgm:prSet presAssocID="{46664F2B-FC90-D846-9844-1515A10EEC50}" presName="childText" presStyleLbl="bgAcc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A0F1A-9796-FA41-9F68-C648219F701E}" type="pres">
      <dgm:prSet presAssocID="{1C0F14F9-510F-C646-86F6-A608B2506240}" presName="Name13" presStyleLbl="parChTrans1D2" presStyleIdx="3" presStyleCnt="15"/>
      <dgm:spPr/>
      <dgm:t>
        <a:bodyPr/>
        <a:lstStyle/>
        <a:p>
          <a:endParaRPr lang="en-US"/>
        </a:p>
      </dgm:t>
    </dgm:pt>
    <dgm:pt modelId="{43044643-C9C8-C54B-A98C-4BB9DF77A958}" type="pres">
      <dgm:prSet presAssocID="{21743CE6-4903-9A4A-B591-FC79BC88438B}" presName="childText" presStyleLbl="bgAcc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66A5-995E-244B-8EE0-CC729C45DDC7}" type="pres">
      <dgm:prSet presAssocID="{0978CFCC-9232-D249-ADDA-F9392D921FFD}" presName="root" presStyleCnt="0"/>
      <dgm:spPr/>
      <dgm:t>
        <a:bodyPr/>
        <a:lstStyle/>
        <a:p>
          <a:endParaRPr lang="en-US"/>
        </a:p>
      </dgm:t>
    </dgm:pt>
    <dgm:pt modelId="{F3EE52FB-707E-854E-ABA8-7A3F9B151114}" type="pres">
      <dgm:prSet presAssocID="{0978CFCC-9232-D249-ADDA-F9392D921FFD}" presName="rootComposite" presStyleCnt="0"/>
      <dgm:spPr/>
      <dgm:t>
        <a:bodyPr/>
        <a:lstStyle/>
        <a:p>
          <a:endParaRPr lang="en-US"/>
        </a:p>
      </dgm:t>
    </dgm:pt>
    <dgm:pt modelId="{CDC39EAA-A329-4D46-84EC-A034D3BDA60D}" type="pres">
      <dgm:prSet presAssocID="{0978CFCC-9232-D249-ADDA-F9392D921FFD}" presName="rootText" presStyleLbl="node1" presStyleIdx="1" presStyleCnt="4"/>
      <dgm:spPr/>
      <dgm:t>
        <a:bodyPr/>
        <a:lstStyle/>
        <a:p>
          <a:endParaRPr lang="en-US"/>
        </a:p>
      </dgm:t>
    </dgm:pt>
    <dgm:pt modelId="{1C15BD76-07EB-D944-8AEC-153077636C37}" type="pres">
      <dgm:prSet presAssocID="{0978CFCC-9232-D249-ADDA-F9392D921FFD}" presName="rootConnector" presStyleLbl="node1" presStyleIdx="1" presStyleCnt="4"/>
      <dgm:spPr/>
      <dgm:t>
        <a:bodyPr/>
        <a:lstStyle/>
        <a:p>
          <a:endParaRPr lang="en-US"/>
        </a:p>
      </dgm:t>
    </dgm:pt>
    <dgm:pt modelId="{4283419D-C745-F048-9533-6B5711EBA06B}" type="pres">
      <dgm:prSet presAssocID="{0978CFCC-9232-D249-ADDA-F9392D921FFD}" presName="childShape" presStyleCnt="0"/>
      <dgm:spPr/>
      <dgm:t>
        <a:bodyPr/>
        <a:lstStyle/>
        <a:p>
          <a:endParaRPr lang="en-US"/>
        </a:p>
      </dgm:t>
    </dgm:pt>
    <dgm:pt modelId="{46190AC6-6A97-5449-96EC-6D09C69F19B2}" type="pres">
      <dgm:prSet presAssocID="{ED1B250D-061F-FC43-8E31-BDD5129D5C69}" presName="Name13" presStyleLbl="parChTrans1D2" presStyleIdx="4" presStyleCnt="15"/>
      <dgm:spPr/>
      <dgm:t>
        <a:bodyPr/>
        <a:lstStyle/>
        <a:p>
          <a:endParaRPr lang="en-US"/>
        </a:p>
      </dgm:t>
    </dgm:pt>
    <dgm:pt modelId="{2A93E929-D43C-C84D-8B55-9285C2E31226}" type="pres">
      <dgm:prSet presAssocID="{98591D4D-75CB-6C44-ADBA-E7AD3B4A9C70}" presName="childText" presStyleLbl="bgAcc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39FCA-8442-B443-B839-AD16D927DCD2}" type="pres">
      <dgm:prSet presAssocID="{2C662A3C-0D7B-B049-8EEA-AB27DC4BB20E}" presName="Name13" presStyleLbl="parChTrans1D2" presStyleIdx="5" presStyleCnt="15"/>
      <dgm:spPr/>
      <dgm:t>
        <a:bodyPr/>
        <a:lstStyle/>
        <a:p>
          <a:endParaRPr lang="en-US"/>
        </a:p>
      </dgm:t>
    </dgm:pt>
    <dgm:pt modelId="{D849AA6A-EEB2-EA4C-AA9E-52375E65E6FB}" type="pres">
      <dgm:prSet presAssocID="{CEF26233-C178-E142-A37D-D46D539DD989}" presName="childText" presStyleLbl="bgAcc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E9B43-613C-E04E-9E61-55CF439743CE}" type="pres">
      <dgm:prSet presAssocID="{265FBF34-2501-5744-A1F6-B7168FDD8DCD}" presName="Name13" presStyleLbl="parChTrans1D2" presStyleIdx="6" presStyleCnt="15"/>
      <dgm:spPr/>
      <dgm:t>
        <a:bodyPr/>
        <a:lstStyle/>
        <a:p>
          <a:endParaRPr lang="en-US"/>
        </a:p>
      </dgm:t>
    </dgm:pt>
    <dgm:pt modelId="{8986906E-B878-454C-9478-CA5DF788031A}" type="pres">
      <dgm:prSet presAssocID="{EE0D98DD-85ED-034C-9E50-E20EE0B78A16}" presName="childText" presStyleLbl="bgAcc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7D741-7CAF-C749-AC1F-8B6277E541B5}" type="pres">
      <dgm:prSet presAssocID="{C0BFC434-3ECB-0040-B08F-926AFD0CAE59}" presName="Name13" presStyleLbl="parChTrans1D2" presStyleIdx="7" presStyleCnt="15"/>
      <dgm:spPr/>
      <dgm:t>
        <a:bodyPr/>
        <a:lstStyle/>
        <a:p>
          <a:endParaRPr lang="en-US"/>
        </a:p>
      </dgm:t>
    </dgm:pt>
    <dgm:pt modelId="{F234BB37-81A4-CA41-A81F-299690402FB3}" type="pres">
      <dgm:prSet presAssocID="{98935C1D-E1A3-A947-A42D-EB57812B5B28}" presName="childText" presStyleLbl="bgAcc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639CA-7CFA-C642-A6A4-38972F46A713}" type="pres">
      <dgm:prSet presAssocID="{BED5A8F1-8EB1-B140-A04F-B811121EE95F}" presName="Name13" presStyleLbl="parChTrans1D2" presStyleIdx="8" presStyleCnt="15"/>
      <dgm:spPr/>
      <dgm:t>
        <a:bodyPr/>
        <a:lstStyle/>
        <a:p>
          <a:endParaRPr lang="en-US"/>
        </a:p>
      </dgm:t>
    </dgm:pt>
    <dgm:pt modelId="{E6042119-ED92-534C-A1C5-493CDA89EBC5}" type="pres">
      <dgm:prSet presAssocID="{82E9D5D2-21FB-5E40-95A6-98E74EFA1101}" presName="childText" presStyleLbl="bgAcc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D25FC-EE8A-3D4B-BB88-D01246F3D278}" type="pres">
      <dgm:prSet presAssocID="{CC1FD5E6-0733-6346-8740-4D9F9A9AFDBD}" presName="root" presStyleCnt="0"/>
      <dgm:spPr/>
      <dgm:t>
        <a:bodyPr/>
        <a:lstStyle/>
        <a:p>
          <a:endParaRPr lang="en-US"/>
        </a:p>
      </dgm:t>
    </dgm:pt>
    <dgm:pt modelId="{C9CEDD11-E767-4843-9DE5-30A8AAE058DE}" type="pres">
      <dgm:prSet presAssocID="{CC1FD5E6-0733-6346-8740-4D9F9A9AFDBD}" presName="rootComposite" presStyleCnt="0"/>
      <dgm:spPr/>
      <dgm:t>
        <a:bodyPr/>
        <a:lstStyle/>
        <a:p>
          <a:endParaRPr lang="en-US"/>
        </a:p>
      </dgm:t>
    </dgm:pt>
    <dgm:pt modelId="{F3977A29-23F8-464C-8A89-56D34422F7AA}" type="pres">
      <dgm:prSet presAssocID="{CC1FD5E6-0733-6346-8740-4D9F9A9AFDBD}" presName="rootText" presStyleLbl="node1" presStyleIdx="2" presStyleCnt="4"/>
      <dgm:spPr/>
      <dgm:t>
        <a:bodyPr/>
        <a:lstStyle/>
        <a:p>
          <a:endParaRPr lang="en-US"/>
        </a:p>
      </dgm:t>
    </dgm:pt>
    <dgm:pt modelId="{9BB90CBA-D531-6E4E-B4C2-D72160281949}" type="pres">
      <dgm:prSet presAssocID="{CC1FD5E6-0733-6346-8740-4D9F9A9AFDBD}" presName="rootConnector" presStyleLbl="node1" presStyleIdx="2" presStyleCnt="4"/>
      <dgm:spPr/>
      <dgm:t>
        <a:bodyPr/>
        <a:lstStyle/>
        <a:p>
          <a:endParaRPr lang="en-US"/>
        </a:p>
      </dgm:t>
    </dgm:pt>
    <dgm:pt modelId="{4FF4EA1B-CACE-6147-9D50-4B245E33A38E}" type="pres">
      <dgm:prSet presAssocID="{CC1FD5E6-0733-6346-8740-4D9F9A9AFDBD}" presName="childShape" presStyleCnt="0"/>
      <dgm:spPr/>
      <dgm:t>
        <a:bodyPr/>
        <a:lstStyle/>
        <a:p>
          <a:endParaRPr lang="en-US"/>
        </a:p>
      </dgm:t>
    </dgm:pt>
    <dgm:pt modelId="{2FD50A66-5059-F242-9C08-4BB7C702D655}" type="pres">
      <dgm:prSet presAssocID="{2EA0B743-5577-1146-910F-AC570ED171B3}" presName="Name13" presStyleLbl="parChTrans1D2" presStyleIdx="9" presStyleCnt="15"/>
      <dgm:spPr/>
      <dgm:t>
        <a:bodyPr/>
        <a:lstStyle/>
        <a:p>
          <a:endParaRPr lang="en-US"/>
        </a:p>
      </dgm:t>
    </dgm:pt>
    <dgm:pt modelId="{D33BD62B-F1F1-C44A-974E-B2E233BA3285}" type="pres">
      <dgm:prSet presAssocID="{FC33AE37-A034-FD4F-A23D-4740DEBABB1C}" presName="childText" presStyleLbl="bgAcc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0273B-BBAE-3844-98CB-61C6A752BE06}" type="pres">
      <dgm:prSet presAssocID="{90B60135-BC3E-C943-9D8F-5A9CAE9F8F44}" presName="Name13" presStyleLbl="parChTrans1D2" presStyleIdx="10" presStyleCnt="15"/>
      <dgm:spPr/>
      <dgm:t>
        <a:bodyPr/>
        <a:lstStyle/>
        <a:p>
          <a:endParaRPr lang="en-US"/>
        </a:p>
      </dgm:t>
    </dgm:pt>
    <dgm:pt modelId="{9E6CE7FA-531F-304A-B7B7-B905E442D3CD}" type="pres">
      <dgm:prSet presAssocID="{D5EA256C-8A75-AD48-948B-0B7F158E2FCD}" presName="childText" presStyleLbl="bgAcc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5C653-B5FB-F846-A608-65E136D9891D}" type="pres">
      <dgm:prSet presAssocID="{A24AA164-36BA-2641-A9A9-0714A2EAA662}" presName="root" presStyleCnt="0"/>
      <dgm:spPr/>
      <dgm:t>
        <a:bodyPr/>
        <a:lstStyle/>
        <a:p>
          <a:endParaRPr lang="en-US"/>
        </a:p>
      </dgm:t>
    </dgm:pt>
    <dgm:pt modelId="{B4B4A20D-601A-EF49-965F-553F0E160DF0}" type="pres">
      <dgm:prSet presAssocID="{A24AA164-36BA-2641-A9A9-0714A2EAA662}" presName="rootComposite" presStyleCnt="0"/>
      <dgm:spPr/>
      <dgm:t>
        <a:bodyPr/>
        <a:lstStyle/>
        <a:p>
          <a:endParaRPr lang="en-US"/>
        </a:p>
      </dgm:t>
    </dgm:pt>
    <dgm:pt modelId="{74354449-73EE-EE4C-A9F4-0A81DCB96FEE}" type="pres">
      <dgm:prSet presAssocID="{A24AA164-36BA-2641-A9A9-0714A2EAA662}" presName="rootText" presStyleLbl="node1" presStyleIdx="3" presStyleCnt="4"/>
      <dgm:spPr/>
      <dgm:t>
        <a:bodyPr/>
        <a:lstStyle/>
        <a:p>
          <a:endParaRPr lang="en-US"/>
        </a:p>
      </dgm:t>
    </dgm:pt>
    <dgm:pt modelId="{FDBB06DC-4594-7747-A5D8-CD202DA8B0C2}" type="pres">
      <dgm:prSet presAssocID="{A24AA164-36BA-2641-A9A9-0714A2EAA662}" presName="rootConnector" presStyleLbl="node1" presStyleIdx="3" presStyleCnt="4"/>
      <dgm:spPr/>
      <dgm:t>
        <a:bodyPr/>
        <a:lstStyle/>
        <a:p>
          <a:endParaRPr lang="en-US"/>
        </a:p>
      </dgm:t>
    </dgm:pt>
    <dgm:pt modelId="{0CE3B203-F858-2D40-B074-81054171FB27}" type="pres">
      <dgm:prSet presAssocID="{A24AA164-36BA-2641-A9A9-0714A2EAA662}" presName="childShape" presStyleCnt="0"/>
      <dgm:spPr/>
      <dgm:t>
        <a:bodyPr/>
        <a:lstStyle/>
        <a:p>
          <a:endParaRPr lang="en-US"/>
        </a:p>
      </dgm:t>
    </dgm:pt>
    <dgm:pt modelId="{777BA61F-0A2A-7443-BEE5-AB892BD59B1C}" type="pres">
      <dgm:prSet presAssocID="{C4F83A6E-ED65-4F48-9E3A-FAF28D64AB5C}" presName="Name13" presStyleLbl="parChTrans1D2" presStyleIdx="11" presStyleCnt="15"/>
      <dgm:spPr/>
      <dgm:t>
        <a:bodyPr/>
        <a:lstStyle/>
        <a:p>
          <a:endParaRPr lang="en-US"/>
        </a:p>
      </dgm:t>
    </dgm:pt>
    <dgm:pt modelId="{0FDB3CCD-9C80-504C-84AB-F553467C0EB8}" type="pres">
      <dgm:prSet presAssocID="{DCF18E2D-EDF8-2A40-A810-949B1EAEB4B1}" presName="childText" presStyleLbl="bgAcc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00DBF-FD38-6345-8C5D-57AE2BD21373}" type="pres">
      <dgm:prSet presAssocID="{87FE1040-99B0-EF4D-B681-F6BE9B2B1FEA}" presName="Name13" presStyleLbl="parChTrans1D2" presStyleIdx="12" presStyleCnt="15"/>
      <dgm:spPr/>
      <dgm:t>
        <a:bodyPr/>
        <a:lstStyle/>
        <a:p>
          <a:endParaRPr lang="en-US"/>
        </a:p>
      </dgm:t>
    </dgm:pt>
    <dgm:pt modelId="{BA9521E9-B9C6-0140-AAB3-20B528AAE59B}" type="pres">
      <dgm:prSet presAssocID="{84C169D5-A758-A94A-92BF-D735AD704BEF}" presName="childText" presStyleLbl="bgAcc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57E4-C50A-A243-863A-973B277EC600}" type="pres">
      <dgm:prSet presAssocID="{3FD77736-266D-8642-8D45-97888A9E2E7D}" presName="Name13" presStyleLbl="parChTrans1D2" presStyleIdx="13" presStyleCnt="15"/>
      <dgm:spPr/>
      <dgm:t>
        <a:bodyPr/>
        <a:lstStyle/>
        <a:p>
          <a:endParaRPr lang="en-US"/>
        </a:p>
      </dgm:t>
    </dgm:pt>
    <dgm:pt modelId="{2FADDA7F-B2D9-5F4E-916D-7506A809B9EA}" type="pres">
      <dgm:prSet presAssocID="{0B290BD6-8C82-224F-AD29-EB7D4EAA5948}" presName="childText" presStyleLbl="bgAcc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118C8-29AA-F346-8930-088C76B3B5FE}" type="pres">
      <dgm:prSet presAssocID="{2EA5DC5C-ED88-3444-8271-F94274244BCD}" presName="Name13" presStyleLbl="parChTrans1D2" presStyleIdx="14" presStyleCnt="15"/>
      <dgm:spPr/>
      <dgm:t>
        <a:bodyPr/>
        <a:lstStyle/>
        <a:p>
          <a:endParaRPr lang="en-US"/>
        </a:p>
      </dgm:t>
    </dgm:pt>
    <dgm:pt modelId="{99E14107-0B45-384C-B46C-4C7B831C14F3}" type="pres">
      <dgm:prSet presAssocID="{0F3B8888-33CD-FF45-BD0D-8E9B40C340E2}" presName="childText" presStyleLbl="bgAcc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6D8A2-1BBE-0C4D-BB2C-FB9FAFA71ACD}" type="presOf" srcId="{98591D4D-75CB-6C44-ADBA-E7AD3B4A9C70}" destId="{2A93E929-D43C-C84D-8B55-9285C2E31226}" srcOrd="0" destOrd="0" presId="urn:microsoft.com/office/officeart/2005/8/layout/hierarchy3"/>
    <dgm:cxn modelId="{22ACFE7C-8EFB-6249-917B-564F98731161}" type="presOf" srcId="{2EA5DC5C-ED88-3444-8271-F94274244BCD}" destId="{095118C8-29AA-F346-8930-088C76B3B5FE}" srcOrd="0" destOrd="0" presId="urn:microsoft.com/office/officeart/2005/8/layout/hierarchy3"/>
    <dgm:cxn modelId="{EFC54C1A-54C4-CA46-9CEE-5B88A3D38E97}" type="presOf" srcId="{A24AA164-36BA-2641-A9A9-0714A2EAA662}" destId="{FDBB06DC-4594-7747-A5D8-CD202DA8B0C2}" srcOrd="1" destOrd="0" presId="urn:microsoft.com/office/officeart/2005/8/layout/hierarchy3"/>
    <dgm:cxn modelId="{1948985C-C3CC-E845-9373-378AD851AFEF}" type="presOf" srcId="{FC75A7B9-CD21-FC41-9F68-A17F23D17667}" destId="{56E7A1AB-2C07-FA46-A1A0-28DB39F4224A}" srcOrd="0" destOrd="0" presId="urn:microsoft.com/office/officeart/2005/8/layout/hierarchy3"/>
    <dgm:cxn modelId="{4D2C3B34-2965-384B-99CC-563729F377F5}" type="presOf" srcId="{19FBEC66-2EFA-BC48-984E-C1AA967F6F80}" destId="{BD99EBFA-2B06-D740-9E67-37BE4AB14D07}" srcOrd="1" destOrd="0" presId="urn:microsoft.com/office/officeart/2005/8/layout/hierarchy3"/>
    <dgm:cxn modelId="{C10C3DA0-3890-D047-BB02-17695CCC7D1B}" type="presOf" srcId="{90B60135-BC3E-C943-9D8F-5A9CAE9F8F44}" destId="{A1D0273B-BBAE-3844-98CB-61C6A752BE06}" srcOrd="0" destOrd="0" presId="urn:microsoft.com/office/officeart/2005/8/layout/hierarchy3"/>
    <dgm:cxn modelId="{18CAEBF2-617E-9845-804C-D0A3C5A841B9}" type="presOf" srcId="{3FD77736-266D-8642-8D45-97888A9E2E7D}" destId="{5BDB57E4-C50A-A243-863A-973B277EC600}" srcOrd="0" destOrd="0" presId="urn:microsoft.com/office/officeart/2005/8/layout/hierarchy3"/>
    <dgm:cxn modelId="{04BBB0FC-675C-6540-97DC-2EC152C8761F}" type="presOf" srcId="{2C662A3C-0D7B-B049-8EEA-AB27DC4BB20E}" destId="{37039FCA-8442-B443-B839-AD16D927DCD2}" srcOrd="0" destOrd="0" presId="urn:microsoft.com/office/officeart/2005/8/layout/hierarchy3"/>
    <dgm:cxn modelId="{11336C71-9678-3443-8085-61ADC2449D00}" srcId="{8BAA6F03-1452-EF4A-A5DC-E614A98CCAD0}" destId="{19FBEC66-2EFA-BC48-984E-C1AA967F6F80}" srcOrd="0" destOrd="0" parTransId="{CF4A037D-2619-144F-9691-130B56C5F2A9}" sibTransId="{96568930-05C6-424A-A0EC-BFDDA365BFC4}"/>
    <dgm:cxn modelId="{D8E305C6-66CB-7B48-A8AD-8B3C533B67F7}" type="presOf" srcId="{265FBF34-2501-5744-A1F6-B7168FDD8DCD}" destId="{6ADE9B43-613C-E04E-9E61-55CF439743CE}" srcOrd="0" destOrd="0" presId="urn:microsoft.com/office/officeart/2005/8/layout/hierarchy3"/>
    <dgm:cxn modelId="{8F8C7D54-17A5-A947-BEB9-E7C721BF28AE}" type="presOf" srcId="{DCF18E2D-EDF8-2A40-A810-949B1EAEB4B1}" destId="{0FDB3CCD-9C80-504C-84AB-F553467C0EB8}" srcOrd="0" destOrd="0" presId="urn:microsoft.com/office/officeart/2005/8/layout/hierarchy3"/>
    <dgm:cxn modelId="{D4808947-EBEC-CD40-9B4F-F3E8184355B1}" srcId="{A24AA164-36BA-2641-A9A9-0714A2EAA662}" destId="{DCF18E2D-EDF8-2A40-A810-949B1EAEB4B1}" srcOrd="0" destOrd="0" parTransId="{C4F83A6E-ED65-4F48-9E3A-FAF28D64AB5C}" sibTransId="{28352A43-2ABF-1740-ACA5-BD02EE2D5F1E}"/>
    <dgm:cxn modelId="{F432D80F-D162-2941-8429-19F714D468A0}" srcId="{8BAA6F03-1452-EF4A-A5DC-E614A98CCAD0}" destId="{A24AA164-36BA-2641-A9A9-0714A2EAA662}" srcOrd="3" destOrd="0" parTransId="{966AE032-8459-5140-9FB0-B97AFF2BAA2A}" sibTransId="{8BDFCE3A-7CE5-754D-BEB7-17C3738B4A66}"/>
    <dgm:cxn modelId="{0C219FF5-3BAA-7641-BE22-B475C34E24B5}" type="presOf" srcId="{CEF26233-C178-E142-A37D-D46D539DD989}" destId="{D849AA6A-EEB2-EA4C-AA9E-52375E65E6FB}" srcOrd="0" destOrd="0" presId="urn:microsoft.com/office/officeart/2005/8/layout/hierarchy3"/>
    <dgm:cxn modelId="{4E6CE2C2-0903-494F-934E-EDA298771F45}" type="presOf" srcId="{1C0F14F9-510F-C646-86F6-A608B2506240}" destId="{2CDA0F1A-9796-FA41-9F68-C648219F701E}" srcOrd="0" destOrd="0" presId="urn:microsoft.com/office/officeart/2005/8/layout/hierarchy3"/>
    <dgm:cxn modelId="{FBD9816C-D392-E840-AC4B-695E2FA1FDE8}" type="presOf" srcId="{0978CFCC-9232-D249-ADDA-F9392D921FFD}" destId="{CDC39EAA-A329-4D46-84EC-A034D3BDA60D}" srcOrd="0" destOrd="0" presId="urn:microsoft.com/office/officeart/2005/8/layout/hierarchy3"/>
    <dgm:cxn modelId="{BD16E7F1-6BB1-AF42-8943-7A82B13C74F3}" type="presOf" srcId="{C4F83A6E-ED65-4F48-9E3A-FAF28D64AB5C}" destId="{777BA61F-0A2A-7443-BEE5-AB892BD59B1C}" srcOrd="0" destOrd="0" presId="urn:microsoft.com/office/officeart/2005/8/layout/hierarchy3"/>
    <dgm:cxn modelId="{EB640B58-5BBB-5F47-A2E9-AA5B98F4C24B}" type="presOf" srcId="{0F3B8888-33CD-FF45-BD0D-8E9B40C340E2}" destId="{99E14107-0B45-384C-B46C-4C7B831C14F3}" srcOrd="0" destOrd="0" presId="urn:microsoft.com/office/officeart/2005/8/layout/hierarchy3"/>
    <dgm:cxn modelId="{62D8F586-95B6-984A-A89A-D1082DD44FFF}" srcId="{CC1FD5E6-0733-6346-8740-4D9F9A9AFDBD}" destId="{FC33AE37-A034-FD4F-A23D-4740DEBABB1C}" srcOrd="0" destOrd="0" parTransId="{2EA0B743-5577-1146-910F-AC570ED171B3}" sibTransId="{B03B30E6-679B-084C-9618-5D7DCA5384BD}"/>
    <dgm:cxn modelId="{13E4883D-5D83-4249-961A-6A767E9B7283}" type="presOf" srcId="{87FE1040-99B0-EF4D-B681-F6BE9B2B1FEA}" destId="{70100DBF-FD38-6345-8C5D-57AE2BD21373}" srcOrd="0" destOrd="0" presId="urn:microsoft.com/office/officeart/2005/8/layout/hierarchy3"/>
    <dgm:cxn modelId="{54025C5B-FA46-BA48-AD8F-E7C3A5BF9B4E}" srcId="{A24AA164-36BA-2641-A9A9-0714A2EAA662}" destId="{0B290BD6-8C82-224F-AD29-EB7D4EAA5948}" srcOrd="2" destOrd="0" parTransId="{3FD77736-266D-8642-8D45-97888A9E2E7D}" sibTransId="{0E19917E-F2EE-8541-BB6C-4224969FB79F}"/>
    <dgm:cxn modelId="{244D60F0-7FAE-0C4C-A80D-50467D376073}" type="presOf" srcId="{46664F2B-FC90-D846-9844-1515A10EEC50}" destId="{6EC35FE0-6824-6A4F-9220-61396CA258F3}" srcOrd="0" destOrd="0" presId="urn:microsoft.com/office/officeart/2005/8/layout/hierarchy3"/>
    <dgm:cxn modelId="{1CC02651-DC9B-6446-A1FD-D21FD03259B7}" srcId="{0978CFCC-9232-D249-ADDA-F9392D921FFD}" destId="{CEF26233-C178-E142-A37D-D46D539DD989}" srcOrd="1" destOrd="0" parTransId="{2C662A3C-0D7B-B049-8EEA-AB27DC4BB20E}" sibTransId="{FB6E4127-58E3-8B4B-BD70-B16781A521E9}"/>
    <dgm:cxn modelId="{8D6F8CE8-6B3A-C84B-B1EB-5C01954EAD1C}" srcId="{19FBEC66-2EFA-BC48-984E-C1AA967F6F80}" destId="{46664F2B-FC90-D846-9844-1515A10EEC50}" srcOrd="2" destOrd="0" parTransId="{A4117BA6-92CC-FA4E-AA4F-CFC9B9E0E8BF}" sibTransId="{B84FD52E-C092-0B4A-9C36-32E29DD92B59}"/>
    <dgm:cxn modelId="{B5691F79-18AD-1C41-BBF3-095F6859723D}" type="presOf" srcId="{84C169D5-A758-A94A-92BF-D735AD704BEF}" destId="{BA9521E9-B9C6-0140-AAB3-20B528AAE59B}" srcOrd="0" destOrd="0" presId="urn:microsoft.com/office/officeart/2005/8/layout/hierarchy3"/>
    <dgm:cxn modelId="{EF1B9E84-48AF-5A47-AD51-898D11DC18D1}" type="presOf" srcId="{D5EA256C-8A75-AD48-948B-0B7F158E2FCD}" destId="{9E6CE7FA-531F-304A-B7B7-B905E442D3CD}" srcOrd="0" destOrd="0" presId="urn:microsoft.com/office/officeart/2005/8/layout/hierarchy3"/>
    <dgm:cxn modelId="{23A16A96-601E-4547-AE2D-0ACC60C31C0E}" type="presOf" srcId="{3F39FF8A-4D03-D244-8AFD-EE7673F3D355}" destId="{02CE7BB8-EDFE-1E45-BF91-BFA2A10A57A2}" srcOrd="0" destOrd="0" presId="urn:microsoft.com/office/officeart/2005/8/layout/hierarchy3"/>
    <dgm:cxn modelId="{DB7B8453-1FDC-A049-9B34-74A41A968AE7}" srcId="{CC1FD5E6-0733-6346-8740-4D9F9A9AFDBD}" destId="{D5EA256C-8A75-AD48-948B-0B7F158E2FCD}" srcOrd="1" destOrd="0" parTransId="{90B60135-BC3E-C943-9D8F-5A9CAE9F8F44}" sibTransId="{E8249DF1-542C-374B-95F0-775A7B859E02}"/>
    <dgm:cxn modelId="{B60FE596-E159-384E-9547-9A850590F931}" type="presOf" srcId="{0B290BD6-8C82-224F-AD29-EB7D4EAA5948}" destId="{2FADDA7F-B2D9-5F4E-916D-7506A809B9EA}" srcOrd="0" destOrd="0" presId="urn:microsoft.com/office/officeart/2005/8/layout/hierarchy3"/>
    <dgm:cxn modelId="{35CD8C77-F09F-D448-A0E3-857EE9C5E123}" type="presOf" srcId="{82E9D5D2-21FB-5E40-95A6-98E74EFA1101}" destId="{E6042119-ED92-534C-A1C5-493CDA89EBC5}" srcOrd="0" destOrd="0" presId="urn:microsoft.com/office/officeart/2005/8/layout/hierarchy3"/>
    <dgm:cxn modelId="{012010F5-7F2B-EE4C-91EA-190DC56F7140}" srcId="{0978CFCC-9232-D249-ADDA-F9392D921FFD}" destId="{98591D4D-75CB-6C44-ADBA-E7AD3B4A9C70}" srcOrd="0" destOrd="0" parTransId="{ED1B250D-061F-FC43-8E31-BDD5129D5C69}" sibTransId="{D11FADDC-AB65-9F4A-9AA2-CE97CA78B710}"/>
    <dgm:cxn modelId="{CA80F71E-8340-C145-995F-C7D3C4A92D36}" srcId="{19FBEC66-2EFA-BC48-984E-C1AA967F6F80}" destId="{3F39FF8A-4D03-D244-8AFD-EE7673F3D355}" srcOrd="0" destOrd="0" parTransId="{64B069A6-F581-AF48-B6AC-1731903F03E5}" sibTransId="{DB2B6FF4-AC03-A045-A216-91B37BB2F9F3}"/>
    <dgm:cxn modelId="{2EB5C2C5-835A-4C49-A23D-26F078306FA1}" type="presOf" srcId="{A24AA164-36BA-2641-A9A9-0714A2EAA662}" destId="{74354449-73EE-EE4C-A9F4-0A81DCB96FEE}" srcOrd="0" destOrd="0" presId="urn:microsoft.com/office/officeart/2005/8/layout/hierarchy3"/>
    <dgm:cxn modelId="{62247CF2-13A4-0343-B26E-17E8E213B373}" type="presOf" srcId="{19FBEC66-2EFA-BC48-984E-C1AA967F6F80}" destId="{180F1809-AC46-CA44-9A2A-45F08A271BBB}" srcOrd="0" destOrd="0" presId="urn:microsoft.com/office/officeart/2005/8/layout/hierarchy3"/>
    <dgm:cxn modelId="{39904F4B-47AC-304C-94A6-5B36BE0F26F7}" type="presOf" srcId="{FC33AE37-A034-FD4F-A23D-4740DEBABB1C}" destId="{D33BD62B-F1F1-C44A-974E-B2E233BA3285}" srcOrd="0" destOrd="0" presId="urn:microsoft.com/office/officeart/2005/8/layout/hierarchy3"/>
    <dgm:cxn modelId="{42FB5704-28D1-8F41-A205-946DFE52E1AE}" type="presOf" srcId="{C0BFC434-3ECB-0040-B08F-926AFD0CAE59}" destId="{1EE7D741-7CAF-C749-AC1F-8B6277E541B5}" srcOrd="0" destOrd="0" presId="urn:microsoft.com/office/officeart/2005/8/layout/hierarchy3"/>
    <dgm:cxn modelId="{320743D7-5F6E-A24D-9FCE-A8FD33353A56}" srcId="{0978CFCC-9232-D249-ADDA-F9392D921FFD}" destId="{82E9D5D2-21FB-5E40-95A6-98E74EFA1101}" srcOrd="4" destOrd="0" parTransId="{BED5A8F1-8EB1-B140-A04F-B811121EE95F}" sibTransId="{132443FB-EAB2-7247-8DB4-7A314D1354AC}"/>
    <dgm:cxn modelId="{5FF7C23A-8705-014B-A116-448350FA83E9}" srcId="{0978CFCC-9232-D249-ADDA-F9392D921FFD}" destId="{98935C1D-E1A3-A947-A42D-EB57812B5B28}" srcOrd="3" destOrd="0" parTransId="{C0BFC434-3ECB-0040-B08F-926AFD0CAE59}" sibTransId="{9942C3B8-2AF1-0245-ABD7-93827112524F}"/>
    <dgm:cxn modelId="{5B4D5F0C-C274-9549-97E2-BBB500545A70}" srcId="{8BAA6F03-1452-EF4A-A5DC-E614A98CCAD0}" destId="{CC1FD5E6-0733-6346-8740-4D9F9A9AFDBD}" srcOrd="2" destOrd="0" parTransId="{E119C4C3-26D9-2448-BEC3-CBB0AD7D1B8F}" sibTransId="{E0E187A0-946A-0D46-8637-295A43F717A2}"/>
    <dgm:cxn modelId="{5766E89F-0A3B-4949-B044-650D975A9273}" type="presOf" srcId="{A4117BA6-92CC-FA4E-AA4F-CFC9B9E0E8BF}" destId="{FDF1C432-21AC-6F43-BC0E-F3C025606EFD}" srcOrd="0" destOrd="0" presId="urn:microsoft.com/office/officeart/2005/8/layout/hierarchy3"/>
    <dgm:cxn modelId="{C7A086FD-F535-1B4F-B7AC-928B06917D84}" type="presOf" srcId="{8BAA6F03-1452-EF4A-A5DC-E614A98CCAD0}" destId="{D762F8BE-41A2-294A-9DE2-668A5495768E}" srcOrd="0" destOrd="0" presId="urn:microsoft.com/office/officeart/2005/8/layout/hierarchy3"/>
    <dgm:cxn modelId="{3ADEC5B3-0EBC-0D4D-A2EF-AB6F234C09F1}" type="presOf" srcId="{64B069A6-F581-AF48-B6AC-1731903F03E5}" destId="{75BEDCF7-B78A-2042-B012-E8F849260275}" srcOrd="0" destOrd="0" presId="urn:microsoft.com/office/officeart/2005/8/layout/hierarchy3"/>
    <dgm:cxn modelId="{322A08AD-16B4-D943-B2D9-FBDEDF3BEB12}" type="presOf" srcId="{9C9A27FA-00C7-A844-9D61-900FA9EFBD1A}" destId="{CD66F3DE-D445-494B-B43A-91829379FE3C}" srcOrd="0" destOrd="0" presId="urn:microsoft.com/office/officeart/2005/8/layout/hierarchy3"/>
    <dgm:cxn modelId="{BBF4CA9E-D266-C142-AD90-B9E96B8C106C}" srcId="{19FBEC66-2EFA-BC48-984E-C1AA967F6F80}" destId="{21743CE6-4903-9A4A-B591-FC79BC88438B}" srcOrd="3" destOrd="0" parTransId="{1C0F14F9-510F-C646-86F6-A608B2506240}" sibTransId="{4F6EC292-206F-454B-AB04-AA740FDE0704}"/>
    <dgm:cxn modelId="{7544FF86-9AA7-EC41-AE1C-B22D926D5A0B}" srcId="{19FBEC66-2EFA-BC48-984E-C1AA967F6F80}" destId="{9C9A27FA-00C7-A844-9D61-900FA9EFBD1A}" srcOrd="1" destOrd="0" parTransId="{FC75A7B9-CD21-FC41-9F68-A17F23D17667}" sibTransId="{B29172AA-F851-AA41-AA41-14D65A5EE18A}"/>
    <dgm:cxn modelId="{7D3EA79E-AD76-9D47-9E2D-7E8E5C63124C}" type="presOf" srcId="{2EA0B743-5577-1146-910F-AC570ED171B3}" destId="{2FD50A66-5059-F242-9C08-4BB7C702D655}" srcOrd="0" destOrd="0" presId="urn:microsoft.com/office/officeart/2005/8/layout/hierarchy3"/>
    <dgm:cxn modelId="{1245866E-743F-E249-AB4C-B10CC6897C40}" type="presOf" srcId="{BED5A8F1-8EB1-B140-A04F-B811121EE95F}" destId="{752639CA-7CFA-C642-A6A4-38972F46A713}" srcOrd="0" destOrd="0" presId="urn:microsoft.com/office/officeart/2005/8/layout/hierarchy3"/>
    <dgm:cxn modelId="{B526752C-2221-D14A-9EB5-2AE7F06EF554}" type="presOf" srcId="{CC1FD5E6-0733-6346-8740-4D9F9A9AFDBD}" destId="{F3977A29-23F8-464C-8A89-56D34422F7AA}" srcOrd="0" destOrd="0" presId="urn:microsoft.com/office/officeart/2005/8/layout/hierarchy3"/>
    <dgm:cxn modelId="{2AFA0017-9BBB-7046-A1C8-6735E2F56416}" type="presOf" srcId="{21743CE6-4903-9A4A-B591-FC79BC88438B}" destId="{43044643-C9C8-C54B-A98C-4BB9DF77A958}" srcOrd="0" destOrd="0" presId="urn:microsoft.com/office/officeart/2005/8/layout/hierarchy3"/>
    <dgm:cxn modelId="{405350AC-21E0-FF4E-A5C5-DF92BC70DEE8}" type="presOf" srcId="{98935C1D-E1A3-A947-A42D-EB57812B5B28}" destId="{F234BB37-81A4-CA41-A81F-299690402FB3}" srcOrd="0" destOrd="0" presId="urn:microsoft.com/office/officeart/2005/8/layout/hierarchy3"/>
    <dgm:cxn modelId="{AE155EBD-85B5-3F41-8222-46547CA47E5D}" type="presOf" srcId="{CC1FD5E6-0733-6346-8740-4D9F9A9AFDBD}" destId="{9BB90CBA-D531-6E4E-B4C2-D72160281949}" srcOrd="1" destOrd="0" presId="urn:microsoft.com/office/officeart/2005/8/layout/hierarchy3"/>
    <dgm:cxn modelId="{23C6ECE3-2677-5542-8004-FAC2170D7931}" srcId="{0978CFCC-9232-D249-ADDA-F9392D921FFD}" destId="{EE0D98DD-85ED-034C-9E50-E20EE0B78A16}" srcOrd="2" destOrd="0" parTransId="{265FBF34-2501-5744-A1F6-B7168FDD8DCD}" sibTransId="{904F16B3-38AA-0B42-8A2C-8CDC5BE563FA}"/>
    <dgm:cxn modelId="{C54B590A-342D-5C40-AA2A-409CD051F773}" type="presOf" srcId="{0978CFCC-9232-D249-ADDA-F9392D921FFD}" destId="{1C15BD76-07EB-D944-8AEC-153077636C37}" srcOrd="1" destOrd="0" presId="urn:microsoft.com/office/officeart/2005/8/layout/hierarchy3"/>
    <dgm:cxn modelId="{C16D1EB7-7697-FB4C-A4E4-EB8126FD3537}" srcId="{8BAA6F03-1452-EF4A-A5DC-E614A98CCAD0}" destId="{0978CFCC-9232-D249-ADDA-F9392D921FFD}" srcOrd="1" destOrd="0" parTransId="{330992DE-DF00-1E49-A361-7783E63A50A8}" sibTransId="{77A7AA6A-F884-E841-A080-2CB7BCE8095E}"/>
    <dgm:cxn modelId="{A907BADD-8C72-7349-971C-EFE90F0143B8}" type="presOf" srcId="{EE0D98DD-85ED-034C-9E50-E20EE0B78A16}" destId="{8986906E-B878-454C-9478-CA5DF788031A}" srcOrd="0" destOrd="0" presId="urn:microsoft.com/office/officeart/2005/8/layout/hierarchy3"/>
    <dgm:cxn modelId="{EFA33266-EBA7-7649-BAF3-94FEAAE68D8B}" srcId="{A24AA164-36BA-2641-A9A9-0714A2EAA662}" destId="{84C169D5-A758-A94A-92BF-D735AD704BEF}" srcOrd="1" destOrd="0" parTransId="{87FE1040-99B0-EF4D-B681-F6BE9B2B1FEA}" sibTransId="{E9E555EF-FB20-A94D-ACD7-5CFEFD69BE0A}"/>
    <dgm:cxn modelId="{B4C98840-ADF9-1F43-B8DC-829DDB671E7B}" type="presOf" srcId="{ED1B250D-061F-FC43-8E31-BDD5129D5C69}" destId="{46190AC6-6A97-5449-96EC-6D09C69F19B2}" srcOrd="0" destOrd="0" presId="urn:microsoft.com/office/officeart/2005/8/layout/hierarchy3"/>
    <dgm:cxn modelId="{9EC6F2CC-5603-9C4B-894E-94ACBEF44315}" srcId="{A24AA164-36BA-2641-A9A9-0714A2EAA662}" destId="{0F3B8888-33CD-FF45-BD0D-8E9B40C340E2}" srcOrd="3" destOrd="0" parTransId="{2EA5DC5C-ED88-3444-8271-F94274244BCD}" sibTransId="{611E1CCA-3BE1-6F42-B4A0-FFD5B3B0B7BD}"/>
    <dgm:cxn modelId="{1A13C3E9-328C-0A43-8B38-16A29C8CFB8E}" type="presParOf" srcId="{D762F8BE-41A2-294A-9DE2-668A5495768E}" destId="{01CB5B10-E840-1D45-8A49-6F7EE826998D}" srcOrd="0" destOrd="0" presId="urn:microsoft.com/office/officeart/2005/8/layout/hierarchy3"/>
    <dgm:cxn modelId="{766A05D4-24AA-3141-B7FF-570823042BA7}" type="presParOf" srcId="{01CB5B10-E840-1D45-8A49-6F7EE826998D}" destId="{F2B11A3E-51D8-D84C-9433-EA72730FAA5B}" srcOrd="0" destOrd="0" presId="urn:microsoft.com/office/officeart/2005/8/layout/hierarchy3"/>
    <dgm:cxn modelId="{F9F66FBD-881C-5146-8643-A275CCC15BB6}" type="presParOf" srcId="{F2B11A3E-51D8-D84C-9433-EA72730FAA5B}" destId="{180F1809-AC46-CA44-9A2A-45F08A271BBB}" srcOrd="0" destOrd="0" presId="urn:microsoft.com/office/officeart/2005/8/layout/hierarchy3"/>
    <dgm:cxn modelId="{A882229F-6D0A-E347-A71A-4BF1C623B0B6}" type="presParOf" srcId="{F2B11A3E-51D8-D84C-9433-EA72730FAA5B}" destId="{BD99EBFA-2B06-D740-9E67-37BE4AB14D07}" srcOrd="1" destOrd="0" presId="urn:microsoft.com/office/officeart/2005/8/layout/hierarchy3"/>
    <dgm:cxn modelId="{793BAD7A-6EED-7D44-866B-1A85659AC2F1}" type="presParOf" srcId="{01CB5B10-E840-1D45-8A49-6F7EE826998D}" destId="{B5858A17-0ADB-9B4F-ACCE-B01DDF3D4175}" srcOrd="1" destOrd="0" presId="urn:microsoft.com/office/officeart/2005/8/layout/hierarchy3"/>
    <dgm:cxn modelId="{5EA6C802-C1A1-7A40-BC56-E0293A789440}" type="presParOf" srcId="{B5858A17-0ADB-9B4F-ACCE-B01DDF3D4175}" destId="{75BEDCF7-B78A-2042-B012-E8F849260275}" srcOrd="0" destOrd="0" presId="urn:microsoft.com/office/officeart/2005/8/layout/hierarchy3"/>
    <dgm:cxn modelId="{C46BD7EE-ED83-024C-A164-165FCB3FA291}" type="presParOf" srcId="{B5858A17-0ADB-9B4F-ACCE-B01DDF3D4175}" destId="{02CE7BB8-EDFE-1E45-BF91-BFA2A10A57A2}" srcOrd="1" destOrd="0" presId="urn:microsoft.com/office/officeart/2005/8/layout/hierarchy3"/>
    <dgm:cxn modelId="{A0906D63-E84D-BC42-9B32-4E39905E8AC5}" type="presParOf" srcId="{B5858A17-0ADB-9B4F-ACCE-B01DDF3D4175}" destId="{56E7A1AB-2C07-FA46-A1A0-28DB39F4224A}" srcOrd="2" destOrd="0" presId="urn:microsoft.com/office/officeart/2005/8/layout/hierarchy3"/>
    <dgm:cxn modelId="{A7EA0C14-E25C-604B-8221-3F2086BCAAC5}" type="presParOf" srcId="{B5858A17-0ADB-9B4F-ACCE-B01DDF3D4175}" destId="{CD66F3DE-D445-494B-B43A-91829379FE3C}" srcOrd="3" destOrd="0" presId="urn:microsoft.com/office/officeart/2005/8/layout/hierarchy3"/>
    <dgm:cxn modelId="{2B833695-2286-9140-B9D2-6EDB99A5A2DD}" type="presParOf" srcId="{B5858A17-0ADB-9B4F-ACCE-B01DDF3D4175}" destId="{FDF1C432-21AC-6F43-BC0E-F3C025606EFD}" srcOrd="4" destOrd="0" presId="urn:microsoft.com/office/officeart/2005/8/layout/hierarchy3"/>
    <dgm:cxn modelId="{5ED8DADE-BBBA-2F47-8806-35A0B01C97B3}" type="presParOf" srcId="{B5858A17-0ADB-9B4F-ACCE-B01DDF3D4175}" destId="{6EC35FE0-6824-6A4F-9220-61396CA258F3}" srcOrd="5" destOrd="0" presId="urn:microsoft.com/office/officeart/2005/8/layout/hierarchy3"/>
    <dgm:cxn modelId="{4D524B41-7CAD-EA42-B489-C9F14379DA67}" type="presParOf" srcId="{B5858A17-0ADB-9B4F-ACCE-B01DDF3D4175}" destId="{2CDA0F1A-9796-FA41-9F68-C648219F701E}" srcOrd="6" destOrd="0" presId="urn:microsoft.com/office/officeart/2005/8/layout/hierarchy3"/>
    <dgm:cxn modelId="{EE13C252-EA54-7147-8165-77AF1930705C}" type="presParOf" srcId="{B5858A17-0ADB-9B4F-ACCE-B01DDF3D4175}" destId="{43044643-C9C8-C54B-A98C-4BB9DF77A958}" srcOrd="7" destOrd="0" presId="urn:microsoft.com/office/officeart/2005/8/layout/hierarchy3"/>
    <dgm:cxn modelId="{E38549F7-3DDE-2841-8528-BFD17D24E9F2}" type="presParOf" srcId="{D762F8BE-41A2-294A-9DE2-668A5495768E}" destId="{884A66A5-995E-244B-8EE0-CC729C45DDC7}" srcOrd="1" destOrd="0" presId="urn:microsoft.com/office/officeart/2005/8/layout/hierarchy3"/>
    <dgm:cxn modelId="{7DA4F30C-E454-9A4A-B358-F3E86E88416E}" type="presParOf" srcId="{884A66A5-995E-244B-8EE0-CC729C45DDC7}" destId="{F3EE52FB-707E-854E-ABA8-7A3F9B151114}" srcOrd="0" destOrd="0" presId="urn:microsoft.com/office/officeart/2005/8/layout/hierarchy3"/>
    <dgm:cxn modelId="{57DBA5F7-1343-294D-84DF-2210C393293E}" type="presParOf" srcId="{F3EE52FB-707E-854E-ABA8-7A3F9B151114}" destId="{CDC39EAA-A329-4D46-84EC-A034D3BDA60D}" srcOrd="0" destOrd="0" presId="urn:microsoft.com/office/officeart/2005/8/layout/hierarchy3"/>
    <dgm:cxn modelId="{16AC7BD0-675F-C544-A638-89B6A9FF44D4}" type="presParOf" srcId="{F3EE52FB-707E-854E-ABA8-7A3F9B151114}" destId="{1C15BD76-07EB-D944-8AEC-153077636C37}" srcOrd="1" destOrd="0" presId="urn:microsoft.com/office/officeart/2005/8/layout/hierarchy3"/>
    <dgm:cxn modelId="{C2AF7B7D-F0BF-2447-87BE-2C6D843D1258}" type="presParOf" srcId="{884A66A5-995E-244B-8EE0-CC729C45DDC7}" destId="{4283419D-C745-F048-9533-6B5711EBA06B}" srcOrd="1" destOrd="0" presId="urn:microsoft.com/office/officeart/2005/8/layout/hierarchy3"/>
    <dgm:cxn modelId="{1FB4B5CC-0B8F-7E40-9520-5B6A7F15B850}" type="presParOf" srcId="{4283419D-C745-F048-9533-6B5711EBA06B}" destId="{46190AC6-6A97-5449-96EC-6D09C69F19B2}" srcOrd="0" destOrd="0" presId="urn:microsoft.com/office/officeart/2005/8/layout/hierarchy3"/>
    <dgm:cxn modelId="{4FD9C48A-6BF7-DC44-8D95-A914E6074E30}" type="presParOf" srcId="{4283419D-C745-F048-9533-6B5711EBA06B}" destId="{2A93E929-D43C-C84D-8B55-9285C2E31226}" srcOrd="1" destOrd="0" presId="urn:microsoft.com/office/officeart/2005/8/layout/hierarchy3"/>
    <dgm:cxn modelId="{FFB945E4-2BAC-DB43-B52B-4F0E235314FF}" type="presParOf" srcId="{4283419D-C745-F048-9533-6B5711EBA06B}" destId="{37039FCA-8442-B443-B839-AD16D927DCD2}" srcOrd="2" destOrd="0" presId="urn:microsoft.com/office/officeart/2005/8/layout/hierarchy3"/>
    <dgm:cxn modelId="{FA7315DE-B35B-8449-96DC-A3FA585B227B}" type="presParOf" srcId="{4283419D-C745-F048-9533-6B5711EBA06B}" destId="{D849AA6A-EEB2-EA4C-AA9E-52375E65E6FB}" srcOrd="3" destOrd="0" presId="urn:microsoft.com/office/officeart/2005/8/layout/hierarchy3"/>
    <dgm:cxn modelId="{B008E6F7-FCBA-D749-8091-2AF346859EBE}" type="presParOf" srcId="{4283419D-C745-F048-9533-6B5711EBA06B}" destId="{6ADE9B43-613C-E04E-9E61-55CF439743CE}" srcOrd="4" destOrd="0" presId="urn:microsoft.com/office/officeart/2005/8/layout/hierarchy3"/>
    <dgm:cxn modelId="{D31DA1C3-FC74-F24A-8F6E-7A1DDF93DC8C}" type="presParOf" srcId="{4283419D-C745-F048-9533-6B5711EBA06B}" destId="{8986906E-B878-454C-9478-CA5DF788031A}" srcOrd="5" destOrd="0" presId="urn:microsoft.com/office/officeart/2005/8/layout/hierarchy3"/>
    <dgm:cxn modelId="{958C1F26-5E71-8641-A739-5FDE369F5530}" type="presParOf" srcId="{4283419D-C745-F048-9533-6B5711EBA06B}" destId="{1EE7D741-7CAF-C749-AC1F-8B6277E541B5}" srcOrd="6" destOrd="0" presId="urn:microsoft.com/office/officeart/2005/8/layout/hierarchy3"/>
    <dgm:cxn modelId="{4E166BA8-4A67-C546-9501-3A22F709F45B}" type="presParOf" srcId="{4283419D-C745-F048-9533-6B5711EBA06B}" destId="{F234BB37-81A4-CA41-A81F-299690402FB3}" srcOrd="7" destOrd="0" presId="urn:microsoft.com/office/officeart/2005/8/layout/hierarchy3"/>
    <dgm:cxn modelId="{F7336F8D-9439-234C-9749-D30839AA66BB}" type="presParOf" srcId="{4283419D-C745-F048-9533-6B5711EBA06B}" destId="{752639CA-7CFA-C642-A6A4-38972F46A713}" srcOrd="8" destOrd="0" presId="urn:microsoft.com/office/officeart/2005/8/layout/hierarchy3"/>
    <dgm:cxn modelId="{D0B4AE81-F637-944D-839E-604DD7786E47}" type="presParOf" srcId="{4283419D-C745-F048-9533-6B5711EBA06B}" destId="{E6042119-ED92-534C-A1C5-493CDA89EBC5}" srcOrd="9" destOrd="0" presId="urn:microsoft.com/office/officeart/2005/8/layout/hierarchy3"/>
    <dgm:cxn modelId="{5B77C68F-1A07-5344-AB22-AAFDC0658B99}" type="presParOf" srcId="{D762F8BE-41A2-294A-9DE2-668A5495768E}" destId="{060D25FC-EE8A-3D4B-BB88-D01246F3D278}" srcOrd="2" destOrd="0" presId="urn:microsoft.com/office/officeart/2005/8/layout/hierarchy3"/>
    <dgm:cxn modelId="{61C3640C-7470-F441-88C6-E4CB7792D0C8}" type="presParOf" srcId="{060D25FC-EE8A-3D4B-BB88-D01246F3D278}" destId="{C9CEDD11-E767-4843-9DE5-30A8AAE058DE}" srcOrd="0" destOrd="0" presId="urn:microsoft.com/office/officeart/2005/8/layout/hierarchy3"/>
    <dgm:cxn modelId="{BBFBA798-FCBA-3D48-BFC1-CBD3AD9CB2DD}" type="presParOf" srcId="{C9CEDD11-E767-4843-9DE5-30A8AAE058DE}" destId="{F3977A29-23F8-464C-8A89-56D34422F7AA}" srcOrd="0" destOrd="0" presId="urn:microsoft.com/office/officeart/2005/8/layout/hierarchy3"/>
    <dgm:cxn modelId="{C1806801-8F7C-B341-BC9E-C30122D392B4}" type="presParOf" srcId="{C9CEDD11-E767-4843-9DE5-30A8AAE058DE}" destId="{9BB90CBA-D531-6E4E-B4C2-D72160281949}" srcOrd="1" destOrd="0" presId="urn:microsoft.com/office/officeart/2005/8/layout/hierarchy3"/>
    <dgm:cxn modelId="{C3290E2A-8944-FA4F-8D36-687B3C8F705E}" type="presParOf" srcId="{060D25FC-EE8A-3D4B-BB88-D01246F3D278}" destId="{4FF4EA1B-CACE-6147-9D50-4B245E33A38E}" srcOrd="1" destOrd="0" presId="urn:microsoft.com/office/officeart/2005/8/layout/hierarchy3"/>
    <dgm:cxn modelId="{68FD95A7-D9BC-7D42-8CEF-AAAEF9F04485}" type="presParOf" srcId="{4FF4EA1B-CACE-6147-9D50-4B245E33A38E}" destId="{2FD50A66-5059-F242-9C08-4BB7C702D655}" srcOrd="0" destOrd="0" presId="urn:microsoft.com/office/officeart/2005/8/layout/hierarchy3"/>
    <dgm:cxn modelId="{6219EF93-92B7-FB40-91BC-BCE77EF48137}" type="presParOf" srcId="{4FF4EA1B-CACE-6147-9D50-4B245E33A38E}" destId="{D33BD62B-F1F1-C44A-974E-B2E233BA3285}" srcOrd="1" destOrd="0" presId="urn:microsoft.com/office/officeart/2005/8/layout/hierarchy3"/>
    <dgm:cxn modelId="{5690CB67-8C76-EE44-858B-91F7DA33BC63}" type="presParOf" srcId="{4FF4EA1B-CACE-6147-9D50-4B245E33A38E}" destId="{A1D0273B-BBAE-3844-98CB-61C6A752BE06}" srcOrd="2" destOrd="0" presId="urn:microsoft.com/office/officeart/2005/8/layout/hierarchy3"/>
    <dgm:cxn modelId="{4155AA9F-DB31-2849-A1F2-BDB0E3B8E6E4}" type="presParOf" srcId="{4FF4EA1B-CACE-6147-9D50-4B245E33A38E}" destId="{9E6CE7FA-531F-304A-B7B7-B905E442D3CD}" srcOrd="3" destOrd="0" presId="urn:microsoft.com/office/officeart/2005/8/layout/hierarchy3"/>
    <dgm:cxn modelId="{6C782C51-C85D-EE45-BDE6-68025629A953}" type="presParOf" srcId="{D762F8BE-41A2-294A-9DE2-668A5495768E}" destId="{CB35C653-B5FB-F846-A608-65E136D9891D}" srcOrd="3" destOrd="0" presId="urn:microsoft.com/office/officeart/2005/8/layout/hierarchy3"/>
    <dgm:cxn modelId="{B828A768-A1F8-B941-A754-E411D6EE1544}" type="presParOf" srcId="{CB35C653-B5FB-F846-A608-65E136D9891D}" destId="{B4B4A20D-601A-EF49-965F-553F0E160DF0}" srcOrd="0" destOrd="0" presId="urn:microsoft.com/office/officeart/2005/8/layout/hierarchy3"/>
    <dgm:cxn modelId="{36B95AB4-B2CF-0C41-8CCE-8D3FFB2EFC0E}" type="presParOf" srcId="{B4B4A20D-601A-EF49-965F-553F0E160DF0}" destId="{74354449-73EE-EE4C-A9F4-0A81DCB96FEE}" srcOrd="0" destOrd="0" presId="urn:microsoft.com/office/officeart/2005/8/layout/hierarchy3"/>
    <dgm:cxn modelId="{1C42AAC8-9749-3342-8612-E0F3193BF7A4}" type="presParOf" srcId="{B4B4A20D-601A-EF49-965F-553F0E160DF0}" destId="{FDBB06DC-4594-7747-A5D8-CD202DA8B0C2}" srcOrd="1" destOrd="0" presId="urn:microsoft.com/office/officeart/2005/8/layout/hierarchy3"/>
    <dgm:cxn modelId="{3A947A8D-C806-F542-B576-D19799ABD6C1}" type="presParOf" srcId="{CB35C653-B5FB-F846-A608-65E136D9891D}" destId="{0CE3B203-F858-2D40-B074-81054171FB27}" srcOrd="1" destOrd="0" presId="urn:microsoft.com/office/officeart/2005/8/layout/hierarchy3"/>
    <dgm:cxn modelId="{9CD3CFEB-14EA-B641-A988-674624DB2DFC}" type="presParOf" srcId="{0CE3B203-F858-2D40-B074-81054171FB27}" destId="{777BA61F-0A2A-7443-BEE5-AB892BD59B1C}" srcOrd="0" destOrd="0" presId="urn:microsoft.com/office/officeart/2005/8/layout/hierarchy3"/>
    <dgm:cxn modelId="{F4FEF177-9390-1743-A612-5D2942DF7943}" type="presParOf" srcId="{0CE3B203-F858-2D40-B074-81054171FB27}" destId="{0FDB3CCD-9C80-504C-84AB-F553467C0EB8}" srcOrd="1" destOrd="0" presId="urn:microsoft.com/office/officeart/2005/8/layout/hierarchy3"/>
    <dgm:cxn modelId="{40D169E5-FFAD-C04B-892D-622F4D62AF05}" type="presParOf" srcId="{0CE3B203-F858-2D40-B074-81054171FB27}" destId="{70100DBF-FD38-6345-8C5D-57AE2BD21373}" srcOrd="2" destOrd="0" presId="urn:microsoft.com/office/officeart/2005/8/layout/hierarchy3"/>
    <dgm:cxn modelId="{2D08BFF2-4CAE-6641-B98A-94FB0E3C5A6D}" type="presParOf" srcId="{0CE3B203-F858-2D40-B074-81054171FB27}" destId="{BA9521E9-B9C6-0140-AAB3-20B528AAE59B}" srcOrd="3" destOrd="0" presId="urn:microsoft.com/office/officeart/2005/8/layout/hierarchy3"/>
    <dgm:cxn modelId="{45F123F0-965B-1940-B523-CF1CB7A36DB2}" type="presParOf" srcId="{0CE3B203-F858-2D40-B074-81054171FB27}" destId="{5BDB57E4-C50A-A243-863A-973B277EC600}" srcOrd="4" destOrd="0" presId="urn:microsoft.com/office/officeart/2005/8/layout/hierarchy3"/>
    <dgm:cxn modelId="{9F1658D4-C694-A847-8F50-63E7B0533C1A}" type="presParOf" srcId="{0CE3B203-F858-2D40-B074-81054171FB27}" destId="{2FADDA7F-B2D9-5F4E-916D-7506A809B9EA}" srcOrd="5" destOrd="0" presId="urn:microsoft.com/office/officeart/2005/8/layout/hierarchy3"/>
    <dgm:cxn modelId="{953C53F3-788E-9F46-BA7C-F57E7BD4BE6E}" type="presParOf" srcId="{0CE3B203-F858-2D40-B074-81054171FB27}" destId="{095118C8-29AA-F346-8930-088C76B3B5FE}" srcOrd="6" destOrd="0" presId="urn:microsoft.com/office/officeart/2005/8/layout/hierarchy3"/>
    <dgm:cxn modelId="{59749431-EC1F-C642-82BA-DEC702F102F9}" type="presParOf" srcId="{0CE3B203-F858-2D40-B074-81054171FB27}" destId="{99E14107-0B45-384C-B46C-4C7B831C14F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A6F03-1452-EF4A-A5DC-E614A98CCAD0}" type="doc">
      <dgm:prSet loTypeId="urn:microsoft.com/office/officeart/2005/8/layout/hierarchy3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BEC66-2EFA-BC48-984E-C1AA967F6F80}">
      <dgm:prSet/>
      <dgm:spPr/>
      <dgm:t>
        <a:bodyPr/>
        <a:lstStyle/>
        <a:p>
          <a:pPr rtl="0"/>
          <a:r>
            <a:rPr lang="en-GB" noProof="0" dirty="0" smtClean="0"/>
            <a:t>Core Platform</a:t>
          </a:r>
          <a:endParaRPr lang="en-GB" noProof="0" dirty="0"/>
        </a:p>
      </dgm:t>
    </dgm:pt>
    <dgm:pt modelId="{CF4A037D-2619-144F-9691-130B56C5F2A9}" type="parTrans" cxnId="{11336C71-9678-3443-8085-61ADC2449D00}">
      <dgm:prSet/>
      <dgm:spPr/>
      <dgm:t>
        <a:bodyPr/>
        <a:lstStyle/>
        <a:p>
          <a:endParaRPr lang="en-US"/>
        </a:p>
      </dgm:t>
    </dgm:pt>
    <dgm:pt modelId="{96568930-05C6-424A-A0EC-BFDDA365BFC4}" type="sibTrans" cxnId="{11336C71-9678-3443-8085-61ADC2449D00}">
      <dgm:prSet/>
      <dgm:spPr/>
      <dgm:t>
        <a:bodyPr/>
        <a:lstStyle/>
        <a:p>
          <a:endParaRPr lang="en-US"/>
        </a:p>
      </dgm:t>
    </dgm:pt>
    <dgm:pt modelId="{0978CFCC-9232-D249-ADDA-F9392D921FFD}">
      <dgm:prSet/>
      <dgm:spPr/>
      <dgm:t>
        <a:bodyPr/>
        <a:lstStyle/>
        <a:p>
          <a:pPr rtl="0"/>
          <a:r>
            <a:rPr lang="en-GB" noProof="0" dirty="0" smtClean="0"/>
            <a:t>HTC Platform</a:t>
          </a:r>
          <a:endParaRPr lang="en-GB" noProof="0" dirty="0"/>
        </a:p>
      </dgm:t>
    </dgm:pt>
    <dgm:pt modelId="{330992DE-DF00-1E49-A361-7783E63A50A8}" type="parTrans" cxnId="{C16D1EB7-7697-FB4C-A4E4-EB8126FD3537}">
      <dgm:prSet/>
      <dgm:spPr/>
      <dgm:t>
        <a:bodyPr/>
        <a:lstStyle/>
        <a:p>
          <a:endParaRPr lang="en-US"/>
        </a:p>
      </dgm:t>
    </dgm:pt>
    <dgm:pt modelId="{77A7AA6A-F884-E841-A080-2CB7BCE8095E}" type="sibTrans" cxnId="{C16D1EB7-7697-FB4C-A4E4-EB8126FD3537}">
      <dgm:prSet/>
      <dgm:spPr/>
      <dgm:t>
        <a:bodyPr/>
        <a:lstStyle/>
        <a:p>
          <a:endParaRPr lang="en-US"/>
        </a:p>
      </dgm:t>
    </dgm:pt>
    <dgm:pt modelId="{CC1FD5E6-0733-6346-8740-4D9F9A9AFDBD}">
      <dgm:prSet/>
      <dgm:spPr/>
      <dgm:t>
        <a:bodyPr/>
        <a:lstStyle/>
        <a:p>
          <a:pPr rtl="0"/>
          <a:r>
            <a:rPr lang="en-GB" noProof="0" dirty="0" smtClean="0"/>
            <a:t>Cloud Platform</a:t>
          </a:r>
          <a:endParaRPr lang="en-GB" noProof="0" dirty="0"/>
        </a:p>
      </dgm:t>
    </dgm:pt>
    <dgm:pt modelId="{E119C4C3-26D9-2448-BEC3-CBB0AD7D1B8F}" type="parTrans" cxnId="{5B4D5F0C-C274-9549-97E2-BBB500545A70}">
      <dgm:prSet/>
      <dgm:spPr/>
      <dgm:t>
        <a:bodyPr/>
        <a:lstStyle/>
        <a:p>
          <a:endParaRPr lang="en-US"/>
        </a:p>
      </dgm:t>
    </dgm:pt>
    <dgm:pt modelId="{E0E187A0-946A-0D46-8637-295A43F717A2}" type="sibTrans" cxnId="{5B4D5F0C-C274-9549-97E2-BBB500545A70}">
      <dgm:prSet/>
      <dgm:spPr/>
      <dgm:t>
        <a:bodyPr/>
        <a:lstStyle/>
        <a:p>
          <a:endParaRPr lang="en-US"/>
        </a:p>
      </dgm:t>
    </dgm:pt>
    <dgm:pt modelId="{3F39FF8A-4D03-D244-8AFD-EE7673F3D355}">
      <dgm:prSet/>
      <dgm:spPr/>
      <dgm:t>
        <a:bodyPr/>
        <a:lstStyle/>
        <a:p>
          <a:pPr rtl="0"/>
          <a:r>
            <a:rPr lang="en-GB" noProof="0" dirty="0" smtClean="0"/>
            <a:t>Information Service</a:t>
          </a:r>
          <a:endParaRPr lang="en-GB" noProof="0" dirty="0"/>
        </a:p>
      </dgm:t>
    </dgm:pt>
    <dgm:pt modelId="{64B069A6-F581-AF48-B6AC-1731903F03E5}" type="parTrans" cxnId="{CA80F71E-8340-C145-995F-C7D3C4A92D36}">
      <dgm:prSet/>
      <dgm:spPr/>
      <dgm:t>
        <a:bodyPr/>
        <a:lstStyle/>
        <a:p>
          <a:endParaRPr lang="en-US"/>
        </a:p>
      </dgm:t>
    </dgm:pt>
    <dgm:pt modelId="{DB2B6FF4-AC03-A045-A216-91B37BB2F9F3}" type="sibTrans" cxnId="{CA80F71E-8340-C145-995F-C7D3C4A92D36}">
      <dgm:prSet/>
      <dgm:spPr/>
      <dgm:t>
        <a:bodyPr/>
        <a:lstStyle/>
        <a:p>
          <a:endParaRPr lang="en-US"/>
        </a:p>
      </dgm:t>
    </dgm:pt>
    <dgm:pt modelId="{98591D4D-75CB-6C44-ADBA-E7AD3B4A9C70}">
      <dgm:prSet/>
      <dgm:spPr/>
      <dgm:t>
        <a:bodyPr/>
        <a:lstStyle/>
        <a:p>
          <a:pPr rtl="0"/>
          <a:r>
            <a:rPr lang="en-GB" noProof="0" dirty="0" smtClean="0"/>
            <a:t>Grid Compute</a:t>
          </a:r>
          <a:endParaRPr lang="en-GB" noProof="0" dirty="0"/>
        </a:p>
      </dgm:t>
    </dgm:pt>
    <dgm:pt modelId="{ED1B250D-061F-FC43-8E31-BDD5129D5C69}" type="parTrans" cxnId="{012010F5-7F2B-EE4C-91EA-190DC56F7140}">
      <dgm:prSet/>
      <dgm:spPr/>
      <dgm:t>
        <a:bodyPr/>
        <a:lstStyle/>
        <a:p>
          <a:endParaRPr lang="en-US"/>
        </a:p>
      </dgm:t>
    </dgm:pt>
    <dgm:pt modelId="{D11FADDC-AB65-9F4A-9AA2-CE97CA78B710}" type="sibTrans" cxnId="{012010F5-7F2B-EE4C-91EA-190DC56F7140}">
      <dgm:prSet/>
      <dgm:spPr/>
      <dgm:t>
        <a:bodyPr/>
        <a:lstStyle/>
        <a:p>
          <a:endParaRPr lang="en-US"/>
        </a:p>
      </dgm:t>
    </dgm:pt>
    <dgm:pt modelId="{FC33AE37-A034-FD4F-A23D-4740DEBABB1C}">
      <dgm:prSet/>
      <dgm:spPr/>
      <dgm:t>
        <a:bodyPr/>
        <a:lstStyle/>
        <a:p>
          <a:pPr rtl="0"/>
          <a:r>
            <a:rPr lang="en-GB" noProof="0" dirty="0" smtClean="0"/>
            <a:t>Cloud Compute</a:t>
          </a:r>
          <a:endParaRPr lang="en-GB" noProof="0" dirty="0"/>
        </a:p>
      </dgm:t>
    </dgm:pt>
    <dgm:pt modelId="{2EA0B743-5577-1146-910F-AC570ED171B3}" type="parTrans" cxnId="{62D8F586-95B6-984A-A89A-D1082DD44FFF}">
      <dgm:prSet/>
      <dgm:spPr/>
      <dgm:t>
        <a:bodyPr/>
        <a:lstStyle/>
        <a:p>
          <a:endParaRPr lang="en-US"/>
        </a:p>
      </dgm:t>
    </dgm:pt>
    <dgm:pt modelId="{B03B30E6-679B-084C-9618-5D7DCA5384BD}" type="sibTrans" cxnId="{62D8F586-95B6-984A-A89A-D1082DD44FFF}">
      <dgm:prSet/>
      <dgm:spPr/>
      <dgm:t>
        <a:bodyPr/>
        <a:lstStyle/>
        <a:p>
          <a:endParaRPr lang="en-US"/>
        </a:p>
      </dgm:t>
    </dgm:pt>
    <dgm:pt modelId="{0EC3CF1A-40E4-FF43-8A3D-1AE2331B45BE}">
      <dgm:prSet/>
      <dgm:spPr/>
      <dgm:t>
        <a:bodyPr/>
        <a:lstStyle/>
        <a:p>
          <a:pPr rtl="0"/>
          <a:r>
            <a:rPr lang="en-GB" noProof="0" dirty="0" smtClean="0"/>
            <a:t>VO Membership Management</a:t>
          </a:r>
          <a:endParaRPr lang="en-GB" noProof="0" dirty="0"/>
        </a:p>
      </dgm:t>
    </dgm:pt>
    <dgm:pt modelId="{BCBF7684-192C-4646-87D6-B20FEE49213B}" type="parTrans" cxnId="{AAD74E61-0EC6-C740-B8E4-B8BD7571B524}">
      <dgm:prSet/>
      <dgm:spPr/>
      <dgm:t>
        <a:bodyPr/>
        <a:lstStyle/>
        <a:p>
          <a:endParaRPr lang="en-US"/>
        </a:p>
      </dgm:t>
    </dgm:pt>
    <dgm:pt modelId="{D2A02516-9989-8241-A03A-CD2FC3C9C404}" type="sibTrans" cxnId="{AAD74E61-0EC6-C740-B8E4-B8BD7571B524}">
      <dgm:prSet/>
      <dgm:spPr/>
      <dgm:t>
        <a:bodyPr/>
        <a:lstStyle/>
        <a:p>
          <a:endParaRPr lang="en-US"/>
        </a:p>
      </dgm:t>
    </dgm:pt>
    <dgm:pt modelId="{31DF26C5-C7B9-C048-8939-A90CF4E78F6C}">
      <dgm:prSet/>
      <dgm:spPr/>
      <dgm:t>
        <a:bodyPr/>
        <a:lstStyle/>
        <a:p>
          <a:pPr rtl="0"/>
          <a:r>
            <a:rPr lang="en-GB" noProof="0" dirty="0" smtClean="0"/>
            <a:t>Grid Storage</a:t>
          </a:r>
          <a:endParaRPr lang="en-GB" noProof="0" dirty="0"/>
        </a:p>
      </dgm:t>
    </dgm:pt>
    <dgm:pt modelId="{39CDE71C-C360-AA4B-94DD-2285E378E641}" type="parTrans" cxnId="{34859454-C7F9-F349-AEAC-E7D38A68F245}">
      <dgm:prSet/>
      <dgm:spPr/>
      <dgm:t>
        <a:bodyPr/>
        <a:lstStyle/>
        <a:p>
          <a:endParaRPr lang="en-US"/>
        </a:p>
      </dgm:t>
    </dgm:pt>
    <dgm:pt modelId="{B0A00D2D-3E13-2A4A-98FE-F251AF4A3F81}" type="sibTrans" cxnId="{34859454-C7F9-F349-AEAC-E7D38A68F245}">
      <dgm:prSet/>
      <dgm:spPr/>
      <dgm:t>
        <a:bodyPr/>
        <a:lstStyle/>
        <a:p>
          <a:endParaRPr lang="en-US"/>
        </a:p>
      </dgm:t>
    </dgm:pt>
    <dgm:pt modelId="{ECCC2BA0-4AFF-0B4B-BF34-98F6B12D470D}">
      <dgm:prSet/>
      <dgm:spPr/>
      <dgm:t>
        <a:bodyPr/>
        <a:lstStyle/>
        <a:p>
          <a:pPr rtl="0"/>
          <a:r>
            <a:rPr lang="en-GB" noProof="0" dirty="0" smtClean="0"/>
            <a:t>Data Management</a:t>
          </a:r>
          <a:endParaRPr lang="en-GB" noProof="0" dirty="0"/>
        </a:p>
      </dgm:t>
    </dgm:pt>
    <dgm:pt modelId="{B180340D-4ACA-1C4A-B069-0021D898457B}" type="parTrans" cxnId="{6EFC0730-ACFC-1E4A-AA6D-66B06B7915A0}">
      <dgm:prSet/>
      <dgm:spPr/>
      <dgm:t>
        <a:bodyPr/>
        <a:lstStyle/>
        <a:p>
          <a:endParaRPr lang="en-US"/>
        </a:p>
      </dgm:t>
    </dgm:pt>
    <dgm:pt modelId="{4BCDD04D-A1CE-BA47-AF3B-6324D6BEE663}" type="sibTrans" cxnId="{6EFC0730-ACFC-1E4A-AA6D-66B06B7915A0}">
      <dgm:prSet/>
      <dgm:spPr/>
      <dgm:t>
        <a:bodyPr/>
        <a:lstStyle/>
        <a:p>
          <a:endParaRPr lang="en-US"/>
        </a:p>
      </dgm:t>
    </dgm:pt>
    <dgm:pt modelId="{1FE2464E-40DD-984E-B7B0-02083836715E}">
      <dgm:prSet/>
      <dgm:spPr/>
      <dgm:t>
        <a:bodyPr/>
        <a:lstStyle/>
        <a:p>
          <a:pPr rtl="0"/>
          <a:r>
            <a:rPr lang="en-GB" noProof="0" dirty="0" smtClean="0"/>
            <a:t>Cloud Storage</a:t>
          </a:r>
          <a:endParaRPr lang="en-GB" noProof="0" dirty="0"/>
        </a:p>
      </dgm:t>
    </dgm:pt>
    <dgm:pt modelId="{164829C5-794D-6C43-B8A7-1C565DB56D53}" type="parTrans" cxnId="{B1F4300D-A5A9-AC4D-A99A-0ABD2FC70A55}">
      <dgm:prSet/>
      <dgm:spPr/>
      <dgm:t>
        <a:bodyPr/>
        <a:lstStyle/>
        <a:p>
          <a:endParaRPr lang="en-US"/>
        </a:p>
      </dgm:t>
    </dgm:pt>
    <dgm:pt modelId="{3352A42F-3264-5740-BEC4-85A93EBF48AD}" type="sibTrans" cxnId="{B1F4300D-A5A9-AC4D-A99A-0ABD2FC70A55}">
      <dgm:prSet/>
      <dgm:spPr/>
      <dgm:t>
        <a:bodyPr/>
        <a:lstStyle/>
        <a:p>
          <a:endParaRPr lang="en-US"/>
        </a:p>
      </dgm:t>
    </dgm:pt>
    <dgm:pt modelId="{DCEFA458-762E-C44B-A883-ADD01D2E15A8}">
      <dgm:prSet/>
      <dgm:spPr/>
      <dgm:t>
        <a:bodyPr/>
        <a:lstStyle/>
        <a:p>
          <a:pPr rtl="0"/>
          <a:r>
            <a:rPr lang="en-GB" noProof="0" dirty="0" smtClean="0"/>
            <a:t>Workflow Manager</a:t>
          </a:r>
          <a:endParaRPr lang="en-GB" noProof="0" dirty="0"/>
        </a:p>
      </dgm:t>
    </dgm:pt>
    <dgm:pt modelId="{FA5E5C2B-6F8A-C14C-AA6E-C38D174AE436}" type="parTrans" cxnId="{23228C1C-5EC7-D443-B264-A547889175B5}">
      <dgm:prSet/>
      <dgm:spPr/>
      <dgm:t>
        <a:bodyPr/>
        <a:lstStyle/>
        <a:p>
          <a:endParaRPr lang="en-US"/>
        </a:p>
      </dgm:t>
    </dgm:pt>
    <dgm:pt modelId="{1FD13B56-809A-8E48-AB65-988B2649850A}" type="sibTrans" cxnId="{23228C1C-5EC7-D443-B264-A547889175B5}">
      <dgm:prSet/>
      <dgm:spPr/>
      <dgm:t>
        <a:bodyPr/>
        <a:lstStyle/>
        <a:p>
          <a:endParaRPr lang="en-US"/>
        </a:p>
      </dgm:t>
    </dgm:pt>
    <dgm:pt modelId="{11731682-050F-3949-8FA3-D8015258AE6C}">
      <dgm:prSet/>
      <dgm:spPr/>
      <dgm:t>
        <a:bodyPr/>
        <a:lstStyle/>
        <a:p>
          <a:pPr rtl="0"/>
          <a:r>
            <a:rPr lang="en-GB" noProof="0" dirty="0" smtClean="0"/>
            <a:t>Service Hosting</a:t>
          </a:r>
          <a:endParaRPr lang="en-GB" noProof="0" dirty="0"/>
        </a:p>
      </dgm:t>
    </dgm:pt>
    <dgm:pt modelId="{5E671BE2-F6B4-6248-A168-F9C0152EEB39}" type="parTrans" cxnId="{05849F66-0917-0044-8164-C4A8501905EF}">
      <dgm:prSet/>
      <dgm:spPr/>
      <dgm:t>
        <a:bodyPr/>
        <a:lstStyle/>
        <a:p>
          <a:endParaRPr lang="en-US"/>
        </a:p>
      </dgm:t>
    </dgm:pt>
    <dgm:pt modelId="{53CEAD0B-E71E-7240-B1CC-04640D71CAE6}" type="sibTrans" cxnId="{05849F66-0917-0044-8164-C4A8501905EF}">
      <dgm:prSet/>
      <dgm:spPr/>
      <dgm:t>
        <a:bodyPr/>
        <a:lstStyle/>
        <a:p>
          <a:endParaRPr lang="en-US"/>
        </a:p>
      </dgm:t>
    </dgm:pt>
    <dgm:pt modelId="{795CA2E6-B7C7-C148-BB6B-F5287791BACB}" type="pres">
      <dgm:prSet presAssocID="{8BAA6F03-1452-EF4A-A5DC-E614A98CCA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F421C7-40E9-F34F-A3B9-00E510E213E8}" type="pres">
      <dgm:prSet presAssocID="{19FBEC66-2EFA-BC48-984E-C1AA967F6F80}" presName="root" presStyleCnt="0"/>
      <dgm:spPr/>
      <dgm:t>
        <a:bodyPr/>
        <a:lstStyle/>
        <a:p>
          <a:endParaRPr lang="en-US"/>
        </a:p>
      </dgm:t>
    </dgm:pt>
    <dgm:pt modelId="{49DA82D1-6789-D44F-9DEB-AADD3392FBC6}" type="pres">
      <dgm:prSet presAssocID="{19FBEC66-2EFA-BC48-984E-C1AA967F6F80}" presName="rootComposite" presStyleCnt="0"/>
      <dgm:spPr/>
      <dgm:t>
        <a:bodyPr/>
        <a:lstStyle/>
        <a:p>
          <a:endParaRPr lang="en-US"/>
        </a:p>
      </dgm:t>
    </dgm:pt>
    <dgm:pt modelId="{548D44C5-EE97-0D4F-B0A9-6EC6E7ADA53C}" type="pres">
      <dgm:prSet presAssocID="{19FBEC66-2EFA-BC48-984E-C1AA967F6F80}" presName="rootText" presStyleLbl="node1" presStyleIdx="0" presStyleCnt="3"/>
      <dgm:spPr/>
      <dgm:t>
        <a:bodyPr/>
        <a:lstStyle/>
        <a:p>
          <a:endParaRPr lang="en-US"/>
        </a:p>
      </dgm:t>
    </dgm:pt>
    <dgm:pt modelId="{C836908F-2250-4441-BAF4-4FEB75F89374}" type="pres">
      <dgm:prSet presAssocID="{19FBEC66-2EFA-BC48-984E-C1AA967F6F80}" presName="rootConnector" presStyleLbl="node1" presStyleIdx="0" presStyleCnt="3"/>
      <dgm:spPr/>
      <dgm:t>
        <a:bodyPr/>
        <a:lstStyle/>
        <a:p>
          <a:endParaRPr lang="en-US"/>
        </a:p>
      </dgm:t>
    </dgm:pt>
    <dgm:pt modelId="{BFB1AD84-527F-8A4F-B065-D0CAA34839CD}" type="pres">
      <dgm:prSet presAssocID="{19FBEC66-2EFA-BC48-984E-C1AA967F6F80}" presName="childShape" presStyleCnt="0"/>
      <dgm:spPr/>
      <dgm:t>
        <a:bodyPr/>
        <a:lstStyle/>
        <a:p>
          <a:endParaRPr lang="en-US"/>
        </a:p>
      </dgm:t>
    </dgm:pt>
    <dgm:pt modelId="{CF4D46AB-D20F-FE4C-A16A-4D0BA00702B2}" type="pres">
      <dgm:prSet presAssocID="{64B069A6-F581-AF48-B6AC-1731903F03E5}" presName="Name13" presStyleLbl="parChTrans1D2" presStyleIdx="0" presStyleCnt="9"/>
      <dgm:spPr/>
      <dgm:t>
        <a:bodyPr/>
        <a:lstStyle/>
        <a:p>
          <a:endParaRPr lang="en-US"/>
        </a:p>
      </dgm:t>
    </dgm:pt>
    <dgm:pt modelId="{CDF72729-A344-E74E-BABE-6E74B1E8FB84}" type="pres">
      <dgm:prSet presAssocID="{3F39FF8A-4D03-D244-8AFD-EE7673F3D355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5538-E3A4-5141-B58E-DE8354088576}" type="pres">
      <dgm:prSet presAssocID="{BCBF7684-192C-4646-87D6-B20FEE49213B}" presName="Name13" presStyleLbl="parChTrans1D2" presStyleIdx="1" presStyleCnt="9"/>
      <dgm:spPr/>
      <dgm:t>
        <a:bodyPr/>
        <a:lstStyle/>
        <a:p>
          <a:endParaRPr lang="en-US"/>
        </a:p>
      </dgm:t>
    </dgm:pt>
    <dgm:pt modelId="{C49A943B-7ECA-1940-A8D8-847E8D54CBE3}" type="pres">
      <dgm:prSet presAssocID="{0EC3CF1A-40E4-FF43-8A3D-1AE2331B45BE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5E7BE-DC45-5449-9B20-387DF1D354F2}" type="pres">
      <dgm:prSet presAssocID="{5E671BE2-F6B4-6248-A168-F9C0152EEB39}" presName="Name13" presStyleLbl="parChTrans1D2" presStyleIdx="2" presStyleCnt="9"/>
      <dgm:spPr/>
      <dgm:t>
        <a:bodyPr/>
        <a:lstStyle/>
        <a:p>
          <a:endParaRPr lang="en-US"/>
        </a:p>
      </dgm:t>
    </dgm:pt>
    <dgm:pt modelId="{9EE905A3-BC7B-EF48-998C-1E9C7349B93C}" type="pres">
      <dgm:prSet presAssocID="{11731682-050F-3949-8FA3-D8015258AE6C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7048A-A5DF-D94B-B887-3F7BACAB5C15}" type="pres">
      <dgm:prSet presAssocID="{0978CFCC-9232-D249-ADDA-F9392D921FFD}" presName="root" presStyleCnt="0"/>
      <dgm:spPr/>
      <dgm:t>
        <a:bodyPr/>
        <a:lstStyle/>
        <a:p>
          <a:endParaRPr lang="en-US"/>
        </a:p>
      </dgm:t>
    </dgm:pt>
    <dgm:pt modelId="{4B043A55-6827-1548-8602-DC6792D794A8}" type="pres">
      <dgm:prSet presAssocID="{0978CFCC-9232-D249-ADDA-F9392D921FFD}" presName="rootComposite" presStyleCnt="0"/>
      <dgm:spPr/>
      <dgm:t>
        <a:bodyPr/>
        <a:lstStyle/>
        <a:p>
          <a:endParaRPr lang="en-US"/>
        </a:p>
      </dgm:t>
    </dgm:pt>
    <dgm:pt modelId="{F39C079D-84D5-824B-A502-90977AFE3A55}" type="pres">
      <dgm:prSet presAssocID="{0978CFCC-9232-D249-ADDA-F9392D921FFD}" presName="rootText" presStyleLbl="node1" presStyleIdx="1" presStyleCnt="3"/>
      <dgm:spPr/>
      <dgm:t>
        <a:bodyPr/>
        <a:lstStyle/>
        <a:p>
          <a:endParaRPr lang="en-US"/>
        </a:p>
      </dgm:t>
    </dgm:pt>
    <dgm:pt modelId="{F05F1058-3D39-8645-92E4-18D3C175F77F}" type="pres">
      <dgm:prSet presAssocID="{0978CFCC-9232-D249-ADDA-F9392D921FFD}" presName="rootConnector" presStyleLbl="node1" presStyleIdx="1" presStyleCnt="3"/>
      <dgm:spPr/>
      <dgm:t>
        <a:bodyPr/>
        <a:lstStyle/>
        <a:p>
          <a:endParaRPr lang="en-US"/>
        </a:p>
      </dgm:t>
    </dgm:pt>
    <dgm:pt modelId="{89E92107-88C7-F04D-9F4E-85D188DFB579}" type="pres">
      <dgm:prSet presAssocID="{0978CFCC-9232-D249-ADDA-F9392D921FFD}" presName="childShape" presStyleCnt="0"/>
      <dgm:spPr/>
      <dgm:t>
        <a:bodyPr/>
        <a:lstStyle/>
        <a:p>
          <a:endParaRPr lang="en-US"/>
        </a:p>
      </dgm:t>
    </dgm:pt>
    <dgm:pt modelId="{B68E89B5-EF08-F84D-9325-660119852F30}" type="pres">
      <dgm:prSet presAssocID="{ED1B250D-061F-FC43-8E31-BDD5129D5C69}" presName="Name13" presStyleLbl="parChTrans1D2" presStyleIdx="3" presStyleCnt="9"/>
      <dgm:spPr/>
      <dgm:t>
        <a:bodyPr/>
        <a:lstStyle/>
        <a:p>
          <a:endParaRPr lang="en-US"/>
        </a:p>
      </dgm:t>
    </dgm:pt>
    <dgm:pt modelId="{FD89C5F9-1F83-CD42-8836-6508EA63320D}" type="pres">
      <dgm:prSet presAssocID="{98591D4D-75CB-6C44-ADBA-E7AD3B4A9C70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6C95D-A1B1-4D4A-8BE8-2B10C8CE130D}" type="pres">
      <dgm:prSet presAssocID="{39CDE71C-C360-AA4B-94DD-2285E378E641}" presName="Name13" presStyleLbl="parChTrans1D2" presStyleIdx="4" presStyleCnt="9"/>
      <dgm:spPr/>
      <dgm:t>
        <a:bodyPr/>
        <a:lstStyle/>
        <a:p>
          <a:endParaRPr lang="en-US"/>
        </a:p>
      </dgm:t>
    </dgm:pt>
    <dgm:pt modelId="{D255BB16-5556-504A-AAE6-F96711689435}" type="pres">
      <dgm:prSet presAssocID="{31DF26C5-C7B9-C048-8939-A90CF4E78F6C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EC5B-FC08-7F40-8F95-D027AB46E45F}" type="pres">
      <dgm:prSet presAssocID="{B180340D-4ACA-1C4A-B069-0021D898457B}" presName="Name13" presStyleLbl="parChTrans1D2" presStyleIdx="5" presStyleCnt="9"/>
      <dgm:spPr/>
      <dgm:t>
        <a:bodyPr/>
        <a:lstStyle/>
        <a:p>
          <a:endParaRPr lang="en-US"/>
        </a:p>
      </dgm:t>
    </dgm:pt>
    <dgm:pt modelId="{69EAEDB6-B9BF-724D-9756-743C57A8864B}" type="pres">
      <dgm:prSet presAssocID="{ECCC2BA0-4AFF-0B4B-BF34-98F6B12D470D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1BB1C-42D7-C648-B4F1-88621EB61BC0}" type="pres">
      <dgm:prSet presAssocID="{FA5E5C2B-6F8A-C14C-AA6E-C38D174AE436}" presName="Name13" presStyleLbl="parChTrans1D2" presStyleIdx="6" presStyleCnt="9"/>
      <dgm:spPr/>
      <dgm:t>
        <a:bodyPr/>
        <a:lstStyle/>
        <a:p>
          <a:endParaRPr lang="en-US"/>
        </a:p>
      </dgm:t>
    </dgm:pt>
    <dgm:pt modelId="{A991CF38-8871-C040-93EC-095D58CDD090}" type="pres">
      <dgm:prSet presAssocID="{DCEFA458-762E-C44B-A883-ADD01D2E15A8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76963-F6DA-774C-B16B-4E625C86222D}" type="pres">
      <dgm:prSet presAssocID="{CC1FD5E6-0733-6346-8740-4D9F9A9AFDBD}" presName="root" presStyleCnt="0"/>
      <dgm:spPr/>
      <dgm:t>
        <a:bodyPr/>
        <a:lstStyle/>
        <a:p>
          <a:endParaRPr lang="en-US"/>
        </a:p>
      </dgm:t>
    </dgm:pt>
    <dgm:pt modelId="{1C257CA5-488E-F44B-B130-FBAA4EE14580}" type="pres">
      <dgm:prSet presAssocID="{CC1FD5E6-0733-6346-8740-4D9F9A9AFDBD}" presName="rootComposite" presStyleCnt="0"/>
      <dgm:spPr/>
      <dgm:t>
        <a:bodyPr/>
        <a:lstStyle/>
        <a:p>
          <a:endParaRPr lang="en-US"/>
        </a:p>
      </dgm:t>
    </dgm:pt>
    <dgm:pt modelId="{8CE220D2-3346-3841-BB43-CC4A6FA6EB24}" type="pres">
      <dgm:prSet presAssocID="{CC1FD5E6-0733-6346-8740-4D9F9A9AFDBD}" presName="rootText" presStyleLbl="node1" presStyleIdx="2" presStyleCnt="3"/>
      <dgm:spPr/>
      <dgm:t>
        <a:bodyPr/>
        <a:lstStyle/>
        <a:p>
          <a:endParaRPr lang="en-US"/>
        </a:p>
      </dgm:t>
    </dgm:pt>
    <dgm:pt modelId="{BBE2A8BF-D7F4-4F40-B45B-E019B309E7A4}" type="pres">
      <dgm:prSet presAssocID="{CC1FD5E6-0733-6346-8740-4D9F9A9AFDBD}" presName="rootConnector" presStyleLbl="node1" presStyleIdx="2" presStyleCnt="3"/>
      <dgm:spPr/>
      <dgm:t>
        <a:bodyPr/>
        <a:lstStyle/>
        <a:p>
          <a:endParaRPr lang="en-US"/>
        </a:p>
      </dgm:t>
    </dgm:pt>
    <dgm:pt modelId="{27BEDF36-689F-984A-A4FA-555B9CBACF17}" type="pres">
      <dgm:prSet presAssocID="{CC1FD5E6-0733-6346-8740-4D9F9A9AFDBD}" presName="childShape" presStyleCnt="0"/>
      <dgm:spPr/>
      <dgm:t>
        <a:bodyPr/>
        <a:lstStyle/>
        <a:p>
          <a:endParaRPr lang="en-US"/>
        </a:p>
      </dgm:t>
    </dgm:pt>
    <dgm:pt modelId="{B6DBBA46-0F7D-A04D-BDED-5A85FD92B111}" type="pres">
      <dgm:prSet presAssocID="{2EA0B743-5577-1146-910F-AC570ED171B3}" presName="Name13" presStyleLbl="parChTrans1D2" presStyleIdx="7" presStyleCnt="9"/>
      <dgm:spPr/>
      <dgm:t>
        <a:bodyPr/>
        <a:lstStyle/>
        <a:p>
          <a:endParaRPr lang="en-US"/>
        </a:p>
      </dgm:t>
    </dgm:pt>
    <dgm:pt modelId="{219DC3D3-E82B-C54E-AAF5-BD39928E5D7B}" type="pres">
      <dgm:prSet presAssocID="{FC33AE37-A034-FD4F-A23D-4740DEBABB1C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6E27-5BEB-E144-BB1A-CA3B26463E25}" type="pres">
      <dgm:prSet presAssocID="{164829C5-794D-6C43-B8A7-1C565DB56D53}" presName="Name13" presStyleLbl="parChTrans1D2" presStyleIdx="8" presStyleCnt="9"/>
      <dgm:spPr/>
      <dgm:t>
        <a:bodyPr/>
        <a:lstStyle/>
        <a:p>
          <a:endParaRPr lang="en-US"/>
        </a:p>
      </dgm:t>
    </dgm:pt>
    <dgm:pt modelId="{0CA53B03-FFCC-DC4C-ADF8-2CDEE4DFFDE3}" type="pres">
      <dgm:prSet presAssocID="{1FE2464E-40DD-984E-B7B0-02083836715E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1172A-83F3-BC49-92B3-E2623A0794C9}" type="presOf" srcId="{CC1FD5E6-0733-6346-8740-4D9F9A9AFDBD}" destId="{8CE220D2-3346-3841-BB43-CC4A6FA6EB24}" srcOrd="0" destOrd="0" presId="urn:microsoft.com/office/officeart/2005/8/layout/hierarchy3"/>
    <dgm:cxn modelId="{C0CBEAAF-DDA9-3E43-B0CE-DA4678E3AF7C}" type="presOf" srcId="{0978CFCC-9232-D249-ADDA-F9392D921FFD}" destId="{F05F1058-3D39-8645-92E4-18D3C175F77F}" srcOrd="1" destOrd="0" presId="urn:microsoft.com/office/officeart/2005/8/layout/hierarchy3"/>
    <dgm:cxn modelId="{23228C1C-5EC7-D443-B264-A547889175B5}" srcId="{0978CFCC-9232-D249-ADDA-F9392D921FFD}" destId="{DCEFA458-762E-C44B-A883-ADD01D2E15A8}" srcOrd="3" destOrd="0" parTransId="{FA5E5C2B-6F8A-C14C-AA6E-C38D174AE436}" sibTransId="{1FD13B56-809A-8E48-AB65-988B2649850A}"/>
    <dgm:cxn modelId="{1EEF87B8-0DF6-AC47-ABE9-5907AD45BFFF}" type="presOf" srcId="{64B069A6-F581-AF48-B6AC-1731903F03E5}" destId="{CF4D46AB-D20F-FE4C-A16A-4D0BA00702B2}" srcOrd="0" destOrd="0" presId="urn:microsoft.com/office/officeart/2005/8/layout/hierarchy3"/>
    <dgm:cxn modelId="{11336C71-9678-3443-8085-61ADC2449D00}" srcId="{8BAA6F03-1452-EF4A-A5DC-E614A98CCAD0}" destId="{19FBEC66-2EFA-BC48-984E-C1AA967F6F80}" srcOrd="0" destOrd="0" parTransId="{CF4A037D-2619-144F-9691-130B56C5F2A9}" sibTransId="{96568930-05C6-424A-A0EC-BFDDA365BFC4}"/>
    <dgm:cxn modelId="{5B4D5F0C-C274-9549-97E2-BBB500545A70}" srcId="{8BAA6F03-1452-EF4A-A5DC-E614A98CCAD0}" destId="{CC1FD5E6-0733-6346-8740-4D9F9A9AFDBD}" srcOrd="2" destOrd="0" parTransId="{E119C4C3-26D9-2448-BEC3-CBB0AD7D1B8F}" sibTransId="{E0E187A0-946A-0D46-8637-295A43F717A2}"/>
    <dgm:cxn modelId="{487379F3-A1E7-B242-8B85-450C9BEF02CF}" type="presOf" srcId="{98591D4D-75CB-6C44-ADBA-E7AD3B4A9C70}" destId="{FD89C5F9-1F83-CD42-8836-6508EA63320D}" srcOrd="0" destOrd="0" presId="urn:microsoft.com/office/officeart/2005/8/layout/hierarchy3"/>
    <dgm:cxn modelId="{B1F4300D-A5A9-AC4D-A99A-0ABD2FC70A55}" srcId="{CC1FD5E6-0733-6346-8740-4D9F9A9AFDBD}" destId="{1FE2464E-40DD-984E-B7B0-02083836715E}" srcOrd="1" destOrd="0" parTransId="{164829C5-794D-6C43-B8A7-1C565DB56D53}" sibTransId="{3352A42F-3264-5740-BEC4-85A93EBF48AD}"/>
    <dgm:cxn modelId="{5C3E6266-0B34-C54E-BE8C-600846889C5C}" type="presOf" srcId="{DCEFA458-762E-C44B-A883-ADD01D2E15A8}" destId="{A991CF38-8871-C040-93EC-095D58CDD090}" srcOrd="0" destOrd="0" presId="urn:microsoft.com/office/officeart/2005/8/layout/hierarchy3"/>
    <dgm:cxn modelId="{34340AC2-2D51-B246-AAE5-91B0F898D612}" type="presOf" srcId="{1FE2464E-40DD-984E-B7B0-02083836715E}" destId="{0CA53B03-FFCC-DC4C-ADF8-2CDEE4DFFDE3}" srcOrd="0" destOrd="0" presId="urn:microsoft.com/office/officeart/2005/8/layout/hierarchy3"/>
    <dgm:cxn modelId="{AFA7D1F0-26D8-9148-92D7-1B84AA8B6FD6}" type="presOf" srcId="{BCBF7684-192C-4646-87D6-B20FEE49213B}" destId="{1D7A5538-E3A4-5141-B58E-DE8354088576}" srcOrd="0" destOrd="0" presId="urn:microsoft.com/office/officeart/2005/8/layout/hierarchy3"/>
    <dgm:cxn modelId="{28D18947-CC71-844E-B722-E115C53A5AAE}" type="presOf" srcId="{5E671BE2-F6B4-6248-A168-F9C0152EEB39}" destId="{D355E7BE-DC45-5449-9B20-387DF1D354F2}" srcOrd="0" destOrd="0" presId="urn:microsoft.com/office/officeart/2005/8/layout/hierarchy3"/>
    <dgm:cxn modelId="{CA80F71E-8340-C145-995F-C7D3C4A92D36}" srcId="{19FBEC66-2EFA-BC48-984E-C1AA967F6F80}" destId="{3F39FF8A-4D03-D244-8AFD-EE7673F3D355}" srcOrd="0" destOrd="0" parTransId="{64B069A6-F581-AF48-B6AC-1731903F03E5}" sibTransId="{DB2B6FF4-AC03-A045-A216-91B37BB2F9F3}"/>
    <dgm:cxn modelId="{012010F5-7F2B-EE4C-91EA-190DC56F7140}" srcId="{0978CFCC-9232-D249-ADDA-F9392D921FFD}" destId="{98591D4D-75CB-6C44-ADBA-E7AD3B4A9C70}" srcOrd="0" destOrd="0" parTransId="{ED1B250D-061F-FC43-8E31-BDD5129D5C69}" sibTransId="{D11FADDC-AB65-9F4A-9AA2-CE97CA78B710}"/>
    <dgm:cxn modelId="{05849F66-0917-0044-8164-C4A8501905EF}" srcId="{19FBEC66-2EFA-BC48-984E-C1AA967F6F80}" destId="{11731682-050F-3949-8FA3-D8015258AE6C}" srcOrd="2" destOrd="0" parTransId="{5E671BE2-F6B4-6248-A168-F9C0152EEB39}" sibTransId="{53CEAD0B-E71E-7240-B1CC-04640D71CAE6}"/>
    <dgm:cxn modelId="{2C7D1D93-F99C-C449-A73C-8709BB878B73}" type="presOf" srcId="{B180340D-4ACA-1C4A-B069-0021D898457B}" destId="{B27EEC5B-FC08-7F40-8F95-D027AB46E45F}" srcOrd="0" destOrd="0" presId="urn:microsoft.com/office/officeart/2005/8/layout/hierarchy3"/>
    <dgm:cxn modelId="{0163FDBD-456C-A24B-8CFD-4B558EE8C1D6}" type="presOf" srcId="{FC33AE37-A034-FD4F-A23D-4740DEBABB1C}" destId="{219DC3D3-E82B-C54E-AAF5-BD39928E5D7B}" srcOrd="0" destOrd="0" presId="urn:microsoft.com/office/officeart/2005/8/layout/hierarchy3"/>
    <dgm:cxn modelId="{E90D9285-EBB2-2C48-8135-38D43B7919CB}" type="presOf" srcId="{3F39FF8A-4D03-D244-8AFD-EE7673F3D355}" destId="{CDF72729-A344-E74E-BABE-6E74B1E8FB84}" srcOrd="0" destOrd="0" presId="urn:microsoft.com/office/officeart/2005/8/layout/hierarchy3"/>
    <dgm:cxn modelId="{77078BC0-FE14-1E48-80A7-BD197013D065}" type="presOf" srcId="{19FBEC66-2EFA-BC48-984E-C1AA967F6F80}" destId="{C836908F-2250-4441-BAF4-4FEB75F89374}" srcOrd="1" destOrd="0" presId="urn:microsoft.com/office/officeart/2005/8/layout/hierarchy3"/>
    <dgm:cxn modelId="{62D8F586-95B6-984A-A89A-D1082DD44FFF}" srcId="{CC1FD5E6-0733-6346-8740-4D9F9A9AFDBD}" destId="{FC33AE37-A034-FD4F-A23D-4740DEBABB1C}" srcOrd="0" destOrd="0" parTransId="{2EA0B743-5577-1146-910F-AC570ED171B3}" sibTransId="{B03B30E6-679B-084C-9618-5D7DCA5384BD}"/>
    <dgm:cxn modelId="{0E4FD212-1278-BD4E-B1BE-67E3801CC399}" type="presOf" srcId="{0978CFCC-9232-D249-ADDA-F9392D921FFD}" destId="{F39C079D-84D5-824B-A502-90977AFE3A55}" srcOrd="0" destOrd="0" presId="urn:microsoft.com/office/officeart/2005/8/layout/hierarchy3"/>
    <dgm:cxn modelId="{E5DF70F0-86EB-F945-85E4-D399DFDCCC08}" type="presOf" srcId="{ECCC2BA0-4AFF-0B4B-BF34-98F6B12D470D}" destId="{69EAEDB6-B9BF-724D-9756-743C57A8864B}" srcOrd="0" destOrd="0" presId="urn:microsoft.com/office/officeart/2005/8/layout/hierarchy3"/>
    <dgm:cxn modelId="{A558F713-7AD1-4B41-A51F-2E355C4DC3EA}" type="presOf" srcId="{0EC3CF1A-40E4-FF43-8A3D-1AE2331B45BE}" destId="{C49A943B-7ECA-1940-A8D8-847E8D54CBE3}" srcOrd="0" destOrd="0" presId="urn:microsoft.com/office/officeart/2005/8/layout/hierarchy3"/>
    <dgm:cxn modelId="{292439DA-D27F-E44E-9508-19A0091989CE}" type="presOf" srcId="{2EA0B743-5577-1146-910F-AC570ED171B3}" destId="{B6DBBA46-0F7D-A04D-BDED-5A85FD92B111}" srcOrd="0" destOrd="0" presId="urn:microsoft.com/office/officeart/2005/8/layout/hierarchy3"/>
    <dgm:cxn modelId="{1B47D898-632B-C54C-B698-2EE7336F9340}" type="presOf" srcId="{19FBEC66-2EFA-BC48-984E-C1AA967F6F80}" destId="{548D44C5-EE97-0D4F-B0A9-6EC6E7ADA53C}" srcOrd="0" destOrd="0" presId="urn:microsoft.com/office/officeart/2005/8/layout/hierarchy3"/>
    <dgm:cxn modelId="{C16D1EB7-7697-FB4C-A4E4-EB8126FD3537}" srcId="{8BAA6F03-1452-EF4A-A5DC-E614A98CCAD0}" destId="{0978CFCC-9232-D249-ADDA-F9392D921FFD}" srcOrd="1" destOrd="0" parTransId="{330992DE-DF00-1E49-A361-7783E63A50A8}" sibTransId="{77A7AA6A-F884-E841-A080-2CB7BCE8095E}"/>
    <dgm:cxn modelId="{F0D6043D-8B3D-0E4A-895C-A20CA0DFEF32}" type="presOf" srcId="{31DF26C5-C7B9-C048-8939-A90CF4E78F6C}" destId="{D255BB16-5556-504A-AAE6-F96711689435}" srcOrd="0" destOrd="0" presId="urn:microsoft.com/office/officeart/2005/8/layout/hierarchy3"/>
    <dgm:cxn modelId="{6BC26C7E-B4EC-3E42-9E88-501A16A59948}" type="presOf" srcId="{39CDE71C-C360-AA4B-94DD-2285E378E641}" destId="{4236C95D-A1B1-4D4A-8BE8-2B10C8CE130D}" srcOrd="0" destOrd="0" presId="urn:microsoft.com/office/officeart/2005/8/layout/hierarchy3"/>
    <dgm:cxn modelId="{74EE7B19-F369-0540-AB27-9F1CA9971B0F}" type="presOf" srcId="{8BAA6F03-1452-EF4A-A5DC-E614A98CCAD0}" destId="{795CA2E6-B7C7-C148-BB6B-F5287791BACB}" srcOrd="0" destOrd="0" presId="urn:microsoft.com/office/officeart/2005/8/layout/hierarchy3"/>
    <dgm:cxn modelId="{9B9F3E3A-AC9D-7E4D-8B18-C961EA9DCDFD}" type="presOf" srcId="{FA5E5C2B-6F8A-C14C-AA6E-C38D174AE436}" destId="{4751BB1C-42D7-C648-B4F1-88621EB61BC0}" srcOrd="0" destOrd="0" presId="urn:microsoft.com/office/officeart/2005/8/layout/hierarchy3"/>
    <dgm:cxn modelId="{6EFC0730-ACFC-1E4A-AA6D-66B06B7915A0}" srcId="{0978CFCC-9232-D249-ADDA-F9392D921FFD}" destId="{ECCC2BA0-4AFF-0B4B-BF34-98F6B12D470D}" srcOrd="2" destOrd="0" parTransId="{B180340D-4ACA-1C4A-B069-0021D898457B}" sibTransId="{4BCDD04D-A1CE-BA47-AF3B-6324D6BEE663}"/>
    <dgm:cxn modelId="{34859454-C7F9-F349-AEAC-E7D38A68F245}" srcId="{0978CFCC-9232-D249-ADDA-F9392D921FFD}" destId="{31DF26C5-C7B9-C048-8939-A90CF4E78F6C}" srcOrd="1" destOrd="0" parTransId="{39CDE71C-C360-AA4B-94DD-2285E378E641}" sibTransId="{B0A00D2D-3E13-2A4A-98FE-F251AF4A3F81}"/>
    <dgm:cxn modelId="{AAD74E61-0EC6-C740-B8E4-B8BD7571B524}" srcId="{19FBEC66-2EFA-BC48-984E-C1AA967F6F80}" destId="{0EC3CF1A-40E4-FF43-8A3D-1AE2331B45BE}" srcOrd="1" destOrd="0" parTransId="{BCBF7684-192C-4646-87D6-B20FEE49213B}" sibTransId="{D2A02516-9989-8241-A03A-CD2FC3C9C404}"/>
    <dgm:cxn modelId="{E3199B40-1BE2-BD47-A585-DD99563228A3}" type="presOf" srcId="{ED1B250D-061F-FC43-8E31-BDD5129D5C69}" destId="{B68E89B5-EF08-F84D-9325-660119852F30}" srcOrd="0" destOrd="0" presId="urn:microsoft.com/office/officeart/2005/8/layout/hierarchy3"/>
    <dgm:cxn modelId="{81E354AD-659A-D14B-9954-C93443DEF2DE}" type="presOf" srcId="{164829C5-794D-6C43-B8A7-1C565DB56D53}" destId="{EDF86E27-5BEB-E144-BB1A-CA3B26463E25}" srcOrd="0" destOrd="0" presId="urn:microsoft.com/office/officeart/2005/8/layout/hierarchy3"/>
    <dgm:cxn modelId="{B8697A96-3A06-AF47-81DD-C1757DD2EB0C}" type="presOf" srcId="{CC1FD5E6-0733-6346-8740-4D9F9A9AFDBD}" destId="{BBE2A8BF-D7F4-4F40-B45B-E019B309E7A4}" srcOrd="1" destOrd="0" presId="urn:microsoft.com/office/officeart/2005/8/layout/hierarchy3"/>
    <dgm:cxn modelId="{E48149C9-914B-A740-BC8D-8693A9FFC22E}" type="presOf" srcId="{11731682-050F-3949-8FA3-D8015258AE6C}" destId="{9EE905A3-BC7B-EF48-998C-1E9C7349B93C}" srcOrd="0" destOrd="0" presId="urn:microsoft.com/office/officeart/2005/8/layout/hierarchy3"/>
    <dgm:cxn modelId="{DD122F95-AB73-EE47-BB4F-3E64D9E21DCF}" type="presParOf" srcId="{795CA2E6-B7C7-C148-BB6B-F5287791BACB}" destId="{E1F421C7-40E9-F34F-A3B9-00E510E213E8}" srcOrd="0" destOrd="0" presId="urn:microsoft.com/office/officeart/2005/8/layout/hierarchy3"/>
    <dgm:cxn modelId="{15B20726-A9D2-2946-8F46-B34B9987D74E}" type="presParOf" srcId="{E1F421C7-40E9-F34F-A3B9-00E510E213E8}" destId="{49DA82D1-6789-D44F-9DEB-AADD3392FBC6}" srcOrd="0" destOrd="0" presId="urn:microsoft.com/office/officeart/2005/8/layout/hierarchy3"/>
    <dgm:cxn modelId="{297F1D66-FF9D-9640-B0F6-B19F0D4EA52A}" type="presParOf" srcId="{49DA82D1-6789-D44F-9DEB-AADD3392FBC6}" destId="{548D44C5-EE97-0D4F-B0A9-6EC6E7ADA53C}" srcOrd="0" destOrd="0" presId="urn:microsoft.com/office/officeart/2005/8/layout/hierarchy3"/>
    <dgm:cxn modelId="{A4733033-68EA-274D-A067-EFDEE9FC3060}" type="presParOf" srcId="{49DA82D1-6789-D44F-9DEB-AADD3392FBC6}" destId="{C836908F-2250-4441-BAF4-4FEB75F89374}" srcOrd="1" destOrd="0" presId="urn:microsoft.com/office/officeart/2005/8/layout/hierarchy3"/>
    <dgm:cxn modelId="{7E7905A9-6A05-F34D-88A3-AA8A16E5EEE6}" type="presParOf" srcId="{E1F421C7-40E9-F34F-A3B9-00E510E213E8}" destId="{BFB1AD84-527F-8A4F-B065-D0CAA34839CD}" srcOrd="1" destOrd="0" presId="urn:microsoft.com/office/officeart/2005/8/layout/hierarchy3"/>
    <dgm:cxn modelId="{49F63EA3-0D6F-384B-BB98-2C0FE6793C72}" type="presParOf" srcId="{BFB1AD84-527F-8A4F-B065-D0CAA34839CD}" destId="{CF4D46AB-D20F-FE4C-A16A-4D0BA00702B2}" srcOrd="0" destOrd="0" presId="urn:microsoft.com/office/officeart/2005/8/layout/hierarchy3"/>
    <dgm:cxn modelId="{7A976B96-BB5A-EC41-88B3-891229954031}" type="presParOf" srcId="{BFB1AD84-527F-8A4F-B065-D0CAA34839CD}" destId="{CDF72729-A344-E74E-BABE-6E74B1E8FB84}" srcOrd="1" destOrd="0" presId="urn:microsoft.com/office/officeart/2005/8/layout/hierarchy3"/>
    <dgm:cxn modelId="{83BF00A7-77E2-6147-B3F3-E4820A64081A}" type="presParOf" srcId="{BFB1AD84-527F-8A4F-B065-D0CAA34839CD}" destId="{1D7A5538-E3A4-5141-B58E-DE8354088576}" srcOrd="2" destOrd="0" presId="urn:microsoft.com/office/officeart/2005/8/layout/hierarchy3"/>
    <dgm:cxn modelId="{B858BC40-6496-5540-896E-F8AA635195D6}" type="presParOf" srcId="{BFB1AD84-527F-8A4F-B065-D0CAA34839CD}" destId="{C49A943B-7ECA-1940-A8D8-847E8D54CBE3}" srcOrd="3" destOrd="0" presId="urn:microsoft.com/office/officeart/2005/8/layout/hierarchy3"/>
    <dgm:cxn modelId="{107F466A-472F-D946-A726-6F2A5A155731}" type="presParOf" srcId="{BFB1AD84-527F-8A4F-B065-D0CAA34839CD}" destId="{D355E7BE-DC45-5449-9B20-387DF1D354F2}" srcOrd="4" destOrd="0" presId="urn:microsoft.com/office/officeart/2005/8/layout/hierarchy3"/>
    <dgm:cxn modelId="{E7E5D7FE-CF30-D24E-B7D3-05DE4A3728F2}" type="presParOf" srcId="{BFB1AD84-527F-8A4F-B065-D0CAA34839CD}" destId="{9EE905A3-BC7B-EF48-998C-1E9C7349B93C}" srcOrd="5" destOrd="0" presId="urn:microsoft.com/office/officeart/2005/8/layout/hierarchy3"/>
    <dgm:cxn modelId="{C31B22F2-7FDC-A946-9B33-CB707AA98BB1}" type="presParOf" srcId="{795CA2E6-B7C7-C148-BB6B-F5287791BACB}" destId="{7CF7048A-A5DF-D94B-B887-3F7BACAB5C15}" srcOrd="1" destOrd="0" presId="urn:microsoft.com/office/officeart/2005/8/layout/hierarchy3"/>
    <dgm:cxn modelId="{2AE30418-8DBC-9440-88F2-0D1FEC31963B}" type="presParOf" srcId="{7CF7048A-A5DF-D94B-B887-3F7BACAB5C15}" destId="{4B043A55-6827-1548-8602-DC6792D794A8}" srcOrd="0" destOrd="0" presId="urn:microsoft.com/office/officeart/2005/8/layout/hierarchy3"/>
    <dgm:cxn modelId="{38F60130-2DFF-5248-A479-C8F3A9BA0F6E}" type="presParOf" srcId="{4B043A55-6827-1548-8602-DC6792D794A8}" destId="{F39C079D-84D5-824B-A502-90977AFE3A55}" srcOrd="0" destOrd="0" presId="urn:microsoft.com/office/officeart/2005/8/layout/hierarchy3"/>
    <dgm:cxn modelId="{6D1CB31E-03DC-AF43-A48F-7F761F4881FE}" type="presParOf" srcId="{4B043A55-6827-1548-8602-DC6792D794A8}" destId="{F05F1058-3D39-8645-92E4-18D3C175F77F}" srcOrd="1" destOrd="0" presId="urn:microsoft.com/office/officeart/2005/8/layout/hierarchy3"/>
    <dgm:cxn modelId="{524407AE-CBA7-C248-8275-1A3697847F4F}" type="presParOf" srcId="{7CF7048A-A5DF-D94B-B887-3F7BACAB5C15}" destId="{89E92107-88C7-F04D-9F4E-85D188DFB579}" srcOrd="1" destOrd="0" presId="urn:microsoft.com/office/officeart/2005/8/layout/hierarchy3"/>
    <dgm:cxn modelId="{4FEA0C52-643D-4B4E-A5A0-21DC2A8C75CB}" type="presParOf" srcId="{89E92107-88C7-F04D-9F4E-85D188DFB579}" destId="{B68E89B5-EF08-F84D-9325-660119852F30}" srcOrd="0" destOrd="0" presId="urn:microsoft.com/office/officeart/2005/8/layout/hierarchy3"/>
    <dgm:cxn modelId="{3158DE36-8FCB-E944-AE0B-D966BA0FD78F}" type="presParOf" srcId="{89E92107-88C7-F04D-9F4E-85D188DFB579}" destId="{FD89C5F9-1F83-CD42-8836-6508EA63320D}" srcOrd="1" destOrd="0" presId="urn:microsoft.com/office/officeart/2005/8/layout/hierarchy3"/>
    <dgm:cxn modelId="{D037214D-5913-314A-AAD7-5992753BE740}" type="presParOf" srcId="{89E92107-88C7-F04D-9F4E-85D188DFB579}" destId="{4236C95D-A1B1-4D4A-8BE8-2B10C8CE130D}" srcOrd="2" destOrd="0" presId="urn:microsoft.com/office/officeart/2005/8/layout/hierarchy3"/>
    <dgm:cxn modelId="{F4B2B5A9-02DC-604A-990A-E0B94963A47C}" type="presParOf" srcId="{89E92107-88C7-F04D-9F4E-85D188DFB579}" destId="{D255BB16-5556-504A-AAE6-F96711689435}" srcOrd="3" destOrd="0" presId="urn:microsoft.com/office/officeart/2005/8/layout/hierarchy3"/>
    <dgm:cxn modelId="{9C4D1123-B2F2-F541-A65B-E250DBF63633}" type="presParOf" srcId="{89E92107-88C7-F04D-9F4E-85D188DFB579}" destId="{B27EEC5B-FC08-7F40-8F95-D027AB46E45F}" srcOrd="4" destOrd="0" presId="urn:microsoft.com/office/officeart/2005/8/layout/hierarchy3"/>
    <dgm:cxn modelId="{9607542D-6EE1-B745-A40D-5E8714305221}" type="presParOf" srcId="{89E92107-88C7-F04D-9F4E-85D188DFB579}" destId="{69EAEDB6-B9BF-724D-9756-743C57A8864B}" srcOrd="5" destOrd="0" presId="urn:microsoft.com/office/officeart/2005/8/layout/hierarchy3"/>
    <dgm:cxn modelId="{99F29886-5030-0C4B-B649-ECE74B129332}" type="presParOf" srcId="{89E92107-88C7-F04D-9F4E-85D188DFB579}" destId="{4751BB1C-42D7-C648-B4F1-88621EB61BC0}" srcOrd="6" destOrd="0" presId="urn:microsoft.com/office/officeart/2005/8/layout/hierarchy3"/>
    <dgm:cxn modelId="{98453D8F-A52B-944F-99EE-8BCDB3683BAF}" type="presParOf" srcId="{89E92107-88C7-F04D-9F4E-85D188DFB579}" destId="{A991CF38-8871-C040-93EC-095D58CDD090}" srcOrd="7" destOrd="0" presId="urn:microsoft.com/office/officeart/2005/8/layout/hierarchy3"/>
    <dgm:cxn modelId="{17702F2F-0D3A-3846-BFCA-8BA5CCA0CCA3}" type="presParOf" srcId="{795CA2E6-B7C7-C148-BB6B-F5287791BACB}" destId="{60D76963-F6DA-774C-B16B-4E625C86222D}" srcOrd="2" destOrd="0" presId="urn:microsoft.com/office/officeart/2005/8/layout/hierarchy3"/>
    <dgm:cxn modelId="{39C1BF15-3472-DF40-8C54-E57C4099D26C}" type="presParOf" srcId="{60D76963-F6DA-774C-B16B-4E625C86222D}" destId="{1C257CA5-488E-F44B-B130-FBAA4EE14580}" srcOrd="0" destOrd="0" presId="urn:microsoft.com/office/officeart/2005/8/layout/hierarchy3"/>
    <dgm:cxn modelId="{2805DE93-1CEE-1941-A424-96D41D2B20D0}" type="presParOf" srcId="{1C257CA5-488E-F44B-B130-FBAA4EE14580}" destId="{8CE220D2-3346-3841-BB43-CC4A6FA6EB24}" srcOrd="0" destOrd="0" presId="urn:microsoft.com/office/officeart/2005/8/layout/hierarchy3"/>
    <dgm:cxn modelId="{02B38B86-B9EC-CA4F-A069-5124701728B3}" type="presParOf" srcId="{1C257CA5-488E-F44B-B130-FBAA4EE14580}" destId="{BBE2A8BF-D7F4-4F40-B45B-E019B309E7A4}" srcOrd="1" destOrd="0" presId="urn:microsoft.com/office/officeart/2005/8/layout/hierarchy3"/>
    <dgm:cxn modelId="{9478E7BE-37EA-2C40-B2E5-6AA6F6212B36}" type="presParOf" srcId="{60D76963-F6DA-774C-B16B-4E625C86222D}" destId="{27BEDF36-689F-984A-A4FA-555B9CBACF17}" srcOrd="1" destOrd="0" presId="urn:microsoft.com/office/officeart/2005/8/layout/hierarchy3"/>
    <dgm:cxn modelId="{5C5D2D8B-030C-EF42-9EF0-1572A6227715}" type="presParOf" srcId="{27BEDF36-689F-984A-A4FA-555B9CBACF17}" destId="{B6DBBA46-0F7D-A04D-BDED-5A85FD92B111}" srcOrd="0" destOrd="0" presId="urn:microsoft.com/office/officeart/2005/8/layout/hierarchy3"/>
    <dgm:cxn modelId="{314E0FF3-56AF-5444-A7F6-DEB1A89D45D5}" type="presParOf" srcId="{27BEDF36-689F-984A-A4FA-555B9CBACF17}" destId="{219DC3D3-E82B-C54E-AAF5-BD39928E5D7B}" srcOrd="1" destOrd="0" presId="urn:microsoft.com/office/officeart/2005/8/layout/hierarchy3"/>
    <dgm:cxn modelId="{F0FAA5D4-DD51-E144-96E1-47E8A01C195B}" type="presParOf" srcId="{27BEDF36-689F-984A-A4FA-555B9CBACF17}" destId="{EDF86E27-5BEB-E144-BB1A-CA3B26463E25}" srcOrd="2" destOrd="0" presId="urn:microsoft.com/office/officeart/2005/8/layout/hierarchy3"/>
    <dgm:cxn modelId="{69953054-72AF-AE4C-AE61-C386AE4B7E8B}" type="presParOf" srcId="{27BEDF36-689F-984A-A4FA-555B9CBACF17}" destId="{0CA53B03-FFCC-DC4C-ADF8-2CDEE4DFFD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C593D3D7-9301-FE49-904C-EBD21D4A6014}">
      <dgm:prSet phldrT="[Text]"/>
      <dgm:spPr/>
      <dgm:t>
        <a:bodyPr/>
        <a:lstStyle/>
        <a:p>
          <a:pPr rtl="0"/>
          <a:r>
            <a:rPr lang="en-GB" dirty="0" smtClean="0"/>
            <a:t>Federated Infrastructure Operations</a:t>
          </a:r>
          <a:endParaRPr lang="en-US" dirty="0"/>
        </a:p>
      </dgm:t>
    </dgm:pt>
    <dgm:pt modelId="{2897280A-5762-8B46-B62E-88886F659BA6}" type="parTrans" cxnId="{148749A4-31EE-4249-A016-F0270274A313}">
      <dgm:prSet/>
      <dgm:spPr/>
      <dgm:t>
        <a:bodyPr/>
        <a:lstStyle/>
        <a:p>
          <a:endParaRPr lang="en-US"/>
        </a:p>
      </dgm:t>
    </dgm:pt>
    <dgm:pt modelId="{449CB599-81BD-0D46-B55F-6BE998844CF9}" type="sibTrans" cxnId="{148749A4-31EE-4249-A016-F0270274A313}">
      <dgm:prSet/>
      <dgm:spPr/>
      <dgm:t>
        <a:bodyPr/>
        <a:lstStyle/>
        <a:p>
          <a:endParaRPr lang="en-US"/>
        </a:p>
      </dgm:t>
    </dgm:pt>
    <dgm:pt modelId="{0FBAA04D-3329-774E-8A0F-1987F09229B1}">
      <dgm:prSet/>
      <dgm:spPr/>
      <dgm:t>
        <a:bodyPr/>
        <a:lstStyle/>
        <a:p>
          <a:r>
            <a:rPr lang="en-GB" dirty="0" smtClean="0"/>
            <a:t>Federated High-Throughput Data Analysis</a:t>
          </a:r>
          <a:endParaRPr lang="en-US" dirty="0"/>
        </a:p>
      </dgm:t>
    </dgm:pt>
    <dgm:pt modelId="{856A2F69-C0A6-8D46-8FF4-C8945A92E24F}" type="parTrans" cxnId="{611FDDEF-FB39-5949-8C20-76629997BCEC}">
      <dgm:prSet/>
      <dgm:spPr/>
      <dgm:t>
        <a:bodyPr/>
        <a:lstStyle/>
        <a:p>
          <a:endParaRPr lang="en-US"/>
        </a:p>
      </dgm:t>
    </dgm:pt>
    <dgm:pt modelId="{C851E5B0-4744-9D44-9476-0A01BE0B20CE}" type="sibTrans" cxnId="{611FDDEF-FB39-5949-8C20-76629997BCEC}">
      <dgm:prSet/>
      <dgm:spPr/>
      <dgm:t>
        <a:bodyPr/>
        <a:lstStyle/>
        <a:p>
          <a:endParaRPr lang="en-US"/>
        </a:p>
      </dgm:t>
    </dgm:pt>
    <dgm:pt modelId="{D29BB719-FD56-2844-B248-A2C788E4DD2F}">
      <dgm:prSet/>
      <dgm:spPr/>
      <dgm:t>
        <a:bodyPr/>
        <a:lstStyle/>
        <a:p>
          <a:r>
            <a:rPr lang="en-GB" dirty="0" smtClean="0"/>
            <a:t>Federated Infrastructure as a Service Cloud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D9A9B236-4EF2-404B-A548-E5D0D194B284}">
      <dgm:prSet/>
      <dgm:spPr/>
      <dgm:t>
        <a:bodyPr/>
        <a:lstStyle/>
        <a:p>
          <a:r>
            <a:rPr lang="en-GB" dirty="0" smtClean="0"/>
            <a:t>Community Networks and Support </a:t>
          </a:r>
          <a:endParaRPr lang="en-US" dirty="0"/>
        </a:p>
      </dgm:t>
    </dgm:pt>
    <dgm:pt modelId="{3266C47F-58D4-AA41-89E7-2888A0C72A4C}" type="parTrans" cxnId="{D85209EA-356C-B540-A72E-B11748184199}">
      <dgm:prSet/>
      <dgm:spPr/>
      <dgm:t>
        <a:bodyPr/>
        <a:lstStyle/>
        <a:p>
          <a:endParaRPr lang="en-US"/>
        </a:p>
      </dgm:t>
    </dgm:pt>
    <dgm:pt modelId="{4436DF26-70B4-BD4C-AF59-CED5976F7A82}" type="sibTrans" cxnId="{D85209EA-356C-B540-A72E-B11748184199}">
      <dgm:prSet/>
      <dgm:spPr/>
      <dgm:t>
        <a:bodyPr/>
        <a:lstStyle/>
        <a:p>
          <a:endParaRPr lang="en-US"/>
        </a:p>
      </dgm:t>
    </dgm:pt>
    <dgm:pt modelId="{30422861-60B2-0440-A586-88065CA33B4B}">
      <dgm:prSet/>
      <dgm:spPr/>
      <dgm:t>
        <a:bodyPr/>
        <a:lstStyle/>
        <a:p>
          <a:r>
            <a:rPr lang="en-GB" dirty="0" smtClean="0"/>
            <a:t>Community Driven Innovations</a:t>
          </a:r>
          <a:endParaRPr lang="en-US" dirty="0"/>
        </a:p>
      </dgm:t>
    </dgm:pt>
    <dgm:pt modelId="{8E82D9A8-978E-FC4A-8EAD-8CE0052614DF}" type="parTrans" cxnId="{853622D9-4FAB-6548-BE00-B5A8C586B1D6}">
      <dgm:prSet/>
      <dgm:spPr/>
      <dgm:t>
        <a:bodyPr/>
        <a:lstStyle/>
        <a:p>
          <a:endParaRPr lang="en-US"/>
        </a:p>
      </dgm:t>
    </dgm:pt>
    <dgm:pt modelId="{8939EC31-56DD-CB45-9AE4-D14321B212CA}" type="sibTrans" cxnId="{853622D9-4FAB-6548-BE00-B5A8C586B1D6}">
      <dgm:prSet/>
      <dgm:spPr/>
      <dgm:t>
        <a:bodyPr/>
        <a:lstStyle/>
        <a:p>
          <a:endParaRPr lang="en-US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5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5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5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02A33-3B6E-4E40-B21C-2C38CB352119}" type="pres">
      <dgm:prSet presAssocID="{CB58CE4A-1514-944C-81FE-B229AB3C48F8}" presName="wedge4" presStyleLbl="node1" presStyleIdx="3" presStyleCnt="5"/>
      <dgm:spPr/>
      <dgm:t>
        <a:bodyPr/>
        <a:lstStyle/>
        <a:p>
          <a:endParaRPr lang="en-US"/>
        </a:p>
      </dgm:t>
    </dgm:pt>
    <dgm:pt modelId="{EE043403-8E6E-5B47-8423-C7BA18F0DFE9}" type="pres">
      <dgm:prSet presAssocID="{CB58CE4A-1514-944C-81FE-B229AB3C48F8}" presName="dummy4a" presStyleCnt="0"/>
      <dgm:spPr/>
    </dgm:pt>
    <dgm:pt modelId="{9195638E-BC82-5F47-84EA-8345D472300B}" type="pres">
      <dgm:prSet presAssocID="{CB58CE4A-1514-944C-81FE-B229AB3C48F8}" presName="dummy4b" presStyleCnt="0"/>
      <dgm:spPr/>
    </dgm:pt>
    <dgm:pt modelId="{0FC3EFCD-6960-F247-8A06-75560A833929}" type="pres">
      <dgm:prSet presAssocID="{CB58CE4A-1514-944C-81FE-B229AB3C48F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4F067-4CA5-9B4A-8F64-95946F4A745E}" type="pres">
      <dgm:prSet presAssocID="{CB58CE4A-1514-944C-81FE-B229AB3C48F8}" presName="wedge5" presStyleLbl="node1" presStyleIdx="4" presStyleCnt="5"/>
      <dgm:spPr/>
      <dgm:t>
        <a:bodyPr/>
        <a:lstStyle/>
        <a:p>
          <a:endParaRPr lang="en-US"/>
        </a:p>
      </dgm:t>
    </dgm:pt>
    <dgm:pt modelId="{7DD821A0-7265-2340-BEA8-F90F2482E5BF}" type="pres">
      <dgm:prSet presAssocID="{CB58CE4A-1514-944C-81FE-B229AB3C48F8}" presName="dummy5a" presStyleCnt="0"/>
      <dgm:spPr/>
    </dgm:pt>
    <dgm:pt modelId="{7F4ED23E-69E2-0444-ABCC-C5734A5568C0}" type="pres">
      <dgm:prSet presAssocID="{CB58CE4A-1514-944C-81FE-B229AB3C48F8}" presName="dummy5b" presStyleCnt="0"/>
      <dgm:spPr/>
    </dgm:pt>
    <dgm:pt modelId="{CB226DD1-1B8E-0944-A8EA-C2CDA29BA674}" type="pres">
      <dgm:prSet presAssocID="{CB58CE4A-1514-944C-81FE-B229AB3C48F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64146-944F-2448-9D92-EEBDFABF2D56}" type="pres">
      <dgm:prSet presAssocID="{449CB599-81BD-0D46-B55F-6BE998844CF9}" presName="arrowWedge1" presStyleLbl="fgSibTrans2D1" presStyleIdx="0" presStyleCnt="5"/>
      <dgm:spPr/>
    </dgm:pt>
    <dgm:pt modelId="{ACE253C7-A864-954E-B43B-8D023C0E2E4F}" type="pres">
      <dgm:prSet presAssocID="{C851E5B0-4744-9D44-9476-0A01BE0B20CE}" presName="arrowWedge2" presStyleLbl="fgSibTrans2D1" presStyleIdx="1" presStyleCnt="5"/>
      <dgm:spPr/>
    </dgm:pt>
    <dgm:pt modelId="{6D62D5AB-2509-5E4A-8257-7A61B1C81739}" type="pres">
      <dgm:prSet presAssocID="{F80B3F3B-F077-034C-81BC-CB70A5565923}" presName="arrowWedge3" presStyleLbl="fgSibTrans2D1" presStyleIdx="2" presStyleCnt="5"/>
      <dgm:spPr/>
    </dgm:pt>
    <dgm:pt modelId="{42C32EF0-4A59-F746-A475-D2F53F358813}" type="pres">
      <dgm:prSet presAssocID="{4436DF26-70B4-BD4C-AF59-CED5976F7A82}" presName="arrowWedge4" presStyleLbl="fgSibTrans2D1" presStyleIdx="3" presStyleCnt="5"/>
      <dgm:spPr/>
    </dgm:pt>
    <dgm:pt modelId="{2A91610D-C1B0-714A-8843-361BAE850933}" type="pres">
      <dgm:prSet presAssocID="{8939EC31-56DD-CB45-9AE4-D14321B212CA}" presName="arrowWedge5" presStyleLbl="fgSibTrans2D1" presStyleIdx="4" presStyleCnt="5"/>
      <dgm:spPr/>
    </dgm:pt>
  </dgm:ptLst>
  <dgm:cxnLst>
    <dgm:cxn modelId="{2B431F62-5D6D-0049-9728-97E8E7DA1B23}" type="presOf" srcId="{C593D3D7-9301-FE49-904C-EBD21D4A6014}" destId="{B51FE79A-82F8-BB4D-A548-9E0C95931871}" srcOrd="0" destOrd="0" presId="urn:microsoft.com/office/officeart/2005/8/layout/cycle8"/>
    <dgm:cxn modelId="{42D468E7-218E-7A41-9CC1-460A4E62D847}" srcId="{CB58CE4A-1514-944C-81FE-B229AB3C48F8}" destId="{D29BB719-FD56-2844-B248-A2C788E4DD2F}" srcOrd="2" destOrd="0" parTransId="{6ECAC086-F768-2C4E-869A-545BEFA17F72}" sibTransId="{F80B3F3B-F077-034C-81BC-CB70A5565923}"/>
    <dgm:cxn modelId="{FCE12149-CC11-9146-95A3-88AE9083F7EB}" type="presOf" srcId="{D9A9B236-4EF2-404B-A548-E5D0D194B284}" destId="{0FC3EFCD-6960-F247-8A06-75560A833929}" srcOrd="1" destOrd="0" presId="urn:microsoft.com/office/officeart/2005/8/layout/cycle8"/>
    <dgm:cxn modelId="{4E1D5280-CBA4-8545-81DB-EBA880CF762D}" type="presOf" srcId="{D9A9B236-4EF2-404B-A548-E5D0D194B284}" destId="{A4602A33-3B6E-4E40-B21C-2C38CB352119}" srcOrd="0" destOrd="0" presId="urn:microsoft.com/office/officeart/2005/8/layout/cycle8"/>
    <dgm:cxn modelId="{682BA19A-94CD-A949-A19B-7B8AD79A77AC}" type="presOf" srcId="{30422861-60B2-0440-A586-88065CA33B4B}" destId="{CB226DD1-1B8E-0944-A8EA-C2CDA29BA674}" srcOrd="1" destOrd="0" presId="urn:microsoft.com/office/officeart/2005/8/layout/cycle8"/>
    <dgm:cxn modelId="{12D2C3CC-B544-4744-A817-180127601F43}" type="presOf" srcId="{0FBAA04D-3329-774E-8A0F-1987F09229B1}" destId="{591A4803-9161-404F-80F0-6635C9FB251F}" srcOrd="0" destOrd="0" presId="urn:microsoft.com/office/officeart/2005/8/layout/cycle8"/>
    <dgm:cxn modelId="{148749A4-31EE-4249-A016-F0270274A313}" srcId="{CB58CE4A-1514-944C-81FE-B229AB3C48F8}" destId="{C593D3D7-9301-FE49-904C-EBD21D4A6014}" srcOrd="0" destOrd="0" parTransId="{2897280A-5762-8B46-B62E-88886F659BA6}" sibTransId="{449CB599-81BD-0D46-B55F-6BE998844CF9}"/>
    <dgm:cxn modelId="{853622D9-4FAB-6548-BE00-B5A8C586B1D6}" srcId="{CB58CE4A-1514-944C-81FE-B229AB3C48F8}" destId="{30422861-60B2-0440-A586-88065CA33B4B}" srcOrd="4" destOrd="0" parTransId="{8E82D9A8-978E-FC4A-8EAD-8CE0052614DF}" sibTransId="{8939EC31-56DD-CB45-9AE4-D14321B212CA}"/>
    <dgm:cxn modelId="{C8B8FB1F-BBD1-2C4F-A2CF-2F6386D76C5F}" type="presOf" srcId="{D29BB719-FD56-2844-B248-A2C788E4DD2F}" destId="{68A78B6C-BAED-9543-ABF9-EF748C194928}" srcOrd="0" destOrd="0" presId="urn:microsoft.com/office/officeart/2005/8/layout/cycle8"/>
    <dgm:cxn modelId="{D85209EA-356C-B540-A72E-B11748184199}" srcId="{CB58CE4A-1514-944C-81FE-B229AB3C48F8}" destId="{D9A9B236-4EF2-404B-A548-E5D0D194B284}" srcOrd="3" destOrd="0" parTransId="{3266C47F-58D4-AA41-89E7-2888A0C72A4C}" sibTransId="{4436DF26-70B4-BD4C-AF59-CED5976F7A82}"/>
    <dgm:cxn modelId="{C31DFB53-43C4-014B-8451-5E7F33A11C1F}" type="presOf" srcId="{D29BB719-FD56-2844-B248-A2C788E4DD2F}" destId="{2048B1A1-B7B1-3E4C-B8D8-ED6AFA03B15C}" srcOrd="1" destOrd="0" presId="urn:microsoft.com/office/officeart/2005/8/layout/cycle8"/>
    <dgm:cxn modelId="{611FDDEF-FB39-5949-8C20-76629997BCEC}" srcId="{CB58CE4A-1514-944C-81FE-B229AB3C48F8}" destId="{0FBAA04D-3329-774E-8A0F-1987F09229B1}" srcOrd="1" destOrd="0" parTransId="{856A2F69-C0A6-8D46-8FF4-C8945A92E24F}" sibTransId="{C851E5B0-4744-9D44-9476-0A01BE0B20CE}"/>
    <dgm:cxn modelId="{498283A8-4273-AA49-AC70-7B3BB3EF673D}" type="presOf" srcId="{30422861-60B2-0440-A586-88065CA33B4B}" destId="{6914F067-4CA5-9B4A-8F64-95946F4A745E}" srcOrd="0" destOrd="0" presId="urn:microsoft.com/office/officeart/2005/8/layout/cycle8"/>
    <dgm:cxn modelId="{02804121-46D5-F542-921D-76C9BC664008}" type="presOf" srcId="{0FBAA04D-3329-774E-8A0F-1987F09229B1}" destId="{A01F02A2-235C-CE48-BF8C-CAB822D58D2A}" srcOrd="1" destOrd="0" presId="urn:microsoft.com/office/officeart/2005/8/layout/cycle8"/>
    <dgm:cxn modelId="{1A1E8E1A-EA56-DC4A-AADB-29B4F8B44D14}" type="presOf" srcId="{CB58CE4A-1514-944C-81FE-B229AB3C48F8}" destId="{C1AB6106-2BE5-804E-B6C3-C7F2D76A8D32}" srcOrd="0" destOrd="0" presId="urn:microsoft.com/office/officeart/2005/8/layout/cycle8"/>
    <dgm:cxn modelId="{44AD12DD-D4B3-A545-AE72-D86E5FC137FA}" type="presOf" srcId="{C593D3D7-9301-FE49-904C-EBD21D4A6014}" destId="{5D3EBB9C-D0DB-A04F-8C69-3980DBA0A347}" srcOrd="1" destOrd="0" presId="urn:microsoft.com/office/officeart/2005/8/layout/cycle8"/>
    <dgm:cxn modelId="{0FC35C74-5CB3-0B4C-B5BE-1E837026DCE8}" type="presParOf" srcId="{C1AB6106-2BE5-804E-B6C3-C7F2D76A8D32}" destId="{B51FE79A-82F8-BB4D-A548-9E0C95931871}" srcOrd="0" destOrd="0" presId="urn:microsoft.com/office/officeart/2005/8/layout/cycle8"/>
    <dgm:cxn modelId="{5D5A7D09-37AB-C147-BD3A-11ABBBFDBF59}" type="presParOf" srcId="{C1AB6106-2BE5-804E-B6C3-C7F2D76A8D32}" destId="{705C8AB6-07F4-9F4B-87F0-46B8C840C22B}" srcOrd="1" destOrd="0" presId="urn:microsoft.com/office/officeart/2005/8/layout/cycle8"/>
    <dgm:cxn modelId="{B8BC8560-E480-304F-9203-8091F776C340}" type="presParOf" srcId="{C1AB6106-2BE5-804E-B6C3-C7F2D76A8D32}" destId="{D298770A-DAE4-8F40-A1E8-7F5394387065}" srcOrd="2" destOrd="0" presId="urn:microsoft.com/office/officeart/2005/8/layout/cycle8"/>
    <dgm:cxn modelId="{5082959E-EC16-BB42-9682-789841F6F1A1}" type="presParOf" srcId="{C1AB6106-2BE5-804E-B6C3-C7F2D76A8D32}" destId="{5D3EBB9C-D0DB-A04F-8C69-3980DBA0A347}" srcOrd="3" destOrd="0" presId="urn:microsoft.com/office/officeart/2005/8/layout/cycle8"/>
    <dgm:cxn modelId="{E26C4D5E-1DA9-7F46-8D9D-03ABA2D71822}" type="presParOf" srcId="{C1AB6106-2BE5-804E-B6C3-C7F2D76A8D32}" destId="{591A4803-9161-404F-80F0-6635C9FB251F}" srcOrd="4" destOrd="0" presId="urn:microsoft.com/office/officeart/2005/8/layout/cycle8"/>
    <dgm:cxn modelId="{3555694B-0177-2540-82FE-7F9ED241D2B3}" type="presParOf" srcId="{C1AB6106-2BE5-804E-B6C3-C7F2D76A8D32}" destId="{47251BC0-C938-8C43-8106-383575FA7DBC}" srcOrd="5" destOrd="0" presId="urn:microsoft.com/office/officeart/2005/8/layout/cycle8"/>
    <dgm:cxn modelId="{C51FFCDD-EE5E-D94D-A4CB-D2887E0DEAA5}" type="presParOf" srcId="{C1AB6106-2BE5-804E-B6C3-C7F2D76A8D32}" destId="{1C94465A-CDF7-8E43-B681-139D791B1387}" srcOrd="6" destOrd="0" presId="urn:microsoft.com/office/officeart/2005/8/layout/cycle8"/>
    <dgm:cxn modelId="{9ED4FA6D-B225-8849-8D38-08CB051DF0DE}" type="presParOf" srcId="{C1AB6106-2BE5-804E-B6C3-C7F2D76A8D32}" destId="{A01F02A2-235C-CE48-BF8C-CAB822D58D2A}" srcOrd="7" destOrd="0" presId="urn:microsoft.com/office/officeart/2005/8/layout/cycle8"/>
    <dgm:cxn modelId="{76A22DDD-A989-1141-B054-BDE77137ECB7}" type="presParOf" srcId="{C1AB6106-2BE5-804E-B6C3-C7F2D76A8D32}" destId="{68A78B6C-BAED-9543-ABF9-EF748C194928}" srcOrd="8" destOrd="0" presId="urn:microsoft.com/office/officeart/2005/8/layout/cycle8"/>
    <dgm:cxn modelId="{AC55E191-4AC0-FF4A-A4C2-FA98CAA0DB48}" type="presParOf" srcId="{C1AB6106-2BE5-804E-B6C3-C7F2D76A8D32}" destId="{59D713E5-0C59-AA4B-A67A-15ACE317B5D4}" srcOrd="9" destOrd="0" presId="urn:microsoft.com/office/officeart/2005/8/layout/cycle8"/>
    <dgm:cxn modelId="{0F24AA23-B821-1C4C-BAE8-F0AC94934E28}" type="presParOf" srcId="{C1AB6106-2BE5-804E-B6C3-C7F2D76A8D32}" destId="{0ED165D0-838E-284B-9E0B-2B63DCCE918C}" srcOrd="10" destOrd="0" presId="urn:microsoft.com/office/officeart/2005/8/layout/cycle8"/>
    <dgm:cxn modelId="{F521356F-B219-6940-AAE6-17E420A54EF2}" type="presParOf" srcId="{C1AB6106-2BE5-804E-B6C3-C7F2D76A8D32}" destId="{2048B1A1-B7B1-3E4C-B8D8-ED6AFA03B15C}" srcOrd="11" destOrd="0" presId="urn:microsoft.com/office/officeart/2005/8/layout/cycle8"/>
    <dgm:cxn modelId="{C75CF61F-BA22-B347-9073-6F787DC65443}" type="presParOf" srcId="{C1AB6106-2BE5-804E-B6C3-C7F2D76A8D32}" destId="{A4602A33-3B6E-4E40-B21C-2C38CB352119}" srcOrd="12" destOrd="0" presId="urn:microsoft.com/office/officeart/2005/8/layout/cycle8"/>
    <dgm:cxn modelId="{A5FB995E-F910-9E4A-AF0C-C1BFA5D46C39}" type="presParOf" srcId="{C1AB6106-2BE5-804E-B6C3-C7F2D76A8D32}" destId="{EE043403-8E6E-5B47-8423-C7BA18F0DFE9}" srcOrd="13" destOrd="0" presId="urn:microsoft.com/office/officeart/2005/8/layout/cycle8"/>
    <dgm:cxn modelId="{2199FF73-D523-DA48-B103-EC2EA3649715}" type="presParOf" srcId="{C1AB6106-2BE5-804E-B6C3-C7F2D76A8D32}" destId="{9195638E-BC82-5F47-84EA-8345D472300B}" srcOrd="14" destOrd="0" presId="urn:microsoft.com/office/officeart/2005/8/layout/cycle8"/>
    <dgm:cxn modelId="{6BA0D0AD-FBC9-6649-9B1E-23189274601E}" type="presParOf" srcId="{C1AB6106-2BE5-804E-B6C3-C7F2D76A8D32}" destId="{0FC3EFCD-6960-F247-8A06-75560A833929}" srcOrd="15" destOrd="0" presId="urn:microsoft.com/office/officeart/2005/8/layout/cycle8"/>
    <dgm:cxn modelId="{AB989ADF-05CB-1F42-9DF5-D62E09592C3C}" type="presParOf" srcId="{C1AB6106-2BE5-804E-B6C3-C7F2D76A8D32}" destId="{6914F067-4CA5-9B4A-8F64-95946F4A745E}" srcOrd="16" destOrd="0" presId="urn:microsoft.com/office/officeart/2005/8/layout/cycle8"/>
    <dgm:cxn modelId="{0AF095F8-AB07-8F43-AA13-CCCB70254B26}" type="presParOf" srcId="{C1AB6106-2BE5-804E-B6C3-C7F2D76A8D32}" destId="{7DD821A0-7265-2340-BEA8-F90F2482E5BF}" srcOrd="17" destOrd="0" presId="urn:microsoft.com/office/officeart/2005/8/layout/cycle8"/>
    <dgm:cxn modelId="{DF948A29-B3F7-EC46-8429-D2EF6047B04F}" type="presParOf" srcId="{C1AB6106-2BE5-804E-B6C3-C7F2D76A8D32}" destId="{7F4ED23E-69E2-0444-ABCC-C5734A5568C0}" srcOrd="18" destOrd="0" presId="urn:microsoft.com/office/officeart/2005/8/layout/cycle8"/>
    <dgm:cxn modelId="{4D5BC08B-09FE-0C45-BD17-5E1DA283B943}" type="presParOf" srcId="{C1AB6106-2BE5-804E-B6C3-C7F2D76A8D32}" destId="{CB226DD1-1B8E-0944-A8EA-C2CDA29BA674}" srcOrd="19" destOrd="0" presId="urn:microsoft.com/office/officeart/2005/8/layout/cycle8"/>
    <dgm:cxn modelId="{CCDC71ED-0A89-6648-97D4-1F0405181905}" type="presParOf" srcId="{C1AB6106-2BE5-804E-B6C3-C7F2D76A8D32}" destId="{84B64146-944F-2448-9D92-EEBDFABF2D56}" srcOrd="20" destOrd="0" presId="urn:microsoft.com/office/officeart/2005/8/layout/cycle8"/>
    <dgm:cxn modelId="{A51DC016-C78D-984E-8A81-78CA55015375}" type="presParOf" srcId="{C1AB6106-2BE5-804E-B6C3-C7F2D76A8D32}" destId="{ACE253C7-A864-954E-B43B-8D023C0E2E4F}" srcOrd="21" destOrd="0" presId="urn:microsoft.com/office/officeart/2005/8/layout/cycle8"/>
    <dgm:cxn modelId="{68402F22-398B-4147-9D16-2CB469C282D6}" type="presParOf" srcId="{C1AB6106-2BE5-804E-B6C3-C7F2D76A8D32}" destId="{6D62D5AB-2509-5E4A-8257-7A61B1C81739}" srcOrd="22" destOrd="0" presId="urn:microsoft.com/office/officeart/2005/8/layout/cycle8"/>
    <dgm:cxn modelId="{B0CCB2ED-FEA1-424B-B941-1A9C1686B41B}" type="presParOf" srcId="{C1AB6106-2BE5-804E-B6C3-C7F2D76A8D32}" destId="{42C32EF0-4A59-F746-A475-D2F53F358813}" srcOrd="23" destOrd="0" presId="urn:microsoft.com/office/officeart/2005/8/layout/cycle8"/>
    <dgm:cxn modelId="{7BA09B3C-ABDA-2A4B-BEEC-265FC0A34A9F}" type="presParOf" srcId="{C1AB6106-2BE5-804E-B6C3-C7F2D76A8D32}" destId="{2A91610D-C1B0-714A-8843-361BAE85093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F1809-AC46-CA44-9A2A-45F08A271BBB}">
      <dsp:nvSpPr>
        <dsp:cNvPr id="0" name=""/>
        <dsp:cNvSpPr/>
      </dsp:nvSpPr>
      <dsp:spPr>
        <a:xfrm>
          <a:off x="824665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Coordination</a:t>
          </a:r>
          <a:endParaRPr lang="en-GB" sz="1600" kern="1200" noProof="0" dirty="0"/>
        </a:p>
      </dsp:txBody>
      <dsp:txXfrm>
        <a:off x="844735" y="20391"/>
        <a:ext cx="1330317" cy="645088"/>
      </dsp:txXfrm>
    </dsp:sp>
    <dsp:sp modelId="{75BEDCF7-B78A-2042-B012-E8F849260275}">
      <dsp:nvSpPr>
        <dsp:cNvPr id="0" name=""/>
        <dsp:cNvSpPr/>
      </dsp:nvSpPr>
      <dsp:spPr>
        <a:xfrm>
          <a:off x="961710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E7BB8-EDFE-1E45-BF91-BFA2A10A57A2}">
      <dsp:nvSpPr>
        <dsp:cNvPr id="0" name=""/>
        <dsp:cNvSpPr/>
      </dsp:nvSpPr>
      <dsp:spPr>
        <a:xfrm>
          <a:off x="1098756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Project and Programme Management</a:t>
          </a:r>
          <a:endParaRPr lang="en-GB" sz="1100" b="0" kern="1200" noProof="0" dirty="0"/>
        </a:p>
      </dsp:txBody>
      <dsp:txXfrm>
        <a:off x="1118826" y="876927"/>
        <a:ext cx="1056226" cy="645088"/>
      </dsp:txXfrm>
    </dsp:sp>
    <dsp:sp modelId="{56E7A1AB-2C07-FA46-A1A0-28DB39F4224A}">
      <dsp:nvSpPr>
        <dsp:cNvPr id="0" name=""/>
        <dsp:cNvSpPr/>
      </dsp:nvSpPr>
      <dsp:spPr>
        <a:xfrm>
          <a:off x="961710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6F3DE-D445-494B-B43A-91829379FE3C}">
      <dsp:nvSpPr>
        <dsp:cNvPr id="0" name=""/>
        <dsp:cNvSpPr/>
      </dsp:nvSpPr>
      <dsp:spPr>
        <a:xfrm>
          <a:off x="1098756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285"/>
              <a:satOff val="-7143"/>
              <a:lumOff val="-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Operations Coordination</a:t>
          </a:r>
          <a:endParaRPr lang="en-GB" sz="1100" b="0" kern="1200" noProof="0" dirty="0"/>
        </a:p>
      </dsp:txBody>
      <dsp:txXfrm>
        <a:off x="1118826" y="1733463"/>
        <a:ext cx="1056226" cy="645088"/>
      </dsp:txXfrm>
    </dsp:sp>
    <dsp:sp modelId="{FDF1C432-21AC-6F43-BC0E-F3C025606EFD}">
      <dsp:nvSpPr>
        <dsp:cNvPr id="0" name=""/>
        <dsp:cNvSpPr/>
      </dsp:nvSpPr>
      <dsp:spPr>
        <a:xfrm>
          <a:off x="961710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35FE0-6824-6A4F-9220-61396CA258F3}">
      <dsp:nvSpPr>
        <dsp:cNvPr id="0" name=""/>
        <dsp:cNvSpPr/>
      </dsp:nvSpPr>
      <dsp:spPr>
        <a:xfrm>
          <a:off x="1098756" y="2569929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90570"/>
              <a:satOff val="-14286"/>
              <a:lumOff val="-13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Technology Coordination</a:t>
          </a:r>
          <a:endParaRPr lang="en-GB" sz="1100" b="0" kern="1200" noProof="0" dirty="0"/>
        </a:p>
      </dsp:txBody>
      <dsp:txXfrm>
        <a:off x="1118826" y="2589999"/>
        <a:ext cx="1056226" cy="645088"/>
      </dsp:txXfrm>
    </dsp:sp>
    <dsp:sp modelId="{2CDA0F1A-9796-FA41-9F68-C648219F701E}">
      <dsp:nvSpPr>
        <dsp:cNvPr id="0" name=""/>
        <dsp:cNvSpPr/>
      </dsp:nvSpPr>
      <dsp:spPr>
        <a:xfrm>
          <a:off x="961710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44643-C9C8-C54B-A98C-4BB9DF77A958}">
      <dsp:nvSpPr>
        <dsp:cNvPr id="0" name=""/>
        <dsp:cNvSpPr/>
      </dsp:nvSpPr>
      <dsp:spPr>
        <a:xfrm>
          <a:off x="1098756" y="3426465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35855"/>
              <a:satOff val="-21429"/>
              <a:lumOff val="-2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Security Coordination</a:t>
          </a:r>
          <a:endParaRPr lang="en-GB" sz="1100" b="0" kern="1200" noProof="0" dirty="0"/>
        </a:p>
      </dsp:txBody>
      <dsp:txXfrm>
        <a:off x="1118826" y="3446535"/>
        <a:ext cx="1056226" cy="645088"/>
      </dsp:txXfrm>
    </dsp:sp>
    <dsp:sp modelId="{CDC39EAA-A329-4D46-84EC-A034D3BDA60D}">
      <dsp:nvSpPr>
        <dsp:cNvPr id="0" name=""/>
        <dsp:cNvSpPr/>
      </dsp:nvSpPr>
      <dsp:spPr>
        <a:xfrm>
          <a:off x="2537737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-677996"/>
            <a:satOff val="-33333"/>
            <a:lumOff val="-3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Consulting and Support</a:t>
          </a:r>
          <a:endParaRPr lang="en-GB" sz="1600" kern="1200" noProof="0" dirty="0"/>
        </a:p>
      </dsp:txBody>
      <dsp:txXfrm>
        <a:off x="2557807" y="20391"/>
        <a:ext cx="1330317" cy="645088"/>
      </dsp:txXfrm>
    </dsp:sp>
    <dsp:sp modelId="{46190AC6-6A97-5449-96EC-6D09C69F19B2}">
      <dsp:nvSpPr>
        <dsp:cNvPr id="0" name=""/>
        <dsp:cNvSpPr/>
      </dsp:nvSpPr>
      <dsp:spPr>
        <a:xfrm>
          <a:off x="2674783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3E929-D43C-C84D-8B55-9285C2E31226}">
      <dsp:nvSpPr>
        <dsp:cNvPr id="0" name=""/>
        <dsp:cNvSpPr/>
      </dsp:nvSpPr>
      <dsp:spPr>
        <a:xfrm>
          <a:off x="2811828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81139"/>
              <a:satOff val="-28571"/>
              <a:lumOff val="-26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Specialised Consultancy </a:t>
          </a:r>
          <a:endParaRPr lang="en-GB" sz="1100" b="0" kern="1200" noProof="0" dirty="0"/>
        </a:p>
      </dsp:txBody>
      <dsp:txXfrm>
        <a:off x="2831898" y="876927"/>
        <a:ext cx="1056226" cy="645088"/>
      </dsp:txXfrm>
    </dsp:sp>
    <dsp:sp modelId="{37039FCA-8442-B443-B839-AD16D927DCD2}">
      <dsp:nvSpPr>
        <dsp:cNvPr id="0" name=""/>
        <dsp:cNvSpPr/>
      </dsp:nvSpPr>
      <dsp:spPr>
        <a:xfrm>
          <a:off x="2674783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9AA6A-EEB2-EA4C-AA9E-52375E65E6FB}">
      <dsp:nvSpPr>
        <dsp:cNvPr id="0" name=""/>
        <dsp:cNvSpPr/>
      </dsp:nvSpPr>
      <dsp:spPr>
        <a:xfrm>
          <a:off x="2811828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26424"/>
              <a:satOff val="-35714"/>
              <a:lumOff val="-3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Strategy and Policy Decision Support</a:t>
          </a:r>
          <a:endParaRPr lang="en-GB" sz="1100" b="0" kern="1200" noProof="0" dirty="0"/>
        </a:p>
      </dsp:txBody>
      <dsp:txXfrm>
        <a:off x="2831898" y="1733463"/>
        <a:ext cx="1056226" cy="645088"/>
      </dsp:txXfrm>
    </dsp:sp>
    <dsp:sp modelId="{6ADE9B43-613C-E04E-9E61-55CF439743CE}">
      <dsp:nvSpPr>
        <dsp:cNvPr id="0" name=""/>
        <dsp:cNvSpPr/>
      </dsp:nvSpPr>
      <dsp:spPr>
        <a:xfrm>
          <a:off x="2674783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6906E-B878-454C-9478-CA5DF788031A}">
      <dsp:nvSpPr>
        <dsp:cNvPr id="0" name=""/>
        <dsp:cNvSpPr/>
      </dsp:nvSpPr>
      <dsp:spPr>
        <a:xfrm>
          <a:off x="2811828" y="2569929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71709"/>
              <a:satOff val="-42857"/>
              <a:lumOff val="-4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Policy Development</a:t>
          </a:r>
          <a:endParaRPr lang="en-GB" sz="1100" b="0" kern="1200" noProof="0" dirty="0"/>
        </a:p>
      </dsp:txBody>
      <dsp:txXfrm>
        <a:off x="2831898" y="2589999"/>
        <a:ext cx="1056226" cy="645088"/>
      </dsp:txXfrm>
    </dsp:sp>
    <dsp:sp modelId="{1EE7D741-7CAF-C749-AC1F-8B6277E541B5}">
      <dsp:nvSpPr>
        <dsp:cNvPr id="0" name=""/>
        <dsp:cNvSpPr/>
      </dsp:nvSpPr>
      <dsp:spPr>
        <a:xfrm>
          <a:off x="2674783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4BB37-81A4-CA41-A81F-299690402FB3}">
      <dsp:nvSpPr>
        <dsp:cNvPr id="0" name=""/>
        <dsp:cNvSpPr/>
      </dsp:nvSpPr>
      <dsp:spPr>
        <a:xfrm>
          <a:off x="2811828" y="3426465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16994"/>
              <a:satOff val="-5000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Technical Consultancy and Support</a:t>
          </a:r>
          <a:endParaRPr lang="en-GB" sz="1100" b="0" kern="1200" noProof="0" dirty="0"/>
        </a:p>
      </dsp:txBody>
      <dsp:txXfrm>
        <a:off x="2831898" y="3446535"/>
        <a:ext cx="1056226" cy="645088"/>
      </dsp:txXfrm>
    </dsp:sp>
    <dsp:sp modelId="{752639CA-7CFA-C642-A6A4-38972F46A713}">
      <dsp:nvSpPr>
        <dsp:cNvPr id="0" name=""/>
        <dsp:cNvSpPr/>
      </dsp:nvSpPr>
      <dsp:spPr>
        <a:xfrm>
          <a:off x="2674783" y="685550"/>
          <a:ext cx="137045" cy="394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066"/>
              </a:lnTo>
              <a:lnTo>
                <a:pt x="137045" y="394006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2119-ED92-534C-A1C5-493CDA89EBC5}">
      <dsp:nvSpPr>
        <dsp:cNvPr id="0" name=""/>
        <dsp:cNvSpPr/>
      </dsp:nvSpPr>
      <dsp:spPr>
        <a:xfrm>
          <a:off x="2811828" y="4283001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62279"/>
              <a:satOff val="-57143"/>
              <a:lumOff val="-53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Helpdesk Support</a:t>
          </a:r>
          <a:endParaRPr lang="en-GB" sz="1100" b="0" kern="1200" noProof="0" dirty="0"/>
        </a:p>
      </dsp:txBody>
      <dsp:txXfrm>
        <a:off x="2831898" y="4303071"/>
        <a:ext cx="1056226" cy="645088"/>
      </dsp:txXfrm>
    </dsp:sp>
    <dsp:sp modelId="{F3977A29-23F8-464C-8A89-56D34422F7AA}">
      <dsp:nvSpPr>
        <dsp:cNvPr id="0" name=""/>
        <dsp:cNvSpPr/>
      </dsp:nvSpPr>
      <dsp:spPr>
        <a:xfrm>
          <a:off x="4250809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-1355992"/>
            <a:satOff val="-66667"/>
            <a:lumOff val="-6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smtClean="0"/>
            <a:t>Marketing and Outreach</a:t>
          </a:r>
          <a:endParaRPr lang="en-GB" sz="1600" kern="1200" noProof="0"/>
        </a:p>
      </dsp:txBody>
      <dsp:txXfrm>
        <a:off x="4270879" y="20391"/>
        <a:ext cx="1330317" cy="645088"/>
      </dsp:txXfrm>
    </dsp:sp>
    <dsp:sp modelId="{2FD50A66-5059-F242-9C08-4BB7C702D655}">
      <dsp:nvSpPr>
        <dsp:cNvPr id="0" name=""/>
        <dsp:cNvSpPr/>
      </dsp:nvSpPr>
      <dsp:spPr>
        <a:xfrm>
          <a:off x="4387855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BD62B-F1F1-C44A-974E-B2E233BA3285}">
      <dsp:nvSpPr>
        <dsp:cNvPr id="0" name=""/>
        <dsp:cNvSpPr/>
      </dsp:nvSpPr>
      <dsp:spPr>
        <a:xfrm>
          <a:off x="4524901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07564"/>
              <a:satOff val="-64286"/>
              <a:lumOff val="-6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Marketing</a:t>
          </a:r>
          <a:endParaRPr lang="en-GB" sz="1100" b="0" kern="1200" noProof="0" dirty="0"/>
        </a:p>
      </dsp:txBody>
      <dsp:txXfrm>
        <a:off x="4544971" y="876927"/>
        <a:ext cx="1056226" cy="645088"/>
      </dsp:txXfrm>
    </dsp:sp>
    <dsp:sp modelId="{A1D0273B-BBAE-3844-98CB-61C6A752BE06}">
      <dsp:nvSpPr>
        <dsp:cNvPr id="0" name=""/>
        <dsp:cNvSpPr/>
      </dsp:nvSpPr>
      <dsp:spPr>
        <a:xfrm>
          <a:off x="4387855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CE7FA-531F-304A-B7B7-B905E442D3CD}">
      <dsp:nvSpPr>
        <dsp:cNvPr id="0" name=""/>
        <dsp:cNvSpPr/>
      </dsp:nvSpPr>
      <dsp:spPr>
        <a:xfrm>
          <a:off x="4524901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2849"/>
              <a:satOff val="-71429"/>
              <a:lumOff val="-6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Outreach</a:t>
          </a:r>
          <a:endParaRPr lang="en-GB" sz="1100" b="0" kern="1200" noProof="0" dirty="0"/>
        </a:p>
      </dsp:txBody>
      <dsp:txXfrm>
        <a:off x="4544971" y="1733463"/>
        <a:ext cx="1056226" cy="645088"/>
      </dsp:txXfrm>
    </dsp:sp>
    <dsp:sp modelId="{74354449-73EE-EE4C-A9F4-0A81DCB96FEE}">
      <dsp:nvSpPr>
        <dsp:cNvPr id="0" name=""/>
        <dsp:cNvSpPr/>
      </dsp:nvSpPr>
      <dsp:spPr>
        <a:xfrm>
          <a:off x="5963882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-2033988"/>
            <a:satOff val="-100000"/>
            <a:lumOff val="-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smtClean="0"/>
            <a:t>Software and Services</a:t>
          </a:r>
        </a:p>
      </dsp:txBody>
      <dsp:txXfrm>
        <a:off x="5983952" y="20391"/>
        <a:ext cx="1330317" cy="645088"/>
      </dsp:txXfrm>
    </dsp:sp>
    <dsp:sp modelId="{777BA61F-0A2A-7443-BEE5-AB892BD59B1C}">
      <dsp:nvSpPr>
        <dsp:cNvPr id="0" name=""/>
        <dsp:cNvSpPr/>
      </dsp:nvSpPr>
      <dsp:spPr>
        <a:xfrm>
          <a:off x="6100927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B3CCD-9C80-504C-84AB-F553467C0EB8}">
      <dsp:nvSpPr>
        <dsp:cNvPr id="0" name=""/>
        <dsp:cNvSpPr/>
      </dsp:nvSpPr>
      <dsp:spPr>
        <a:xfrm>
          <a:off x="6237973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598133"/>
              <a:satOff val="-78571"/>
              <a:lumOff val="-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Federated Operations</a:t>
          </a:r>
        </a:p>
      </dsp:txBody>
      <dsp:txXfrm>
        <a:off x="6258043" y="876927"/>
        <a:ext cx="1056226" cy="645088"/>
      </dsp:txXfrm>
    </dsp:sp>
    <dsp:sp modelId="{70100DBF-FD38-6345-8C5D-57AE2BD21373}">
      <dsp:nvSpPr>
        <dsp:cNvPr id="0" name=""/>
        <dsp:cNvSpPr/>
      </dsp:nvSpPr>
      <dsp:spPr>
        <a:xfrm>
          <a:off x="6100927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521E9-B9C6-0140-AAB3-20B528AAE59B}">
      <dsp:nvSpPr>
        <dsp:cNvPr id="0" name=""/>
        <dsp:cNvSpPr/>
      </dsp:nvSpPr>
      <dsp:spPr>
        <a:xfrm>
          <a:off x="6237973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43418"/>
              <a:satOff val="-85714"/>
              <a:lumOff val="-80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Repository of Validated Software</a:t>
          </a:r>
        </a:p>
      </dsp:txBody>
      <dsp:txXfrm>
        <a:off x="6258043" y="1733463"/>
        <a:ext cx="1056226" cy="645088"/>
      </dsp:txXfrm>
    </dsp:sp>
    <dsp:sp modelId="{5BDB57E4-C50A-A243-863A-973B277EC600}">
      <dsp:nvSpPr>
        <dsp:cNvPr id="0" name=""/>
        <dsp:cNvSpPr/>
      </dsp:nvSpPr>
      <dsp:spPr>
        <a:xfrm>
          <a:off x="6100927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DDA7F-B2D9-5F4E-916D-7506A809B9EA}">
      <dsp:nvSpPr>
        <dsp:cNvPr id="0" name=""/>
        <dsp:cNvSpPr/>
      </dsp:nvSpPr>
      <dsp:spPr>
        <a:xfrm>
          <a:off x="6237973" y="2569929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888703"/>
              <a:satOff val="-92857"/>
              <a:lumOff val="-87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Applications Database</a:t>
          </a:r>
        </a:p>
      </dsp:txBody>
      <dsp:txXfrm>
        <a:off x="6258043" y="2589999"/>
        <a:ext cx="1056226" cy="645088"/>
      </dsp:txXfrm>
    </dsp:sp>
    <dsp:sp modelId="{095118C8-29AA-F346-8930-088C76B3B5FE}">
      <dsp:nvSpPr>
        <dsp:cNvPr id="0" name=""/>
        <dsp:cNvSpPr/>
      </dsp:nvSpPr>
      <dsp:spPr>
        <a:xfrm>
          <a:off x="6100927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14107-0B45-384C-B46C-4C7B831C14F3}">
      <dsp:nvSpPr>
        <dsp:cNvPr id="0" name=""/>
        <dsp:cNvSpPr/>
      </dsp:nvSpPr>
      <dsp:spPr>
        <a:xfrm>
          <a:off x="6237973" y="3426465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33988"/>
              <a:satOff val="-100000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Training Marketplace</a:t>
          </a:r>
        </a:p>
      </dsp:txBody>
      <dsp:txXfrm>
        <a:off x="6258043" y="3446535"/>
        <a:ext cx="1056226" cy="645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44C5-EE97-0D4F-B0A9-6EC6E7ADA53C}">
      <dsp:nvSpPr>
        <dsp:cNvPr id="0" name=""/>
        <dsp:cNvSpPr/>
      </dsp:nvSpPr>
      <dsp:spPr>
        <a:xfrm>
          <a:off x="702324" y="211"/>
          <a:ext cx="1656043" cy="828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Core Platform</a:t>
          </a:r>
          <a:endParaRPr lang="en-GB" sz="2700" kern="1200" noProof="0" dirty="0"/>
        </a:p>
      </dsp:txBody>
      <dsp:txXfrm>
        <a:off x="726576" y="24463"/>
        <a:ext cx="1607539" cy="779517"/>
      </dsp:txXfrm>
    </dsp:sp>
    <dsp:sp modelId="{CF4D46AB-D20F-FE4C-A16A-4D0BA00702B2}">
      <dsp:nvSpPr>
        <dsp:cNvPr id="0" name=""/>
        <dsp:cNvSpPr/>
      </dsp:nvSpPr>
      <dsp:spPr>
        <a:xfrm>
          <a:off x="867928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72729-A344-E74E-BABE-6E74B1E8FB84}">
      <dsp:nvSpPr>
        <dsp:cNvPr id="0" name=""/>
        <dsp:cNvSpPr/>
      </dsp:nvSpPr>
      <dsp:spPr>
        <a:xfrm>
          <a:off x="1033532" y="1035238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Information Service</a:t>
          </a:r>
          <a:endParaRPr lang="en-GB" sz="1600" kern="1200" noProof="0" dirty="0"/>
        </a:p>
      </dsp:txBody>
      <dsp:txXfrm>
        <a:off x="1057784" y="1059490"/>
        <a:ext cx="1276330" cy="779517"/>
      </dsp:txXfrm>
    </dsp:sp>
    <dsp:sp modelId="{1D7A5538-E3A4-5141-B58E-DE8354088576}">
      <dsp:nvSpPr>
        <dsp:cNvPr id="0" name=""/>
        <dsp:cNvSpPr/>
      </dsp:nvSpPr>
      <dsp:spPr>
        <a:xfrm>
          <a:off x="867928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A943B-7ECA-1940-A8D8-847E8D54CBE3}">
      <dsp:nvSpPr>
        <dsp:cNvPr id="0" name=""/>
        <dsp:cNvSpPr/>
      </dsp:nvSpPr>
      <dsp:spPr>
        <a:xfrm>
          <a:off x="1033532" y="2070265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54248"/>
              <a:satOff val="-12500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VO Membership Management</a:t>
          </a:r>
          <a:endParaRPr lang="en-GB" sz="1600" kern="1200" noProof="0" dirty="0"/>
        </a:p>
      </dsp:txBody>
      <dsp:txXfrm>
        <a:off x="1057784" y="2094517"/>
        <a:ext cx="1276330" cy="779517"/>
      </dsp:txXfrm>
    </dsp:sp>
    <dsp:sp modelId="{D355E7BE-DC45-5449-9B20-387DF1D354F2}">
      <dsp:nvSpPr>
        <dsp:cNvPr id="0" name=""/>
        <dsp:cNvSpPr/>
      </dsp:nvSpPr>
      <dsp:spPr>
        <a:xfrm>
          <a:off x="867928" y="828233"/>
          <a:ext cx="165604" cy="26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70"/>
              </a:lnTo>
              <a:lnTo>
                <a:pt x="165604" y="26910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905A3-BC7B-EF48-998C-1E9C7349B93C}">
      <dsp:nvSpPr>
        <dsp:cNvPr id="0" name=""/>
        <dsp:cNvSpPr/>
      </dsp:nvSpPr>
      <dsp:spPr>
        <a:xfrm>
          <a:off x="1033532" y="3105292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08497"/>
              <a:satOff val="-25000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Service Hosting</a:t>
          </a:r>
          <a:endParaRPr lang="en-GB" sz="1600" kern="1200" noProof="0" dirty="0"/>
        </a:p>
      </dsp:txBody>
      <dsp:txXfrm>
        <a:off x="1057784" y="3129544"/>
        <a:ext cx="1276330" cy="779517"/>
      </dsp:txXfrm>
    </dsp:sp>
    <dsp:sp modelId="{F39C079D-84D5-824B-A502-90977AFE3A55}">
      <dsp:nvSpPr>
        <dsp:cNvPr id="0" name=""/>
        <dsp:cNvSpPr/>
      </dsp:nvSpPr>
      <dsp:spPr>
        <a:xfrm>
          <a:off x="2772378" y="211"/>
          <a:ext cx="1656043" cy="828021"/>
        </a:xfrm>
        <a:prstGeom prst="roundRect">
          <a:avLst>
            <a:gd name="adj" fmla="val 10000"/>
          </a:avLst>
        </a:prstGeom>
        <a:solidFill>
          <a:schemeClr val="accent2">
            <a:hueOff val="-1016994"/>
            <a:satOff val="-50000"/>
            <a:lumOff val="-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HTC Platform</a:t>
          </a:r>
          <a:endParaRPr lang="en-GB" sz="2700" kern="1200" noProof="0" dirty="0"/>
        </a:p>
      </dsp:txBody>
      <dsp:txXfrm>
        <a:off x="2796630" y="24463"/>
        <a:ext cx="1607539" cy="779517"/>
      </dsp:txXfrm>
    </dsp:sp>
    <dsp:sp modelId="{B68E89B5-EF08-F84D-9325-660119852F30}">
      <dsp:nvSpPr>
        <dsp:cNvPr id="0" name=""/>
        <dsp:cNvSpPr/>
      </dsp:nvSpPr>
      <dsp:spPr>
        <a:xfrm>
          <a:off x="2937982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C5F9-1F83-CD42-8836-6508EA63320D}">
      <dsp:nvSpPr>
        <dsp:cNvPr id="0" name=""/>
        <dsp:cNvSpPr/>
      </dsp:nvSpPr>
      <dsp:spPr>
        <a:xfrm>
          <a:off x="3103586" y="1035238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62746"/>
              <a:satOff val="-37500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Grid Compute</a:t>
          </a:r>
          <a:endParaRPr lang="en-GB" sz="1600" kern="1200" noProof="0" dirty="0"/>
        </a:p>
      </dsp:txBody>
      <dsp:txXfrm>
        <a:off x="3127838" y="1059490"/>
        <a:ext cx="1276330" cy="779517"/>
      </dsp:txXfrm>
    </dsp:sp>
    <dsp:sp modelId="{4236C95D-A1B1-4D4A-8BE8-2B10C8CE130D}">
      <dsp:nvSpPr>
        <dsp:cNvPr id="0" name=""/>
        <dsp:cNvSpPr/>
      </dsp:nvSpPr>
      <dsp:spPr>
        <a:xfrm>
          <a:off x="2937982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5BB16-5556-504A-AAE6-F96711689435}">
      <dsp:nvSpPr>
        <dsp:cNvPr id="0" name=""/>
        <dsp:cNvSpPr/>
      </dsp:nvSpPr>
      <dsp:spPr>
        <a:xfrm>
          <a:off x="3103586" y="2070265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16994"/>
              <a:satOff val="-5000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Grid Storage</a:t>
          </a:r>
          <a:endParaRPr lang="en-GB" sz="1600" kern="1200" noProof="0" dirty="0"/>
        </a:p>
      </dsp:txBody>
      <dsp:txXfrm>
        <a:off x="3127838" y="2094517"/>
        <a:ext cx="1276330" cy="779517"/>
      </dsp:txXfrm>
    </dsp:sp>
    <dsp:sp modelId="{B27EEC5B-FC08-7F40-8F95-D027AB46E45F}">
      <dsp:nvSpPr>
        <dsp:cNvPr id="0" name=""/>
        <dsp:cNvSpPr/>
      </dsp:nvSpPr>
      <dsp:spPr>
        <a:xfrm>
          <a:off x="2937982" y="828233"/>
          <a:ext cx="165604" cy="26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70"/>
              </a:lnTo>
              <a:lnTo>
                <a:pt x="165604" y="26910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AEDB6-B9BF-724D-9756-743C57A8864B}">
      <dsp:nvSpPr>
        <dsp:cNvPr id="0" name=""/>
        <dsp:cNvSpPr/>
      </dsp:nvSpPr>
      <dsp:spPr>
        <a:xfrm>
          <a:off x="3103586" y="3105292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71242"/>
              <a:satOff val="-62500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Data Management</a:t>
          </a:r>
          <a:endParaRPr lang="en-GB" sz="1600" kern="1200" noProof="0" dirty="0"/>
        </a:p>
      </dsp:txBody>
      <dsp:txXfrm>
        <a:off x="3127838" y="3129544"/>
        <a:ext cx="1276330" cy="779517"/>
      </dsp:txXfrm>
    </dsp:sp>
    <dsp:sp modelId="{4751BB1C-42D7-C648-B4F1-88621EB61BC0}">
      <dsp:nvSpPr>
        <dsp:cNvPr id="0" name=""/>
        <dsp:cNvSpPr/>
      </dsp:nvSpPr>
      <dsp:spPr>
        <a:xfrm>
          <a:off x="2937982" y="828233"/>
          <a:ext cx="165604" cy="3726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097"/>
              </a:lnTo>
              <a:lnTo>
                <a:pt x="165604" y="37260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1CF38-8871-C040-93EC-095D58CDD090}">
      <dsp:nvSpPr>
        <dsp:cNvPr id="0" name=""/>
        <dsp:cNvSpPr/>
      </dsp:nvSpPr>
      <dsp:spPr>
        <a:xfrm>
          <a:off x="3103586" y="4140319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525491"/>
              <a:satOff val="-75000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Workflow Manager</a:t>
          </a:r>
          <a:endParaRPr lang="en-GB" sz="1600" kern="1200" noProof="0" dirty="0"/>
        </a:p>
      </dsp:txBody>
      <dsp:txXfrm>
        <a:off x="3127838" y="4164571"/>
        <a:ext cx="1276330" cy="779517"/>
      </dsp:txXfrm>
    </dsp:sp>
    <dsp:sp modelId="{8CE220D2-3346-3841-BB43-CC4A6FA6EB24}">
      <dsp:nvSpPr>
        <dsp:cNvPr id="0" name=""/>
        <dsp:cNvSpPr/>
      </dsp:nvSpPr>
      <dsp:spPr>
        <a:xfrm>
          <a:off x="4842432" y="211"/>
          <a:ext cx="1656043" cy="828021"/>
        </a:xfrm>
        <a:prstGeom prst="roundRect">
          <a:avLst>
            <a:gd name="adj" fmla="val 10000"/>
          </a:avLst>
        </a:prstGeom>
        <a:solidFill>
          <a:schemeClr val="accent2">
            <a:hueOff val="-2033988"/>
            <a:satOff val="-100000"/>
            <a:lumOff val="-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Cloud Platform</a:t>
          </a:r>
          <a:endParaRPr lang="en-GB" sz="2700" kern="1200" noProof="0" dirty="0"/>
        </a:p>
      </dsp:txBody>
      <dsp:txXfrm>
        <a:off x="4866684" y="24463"/>
        <a:ext cx="1607539" cy="779517"/>
      </dsp:txXfrm>
    </dsp:sp>
    <dsp:sp modelId="{B6DBBA46-0F7D-A04D-BDED-5A85FD92B111}">
      <dsp:nvSpPr>
        <dsp:cNvPr id="0" name=""/>
        <dsp:cNvSpPr/>
      </dsp:nvSpPr>
      <dsp:spPr>
        <a:xfrm>
          <a:off x="5008036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DC3D3-E82B-C54E-AAF5-BD39928E5D7B}">
      <dsp:nvSpPr>
        <dsp:cNvPr id="0" name=""/>
        <dsp:cNvSpPr/>
      </dsp:nvSpPr>
      <dsp:spPr>
        <a:xfrm>
          <a:off x="5173641" y="1035238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79739"/>
              <a:satOff val="-87500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Cloud Compute</a:t>
          </a:r>
          <a:endParaRPr lang="en-GB" sz="1600" kern="1200" noProof="0" dirty="0"/>
        </a:p>
      </dsp:txBody>
      <dsp:txXfrm>
        <a:off x="5197893" y="1059490"/>
        <a:ext cx="1276330" cy="779517"/>
      </dsp:txXfrm>
    </dsp:sp>
    <dsp:sp modelId="{EDF86E27-5BEB-E144-BB1A-CA3B26463E25}">
      <dsp:nvSpPr>
        <dsp:cNvPr id="0" name=""/>
        <dsp:cNvSpPr/>
      </dsp:nvSpPr>
      <dsp:spPr>
        <a:xfrm>
          <a:off x="5008036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53B03-FFCC-DC4C-ADF8-2CDEE4DFFDE3}">
      <dsp:nvSpPr>
        <dsp:cNvPr id="0" name=""/>
        <dsp:cNvSpPr/>
      </dsp:nvSpPr>
      <dsp:spPr>
        <a:xfrm>
          <a:off x="5173641" y="2070265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33988"/>
              <a:satOff val="-100000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Cloud Storage</a:t>
          </a:r>
          <a:endParaRPr lang="en-GB" sz="1600" kern="1200" noProof="0" dirty="0"/>
        </a:p>
      </dsp:txBody>
      <dsp:txXfrm>
        <a:off x="5197893" y="2094517"/>
        <a:ext cx="1276330" cy="779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194573" y="338754"/>
          <a:ext cx="4596990" cy="459699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Federated Infrastructure Operations</a:t>
          </a:r>
          <a:endParaRPr lang="en-US" sz="1600" kern="1200" dirty="0"/>
        </a:p>
      </dsp:txBody>
      <dsp:txXfrm>
        <a:off x="4592670" y="1111486"/>
        <a:ext cx="1477604" cy="985069"/>
      </dsp:txXfrm>
    </dsp:sp>
    <dsp:sp modelId="{591A4803-9161-404F-80F0-6635C9FB251F}">
      <dsp:nvSpPr>
        <dsp:cNvPr id="0" name=""/>
        <dsp:cNvSpPr/>
      </dsp:nvSpPr>
      <dsp:spPr>
        <a:xfrm>
          <a:off x="2233976" y="461340"/>
          <a:ext cx="4596990" cy="459699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Federated High-Throughput Data Analysis</a:t>
          </a:r>
          <a:endParaRPr lang="en-US" sz="1600" kern="1200" dirty="0"/>
        </a:p>
      </dsp:txBody>
      <dsp:txXfrm>
        <a:off x="5194657" y="2561727"/>
        <a:ext cx="1368152" cy="1094521"/>
      </dsp:txXfrm>
    </dsp:sp>
    <dsp:sp modelId="{68A78B6C-BAED-9543-ABF9-EF748C194928}">
      <dsp:nvSpPr>
        <dsp:cNvPr id="0" name=""/>
        <dsp:cNvSpPr/>
      </dsp:nvSpPr>
      <dsp:spPr>
        <a:xfrm>
          <a:off x="2129996" y="536862"/>
          <a:ext cx="4596990" cy="459699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Federated Infrastructure as a Service Cloud</a:t>
          </a:r>
          <a:endParaRPr lang="en-US" sz="1600" kern="1200" dirty="0"/>
        </a:p>
      </dsp:txBody>
      <dsp:txXfrm>
        <a:off x="3771779" y="3765701"/>
        <a:ext cx="1313425" cy="1203973"/>
      </dsp:txXfrm>
    </dsp:sp>
    <dsp:sp modelId="{A4602A33-3B6E-4E40-B21C-2C38CB352119}">
      <dsp:nvSpPr>
        <dsp:cNvPr id="0" name=""/>
        <dsp:cNvSpPr/>
      </dsp:nvSpPr>
      <dsp:spPr>
        <a:xfrm>
          <a:off x="2026017" y="461340"/>
          <a:ext cx="4596990" cy="459699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Community Networks and Support </a:t>
          </a:r>
          <a:endParaRPr lang="en-US" sz="1600" kern="1200" dirty="0"/>
        </a:p>
      </dsp:txBody>
      <dsp:txXfrm>
        <a:off x="2294174" y="2561727"/>
        <a:ext cx="1368152" cy="1094521"/>
      </dsp:txXfrm>
    </dsp:sp>
    <dsp:sp modelId="{6914F067-4CA5-9B4A-8F64-95946F4A745E}">
      <dsp:nvSpPr>
        <dsp:cNvPr id="0" name=""/>
        <dsp:cNvSpPr/>
      </dsp:nvSpPr>
      <dsp:spPr>
        <a:xfrm>
          <a:off x="2065419" y="338754"/>
          <a:ext cx="4596990" cy="459699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Community Driven Innovations</a:t>
          </a:r>
          <a:endParaRPr lang="en-US" sz="1600" kern="1200" dirty="0"/>
        </a:p>
      </dsp:txBody>
      <dsp:txXfrm>
        <a:off x="2786709" y="1111486"/>
        <a:ext cx="1477604" cy="985069"/>
      </dsp:txXfrm>
    </dsp:sp>
    <dsp:sp modelId="{84B64146-944F-2448-9D92-EEBDFABF2D56}">
      <dsp:nvSpPr>
        <dsp:cNvPr id="0" name=""/>
        <dsp:cNvSpPr/>
      </dsp:nvSpPr>
      <dsp:spPr>
        <a:xfrm>
          <a:off x="1909781" y="54178"/>
          <a:ext cx="5166141" cy="516614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E253C7-A864-954E-B43B-8D023C0E2E4F}">
      <dsp:nvSpPr>
        <dsp:cNvPr id="0" name=""/>
        <dsp:cNvSpPr/>
      </dsp:nvSpPr>
      <dsp:spPr>
        <a:xfrm>
          <a:off x="1949718" y="176724"/>
          <a:ext cx="5166141" cy="516614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62D5AB-2509-5E4A-8257-7A61B1C81739}">
      <dsp:nvSpPr>
        <dsp:cNvPr id="0" name=""/>
        <dsp:cNvSpPr/>
      </dsp:nvSpPr>
      <dsp:spPr>
        <a:xfrm>
          <a:off x="1845421" y="252477"/>
          <a:ext cx="5166141" cy="516614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C32EF0-4A59-F746-A475-D2F53F358813}">
      <dsp:nvSpPr>
        <dsp:cNvPr id="0" name=""/>
        <dsp:cNvSpPr/>
      </dsp:nvSpPr>
      <dsp:spPr>
        <a:xfrm>
          <a:off x="1741123" y="176724"/>
          <a:ext cx="5166141" cy="516614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91610D-C1B0-714A-8843-361BAE850933}">
      <dsp:nvSpPr>
        <dsp:cNvPr id="0" name=""/>
        <dsp:cNvSpPr/>
      </dsp:nvSpPr>
      <dsp:spPr>
        <a:xfrm>
          <a:off x="1781060" y="54178"/>
          <a:ext cx="5166141" cy="516614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A127-9F75-6744-B839-FD5BC13D9B43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59023-4F19-FE4B-8088-9C45888E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7C8B6E-B34F-4314-B579-4233F1BB8AA6}" type="datetimeFigureOut">
              <a:rPr lang="en-US"/>
              <a:pPr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942C0-1A5C-4EA4-8CD6-FE31C3C1A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0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 smtClean="0">
              <a:effectLst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1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Solution Name (short, simple, understandable)</a:t>
            </a:r>
          </a:p>
          <a:p>
            <a:pPr>
              <a:defRPr/>
            </a:pPr>
            <a:r>
              <a:rPr lang="en-US" sz="1200" dirty="0" smtClean="0"/>
              <a:t>Description of the solution - what is it?</a:t>
            </a:r>
          </a:p>
          <a:p>
            <a:pPr>
              <a:defRPr/>
            </a:pPr>
            <a:r>
              <a:rPr lang="en-US" sz="1200" dirty="0" smtClean="0"/>
              <a:t>What services from the EGI Service Portfolio help support this solution?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A8E2A-3AF1-224B-BF8F-F15FAD666B8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Solution Name (short, simple, understandable)</a:t>
            </a:r>
          </a:p>
          <a:p>
            <a:pPr>
              <a:defRPr/>
            </a:pPr>
            <a:r>
              <a:rPr lang="en-US" sz="1200" dirty="0" smtClean="0"/>
              <a:t>Description of the solution - what is it?</a:t>
            </a:r>
          </a:p>
          <a:p>
            <a:pPr>
              <a:defRPr/>
            </a:pPr>
            <a:r>
              <a:rPr lang="en-US" sz="1200" dirty="0" smtClean="0"/>
              <a:t>What services from the EGI Service Portfolio help support this solution?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A8E2A-3AF1-224B-BF8F-F15FAD666B8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7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Solution Name (short, simple, understandable)</a:t>
            </a:r>
          </a:p>
          <a:p>
            <a:pPr>
              <a:defRPr/>
            </a:pPr>
            <a:r>
              <a:rPr lang="en-US" sz="1200" dirty="0" smtClean="0"/>
              <a:t>Description of the solution - what is it?</a:t>
            </a:r>
          </a:p>
          <a:p>
            <a:pPr>
              <a:defRPr/>
            </a:pPr>
            <a:r>
              <a:rPr lang="en-US" sz="1200" dirty="0" smtClean="0"/>
              <a:t>What services from the EGI Service Portfolio help support this solution?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A8E2A-3AF1-224B-BF8F-F15FAD666B8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GB" sz="3200" b="1" dirty="0" smtClean="0">
                  <a:solidFill>
                    <a:srgbClr val="FFFFFF"/>
                  </a:solidFill>
                  <a:ea typeface="SimSun" charset="0"/>
                  <a:cs typeface="Arial" charset="0"/>
                </a:rPr>
                <a:t>EGI-</a:t>
              </a:r>
              <a:r>
                <a:rPr lang="en-GB" sz="3200" b="1" dirty="0" err="1" smtClean="0">
                  <a:solidFill>
                    <a:srgbClr val="FFFFFF"/>
                  </a:solidFill>
                  <a:ea typeface="SimSun" charset="0"/>
                  <a:cs typeface="Arial" charset="0"/>
                </a:rPr>
                <a:t>InSPIRE</a:t>
              </a:r>
              <a:endParaRPr lang="en-GB" sz="3200" b="1" dirty="0" smtClean="0">
                <a:solidFill>
                  <a:srgbClr val="FFFFFF"/>
                </a:solidFill>
                <a:ea typeface="SimSun" charset="0"/>
                <a:cs typeface="Arial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5E474-5B9C-47C7-9C78-D177281ECE04}" type="datetime1">
              <a:rPr lang="en-US" smtClean="0"/>
              <a:t>6/21/2013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16933E0-DD84-4003-8755-933E92C1E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EDE51-5C87-46A0-BA41-D800DF7B5FCD}" type="datetime1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7204C-0738-4F31-AC0D-2BA013E4E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39266-C36E-4B66-9DE7-876752BB3B44}" type="datetime1">
              <a:rPr lang="en-US" smtClean="0"/>
              <a:t>6/21/2013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89DEF-17B9-4E3A-B7B3-2DF3D79421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C84762A8-1435-4732-93FE-D68FA99A2764}" type="datetime1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46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41336FE9-73E5-4E20-9BBB-A9F8E1988B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nmr.eu/wenmr/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.elixir-europ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scat3d.se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egi.eu/service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egi.eu/services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Introducing the EGI Solutions Portfolio</a:t>
            </a: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Sergio </a:t>
            </a:r>
            <a:r>
              <a:rPr lang="en-GB" dirty="0" smtClean="0">
                <a:latin typeface="Arial" charset="0"/>
              </a:rPr>
              <a:t>Andreozzi</a:t>
            </a:r>
          </a:p>
          <a:p>
            <a:pPr eaLnBrk="1" hangingPunct="1"/>
            <a:r>
              <a:rPr lang="en-GB" sz="2400" dirty="0" smtClean="0">
                <a:latin typeface="Arial" charset="0"/>
              </a:rPr>
              <a:t>Strategy and Policy Manager, </a:t>
            </a:r>
            <a:r>
              <a:rPr lang="en-GB" sz="2400" dirty="0" err="1" smtClean="0">
                <a:latin typeface="Arial" charset="0"/>
              </a:rPr>
              <a:t>EGI.eu</a:t>
            </a:r>
            <a:endParaRPr lang="en-GB" sz="2400" dirty="0">
              <a:latin typeface="Arial" charset="0"/>
            </a:endParaRP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EGI Solution Portfolio: EGI-InSPIRE Review 2013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723D30-7F80-EC4D-B291-7AB89C7270E2}" type="slidenum">
              <a:rPr lang="en-US" sz="1200">
                <a:solidFill>
                  <a:schemeClr val="bg1"/>
                </a:solidFill>
                <a:cs typeface="Arial" charset="0"/>
              </a:rPr>
              <a:pPr eaLnBrk="1" hangingPunct="1"/>
              <a:t>1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520063"/>
              </p:ext>
            </p:extLst>
          </p:nvPr>
        </p:nvGraphicFramePr>
        <p:xfrm>
          <a:off x="179512" y="3645024"/>
          <a:ext cx="8784976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Monitoring, accounting, technical support solutions from individual providers are not integrated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Lack of interoperation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and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harmonization requires substantial coordination effort and duplication of services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Small resource providers do not have enough expertise and effort to increase the quality of their service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Lack of expertise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and resources</a:t>
                      </a:r>
                      <a:endParaRPr lang="en-US" sz="1800" dirty="0" smtClean="0">
                        <a:solidFill>
                          <a:schemeClr val="tx1"/>
                        </a:solidFill>
                        <a:ea typeface="ＭＳ Ｐゴシック" pitchFamily="34" charset="-128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32835"/>
              </p:ext>
            </p:extLst>
          </p:nvPr>
        </p:nvGraphicFramePr>
        <p:xfrm>
          <a:off x="179512" y="1196752"/>
          <a:ext cx="8784976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Target</a:t>
                      </a:r>
                      <a:r>
                        <a:rPr lang="en-US" b="1" baseline="0" dirty="0" smtClean="0"/>
                        <a:t> Groups</a:t>
                      </a:r>
                      <a:endParaRPr lang="en-US" b="1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Research Infrastructures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Resource infrastructure Providers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Need</a:t>
                      </a:r>
                      <a:endParaRPr lang="en-US" b="1" dirty="0"/>
                    </a:p>
                  </a:txBody>
                  <a:tcPr>
                    <a:solidFill>
                      <a:srgbClr val="E3E6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Services for the local operation of their own infrastructure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Want to participate in a federated service provision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Remote access by one or more research communities</a:t>
                      </a:r>
                      <a:endParaRPr lang="en-GB" sz="1800" dirty="0" smtClean="0">
                        <a:ea typeface="Arial" pitchFamily="34" charset="0"/>
                      </a:endParaRP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8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194421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Technologies, processes and people for standard operation of heterogeneous infrastructures from multiple independent </a:t>
            </a:r>
            <a:r>
              <a:rPr lang="en-GB" sz="2800" dirty="0" smtClean="0"/>
              <a:t>resource providers with </a:t>
            </a:r>
            <a:r>
              <a:rPr lang="en-GB" sz="2800" dirty="0"/>
              <a:t>lightweight central coordination</a:t>
            </a:r>
          </a:p>
          <a:p>
            <a:pPr marL="0" indent="0" algn="ctr">
              <a:buNone/>
            </a:pP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419552"/>
              </p:ext>
            </p:extLst>
          </p:nvPr>
        </p:nvGraphicFramePr>
        <p:xfrm>
          <a:off x="395536" y="3389601"/>
          <a:ext cx="8461448" cy="1925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EGI</a:t>
                      </a:r>
                      <a:r>
                        <a:rPr lang="en-GB" b="1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GB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GB" sz="1800" noProof="0" dirty="0" smtClean="0"/>
                        <a:t>Operations Coordination, Technology</a:t>
                      </a:r>
                      <a:r>
                        <a:rPr lang="en-GB" sz="1800" baseline="0" noProof="0" dirty="0" smtClean="0"/>
                        <a:t> Coordination, Security Coordination, Helpdesk Support, Technical consultancy and support, Federated operations</a:t>
                      </a:r>
                      <a:endParaRPr lang="en-GB" sz="1800" noProof="0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Operations Coordination, </a:t>
                      </a:r>
                      <a:r>
                        <a:rPr lang="en-GB" sz="1800" baseline="0" noProof="0" dirty="0" smtClean="0"/>
                        <a:t>Security Coordination, Helpdesk Support, Federated operations</a:t>
                      </a:r>
                      <a:endParaRPr lang="en-GB" sz="1800" noProof="0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Federated Operations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282149" y="4575367"/>
            <a:ext cx="3029987" cy="1589936"/>
          </a:xfrm>
          <a:custGeom>
            <a:avLst/>
            <a:gdLst>
              <a:gd name="connsiteX0" fmla="*/ 0 w 3029987"/>
              <a:gd name="connsiteY0" fmla="*/ 158994 h 1589936"/>
              <a:gd name="connsiteX1" fmla="*/ 158994 w 3029987"/>
              <a:gd name="connsiteY1" fmla="*/ 0 h 1589936"/>
              <a:gd name="connsiteX2" fmla="*/ 2870993 w 3029987"/>
              <a:gd name="connsiteY2" fmla="*/ 0 h 1589936"/>
              <a:gd name="connsiteX3" fmla="*/ 3029987 w 3029987"/>
              <a:gd name="connsiteY3" fmla="*/ 158994 h 1589936"/>
              <a:gd name="connsiteX4" fmla="*/ 3029987 w 3029987"/>
              <a:gd name="connsiteY4" fmla="*/ 1430942 h 1589936"/>
              <a:gd name="connsiteX5" fmla="*/ 2870993 w 3029987"/>
              <a:gd name="connsiteY5" fmla="*/ 1589936 h 1589936"/>
              <a:gd name="connsiteX6" fmla="*/ 158994 w 3029987"/>
              <a:gd name="connsiteY6" fmla="*/ 1589936 h 1589936"/>
              <a:gd name="connsiteX7" fmla="*/ 0 w 3029987"/>
              <a:gd name="connsiteY7" fmla="*/ 1430942 h 1589936"/>
              <a:gd name="connsiteX8" fmla="*/ 0 w 3029987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9987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2870993" y="0"/>
                </a:lnTo>
                <a:cubicBezTo>
                  <a:pt x="2958803" y="0"/>
                  <a:pt x="3029987" y="71184"/>
                  <a:pt x="3029987" y="158994"/>
                </a:cubicBezTo>
                <a:lnTo>
                  <a:pt x="3029987" y="1430942"/>
                </a:lnTo>
                <a:cubicBezTo>
                  <a:pt x="3029987" y="1518752"/>
                  <a:pt x="2958803" y="1589936"/>
                  <a:pt x="2870993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5362" tIns="523850" rIns="126366" bIns="126366" numCol="1" spcCol="1270" anchor="t" anchorCtr="0">
            <a:noAutofit/>
          </a:bodyPr>
          <a:lstStyle/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>
                <a:solidFill>
                  <a:srgbClr val="C00000"/>
                </a:solidFill>
              </a:rPr>
              <a:t>People</a:t>
            </a:r>
            <a:endParaRPr lang="en-GB" sz="2400" b="1" kern="1200" dirty="0">
              <a:solidFill>
                <a:srgbClr val="C0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31230" y="4575367"/>
            <a:ext cx="3367918" cy="1589936"/>
          </a:xfrm>
          <a:custGeom>
            <a:avLst/>
            <a:gdLst>
              <a:gd name="connsiteX0" fmla="*/ 0 w 3367918"/>
              <a:gd name="connsiteY0" fmla="*/ 158994 h 1589936"/>
              <a:gd name="connsiteX1" fmla="*/ 158994 w 3367918"/>
              <a:gd name="connsiteY1" fmla="*/ 0 h 1589936"/>
              <a:gd name="connsiteX2" fmla="*/ 3208924 w 3367918"/>
              <a:gd name="connsiteY2" fmla="*/ 0 h 1589936"/>
              <a:gd name="connsiteX3" fmla="*/ 3367918 w 3367918"/>
              <a:gd name="connsiteY3" fmla="*/ 158994 h 1589936"/>
              <a:gd name="connsiteX4" fmla="*/ 3367918 w 3367918"/>
              <a:gd name="connsiteY4" fmla="*/ 1430942 h 1589936"/>
              <a:gd name="connsiteX5" fmla="*/ 3208924 w 3367918"/>
              <a:gd name="connsiteY5" fmla="*/ 1589936 h 1589936"/>
              <a:gd name="connsiteX6" fmla="*/ 158994 w 3367918"/>
              <a:gd name="connsiteY6" fmla="*/ 1589936 h 1589936"/>
              <a:gd name="connsiteX7" fmla="*/ 0 w 3367918"/>
              <a:gd name="connsiteY7" fmla="*/ 1430942 h 1589936"/>
              <a:gd name="connsiteX8" fmla="*/ 0 w 3367918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918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3208924" y="0"/>
                </a:lnTo>
                <a:cubicBezTo>
                  <a:pt x="3296734" y="0"/>
                  <a:pt x="3367918" y="71184"/>
                  <a:pt x="3367918" y="158994"/>
                </a:cubicBezTo>
                <a:lnTo>
                  <a:pt x="3367918" y="1430942"/>
                </a:lnTo>
                <a:cubicBezTo>
                  <a:pt x="3367918" y="1518752"/>
                  <a:pt x="3296734" y="1589936"/>
                  <a:pt x="3208924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366" tIns="523850" rIns="1136742" bIns="126366" numCol="1" spcCol="1270" anchor="t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/>
              <a:t>Information</a:t>
            </a:r>
            <a:endParaRPr lang="en-GB" sz="2400" b="1" kern="1200" dirty="0"/>
          </a:p>
        </p:txBody>
      </p:sp>
      <p:sp>
        <p:nvSpPr>
          <p:cNvPr id="26" name="Freeform 25"/>
          <p:cNvSpPr/>
          <p:nvPr/>
        </p:nvSpPr>
        <p:spPr>
          <a:xfrm>
            <a:off x="5282161" y="1196752"/>
            <a:ext cx="3024759" cy="1589936"/>
          </a:xfrm>
          <a:custGeom>
            <a:avLst/>
            <a:gdLst>
              <a:gd name="connsiteX0" fmla="*/ 0 w 3024759"/>
              <a:gd name="connsiteY0" fmla="*/ 158994 h 1589936"/>
              <a:gd name="connsiteX1" fmla="*/ 158994 w 3024759"/>
              <a:gd name="connsiteY1" fmla="*/ 0 h 1589936"/>
              <a:gd name="connsiteX2" fmla="*/ 2865765 w 3024759"/>
              <a:gd name="connsiteY2" fmla="*/ 0 h 1589936"/>
              <a:gd name="connsiteX3" fmla="*/ 3024759 w 3024759"/>
              <a:gd name="connsiteY3" fmla="*/ 158994 h 1589936"/>
              <a:gd name="connsiteX4" fmla="*/ 3024759 w 3024759"/>
              <a:gd name="connsiteY4" fmla="*/ 1430942 h 1589936"/>
              <a:gd name="connsiteX5" fmla="*/ 2865765 w 3024759"/>
              <a:gd name="connsiteY5" fmla="*/ 1589936 h 1589936"/>
              <a:gd name="connsiteX6" fmla="*/ 158994 w 3024759"/>
              <a:gd name="connsiteY6" fmla="*/ 1589936 h 1589936"/>
              <a:gd name="connsiteX7" fmla="*/ 0 w 3024759"/>
              <a:gd name="connsiteY7" fmla="*/ 1430942 h 1589936"/>
              <a:gd name="connsiteX8" fmla="*/ 0 w 3024759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759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2865765" y="0"/>
                </a:lnTo>
                <a:cubicBezTo>
                  <a:pt x="2953575" y="0"/>
                  <a:pt x="3024759" y="71184"/>
                  <a:pt x="3024759" y="158994"/>
                </a:cubicBezTo>
                <a:lnTo>
                  <a:pt x="3024759" y="1430942"/>
                </a:lnTo>
                <a:cubicBezTo>
                  <a:pt x="3024759" y="1518752"/>
                  <a:pt x="2953575" y="1589936"/>
                  <a:pt x="2865765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3794" tIns="126366" rIns="126366" bIns="523850" numCol="1" spcCol="1270" anchor="t" anchorCtr="0">
            <a:noAutofit/>
          </a:bodyPr>
          <a:lstStyle/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>
                <a:solidFill>
                  <a:srgbClr val="7030A0"/>
                </a:solidFill>
              </a:rPr>
              <a:t>Processes</a:t>
            </a:r>
            <a:endParaRPr lang="en-GB" sz="2400" b="1" kern="1200" dirty="0">
              <a:solidFill>
                <a:srgbClr val="7030A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89185" y="1196752"/>
            <a:ext cx="3520193" cy="1589936"/>
          </a:xfrm>
          <a:custGeom>
            <a:avLst/>
            <a:gdLst>
              <a:gd name="connsiteX0" fmla="*/ 0 w 3520193"/>
              <a:gd name="connsiteY0" fmla="*/ 158994 h 1589936"/>
              <a:gd name="connsiteX1" fmla="*/ 158994 w 3520193"/>
              <a:gd name="connsiteY1" fmla="*/ 0 h 1589936"/>
              <a:gd name="connsiteX2" fmla="*/ 3361199 w 3520193"/>
              <a:gd name="connsiteY2" fmla="*/ 0 h 1589936"/>
              <a:gd name="connsiteX3" fmla="*/ 3520193 w 3520193"/>
              <a:gd name="connsiteY3" fmla="*/ 158994 h 1589936"/>
              <a:gd name="connsiteX4" fmla="*/ 3520193 w 3520193"/>
              <a:gd name="connsiteY4" fmla="*/ 1430942 h 1589936"/>
              <a:gd name="connsiteX5" fmla="*/ 3361199 w 3520193"/>
              <a:gd name="connsiteY5" fmla="*/ 1589936 h 1589936"/>
              <a:gd name="connsiteX6" fmla="*/ 158994 w 3520193"/>
              <a:gd name="connsiteY6" fmla="*/ 1589936 h 1589936"/>
              <a:gd name="connsiteX7" fmla="*/ 0 w 3520193"/>
              <a:gd name="connsiteY7" fmla="*/ 1430942 h 1589936"/>
              <a:gd name="connsiteX8" fmla="*/ 0 w 3520193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193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3361199" y="0"/>
                </a:lnTo>
                <a:cubicBezTo>
                  <a:pt x="3449009" y="0"/>
                  <a:pt x="3520193" y="71184"/>
                  <a:pt x="3520193" y="158994"/>
                </a:cubicBezTo>
                <a:lnTo>
                  <a:pt x="3520193" y="1430942"/>
                </a:lnTo>
                <a:cubicBezTo>
                  <a:pt x="3520193" y="1518752"/>
                  <a:pt x="3449009" y="1589936"/>
                  <a:pt x="3361199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366" tIns="126366" rIns="1182424" bIns="523850" numCol="1" spcCol="1270" anchor="t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>
                <a:solidFill>
                  <a:schemeClr val="accent1"/>
                </a:solidFill>
              </a:rPr>
              <a:t>Core Infrastructure Platform</a:t>
            </a:r>
            <a:endParaRPr lang="en-GB" sz="2400" b="1" kern="1200" dirty="0">
              <a:solidFill>
                <a:schemeClr val="accent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658963" y="1336720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0" y="2151383"/>
                </a:moveTo>
                <a:cubicBezTo>
                  <a:pt x="0" y="963207"/>
                  <a:pt x="963207" y="0"/>
                  <a:pt x="2151383" y="0"/>
                </a:cubicBezTo>
                <a:lnTo>
                  <a:pt x="2151383" y="2151383"/>
                </a:lnTo>
                <a:lnTo>
                  <a:pt x="0" y="21513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357" tIns="708357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Accounting, Monitoring, Configuration DB, Operations Portal, Security tools, Information discovery, Messaging</a:t>
            </a:r>
          </a:p>
        </p:txBody>
      </p:sp>
      <p:sp>
        <p:nvSpPr>
          <p:cNvPr id="29" name="Freeform 28"/>
          <p:cNvSpPr/>
          <p:nvPr/>
        </p:nvSpPr>
        <p:spPr>
          <a:xfrm>
            <a:off x="4860042" y="1336720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0" y="0"/>
                </a:moveTo>
                <a:cubicBezTo>
                  <a:pt x="1188176" y="0"/>
                  <a:pt x="2151383" y="963207"/>
                  <a:pt x="2151383" y="2151383"/>
                </a:cubicBezTo>
                <a:lnTo>
                  <a:pt x="0" y="2151383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76667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78232" tIns="708357" rIns="708357" bIns="78232" numCol="1" spcCol="1270" anchor="ctr" anchorCtr="0">
            <a:noAutofit/>
          </a:bodyPr>
          <a:lstStyle/>
          <a:p>
            <a:pPr lvl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Operations and User community coord., Security coord., Integration coord., Service Management</a:t>
            </a:r>
            <a:endParaRPr lang="en-GB" sz="1100" kern="1200" dirty="0"/>
          </a:p>
        </p:txBody>
      </p:sp>
      <p:sp>
        <p:nvSpPr>
          <p:cNvPr id="30" name="Freeform 29"/>
          <p:cNvSpPr/>
          <p:nvPr/>
        </p:nvSpPr>
        <p:spPr>
          <a:xfrm>
            <a:off x="4860042" y="3873951"/>
            <a:ext cx="2151384" cy="2151384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2151383" y="0"/>
                </a:moveTo>
                <a:cubicBezTo>
                  <a:pt x="2151383" y="1188176"/>
                  <a:pt x="1188176" y="2151383"/>
                  <a:pt x="0" y="2151383"/>
                </a:cubicBezTo>
                <a:lnTo>
                  <a:pt x="0" y="0"/>
                </a:lnTo>
                <a:lnTo>
                  <a:pt x="2151383" y="0"/>
                </a:lnTo>
                <a:close/>
              </a:path>
            </a:pathLst>
          </a:custGeom>
          <a:solidFill>
            <a:srgbClr val="FF0000">
              <a:alpha val="63333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78232" tIns="78233" rIns="708358" bIns="708357" numCol="1" spcCol="1270" anchor="ctr" anchorCtr="0">
            <a:noAutofit/>
          </a:bodyPr>
          <a:lstStyle/>
          <a:p>
            <a:pPr lvl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Support, Training, Collaborative tools, working groups and task forces</a:t>
            </a:r>
            <a:endParaRPr lang="en-GB" sz="1100" kern="1200" dirty="0"/>
          </a:p>
        </p:txBody>
      </p:sp>
      <p:sp>
        <p:nvSpPr>
          <p:cNvPr id="31" name="Freeform 30"/>
          <p:cNvSpPr/>
          <p:nvPr/>
        </p:nvSpPr>
        <p:spPr>
          <a:xfrm>
            <a:off x="2658963" y="3873974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2151383" y="2151383"/>
                </a:moveTo>
                <a:cubicBezTo>
                  <a:pt x="963207" y="2151383"/>
                  <a:pt x="0" y="1188176"/>
                  <a:pt x="0" y="0"/>
                </a:cubicBezTo>
                <a:lnTo>
                  <a:pt x="2151383" y="0"/>
                </a:lnTo>
                <a:lnTo>
                  <a:pt x="2151383" y="215138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708357" tIns="78232" rIns="78232" bIns="708357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Documentation, policies, procedures, best practices, data (accounting, monitoring, service level reports) </a:t>
            </a:r>
            <a:endParaRPr lang="en-GB" sz="1100" kern="1200" dirty="0"/>
          </a:p>
        </p:txBody>
      </p:sp>
      <p:sp>
        <p:nvSpPr>
          <p:cNvPr id="32" name="Circular Arrow 31"/>
          <p:cNvSpPr/>
          <p:nvPr/>
        </p:nvSpPr>
        <p:spPr>
          <a:xfrm>
            <a:off x="4488632" y="3233858"/>
            <a:ext cx="742798" cy="645911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Circular Arrow 32"/>
          <p:cNvSpPr/>
          <p:nvPr/>
        </p:nvSpPr>
        <p:spPr>
          <a:xfrm rot="10800000">
            <a:off x="4488632" y="3482285"/>
            <a:ext cx="742798" cy="645911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2805657" y="3429000"/>
            <a:ext cx="421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6C31"/>
                </a:solidFill>
              </a:rPr>
              <a:t>Federated           Operations</a:t>
            </a:r>
            <a:endParaRPr lang="en-GB" sz="2400" b="1" dirty="0">
              <a:solidFill>
                <a:srgbClr val="006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Value Proposition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1511945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Enabling cost efficient operations in a federated environment while retaining responsibility of local operations</a:t>
            </a:r>
            <a:endParaRPr lang="en-US" sz="2800" dirty="0" smtClean="0">
              <a:ea typeface="Arial" pitchFamily="34" charset="0"/>
            </a:endParaRPr>
          </a:p>
          <a:p>
            <a:endParaRPr lang="en-US" sz="2800" dirty="0" smtClean="0">
              <a:ea typeface="ＭＳ Ｐゴシック" pitchFamily="34" charset="-128"/>
            </a:endParaRPr>
          </a:p>
          <a:p>
            <a:endParaRPr lang="en-US" sz="2800" dirty="0" smtClean="0">
              <a:ea typeface="ＭＳ Ｐゴシック" pitchFamily="34" charset="-128"/>
            </a:endParaRPr>
          </a:p>
          <a:p>
            <a:endParaRPr lang="en-US" sz="28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987236"/>
              </p:ext>
            </p:extLst>
          </p:nvPr>
        </p:nvGraphicFramePr>
        <p:xfrm>
          <a:off x="179512" y="2996952"/>
          <a:ext cx="878497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 Relievers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Monitoring, accounting, technical support solutions from individual providers are not integrated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Core Infrastructure Platform based on standards, common interfaces and protocols, communication, planning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and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coordination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Small resource providers do not have enough expertise and effort to increase the quality of their service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Provide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f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ederated service management best practices,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c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ost-effective sharing of services (support, processes, policies, activities), community expertise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&amp;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re-use of tools/output from public funded projects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2"/>
            <a:r>
              <a:rPr lang="en-GB" sz="1800" dirty="0"/>
              <a:t>O</a:t>
            </a:r>
            <a:r>
              <a:rPr lang="en-GB" sz="1800" dirty="0" smtClean="0"/>
              <a:t>pen uniform operation of a </a:t>
            </a:r>
            <a:r>
              <a:rPr lang="en-GB" sz="1800" dirty="0"/>
              <a:t>European scale infrastructure </a:t>
            </a:r>
            <a:r>
              <a:rPr lang="en-GB" sz="1800" dirty="0" smtClean="0"/>
              <a:t>comprising</a:t>
            </a:r>
            <a:r>
              <a:rPr lang="en-GB" sz="1800" dirty="0"/>
              <a:t> </a:t>
            </a:r>
            <a:r>
              <a:rPr lang="en-GB" sz="1800" dirty="0" smtClean="0"/>
              <a:t>locally deployed, domain </a:t>
            </a:r>
            <a:r>
              <a:rPr lang="en-GB" sz="1800" dirty="0"/>
              <a:t>specific </a:t>
            </a:r>
            <a:r>
              <a:rPr lang="en-GB" sz="1800" dirty="0" smtClean="0"/>
              <a:t>services</a:t>
            </a:r>
          </a:p>
          <a:p>
            <a:pPr lvl="2"/>
            <a:r>
              <a:rPr lang="en-GB" sz="1800" dirty="0"/>
              <a:t>S</a:t>
            </a:r>
            <a:r>
              <a:rPr lang="en-GB" sz="1800" dirty="0" smtClean="0"/>
              <a:t>haring of resources at </a:t>
            </a:r>
            <a:r>
              <a:rPr lang="en-GB" sz="1800" dirty="0"/>
              <a:t>local, national and European </a:t>
            </a:r>
            <a:r>
              <a:rPr lang="en-GB" sz="1800" dirty="0" smtClean="0"/>
              <a:t>level</a:t>
            </a:r>
            <a:endParaRPr lang="en-GB" sz="1800" dirty="0"/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EU2020</a:t>
            </a:r>
            <a:endParaRPr lang="en-GB" sz="2400" dirty="0"/>
          </a:p>
          <a:p>
            <a:pPr lvl="2"/>
            <a:r>
              <a:rPr lang="en-GB" sz="1800" dirty="0" smtClean="0"/>
              <a:t>Enabling </a:t>
            </a:r>
            <a:r>
              <a:rPr lang="en-GB" sz="1800" dirty="0"/>
              <a:t>the European Research Area</a:t>
            </a:r>
            <a:endParaRPr lang="en-US" sz="18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How this solution can be sustained?</a:t>
            </a:r>
          </a:p>
          <a:p>
            <a:pPr lvl="1"/>
            <a:r>
              <a:rPr lang="en-GB" sz="2400" dirty="0">
                <a:solidFill>
                  <a:schemeClr val="accent1"/>
                </a:solidFill>
              </a:rPr>
              <a:t>Community </a:t>
            </a:r>
            <a:r>
              <a:rPr lang="en-GB" sz="2400" dirty="0" smtClean="0">
                <a:solidFill>
                  <a:schemeClr val="accent1"/>
                </a:solidFill>
              </a:rPr>
              <a:t>funds</a:t>
            </a:r>
            <a:r>
              <a:rPr lang="en-GB" sz="2400" dirty="0" smtClean="0"/>
              <a:t>: For </a:t>
            </a:r>
            <a:r>
              <a:rPr lang="en-GB" sz="2400" dirty="0"/>
              <a:t>operations, maintenance and infrastructure </a:t>
            </a:r>
            <a:r>
              <a:rPr lang="en-GB" sz="2400" dirty="0" smtClean="0"/>
              <a:t>coordination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  <a:ea typeface="ＭＳ Ｐゴシック" pitchFamily="34" charset="-128"/>
              </a:rPr>
              <a:t>Projects</a:t>
            </a:r>
            <a:r>
              <a:rPr lang="en-GB" sz="2400" dirty="0" smtClean="0">
                <a:ea typeface="ＭＳ Ｐゴシック" pitchFamily="34" charset="-128"/>
              </a:rPr>
              <a:t>: </a:t>
            </a:r>
            <a:r>
              <a:rPr lang="en-GB" sz="2400" dirty="0">
                <a:ea typeface="ＭＳ Ｐゴシック" pitchFamily="34" charset="-128"/>
              </a:rPr>
              <a:t>F</a:t>
            </a:r>
            <a:r>
              <a:rPr lang="en-GB" sz="2400" dirty="0" smtClean="0">
                <a:ea typeface="ＭＳ Ｐゴシック" pitchFamily="34" charset="-128"/>
              </a:rPr>
              <a:t>or technical innovation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  <a:ea typeface="ＭＳ Ｐゴシック" pitchFamily="34" charset="-128"/>
              </a:rPr>
              <a:t>In-kind contributions</a:t>
            </a:r>
            <a:r>
              <a:rPr lang="en-GB" sz="2400" dirty="0" smtClean="0">
                <a:ea typeface="ＭＳ Ｐゴシック" pitchFamily="34" charset="-128"/>
              </a:rPr>
              <a:t>: Provide software consultancy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2"/>
                </a:solidFill>
                <a:ea typeface="ＭＳ Ｐゴシック" pitchFamily="34" charset="-128"/>
              </a:rPr>
              <a:t>Solution </a:t>
            </a:r>
            <a:r>
              <a:rPr lang="en-GB" dirty="0" smtClean="0">
                <a:solidFill>
                  <a:schemeClr val="tx2"/>
                </a:solidFill>
                <a:ea typeface="ＭＳ Ｐゴシック" pitchFamily="34" charset="-128"/>
              </a:rPr>
              <a:t>#2:</a:t>
            </a:r>
            <a:r>
              <a:rPr lang="en-GB" dirty="0">
                <a:solidFill>
                  <a:schemeClr val="tx2"/>
                </a:solidFill>
                <a:ea typeface="ＭＳ Ｐゴシック" pitchFamily="34" charset="-128"/>
              </a:rPr>
              <a:t/>
            </a:r>
            <a:br>
              <a:rPr lang="en-GB" dirty="0">
                <a:solidFill>
                  <a:schemeClr val="tx2"/>
                </a:solidFill>
                <a:ea typeface="ＭＳ Ｐゴシック" pitchFamily="34" charset="-128"/>
              </a:rPr>
            </a:br>
            <a:r>
              <a:rPr lang="en-GB" dirty="0" smtClean="0">
                <a:ea typeface="ＭＳ Ｐゴシック" pitchFamily="34" charset="-128"/>
              </a:rPr>
              <a:t>Federated </a:t>
            </a:r>
            <a:r>
              <a:rPr lang="en-US" dirty="0" smtClean="0">
                <a:latin typeface="Arial" charset="0"/>
              </a:rPr>
              <a:t>High-Throughput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Data Analysis</a:t>
            </a:r>
            <a:endParaRPr lang="en-GB" dirty="0">
              <a:latin typeface="Arial" charset="0"/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Peter </a:t>
            </a:r>
            <a:r>
              <a:rPr lang="en-GB" dirty="0" err="1">
                <a:latin typeface="Arial" charset="0"/>
              </a:rPr>
              <a:t>Solagna</a:t>
            </a:r>
            <a:endParaRPr lang="en-GB" dirty="0">
              <a:latin typeface="Arial" charset="0"/>
            </a:endParaRPr>
          </a:p>
          <a:p>
            <a:pPr eaLnBrk="1" hangingPunct="1"/>
            <a:r>
              <a:rPr lang="en-GB" sz="2800" dirty="0" err="1">
                <a:latin typeface="Arial" charset="0"/>
              </a:rPr>
              <a:t>EGI.eu</a:t>
            </a:r>
            <a:r>
              <a:rPr lang="en-GB" sz="2800" dirty="0">
                <a:latin typeface="Arial" charset="0"/>
              </a:rPr>
              <a:t> Operations Manager</a:t>
            </a: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EGI Solution Portfolio: EGI-InSPIRE Review 2013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02E56A-493B-E742-B77C-C5C5BC84CB07}" type="slidenum">
              <a:rPr lang="en-US" sz="1200">
                <a:solidFill>
                  <a:schemeClr val="bg1"/>
                </a:solidFill>
                <a:cs typeface="Arial" charset="0"/>
              </a:rPr>
              <a:pPr eaLnBrk="1" hangingPunct="1"/>
              <a:t>15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99408"/>
              </p:ext>
            </p:extLst>
          </p:nvPr>
        </p:nvGraphicFramePr>
        <p:xfrm>
          <a:off x="179512" y="2780928"/>
          <a:ext cx="878497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may have access to local resources, but they are not integrated with national, regional or international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Remote resources have different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access interfaces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It requires substantial effort and skill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to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integrate and use them together for their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science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Managing a huge amount of data within a collaboration is time consuming and prone to error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a typeface="ＭＳ Ｐゴシック" pitchFamily="34" charset="-128"/>
                        </a:rPr>
                        <a:t>Lack of capabilities and resources to manage data in a collaborative and distributed environment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do not have access to enough local capacity for their needs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Lack of resources to undertake their science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17714"/>
              </p:ext>
            </p:extLst>
          </p:nvPr>
        </p:nvGraphicFramePr>
        <p:xfrm>
          <a:off x="179512" y="1124744"/>
          <a:ext cx="8784976" cy="1559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Research Communities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Analyse or produce a large datasets through the execution of large ensembles of (hundreds to thousands) loosely coupled computational tasks possibly combined with parallel ones</a:t>
                      </a:r>
                      <a:endParaRPr lang="en-US" dirty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EGI </a:t>
            </a:r>
            <a:r>
              <a:rPr lang="en-US" dirty="0" smtClean="0">
                <a:latin typeface="Arial" charset="0"/>
              </a:rPr>
              <a:t>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875"/>
            <a:ext cx="8496944" cy="187210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Pan-European federated high-throughput data analysis infrastructure composed of independent resource </a:t>
            </a:r>
            <a:r>
              <a:rPr lang="en-US" dirty="0" err="1" smtClean="0"/>
              <a:t>centres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28146"/>
              </p:ext>
            </p:extLst>
          </p:nvPr>
        </p:nvGraphicFramePr>
        <p:xfrm>
          <a:off x="359024" y="3356992"/>
          <a:ext cx="8461448" cy="2473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EGI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GB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Operations coordination, technology</a:t>
                      </a:r>
                      <a:r>
                        <a:rPr lang="en-GB" sz="1800" baseline="0" noProof="0" dirty="0" smtClean="0"/>
                        <a:t> coordination, security coordination, helpdesk support, technical consultancy and support, federated operations, r</a:t>
                      </a:r>
                      <a:r>
                        <a:rPr lang="en-GB" sz="1800" dirty="0" err="1" smtClean="0"/>
                        <a:t>epository</a:t>
                      </a:r>
                      <a:r>
                        <a:rPr lang="en-GB" sz="1800" dirty="0" smtClean="0"/>
                        <a:t> of validated software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GB" b="1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GB" b="1" smtClean="0">
                          <a:solidFill>
                            <a:schemeClr val="bg1"/>
                          </a:solidFill>
                        </a:rPr>
                        <a:t>Resource Centres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Grid compute, grid storage, workflow management, VO membership management, information service, data management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1124744"/>
            <a:ext cx="8642350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Easy access to shared computing and data services </a:t>
            </a:r>
            <a:r>
              <a:rPr lang="en-GB" sz="2400" dirty="0" smtClean="0"/>
              <a:t>from independent </a:t>
            </a:r>
            <a:r>
              <a:rPr lang="en-GB" sz="2400" dirty="0"/>
              <a:t>resource providers where to provision </a:t>
            </a:r>
            <a:r>
              <a:rPr lang="en-GB" sz="2400" dirty="0" smtClean="0"/>
              <a:t>owned resources </a:t>
            </a:r>
            <a:r>
              <a:rPr lang="en-GB" sz="2400" dirty="0"/>
              <a:t>or access unused ones in a uniform way </a:t>
            </a:r>
            <a:r>
              <a:rPr lang="en-GB" sz="2400" dirty="0" smtClean="0"/>
              <a:t>and preventing </a:t>
            </a:r>
            <a:r>
              <a:rPr lang="en-GB" sz="2400" dirty="0"/>
              <a:t>single vendor lock-in while optimising utilisation</a:t>
            </a: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just"/>
            <a:endParaRPr lang="en-US" sz="2400" dirty="0" smtClean="0">
              <a:ea typeface="ＭＳ Ｐゴシック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941326"/>
              </p:ext>
            </p:extLst>
          </p:nvPr>
        </p:nvGraphicFramePr>
        <p:xfrm>
          <a:off x="179512" y="2835241"/>
          <a:ext cx="878497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</a:t>
                      </a:r>
                      <a:r>
                        <a:rPr lang="en-US" baseline="0" dirty="0" smtClean="0"/>
                        <a:t> Relievers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may have access to local resources, but they are not integrated with national, regional or international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Open standards based and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open source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middleware for uniform interfaces to heterogeneous resources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Workflow management tools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Virtual Research Environments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Managing a huge amount of data within a collaboration is time consuming and prone to error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ea typeface="ＭＳ Ｐゴシック" pitchFamily="34" charset="-128"/>
                        </a:rPr>
                        <a:t>Data management and transfer tools that support VO-based authentication and authorisation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do not have access to enough local capacity for their needs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Opportunistic access to unused capacity in a shared infrastructure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2">
              <a:defRPr/>
            </a:pPr>
            <a:r>
              <a:rPr lang="en-US" sz="2000" dirty="0"/>
              <a:t>VREs: provides large scale high-throughput data analysis platform for research communities to build their own VREs upon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EU2020</a:t>
            </a:r>
            <a:endParaRPr lang="en-GB" sz="2400" dirty="0"/>
          </a:p>
          <a:p>
            <a:pPr lvl="2">
              <a:defRPr/>
            </a:pPr>
            <a:r>
              <a:rPr lang="en-US" sz="2000" dirty="0"/>
              <a:t>Pooling of resources </a:t>
            </a:r>
            <a:r>
              <a:rPr lang="en-US" sz="2000" dirty="0" smtClean="0"/>
              <a:t>together across Member States</a:t>
            </a:r>
            <a:endParaRPr lang="en-US" sz="2000" dirty="0"/>
          </a:p>
          <a:p>
            <a:pPr lvl="2"/>
            <a:r>
              <a:rPr lang="en-GB" sz="2000" dirty="0" smtClean="0"/>
              <a:t>Enabling </a:t>
            </a:r>
            <a:r>
              <a:rPr lang="en-GB" sz="2000" dirty="0"/>
              <a:t>the European Research Area</a:t>
            </a:r>
            <a:endParaRPr lang="en-US" sz="20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How this solution can be sustained?</a:t>
            </a:r>
          </a:p>
          <a:p>
            <a:pPr lvl="1">
              <a:defRPr/>
            </a:pPr>
            <a:r>
              <a:rPr lang="en-US" sz="2000" dirty="0">
                <a:solidFill>
                  <a:schemeClr val="accent1"/>
                </a:solidFill>
                <a:ea typeface="ＭＳ Ｐゴシック" pitchFamily="34" charset="-128"/>
              </a:rPr>
              <a:t>Coordination</a:t>
            </a:r>
            <a:r>
              <a:rPr lang="en-US" sz="2000" dirty="0"/>
              <a:t>: </a:t>
            </a:r>
            <a:r>
              <a:rPr lang="en-US" sz="2000" dirty="0" smtClean="0"/>
              <a:t>Membership </a:t>
            </a:r>
            <a:r>
              <a:rPr lang="en-US" sz="2000" dirty="0"/>
              <a:t>fees from resource providers </a:t>
            </a:r>
          </a:p>
          <a:p>
            <a:pPr lvl="1">
              <a:defRPr/>
            </a:pPr>
            <a:r>
              <a:rPr lang="en-US" sz="2000" dirty="0">
                <a:solidFill>
                  <a:srgbClr val="1164B1"/>
                </a:solidFill>
              </a:rPr>
              <a:t>Resources</a:t>
            </a:r>
            <a:r>
              <a:rPr lang="en-US" sz="2000" dirty="0"/>
              <a:t>: </a:t>
            </a:r>
            <a:r>
              <a:rPr lang="en-US" sz="2000" dirty="0" smtClean="0"/>
              <a:t>Research </a:t>
            </a:r>
            <a:r>
              <a:rPr lang="en-US" sz="2000" dirty="0"/>
              <a:t>community contribution or </a:t>
            </a:r>
            <a:r>
              <a:rPr lang="en-US" sz="2000" dirty="0" smtClean="0"/>
              <a:t>publicly-funded</a:t>
            </a:r>
            <a:endParaRPr lang="en-US" sz="2000" dirty="0"/>
          </a:p>
          <a:p>
            <a:pPr lvl="1">
              <a:defRPr/>
            </a:pPr>
            <a:r>
              <a:rPr lang="en-US" sz="2000" dirty="0">
                <a:solidFill>
                  <a:srgbClr val="1164B1"/>
                </a:solidFill>
              </a:rPr>
              <a:t>Software</a:t>
            </a:r>
            <a:r>
              <a:rPr lang="en-US" sz="2000" dirty="0"/>
              <a:t>: </a:t>
            </a:r>
            <a:r>
              <a:rPr lang="en-US" sz="2000" dirty="0" smtClean="0"/>
              <a:t>In-kind </a:t>
            </a:r>
            <a:r>
              <a:rPr lang="en-US" sz="2000" dirty="0"/>
              <a:t>contribution from technology providers or research communities, EC project funding for innovation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49" y="3645024"/>
            <a:ext cx="1125463" cy="11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Service Providers vs. Consumers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9368" y="1341438"/>
            <a:ext cx="3313112" cy="2808287"/>
          </a:xfrm>
          <a:prstGeom prst="roundRect">
            <a:avLst/>
          </a:prstGeom>
          <a:solidFill>
            <a:srgbClr val="FFFFFF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27065" y="3358579"/>
            <a:ext cx="1512887" cy="503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EGI.eu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627065" y="2780928"/>
            <a:ext cx="1512887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NGIs/EIROs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27065" y="2206452"/>
            <a:ext cx="1512887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Resource </a:t>
            </a:r>
            <a:r>
              <a:rPr lang="en-US" dirty="0" smtClean="0"/>
              <a:t>Provider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795268" y="2133600"/>
            <a:ext cx="2881312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International Research Collaborations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67744" y="1412776"/>
            <a:ext cx="2232248" cy="27363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Arrow Connector 21"/>
          <p:cNvCxnSpPr>
            <a:stCxn id="21" idx="3"/>
            <a:endCxn id="20" idx="1"/>
          </p:cNvCxnSpPr>
          <p:nvPr/>
        </p:nvCxnSpPr>
        <p:spPr>
          <a:xfrm flipV="1">
            <a:off x="4499992" y="2386013"/>
            <a:ext cx="1295276" cy="39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795268" y="3430588"/>
            <a:ext cx="2881312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Individual Researcher</a:t>
            </a: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>
            <a:off x="4499992" y="2780928"/>
            <a:ext cx="1295276" cy="901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2528764" y="1052736"/>
            <a:ext cx="182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EGI Partnership</a:t>
            </a:r>
          </a:p>
        </p:txBody>
      </p:sp>
      <p:sp>
        <p:nvSpPr>
          <p:cNvPr id="7180" name="TextBox 19"/>
          <p:cNvSpPr txBox="1">
            <a:spLocks noChangeArrowheads="1"/>
          </p:cNvSpPr>
          <p:nvPr/>
        </p:nvSpPr>
        <p:spPr bwMode="auto">
          <a:xfrm>
            <a:off x="1475656" y="2276872"/>
            <a:ext cx="853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Product</a:t>
            </a:r>
            <a:r>
              <a:rPr lang="en-US" sz="1400" dirty="0" smtClean="0"/>
              <a:t>/</a:t>
            </a:r>
          </a:p>
          <a:p>
            <a:pPr eaLnBrk="1" hangingPunct="1"/>
            <a:r>
              <a:rPr lang="en-US" sz="1400" dirty="0" smtClean="0"/>
              <a:t>Service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5795268" y="2782888"/>
            <a:ext cx="2881312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National Research Collaborations</a:t>
            </a:r>
          </a:p>
        </p:txBody>
      </p:sp>
      <p:cxnSp>
        <p:nvCxnSpPr>
          <p:cNvPr id="28" name="Straight Arrow Connector 27"/>
          <p:cNvCxnSpPr>
            <a:stCxn id="21" idx="3"/>
            <a:endCxn id="27" idx="1"/>
          </p:cNvCxnSpPr>
          <p:nvPr/>
        </p:nvCxnSpPr>
        <p:spPr>
          <a:xfrm>
            <a:off x="4499992" y="2780928"/>
            <a:ext cx="1295276" cy="25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795268" y="1485900"/>
            <a:ext cx="2881312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Research Infrastructures</a:t>
            </a:r>
          </a:p>
        </p:txBody>
      </p:sp>
      <p:cxnSp>
        <p:nvCxnSpPr>
          <p:cNvPr id="31" name="Straight Arrow Connector 30"/>
          <p:cNvCxnSpPr>
            <a:stCxn id="21" idx="3"/>
            <a:endCxn id="30" idx="1"/>
          </p:cNvCxnSpPr>
          <p:nvPr/>
        </p:nvCxnSpPr>
        <p:spPr>
          <a:xfrm flipV="1">
            <a:off x="4499992" y="1738313"/>
            <a:ext cx="1295276" cy="1042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85" name="TextBox 15"/>
          <p:cNvSpPr txBox="1">
            <a:spLocks noChangeArrowheads="1"/>
          </p:cNvSpPr>
          <p:nvPr/>
        </p:nvSpPr>
        <p:spPr bwMode="auto">
          <a:xfrm>
            <a:off x="6549330" y="981075"/>
            <a:ext cx="149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Researchers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0" y="2530098"/>
            <a:ext cx="1546796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Technology Providers</a:t>
            </a:r>
          </a:p>
        </p:txBody>
      </p:sp>
      <p:sp>
        <p:nvSpPr>
          <p:cNvPr id="63" name="Cloud 62"/>
          <p:cNvSpPr/>
          <p:nvPr/>
        </p:nvSpPr>
        <p:spPr>
          <a:xfrm>
            <a:off x="179512" y="5301208"/>
            <a:ext cx="2089150" cy="93662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does EGI do?</a:t>
            </a:r>
          </a:p>
        </p:txBody>
      </p:sp>
      <p:sp>
        <p:nvSpPr>
          <p:cNvPr id="64" name="Cloud 63"/>
          <p:cNvSpPr/>
          <p:nvPr/>
        </p:nvSpPr>
        <p:spPr>
          <a:xfrm>
            <a:off x="539552" y="4293096"/>
            <a:ext cx="3240087" cy="9366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… and what does </a:t>
            </a:r>
            <a:r>
              <a:rPr lang="en-US" dirty="0" err="1"/>
              <a:t>EGI.eu</a:t>
            </a:r>
            <a:r>
              <a:rPr lang="en-US" dirty="0"/>
              <a:t> do?</a:t>
            </a:r>
          </a:p>
        </p:txBody>
      </p:sp>
      <p:sp>
        <p:nvSpPr>
          <p:cNvPr id="65" name="Cloud 64"/>
          <p:cNvSpPr/>
          <p:nvPr/>
        </p:nvSpPr>
        <p:spPr>
          <a:xfrm>
            <a:off x="2411760" y="5229200"/>
            <a:ext cx="3240087" cy="100863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about NGIs and </a:t>
            </a:r>
            <a:r>
              <a:rPr lang="en-US" dirty="0" smtClean="0"/>
              <a:t>resource </a:t>
            </a:r>
            <a:r>
              <a:rPr lang="en-US" dirty="0" err="1"/>
              <a:t>c</a:t>
            </a:r>
            <a:r>
              <a:rPr lang="en-US" dirty="0" err="1" smtClean="0"/>
              <a:t>entres</a:t>
            </a:r>
            <a:r>
              <a:rPr lang="en-US" dirty="0"/>
              <a:t>?</a:t>
            </a:r>
          </a:p>
        </p:txBody>
      </p:sp>
      <p:sp>
        <p:nvSpPr>
          <p:cNvPr id="66" name="Cloud 65"/>
          <p:cNvSpPr/>
          <p:nvPr/>
        </p:nvSpPr>
        <p:spPr>
          <a:xfrm>
            <a:off x="5148064" y="4364707"/>
            <a:ext cx="3996370" cy="115252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can e-infrastructures help </a:t>
            </a:r>
            <a:r>
              <a:rPr lang="en-US" dirty="0" smtClean="0"/>
              <a:t>me </a:t>
            </a:r>
            <a:r>
              <a:rPr lang="en-US" dirty="0"/>
              <a:t>solve </a:t>
            </a:r>
            <a:r>
              <a:rPr lang="en-US" dirty="0" smtClean="0"/>
              <a:t>my research </a:t>
            </a:r>
            <a:r>
              <a:rPr lang="en-US" dirty="0"/>
              <a:t>problems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193" name="TextBox 19"/>
          <p:cNvSpPr txBox="1">
            <a:spLocks noChangeArrowheads="1"/>
          </p:cNvSpPr>
          <p:nvPr/>
        </p:nvSpPr>
        <p:spPr bwMode="auto">
          <a:xfrm>
            <a:off x="4614168" y="1557338"/>
            <a:ext cx="782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Service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627065" y="1629619"/>
            <a:ext cx="1512887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Resource </a:t>
            </a:r>
            <a:r>
              <a:rPr lang="en-US" dirty="0" err="1"/>
              <a:t>Centres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58" idx="3"/>
            <a:endCxn id="21" idx="1"/>
          </p:cNvCxnSpPr>
          <p:nvPr/>
        </p:nvCxnSpPr>
        <p:spPr>
          <a:xfrm flipV="1">
            <a:off x="1546796" y="2780928"/>
            <a:ext cx="720948" cy="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6" name="Elbow Connector 7195"/>
          <p:cNvCxnSpPr>
            <a:stCxn id="17" idx="1"/>
            <a:endCxn id="18" idx="1"/>
          </p:cNvCxnSpPr>
          <p:nvPr/>
        </p:nvCxnSpPr>
        <p:spPr>
          <a:xfrm rot="10800000">
            <a:off x="2627065" y="3033342"/>
            <a:ext cx="12700" cy="576857"/>
          </a:xfrm>
          <a:prstGeom prst="bentConnector3">
            <a:avLst>
              <a:gd name="adj1" fmla="val 1425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7" idx="1"/>
            <a:endCxn id="19" idx="1"/>
          </p:cNvCxnSpPr>
          <p:nvPr/>
        </p:nvCxnSpPr>
        <p:spPr>
          <a:xfrm rot="10800000">
            <a:off x="2627065" y="2458072"/>
            <a:ext cx="12700" cy="1152127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7" idx="1"/>
            <a:endCxn id="47" idx="1"/>
          </p:cNvCxnSpPr>
          <p:nvPr/>
        </p:nvCxnSpPr>
        <p:spPr>
          <a:xfrm rot="10800000">
            <a:off x="2627065" y="1881238"/>
            <a:ext cx="12700" cy="172896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8" idx="3"/>
            <a:endCxn id="19" idx="3"/>
          </p:cNvCxnSpPr>
          <p:nvPr/>
        </p:nvCxnSpPr>
        <p:spPr>
          <a:xfrm flipV="1">
            <a:off x="4139952" y="2458071"/>
            <a:ext cx="12700" cy="575270"/>
          </a:xfrm>
          <a:prstGeom prst="bentConnector3">
            <a:avLst>
              <a:gd name="adj1" fmla="val 13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8" idx="3"/>
            <a:endCxn id="47" idx="3"/>
          </p:cNvCxnSpPr>
          <p:nvPr/>
        </p:nvCxnSpPr>
        <p:spPr>
          <a:xfrm flipV="1">
            <a:off x="4139952" y="1881238"/>
            <a:ext cx="12700" cy="1152103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0067B1"/>
                </a:solidFill>
                <a:ea typeface="ＭＳ Ｐゴシック" pitchFamily="34" charset="-128"/>
              </a:rPr>
              <a:t>Solution </a:t>
            </a:r>
            <a:r>
              <a:rPr lang="en-GB" sz="3600" dirty="0" smtClean="0">
                <a:solidFill>
                  <a:srgbClr val="0067B1"/>
                </a:solidFill>
                <a:ea typeface="ＭＳ Ｐゴシック" pitchFamily="34" charset="-128"/>
              </a:rPr>
              <a:t>#3:</a:t>
            </a:r>
            <a:r>
              <a:rPr lang="en-GB" sz="3600" dirty="0" smtClean="0">
                <a:solidFill>
                  <a:srgbClr val="0067B1"/>
                </a:solidFill>
                <a:latin typeface="Arial" charset="0"/>
              </a:rPr>
              <a:t/>
            </a:r>
            <a:br>
              <a:rPr lang="en-GB" sz="3600" dirty="0" smtClean="0">
                <a:solidFill>
                  <a:srgbClr val="0067B1"/>
                </a:solidFill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Federated </a:t>
            </a:r>
            <a:br>
              <a:rPr lang="en-GB" sz="3600" dirty="0" smtClean="0"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Infrastructure as a Service Cloud</a:t>
            </a:r>
            <a:endParaRPr lang="en-GB" sz="3600" dirty="0">
              <a:latin typeface="Arial" charset="0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David Wallom</a:t>
            </a:r>
          </a:p>
          <a:p>
            <a:pPr eaLnBrk="1" hangingPunct="1"/>
            <a:r>
              <a:rPr lang="en-GB" sz="2800" dirty="0" smtClean="0">
                <a:latin typeface="Arial" charset="0"/>
              </a:rPr>
              <a:t>University of Oxford</a:t>
            </a:r>
            <a:endParaRPr lang="en-GB" sz="2800" dirty="0">
              <a:latin typeface="Arial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EGI Solution Portfolio: EGI-InSPIRE Review 2013</a:t>
            </a:r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4C0C0C-57FD-D44F-8D5C-59DC70359027}" type="slidenum">
              <a:rPr lang="en-US" sz="1200">
                <a:solidFill>
                  <a:schemeClr val="bg1"/>
                </a:solidFill>
                <a:cs typeface="Arial" charset="0"/>
              </a:rPr>
              <a:pPr eaLnBrk="1" hangingPunct="1"/>
              <a:t>20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796749"/>
              </p:ext>
            </p:extLst>
          </p:nvPr>
        </p:nvGraphicFramePr>
        <p:xfrm>
          <a:off x="179512" y="2738080"/>
          <a:ext cx="878497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Problems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Pains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Researchers do not want to learn how to use generic e-infrastructures to do their science but want to</a:t>
                      </a:r>
                      <a:r>
                        <a:rPr lang="en-US" sz="1600" baseline="0" dirty="0" smtClean="0"/>
                        <a:t> use their </a:t>
                      </a:r>
                      <a:r>
                        <a:rPr lang="en-US" sz="1600" baseline="0" dirty="0" err="1" smtClean="0"/>
                        <a:t>personalised</a:t>
                      </a:r>
                      <a:r>
                        <a:rPr lang="en-US" sz="1600" baseline="0" dirty="0" smtClean="0"/>
                        <a:t> services deployed by people </a:t>
                      </a:r>
                      <a:r>
                        <a:rPr lang="en-US" sz="1600" dirty="0" smtClean="0"/>
                        <a:t>within their own community who they trust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In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current HTC-based Grid, it is not possible to delegate deployment and management of user-level services to research communities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Some communities application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design models are not compatible with current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e-infrastructures</a:t>
                      </a:r>
                      <a:endParaRPr lang="en-US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design of the current infrastructure can limit the configuration of different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applications and therefore the communities that can be supported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Applications are released as virtual machine images to simplify maintenance and deployment</a:t>
                      </a:r>
                      <a:endParaRPr lang="en-US" sz="1600" baseline="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Cannot</a:t>
                      </a:r>
                      <a:r>
                        <a:rPr lang="en-US" sz="1600" baseline="0" dirty="0" smtClean="0"/>
                        <a:t> use traditional HTC-based Grids and leverage public investments on e-Infrastructures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62381"/>
              </p:ext>
            </p:extLst>
          </p:nvPr>
        </p:nvGraphicFramePr>
        <p:xfrm>
          <a:off x="179512" y="1265952"/>
          <a:ext cx="8784976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Public and Private Sector Researchers with</a:t>
                      </a:r>
                      <a:r>
                        <a:rPr lang="en-US" baseline="0" dirty="0" smtClean="0"/>
                        <a:t> data analysis needs</a:t>
                      </a:r>
                      <a:endParaRPr lang="en-US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Deploy domain-specific IT services to manage</a:t>
                      </a:r>
                      <a:r>
                        <a:rPr lang="en-GB" sz="1800" baseline="0" dirty="0" smtClean="0"/>
                        <a:t> access to research data and its analysis</a:t>
                      </a:r>
                      <a:endParaRPr lang="en-GB" sz="1800" dirty="0" smtClean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4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712968" cy="1800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400" dirty="0" smtClean="0"/>
              <a:t>Standards based federation of </a:t>
            </a:r>
            <a:r>
              <a:rPr lang="en-GB" sz="2400" dirty="0" err="1" smtClean="0"/>
              <a:t>IaaS</a:t>
            </a:r>
            <a:r>
              <a:rPr lang="en-GB" sz="2400" dirty="0" smtClean="0"/>
              <a:t> clouds: </a:t>
            </a:r>
            <a:r>
              <a:rPr lang="en-GB" sz="2400" dirty="0"/>
              <a:t>A</a:t>
            </a:r>
            <a:r>
              <a:rPr lang="en-GB" sz="2400" dirty="0" smtClean="0"/>
              <a:t> set of independent cloud services presented to prospective users as a coherent single system utilising a common standards profile allowing multiple provider services and capacity bursting</a:t>
            </a:r>
          </a:p>
          <a:p>
            <a:pPr>
              <a:defRPr/>
            </a:pPr>
            <a:endParaRPr lang="en-GB" sz="1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15200"/>
              </p:ext>
            </p:extLst>
          </p:nvPr>
        </p:nvGraphicFramePr>
        <p:xfrm>
          <a:off x="359024" y="3284984"/>
          <a:ext cx="8461448" cy="2473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EGI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Operations coordination, technology</a:t>
                      </a:r>
                      <a:r>
                        <a:rPr lang="en-GB" sz="1800" baseline="0" noProof="0" dirty="0" smtClean="0"/>
                        <a:t> coordination, security coordination, helpdesk support, technical consultancy and support, federated operations, r</a:t>
                      </a:r>
                      <a:r>
                        <a:rPr lang="en-GB" sz="1800" dirty="0" err="1" smtClean="0"/>
                        <a:t>epository</a:t>
                      </a:r>
                      <a:r>
                        <a:rPr lang="en-GB" sz="1800" dirty="0" smtClean="0"/>
                        <a:t> of validated software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Centres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Cloud compute, cloud storage, VO membership management, information service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504" y="1124967"/>
            <a:ext cx="8856983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100" dirty="0"/>
              <a:t>A single cloud system, providing resources targeted at the research community, able to scale to user requirements, and incorporating multiple different providers to give resilience and prevent single vendor lock-in</a:t>
            </a:r>
            <a:endParaRPr lang="en-US" sz="2100" dirty="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82959"/>
              </p:ext>
            </p:extLst>
          </p:nvPr>
        </p:nvGraphicFramePr>
        <p:xfrm>
          <a:off x="179512" y="2420888"/>
          <a:ext cx="8784976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Problems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Pain</a:t>
                      </a:r>
                      <a:r>
                        <a:rPr lang="en-US" sz="1600" baseline="0" dirty="0" smtClean="0"/>
                        <a:t> Relievers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Researchers do not want to learn how to use generic e-infrastructures to do their science but want to</a:t>
                      </a:r>
                      <a:r>
                        <a:rPr lang="en-US" sz="1600" baseline="0" dirty="0" smtClean="0"/>
                        <a:t> use their </a:t>
                      </a:r>
                      <a:r>
                        <a:rPr lang="en-US" sz="1600" baseline="0" dirty="0" err="1" smtClean="0"/>
                        <a:t>personalised</a:t>
                      </a:r>
                      <a:r>
                        <a:rPr lang="en-US" sz="1600" baseline="0" dirty="0" smtClean="0"/>
                        <a:t> services deployed by people </a:t>
                      </a:r>
                      <a:r>
                        <a:rPr lang="en-US" sz="1600" dirty="0" smtClean="0"/>
                        <a:t>within their own community who they trust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ea typeface="ＭＳ Ｐゴシック" pitchFamily="34" charset="-128"/>
                        </a:rPr>
                        <a:t>Clouds isolate everyday users from the underlying infrastructure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ea typeface="ＭＳ Ｐゴシック" pitchFamily="34" charset="-128"/>
                        </a:rPr>
                        <a:t>Allow community experts to provision and manage deployed resources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Some community’s application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design models are not compatible with current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e-infrastructures</a:t>
                      </a:r>
                      <a:endParaRPr lang="en-US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The underlying use of virtualisation allows flexibility in the configuration of deployed services across and within providers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Applications are released as virtual machine images to simplify maintenance and deployment;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compute models different than HTC</a:t>
                      </a:r>
                      <a:endParaRPr lang="en-GB" sz="16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Provides a common cloud system where new and legacy applications deployed as virtual machines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Virtual machines can be easily provisioned by user communities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51842" y="1054001"/>
            <a:ext cx="856863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2">
              <a:defRPr/>
            </a:pPr>
            <a:r>
              <a:rPr lang="en-US" sz="1800" dirty="0">
                <a:latin typeface="Arial" charset="0"/>
                <a:cs typeface="Arial" charset="0"/>
              </a:rPr>
              <a:t>Expands the </a:t>
            </a:r>
            <a:r>
              <a:rPr lang="en-US" sz="1800" dirty="0" smtClean="0">
                <a:latin typeface="Arial" charset="0"/>
                <a:cs typeface="Arial" charset="0"/>
              </a:rPr>
              <a:t>resource </a:t>
            </a:r>
            <a:r>
              <a:rPr lang="en-US" sz="1800" dirty="0">
                <a:latin typeface="Arial" charset="0"/>
                <a:cs typeface="Arial" charset="0"/>
              </a:rPr>
              <a:t>provider </a:t>
            </a:r>
            <a:r>
              <a:rPr lang="en-US" sz="1800" dirty="0" smtClean="0">
                <a:latin typeface="Arial" charset="0"/>
                <a:cs typeface="Arial" charset="0"/>
              </a:rPr>
              <a:t>to </a:t>
            </a:r>
            <a:r>
              <a:rPr lang="en-US" sz="1800" dirty="0">
                <a:latin typeface="Arial" charset="0"/>
                <a:cs typeface="Arial" charset="0"/>
              </a:rPr>
              <a:t>commercial of all sizes </a:t>
            </a:r>
            <a:r>
              <a:rPr lang="en-US" sz="1800" dirty="0" smtClean="0">
                <a:latin typeface="Arial" charset="0"/>
                <a:cs typeface="Arial" charset="0"/>
              </a:rPr>
              <a:t>if they  </a:t>
            </a:r>
            <a:r>
              <a:rPr lang="en-US" sz="1800" dirty="0">
                <a:latin typeface="Arial" charset="0"/>
                <a:cs typeface="Arial" charset="0"/>
              </a:rPr>
              <a:t>support open and recognized </a:t>
            </a:r>
            <a:r>
              <a:rPr lang="en-US" sz="1800" dirty="0" smtClean="0">
                <a:latin typeface="Arial" charset="0"/>
                <a:cs typeface="Arial" charset="0"/>
              </a:rPr>
              <a:t>standards</a:t>
            </a:r>
          </a:p>
          <a:p>
            <a:pPr lvl="2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Support broader </a:t>
            </a:r>
            <a:r>
              <a:rPr lang="en-US" sz="1800" dirty="0">
                <a:latin typeface="Arial" charset="0"/>
                <a:cs typeface="Arial" charset="0"/>
              </a:rPr>
              <a:t>communities beyond traditional users of distributed computing </a:t>
            </a:r>
            <a:r>
              <a:rPr lang="en-US" sz="1800" dirty="0" smtClean="0">
                <a:latin typeface="Arial" charset="0"/>
                <a:cs typeface="Arial" charset="0"/>
              </a:rPr>
              <a:t>technologies</a:t>
            </a:r>
            <a:endParaRPr lang="en-US" sz="18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GB" sz="2400" dirty="0" smtClean="0">
                <a:solidFill>
                  <a:schemeClr val="accent1"/>
                </a:solidFill>
              </a:rPr>
              <a:t>EU2020</a:t>
            </a:r>
            <a:endParaRPr lang="en-GB" sz="2400" dirty="0"/>
          </a:p>
          <a:p>
            <a:pPr lvl="2">
              <a:defRPr/>
            </a:pPr>
            <a:r>
              <a:rPr lang="en-US" sz="1800" dirty="0"/>
              <a:t>Pooling of resources </a:t>
            </a:r>
            <a:r>
              <a:rPr lang="en-US" sz="1800" dirty="0" smtClean="0"/>
              <a:t>together across Member States</a:t>
            </a:r>
            <a:endParaRPr lang="en-US" sz="1800" dirty="0"/>
          </a:p>
          <a:p>
            <a:pPr lvl="2"/>
            <a:r>
              <a:rPr lang="en-GB" sz="1800" dirty="0" smtClean="0"/>
              <a:t>Enabling </a:t>
            </a:r>
            <a:r>
              <a:rPr lang="en-GB" sz="1800" dirty="0"/>
              <a:t>the European Research </a:t>
            </a:r>
            <a:r>
              <a:rPr lang="en-GB" sz="1800" dirty="0" smtClean="0"/>
              <a:t>Area</a:t>
            </a:r>
          </a:p>
          <a:p>
            <a:pPr lvl="2"/>
            <a:r>
              <a:rPr lang="en-GB" sz="1800" dirty="0" smtClean="0">
                <a:ea typeface="ＭＳ Ｐゴシック" pitchFamily="34" charset="-128"/>
              </a:rPr>
              <a:t>Support the single digital market and cloud strategy </a:t>
            </a:r>
            <a:endParaRPr lang="en-US" sz="18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smtClean="0">
                <a:ea typeface="ＭＳ Ｐゴシック" pitchFamily="34" charset="-128"/>
              </a:rPr>
              <a:t>How this solution can be sustained?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1164B1"/>
                </a:solidFill>
                <a:ea typeface="ＭＳ Ｐゴシック" pitchFamily="34" charset="-128"/>
              </a:rPr>
              <a:t>Direct Charging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: Providers add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resources through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the Federated Cloud making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use of core services,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thereby accessing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new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consumers markets</a:t>
            </a:r>
            <a:endParaRPr lang="en-US" sz="18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1800" dirty="0">
                <a:solidFill>
                  <a:srgbClr val="0067B1"/>
                </a:solidFill>
                <a:ea typeface="ＭＳ Ｐゴシック" pitchFamily="34" charset="-128"/>
              </a:rPr>
              <a:t>User Project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: Pay per use model for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provisioning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of service instances targeted to communities connected to their resources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0067B1"/>
                </a:solidFill>
                <a:ea typeface="ＭＳ Ｐゴシック" pitchFamily="34" charset="-128"/>
              </a:rPr>
              <a:t>Solution </a:t>
            </a:r>
            <a:r>
              <a:rPr lang="en-GB" sz="3600" dirty="0" smtClean="0">
                <a:solidFill>
                  <a:srgbClr val="0067B1"/>
                </a:solidFill>
                <a:ea typeface="ＭＳ Ｐゴシック" pitchFamily="34" charset="-128"/>
              </a:rPr>
              <a:t>#4:</a:t>
            </a:r>
            <a:r>
              <a:rPr lang="en-GB" sz="3600" dirty="0" smtClean="0">
                <a:solidFill>
                  <a:srgbClr val="0067B1"/>
                </a:solidFill>
                <a:latin typeface="Arial" charset="0"/>
              </a:rPr>
              <a:t/>
            </a:r>
            <a:br>
              <a:rPr lang="en-GB" sz="3600" dirty="0" smtClean="0">
                <a:solidFill>
                  <a:srgbClr val="0067B1"/>
                </a:solidFill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Community Networks and Support</a:t>
            </a:r>
            <a:endParaRPr lang="en-GB" sz="3600" dirty="0">
              <a:latin typeface="Arial" charset="0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Catherine </a:t>
            </a:r>
            <a:r>
              <a:rPr lang="en-GB" dirty="0" err="1" smtClean="0">
                <a:latin typeface="Arial" charset="0"/>
              </a:rPr>
              <a:t>Gater</a:t>
            </a:r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sz="2800" dirty="0" err="1" smtClean="0">
                <a:latin typeface="Arial" charset="0"/>
              </a:rPr>
              <a:t>EGI.eu</a:t>
            </a:r>
            <a:r>
              <a:rPr lang="en-GB" sz="2800" dirty="0" smtClean="0">
                <a:latin typeface="Arial" charset="0"/>
              </a:rPr>
              <a:t> Deputy Director</a:t>
            </a:r>
            <a:endParaRPr lang="en-GB" sz="2800" dirty="0">
              <a:latin typeface="Arial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EGI Solution Portfolio: EGI-InSPIRE Review 2013</a:t>
            </a:r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4C0C0C-57FD-D44F-8D5C-59DC70359027}" type="slidenum">
              <a:rPr lang="en-US" sz="1200">
                <a:solidFill>
                  <a:schemeClr val="bg1"/>
                </a:solidFill>
                <a:cs typeface="Arial" charset="0"/>
              </a:rPr>
              <a:pPr eaLnBrk="1" hangingPunct="1"/>
              <a:t>25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27832"/>
              </p:ext>
            </p:extLst>
          </p:nvPr>
        </p:nvGraphicFramePr>
        <p:xfrm>
          <a:off x="179512" y="2483193"/>
          <a:ext cx="8784976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groups </a:t>
                      </a:r>
                      <a:r>
                        <a:rPr lang="en-US" baseline="0" dirty="0" smtClean="0"/>
                        <a:t>may potentially benefit from EGI, but are unaware of its existence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They are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struggling with their work and would like to be informed/supported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EGI users span different countries</a:t>
                      </a:r>
                      <a:r>
                        <a:rPr lang="en-US" sz="1800" baseline="0" dirty="0" smtClean="0">
                          <a:latin typeface="Arial" charset="0"/>
                          <a:cs typeface="Arial" charset="0"/>
                        </a:rPr>
                        <a:t> and disciplines and are often unaware of each other’s activities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Difficult</a:t>
                      </a:r>
                      <a:r>
                        <a:rPr lang="en-US" sz="1800" baseline="0" dirty="0" smtClean="0"/>
                        <a:t> to find suitable peers or reusable solutions</a:t>
                      </a:r>
                      <a:endParaRPr lang="en-US" sz="180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Difficult to find proper channels for expressing</a:t>
                      </a:r>
                      <a:r>
                        <a:rPr lang="en-US" baseline="0" dirty="0" smtClean="0"/>
                        <a:t> requirements in a multi-domain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Lack of clarity on communication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channels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72725"/>
              </p:ext>
            </p:extLst>
          </p:nvPr>
        </p:nvGraphicFramePr>
        <p:xfrm>
          <a:off x="179512" y="1135649"/>
          <a:ext cx="8784976" cy="1010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National and International Research Collaborations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To find the best solution for</a:t>
                      </a:r>
                      <a:r>
                        <a:rPr lang="en-GB" sz="1800" baseline="0" dirty="0" smtClean="0"/>
                        <a:t> their</a:t>
                      </a:r>
                      <a:r>
                        <a:rPr lang="en-GB" sz="1800" dirty="0" smtClean="0"/>
                        <a:t> data-intensive</a:t>
                      </a:r>
                      <a:r>
                        <a:rPr lang="en-GB" sz="1800" baseline="0" dirty="0" smtClean="0"/>
                        <a:t> compute requirements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64807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400" dirty="0"/>
              <a:t>Establish and manage thematic open community networks </a:t>
            </a:r>
            <a:endParaRPr lang="en-GB" sz="2400" dirty="0" smtClean="0"/>
          </a:p>
          <a:p>
            <a:pPr>
              <a:defRPr/>
            </a:pPr>
            <a:endParaRPr lang="en-GB" sz="1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79654"/>
              </p:ext>
            </p:extLst>
          </p:nvPr>
        </p:nvGraphicFramePr>
        <p:xfrm>
          <a:off x="395536" y="3140968"/>
          <a:ext cx="8461448" cy="1925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EGI 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GB" sz="1800" noProof="0" dirty="0" smtClean="0"/>
                        <a:t>Technical Consultancy and Support, Marketing, Outreach, Application Database,</a:t>
                      </a:r>
                      <a:r>
                        <a:rPr lang="en-GB" sz="1800" baseline="0" noProof="0" dirty="0" smtClean="0"/>
                        <a:t> </a:t>
                      </a:r>
                      <a:r>
                        <a:rPr lang="en-GB" sz="1800" noProof="0" dirty="0" smtClean="0"/>
                        <a:t>Training Marketplace</a:t>
                      </a:r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Centres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Marketing,</a:t>
                      </a:r>
                      <a:r>
                        <a:rPr lang="en-GB" sz="1800" baseline="0" dirty="0" smtClean="0"/>
                        <a:t> Outreach</a:t>
                      </a:r>
                      <a:endParaRPr lang="en-GB" sz="1800" dirty="0" smtClean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1124744"/>
            <a:ext cx="8642350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ＭＳ Ｐゴシック" pitchFamily="34" charset="-128"/>
              </a:rPr>
              <a:t>Definitive, user-friendly and engaging support and </a:t>
            </a:r>
            <a:r>
              <a:rPr lang="en-US" sz="2400" dirty="0" smtClean="0">
                <a:ea typeface="ＭＳ Ｐゴシック" pitchFamily="34" charset="-128"/>
              </a:rPr>
              <a:t>information</a:t>
            </a:r>
            <a:r>
              <a:rPr lang="en-US" sz="2400" dirty="0">
                <a:ea typeface="ＭＳ Ｐゴシック" pitchFamily="34" charset="-128"/>
              </a:rPr>
              <a:t>;</a:t>
            </a:r>
            <a:r>
              <a:rPr lang="en-US" sz="2400" dirty="0" smtClean="0">
                <a:ea typeface="ＭＳ Ｐゴシック" pitchFamily="34" charset="-128"/>
              </a:rPr>
              <a:t> establishing and building a network of contacts with those solving </a:t>
            </a:r>
            <a:r>
              <a:rPr lang="en-US" sz="2400" dirty="0">
                <a:ea typeface="ＭＳ Ｐゴシック" pitchFamily="34" charset="-128"/>
              </a:rPr>
              <a:t>the same problems</a:t>
            </a:r>
          </a:p>
          <a:p>
            <a:pPr marL="0" indent="0" algn="ctr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just"/>
            <a:endParaRPr lang="en-US" sz="2400" dirty="0" smtClean="0">
              <a:ea typeface="ＭＳ Ｐゴシック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878820"/>
              </p:ext>
            </p:extLst>
          </p:nvPr>
        </p:nvGraphicFramePr>
        <p:xfrm>
          <a:off x="179512" y="2348880"/>
          <a:ext cx="878497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Problems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Pain</a:t>
                      </a:r>
                      <a:r>
                        <a:rPr lang="en-GB" baseline="0" noProof="0" smtClean="0"/>
                        <a:t> Relievers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groups </a:t>
                      </a:r>
                      <a:r>
                        <a:rPr lang="en-US" baseline="0" dirty="0" smtClean="0"/>
                        <a:t>may potentially benefit from EGI, but are unaware of its existence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aseline="0" noProof="0" dirty="0" smtClean="0"/>
                        <a:t>Champions program to spread knowledge through domain experts</a:t>
                      </a:r>
                      <a:endParaRPr lang="en-GB" sz="1800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charset="0"/>
                          <a:cs typeface="Arial" charset="0"/>
                        </a:rPr>
                        <a:t>EGI users span different countries</a:t>
                      </a:r>
                      <a:r>
                        <a:rPr lang="en-GB" sz="1800" baseline="0" noProof="0" dirty="0" smtClean="0">
                          <a:latin typeface="Arial" charset="0"/>
                          <a:cs typeface="Arial" charset="0"/>
                        </a:rPr>
                        <a:t> and disciplines and are often unaware of each other’s activities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aseline="0" noProof="0" dirty="0" smtClean="0"/>
                        <a:t>Easy access to relevant scientific publications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aseline="0" noProof="0" dirty="0" smtClean="0"/>
                        <a:t>Community events to network with people working in related areas</a:t>
                      </a:r>
                      <a:endParaRPr lang="en-GB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Difficult to find proper channels for expressing</a:t>
                      </a:r>
                      <a:r>
                        <a:rPr lang="en-GB" baseline="0" noProof="0" dirty="0" smtClean="0"/>
                        <a:t> requirements in a multi-domain infrastructure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Defined channels and procedures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to gather and prioritise requirements in a transparent way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5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9512" y="981993"/>
            <a:ext cx="856863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r>
              <a:rPr lang="en-GB" sz="1800" dirty="0" smtClean="0">
                <a:solidFill>
                  <a:schemeClr val="accent1"/>
                </a:solidFill>
                <a:ea typeface="Arial" pitchFamily="34" charset="0"/>
              </a:rPr>
              <a:t>EGI2020: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Community building and Coordination/</a:t>
            </a:r>
            <a:r>
              <a:rPr lang="en-GB" sz="1600" dirty="0" smtClean="0">
                <a:solidFill>
                  <a:srgbClr val="1164B1"/>
                </a:solidFill>
                <a:latin typeface="Arial" charset="0"/>
                <a:cs typeface="Arial" charset="0"/>
              </a:rPr>
              <a:t>NGI International Liaisons and Champions: </a:t>
            </a:r>
            <a:r>
              <a:rPr lang="en-GB" sz="1600" dirty="0" smtClean="0">
                <a:latin typeface="Arial" charset="0"/>
                <a:cs typeface="Arial" charset="0"/>
              </a:rPr>
              <a:t>build and strengthen a grassroots infrastructure for community engagement, technical outreach and communication.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Operations Infrastructure/</a:t>
            </a:r>
            <a:r>
              <a:rPr lang="en-GB" sz="1600" dirty="0" smtClean="0">
                <a:solidFill>
                  <a:srgbClr val="1164B1"/>
                </a:solidFill>
                <a:latin typeface="Arial" charset="0"/>
                <a:cs typeface="Arial" charset="0"/>
              </a:rPr>
              <a:t>Researchers and Champions</a:t>
            </a:r>
            <a:r>
              <a:rPr lang="en-GB" sz="1600" dirty="0" smtClean="0">
                <a:latin typeface="Arial" charset="0"/>
                <a:cs typeface="Arial" charset="0"/>
              </a:rPr>
              <a:t>: promote use </a:t>
            </a:r>
            <a:r>
              <a:rPr lang="en-GB" sz="1600" dirty="0">
                <a:latin typeface="Arial" charset="0"/>
                <a:cs typeface="Arial" charset="0"/>
              </a:rPr>
              <a:t>cases </a:t>
            </a:r>
            <a:r>
              <a:rPr lang="en-GB" sz="1600" dirty="0" smtClean="0">
                <a:latin typeface="Arial" charset="0"/>
                <a:cs typeface="Arial" charset="0"/>
              </a:rPr>
              <a:t>of individual </a:t>
            </a:r>
            <a:r>
              <a:rPr lang="en-GB" sz="1600" dirty="0">
                <a:latin typeface="Arial" charset="0"/>
                <a:cs typeface="Arial" charset="0"/>
              </a:rPr>
              <a:t>researchers and research communities </a:t>
            </a:r>
            <a:r>
              <a:rPr lang="en-GB" sz="1600" dirty="0" smtClean="0">
                <a:latin typeface="Arial" charset="0"/>
                <a:cs typeface="Arial" charset="0"/>
              </a:rPr>
              <a:t>accessing </a:t>
            </a:r>
            <a:r>
              <a:rPr lang="en-GB" sz="1600" dirty="0">
                <a:latin typeface="Arial" charset="0"/>
                <a:cs typeface="Arial" charset="0"/>
              </a:rPr>
              <a:t>and </a:t>
            </a:r>
            <a:r>
              <a:rPr lang="en-GB" sz="1600" dirty="0" smtClean="0">
                <a:latin typeface="Arial" charset="0"/>
                <a:cs typeface="Arial" charset="0"/>
              </a:rPr>
              <a:t>analysing </a:t>
            </a:r>
            <a:r>
              <a:rPr lang="en-GB" sz="1600" dirty="0">
                <a:latin typeface="Arial" charset="0"/>
                <a:cs typeface="Arial" charset="0"/>
              </a:rPr>
              <a:t>remote </a:t>
            </a:r>
            <a:r>
              <a:rPr lang="en-GB" sz="1600" dirty="0" smtClean="0">
                <a:latin typeface="Arial" charset="0"/>
                <a:cs typeface="Arial" charset="0"/>
              </a:rPr>
              <a:t>data, and community events where new requirements can be gathered.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Operations Infrastructure/</a:t>
            </a:r>
            <a:r>
              <a:rPr lang="en-GB" sz="1600" dirty="0" smtClean="0">
                <a:solidFill>
                  <a:srgbClr val="1164B1"/>
                </a:solidFill>
                <a:latin typeface="Arial" charset="0"/>
                <a:cs typeface="Arial" charset="0"/>
              </a:rPr>
              <a:t>NGI Operations and technical squads</a:t>
            </a:r>
            <a:r>
              <a:rPr lang="en-GB" sz="1600" dirty="0" smtClean="0">
                <a:latin typeface="Arial" charset="0"/>
                <a:cs typeface="Arial" charset="0"/>
              </a:rPr>
              <a:t>: sharing technical expertise.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Virtual Research Environments/</a:t>
            </a:r>
            <a:r>
              <a:rPr lang="en-GB" sz="1600" dirty="0" smtClean="0">
                <a:solidFill>
                  <a:schemeClr val="accent1"/>
                </a:solidFill>
              </a:rPr>
              <a:t>Researchers and Champions: </a:t>
            </a:r>
            <a:r>
              <a:rPr lang="en-GB" sz="1600" dirty="0" smtClean="0"/>
              <a:t>collect requirements and feedback from researchers through case studies, events and social media.</a:t>
            </a:r>
          </a:p>
          <a:p>
            <a:pPr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EC2020: </a:t>
            </a:r>
            <a:r>
              <a:rPr lang="en-GB" sz="1800" dirty="0" smtClean="0">
                <a:solidFill>
                  <a:srgbClr val="000000"/>
                </a:solidFill>
              </a:rPr>
              <a:t>Contribution to skills development and the free-flow of knowledge; open access to research outputs </a:t>
            </a:r>
          </a:p>
          <a:p>
            <a:pPr marL="0" indent="0"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How this solution can be sustained?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1164B1"/>
                </a:solidFill>
              </a:rPr>
              <a:t>Community funding</a:t>
            </a:r>
            <a:r>
              <a:rPr lang="en-GB" sz="1800" dirty="0" smtClean="0">
                <a:solidFill>
                  <a:srgbClr val="000000"/>
                </a:solidFill>
              </a:rPr>
              <a:t>: Event organisation, Champions, Collaboration agreements, CRM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1164B1"/>
                </a:solidFill>
              </a:rPr>
              <a:t>Project funding</a:t>
            </a:r>
            <a:r>
              <a:rPr lang="en-GB" sz="1800" dirty="0" smtClean="0">
                <a:solidFill>
                  <a:srgbClr val="000000"/>
                </a:solidFill>
              </a:rPr>
              <a:t>: Materials, copywriting, web content, events attendance</a:t>
            </a:r>
            <a:endParaRPr lang="en-GB" sz="1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2195958" y="115888"/>
            <a:ext cx="6840538" cy="865187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are we improving </a:t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EGI Service/Solution definition?</a:t>
            </a:r>
            <a:endParaRPr lang="en-US" dirty="0">
              <a:latin typeface="Arial" charset="0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Defining a well-structured </a:t>
            </a:r>
            <a:r>
              <a:rPr lang="en-US" dirty="0" smtClean="0">
                <a:latin typeface="Arial" charset="0"/>
              </a:rPr>
              <a:t>Services </a:t>
            </a:r>
            <a:r>
              <a:rPr lang="en-US" dirty="0">
                <a:latin typeface="Arial" charset="0"/>
              </a:rPr>
              <a:t>Portfolio for the key players of the EGI ecosystem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T</a:t>
            </a:r>
            <a:r>
              <a:rPr lang="en-US" dirty="0" smtClean="0">
                <a:latin typeface="Arial" charset="0"/>
                <a:cs typeface="Arial" charset="0"/>
              </a:rPr>
              <a:t>o </a:t>
            </a:r>
            <a:r>
              <a:rPr lang="en-US" dirty="0">
                <a:latin typeface="Arial" charset="0"/>
                <a:cs typeface="Arial" charset="0"/>
              </a:rPr>
              <a:t>answer: </a:t>
            </a:r>
            <a:r>
              <a:rPr lang="en-US" dirty="0" smtClean="0">
                <a:latin typeface="Arial" charset="0"/>
                <a:cs typeface="Arial" charset="0"/>
              </a:rPr>
              <a:t>“What </a:t>
            </a:r>
            <a:r>
              <a:rPr lang="en-US" dirty="0">
                <a:latin typeface="Arial" charset="0"/>
                <a:cs typeface="Arial" charset="0"/>
              </a:rPr>
              <a:t>does X do?”</a:t>
            </a:r>
          </a:p>
          <a:p>
            <a:r>
              <a:rPr lang="en-US" dirty="0">
                <a:latin typeface="Arial" charset="0"/>
              </a:rPr>
              <a:t>Defining a well-structured Solutions Portfolio for the EGI Partnership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T</a:t>
            </a:r>
            <a:r>
              <a:rPr lang="en-US" dirty="0" smtClean="0">
                <a:latin typeface="Arial" charset="0"/>
                <a:cs typeface="Arial" charset="0"/>
              </a:rPr>
              <a:t>o </a:t>
            </a:r>
            <a:r>
              <a:rPr lang="en-US" dirty="0">
                <a:latin typeface="Arial" charset="0"/>
                <a:cs typeface="Arial" charset="0"/>
              </a:rPr>
              <a:t>answer: </a:t>
            </a:r>
            <a:r>
              <a:rPr lang="en-US" dirty="0" smtClean="0">
                <a:latin typeface="Arial" charset="0"/>
                <a:cs typeface="Arial" charset="0"/>
              </a:rPr>
              <a:t>“What </a:t>
            </a:r>
            <a:r>
              <a:rPr lang="en-US" dirty="0">
                <a:latin typeface="Arial" charset="0"/>
                <a:cs typeface="Arial" charset="0"/>
              </a:rPr>
              <a:t>problems EGI can solve and with what integrated service offering?”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0067B1"/>
                </a:solidFill>
                <a:ea typeface="ＭＳ Ｐゴシック" pitchFamily="34" charset="-128"/>
              </a:rPr>
              <a:t>Solution </a:t>
            </a:r>
            <a:r>
              <a:rPr lang="en-GB" sz="3600" dirty="0" smtClean="0">
                <a:solidFill>
                  <a:srgbClr val="0067B1"/>
                </a:solidFill>
                <a:ea typeface="ＭＳ Ｐゴシック" pitchFamily="34" charset="-128"/>
              </a:rPr>
              <a:t>#5:</a:t>
            </a:r>
            <a:r>
              <a:rPr lang="en-GB" sz="3600" dirty="0" smtClean="0">
                <a:solidFill>
                  <a:srgbClr val="0067B1"/>
                </a:solidFill>
                <a:latin typeface="Arial" charset="0"/>
              </a:rPr>
              <a:t/>
            </a:r>
            <a:br>
              <a:rPr lang="en-GB" sz="3600" dirty="0" smtClean="0">
                <a:solidFill>
                  <a:srgbClr val="0067B1"/>
                </a:solidFill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Community-driven Innovation</a:t>
            </a:r>
            <a:endParaRPr lang="en-GB" sz="3600" dirty="0">
              <a:latin typeface="Arial" charset="0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6696744" cy="13430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Richard McLennan</a:t>
            </a:r>
          </a:p>
          <a:p>
            <a:pPr eaLnBrk="1" hangingPunct="1"/>
            <a:r>
              <a:rPr lang="en-GB" sz="2800" dirty="0" err="1" smtClean="0">
                <a:latin typeface="Arial" charset="0"/>
              </a:rPr>
              <a:t>EGI.eu</a:t>
            </a:r>
            <a:r>
              <a:rPr lang="en-GB" sz="2800" dirty="0" smtClean="0">
                <a:latin typeface="Arial" charset="0"/>
              </a:rPr>
              <a:t> User Community Support Officer</a:t>
            </a:r>
            <a:endParaRPr lang="en-GB" sz="2800" dirty="0">
              <a:latin typeface="Arial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EGI Solution Portfolio: EGI-InSPIRE Review 2013</a:t>
            </a:r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4C0C0C-57FD-D44F-8D5C-59DC70359027}" type="slidenum">
              <a:rPr lang="en-US" sz="1200">
                <a:solidFill>
                  <a:schemeClr val="bg1"/>
                </a:solidFill>
                <a:cs typeface="Arial" charset="0"/>
              </a:rPr>
              <a:pPr eaLnBrk="1" hangingPunct="1"/>
              <a:t>30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93845"/>
              </p:ext>
            </p:extLst>
          </p:nvPr>
        </p:nvGraphicFramePr>
        <p:xfrm>
          <a:off x="179512" y="2924944"/>
          <a:ext cx="878497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Problems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Pains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charset="0"/>
                          <a:cs typeface="Arial" charset="0"/>
                        </a:rPr>
                        <a:t>Researchers have difficulty in defining the technical requirements for solutions that will support their research</a:t>
                      </a:r>
                      <a:endParaRPr lang="en-GB" sz="1800" noProof="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Ideas on how to innovate their</a:t>
                      </a:r>
                      <a:r>
                        <a:rPr lang="en-GB" sz="1800" baseline="0" noProof="0" dirty="0" smtClean="0"/>
                        <a:t> work through EGI, but lacking the skills to implement them</a:t>
                      </a:r>
                      <a:endParaRPr lang="en-GB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Short term</a:t>
                      </a:r>
                      <a:r>
                        <a:rPr lang="en-GB" baseline="0" noProof="0" dirty="0" smtClean="0"/>
                        <a:t> collaborations to solve complex problems need easy access to knowledge and supporting processes and collaboration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set up cost for the short-term collaborations slow down innovation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noProof="0" dirty="0" smtClean="0"/>
                        <a:t>Technical solutions developed in isolation divert effort from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Waste of resource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when minimal effort could re-use other solutions </a:t>
                      </a:r>
                      <a:endParaRPr lang="en-GB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46554"/>
              </p:ext>
            </p:extLst>
          </p:nvPr>
        </p:nvGraphicFramePr>
        <p:xfrm>
          <a:off x="179512" y="1337960"/>
          <a:ext cx="8784976" cy="1010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Research Collaborations and</a:t>
                      </a:r>
                      <a:r>
                        <a:rPr lang="en-US" baseline="0" dirty="0" smtClean="0"/>
                        <a:t> their individuals</a:t>
                      </a:r>
                      <a:endParaRPr lang="en-US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Access the work of like minded specialists internationally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Innovate their digital</a:t>
                      </a:r>
                      <a:r>
                        <a:rPr lang="en-US" baseline="0" dirty="0" smtClean="0"/>
                        <a:t> research workflow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2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64807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400" dirty="0"/>
              <a:t>Provide an EGI focal point through whom </a:t>
            </a:r>
            <a:r>
              <a:rPr lang="en-GB" sz="2400" dirty="0" smtClean="0"/>
              <a:t>international teams </a:t>
            </a:r>
            <a:r>
              <a:rPr lang="en-GB" sz="2400" dirty="0"/>
              <a:t>and projects can be formed with relevant experts in order to develop technical solutions to support </a:t>
            </a:r>
            <a:r>
              <a:rPr lang="en-GB" sz="2400" dirty="0" smtClean="0"/>
              <a:t>research</a:t>
            </a:r>
            <a:endParaRPr lang="en-GB" sz="1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87595"/>
              </p:ext>
            </p:extLst>
          </p:nvPr>
        </p:nvGraphicFramePr>
        <p:xfrm>
          <a:off x="395536" y="2708920"/>
          <a:ext cx="8461448" cy="3296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EGI 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0">
                        <a:buFont typeface="Arial"/>
                        <a:buChar char="•"/>
                      </a:pPr>
                      <a:r>
                        <a:rPr lang="en-GB" sz="1800" noProof="0" dirty="0" smtClean="0"/>
                        <a:t>Project and Programme Management (Project Management expertise, Collaboration tools)</a:t>
                      </a:r>
                    </a:p>
                    <a:p>
                      <a:pPr marL="285750" lvl="0" indent="-285750" rtl="0">
                        <a:buFont typeface="Arial"/>
                        <a:buChar char="•"/>
                      </a:pPr>
                      <a:r>
                        <a:rPr lang="en-GB" sz="1800" noProof="0" dirty="0" smtClean="0"/>
                        <a:t>Technical Consultancy and Support</a:t>
                      </a:r>
                      <a:r>
                        <a:rPr lang="en-GB" sz="1800" baseline="0" noProof="0" dirty="0" smtClean="0"/>
                        <a:t> (</a:t>
                      </a:r>
                      <a:r>
                        <a:rPr lang="en-GB" sz="1800" noProof="0" dirty="0" smtClean="0"/>
                        <a:t>User Community Coordination, Requirements gathering and analysis,</a:t>
                      </a:r>
                      <a:r>
                        <a:rPr lang="en-GB" sz="1800" baseline="0" noProof="0" dirty="0" smtClean="0"/>
                        <a:t> </a:t>
                      </a:r>
                      <a:r>
                        <a:rPr lang="en-GB" sz="1800" noProof="0" dirty="0" smtClean="0"/>
                        <a:t>Coordination of application porting) </a:t>
                      </a:r>
                    </a:p>
                    <a:p>
                      <a:pPr marL="285750" lvl="0" indent="-285750" rtl="0">
                        <a:buFont typeface="Arial"/>
                        <a:buChar char="•"/>
                      </a:pPr>
                      <a:r>
                        <a:rPr lang="en-GB" sz="1800" noProof="0" dirty="0" smtClean="0"/>
                        <a:t>Outreach (Coordination of events, Champions support, Collaboration)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Centres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Consultancy</a:t>
                      </a:r>
                      <a:r>
                        <a:rPr lang="en-GB" sz="1800" baseline="0" dirty="0" smtClean="0"/>
                        <a:t> and Support</a:t>
                      </a:r>
                      <a:endParaRPr lang="en-GB" sz="1800" dirty="0" smtClean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1268983"/>
            <a:ext cx="8642350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ea typeface="ＭＳ Ｐゴシック" pitchFamily="34" charset="-128"/>
              </a:rPr>
              <a:t>Facilitating innovation through on</a:t>
            </a:r>
            <a:r>
              <a:rPr lang="en-US" sz="2400" dirty="0">
                <a:ea typeface="ＭＳ Ｐゴシック" pitchFamily="34" charset="-128"/>
              </a:rPr>
              <a:t>-demand access to </a:t>
            </a:r>
            <a:r>
              <a:rPr lang="en-US" sz="2400" dirty="0" smtClean="0">
                <a:ea typeface="ＭＳ Ｐゴシック" pitchFamily="34" charset="-128"/>
              </a:rPr>
              <a:t>experts supported by management </a:t>
            </a:r>
            <a:r>
              <a:rPr lang="en-US" sz="2400" dirty="0">
                <a:ea typeface="ＭＳ Ｐゴシック" pitchFamily="34" charset="-128"/>
              </a:rPr>
              <a:t>tools </a:t>
            </a:r>
            <a:r>
              <a:rPr lang="en-US" sz="2400" dirty="0" smtClean="0">
                <a:ea typeface="ＭＳ Ｐゴシック" pitchFamily="34" charset="-128"/>
              </a:rPr>
              <a:t>provided centrally</a:t>
            </a:r>
            <a:endParaRPr lang="en-US" sz="2400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just"/>
            <a:endParaRPr lang="en-US" sz="2400" dirty="0" smtClean="0">
              <a:ea typeface="ＭＳ Ｐゴシック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42624"/>
              </p:ext>
            </p:extLst>
          </p:nvPr>
        </p:nvGraphicFramePr>
        <p:xfrm>
          <a:off x="179512" y="2636912"/>
          <a:ext cx="878497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Problems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Pain</a:t>
                      </a:r>
                      <a:r>
                        <a:rPr lang="en-GB" baseline="0" noProof="0" dirty="0" smtClean="0"/>
                        <a:t> Relievers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charset="0"/>
                          <a:cs typeface="Arial" charset="0"/>
                        </a:rPr>
                        <a:t>Researchers have difficulty in defining the technical requirements for solutions that will support their research</a:t>
                      </a:r>
                      <a:endParaRPr lang="en-GB" sz="1800" noProof="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Channel</a:t>
                      </a:r>
                      <a:r>
                        <a:rPr lang="en-GB" sz="1800" baseline="0" noProof="0" dirty="0" smtClean="0"/>
                        <a:t> for accessing experts that can adapt existing tools and applications to meet specific needs</a:t>
                      </a:r>
                      <a:endParaRPr lang="en-GB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Short term</a:t>
                      </a:r>
                      <a:r>
                        <a:rPr lang="en-GB" baseline="0" noProof="0" dirty="0" smtClean="0"/>
                        <a:t> collaborations to solve complex problems need easy access to knowledge and supporting processes and collaboration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Centrally-provided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collaboration tools and streamlined best practices on how to set up and manage virtual teams, access to knowledge base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noProof="0" dirty="0" smtClean="0"/>
                        <a:t>Technical solutions developed in isolation divert effort from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Existing solutions can be adapted/re-used for the community by the community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9512" y="1126009"/>
            <a:ext cx="8856984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Community and </a:t>
            </a:r>
            <a:r>
              <a:rPr lang="en-US" sz="1800" dirty="0">
                <a:solidFill>
                  <a:srgbClr val="0067B1"/>
                </a:solidFill>
                <a:latin typeface="Arial" charset="0"/>
                <a:cs typeface="Arial" charset="0"/>
              </a:rPr>
              <a:t>Coordination</a:t>
            </a:r>
            <a:r>
              <a:rPr lang="en-US" sz="1800" dirty="0">
                <a:latin typeface="Arial" charset="0"/>
                <a:cs typeface="Arial" charset="0"/>
              </a:rPr>
              <a:t>: Communities of researchers with shared needs emerge and solutions are relevant to larger groups (to enable more effective research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Virtual </a:t>
            </a:r>
            <a:r>
              <a:rPr lang="en-US" sz="1800" dirty="0">
                <a:solidFill>
                  <a:srgbClr val="0067B1"/>
                </a:solidFill>
                <a:latin typeface="Arial" charset="0"/>
                <a:cs typeface="Arial" charset="0"/>
              </a:rPr>
              <a:t>Research </a:t>
            </a:r>
            <a:r>
              <a:rPr lang="en-US" sz="18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Environments</a:t>
            </a:r>
            <a:r>
              <a:rPr lang="en-US" sz="1800" dirty="0" smtClean="0">
                <a:latin typeface="Arial" charset="0"/>
                <a:cs typeface="Arial" charset="0"/>
              </a:rPr>
              <a:t>: Technical </a:t>
            </a:r>
            <a:r>
              <a:rPr lang="en-US" sz="1800" dirty="0">
                <a:latin typeface="Arial" charset="0"/>
                <a:cs typeface="Arial" charset="0"/>
              </a:rPr>
              <a:t>solutions support larger groups of researchers working in VREs</a:t>
            </a:r>
            <a:r>
              <a:rPr lang="en-US" sz="1800" dirty="0" smtClean="0">
                <a:latin typeface="Arial" charset="0"/>
                <a:cs typeface="Arial" charset="0"/>
              </a:rPr>
              <a:t>.</a:t>
            </a:r>
          </a:p>
          <a:p>
            <a:pPr lvl="2"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How this solution can be sustained?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Innovation Funding</a:t>
            </a:r>
            <a:r>
              <a:rPr lang="en-US" sz="2000" dirty="0" smtClean="0">
                <a:latin typeface="Arial" charset="0"/>
                <a:cs typeface="Arial" charset="0"/>
              </a:rPr>
              <a:t>:  Funding to support innovation across the human networks within </a:t>
            </a:r>
            <a:r>
              <a:rPr lang="en-US" sz="2000" dirty="0">
                <a:latin typeface="Arial" charset="0"/>
                <a:cs typeface="Arial" charset="0"/>
              </a:rPr>
              <a:t>v</a:t>
            </a:r>
            <a:r>
              <a:rPr lang="en-US" sz="2000" dirty="0" smtClean="0">
                <a:latin typeface="Arial" charset="0"/>
                <a:cs typeface="Arial" charset="0"/>
              </a:rPr>
              <a:t>irtual </a:t>
            </a:r>
            <a:r>
              <a:rPr lang="en-US" sz="2000" dirty="0">
                <a:latin typeface="Arial" charset="0"/>
                <a:cs typeface="Arial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</a:rPr>
              <a:t>eams &amp; mini-projects</a:t>
            </a:r>
            <a:endParaRPr lang="en-US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Coordination Funding</a:t>
            </a:r>
            <a:r>
              <a:rPr lang="en-US" sz="2000" dirty="0" smtClean="0">
                <a:latin typeface="Arial" charset="0"/>
                <a:cs typeface="Arial" charset="0"/>
              </a:rPr>
              <a:t>: Provide the central support  to facilitate productive short-term virtual teams or mini-projects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Researcher Profiles and EGI solutions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Gergely Sipos</a:t>
            </a:r>
          </a:p>
          <a:p>
            <a:r>
              <a:rPr lang="en-GB" smtClean="0"/>
              <a:t>Technical Outreach Manager EGI.eu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05964"/>
            <a:ext cx="928570" cy="531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47525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Connector 53"/>
          <p:cNvCxnSpPr/>
          <p:nvPr/>
        </p:nvCxnSpPr>
        <p:spPr>
          <a:xfrm>
            <a:off x="1944216" y="1052736"/>
            <a:ext cx="0" cy="52565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0323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>
          <a:xfrm>
            <a:off x="0" y="1124744"/>
            <a:ext cx="4211960" cy="108012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Use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0" y="2276872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Create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0" y="4293096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Operate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sz="3600" dirty="0" smtClean="0"/>
              <a:t>EGI Services for</a:t>
            </a:r>
            <a:br>
              <a:rPr lang="en-GB" sz="3600" dirty="0" smtClean="0"/>
            </a:br>
            <a:r>
              <a:rPr lang="en-GB" sz="3600" dirty="0" smtClean="0"/>
              <a:t>Research </a:t>
            </a:r>
            <a:r>
              <a:rPr lang="en-GB" sz="3600" dirty="0"/>
              <a:t>C</a:t>
            </a:r>
            <a:r>
              <a:rPr lang="en-GB" sz="3600" dirty="0" smtClean="0"/>
              <a:t>ommunities</a:t>
            </a:r>
            <a:endParaRPr lang="en-GB" sz="36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979712" y="515719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95736" y="5169966"/>
            <a:ext cx="165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Federated Infrastructure Operations 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9712" y="4005064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Identifying and tackling Community Issues 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07704" y="105273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Services by our Community Networks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79712" y="6086906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9712" y="1988840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79712" y="3861048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3" name="Picture 8" descr="http://www.eiscat3d.se/sites/default/files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967680"/>
            <a:ext cx="698732" cy="346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0" name="Picture 6" descr="Home">
            <a:hlinkClick r:id="rId8" tooltip="Hom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149080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054613"/>
            <a:ext cx="909936" cy="246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07707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020272" y="6218148"/>
            <a:ext cx="212372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smtClean="0">
                <a:solidFill>
                  <a:schemeClr val="bg1"/>
                </a:solidFill>
              </a:rPr>
              <a:t>Research infrastructure clusters</a:t>
            </a:r>
            <a:endParaRPr lang="en-GB" sz="1400" b="1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892480" y="1484784"/>
            <a:ext cx="0" cy="475252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7704" y="32129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European-wide IaaS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712" y="219209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Facility for HTC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data analysis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979712" y="3140968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80312" y="2998693"/>
            <a:ext cx="176368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collaborations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5705964"/>
            <a:ext cx="122608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6571" y="5705963"/>
            <a:ext cx="977597" cy="5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668344" y="4725144"/>
            <a:ext cx="1475656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smtClean="0">
                <a:solidFill>
                  <a:schemeClr val="bg1"/>
                </a:solidFill>
              </a:rPr>
              <a:t>Research</a:t>
            </a:r>
            <a:r>
              <a:rPr lang="en-GB" sz="1400" b="1" smtClean="0">
                <a:solidFill>
                  <a:schemeClr val="bg1"/>
                </a:solidFill>
              </a:rPr>
              <a:t> infrastructures</a:t>
            </a:r>
            <a:endParaRPr lang="en-GB" sz="1400" b="1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6111" y="5705964"/>
            <a:ext cx="1266209" cy="40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24328" y="505556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...</a:t>
            </a:r>
            <a:endParaRPr lang="en-GB" sz="2400" b="1"/>
          </a:p>
        </p:txBody>
      </p:sp>
      <p:sp>
        <p:nvSpPr>
          <p:cNvPr id="41" name="TextBox 40"/>
          <p:cNvSpPr txBox="1"/>
          <p:nvPr/>
        </p:nvSpPr>
        <p:spPr>
          <a:xfrm>
            <a:off x="7236296" y="1115452"/>
            <a:ext cx="190770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smtClean="0">
                <a:solidFill>
                  <a:schemeClr val="bg1"/>
                </a:solidFill>
              </a:rPr>
              <a:t>Individual researchers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43012" name="AutoShape 4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7" name="Picture 9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4929066"/>
            <a:ext cx="673546" cy="44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2" descr="Home">
            <a:hlinkClick r:id="rId16" tooltip="Hom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56950" y="5017275"/>
            <a:ext cx="675290" cy="355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AutoShape 2" descr="data:image/jpeg;base64,/9j/4AAQSkZJRgABAQAAAQABAAD/2wCEAAkGBhARERQQEhQUFBUTFRUXFBQVFBUUFRkQGBkXFhwWFBUYHCYeGBkjGRUVHy8gIycpLC4sGR4yNTAqNSYrLCkBCQoKDgwOGg8PGikkHyQpKSwsKSwpLC0qKSwsLCwsLCwsLSopLCwpLCwpLCwsLCwsKiksLCwqKSksLCwpLCwsKv/AABEIAIMBggMBIgACEQEDEQH/xAAcAAEAAgMBAQEAAAAAAAAAAAAABgcEBQgDAQL/xABOEAABAwIDAwgCDAsHBAMAAAABAAIDBBEFEiEGBzETIkFRYXGBkRSxIzI1QlJzgpKhsrPBJDM0VGJjcnSDk/AVF1Oio9HSFsLD8WSU0//EABoBAQADAQEBAAAAAAAAAAAAAAABAgMEBQb/xAAuEQACAQMDAgQFBAMAAAAAAAAAAQIDERIEITFRcRMyQWE0kaHB8BQjM4EFIkL/2gAMAwEAAhEDEQA/ALxREQBERAEREAREQBERAEXjRSF0bHHUljST2kAr2QELxPdNhspfI4Stc8uc54lcbOcbk86481Qsry1xDXkgEhrgSLtB0Nui41XQe87HPRcPlINnzews67vvmI7mBx8lQOE4a+onjp2e2le1g7LniewC58FnI8vVqKkoxW5ON3e719e01FQ+VsANmBriHSOHEgm9mjhfpN+FlauzmxlJQF5p2OaZA0OJe91w29tCbdJWzw3D2QRRwRizI2hrR2AW17TxKyVZKx20qMYJdeoREVjcIiIAiIgCIiAIiIAiIgCIiAIiIAiIgCIiAIiIAiIgCIiAIiIAiIgCIiAIiIAiIgCIiA8K6SRsb3RsEjw1xYwuDQ54GjS46C5sLqDYhtnjUDC+TDBlAuSyYSWHWQwEgKwEUMpKLfDsU/8A38SfmjP5zv8Agv3/AH8O/M2/zz/+awt8WyDIJGVkLcrJnFsrQLATWuHAdGYB1+1pPSq1VLtHmVK1anLFsunBN5uIVxcKXD2vDfbOM+VovwBc5oF+zip5hFTUPhD6iIQy87NG14kAsTYhw6xY+KrjcVigyVNMeIc2VvaCMjvItZ85WlUGzHfsn1K0TuoNyipN3MfBzenhP6qP6oWYsHAzemgP6mL6jV7YhWshikmebNjY57j+i0En1Kx0FM76sc5WrZStPNp23d8bJYnyYGeZWRuS2fzzSVrhpEOTj+NeOcR3M0+Wq8xGtfUTyTO1fK9ziB8JxvYedguh9l9lW0+Hso3XBcw8qWOLHco/V1ntNxa9gR0ALNbu55lFeLVc+n4iRIq5232M9Ho5aimqatjohnLTUyua5oIuDd1wba3HUqlG1FcNBVVP8+X/AJKzlY6Kmp8N2kjqBFSmH7H4/NFHMyrfllY17b1cwOVwDhcdBsV9n2J2jaLieV/Y2sff/M4Jf2J8eXODLqRU5ukhqDiU/pJlMkMLmuErnOc1zns0OY9QKsTF9hqKqkdLKx+d1rubNMzgA0WaHZRoB0KU7mkKjnHJI36Lmva2lloqyalbNK5sbhlJkdfI5rXtvY2vZwC2WxezFZiZly1ToxDkuXPlcSX5rZQD+genqVcjBapuWKjv3OgkVJ4tumxOFpkhn5fLrla97JPkgmx87qOYXt7idI+wnkOU2dHNeRunFpD9W+BBU5dSz1ODtOLR0eijGwu3EeJRE2yTR25SO9+PB7D0tNj2g6dRMnVjpjJSV0ERRva/bylw5vshzyuF2QtIzEdbjwY3tPgCglJRV2SRfCVRku3mM4nLyNLmZf3kHNIb1vmOo77tC2MG5yvn51VVNBPQTJO7xJIF+4lVy6HOtQ5eSLf0LhDx1hfpVDLuIkA5tWwnthLR5h5WhxXYXGKAGRjpHMbqX08r9B1los4d9iEu+gdapHdw+pfiKi9htu8SkrKendUOeySQBwe1jiWak84jNwB6VcmM4JHVMayR0jQ12YGOV8RvYjUsIuNeClO5pTqqorxRsEVN7zsElw9sUtPVVWSRxY5jqiR2VwGYFpvexAOh6lCqHHsQlkZCyqqM0j2sbeolAzOIaLnNoLlRkYz1WEsXE6ZRU2dgtovzp3/3Jv8AZYGKbK7Qwsc90k8jWi7uTqnvNv2cwcfAFMvYs68l/wAMvNFXu5RhNFLK4kukqHakkkhrIxqT23VhKU7m8JZxUgiIpLhERAEREAREQBERAEREAREQBERAabbDAhW0c1P75zbxnqlbzm92oA7iVzK5pBsRYjiDxB6ius1z5vVwD0Wve5osyo9lb1ZieePn3Pc4Kkl6nn6ynspmFu9xz0TEIZCbMc7k5OrI/m3PYHZXfJXRNc60Uh6mO9RXKS6M2bx70vChOTd/IvbJ8axpa4nvtm8Uixop8xNxs/8AklP8TF9Rqhu+jHeRo20zTzql1j8Uyznebsg8Spjs5+R03xEX1Gqit6OO+lYhJY3ZB7Czq5pOY/PLvABTJ7G+qnjT7nvum2e9KrmyOF46YCR3UZL2YPnc75Cv9Q7dXs96LQMc4WkqPZX9YaRzG+DbHvcVMUirInTU8IL3NFt17m1n7vJ9UrmldLbd+5tX8RJ9UrmnpVZcnJrfMjprYx18Poz/APGh+o1blaXYr3Oo/wB2h+o1bpXR6MPKjS0ez/J19RW3FpoomZbahzM1yT2jJ5LdIiklJLg553r+6tR/B+xjUu3DcKzvg9UqiO9f3VqP4P2Mal24bhWd8HqlWa8x5dP4j+39y2FS++zZ9sU8VWwW5cFslv8AFZazu8tNvkq6FW+/JzfQ4B08vp3cm+/3K0uDt1MU6bK/3XYk6HE4LXtKXROHW1wNvJwafBdELnvdThpmxOEgaQh8jj1ANLR/mc1dCJHgz0d8P7I5t3ta3DqUy6GV/NhYeBf1n9Fo1PgOlc/MFRXVIBJkmnkAu48XuNrnqA8gB2KT73saM+IOivzKdojaOjOQHPPfcgfJCytyuGCSudMRpBESPjHnIP8ALnVXuznqydWrh6Ft7LbMQ0EDYIhroZH25z5OlzvuHQFuERaHppJKyCItViuNiIEMyucLXBNrX7OJWVWtClHKbsjSEJTdokGxPZllNj9FNE0NZUGVxaNAJWRvzEDoBDmnvurOUJMdRVSxzgNzU5dybjzWtdIMpHaSO9e9Ftq5r8lQ0DW2caWPDnDoXJS19GbXKvw2tmW/RzpZcc329DSb8/ySD4//AMb1VGzH5bS/vEP2jVau++QOo6cg3Bn0P8N6qrZn8tpf3iH7Rq7Jcnian+b5HUKIi0PWNLsns+aKB0NwbzTSDKCAGveS0a9TbBbpEQhJJWQREQkIiIAiIgCIiAIiIAiIgCIiAIiIAoLvfwD0ihMzRd9Mc46+SOjx5Wd8hTpfiaFr2uY4Xa4EOB4FpFiD4KHuUnHOLizk5WPuqx3LDXUbjo6CSaMfpNYWvA7SMh+SVC9pMGdR1U1Mb+xvIaT0xnVrvFpBXlglW+OdjmGxN2H9h7Sxw+a4rNbM8ek3TqIvyoxz0PB21HvmU0YZ2yloawfOI8AVSexeBGurooTctLs8p/VN5zrnt9r3uCk+8nH70lBRNPCFksnzcjB9c+Ske5PZ/k4JKxw50xyR/FMOpHe+/wAwKz3Z11P3ayj6IssC2i+oiuegaLbv3Nq/iJPqlc0rpbbv3Nq/iJPqlc0lZy5PM1vmRYOE74amngip208TmxRsYCS+5DQG3NunRZTt+VX+bwDvMn+6tDY/3PpP3aH7Nq2dRTMkaWva17SLEOAcCOogq1n1OhUqllaf0ILus2iqa51XUTuvzomsY24jYAHkhjSTbiLniVP1Ed32AGkNbGGOYw1buSuCLw5WZcpPFouRfsUuUrg2opqCvyc871/dWo/g/YxqXbhuFZ3weqVRHev7q1H8H7GNeGxOzNfVmR9FIInRZczuVfEedmsAWjX2pVPU82MnGu2lfdnRqpDezj/ptXFSU95BDdvM52aoeQC1tuNg0DvLl4bV4Tj1LBnqaiR8ROV2Soe4C/DONDY8OkdHSFrd220sNFWB8zWljxkMhF3RX9+3qHQ7s7rE3fY2rVs2qbVrltbudihh9OS+xnlsZSNQ0DhG09QubnpJPRZS5fGuBFxqDwI6l9WiO+MVFWRzBtVMX1tU49NRN9o4Kxtw7BasPT7APD2UqvdsaUxV9Uw9E8pHc5xePocFNtxdcG1FTCeMkbHj+G4g/aLJcnlUdq+/VlyoiLU9c8K6o5ON7/ggkd6h4oy6Iy6ucXAaa6km9+s8PNSzFYS6F7RxLStdhjIqdgc97TnsWm1zqBcC3EX9a8b/ACFB1qsVLaNnv0fU79NU8ODa5utup6Bz7QsazLZwJ5rsobb32mpufMXUN2tonMkfn98S4HTVpJ10VgDEWXtrqW204h2lwOq+hPQVpNqZXzNfTRQmR/NGctGVubiQ48CBbXt7FGp00Z09p3ae3y4su3IpVXGXHcqravFXSYbFE43MVTYfs8m+yhlDVGKWOUAExvY8A8CWuDrHyUo2koXso8zvzot01F2seDY9IvdaPZj8tpf3iD7Rq9CnfBZc2R87rfiHYnX9+NX+bQ/OkXjLvwriCBDTtJ4G0ht22zaq7bLT7U4DFV00sT4w8ljshtzhIAS0tPEG9vUuiz6nRKlVttP6GJu8qJZMOglle575M73Ocbk5pHkdwtYWGgUjWl2KpHRYfSxvaWubCzM1wIIda5BB4G5W6Urg6IbRXYIiKS4REQBERAEREAREQBERAEREAREQBERAVJvwwDWGuaOPsUv0uYfrj5qrPD4ufGet/wBAsuktp8GbWUs1KbXezm/oyDnMd84ArnuGmLDCHAgh5BB4hwuCD4iyo1uefWpfu5fnKPs1JLV1DYgcz3ythZfoaGta3wa0DyKv+n5OChywaMhiysJ6mCwJ7+Piqv3c00ZqamZ/GFsroz0B7gxl++ziPlKa1WMBtFyZH41kwB7G5W3/AMwUpHRRhZuXUl7Zrvcy3ANN+8uH/avVYENS3lpTfRsbL+DpgfUvtXibW2tY6j1s+54VjoMDbv3Nq/iJPqlc0ldEbx64NoqiP4UEh8rAfSVzus5cnma3zLsdN7H+59J+7Q/UatwopsxibTh1Dbi5tOzxa5jTfvsVKDM3Q3HONh03P9BaI9GHlR+0Ub2x2hdTtpmwuaH1FVBGNA68ZcM5APZpfozBSRCU03Y553r+6tR/B+xjUx3D+0q/2ofVIoZvUeDitTbo5IeIijCl+4Z+lYPiD9qFmvMeXS+Ifd/ctKuoY5o3wyNDmSNLXNPS0rm3a/ZiTD6l0Drlvton/CiPA944HtB7F0yoxt/se3EKYsFhNHd0Lj8LpYT8FwFu+x6FaSudmoo+JHblEP3Rbd3DcOndqPyd56R/hE9Y972adAVrrlF7JIpCDmY+N1iNWua9p8wQQr63cbetr4uSlIFTGOeOHKNGnKNHrHQewhRF+hlpa9/9JckH31bPmOpZWNHMnaGvPVMwW172AfNKh2ymOmiq4qkXIY7ngdMTua4d9ibdoC6Nx/A4qyB9PKLteOI4tcODm9RB1XOm1Gy1RQTGKYaG/JyAcx7etp6+scR5ExJWdzHU03CfiR/GdLUtUyVjZGODmPaHNcOBaRcEL1VDbvN5LqH8HnzPpydLauiJ4lo6WniW+I6Qbvw3FIaiMSwyNkYeDmm47j1HsOqunc7qVaNRbcmUVE8e2fkaTJCLg6lo4g9bVLEJWVehCvHGaOqnUlTd4lU1O0E1OWgl7CXFrQWnnPf0cOcT9y96OlxSttEXyRQWAPvLs4W01OnWV9xraKKvxiipICHx08pkkeNWulY0usD0hoaRfrcepWaG2XLQ0MKT2bfd7EvVurfZbepVe97DGU+H00TBYNm/8b1WezH5bS/vEP2jVae/WT8Hpm9czj5MI/7lVWzkgbV0zibATwkk9AEjdV2S5PE1P83yOo0RFoesEUbkx95xZlExwyNpnyytsCc5e0MueI0ubfpdykiEKSfAREQkIiIAiIgCIiAIiIDA/tdunsc+v6l/frp/XmgxcXI5KfQf4TvoWeiA1k+OhrSeSn00/FO7uPVdYcu1RDXOFPPzXW/Fm1gQD48bDsHWt+lkBH27WiziYJgGtcTzeFiRr1cP66Um1hDQ4U8+pcNW20F7EE8btBNuixUgXwhAROs20c06Qyt/F2DgLG7iXc7W12D19SwHbZytlkdkcG5mAhwvltcEC3TqT25VOpIw4FpFwRYjsWudgjHSSveARJYW+TlN0BDMP2ulEjnWJEjWtj045Q4Ak68CT32UQ2opJHTMqchDJpHyMIHtr3abAa5i8+1tfXgrVotm2RsY4jnRxvFu11zr3AkLDqKMMGGNHvZR5mJzj9KFZK6InDQuhYQxpBEZhm6/TOV5d7T12iZxFxzQL3X4mdI9gAaTluziLZpHMIt4RP8ALuUmip7irPVWTn/Qf/yXiMNIjDsuj6hvjlM1/oIQsYU20DnSP5EF3KtfG02tflXvkZoeF2yM49q/BxiRxLrOIuS3ToziRv8ApNB8FINntnzGIyW65KdxJFrOawBwHk1fqDBRliDhY5om34c0UwafpagK7202onq2OZHBOAQGPc6MgaltwBra7gB4qF/9NVmn4PLzrZeY7XNa1u+481fFZsywAgcSHPNhxs+Mgd+iy5cD5sJtqzkg75L4/uaVVxuctTTeI7yZR2F4nilK0NjEoYx3KBroi5oLTe+o0F2m/RoVtnbcY2A1mRwyEOH4Obi12dI4XB8bqy6fZtrmxl2nKFzTYD2pZKbrfVGCxOtpYi2vYHZz5knzTH3C07SspsozAJa6fEKaaobNJyL2uAc0gBjcz7MFgB7Qmw42PUrNxPeEYWs9gncSHFxZEXAc6zbHhrlkFv0bqUNwlgcx4vdgaO8NZIwfRK5ZL6VhFi0EaaW6jcfSpSsaU6WCaT36nOW0VHW1VTPUmlnbykly3kpOaCBlaTl45cq3O7vF6jDZpHSUtQ+ORlnZInZgWF3OsbAgEPB1FteqyvZkQBJA9sbnvsB6gF+I6ONt7NGpcTpfVxc4/S53moxMVpbSyUtyKU23YmaPYaiJzHRl4fC9oy+/AJ0vmD224nKVns2vbb2jy67nWDXfiDcxvva3OzQgjoz62sVv5ImuFiLjQ27Qb+tefoUeXLlAGUsH7BAFr9wHkFY61f1Kv3gbOQ15bUUzHsndo4uYWsk940E/Dz5WZuGuuguK6o8Lr4JGyxRTtew3a9jHGxGa9iAQRzXdlgV0x6O2wbYWbaw6i0gjyIC/WQdQVXG5zVNNGbyWzK2wXevMGsFZRztNruljicWubbR2R1reBIW+nx2jrabLUU8rmWvIx8ThydiQSffNILXi415p8ZTyDbWyiwFgLD2vC3cvrYGi9mgXvfQa3JJv4uJ8SpsbRi0rSdykMf3bRB7vRJJAOiOaGW+a5zND2t97pxGt+JsVpaTZnF6aQmCOoa8GxdCXd9jl1tboIXRdl9UYoxlpYN3W3YouHabaWwAFSQQLH0Vjrg8CHclrdYeJf9QVLS2ZtWWm+ZpYY2kAXN2gNB06wr/svqYj9NfZyZUW7XZGSjnNVUteHBjmRxtilec5IBLnBuUWAI49J10Vj1W0kbGF/JVLzewYynkLieBA0A0seno7r7ZFKVjaFNQjjEpveVU1uJGFsNDWNZFnN3wODnPdYcG3sAG9fSoUdicStf0So/lP9Vl0xZfbKMTnnpVN5NlI0O0W0sLQzkqh4HDlKVzzb9rLc+JK+1O2m0bgRyUrO1tG6/m5pV2omPuW8CXGbKl3U4fVMqaisqo6jM9gYHPjkzPe5wJ4j9FoudNew2s8YiCbBkvfybgPpt2f0DbLRSlY2pwwjYw/7SF7ZJf5bvX/AF618/tRvwJu/knn1C/SPPsNs1FJoYZxMf4cp/hu1/of1fRfs1w+DJ1/i38PL6OKyUQGN6cNebJp+rdw7NPo4r42vHwJPmO/9eSykQGOa0fBk+Y5fk146GSH+G4addzYeHFZSIDHFa3qf/LePuRZCIAiIgCIiAIiIAiIgPjm3Fj0rU4vCOUowODZ9O7kZf8AZbdYOIR3fAeqUn/SlH3oDV4VHzK7p/CJz/psWXHTgtha4actJp3csR9y+4CzWpv01MnqYtnyTdNBoSR3m9z9J80B+gLaIWg2uOGo7+H3lfUQBERAfnkxppw4dmhHqJX6REAREQBERAEREAREQBERAEREAREQBERAEREAREQBERAEREAREQBERAEREAREQBERAEREAREQBERAF+Xxg2J6Dcd9iPUSv0iA12DN/Hds8n3D7lsViYc23Kdsrz9Ky0AREQBERAEREAREQBERAEREAREQBERAEREAREQBERAEREAREQBERAEREAREQBERAEREAREQBERAEREAREQBERAEREB4Ug0d+271r3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0272" y="4149080"/>
            <a:ext cx="1080120" cy="366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70" name="AutoShape 2" descr="data:image/jpeg;base64,/9j/4AAQSkZJRgABAQAAAQABAAD/2wCEAAkGBhESERQUExAWFRMWFx4YGRcYGBccHhkWGBcbGB8dGRgfHyoeGiElHBcYIDMgIygpLSwsFx4xNTAqNSgrLCkBCQoKDgwNGg8PGjUkHyQ1Myw2LDU1NTUxLzUpNjUsLTUpNjE2NCsqNCkuMDUvKSwvLCwsLCksLiwsLCwtLCwsKv/AABEIAHwAoAMBIgACEQEDEQH/xAAcAAEAAgMBAQEAAAAAAAAAAAAABQYCBAcDAQj/xABBEAACAQIEAwQFCAgGAwAAAAABAhEAAwQFEiEGMUETUWGRInGBkqEHFDJTcrHB0RYjQkNSVGLSFSQzgrLhRGPx/8QAGgEBAQADAQEAAAAAAAAAAAAAAAUCBAYDAf/EAC8RAAEEAAQEBAYCAwAAAAAAAAEAAgMRBBIhUQUxQcEGExSxMmFxgdHhkaEiI/D/2gAMAwEAAhEDEQA/AO40pSiJSsL15UEswUDqTArRPEGG+uX41g6RrfiNL4SBzUjSvFcZbKaw66P4pED1mtJuJsIP36fGvVjHPFtFrF0jW/EaUnSvDDY+3cUslxWUcyCNvX3e2tN+JcKDBxCewz8RX0RvJoAoZGAWSFJ0rWweY2roPZ3FeOcHl6xzFeVzPMOpg3ln1z91eUjhH8Zr66L0jaZPgF/Rb1K1sLmNq59C4rHuB38qwv5xYQw11QR0nl645Vj5sYbmzCt7WflPvLlNrcpWphs1s3DCXVJ7p38q26ya9rxbTaxc1zTThSUpSslilKUoiUpSiJSlKIq9xo36lPG4P+LH8Kp9X/Psr7e2F1BSragTy5Eb+w1VTka/zdj3xUDHwvM2botaVpLljrIy69B/fKPYdFVyr+nDQOEe0bgl216hykRHrHoiqzc4dRSQcbhgR0LgfCa7Lgr2xYQRv5qRj4JC8OrSq91lkLkYfHQf3affcFQlXrJOGAti8puq/bKBqTcACY367sajDwDe+tT41vsxUIkfZ6j2AXm/CTGNgDd/cla/CDkPeIMHsWPtEVoCrbw/wq1g3DccNrTRCzsDz38qi7/DgQwcVZH2mAPlNcV4kY7ETtfFqAK9t12Ph5wggLJNDf8A3JY8LH/Mr6j91ROoncmSdye8nerXw7kgS52nbI4AI9AzufGovMcktWWhsZYtgzpFx1Ux7TvUM4HEOgZlbep261+FcZiYjO4A9B0PS/ytXJD/AJi19r8K6HVP4fym210OmKs3Qhki2wbeNpg7VZsZmlizHa3rdueWt1WfM1Z4Vh5IY3CQUSeymcScJZgGamltUrTwecYe6YtYi1cI6I6sfIGtyqyluaWmnCkpSlFilKUoiUpSiKv8aORZQdDcAPj6LH7wKp1X3iHK2v2wqkBlbUJ5ciPxqs/otiP6Pf8A+qgY6CR0xcBYWtK0lywF4jLbwB27VV9jaJHxNVuKva8MOcG9ksA7OHG+0jTAmP6ar54OxP8A6/f/AOq7HgsjYsIGSGipGOgldICBYr8qT+TxvSxA6QhjxOsE/AeVXOq9wlkNzDi41wrL6QApnZdXX/cfKp83B3jzrwxjg+dxbqNPZVMCxzIGtdodfdeeMci25HMKSPWAa5oBXTbqB1ZZ2YESPERVLfhS+NpQ/wC6PwrleLwSSOYWNur7LpuFzRxhwca5LHhUxiV8VP3VzFrpcl2Mu5LMe9mMk+ZrsXD/AA/ct3dblYAI2M7mqVi/kyxaOQjWmSfRLPB09JEc4rf4PG6KAh4rVWsHjMO2d+Zw1Df6u/cKJ4PcjH4YjY649hU7V4cR3S+MxLMZbtnWfBWKgewKB7KtvC/AGJt4q3dum2EtnV6L6iTBAHLx+FeWf/JziWxF17Rtslxy41PpILHUQRHeTVfMLWz67DervOPhq/vytU7L7hW9aYGCLiQe70hX6BrlOV/Jti+2tm4bQRXVmIeTCkGAI6xFdVLRWDyConHcRFM9nluur5L7SsQ47xWVea51KUpREpSlEUDxjfZbKhTGpwDHdpY/eBVLKjuq98TZa960AgllbVEgTsR19dVb9HcV9QfeT+6ue4hE9015SR9LWtKCXL3XHXFy69DmRcCgyZCtomD05mqsyAmSJPeau68O3jgrlsiLjOHCyP2dO08t9NV39F8Z/Lt71v8AurtOCPbHhAHmj89Co3EIpHSD/EkVte63OHcdcXDYyHPoopXfkTrBju5DyqvOs7nc953PmauOScNXhYxKuuhrqhVBIP0dR3gkCS0eyoM8LYz+Xb3rf91UopohI8hw5jr8gvCWGUxMBaTz6Hc9lvcGYpla8ATAtFgOkry25dajmYnckk953qf4W4evobpupoDWygkqd28ATyj41pHhvFDbsSfUy/nXD+J2OmxDTGMwrprtsu28NubFhyJDlN9dPde3Cl0jEAAmCDI6eVczxeNe+xuXWLMxLbkkDUZhQeQ8BXWeHcjvJeDumlQDzK7k+omqJifk+x6OyrYLqDCuGt+kvQwWkbdKy4Mx0cBDxWvVdTgsRh24h5LgDQ1sfO9f4WvwViGTHWAjFQzwwBIBBU8xyNWrOL7PeuajMOQB0ABgQPZUdwpwTjExdm5dsm2lttRJZDyBAAAJPMirBmnDuI7VytvUrMWBBXqZ5E+NeXG2PkY3ICd6WOKxEBxVhw+HnY33UVgbpS4hUkHUOXr61v8AE2IZsQ4JMLAA6cgeXtrLB8N4g3F1W9K6gSSV2AM9DW3n2Q32vM6JqVoOxUQYiNz4VDbh5/TOGU8xpR2PT+Fqunh9QDmHI639FXVcrupIPeNq6bZaVUnqAfhVEXhrFEx2UT1LLA9e9Xy2kADuEeVU+DRSRl+ZpA056bqfxSRj8uUg81lSlKvqKlKUoihOLMY9uyuhipZwCRsYgn8KppxL/wAbe8aufFWBe7aXQuoq8wO6CPxqp/4Rf+pfyNc/j2yGbQGlqy3mUvhc1ujA3W1ksLgUGdwDp6+01BHFOebt7xqwYbJrvzK4mgh2cMF6wNP5VDf4Pf8AqX8jXjO2Yhlg8u5/S+OB0UllOa3Vw+KOskogKyZgnUNvIVV3x10mTdcn7TfnVsyzJL3zfEqUKtcUBQepXUfxFVs5FifqH8q7TgBDcL/s52efOuil45shLaBqlM8H5ndDXQXZlW0WAYkwVqPfHXW3a45P2jUrwnkt4NdL2yga2VBbaS3/AMrQOTYgbGy/lXPeJg52Ib5VkV0302XWeHCG4c+Zob6/tSHC2NuduFLsVIMgkmudY3iHE3nLtfuDUSQA7AKCZgAHkOVdK4ayq6t8M1tlUA7nvNc9xHBuNtsU+bO2kkBlAIYAwCN+vOsuDBwgPmb9f2upwT8OMQ8ki6G3zvstvg3Ob64yyvbOVd9LKzMQRB6E15cUZ/iLmKvg3nVUuMiqrMAAjFeh6xPtre4S4XxYxll3w7oiNqZmgAAKfHvivHiLhLGDFXiuHd1a4zqygEEOxbv6THsqxpa2c+G9ZdtvL8t/f+6UblGeYi3etlb9z6agguxBBYAggmr9xJmFw33XWwVYAAJA5Az8apeV8I4xr1oHDXFHaKSxAAChgSefcDV44gyi8b7stssrQQR6o/Co3Gg8wjy99aWtjH4c4hpBF0dtxXdRCY66plbjAj+o10ey8qD3gH4Vz5clxB2Flt/CPjXQraQAO4R5VpcHbIC/ODWnP7qHxUsOXLV6rKlKVfUVKUpREpSlEUVxPmD2cM7oYaQAdttTATvt1qgNneJP/kXffYfAbVe+LsI9zCuqCTKmBzhWBMVzz5nc+qf3G/KrnDmsMRJAu1A4k6QSgAmq/Ks+Q8Q3+wxRZy5tIrKTEjVqHPr9EHeoF88xJMnEXJ8GI+AgVLZBlV04bF+gwLooUEESV1ExPrFQJwdz6p/cb8q2YmReY+gOY9h3WtK+bymWT19z2Vn4Szy8TdD3C6rbLgNuQV8ee/jUe+dYhtzef2GPgIrZ4Qy64WvEoyg2ioLAiS3r9VR5wdwbG24P2T+VcP4nLm4hoj0FdN9Nl2vhsNdhyZNTfX9qc4ZzW814I1xmUg7MZ3Hid6jcRn192J7VlBMgKYgd20TW7wtg3+cBijAAGSQRUVdy66hKm20jbZTG3cYqA98/pmamrO/yrurrWQ+e7Qch3vspLI84vdsim6zKxghjPTx3FY5vnd83XAuMqqxACmORjmNzymsMiwVw4i2dDAAySQRAArzzbAXFvXPQbdyQQCQQTPP20zz+l5ms3z2TJD6jkOXdfcDnd9bi/rWILAEMZBE+PL2Vu8RZzeF5kW4yqsCFMbxMzz61GYLAXGuIBbb6Q/ZOwnnW7xHgbnzhzoYhoIIBPQD8KNfP6Z2pqxvsf0jmQ+oGg5HstO3nWIUyLz+0kjyNdCtPKg94B865suCuHYW3JP8ASa6RaSFA7gB5CqfBnSEvzE1pz+6n8VDBly1eqzpSlX1FSlKURaeOxbI1lQJ7S5pPgAjOf+NQ2Z8UNbuKFWbc3C7bSFtNbt6VBIks90QfA1NY7K7d7TrBJWdJDupEiDupB5Vi+TWDM2x6QIPPkX7QwZ29L0pHWO4URa4zZ3wzXbdo6xIC7HcGJEEahG43E+Fa+WcQ9pCqe3Ik3HVRbFtdbJDqzatUpcED6tpjaZR8utm2LZDaREem8yDM651TPWa8VyHDiItxCldiwlTJOqD6W7MZad2J5miKJsca2ysm3cOm3rY6QIPY9tET0UgFuWrbvjatcSlnNsYa52wYgpqt7Kq22LFgxUf6qLHOSegmtxsisHV+r2ddLDUwUiAu6g6ZgATEwKyfJrJcP2cOGLBgWBltMyQdwdCSDsdA22oi1sq4iS/cZERoAJD7QQraTy5TIInmN+hqOHFRFsYh2UW3tPdt2QjG49tYgh5jUZWVjbWBPUz2Dy63aLaFK6uY1MRzJ9FSYUSx2Ec68LeQYdW1C0J6btC+kHIQTCAsqkhYBgTRFG4zizsxd/UOz2w7G2NGy2raXHJctp/e21ieZ7pI2ruOvzYsjSt57RuXH06lXs9AYBdQJJa4I6QGnpPvj+HcNe/1bKtOoGZ3FwAODB3DaVkHY6V7hXrj8ps3ipuJLKCFYEqwDRqAZSDBhZEwdInkKIo7F8TCwrm4jMLatLqAA1y2mtlVNRbfkOe+1eV/jAW+07TDXV0a+ts6mtorwoDEmdQWY+lt3EyhyWxrL9kNR9ccwdhMCdKzHPSJmKzfKbJYMbYLAkgydizKx69Si+7RFFvxXpYq+GuKfSA3tnUyadlAad9YE9+3dPpieKFW5oFl3jVqIKQoV0tyZMmWdoA+rbwneu5LYYybYLQwDSZHaMrtDTIlraHb+EUsZNYQELbAmJ3O+lzcEmZPpszT1J3oijLfEjdq4KA2kUMzyARrvPbXbui2xnuIqYwOMF1NYBCknTMekoMBh4HmPAitLF8NWHRkAKB0Ft9JPpWwSdJnb9phq5jUYIqTRAAAAAAIAHIAdwoiypSlESlKURKUpREpSlESlKURKUpREpSlESlKURKUpREpSlESlKURf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5976" y="3933056"/>
            <a:ext cx="843494" cy="667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56" grpId="0"/>
      <p:bldP spid="57" grpId="0"/>
      <p:bldP spid="58" grpId="0"/>
      <p:bldP spid="68" grpId="0"/>
      <p:bldP spid="43" grpId="0" animBg="1"/>
      <p:bldP spid="49" grpId="0"/>
      <p:bldP spid="53" grpId="0"/>
      <p:bldP spid="79" grpId="0" animBg="1"/>
      <p:bldP spid="35" grpId="0" animBg="1"/>
      <p:bldP spid="37" grpId="0"/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#1 Federated Infrastructure Operations </a:t>
            </a:r>
            <a:br>
              <a:rPr lang="en-GB" sz="2800" dirty="0" smtClean="0"/>
            </a:br>
            <a:r>
              <a:rPr lang="en-GB" sz="2800" dirty="0" smtClean="0"/>
              <a:t>for MAPPER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6251" y="3314601"/>
            <a:ext cx="8860245" cy="2506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95536" y="3884297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(Technology provider)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3740281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(Technology provider)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83568" y="3596265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3347864" y="3884297"/>
            <a:ext cx="2376264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491880" y="3740281"/>
            <a:ext cx="2376264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644280" y="3596265"/>
            <a:ext cx="2376264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Virtual Research Environment support</a:t>
            </a:r>
            <a:endParaRPr lang="en-GB" dirty="0" smtClean="0"/>
          </a:p>
          <a:p>
            <a:pPr algn="ctr"/>
            <a:r>
              <a:rPr lang="en-GB" dirty="0" smtClean="0"/>
              <a:t>User Community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219800" y="3884297"/>
            <a:ext cx="237626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6363816" y="3740281"/>
            <a:ext cx="237626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516216" y="3596265"/>
            <a:ext cx="237626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/>
              <a:t>Operations support</a:t>
            </a:r>
            <a:endParaRPr lang="en-GB" dirty="0" smtClean="0"/>
          </a:p>
          <a:p>
            <a:pPr algn="ctr"/>
            <a:r>
              <a:rPr lang="en-GB" sz="1600" dirty="0" smtClean="0"/>
              <a:t>Resource infrastructure Provider (NGIs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5" name="Abgerundetes Rechteck 12"/>
          <p:cNvSpPr/>
          <p:nvPr/>
        </p:nvSpPr>
        <p:spPr>
          <a:xfrm>
            <a:off x="395536" y="1196752"/>
            <a:ext cx="2376264" cy="175144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smtClean="0"/>
              <a:t>Community helpdesk</a:t>
            </a:r>
          </a:p>
          <a:p>
            <a:pPr algn="ctr"/>
            <a:endParaRPr lang="de-DE" sz="2400" b="1" smtClean="0"/>
          </a:p>
          <a:p>
            <a:pPr algn="ctr"/>
            <a:endParaRPr lang="de-DE" sz="2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543022" cy="64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" y="5108433"/>
            <a:ext cx="1391605" cy="26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2" y="5371103"/>
            <a:ext cx="1226058" cy="33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08433"/>
            <a:ext cx="400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66" y="5584516"/>
            <a:ext cx="811907" cy="2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28" y="4891163"/>
            <a:ext cx="600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1" y="4585766"/>
            <a:ext cx="721194" cy="4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29584"/>
            <a:ext cx="15859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15" y="5099291"/>
            <a:ext cx="1055961" cy="3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36" y="4775241"/>
            <a:ext cx="721233" cy="5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996804" y="1556792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Users</a:t>
            </a:r>
            <a:endParaRPr lang="en-GB" sz="2400" b="1" dirty="0"/>
          </a:p>
        </p:txBody>
      </p:sp>
      <p:sp>
        <p:nvSpPr>
          <p:cNvPr id="27" name="Down Arrow 26"/>
          <p:cNvSpPr/>
          <p:nvPr/>
        </p:nvSpPr>
        <p:spPr>
          <a:xfrm>
            <a:off x="4140820" y="2090465"/>
            <a:ext cx="53919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rot="5400000">
            <a:off x="3114272" y="1315945"/>
            <a:ext cx="53919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59" y="5309528"/>
            <a:ext cx="495301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012160" y="2810545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EGI Helpdesk/GGUS</a:t>
            </a:r>
            <a:endParaRPr lang="en-GB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#2 EU High Throughput Data Analysis for CTA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29517" y="4797152"/>
            <a:ext cx="2146739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tx1"/>
                </a:solidFill>
              </a:rPr>
              <a:t>EGI HTC and</a:t>
            </a:r>
            <a:br>
              <a:rPr lang="en-GB" sz="2000" smtClean="0">
                <a:solidFill>
                  <a:schemeClr val="tx1"/>
                </a:solidFill>
              </a:rPr>
            </a:br>
            <a:r>
              <a:rPr lang="en-GB" sz="2000" smtClean="0">
                <a:solidFill>
                  <a:schemeClr val="tx1"/>
                </a:solidFill>
              </a:rPr>
              <a:t>data facilities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99792" y="4797152"/>
            <a:ext cx="2029725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tx1"/>
                </a:solidFill>
              </a:rPr>
              <a:t>CTA resources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89252" y="4077072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smtClean="0"/>
              <a:t>Computation</a:t>
            </a:r>
            <a:endParaRPr lang="en-GB" sz="1600" i="1"/>
          </a:p>
        </p:txBody>
      </p:sp>
      <p:sp>
        <p:nvSpPr>
          <p:cNvPr id="43" name="Rounded Rectangle 42"/>
          <p:cNvSpPr/>
          <p:nvPr/>
        </p:nvSpPr>
        <p:spPr>
          <a:xfrm>
            <a:off x="2627784" y="1556792"/>
            <a:ext cx="4608512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CTA science gateway</a:t>
            </a:r>
          </a:p>
        </p:txBody>
      </p:sp>
      <p:sp>
        <p:nvSpPr>
          <p:cNvPr id="44" name="CasellaDiTesto 4"/>
          <p:cNvSpPr txBox="1"/>
          <p:nvPr/>
        </p:nvSpPr>
        <p:spPr>
          <a:xfrm>
            <a:off x="5181483" y="256452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...</a:t>
            </a: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53276" y="2573898"/>
            <a:ext cx="620017" cy="42305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latin typeface="Arial"/>
              </a:rPr>
              <a:t>App.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6" name="Rounded Rectangle 10"/>
          <p:cNvSpPr/>
          <p:nvPr/>
        </p:nvSpPr>
        <p:spPr>
          <a:xfrm>
            <a:off x="4562291" y="2564523"/>
            <a:ext cx="620017" cy="424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latin typeface="Arial"/>
              </a:rPr>
              <a:t>App.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200" kern="0" noProof="0" dirty="0">
                <a:latin typeface="Arial"/>
              </a:rPr>
              <a:t>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ounded Rectangle 17"/>
          <p:cNvSpPr/>
          <p:nvPr/>
        </p:nvSpPr>
        <p:spPr>
          <a:xfrm>
            <a:off x="3707904" y="2132857"/>
            <a:ext cx="1872208" cy="100811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Applications</a:t>
            </a:r>
            <a:endParaRPr kumimoji="0" lang="en-US" sz="140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ounded Rectangle 17"/>
          <p:cNvSpPr/>
          <p:nvPr/>
        </p:nvSpPr>
        <p:spPr>
          <a:xfrm flipH="1">
            <a:off x="5580112" y="2132857"/>
            <a:ext cx="1512168" cy="576063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Authentiation,</a:t>
            </a:r>
            <a:endParaRPr lang="en-US" sz="1400" kern="0" noProof="0" smtClean="0">
              <a:solidFill>
                <a:srgbClr val="7030A0"/>
              </a:solidFill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Authorization</a:t>
            </a:r>
          </a:p>
        </p:txBody>
      </p:sp>
      <p:sp>
        <p:nvSpPr>
          <p:cNvPr id="49" name="Rounded Rectangle 17"/>
          <p:cNvSpPr/>
          <p:nvPr/>
        </p:nvSpPr>
        <p:spPr>
          <a:xfrm flipH="1">
            <a:off x="2771800" y="2132856"/>
            <a:ext cx="936104" cy="100811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App.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porting tools</a:t>
            </a:r>
            <a:endParaRPr kumimoji="0" lang="en-US" sz="14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2051720" cy="114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Down Arrow 40"/>
          <p:cNvSpPr/>
          <p:nvPr/>
        </p:nvSpPr>
        <p:spPr>
          <a:xfrm rot="1538790">
            <a:off x="3856700" y="3160383"/>
            <a:ext cx="499305" cy="1799445"/>
          </a:xfrm>
          <a:prstGeom prst="downArrow">
            <a:avLst>
              <a:gd name="adj1" fmla="val 50000"/>
              <a:gd name="adj2" fmla="val 104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 rot="20048336">
            <a:off x="5224389" y="3153314"/>
            <a:ext cx="499305" cy="1767459"/>
          </a:xfrm>
          <a:prstGeom prst="downArrow">
            <a:avLst>
              <a:gd name="adj1" fmla="val 50000"/>
              <a:gd name="adj2" fmla="val 104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4" name="Group 63"/>
          <p:cNvGrpSpPr/>
          <p:nvPr/>
        </p:nvGrpSpPr>
        <p:grpSpPr>
          <a:xfrm>
            <a:off x="7596336" y="2132856"/>
            <a:ext cx="1296144" cy="576064"/>
            <a:chOff x="7596336" y="2636912"/>
            <a:chExt cx="1764704" cy="792088"/>
          </a:xfrm>
        </p:grpSpPr>
        <p:pic>
          <p:nvPicPr>
            <p:cNvPr id="57" name="Picture 2" descr="http://geant3.archive.geant.net/Media_Centre/connect/PublishingImages/April_2011/edugain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7301" y="2780928"/>
              <a:ext cx="1631731" cy="545730"/>
            </a:xfrm>
            <a:prstGeom prst="rect">
              <a:avLst/>
            </a:prstGeom>
            <a:noFill/>
          </p:spPr>
        </p:pic>
        <p:sp>
          <p:nvSpPr>
            <p:cNvPr id="58" name="Oval 57"/>
            <p:cNvSpPr/>
            <p:nvPr/>
          </p:nvSpPr>
          <p:spPr>
            <a:xfrm>
              <a:off x="7596336" y="2636912"/>
              <a:ext cx="1764704" cy="79208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5" name="Straight Arrow Connector 64"/>
          <p:cNvCxnSpPr>
            <a:stCxn id="58" idx="2"/>
            <a:endCxn id="48" idx="1"/>
          </p:cNvCxnSpPr>
          <p:nvPr/>
        </p:nvCxnSpPr>
        <p:spPr>
          <a:xfrm flipH="1">
            <a:off x="7092280" y="2420888"/>
            <a:ext cx="504056" cy="1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195736" y="3284984"/>
            <a:ext cx="504056" cy="432048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2195736" y="4581128"/>
            <a:ext cx="504056" cy="288032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5" name="Picture 15" descr="http://cta.irap.omp.eu/cta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73216"/>
            <a:ext cx="98581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7956" y="5373216"/>
            <a:ext cx="830476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Rounded Rectangle 17"/>
          <p:cNvSpPr/>
          <p:nvPr/>
        </p:nvSpPr>
        <p:spPr>
          <a:xfrm flipH="1">
            <a:off x="5580112" y="2708920"/>
            <a:ext cx="1512168" cy="432048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Support 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services</a:t>
            </a:r>
            <a:endParaRPr kumimoji="0" lang="en-US" sz="14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8"/>
            <a:ext cx="830476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#3 EU Federated </a:t>
            </a:r>
            <a:r>
              <a:rPr lang="en-GB" sz="3600" dirty="0" err="1" smtClean="0"/>
              <a:t>IaaS</a:t>
            </a:r>
            <a:r>
              <a:rPr lang="en-GB" sz="3600" dirty="0" smtClean="0"/>
              <a:t> Cloud </a:t>
            </a:r>
            <a:br>
              <a:rPr lang="en-GB" sz="3600" dirty="0" smtClean="0"/>
            </a:br>
            <a:r>
              <a:rPr lang="en-GB" sz="3600" dirty="0" smtClean="0"/>
              <a:t>for CLARIN and </a:t>
            </a:r>
            <a:r>
              <a:rPr lang="en-GB" sz="3600" dirty="0" err="1" smtClean="0"/>
              <a:t>BNCWeb</a:t>
            </a:r>
            <a:endParaRPr lang="en-GB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98410" y="1233505"/>
            <a:ext cx="7806038" cy="4992224"/>
            <a:chOff x="150338" y="414787"/>
            <a:chExt cx="8993662" cy="5661983"/>
          </a:xfrm>
        </p:grpSpPr>
        <p:sp>
          <p:nvSpPr>
            <p:cNvPr id="10" name="Can 9"/>
            <p:cNvSpPr/>
            <p:nvPr/>
          </p:nvSpPr>
          <p:spPr>
            <a:xfrm>
              <a:off x="2897481" y="4456535"/>
              <a:ext cx="1766495" cy="1620235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Linguistic Datasets and </a:t>
              </a:r>
              <a:r>
                <a:rPr lang="en-GB" sz="1600" dirty="0" err="1" smtClean="0"/>
                <a:t>corpa</a:t>
              </a:r>
              <a:endParaRPr lang="en-GB" sz="1600" dirty="0"/>
            </a:p>
          </p:txBody>
        </p:sp>
        <p:sp>
          <p:nvSpPr>
            <p:cNvPr id="11" name="Cloud 10"/>
            <p:cNvSpPr/>
            <p:nvPr/>
          </p:nvSpPr>
          <p:spPr>
            <a:xfrm>
              <a:off x="6598098" y="2079445"/>
              <a:ext cx="2545902" cy="177596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Federated Cloud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6987" y="4079880"/>
              <a:ext cx="1336808" cy="13339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Community Tools as Virtual Machines in Marketplace</a:t>
              </a:r>
              <a:endParaRPr lang="en-GB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36987" y="1288032"/>
              <a:ext cx="1327258" cy="985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Resource Discovery Service</a:t>
              </a:r>
              <a:endParaRPr lang="en-GB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47159" y="415354"/>
              <a:ext cx="1327258" cy="13653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1</a:t>
              </a:r>
              <a:r>
                <a:rPr lang="en-GB" sz="1200" baseline="30000" dirty="0" smtClean="0"/>
                <a:t>st</a:t>
              </a:r>
              <a:r>
                <a:rPr lang="en-GB" sz="1200" dirty="0" smtClean="0"/>
                <a:t> line infrastructure </a:t>
              </a:r>
            </a:p>
            <a:p>
              <a:pPr algn="ctr"/>
              <a:endParaRPr lang="en-GB" sz="1200" dirty="0"/>
            </a:p>
            <a:p>
              <a:pPr algn="ctr"/>
              <a:r>
                <a:rPr lang="en-GB" sz="1200" dirty="0" smtClean="0"/>
                <a:t>2</a:t>
              </a:r>
              <a:r>
                <a:rPr lang="en-GB" sz="1200" baseline="30000" dirty="0" smtClean="0"/>
                <a:t>nd</a:t>
              </a:r>
              <a:r>
                <a:rPr lang="en-GB" sz="1200" dirty="0" smtClean="0"/>
                <a:t> line Community support</a:t>
              </a:r>
              <a:endParaRPr lang="en-GB" sz="12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2716" y="2347311"/>
              <a:ext cx="1651839" cy="165183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7567" y="2723468"/>
              <a:ext cx="773789" cy="183266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1937567" y="2906734"/>
              <a:ext cx="883283" cy="520453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SSO</a:t>
              </a:r>
              <a:endParaRPr lang="en-GB" sz="16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338" y="2347310"/>
              <a:ext cx="1736790" cy="1651839"/>
            </a:xfrm>
            <a:prstGeom prst="rect">
              <a:avLst/>
            </a:prstGeom>
          </p:spPr>
        </p:pic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2275" y="414787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6094" y="1349932"/>
              <a:ext cx="1635046" cy="432344"/>
            </a:xfrm>
            <a:prstGeom prst="rect">
              <a:avLst/>
            </a:prstGeom>
          </p:spPr>
        </p:pic>
        <p:sp>
          <p:nvSpPr>
            <p:cNvPr id="21" name="Left-Right Arrow 20"/>
            <p:cNvSpPr/>
            <p:nvPr/>
          </p:nvSpPr>
          <p:spPr>
            <a:xfrm rot="5400000">
              <a:off x="3495144" y="1916495"/>
              <a:ext cx="534715" cy="267350"/>
            </a:xfrm>
            <a:prstGeom prst="left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Quad Arrow 21"/>
            <p:cNvSpPr/>
            <p:nvPr/>
          </p:nvSpPr>
          <p:spPr>
            <a:xfrm>
              <a:off x="4899420" y="2469372"/>
              <a:ext cx="1374375" cy="1386039"/>
            </a:xfrm>
            <a:prstGeom prst="quad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4245" y="4079880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4245" y="1300004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45467" y="1541473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Up-Down Arrow 25"/>
            <p:cNvSpPr/>
            <p:nvPr/>
          </p:nvSpPr>
          <p:spPr>
            <a:xfrm>
              <a:off x="3618918" y="4079880"/>
              <a:ext cx="277259" cy="64648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02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8" name="Folded Corner 7"/>
          <p:cNvSpPr/>
          <p:nvPr/>
        </p:nvSpPr>
        <p:spPr>
          <a:xfrm>
            <a:off x="2411760" y="5805264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/>
          <p:cNvSpPr/>
          <p:nvPr/>
        </p:nvSpPr>
        <p:spPr>
          <a:xfrm>
            <a:off x="3059832" y="5229200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79712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20272" y="3356992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/>
          <p:cNvSpPr/>
          <p:nvPr/>
        </p:nvSpPr>
        <p:spPr>
          <a:xfrm>
            <a:off x="1259632" y="5373216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3" idx="1"/>
            <a:endCxn id="45" idx="2"/>
          </p:cNvCxnSpPr>
          <p:nvPr/>
        </p:nvCxnSpPr>
        <p:spPr>
          <a:xfrm rot="10800000">
            <a:off x="2573778" y="5085184"/>
            <a:ext cx="486054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8" idx="1"/>
            <a:endCxn id="51" idx="2"/>
          </p:cNvCxnSpPr>
          <p:nvPr/>
        </p:nvCxnSpPr>
        <p:spPr>
          <a:xfrm rot="10800000">
            <a:off x="2213738" y="5661248"/>
            <a:ext cx="198022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9" idx="0"/>
            <a:endCxn id="48" idx="2"/>
          </p:cNvCxnSpPr>
          <p:nvPr/>
        </p:nvCxnSpPr>
        <p:spPr>
          <a:xfrm rot="5400000" flipH="1" flipV="1">
            <a:off x="1448653" y="5112187"/>
            <a:ext cx="288032" cy="2340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09954" y="3284984"/>
            <a:ext cx="132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ser-facing 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020272" y="407707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709954" y="4005064"/>
            <a:ext cx="12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supporting 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1" name="Pentagon 40"/>
          <p:cNvSpPr/>
          <p:nvPr/>
        </p:nvSpPr>
        <p:spPr>
          <a:xfrm>
            <a:off x="7020272" y="4869160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09954" y="4869160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3" name="Folded Corner 42"/>
          <p:cNvSpPr/>
          <p:nvPr/>
        </p:nvSpPr>
        <p:spPr>
          <a:xfrm>
            <a:off x="7020272" y="5589240"/>
            <a:ext cx="576064" cy="504056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09954" y="5518973"/>
            <a:ext cx="1198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</a:t>
            </a:r>
          </a:p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45" name="Pentagon 44"/>
          <p:cNvSpPr/>
          <p:nvPr/>
        </p:nvSpPr>
        <p:spPr>
          <a:xfrm>
            <a:off x="2411760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entagon 47"/>
          <p:cNvSpPr/>
          <p:nvPr/>
        </p:nvSpPr>
        <p:spPr>
          <a:xfrm>
            <a:off x="1547664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entagon 50"/>
          <p:cNvSpPr/>
          <p:nvPr/>
        </p:nvSpPr>
        <p:spPr>
          <a:xfrm>
            <a:off x="2051720" y="5157192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19672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707904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11760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lded Corner 55"/>
          <p:cNvSpPr/>
          <p:nvPr/>
        </p:nvSpPr>
        <p:spPr>
          <a:xfrm>
            <a:off x="4067944" y="5807889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lded Corner 56"/>
          <p:cNvSpPr/>
          <p:nvPr/>
        </p:nvSpPr>
        <p:spPr>
          <a:xfrm>
            <a:off x="5580112" y="5229200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8" name="Folded Corner 57"/>
          <p:cNvSpPr/>
          <p:nvPr/>
        </p:nvSpPr>
        <p:spPr>
          <a:xfrm>
            <a:off x="3779912" y="5373216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Curved Connector 58"/>
          <p:cNvCxnSpPr>
            <a:stCxn id="57" idx="1"/>
            <a:endCxn id="62" idx="2"/>
          </p:cNvCxnSpPr>
          <p:nvPr/>
        </p:nvCxnSpPr>
        <p:spPr>
          <a:xfrm rot="10800000">
            <a:off x="5094058" y="5085184"/>
            <a:ext cx="486054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56" idx="3"/>
            <a:endCxn id="64" idx="2"/>
          </p:cNvCxnSpPr>
          <p:nvPr/>
        </p:nvCxnSpPr>
        <p:spPr>
          <a:xfrm flipV="1">
            <a:off x="4499992" y="5661248"/>
            <a:ext cx="234026" cy="36266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58" idx="0"/>
            <a:endCxn id="63" idx="2"/>
          </p:cNvCxnSpPr>
          <p:nvPr/>
        </p:nvCxnSpPr>
        <p:spPr>
          <a:xfrm rot="5400000" flipH="1" flipV="1">
            <a:off x="3932929" y="5148191"/>
            <a:ext cx="288032" cy="1620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Pentagon 61"/>
          <p:cNvSpPr/>
          <p:nvPr/>
        </p:nvSpPr>
        <p:spPr>
          <a:xfrm>
            <a:off x="4932040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entagon 62"/>
          <p:cNvSpPr/>
          <p:nvPr/>
        </p:nvSpPr>
        <p:spPr>
          <a:xfrm>
            <a:off x="3995936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entagon 63"/>
          <p:cNvSpPr/>
          <p:nvPr/>
        </p:nvSpPr>
        <p:spPr>
          <a:xfrm>
            <a:off x="4572000" y="5157192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99992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292080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23928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60032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urved Connector 69"/>
          <p:cNvCxnSpPr>
            <a:stCxn id="48" idx="0"/>
            <a:endCxn id="53" idx="2"/>
          </p:cNvCxnSpPr>
          <p:nvPr/>
        </p:nvCxnSpPr>
        <p:spPr>
          <a:xfrm rot="5400000" flipH="1" flipV="1">
            <a:off x="1664677" y="4338101"/>
            <a:ext cx="288032" cy="19802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45" idx="0"/>
            <a:endCxn id="55" idx="2"/>
          </p:cNvCxnSpPr>
          <p:nvPr/>
        </p:nvCxnSpPr>
        <p:spPr>
          <a:xfrm rot="5400000" flipH="1" flipV="1">
            <a:off x="2492769" y="4374105"/>
            <a:ext cx="288032" cy="1260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51" idx="0"/>
            <a:endCxn id="55" idx="2"/>
          </p:cNvCxnSpPr>
          <p:nvPr/>
        </p:nvCxnSpPr>
        <p:spPr>
          <a:xfrm rot="5400000" flipH="1" flipV="1">
            <a:off x="2024717" y="4482117"/>
            <a:ext cx="864096" cy="486054"/>
          </a:xfrm>
          <a:prstGeom prst="curvedConnector3">
            <a:avLst>
              <a:gd name="adj1" fmla="val 8112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63" idx="0"/>
          </p:cNvCxnSpPr>
          <p:nvPr/>
        </p:nvCxnSpPr>
        <p:spPr>
          <a:xfrm rot="16200000" flipV="1">
            <a:off x="3788913" y="4212087"/>
            <a:ext cx="288032" cy="4500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4" idx="0"/>
          </p:cNvCxnSpPr>
          <p:nvPr/>
        </p:nvCxnSpPr>
        <p:spPr>
          <a:xfrm rot="16200000" flipV="1">
            <a:off x="4184957" y="4608131"/>
            <a:ext cx="864096" cy="2340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62" idx="0"/>
          </p:cNvCxnSpPr>
          <p:nvPr/>
        </p:nvCxnSpPr>
        <p:spPr>
          <a:xfrm rot="5400000" flipH="1" flipV="1">
            <a:off x="5049053" y="4338101"/>
            <a:ext cx="288032" cy="1980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53" idx="0"/>
            <a:endCxn id="17" idx="4"/>
          </p:cNvCxnSpPr>
          <p:nvPr/>
        </p:nvCxnSpPr>
        <p:spPr>
          <a:xfrm rot="5400000" flipH="1" flipV="1">
            <a:off x="1907704" y="3356992"/>
            <a:ext cx="360040" cy="3600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55" idx="0"/>
            <a:endCxn id="17" idx="4"/>
          </p:cNvCxnSpPr>
          <p:nvPr/>
        </p:nvCxnSpPr>
        <p:spPr>
          <a:xfrm rot="16200000" flipV="1">
            <a:off x="2303748" y="3320988"/>
            <a:ext cx="360040" cy="4320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4" idx="0"/>
            <a:endCxn id="67" idx="4"/>
          </p:cNvCxnSpPr>
          <p:nvPr/>
        </p:nvCxnSpPr>
        <p:spPr>
          <a:xfrm rot="5400000" flipH="1" flipV="1">
            <a:off x="3923928" y="3429000"/>
            <a:ext cx="360040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65" idx="0"/>
            <a:endCxn id="68" idx="4"/>
          </p:cNvCxnSpPr>
          <p:nvPr/>
        </p:nvCxnSpPr>
        <p:spPr>
          <a:xfrm rot="5400000" flipH="1" flipV="1">
            <a:off x="4788024" y="3356992"/>
            <a:ext cx="360040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66" idx="0"/>
            <a:endCxn id="68" idx="4"/>
          </p:cNvCxnSpPr>
          <p:nvPr/>
        </p:nvCxnSpPr>
        <p:spPr>
          <a:xfrm rot="16200000" flipV="1">
            <a:off x="5184068" y="3320988"/>
            <a:ext cx="36004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6876256" y="1556792"/>
            <a:ext cx="2160240" cy="468052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817458" y="2636912"/>
            <a:ext cx="9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1115616" y="2636912"/>
            <a:ext cx="2448272" cy="3672408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3635896" y="2636912"/>
            <a:ext cx="2376264" cy="3672408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Curved Connector 116"/>
          <p:cNvCxnSpPr>
            <a:stCxn id="55" idx="0"/>
            <a:endCxn id="67" idx="3"/>
          </p:cNvCxnSpPr>
          <p:nvPr/>
        </p:nvCxnSpPr>
        <p:spPr>
          <a:xfrm rot="5400000" flipH="1" flipV="1">
            <a:off x="3131840" y="2840582"/>
            <a:ext cx="444403" cy="130849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17" idx="0"/>
          </p:cNvCxnSpPr>
          <p:nvPr/>
        </p:nvCxnSpPr>
        <p:spPr>
          <a:xfrm rot="5400000" flipH="1" flipV="1">
            <a:off x="2447764" y="2168860"/>
            <a:ext cx="432048" cy="79208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68" idx="0"/>
            <a:endCxn id="140" idx="2"/>
          </p:cNvCxnSpPr>
          <p:nvPr/>
        </p:nvCxnSpPr>
        <p:spPr>
          <a:xfrm rot="16200000" flipV="1">
            <a:off x="4824028" y="2456892"/>
            <a:ext cx="432048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67" idx="0"/>
            <a:endCxn id="140" idx="2"/>
          </p:cNvCxnSpPr>
          <p:nvPr/>
        </p:nvCxnSpPr>
        <p:spPr>
          <a:xfrm rot="5400000" flipH="1" flipV="1">
            <a:off x="4355976" y="2204864"/>
            <a:ext cx="432048" cy="7200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67" idx="0"/>
            <a:endCxn id="134" idx="2"/>
          </p:cNvCxnSpPr>
          <p:nvPr/>
        </p:nvCxnSpPr>
        <p:spPr>
          <a:xfrm rot="16200000" flipV="1">
            <a:off x="3419872" y="1988840"/>
            <a:ext cx="432048" cy="11521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Sun 133"/>
          <p:cNvSpPr/>
          <p:nvPr/>
        </p:nvSpPr>
        <p:spPr>
          <a:xfrm>
            <a:off x="2699792" y="1556792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un 137"/>
          <p:cNvSpPr/>
          <p:nvPr/>
        </p:nvSpPr>
        <p:spPr>
          <a:xfrm>
            <a:off x="6948264" y="2492896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7840178" y="1907540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40" name="Sun 139"/>
          <p:cNvSpPr/>
          <p:nvPr/>
        </p:nvSpPr>
        <p:spPr>
          <a:xfrm>
            <a:off x="4572000" y="1556792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iley Face 145"/>
          <p:cNvSpPr/>
          <p:nvPr/>
        </p:nvSpPr>
        <p:spPr>
          <a:xfrm>
            <a:off x="7020272" y="1772816"/>
            <a:ext cx="504056" cy="584448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iley Face 146"/>
          <p:cNvSpPr/>
          <p:nvPr/>
        </p:nvSpPr>
        <p:spPr>
          <a:xfrm>
            <a:off x="3707904" y="972344"/>
            <a:ext cx="504056" cy="584448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Curved Connector 148"/>
          <p:cNvCxnSpPr>
            <a:stCxn id="147" idx="6"/>
            <a:endCxn id="140" idx="0"/>
          </p:cNvCxnSpPr>
          <p:nvPr/>
        </p:nvCxnSpPr>
        <p:spPr>
          <a:xfrm>
            <a:off x="4211960" y="1264568"/>
            <a:ext cx="720080" cy="29222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147" idx="2"/>
            <a:endCxn id="134" idx="0"/>
          </p:cNvCxnSpPr>
          <p:nvPr/>
        </p:nvCxnSpPr>
        <p:spPr>
          <a:xfrm rot="10800000" flipV="1">
            <a:off x="3059832" y="1264568"/>
            <a:ext cx="648072" cy="29222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/>
        </p:nvSpPr>
        <p:spPr>
          <a:xfrm>
            <a:off x="35496" y="2636912"/>
            <a:ext cx="3528392" cy="1800200"/>
          </a:xfrm>
          <a:prstGeom prst="roundRect">
            <a:avLst/>
          </a:prstGeom>
          <a:noFill/>
          <a:ln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35496" y="1484784"/>
            <a:ext cx="6336704" cy="864096"/>
          </a:xfrm>
          <a:prstGeom prst="roundRect">
            <a:avLst/>
          </a:prstGeom>
          <a:noFill/>
          <a:ln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107504" y="1630541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EGI Solution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ortfolio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107504" y="2708920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EGI.eu</a:t>
            </a:r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dirty="0" smtClean="0"/>
              <a:t>ervice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ortfolio</a:t>
            </a:r>
            <a:endParaRPr lang="en-US" dirty="0"/>
          </a:p>
        </p:txBody>
      </p:sp>
      <p:sp>
        <p:nvSpPr>
          <p:cNvPr id="162" name="Rounded Rectangle 161"/>
          <p:cNvSpPr/>
          <p:nvPr/>
        </p:nvSpPr>
        <p:spPr>
          <a:xfrm>
            <a:off x="3635896" y="2564904"/>
            <a:ext cx="3240360" cy="1800200"/>
          </a:xfrm>
          <a:prstGeom prst="roundRect">
            <a:avLst/>
          </a:prstGeom>
          <a:noFill/>
          <a:ln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5570889" y="2636912"/>
            <a:ext cx="1377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NGI/RP/RC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ervice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ortfolios</a:t>
            </a:r>
            <a:endParaRPr lang="en-US" dirty="0"/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200" dirty="0" smtClean="0"/>
              <a:t>From Process to Solution</a:t>
            </a:r>
            <a:endParaRPr lang="en-US" sz="2400" dirty="0"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94442" y="590863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EGI.eu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34860" y="593998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NGI/RP/RC</a:t>
            </a:r>
          </a:p>
        </p:txBody>
      </p:sp>
    </p:spTree>
    <p:extLst>
      <p:ext uri="{BB962C8B-B14F-4D97-AF65-F5344CB8AC3E}">
        <p14:creationId xmlns:p14="http://schemas.microsoft.com/office/powerpoint/2010/main" val="16867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8" grpId="0"/>
      <p:bldP spid="39" grpId="0" animBg="1"/>
      <p:bldP spid="40" grpId="0"/>
      <p:bldP spid="53" grpId="0" animBg="1"/>
      <p:bldP spid="54" grpId="0" animBg="1"/>
      <p:bldP spid="55" grpId="0" animBg="1"/>
      <p:bldP spid="65" grpId="0" animBg="1"/>
      <p:bldP spid="66" grpId="0" animBg="1"/>
      <p:bldP spid="67" grpId="0" animBg="1"/>
      <p:bldP spid="68" grpId="0" animBg="1"/>
      <p:bldP spid="113" grpId="0"/>
      <p:bldP spid="134" grpId="0" animBg="1"/>
      <p:bldP spid="138" grpId="0" animBg="1"/>
      <p:bldP spid="139" grpId="0"/>
      <p:bldP spid="140" grpId="0" animBg="1"/>
      <p:bldP spid="146" grpId="0" animBg="1"/>
      <p:bldP spid="147" grpId="0" animBg="1"/>
      <p:bldP spid="158" grpId="0" animBg="1"/>
      <p:bldP spid="159" grpId="0" animBg="1"/>
      <p:bldP spid="160" grpId="0"/>
      <p:bldP spid="161" grpId="0"/>
      <p:bldP spid="162" grpId="0" animBg="1"/>
      <p:bldP spid="1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8" cy="865187"/>
          </a:xfrm>
        </p:spPr>
        <p:txBody>
          <a:bodyPr/>
          <a:lstStyle/>
          <a:p>
            <a:r>
              <a:rPr lang="en-US" dirty="0" smtClean="0"/>
              <a:t>#4 Community Networks and Support</a:t>
            </a:r>
            <a:br>
              <a:rPr lang="en-US" dirty="0" smtClean="0"/>
            </a:br>
            <a:r>
              <a:rPr lang="en-US" dirty="0" smtClean="0"/>
              <a:t>The Champions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3384376" cy="4525963"/>
          </a:xfrm>
        </p:spPr>
        <p:txBody>
          <a:bodyPr/>
          <a:lstStyle/>
          <a:p>
            <a:r>
              <a:rPr lang="en-US" sz="2000" smtClean="0"/>
              <a:t>Feedback to EGI on application and services for biophysicsts </a:t>
            </a:r>
          </a:p>
          <a:p>
            <a:pPr lvl="1"/>
            <a:r>
              <a:rPr lang="en-US" sz="1600" smtClean="0"/>
              <a:t>AppDB, brochure</a:t>
            </a:r>
          </a:p>
          <a:p>
            <a:r>
              <a:rPr lang="en-US" sz="2000" smtClean="0"/>
              <a:t>Promote EGI at events</a:t>
            </a:r>
          </a:p>
          <a:p>
            <a:pPr lvl="1"/>
            <a:r>
              <a:rPr lang="en-US" sz="1600" smtClean="0"/>
              <a:t>e.g. 9th European Biophysics Congress</a:t>
            </a:r>
          </a:p>
          <a:p>
            <a:r>
              <a:rPr lang="en-US" sz="2000" smtClean="0"/>
              <a:t>Contribution to the EGI Massive Open Online Course mini-project</a:t>
            </a:r>
          </a:p>
          <a:p>
            <a:r>
              <a:rPr lang="en-US" sz="2000" smtClean="0"/>
              <a:t>Liaison with Human Brain Project Flagship in Portugal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5035498" cy="484457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#5 Community-driven Innovation</a:t>
            </a:r>
            <a:br>
              <a:rPr lang="en-GB" dirty="0" smtClean="0"/>
            </a:br>
            <a:r>
              <a:rPr lang="en-GB" sz="2800" dirty="0" smtClean="0"/>
              <a:t>Virtual Team Projects - Examples</a:t>
            </a:r>
            <a:endParaRPr lang="en-GB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EGI Solution Portfolio: EGI-InSPIRE Review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58867"/>
              </p:ext>
            </p:extLst>
          </p:nvPr>
        </p:nvGraphicFramePr>
        <p:xfrm>
          <a:off x="251520" y="1348567"/>
          <a:ext cx="8712968" cy="467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372"/>
                <a:gridCol w="4431596"/>
              </a:tblGrid>
              <a:tr h="329321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Activity</a:t>
                      </a:r>
                      <a:endParaRPr lang="en-GB" sz="19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Discipline</a:t>
                      </a:r>
                      <a:endParaRPr lang="en-GB" sz="1900"/>
                    </a:p>
                  </a:txBody>
                  <a:tcPr marT="0" marB="0"/>
                </a:tc>
              </a:tr>
              <a:tr h="302891">
                <a:tc>
                  <a:txBody>
                    <a:bodyPr/>
                    <a:lstStyle/>
                    <a:p>
                      <a:r>
                        <a:rPr lang="en-GB" sz="1900" smtClean="0"/>
                        <a:t>EGI-EUDAT-PRACE pilots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900" smtClean="0">
                          <a:solidFill>
                            <a:schemeClr val="tx1"/>
                          </a:solidFill>
                        </a:rPr>
                        <a:t>Earthquake and seismology (VERCE); </a:t>
                      </a:r>
                      <a:br>
                        <a:rPr lang="en-US" sz="190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900" smtClean="0">
                          <a:solidFill>
                            <a:schemeClr val="tx1"/>
                          </a:solidFill>
                        </a:rPr>
                        <a:t>Life sciences (VPH)</a:t>
                      </a:r>
                      <a:endParaRPr lang="en-GB" sz="1900"/>
                    </a:p>
                  </a:txBody>
                  <a:tcPr marT="0" marB="0"/>
                </a:tc>
              </a:tr>
              <a:tr h="427458">
                <a:tc>
                  <a:txBody>
                    <a:bodyPr/>
                    <a:lstStyle/>
                    <a:p>
                      <a:r>
                        <a:rPr lang="en-GB" sz="1900" smtClean="0"/>
                        <a:t>EISCAT_3D and EURO-ARGO study cases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Environmental sciences (ESFRI cluster)</a:t>
                      </a:r>
                      <a:endParaRPr lang="en-GB" sz="1900"/>
                    </a:p>
                  </a:txBody>
                  <a:tcPr marT="0" marB="0"/>
                </a:tc>
              </a:tr>
              <a:tr h="136352">
                <a:tc>
                  <a:txBody>
                    <a:bodyPr/>
                    <a:lstStyle/>
                    <a:p>
                      <a:r>
                        <a:rPr lang="en-GB" sz="1900" smtClean="0"/>
                        <a:t>EGI-DRIHM collaboration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Hydrometeorology</a:t>
                      </a:r>
                      <a:endParaRPr lang="en-GB" sz="1900"/>
                    </a:p>
                  </a:txBody>
                  <a:tcPr marT="0" marB="0"/>
                </a:tc>
              </a:tr>
              <a:tr h="14094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NGI-ELIXIR collaboration </a:t>
                      </a:r>
                      <a:endParaRPr lang="en-GB" sz="19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Life sciences (ESFRI)</a:t>
                      </a:r>
                      <a:endParaRPr lang="en-GB" sz="1900"/>
                    </a:p>
                  </a:txBody>
                  <a:tcPr marT="0" marB="0"/>
                </a:tc>
              </a:tr>
              <a:tr h="217540">
                <a:tc>
                  <a:txBody>
                    <a:bodyPr/>
                    <a:lstStyle/>
                    <a:p>
                      <a:r>
                        <a:rPr lang="en-GB" sz="1900" smtClean="0"/>
                        <a:t>Technology study for CTA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Astrophysics (ESFRI)</a:t>
                      </a:r>
                      <a:endParaRPr lang="en-GB" sz="1900"/>
                    </a:p>
                  </a:txBody>
                  <a:tcPr marT="0" marB="0"/>
                </a:tc>
              </a:tr>
              <a:tr h="427458">
                <a:tc>
                  <a:txBody>
                    <a:bodyPr/>
                    <a:lstStyle/>
                    <a:p>
                      <a:r>
                        <a:rPr lang="en-GB" sz="1900" smtClean="0"/>
                        <a:t>Towards a CMMST VRC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Chemistry, Molecular &amp; Material Sciences</a:t>
                      </a:r>
                      <a:endParaRPr lang="en-GB" sz="1900"/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900" smtClean="0"/>
                        <a:t>Speech on the Grid 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Speech processing</a:t>
                      </a:r>
                      <a:endParaRPr lang="en-GB" sz="1900"/>
                    </a:p>
                  </a:txBody>
                  <a:tcPr marT="0" marB="0"/>
                </a:tc>
              </a:tr>
              <a:tr h="427458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Biodiversity</a:t>
                      </a:r>
                      <a:r>
                        <a:rPr lang="en-GB" sz="1900" baseline="0" dirty="0" smtClean="0"/>
                        <a:t> and Environment (B</a:t>
                      </a:r>
                      <a:r>
                        <a:rPr lang="en-GB" sz="1900" dirty="0" smtClean="0"/>
                        <a:t> &amp; E) Community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Biodiversity and Environmental sciences</a:t>
                      </a:r>
                      <a:endParaRPr lang="en-GB" sz="1900"/>
                    </a:p>
                  </a:txBody>
                  <a:tcPr marT="0" marB="0"/>
                </a:tc>
              </a:tr>
              <a:tr h="179319">
                <a:tc>
                  <a:txBody>
                    <a:bodyPr/>
                    <a:lstStyle/>
                    <a:p>
                      <a:r>
                        <a:rPr lang="en-GB" sz="1900" smtClean="0"/>
                        <a:t>Fire and Smoke simulation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Fire and smoke simulation</a:t>
                      </a:r>
                      <a:endParaRPr lang="en-GB" sz="1900"/>
                    </a:p>
                  </a:txBody>
                  <a:tcPr marT="0" marB="0"/>
                </a:tc>
              </a:tr>
              <a:tr h="177791">
                <a:tc>
                  <a:txBody>
                    <a:bodyPr/>
                    <a:lstStyle/>
                    <a:p>
                      <a:r>
                        <a:rPr lang="en-GB" sz="1900" smtClean="0"/>
                        <a:t>MPI in EGI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Multi-disciplinary</a:t>
                      </a:r>
                      <a:endParaRPr lang="en-GB" sz="1900"/>
                    </a:p>
                  </a:txBody>
                  <a:tcPr marT="0" marB="0"/>
                </a:tc>
              </a:tr>
              <a:tr h="104255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GPGPU in EGI</a:t>
                      </a:r>
                      <a:endParaRPr lang="en-GB" sz="19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Multi-disciplinary</a:t>
                      </a:r>
                      <a:endParaRPr lang="en-GB" sz="1900" dirty="0"/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7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Defined EGI Service Portfolio</a:t>
            </a:r>
          </a:p>
          <a:p>
            <a:pPr lvl="1"/>
            <a:r>
              <a:rPr lang="en-GB" dirty="0" smtClean="0"/>
              <a:t>Contributions from NGI, EGI.eu and projects</a:t>
            </a:r>
          </a:p>
          <a:p>
            <a:r>
              <a:rPr lang="en-GB" dirty="0"/>
              <a:t>S</a:t>
            </a:r>
            <a:r>
              <a:rPr lang="en-GB" dirty="0" smtClean="0"/>
              <a:t>ervices for researchers &amp; communities</a:t>
            </a:r>
          </a:p>
          <a:p>
            <a:pPr lvl="1"/>
            <a:r>
              <a:rPr lang="en-GB" dirty="0" smtClean="0"/>
              <a:t>At various scale, scope &amp; integration</a:t>
            </a:r>
          </a:p>
          <a:p>
            <a:r>
              <a:rPr lang="en-GB" dirty="0" smtClean="0"/>
              <a:t>Proven reliable and operational services</a:t>
            </a:r>
          </a:p>
          <a:p>
            <a:pPr lvl="1"/>
            <a:r>
              <a:rPr lang="en-GB" dirty="0" smtClean="0"/>
              <a:t>Demonstrated with heavy user communities</a:t>
            </a:r>
          </a:p>
          <a:p>
            <a:r>
              <a:rPr lang="en-GB" dirty="0"/>
              <a:t>C</a:t>
            </a:r>
            <a:r>
              <a:rPr lang="en-GB" dirty="0" smtClean="0"/>
              <a:t>ollaborations enabled by a human network</a:t>
            </a:r>
          </a:p>
          <a:p>
            <a:pPr lvl="1"/>
            <a:r>
              <a:rPr lang="en-GB" dirty="0" smtClean="0"/>
              <a:t>Across EGI</a:t>
            </a:r>
            <a:r>
              <a:rPr lang="en-GB" smtClean="0"/>
              <a:t>, by those who contribute and use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EGI.eu Service Portfolio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103301"/>
              </p:ext>
            </p:extLst>
          </p:nvPr>
        </p:nvGraphicFramePr>
        <p:xfrm>
          <a:off x="85403" y="1196752"/>
          <a:ext cx="815900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156176" y="5795416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hlinkClick r:id="rId7"/>
              </a:rPr>
              <a:t>http://</a:t>
            </a:r>
            <a:r>
              <a:rPr lang="en-US" sz="1800" dirty="0" err="1">
                <a:hlinkClick r:id="rId7"/>
              </a:rPr>
              <a:t>www.egi.eu</a:t>
            </a:r>
            <a:r>
              <a:rPr lang="en-US" sz="1800" dirty="0">
                <a:hlinkClick r:id="rId7"/>
              </a:rPr>
              <a:t>/services/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F1809-AC46-CA44-9A2A-45F08A271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EDCF7-B78A-2042-B012-E8F849260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E7BB8-EDFE-1E45-BF91-BFA2A10A5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E7A1AB-2C07-FA46-A1A0-28DB39F4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66F3DE-D445-494B-B43A-91829379F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1C432-21AC-6F43-BC0E-F3C02560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35FE0-6824-6A4F-9220-61396CA2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DA0F1A-9796-FA41-9F68-C648219F7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44643-C9C8-C54B-A98C-4BB9DF77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C39EAA-A329-4D46-84EC-A034D3BDA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190AC6-6A97-5449-96EC-6D09C69F1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93E929-D43C-C84D-8B55-9285C2E31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39FCA-8442-B443-B839-AD16D927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9AA6A-EEB2-EA4C-AA9E-52375E65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E9B43-613C-E04E-9E61-55CF43974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6906E-B878-454C-9478-CA5DF7880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E7D741-7CAF-C749-AC1F-8B6277E54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4BB37-81A4-CA41-A81F-299690402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639CA-7CFA-C642-A6A4-38972F46A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42119-ED92-534C-A1C5-493CDA89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77A29-23F8-464C-8A89-56D34422F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50A66-5059-F242-9C08-4BB7C702D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BD62B-F1F1-C44A-974E-B2E233BA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D0273B-BBAE-3844-98CB-61C6A752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6CE7FA-531F-304A-B7B7-B905E442D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54449-73EE-EE4C-A9F4-0A81DCB96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BA61F-0A2A-7443-BEE5-AB892BD59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B3CCD-9C80-504C-84AB-F553467C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00DBF-FD38-6345-8C5D-57AE2BD2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9521E9-B9C6-0140-AAB3-20B528AAE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B57E4-C50A-A243-863A-973B277EC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ADDA7F-B2D9-5F4E-916D-7506A809B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118C8-29AA-F346-8930-088C76B3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14107-0B45-384C-B46C-4C7B831C1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NGI/Resource Centre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Service Portfolio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534451"/>
              </p:ext>
            </p:extLst>
          </p:nvPr>
        </p:nvGraphicFramePr>
        <p:xfrm>
          <a:off x="107504" y="1124743"/>
          <a:ext cx="7200800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660232" y="5877272"/>
            <a:ext cx="1954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work in </a:t>
            </a:r>
            <a:r>
              <a:rPr lang="en-US" sz="1800" dirty="0" smtClean="0"/>
              <a:t>progress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156176" y="5517232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hlinkClick r:id="rId7"/>
              </a:rPr>
              <a:t>http://</a:t>
            </a:r>
            <a:r>
              <a:rPr lang="en-US" sz="1800" dirty="0" err="1">
                <a:hlinkClick r:id="rId7"/>
              </a:rPr>
              <a:t>www.egi.eu</a:t>
            </a:r>
            <a:r>
              <a:rPr lang="en-US" sz="1800" dirty="0">
                <a:hlinkClick r:id="rId7"/>
              </a:rPr>
              <a:t>/services/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85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8D44C5-EE97-0D4F-B0A9-6EC6E7ADA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D46AB-D20F-FE4C-A16A-4D0BA0070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F72729-A344-E74E-BABE-6E74B1E8F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7A5538-E3A4-5141-B58E-DE8354088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A943B-7ECA-1940-A8D8-847E8D54C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55E7BE-DC45-5449-9B20-387DF1D3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905A3-BC7B-EF48-998C-1E9C7349B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C079D-84D5-824B-A502-90977AFE3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E89B5-EF08-F84D-9325-660119852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89C5F9-1F83-CD42-8836-6508EA63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6C95D-A1B1-4D4A-8BE8-2B10C8CE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55BB16-5556-504A-AAE6-F9671168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7EEC5B-FC08-7F40-8F95-D027AB46E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AEDB6-B9BF-724D-9756-743C57A88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BB1C-42D7-C648-B4F1-88621EB61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1CF38-8871-C040-93EC-095D58CDD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E220D2-3346-3841-BB43-CC4A6FA6E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BBA46-0F7D-A04D-BDED-5A85FD92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9DC3D3-E82B-C54E-AAF5-BD39928E5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86E27-5BEB-E144-BB1A-CA3B26463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53B03-FFCC-DC4C-ADF8-2CDEE4DFF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Solutions Portfolio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 Portfolio: EGI-InSPIRE Review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1300347"/>
              </p:ext>
            </p:extLst>
          </p:nvPr>
        </p:nvGraphicFramePr>
        <p:xfrm>
          <a:off x="179512" y="980728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0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How </a:t>
            </a:r>
            <a:r>
              <a:rPr lang="en-US" dirty="0" smtClean="0">
                <a:latin typeface="Arial" charset="0"/>
              </a:rPr>
              <a:t>will each </a:t>
            </a:r>
            <a:r>
              <a:rPr lang="en-US" dirty="0">
                <a:latin typeface="Arial" charset="0"/>
              </a:rPr>
              <a:t>Solution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be </a:t>
            </a:r>
            <a:r>
              <a:rPr lang="en-US" dirty="0">
                <a:latin typeface="Arial" charset="0"/>
              </a:rPr>
              <a:t>presented?</a:t>
            </a:r>
          </a:p>
        </p:txBody>
      </p:sp>
      <p:sp>
        <p:nvSpPr>
          <p:cNvPr id="9218" name="Content Placeholder 13"/>
          <p:cNvSpPr>
            <a:spLocks noGrp="1"/>
          </p:cNvSpPr>
          <p:nvPr>
            <p:ph idx="1"/>
          </p:nvPr>
        </p:nvSpPr>
        <p:spPr>
          <a:xfrm>
            <a:off x="107504" y="980728"/>
            <a:ext cx="8713787" cy="4968875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Arial" charset="0"/>
              </a:rPr>
              <a:t>Target </a:t>
            </a:r>
            <a:r>
              <a:rPr lang="en-US" sz="2400" b="1" dirty="0" smtClean="0">
                <a:latin typeface="Arial" charset="0"/>
              </a:rPr>
              <a:t>Group, Problem, Pain</a:t>
            </a:r>
            <a:endParaRPr lang="en-US" sz="2400" b="1" dirty="0">
              <a:latin typeface="Arial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Who is the target group?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What is it trying to accomplish?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What are the </a:t>
            </a:r>
            <a:r>
              <a:rPr lang="en-US" sz="2000" dirty="0" smtClean="0">
                <a:latin typeface="Arial" charset="0"/>
                <a:cs typeface="Arial" charset="0"/>
              </a:rPr>
              <a:t>identified problems and associated pains?</a:t>
            </a:r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b="1" dirty="0" smtClean="0">
                <a:latin typeface="Arial" charset="0"/>
              </a:rPr>
              <a:t>EGI Solution</a:t>
            </a:r>
            <a:endParaRPr lang="en-US" sz="2400" b="1" dirty="0">
              <a:latin typeface="Arial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What is the proposed EGI solution?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What services from the EGI Service Portfolios help support this solution?</a:t>
            </a:r>
          </a:p>
          <a:p>
            <a:pPr eaLnBrk="1" hangingPunct="1"/>
            <a:r>
              <a:rPr lang="en-US" sz="2400" b="1" dirty="0">
                <a:latin typeface="Arial" charset="0"/>
              </a:rPr>
              <a:t>Value Proposition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What is the value delivered to the target group?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How </a:t>
            </a:r>
            <a:r>
              <a:rPr lang="en-US" sz="2000" dirty="0" smtClean="0">
                <a:latin typeface="Arial" charset="0"/>
                <a:cs typeface="Arial" charset="0"/>
              </a:rPr>
              <a:t>problems are solved?</a:t>
            </a:r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b="1" dirty="0">
                <a:latin typeface="Arial" charset="0"/>
              </a:rPr>
              <a:t>Strategic Impact and Sustainability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What is the strategic impact of providing this solution</a:t>
            </a:r>
            <a:r>
              <a:rPr lang="en-US" sz="2000" dirty="0" smtClean="0">
                <a:latin typeface="Arial" charset="0"/>
                <a:cs typeface="Arial" charset="0"/>
              </a:rPr>
              <a:t>?</a:t>
            </a:r>
          </a:p>
          <a:p>
            <a:pPr lvl="1" eaLnBrk="1" hangingPunct="1"/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How this solution can be sustained?</a:t>
            </a:r>
          </a:p>
          <a:p>
            <a:pPr lvl="1" eaLnBrk="1" hangingPunct="1"/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EGI Solution Portfolio: EGI-InSPIRE Review 2013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E91EE2-DA82-EA42-A586-EA0841E74255}" type="slidenum">
              <a:rPr lang="en-US" sz="1200">
                <a:solidFill>
                  <a:schemeClr val="bg1"/>
                </a:solidFill>
                <a:cs typeface="Arial" charset="0"/>
              </a:rPr>
              <a:pPr eaLnBrk="1" hangingPunct="1"/>
              <a:t>8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67B1"/>
                </a:solidFill>
                <a:ea typeface="ＭＳ Ｐゴシック" pitchFamily="34" charset="-128"/>
              </a:rPr>
              <a:t>Solution #1:</a:t>
            </a:r>
            <a:r>
              <a:rPr lang="en-GB" sz="4000" dirty="0" smtClean="0">
                <a:ea typeface="ＭＳ Ｐゴシック" pitchFamily="34" charset="-128"/>
              </a:rPr>
              <a:t/>
            </a:r>
            <a:br>
              <a:rPr lang="en-GB" sz="4000" dirty="0" smtClean="0">
                <a:ea typeface="ＭＳ Ｐゴシック" pitchFamily="34" charset="-128"/>
              </a:rPr>
            </a:br>
            <a:r>
              <a:rPr lang="en-GB" sz="4000" dirty="0" smtClean="0">
                <a:ea typeface="ＭＳ Ｐゴシック" pitchFamily="34" charset="-128"/>
              </a:rPr>
              <a:t>Federated Infrastructure Operations</a:t>
            </a: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7272808" cy="134302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Tiziana Ferrari</a:t>
            </a:r>
          </a:p>
          <a:p>
            <a:pPr eaLnBrk="1" hangingPunct="1"/>
            <a:r>
              <a:rPr lang="en-GB" sz="2400" dirty="0" err="1" smtClean="0"/>
              <a:t>EGI.eu</a:t>
            </a:r>
            <a:r>
              <a:rPr lang="en-GB" sz="2400" dirty="0" smtClean="0"/>
              <a:t> Chief </a:t>
            </a:r>
            <a:r>
              <a:rPr lang="en-GB" sz="2400" dirty="0"/>
              <a:t>Operations </a:t>
            </a:r>
            <a:r>
              <a:rPr lang="en-GB" sz="2400" dirty="0" smtClean="0"/>
              <a:t>Officer</a:t>
            </a:r>
            <a:endParaRPr lang="en-GB" sz="2400" dirty="0"/>
          </a:p>
          <a:p>
            <a:pPr eaLnBrk="1" hangingPunct="1"/>
            <a:endParaRPr lang="en-GB" sz="2400" dirty="0" smtClean="0">
              <a:ea typeface="ＭＳ Ｐゴシック" pitchFamily="34" charset="-128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</a:rPr>
              <a:t>EGI Solution Portfolio: EGI-InSPIRE Review 2013</a:t>
            </a:r>
            <a:endParaRPr lang="en-US" sz="1200" smtClean="0">
              <a:solidFill>
                <a:schemeClr val="bg1"/>
              </a:solidFill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9BBC741-47C2-4EAD-873B-158F8F94C254}" type="slidenum">
              <a:rPr lang="en-US" sz="1200">
                <a:solidFill>
                  <a:schemeClr val="bg1"/>
                </a:solidFill>
              </a:rPr>
              <a:pPr eaLnBrk="1" hangingPunct="1"/>
              <a:t>9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3053</TotalTime>
  <Words>3366</Words>
  <Application>Microsoft Office PowerPoint</Application>
  <PresentationFormat>On-screen Show (4:3)</PresentationFormat>
  <Paragraphs>579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EGI-InSPIRE-Slide-Template_v4</vt:lpstr>
      <vt:lpstr>Introducing the EGI Solutions Portfolio</vt:lpstr>
      <vt:lpstr>Service Providers vs. Consumers</vt:lpstr>
      <vt:lpstr>How are we improving  EGI Service/Solution definition?</vt:lpstr>
      <vt:lpstr>From Process to Solution</vt:lpstr>
      <vt:lpstr>EGI.eu Service Portfolio</vt:lpstr>
      <vt:lpstr>NGI/Resource Centre  Service Portfolio</vt:lpstr>
      <vt:lpstr>EGI Solutions Portfolio</vt:lpstr>
      <vt:lpstr>How will each Solution  be presented?</vt:lpstr>
      <vt:lpstr>Solution #1: Federated Infrastructure Operations</vt:lpstr>
      <vt:lpstr>Target Groups, Problems, Pains</vt:lpstr>
      <vt:lpstr>EGI Solution</vt:lpstr>
      <vt:lpstr>Services for Federated Operations</vt:lpstr>
      <vt:lpstr>Value Proposition</vt:lpstr>
      <vt:lpstr>Strategic Impact &amp; Sustainability</vt:lpstr>
      <vt:lpstr>Solution #2: Federated High-Throughput Data Analysis</vt:lpstr>
      <vt:lpstr>Target Groups, Problems, Pains</vt:lpstr>
      <vt:lpstr>EGI Solution</vt:lpstr>
      <vt:lpstr>Value Proposition</vt:lpstr>
      <vt:lpstr>Strategic Impact &amp; Sustainability</vt:lpstr>
      <vt:lpstr>Solution #3: Federated  Infrastructure as a Service Cloud</vt:lpstr>
      <vt:lpstr>Target Groups, Problems, Pains</vt:lpstr>
      <vt:lpstr>EGI Solution</vt:lpstr>
      <vt:lpstr>Value Proposition</vt:lpstr>
      <vt:lpstr>Strategic Impact &amp; Sustainability</vt:lpstr>
      <vt:lpstr>Solution #4: Community Networks and Support</vt:lpstr>
      <vt:lpstr>Target Groups, Problems, Pains</vt:lpstr>
      <vt:lpstr>EGI Solution</vt:lpstr>
      <vt:lpstr>Value Proposition</vt:lpstr>
      <vt:lpstr>Strategic Impact &amp; Sustainability</vt:lpstr>
      <vt:lpstr>Solution #5: Community-driven Innovation</vt:lpstr>
      <vt:lpstr>Target Groups, Problems, Pains</vt:lpstr>
      <vt:lpstr>EGI Solution</vt:lpstr>
      <vt:lpstr>Value Proposition</vt:lpstr>
      <vt:lpstr>Strategic Impact &amp; Sustainability</vt:lpstr>
      <vt:lpstr>Researcher Profiles and EGI solutions</vt:lpstr>
      <vt:lpstr>EGI Services for Research Communities</vt:lpstr>
      <vt:lpstr>#1 Federated Infrastructure Operations  for MAPPER</vt:lpstr>
      <vt:lpstr>#2 EU High Throughput Data Analysis for CTA</vt:lpstr>
      <vt:lpstr>#3 EU Federated IaaS Cloud  for CLARIN and BNCWeb</vt:lpstr>
      <vt:lpstr>#4 Community Networks and Support The Champions Program</vt:lpstr>
      <vt:lpstr>#5 Community-driven Innovation Virtual Team Projects - Examples</vt:lpstr>
      <vt:lpstr>Summary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174</cp:revision>
  <cp:lastPrinted>2013-06-13T14:35:56Z</cp:lastPrinted>
  <dcterms:created xsi:type="dcterms:W3CDTF">2010-09-03T12:01:03Z</dcterms:created>
  <dcterms:modified xsi:type="dcterms:W3CDTF">2013-06-21T07:38:06Z</dcterms:modified>
</cp:coreProperties>
</file>