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24"/>
  </p:notesMasterIdLst>
  <p:handoutMasterIdLst>
    <p:handoutMasterId r:id="rId25"/>
  </p:handoutMasterIdLst>
  <p:sldIdLst>
    <p:sldId id="646" r:id="rId4"/>
    <p:sldId id="648" r:id="rId5"/>
    <p:sldId id="647" r:id="rId6"/>
    <p:sldId id="669" r:id="rId7"/>
    <p:sldId id="688" r:id="rId8"/>
    <p:sldId id="689" r:id="rId9"/>
    <p:sldId id="681" r:id="rId10"/>
    <p:sldId id="690" r:id="rId11"/>
    <p:sldId id="664" r:id="rId12"/>
    <p:sldId id="691" r:id="rId13"/>
    <p:sldId id="684" r:id="rId14"/>
    <p:sldId id="692" r:id="rId15"/>
    <p:sldId id="667" r:id="rId16"/>
    <p:sldId id="677" r:id="rId17"/>
    <p:sldId id="672" r:id="rId18"/>
    <p:sldId id="685" r:id="rId19"/>
    <p:sldId id="686" r:id="rId20"/>
    <p:sldId id="675" r:id="rId21"/>
    <p:sldId id="649" r:id="rId22"/>
    <p:sldId id="65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D668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5" autoAdjust="0"/>
    <p:restoredTop sz="71864" autoAdjust="0"/>
  </p:normalViewPr>
  <p:slideViewPr>
    <p:cSldViewPr>
      <p:cViewPr>
        <p:scale>
          <a:sx n="57" d="100"/>
          <a:sy n="57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342DB-7F21-46E6-AC97-9BD1194116E6}" type="datetimeFigureOut">
              <a:rPr lang="en-GB" smtClean="0"/>
              <a:pPr/>
              <a:t>19/06/2013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F71DF-BF50-42AE-A94B-4FF1E66B6E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85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6/19/2013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461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485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604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Points to make: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 smtClean="0"/>
              <a:t>We engage through VTs but also through other mechanisms (pilots, use cases, case studies)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 smtClean="0"/>
              <a:t>We work with various new scientific disciplines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 smtClean="0"/>
              <a:t>We work with many ESFRIs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 smtClean="0"/>
              <a:t>Not</a:t>
            </a:r>
            <a:r>
              <a:rPr lang="en-GB" baseline="0" dirty="0" smtClean="0"/>
              <a:t> all projects are successful - reason of failure in the three projects: Project were organised from inside EGI, with no/little representation of the scientific community. 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801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baseline="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801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baseline="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801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 quality programme: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programme will invite the developers and providers of user facing services from the EGI ecosystem to contribute to the EGI Collaboration Platform with services that meet the ‘5-star criteria’: </a:t>
            </a: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User-centric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service is connected the EGI production infrastructure (core, cloud or community) and simplifies the use of the production infrastructure by scientific communities. </a:t>
            </a: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Generic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service is discipline neutral, i.e. it can be used by scientists from any discipline.</a:t>
            </a: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service can be configured for any EGI Virtual Organisation (grid or cloud or both types of Virtual Organisations).</a:t>
            </a: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Online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At least one, centrally provided and production quality installation of the service exists for EGI. </a:t>
            </a:r>
          </a:p>
          <a:p>
            <a:pPr lvl="0">
              <a:buFont typeface="Arial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Supported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Up to date information, support contacts and materials are available about the service through the EGI Applications Database.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‘EGI 5-star services’ are expected to be Globus Online and some of the generic portal services, such as the SHIWA Simulation Platform, IGI Portal and DIRAC Portal. Because the EGI-InSPIRE project does not have budget to support the operation of 5-star services, these will have to be provided as external contributions.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485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90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 dirty="0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 dirty="0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appdb.egi.eu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training.egi.eu/" TargetMode="Externa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rm.egi.e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NA2.5 – Technical Outreach to New Communities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Gergely Sipos</a:t>
            </a:r>
          </a:p>
          <a:p>
            <a:r>
              <a:rPr lang="en-GB" dirty="0" smtClean="0"/>
              <a:t>Technical Outreach Manager EGI.eu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4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Technical Outreach areas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37254" y="1700808"/>
          <a:ext cx="6919122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9561"/>
                <a:gridCol w="3459561"/>
              </a:tblGrid>
              <a:tr h="20522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Outreach with technical focus</a:t>
                      </a: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Support for Virtual</a:t>
                      </a:r>
                      <a:r>
                        <a:rPr lang="en-GB" sz="2700" b="1" baseline="0" dirty="0" smtClean="0">
                          <a:solidFill>
                            <a:schemeClr val="tx1"/>
                          </a:solidFill>
                        </a:rPr>
                        <a:t> Research Environments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52228">
                <a:tc>
                  <a:txBody>
                    <a:bodyPr/>
                    <a:lstStyle/>
                    <a:p>
                      <a:pPr algn="ctr"/>
                      <a:r>
                        <a:rPr lang="en-GB" sz="2700" b="1" smtClean="0">
                          <a:solidFill>
                            <a:schemeClr val="tx1"/>
                          </a:solidFill>
                        </a:rPr>
                        <a:t>Joint activities with </a:t>
                      </a:r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new communities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Providing technical services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Support for </a:t>
            </a:r>
            <a:br>
              <a:rPr lang="en-GB" sz="3600" dirty="0" smtClean="0"/>
            </a:br>
            <a:r>
              <a:rPr lang="en-GB" sz="3600" dirty="0" smtClean="0"/>
              <a:t>Virtual Research Environments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852" y="1423317"/>
            <a:ext cx="8075612" cy="4525963"/>
          </a:xfrm>
        </p:spPr>
        <p:txBody>
          <a:bodyPr>
            <a:normAutofit fontScale="70000" lnSpcReduction="20000"/>
          </a:bodyPr>
          <a:lstStyle/>
          <a:p>
            <a:pPr marL="263525" indent="-263525"/>
            <a:r>
              <a:rPr lang="en-GB" dirty="0" smtClean="0"/>
              <a:t>Categorise and promote software for VREs</a:t>
            </a:r>
          </a:p>
          <a:p>
            <a:pPr lvl="1"/>
            <a:r>
              <a:rPr lang="en-GB" dirty="0" smtClean="0"/>
              <a:t>Science gateway frameworks, workflow tools, middleware services (in AppDB)</a:t>
            </a:r>
          </a:p>
          <a:p>
            <a:pPr lvl="1"/>
            <a:r>
              <a:rPr lang="en-GB" dirty="0" smtClean="0"/>
              <a:t>Blog posts, articles, training slides (in TMP)</a:t>
            </a:r>
          </a:p>
          <a:p>
            <a:pPr marL="263525" indent="-263525">
              <a:spcBef>
                <a:spcPts val="1400"/>
              </a:spcBef>
            </a:pPr>
            <a:r>
              <a:rPr lang="en-GB" dirty="0" smtClean="0"/>
              <a:t>Support uptake of the EGI Federated Cloud</a:t>
            </a:r>
          </a:p>
          <a:p>
            <a:pPr lvl="1"/>
            <a:r>
              <a:rPr lang="en-GB" dirty="0" smtClean="0"/>
              <a:t>Entry page for new users (go.egi.eu/cloud)</a:t>
            </a:r>
          </a:p>
          <a:p>
            <a:pPr lvl="1"/>
            <a:r>
              <a:rPr lang="en-GB" dirty="0" smtClean="0"/>
              <a:t>Investigative work for federated cloud use cases</a:t>
            </a:r>
          </a:p>
          <a:p>
            <a:pPr marL="263525" indent="-263525">
              <a:spcBef>
                <a:spcPts val="1400"/>
              </a:spcBef>
            </a:pPr>
            <a:r>
              <a:rPr lang="en-GB" dirty="0" smtClean="0"/>
              <a:t>Support the setup of central services for EGI VOs</a:t>
            </a:r>
          </a:p>
          <a:p>
            <a:pPr lvl="1"/>
            <a:r>
              <a:rPr lang="en-GB" dirty="0" smtClean="0"/>
              <a:t>GlobusOnline.eu</a:t>
            </a:r>
          </a:p>
          <a:p>
            <a:pPr marL="263525" indent="-263525">
              <a:spcBef>
                <a:spcPts val="1400"/>
              </a:spcBef>
            </a:pPr>
            <a:r>
              <a:rPr lang="en-GB" dirty="0" smtClean="0"/>
              <a:t>Follow-up user community requirements (go.egi.eu/requirements)</a:t>
            </a:r>
          </a:p>
          <a:p>
            <a:pPr lvl="1"/>
            <a:r>
              <a:rPr lang="en-GB" dirty="0" smtClean="0"/>
              <a:t>Helpdesk (NGIs), projects, TCB</a:t>
            </a:r>
          </a:p>
          <a:p>
            <a:pPr lvl="1"/>
            <a:r>
              <a:rPr lang="en-GB" dirty="0" smtClean="0"/>
              <a:t>Solved 19, Endorsed but returned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Technical Outreach areas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624" y="1700808"/>
          <a:ext cx="6919122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9561"/>
                <a:gridCol w="3459561"/>
              </a:tblGrid>
              <a:tr h="20522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Outreach with technical focus</a:t>
                      </a: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Support for Virtual</a:t>
                      </a:r>
                      <a:r>
                        <a:rPr lang="en-GB" sz="2700" b="1" baseline="0" dirty="0" smtClean="0">
                          <a:solidFill>
                            <a:schemeClr val="tx1"/>
                          </a:solidFill>
                        </a:rPr>
                        <a:t> Research Environments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52228">
                <a:tc>
                  <a:txBody>
                    <a:bodyPr/>
                    <a:lstStyle/>
                    <a:p>
                      <a:pPr algn="ctr"/>
                      <a:r>
                        <a:rPr lang="en-GB" sz="2700" b="1" smtClean="0">
                          <a:solidFill>
                            <a:schemeClr val="tx1"/>
                          </a:solidFill>
                        </a:rPr>
                        <a:t>Joint activities with </a:t>
                      </a:r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new communities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Providing technical services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Technical services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To facilitate information exchange among</a:t>
            </a:r>
          </a:p>
          <a:p>
            <a:pPr lvl="1"/>
            <a:r>
              <a:rPr lang="en-GB" dirty="0" smtClean="0"/>
              <a:t>NGI support and outreach teams</a:t>
            </a:r>
          </a:p>
          <a:p>
            <a:pPr lvl="1"/>
            <a:r>
              <a:rPr lang="en-GB" dirty="0" smtClean="0"/>
              <a:t>Community-specific support teams</a:t>
            </a:r>
          </a:p>
          <a:p>
            <a:pPr lvl="1"/>
            <a:r>
              <a:rPr lang="en-GB" dirty="0" smtClean="0"/>
              <a:t>Project-specific support teams</a:t>
            </a:r>
          </a:p>
          <a:p>
            <a:pPr lvl="1"/>
            <a:r>
              <a:rPr lang="en-GB" dirty="0" smtClean="0"/>
              <a:t>User communities and individual users</a:t>
            </a:r>
          </a:p>
          <a:p>
            <a:pPr lvl="1"/>
            <a:r>
              <a:rPr lang="en-GB" dirty="0" smtClean="0"/>
              <a:t>EGI.eu staff</a:t>
            </a:r>
          </a:p>
          <a:p>
            <a:r>
              <a:rPr lang="en-GB" dirty="0" smtClean="0"/>
              <a:t>Services from EGI-InSPIRE</a:t>
            </a:r>
          </a:p>
          <a:p>
            <a:pPr lvl="1"/>
            <a:r>
              <a:rPr lang="en-GB" dirty="0" smtClean="0"/>
              <a:t>Applications Database</a:t>
            </a:r>
          </a:p>
          <a:p>
            <a:pPr lvl="1"/>
            <a:r>
              <a:rPr lang="en-GB" dirty="0" smtClean="0"/>
              <a:t>Training Marketplace</a:t>
            </a:r>
          </a:p>
          <a:p>
            <a:pPr lvl="1"/>
            <a:r>
              <a:rPr lang="en-GB" dirty="0" smtClean="0"/>
              <a:t>Client Relationship Management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412776"/>
            <a:ext cx="4934009" cy="486916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Technical services 1:</a:t>
            </a:r>
            <a:br>
              <a:rPr lang="en-GB" sz="3600" dirty="0" smtClean="0"/>
            </a:br>
            <a:r>
              <a:rPr lang="en-GB" sz="3600" dirty="0" smtClean="0"/>
              <a:t>Applications Database</a:t>
            </a:r>
            <a:endParaRPr lang="en-GB" sz="3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-36512" y="1052736"/>
            <a:ext cx="3960440" cy="5400600"/>
          </a:xfrm>
        </p:spPr>
        <p:txBody>
          <a:bodyPr>
            <a:noAutofit/>
          </a:bodyPr>
          <a:lstStyle/>
          <a:p>
            <a:pPr marL="180975" indent="-180975"/>
            <a:r>
              <a:rPr lang="en-GB" sz="1800" dirty="0" smtClean="0"/>
              <a:t>Purpose:</a:t>
            </a:r>
          </a:p>
          <a:p>
            <a:pPr marL="442913" lvl="1" indent="-180975"/>
            <a:r>
              <a:rPr lang="en-GB" sz="1600" dirty="0" smtClean="0"/>
              <a:t>Facilitate software reuse: Recognition to applications, tools and their developers</a:t>
            </a:r>
          </a:p>
          <a:p>
            <a:pPr marL="180975" indent="-180975"/>
            <a:r>
              <a:rPr lang="en-GB" sz="1800" dirty="0" smtClean="0"/>
              <a:t>New features in PY3:</a:t>
            </a:r>
          </a:p>
          <a:p>
            <a:pPr marL="449263" lvl="1" indent="-185738"/>
            <a:r>
              <a:rPr lang="en-GB" sz="1600" dirty="0" smtClean="0"/>
              <a:t>Content quality management</a:t>
            </a:r>
          </a:p>
          <a:p>
            <a:pPr marL="849313" lvl="2" indent="-185738"/>
            <a:r>
              <a:rPr lang="en-GB" sz="1200" dirty="0" smtClean="0"/>
              <a:t>Broken link notification (~20/month)</a:t>
            </a:r>
          </a:p>
          <a:p>
            <a:pPr marL="849313" lvl="2" indent="-185738"/>
            <a:r>
              <a:rPr lang="en-GB" sz="1200" dirty="0" smtClean="0"/>
              <a:t>Outdated entries notification (12 month)</a:t>
            </a:r>
          </a:p>
          <a:p>
            <a:pPr marL="449263" lvl="1" indent="-185738"/>
            <a:r>
              <a:rPr lang="en-GB" sz="1600" dirty="0" smtClean="0"/>
              <a:t>New categories</a:t>
            </a:r>
          </a:p>
          <a:p>
            <a:pPr marL="849313" lvl="2" indent="-185738"/>
            <a:r>
              <a:rPr lang="en-GB" sz="1200" dirty="0" smtClean="0"/>
              <a:t>Science gateways, Workflows, Middleware products</a:t>
            </a:r>
          </a:p>
          <a:p>
            <a:pPr marL="449263" lvl="1" indent="-185738"/>
            <a:r>
              <a:rPr lang="en-GB" sz="1600" dirty="0" smtClean="0"/>
              <a:t>Repository features</a:t>
            </a:r>
          </a:p>
          <a:p>
            <a:pPr marL="849313" lvl="2" indent="-185738"/>
            <a:r>
              <a:rPr lang="en-GB" sz="1200" dirty="0" smtClean="0"/>
              <a:t>Primarily for Community Technology Providers</a:t>
            </a:r>
          </a:p>
          <a:p>
            <a:pPr marL="449263" lvl="1" indent="-185738"/>
            <a:r>
              <a:rPr lang="en-GB" sz="1600" dirty="0" smtClean="0"/>
              <a:t>Dissemination tool</a:t>
            </a:r>
          </a:p>
          <a:p>
            <a:pPr marL="849313" lvl="2" indent="-185738"/>
            <a:r>
              <a:rPr lang="en-GB" sz="1200" dirty="0" smtClean="0"/>
              <a:t>Messaging groups of developers/users</a:t>
            </a:r>
          </a:p>
          <a:p>
            <a:pPr marL="449263" lvl="1" indent="-185738"/>
            <a:r>
              <a:rPr lang="en-GB" sz="1600" dirty="0" smtClean="0"/>
              <a:t>Write API</a:t>
            </a:r>
          </a:p>
          <a:p>
            <a:pPr marL="849313" lvl="2" indent="-185738"/>
            <a:r>
              <a:rPr lang="en-GB" sz="1200" dirty="0" smtClean="0"/>
              <a:t>Third party integration (+ gadget)</a:t>
            </a:r>
          </a:p>
          <a:p>
            <a:pPr marL="449263" lvl="1" indent="-185738"/>
            <a:r>
              <a:rPr lang="en-GB" sz="1600" dirty="0" smtClean="0"/>
              <a:t>Redesigned front-end</a:t>
            </a:r>
          </a:p>
          <a:p>
            <a:pPr marL="849313" lvl="2" indent="-185738"/>
            <a:r>
              <a:rPr lang="en-GB" sz="1200" dirty="0" smtClean="0"/>
              <a:t>Top, latest, recently updated, ...</a:t>
            </a:r>
          </a:p>
          <a:p>
            <a:pPr marL="449263" lvl="1" indent="-185738"/>
            <a:endParaRPr lang="en-GB" sz="1600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4977959" y="4365104"/>
            <a:ext cx="2042313" cy="388217"/>
          </a:xfrm>
          <a:prstGeom prst="borderCallout1">
            <a:avLst>
              <a:gd name="adj1" fmla="val 30106"/>
              <a:gd name="adj2" fmla="val -828"/>
              <a:gd name="adj3" fmla="val -15425"/>
              <a:gd name="adj4" fmla="val -2006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By discipline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3789040"/>
            <a:ext cx="711731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Line Callout 1 11"/>
          <p:cNvSpPr/>
          <p:nvPr/>
        </p:nvSpPr>
        <p:spPr>
          <a:xfrm>
            <a:off x="5004048" y="3140968"/>
            <a:ext cx="1682273" cy="388217"/>
          </a:xfrm>
          <a:prstGeom prst="borderCallout1">
            <a:avLst>
              <a:gd name="adj1" fmla="val 30106"/>
              <a:gd name="adj2" fmla="val -828"/>
              <a:gd name="adj3" fmla="val 31166"/>
              <a:gd name="adj4" fmla="val -2530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By type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51920" y="2996953"/>
            <a:ext cx="71173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6588224" y="1043444"/>
            <a:ext cx="2332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4013" indent="-182563">
              <a:buNone/>
            </a:pPr>
            <a:r>
              <a:rPr lang="en-GB" dirty="0" smtClean="0">
                <a:hlinkClick r:id="rId4"/>
              </a:rPr>
              <a:t>http://appdb.egi.eu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67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Technical Services 2:</a:t>
            </a:r>
            <a:br>
              <a:rPr lang="en-GB" sz="3600" dirty="0" smtClean="0"/>
            </a:br>
            <a:r>
              <a:rPr lang="en-GB" sz="3600" dirty="0" smtClean="0"/>
              <a:t>Training Marketplace</a:t>
            </a:r>
            <a:endParaRPr lang="en-GB" sz="3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4139952" cy="5112568"/>
          </a:xfrm>
          <a:noFill/>
        </p:spPr>
        <p:txBody>
          <a:bodyPr>
            <a:noAutofit/>
          </a:bodyPr>
          <a:lstStyle/>
          <a:p>
            <a:pPr marL="180975" indent="-180975"/>
            <a:r>
              <a:rPr lang="en-GB" sz="2000" dirty="0" smtClean="0"/>
              <a:t>Purpose:</a:t>
            </a:r>
          </a:p>
          <a:p>
            <a:pPr marL="442913" lvl="1" indent="-180975"/>
            <a:r>
              <a:rPr lang="en-GB" sz="1800" dirty="0" smtClean="0"/>
              <a:t>Recognition to training related activities and resources</a:t>
            </a:r>
          </a:p>
          <a:p>
            <a:pPr marL="180975" indent="-180975"/>
            <a:r>
              <a:rPr lang="en-GB" sz="2000" dirty="0" smtClean="0"/>
              <a:t>New features in PY3:</a:t>
            </a:r>
          </a:p>
          <a:p>
            <a:pPr marL="442913" lvl="1" indent="-179388"/>
            <a:r>
              <a:rPr lang="en-GB" sz="1800" dirty="0" smtClean="0"/>
              <a:t>Improved gadgets</a:t>
            </a:r>
          </a:p>
          <a:p>
            <a:pPr marL="842963" lvl="2" indent="-179388"/>
            <a:r>
              <a:rPr lang="en-GB" sz="1400" dirty="0" smtClean="0"/>
              <a:t>Local events, auto-resize, look&amp;feel</a:t>
            </a:r>
          </a:p>
          <a:p>
            <a:pPr marL="442913" lvl="1" indent="-179388"/>
            <a:r>
              <a:rPr lang="en-GB" sz="1800" dirty="0" smtClean="0"/>
              <a:t>Usability improvements</a:t>
            </a:r>
          </a:p>
          <a:p>
            <a:pPr marL="842963" lvl="2" indent="-179388"/>
            <a:r>
              <a:rPr lang="en-GB" sz="1400" dirty="0" smtClean="0"/>
              <a:t>Permalinks to events</a:t>
            </a:r>
          </a:p>
          <a:p>
            <a:pPr marL="842963" lvl="2" indent="-179388"/>
            <a:r>
              <a:rPr lang="en-GB" sz="1400" dirty="0" smtClean="0"/>
              <a:t>Built-in descriptions</a:t>
            </a:r>
          </a:p>
          <a:p>
            <a:pPr marL="442913" lvl="1" indent="-179388"/>
            <a:r>
              <a:rPr lang="en-GB" sz="1800" dirty="0" smtClean="0"/>
              <a:t>Spam protection</a:t>
            </a:r>
          </a:p>
          <a:p>
            <a:pPr marL="842963" lvl="2" indent="-179388"/>
            <a:r>
              <a:rPr lang="en-GB" sz="1400" dirty="0" smtClean="0"/>
              <a:t>ReCAPTCHA module integrated</a:t>
            </a:r>
          </a:p>
          <a:p>
            <a:pPr marL="442913" lvl="1" indent="-179388"/>
            <a:r>
              <a:rPr lang="en-GB" sz="1800" dirty="0" smtClean="0"/>
              <a:t>Promotion </a:t>
            </a:r>
          </a:p>
          <a:p>
            <a:pPr marL="842963" lvl="2" indent="-179388"/>
            <a:r>
              <a:rPr lang="en-GB" sz="1400" dirty="0" smtClean="0"/>
              <a:t>‘As a service’ for external projects</a:t>
            </a:r>
          </a:p>
          <a:p>
            <a:pPr marL="842963" lvl="2" indent="-179388"/>
            <a:r>
              <a:rPr lang="en-GB" sz="1400" dirty="0" smtClean="0"/>
              <a:t>A tool in EGI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031355"/>
            <a:ext cx="5292080" cy="420595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  <p:sp>
        <p:nvSpPr>
          <p:cNvPr id="9" name="Line Callout 1 8"/>
          <p:cNvSpPr/>
          <p:nvPr/>
        </p:nvSpPr>
        <p:spPr>
          <a:xfrm>
            <a:off x="6994183" y="5157192"/>
            <a:ext cx="1682273" cy="388217"/>
          </a:xfrm>
          <a:prstGeom prst="borderCallout1">
            <a:avLst>
              <a:gd name="adj1" fmla="val 30106"/>
              <a:gd name="adj2" fmla="val -828"/>
              <a:gd name="adj3" fmla="val 145052"/>
              <a:gd name="adj4" fmla="val -5576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Webinars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54023" y="5661248"/>
            <a:ext cx="4957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196752"/>
            <a:ext cx="3429242" cy="3093145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07504" y="5867980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" indent="-9525">
              <a:buNone/>
            </a:pPr>
            <a:r>
              <a:rPr lang="en-GB" dirty="0" smtClean="0">
                <a:hlinkClick r:id="rId5"/>
              </a:rPr>
              <a:t>http://training.egi.eu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67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07579" y="44624"/>
            <a:ext cx="7272933" cy="865187"/>
          </a:xfrm>
        </p:spPr>
        <p:txBody>
          <a:bodyPr/>
          <a:lstStyle/>
          <a:p>
            <a:r>
              <a:rPr lang="en-GB" sz="3100" dirty="0" smtClean="0"/>
              <a:t>Technical Services 3:</a:t>
            </a:r>
            <a:br>
              <a:rPr lang="en-GB" sz="3100" dirty="0" smtClean="0"/>
            </a:br>
            <a:r>
              <a:rPr lang="en-GB" sz="3100" dirty="0" smtClean="0"/>
              <a:t>Client Relationship Management system</a:t>
            </a:r>
            <a:endParaRPr lang="en-GB" sz="31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3635896" cy="5112568"/>
          </a:xfrm>
          <a:noFill/>
        </p:spPr>
        <p:txBody>
          <a:bodyPr>
            <a:noAutofit/>
          </a:bodyPr>
          <a:lstStyle/>
          <a:p>
            <a:pPr marL="180975" indent="-180975"/>
            <a:r>
              <a:rPr lang="en-GB" sz="2000" dirty="0" smtClean="0"/>
              <a:t>Purpose:</a:t>
            </a:r>
          </a:p>
          <a:p>
            <a:pPr marL="442913" lvl="1" indent="-180975"/>
            <a:r>
              <a:rPr lang="en-GB" sz="1800" dirty="0" smtClean="0"/>
              <a:t>Database to capture interactions with and needs of potential user communities</a:t>
            </a:r>
          </a:p>
          <a:p>
            <a:pPr marL="442913" lvl="1" indent="-180975"/>
            <a:r>
              <a:rPr lang="en-GB" sz="1800" dirty="0" smtClean="0"/>
              <a:t>Launched in PM19</a:t>
            </a:r>
            <a:endParaRPr lang="en-GB" sz="1600" dirty="0" smtClean="0"/>
          </a:p>
          <a:p>
            <a:pPr marL="180975" indent="-180975"/>
            <a:r>
              <a:rPr lang="en-GB" sz="2000" dirty="0" smtClean="0"/>
              <a:t>New features in PY3:</a:t>
            </a:r>
          </a:p>
          <a:p>
            <a:pPr marL="442913" lvl="1" indent="-179388"/>
            <a:r>
              <a:rPr lang="en-GB" sz="1800" dirty="0" smtClean="0"/>
              <a:t>Customisations</a:t>
            </a:r>
          </a:p>
          <a:p>
            <a:pPr marL="842963" lvl="2" indent="-179388"/>
            <a:r>
              <a:rPr lang="en-GB" sz="1400" dirty="0" smtClean="0"/>
              <a:t>Data fields and associations</a:t>
            </a:r>
          </a:p>
          <a:p>
            <a:pPr marL="842963" lvl="2" indent="-179388"/>
            <a:r>
              <a:rPr lang="en-GB" sz="1400" dirty="0" smtClean="0"/>
              <a:t>Pre-defined searches, ...</a:t>
            </a:r>
          </a:p>
          <a:p>
            <a:pPr marL="442913" lvl="1" indent="-179388"/>
            <a:r>
              <a:rPr lang="en-GB" sz="1800" dirty="0" smtClean="0"/>
              <a:t>Metrics monitoring module</a:t>
            </a:r>
          </a:p>
          <a:p>
            <a:pPr marL="842963" lvl="2" indent="-179388"/>
            <a:r>
              <a:rPr lang="en-GB" sz="1400" dirty="0" smtClean="0"/>
              <a:t>Leads and discussions per NGI</a:t>
            </a:r>
          </a:p>
          <a:p>
            <a:pPr marL="842963" lvl="2" indent="-179388"/>
            <a:r>
              <a:rPr lang="en-GB" sz="1400" dirty="0" smtClean="0"/>
              <a:t>Projects without leads</a:t>
            </a:r>
          </a:p>
          <a:p>
            <a:pPr marL="842963" lvl="2" indent="-179388"/>
            <a:r>
              <a:rPr lang="en-GB" sz="1400" dirty="0" smtClean="0"/>
              <a:t>Leads to be interviewed, ...</a:t>
            </a:r>
          </a:p>
          <a:p>
            <a:pPr marL="442913" lvl="1" indent="-179388"/>
            <a:r>
              <a:rPr lang="en-GB" sz="1800" dirty="0" smtClean="0"/>
              <a:t>Promotion to NILs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7504" y="5867980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" indent="-9525">
              <a:buNone/>
            </a:pPr>
            <a:r>
              <a:rPr lang="en-GB" dirty="0" smtClean="0">
                <a:hlinkClick r:id="rId3"/>
              </a:rPr>
              <a:t>http://crm.egi.eu</a:t>
            </a:r>
            <a:r>
              <a:rPr lang="en-GB" dirty="0" smtClean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340768"/>
            <a:ext cx="5409782" cy="4608512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67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Uptake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5252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Applications Database: </a:t>
            </a:r>
          </a:p>
          <a:p>
            <a:pPr lvl="1"/>
            <a:r>
              <a:rPr lang="en-GB" dirty="0" smtClean="0"/>
              <a:t>45 new software entries (~slightly less additions than in PY2)</a:t>
            </a:r>
          </a:p>
          <a:p>
            <a:pPr lvl="1"/>
            <a:r>
              <a:rPr lang="en-GB" dirty="0" smtClean="0"/>
              <a:t>Continuously growing and geographically dispersed visits</a:t>
            </a:r>
          </a:p>
          <a:p>
            <a:pPr lvl="1"/>
            <a:r>
              <a:rPr lang="en-GB" dirty="0" smtClean="0"/>
              <a:t>Further increase in the use expected </a:t>
            </a:r>
          </a:p>
          <a:p>
            <a:pPr lvl="2"/>
            <a:r>
              <a:rPr lang="en-GB" dirty="0" smtClean="0"/>
              <a:t>Repository and middleware support features (done)</a:t>
            </a:r>
          </a:p>
          <a:p>
            <a:pPr lvl="2"/>
            <a:r>
              <a:rPr lang="en-GB" dirty="0" smtClean="0"/>
              <a:t>Support for Virtualised software (</a:t>
            </a:r>
            <a:r>
              <a:rPr lang="en-GB" smtClean="0"/>
              <a:t>planned)</a:t>
            </a:r>
          </a:p>
          <a:p>
            <a:pPr lvl="2"/>
            <a:endParaRPr lang="en-GB" dirty="0" smtClean="0"/>
          </a:p>
          <a:p>
            <a:pPr>
              <a:spcBef>
                <a:spcPts val="1400"/>
              </a:spcBef>
            </a:pPr>
            <a:r>
              <a:rPr lang="en-GB" smtClean="0"/>
              <a:t>Training </a:t>
            </a:r>
            <a:r>
              <a:rPr lang="en-GB" dirty="0" smtClean="0"/>
              <a:t>Marketplace:</a:t>
            </a:r>
          </a:p>
          <a:p>
            <a:pPr lvl="1"/>
            <a:r>
              <a:rPr lang="en-GB" dirty="0" smtClean="0"/>
              <a:t>Events part is heavily used (more than in EGEE)</a:t>
            </a:r>
          </a:p>
          <a:p>
            <a:pPr lvl="1"/>
            <a:endParaRPr lang="en-GB" dirty="0" smtClean="0"/>
          </a:p>
          <a:p>
            <a:pPr>
              <a:spcBef>
                <a:spcPts val="1400"/>
              </a:spcBef>
            </a:pPr>
            <a:r>
              <a:rPr lang="en-GB" dirty="0" smtClean="0"/>
              <a:t>Client Relationship Management system:</a:t>
            </a:r>
          </a:p>
          <a:p>
            <a:pPr lvl="1"/>
            <a:r>
              <a:rPr lang="en-GB" dirty="0" smtClean="0"/>
              <a:t>Use so far only in a few </a:t>
            </a:r>
            <a:r>
              <a:rPr lang="en-GB" smtClean="0"/>
              <a:t>NGIs </a:t>
            </a:r>
            <a:r>
              <a:rPr lang="en-GB" smtClean="0">
                <a:sym typeface="Wingdings" pitchFamily="2" charset="2"/>
              </a:rPr>
              <a:t> </a:t>
            </a:r>
            <a:r>
              <a:rPr lang="en-GB" smtClean="0"/>
              <a:t>Still </a:t>
            </a:r>
            <a:r>
              <a:rPr lang="en-GB" dirty="0" smtClean="0"/>
              <a:t>needs to demonstrate value at a European level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Community services</a:t>
            </a:r>
            <a:br>
              <a:rPr lang="en-GB" sz="3600" dirty="0" smtClean="0"/>
            </a:br>
            <a:r>
              <a:rPr lang="en-GB" sz="3600" dirty="0" smtClean="0"/>
              <a:t>Use of resources</a:t>
            </a:r>
            <a:endParaRPr lang="en-GB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188" y="4077072"/>
            <a:ext cx="8075612" cy="1717651"/>
          </a:xfrm>
        </p:spPr>
        <p:txBody>
          <a:bodyPr/>
          <a:lstStyle/>
          <a:p>
            <a:r>
              <a:rPr lang="en-GB" sz="2000" dirty="0" smtClean="0"/>
              <a:t>Slight under reporting for IASA</a:t>
            </a:r>
          </a:p>
          <a:p>
            <a:pPr lvl="1"/>
            <a:r>
              <a:rPr lang="en-GB" sz="1800" dirty="0" smtClean="0"/>
              <a:t>Difference will be compensated in PY4</a:t>
            </a:r>
          </a:p>
          <a:p>
            <a:r>
              <a:rPr lang="en-GB" sz="2000" dirty="0" smtClean="0"/>
              <a:t>Slight over reporting for STFC </a:t>
            </a:r>
          </a:p>
          <a:p>
            <a:pPr lvl="1"/>
            <a:r>
              <a:rPr lang="en-GB" sz="1800" dirty="0" smtClean="0"/>
              <a:t>Difference will be compensated in PY4</a:t>
            </a:r>
          </a:p>
          <a:p>
            <a:r>
              <a:rPr lang="en-GB" sz="2000" dirty="0" smtClean="0"/>
              <a:t>Over reporting for CSIC</a:t>
            </a:r>
          </a:p>
          <a:p>
            <a:pPr lvl="1"/>
            <a:r>
              <a:rPr lang="en-GB" sz="1800" dirty="0" smtClean="0"/>
              <a:t>Maintenance and support will need less effort in PY4</a:t>
            </a:r>
            <a:endParaRPr lang="en-GB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391669"/>
              </p:ext>
            </p:extLst>
          </p:nvPr>
        </p:nvGraphicFramePr>
        <p:xfrm>
          <a:off x="107504" y="1268760"/>
          <a:ext cx="8856985" cy="2664295"/>
        </p:xfrm>
        <a:graphic>
          <a:graphicData uri="http://schemas.openxmlformats.org/drawingml/2006/table">
            <a:tbl>
              <a:tblPr/>
              <a:tblGrid>
                <a:gridCol w="878379"/>
                <a:gridCol w="551899"/>
                <a:gridCol w="455403"/>
                <a:gridCol w="628560"/>
                <a:gridCol w="514276"/>
                <a:gridCol w="571418"/>
                <a:gridCol w="628560"/>
                <a:gridCol w="571418"/>
                <a:gridCol w="600687"/>
                <a:gridCol w="770719"/>
                <a:gridCol w="685703"/>
                <a:gridCol w="685703"/>
                <a:gridCol w="732453"/>
                <a:gridCol w="581807"/>
              </a:tblGrid>
              <a:tr h="4615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108" marR="9108" marT="91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108" marR="9108" marT="9108" marB="0" anchor="ctr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Project Year 1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Project Year 2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Project Year 3 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Project Year 1-3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675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Service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Partner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Worked PM Funded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Committed PM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Achieved PM %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Worked PM Funded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Committed PM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Achieved PM %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Worked PM Funded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Committed PM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Achieved PM %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Worked PM Funded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Committed PM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Achieved PM %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</a:tr>
              <a:tr h="49135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Applications Database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IASA + GRNET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14.6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11.8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124%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8.4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11.8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71%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10.6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11.5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92%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35.1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96%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135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Training Marketplace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STFC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5.6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5.8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107%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3.9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3.6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107%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105%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17.2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16.7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103%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253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CRM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CSIC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+ LIP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7.6 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6.0 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127%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9.1 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 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149%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4.9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5.7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86%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17.8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121%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Plans for next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23317"/>
            <a:ext cx="8424936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High priority activities at EGI.eu:</a:t>
            </a:r>
          </a:p>
          <a:p>
            <a:pPr lvl="1"/>
            <a:r>
              <a:rPr lang="en-GB" smtClean="0"/>
              <a:t>Joint activities with </a:t>
            </a:r>
            <a:r>
              <a:rPr lang="en-GB" dirty="0" smtClean="0"/>
              <a:t>new communities</a:t>
            </a:r>
          </a:p>
          <a:p>
            <a:pPr lvl="1"/>
            <a:r>
              <a:rPr lang="en-GB" dirty="0" smtClean="0"/>
              <a:t>Enable community contributions in the EGI Collaboration Platform</a:t>
            </a:r>
          </a:p>
          <a:p>
            <a:pPr lvl="1"/>
            <a:r>
              <a:rPr lang="en-GB" dirty="0" smtClean="0"/>
              <a:t>Technical contributions to scientific events</a:t>
            </a:r>
          </a:p>
          <a:p>
            <a:pPr lvl="1"/>
            <a:r>
              <a:rPr lang="en-GB" dirty="0" smtClean="0"/>
              <a:t>Intense work with the NIL, Champion and Technologist networks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Technical services – functional features:</a:t>
            </a:r>
          </a:p>
          <a:p>
            <a:pPr lvl="1"/>
            <a:r>
              <a:rPr lang="en-GB" dirty="0" smtClean="0"/>
              <a:t>AppDB: Support for virtualised services</a:t>
            </a:r>
          </a:p>
          <a:p>
            <a:pPr lvl="1"/>
            <a:r>
              <a:rPr lang="en-GB" dirty="0" smtClean="0"/>
              <a:t>TMP: Rich filtering and customisation in all gadgets</a:t>
            </a:r>
          </a:p>
          <a:p>
            <a:pPr lvl="1"/>
            <a:r>
              <a:rPr lang="en-GB" dirty="0" smtClean="0"/>
              <a:t>CRM: Further promotion and focus on user support</a:t>
            </a:r>
          </a:p>
          <a:p>
            <a:pPr lvl="1"/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67333"/>
            <a:ext cx="8424936" cy="4021907"/>
          </a:xfrm>
        </p:spPr>
        <p:txBody>
          <a:bodyPr>
            <a:normAutofit/>
          </a:bodyPr>
          <a:lstStyle/>
          <a:p>
            <a:r>
              <a:rPr lang="en-GB" dirty="0" smtClean="0"/>
              <a:t>Objectives, partners</a:t>
            </a:r>
          </a:p>
          <a:p>
            <a:r>
              <a:rPr lang="en-GB" dirty="0" smtClean="0"/>
              <a:t>Areas of work</a:t>
            </a:r>
          </a:p>
          <a:p>
            <a:pPr marL="1260475" lvl="2" indent="-403225">
              <a:buFont typeface="+mj-lt"/>
              <a:buAutoNum type="arabicPeriod"/>
            </a:pPr>
            <a:r>
              <a:rPr lang="en-GB" dirty="0" smtClean="0"/>
              <a:t>Outreach with technical focus</a:t>
            </a:r>
          </a:p>
          <a:p>
            <a:pPr marL="1260475" lvl="2" indent="-403225">
              <a:buFont typeface="+mj-lt"/>
              <a:buAutoNum type="arabicPeriod"/>
            </a:pPr>
            <a:r>
              <a:rPr lang="en-GB" smtClean="0"/>
              <a:t>Joint activities with </a:t>
            </a:r>
            <a:r>
              <a:rPr lang="en-GB" dirty="0" smtClean="0"/>
              <a:t>new communities</a:t>
            </a:r>
          </a:p>
          <a:p>
            <a:pPr marL="1260475" lvl="2" indent="-403225">
              <a:buFont typeface="+mj-lt"/>
              <a:buAutoNum type="arabicPeriod"/>
            </a:pPr>
            <a:r>
              <a:rPr lang="en-GB" dirty="0" smtClean="0"/>
              <a:t>Support for Virtual Research Environments (VREs)</a:t>
            </a:r>
          </a:p>
          <a:p>
            <a:pPr marL="1260475" lvl="2" indent="-403225">
              <a:buFont typeface="+mj-lt"/>
              <a:buAutoNum type="arabicPeriod"/>
            </a:pPr>
            <a:r>
              <a:rPr lang="en-GB" dirty="0" smtClean="0"/>
              <a:t>Providing Technical Services</a:t>
            </a:r>
          </a:p>
          <a:p>
            <a:r>
              <a:rPr lang="en-GB" dirty="0" smtClean="0"/>
              <a:t>Plans for PY4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4" y="1340768"/>
            <a:ext cx="8927976" cy="489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Technical support for open, innovative, user-centric VREs:</a:t>
            </a:r>
          </a:p>
          <a:p>
            <a:endParaRPr lang="en-GB" dirty="0" smtClean="0"/>
          </a:p>
          <a:p>
            <a:pPr marL="447675" indent="-266700"/>
            <a:r>
              <a:rPr lang="en-GB" dirty="0" smtClean="0"/>
              <a:t>Intense work with many new communities</a:t>
            </a:r>
          </a:p>
          <a:p>
            <a:pPr marL="803275" lvl="1"/>
            <a:r>
              <a:rPr lang="en-GB" dirty="0" smtClean="0"/>
              <a:t>These projects remain in the focus during PY4</a:t>
            </a:r>
          </a:p>
          <a:p>
            <a:pPr marL="447675" indent="-266700">
              <a:spcBef>
                <a:spcPts val="1200"/>
              </a:spcBef>
            </a:pPr>
            <a:r>
              <a:rPr lang="en-GB" dirty="0" smtClean="0"/>
              <a:t>Support for Virtual Research Environments</a:t>
            </a:r>
          </a:p>
          <a:p>
            <a:pPr marL="803275" lvl="1"/>
            <a:r>
              <a:rPr lang="en-GB" dirty="0" smtClean="0"/>
              <a:t>New programme will define ‘quality standards’ for contributed software</a:t>
            </a:r>
          </a:p>
          <a:p>
            <a:pPr marL="447675" indent="-266700">
              <a:spcBef>
                <a:spcPts val="1400"/>
              </a:spcBef>
            </a:pPr>
            <a:r>
              <a:rPr lang="en-GB" dirty="0" smtClean="0"/>
              <a:t>Outreach</a:t>
            </a:r>
          </a:p>
          <a:p>
            <a:pPr marL="803275" lvl="1"/>
            <a:r>
              <a:rPr lang="en-GB" dirty="0" smtClean="0"/>
              <a:t>Webinar programme &amp; contributions to scientific events</a:t>
            </a:r>
          </a:p>
          <a:p>
            <a:pPr marL="447675" indent="-266700">
              <a:spcBef>
                <a:spcPts val="1400"/>
              </a:spcBef>
            </a:pPr>
            <a:r>
              <a:rPr lang="en-GB" dirty="0" smtClean="0"/>
              <a:t>Technical services</a:t>
            </a:r>
          </a:p>
          <a:p>
            <a:pPr marL="803275" lvl="1"/>
            <a:r>
              <a:rPr lang="en-GB" smtClean="0"/>
              <a:t>Continued growth in use</a:t>
            </a:r>
            <a:endParaRPr lang="en-GB" dirty="0" smtClean="0"/>
          </a:p>
          <a:p>
            <a:pPr marL="803275" lvl="1"/>
            <a:r>
              <a:rPr lang="en-GB" dirty="0" smtClean="0"/>
              <a:t>Development funding beyond </a:t>
            </a:r>
            <a:r>
              <a:rPr lang="en-GB" smtClean="0"/>
              <a:t>EGI-InSPIRE still has </a:t>
            </a:r>
            <a:r>
              <a:rPr lang="en-GB" dirty="0" smtClean="0"/>
              <a:t>to be secured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1292" cy="475252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Coordination and support to enable research communities to evolve into routine EGI users:</a:t>
            </a:r>
          </a:p>
          <a:p>
            <a:pPr lvl="1"/>
            <a:r>
              <a:rPr lang="en-GB" sz="2400" dirty="0" smtClean="0"/>
              <a:t>Technical engagements </a:t>
            </a:r>
            <a:r>
              <a:rPr lang="en-GB" sz="2400" dirty="0" smtClean="0">
                <a:sym typeface="Wingdings" pitchFamily="2" charset="2"/>
              </a:rPr>
              <a:t></a:t>
            </a:r>
            <a:r>
              <a:rPr lang="en-GB" sz="2400" dirty="0" smtClean="0"/>
              <a:t> technical requirements</a:t>
            </a:r>
          </a:p>
          <a:p>
            <a:pPr lvl="1"/>
            <a:r>
              <a:rPr lang="en-GB" sz="2400" dirty="0" smtClean="0"/>
              <a:t>Identify and mobilise resources from EGI</a:t>
            </a:r>
          </a:p>
          <a:p>
            <a:pPr lvl="1"/>
            <a:r>
              <a:rPr lang="en-GB" sz="2400" dirty="0" smtClean="0"/>
              <a:t>Integrating applications with EGI platforms</a:t>
            </a:r>
          </a:p>
          <a:p>
            <a:pPr lvl="1"/>
            <a:r>
              <a:rPr lang="en-GB" sz="2400" dirty="0" smtClean="0"/>
              <a:t>Develop and deploy new services</a:t>
            </a:r>
          </a:p>
          <a:p>
            <a:pPr lvl="1"/>
            <a:r>
              <a:rPr lang="en-GB" sz="2400" dirty="0" smtClean="0"/>
              <a:t>Arrange training and consultancy</a:t>
            </a:r>
          </a:p>
          <a:p>
            <a:pPr lvl="1"/>
            <a:endParaRPr lang="en-GB" sz="2400" dirty="0" smtClean="0"/>
          </a:p>
          <a:p>
            <a:r>
              <a:rPr lang="en-GB" sz="2800" dirty="0" smtClean="0">
                <a:sym typeface="Wingdings" pitchFamily="2" charset="2"/>
              </a:rPr>
              <a:t>Support the development and deployment of innovative, collaborative VREs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NA2.5 Partners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4824536"/>
          </a:xfrm>
        </p:spPr>
        <p:txBody>
          <a:bodyPr>
            <a:normAutofit fontScale="77500" lnSpcReduction="20000"/>
          </a:bodyPr>
          <a:lstStyle/>
          <a:p>
            <a:pPr marL="271463" indent="-271463">
              <a:spcAft>
                <a:spcPts val="300"/>
              </a:spcAft>
              <a:buFont typeface="+mj-lt"/>
              <a:buAutoNum type="arabicPeriod"/>
            </a:pPr>
            <a:r>
              <a:rPr lang="en-GB" sz="2800" dirty="0" smtClean="0"/>
              <a:t>EGI.eu ‘Technical Outreach to New Communities’ team (3 FTE)</a:t>
            </a:r>
          </a:p>
          <a:p>
            <a:pPr lvl="1">
              <a:spcAft>
                <a:spcPts val="300"/>
              </a:spcAft>
            </a:pPr>
            <a:endParaRPr lang="en-GB" sz="2400" dirty="0" smtClean="0"/>
          </a:p>
          <a:p>
            <a:pPr marL="271463" indent="-271463">
              <a:spcAft>
                <a:spcPts val="300"/>
              </a:spcAft>
              <a:buFont typeface="+mj-lt"/>
              <a:buAutoNum type="arabicPeriod"/>
            </a:pPr>
            <a:r>
              <a:rPr lang="en-GB" sz="2800" dirty="0" smtClean="0"/>
              <a:t>Providers of technical </a:t>
            </a:r>
            <a:r>
              <a:rPr lang="en-GB" sz="2800" smtClean="0"/>
              <a:t>services (2 </a:t>
            </a:r>
            <a:r>
              <a:rPr lang="en-GB" sz="2800" dirty="0" smtClean="0"/>
              <a:t>FTE)</a:t>
            </a:r>
          </a:p>
          <a:p>
            <a:pPr lvl="1">
              <a:spcAft>
                <a:spcPts val="300"/>
              </a:spcAft>
            </a:pPr>
            <a:r>
              <a:rPr lang="en-GB" sz="2400" dirty="0" smtClean="0"/>
              <a:t>Applications Database</a:t>
            </a:r>
          </a:p>
          <a:p>
            <a:pPr lvl="2">
              <a:spcAft>
                <a:spcPts val="300"/>
              </a:spcAft>
            </a:pPr>
            <a:r>
              <a:rPr lang="en-GB" sz="2000" dirty="0" smtClean="0"/>
              <a:t>IASA (</a:t>
            </a:r>
            <a:r>
              <a:rPr lang="en-GB" sz="2000" smtClean="0"/>
              <a:t>Greece 0.9 </a:t>
            </a:r>
            <a:r>
              <a:rPr lang="en-GB" sz="2000" dirty="0" smtClean="0"/>
              <a:t>FTE)</a:t>
            </a:r>
          </a:p>
          <a:p>
            <a:pPr lvl="1">
              <a:spcAft>
                <a:spcPts val="300"/>
              </a:spcAft>
            </a:pPr>
            <a:r>
              <a:rPr lang="en-GB" sz="2400" dirty="0" smtClean="0"/>
              <a:t>Training Marketplace</a:t>
            </a:r>
          </a:p>
          <a:p>
            <a:pPr lvl="2">
              <a:spcAft>
                <a:spcPts val="300"/>
              </a:spcAft>
            </a:pPr>
            <a:r>
              <a:rPr lang="en-GB" sz="2000" dirty="0" smtClean="0"/>
              <a:t>STFC (</a:t>
            </a:r>
            <a:r>
              <a:rPr lang="en-GB" sz="2000" smtClean="0"/>
              <a:t>UK 0.6 </a:t>
            </a:r>
            <a:r>
              <a:rPr lang="en-GB" sz="2000" dirty="0" smtClean="0"/>
              <a:t>FTE)</a:t>
            </a:r>
          </a:p>
          <a:p>
            <a:pPr lvl="1">
              <a:spcAft>
                <a:spcPts val="300"/>
              </a:spcAft>
            </a:pPr>
            <a:r>
              <a:rPr lang="en-GB" sz="2400" smtClean="0">
                <a:sym typeface="Wingdings" pitchFamily="2" charset="2"/>
              </a:rPr>
              <a:t>Client </a:t>
            </a:r>
            <a:r>
              <a:rPr lang="en-GB" sz="2400" dirty="0" smtClean="0">
                <a:sym typeface="Wingdings" pitchFamily="2" charset="2"/>
              </a:rPr>
              <a:t>Relationship Management system (from PM19)</a:t>
            </a:r>
          </a:p>
          <a:p>
            <a:pPr lvl="2">
              <a:spcAft>
                <a:spcPts val="300"/>
              </a:spcAft>
            </a:pPr>
            <a:r>
              <a:rPr lang="en-GB" sz="2000" smtClean="0">
                <a:sym typeface="Wingdings" pitchFamily="2" charset="2"/>
              </a:rPr>
              <a:t>Ibergrid (0.5 FTE) - CSIC </a:t>
            </a:r>
            <a:r>
              <a:rPr lang="en-GB" sz="2000" dirty="0" smtClean="0">
                <a:sym typeface="Wingdings" pitchFamily="2" charset="2"/>
              </a:rPr>
              <a:t>(</a:t>
            </a:r>
            <a:r>
              <a:rPr lang="en-GB" sz="2000" smtClean="0">
                <a:sym typeface="Wingdings" pitchFamily="2" charset="2"/>
              </a:rPr>
              <a:t>Spain 0.2 </a:t>
            </a:r>
            <a:r>
              <a:rPr lang="en-GB" sz="2000" dirty="0" smtClean="0">
                <a:sym typeface="Wingdings" pitchFamily="2" charset="2"/>
              </a:rPr>
              <a:t>FTE)  &amp;  LIP (</a:t>
            </a:r>
            <a:r>
              <a:rPr lang="en-GB" sz="2000" smtClean="0">
                <a:sym typeface="Wingdings" pitchFamily="2" charset="2"/>
              </a:rPr>
              <a:t>Portugal 0.3 </a:t>
            </a:r>
            <a:r>
              <a:rPr lang="en-GB" sz="2000" dirty="0" smtClean="0">
                <a:sym typeface="Wingdings" pitchFamily="2" charset="2"/>
              </a:rPr>
              <a:t>FTE)</a:t>
            </a:r>
          </a:p>
          <a:p>
            <a:pPr lvl="2">
              <a:spcAft>
                <a:spcPts val="300"/>
              </a:spcAft>
            </a:pPr>
            <a:endParaRPr lang="en-GB" sz="2000" dirty="0" smtClean="0">
              <a:sym typeface="Wingdings" pitchFamily="2" charset="2"/>
            </a:endParaRPr>
          </a:p>
          <a:p>
            <a:pPr marL="271463" indent="-271463">
              <a:spcAft>
                <a:spcPts val="300"/>
              </a:spcAft>
              <a:buFont typeface="+mj-lt"/>
              <a:buAutoNum type="arabicPeriod"/>
            </a:pPr>
            <a:r>
              <a:rPr lang="en-GB" sz="2800" dirty="0" smtClean="0">
                <a:sym typeface="Wingdings" pitchFamily="2" charset="2"/>
              </a:rPr>
              <a:t>NGI International Liaisons - NILs</a:t>
            </a:r>
          </a:p>
          <a:p>
            <a:pPr marL="271463" indent="-271463">
              <a:spcAft>
                <a:spcPts val="300"/>
              </a:spcAft>
              <a:buFont typeface="+mj-lt"/>
              <a:buAutoNum type="arabicPeriod"/>
            </a:pPr>
            <a:endParaRPr lang="en-GB" sz="2800" dirty="0" smtClean="0">
              <a:sym typeface="Wingdings" pitchFamily="2" charset="2"/>
            </a:endParaRPr>
          </a:p>
          <a:p>
            <a:pPr marL="271463" indent="-271463">
              <a:spcAft>
                <a:spcPts val="300"/>
              </a:spcAft>
              <a:buFont typeface="+mj-lt"/>
              <a:buAutoNum type="arabicPeriod"/>
            </a:pPr>
            <a:r>
              <a:rPr lang="en-GB" sz="2800" dirty="0" smtClean="0">
                <a:sym typeface="Wingdings" pitchFamily="2" charset="2"/>
              </a:rPr>
              <a:t>Members of related Virtual Teams &amp; other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Technical Outreach areas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624" y="1700808"/>
          <a:ext cx="6919122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9561"/>
                <a:gridCol w="3459561"/>
              </a:tblGrid>
              <a:tr h="20522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Outreach with technical focus</a:t>
                      </a: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Support for Virtual</a:t>
                      </a:r>
                      <a:r>
                        <a:rPr lang="en-GB" sz="2700" b="1" baseline="0" dirty="0" smtClean="0">
                          <a:solidFill>
                            <a:schemeClr val="tx1"/>
                          </a:solidFill>
                        </a:rPr>
                        <a:t> Research Environments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52228">
                <a:tc>
                  <a:txBody>
                    <a:bodyPr/>
                    <a:lstStyle/>
                    <a:p>
                      <a:pPr algn="ctr"/>
                      <a:r>
                        <a:rPr lang="en-GB" sz="2700" b="1" smtClean="0">
                          <a:solidFill>
                            <a:schemeClr val="tx1"/>
                          </a:solidFill>
                        </a:rPr>
                        <a:t>Joint activities with </a:t>
                      </a:r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new communities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Providing technical services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Technical Outreach areas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624" y="1700808"/>
          <a:ext cx="6919122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9561"/>
                <a:gridCol w="3459561"/>
              </a:tblGrid>
              <a:tr h="20522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Outreach with technical focus</a:t>
                      </a: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Support for Virtual</a:t>
                      </a:r>
                      <a:r>
                        <a:rPr lang="en-GB" sz="2700" b="1" baseline="0" dirty="0" smtClean="0">
                          <a:solidFill>
                            <a:schemeClr val="tx1"/>
                          </a:solidFill>
                        </a:rPr>
                        <a:t> Research Environments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52228">
                <a:tc>
                  <a:txBody>
                    <a:bodyPr/>
                    <a:lstStyle/>
                    <a:p>
                      <a:pPr algn="ctr"/>
                      <a:r>
                        <a:rPr lang="en-GB" sz="2700" b="1" smtClean="0">
                          <a:solidFill>
                            <a:schemeClr val="tx1"/>
                          </a:solidFill>
                        </a:rPr>
                        <a:t>Joint activities with </a:t>
                      </a:r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new communities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Providing technical services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Outreach with technical focus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525963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Teleconferences with scientific projects </a:t>
            </a:r>
          </a:p>
          <a:p>
            <a:pPr lvl="1"/>
            <a:r>
              <a:rPr lang="en-GB" sz="2400" dirty="0" smtClean="0"/>
              <a:t>e.g. DRIHM, ELI, EISCAT_3D, Euro-Argo</a:t>
            </a:r>
          </a:p>
          <a:p>
            <a:r>
              <a:rPr lang="en-GB" sz="2800" dirty="0" smtClean="0"/>
              <a:t>Face-to-face presentations and discussions</a:t>
            </a:r>
          </a:p>
          <a:p>
            <a:pPr lvl="1"/>
            <a:r>
              <a:rPr lang="en-GB" sz="2400" dirty="0" smtClean="0"/>
              <a:t>Embedded into community events</a:t>
            </a:r>
          </a:p>
          <a:p>
            <a:pPr lvl="1"/>
            <a:r>
              <a:rPr lang="en-GB" sz="2400" dirty="0" smtClean="0"/>
              <a:t>Focus topics: Federated identity, workflows, science gateways, cloud technologies</a:t>
            </a:r>
          </a:p>
          <a:p>
            <a:r>
              <a:rPr lang="en-GB" sz="2800" dirty="0" smtClean="0"/>
              <a:t>EGI Webinar programme (go.egi.eu/webinars) </a:t>
            </a:r>
          </a:p>
          <a:p>
            <a:pPr lvl="1"/>
            <a:r>
              <a:rPr lang="en-GB" sz="2400" dirty="0" smtClean="0"/>
              <a:t>Service specific presentations</a:t>
            </a:r>
          </a:p>
          <a:p>
            <a:pPr lvl="1"/>
            <a:r>
              <a:rPr lang="en-GB" sz="2400" dirty="0" smtClean="0"/>
              <a:t>Introductory level</a:t>
            </a:r>
          </a:p>
          <a:p>
            <a:pPr lvl="1"/>
            <a:r>
              <a:rPr lang="en-GB" sz="2400" dirty="0" smtClean="0"/>
              <a:t>EGI.eu and guest speakers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Technical Outreach areas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1270" y="1700808"/>
          <a:ext cx="6919122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9561"/>
                <a:gridCol w="3459561"/>
              </a:tblGrid>
              <a:tr h="20522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Outreach with technical focus</a:t>
                      </a: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Support for Virtual</a:t>
                      </a:r>
                      <a:r>
                        <a:rPr lang="en-GB" sz="2700" b="1" baseline="0" dirty="0" smtClean="0">
                          <a:solidFill>
                            <a:schemeClr val="tx1"/>
                          </a:solidFill>
                        </a:rPr>
                        <a:t> Research Environments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52228">
                <a:tc>
                  <a:txBody>
                    <a:bodyPr/>
                    <a:lstStyle/>
                    <a:p>
                      <a:pPr algn="ctr"/>
                      <a:r>
                        <a:rPr lang="en-GB" sz="2700" b="1" smtClean="0">
                          <a:solidFill>
                            <a:schemeClr val="tx1"/>
                          </a:solidFill>
                        </a:rPr>
                        <a:t>Joint activities with </a:t>
                      </a:r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new communities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 smtClean="0">
                          <a:solidFill>
                            <a:schemeClr val="tx1"/>
                          </a:solidFill>
                        </a:rPr>
                        <a:t>Providing technical services</a:t>
                      </a:r>
                      <a:endParaRPr lang="en-GB" sz="2700" b="1" dirty="0">
                        <a:solidFill>
                          <a:schemeClr val="tx1"/>
                        </a:solidFill>
                      </a:endParaRPr>
                    </a:p>
                  </a:txBody>
                  <a:tcPr marL="103787" marR="103787" marT="51893" marB="518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4624"/>
            <a:ext cx="7560840" cy="865187"/>
          </a:xfrm>
        </p:spPr>
        <p:txBody>
          <a:bodyPr/>
          <a:lstStyle/>
          <a:p>
            <a:r>
              <a:rPr lang="en-GB" sz="3600" dirty="0" smtClean="0"/>
              <a:t>Activities with new communities</a:t>
            </a:r>
            <a:br>
              <a:rPr lang="en-GB" sz="3600" dirty="0" smtClean="0"/>
            </a:br>
            <a:r>
              <a:rPr lang="en-GB" sz="2800" dirty="0" smtClean="0"/>
              <a:t> https://wiki.egi.eu/wiki </a:t>
            </a: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dirty="0" smtClean="0"/>
              <a:t>Projects 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NA2.5: EGI-InSPIRE Review 2013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7544" y="1196752"/>
          <a:ext cx="8424936" cy="543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1196"/>
                <a:gridCol w="2383340"/>
                <a:gridCol w="3600400"/>
              </a:tblGrid>
              <a:tr h="288032">
                <a:tc>
                  <a:txBody>
                    <a:bodyPr/>
                    <a:lstStyle/>
                    <a:p>
                      <a:r>
                        <a:rPr lang="en-GB" sz="2000" b="1" smtClean="0"/>
                        <a:t>Activity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smtClean="0"/>
                        <a:t>Discipline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smtClean="0"/>
                        <a:t>Delivered output (so far)</a:t>
                      </a:r>
                      <a:endParaRPr lang="en-GB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EGI-EUDAT-PRACE pilots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Earthquake and seismology (VERCE); </a:t>
                      </a:r>
                      <a:br>
                        <a:rPr lang="en-US" sz="16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Life sciences (VPH)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Tools</a:t>
                      </a:r>
                      <a:r>
                        <a:rPr lang="en-GB" sz="1600" baseline="0" dirty="0" smtClean="0"/>
                        <a:t> and</a:t>
                      </a:r>
                      <a:r>
                        <a:rPr lang="en-GB" sz="1600" dirty="0" smtClean="0"/>
                        <a:t> best practices for complex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workflows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EISCAT_3D and EURO-ARGO study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Environmental sciences (ESFRI cluster)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Architecture for a data systems based on EGI tools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EGI-DRIHM collaboration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Hydrometeorology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Architecture for a workflow</a:t>
                      </a:r>
                      <a:r>
                        <a:rPr lang="en-GB" sz="1600" baseline="0" dirty="0" smtClean="0"/>
                        <a:t> portal</a:t>
                      </a:r>
                      <a:r>
                        <a:rPr lang="en-GB" sz="1600" dirty="0" smtClean="0"/>
                        <a:t> based on EGI tools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NGI-ELIXIR collaboration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Life sciences (ESFRI)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Social network </a:t>
                      </a:r>
                      <a:br>
                        <a:rPr lang="en-GB" sz="1600" dirty="0" smtClean="0"/>
                      </a:br>
                      <a:r>
                        <a:rPr lang="en-GB" sz="1600" dirty="0" smtClean="0"/>
                        <a:t>(R</a:t>
                      </a:r>
                      <a:r>
                        <a:rPr lang="en-GB" sz="1600" baseline="0" dirty="0" smtClean="0"/>
                        <a:t>ecommended next steps)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Technology study for CTA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Astrophysics (ESFRI)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Requirements from CTA</a:t>
                      </a:r>
                      <a:r>
                        <a:rPr lang="en-GB" sz="1600" baseline="0" dirty="0" smtClean="0"/>
                        <a:t> to EGI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Towards a CMMST VRC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Chemistry, Molecular &amp; Material Sciences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Identified EGI services and applications that could support the VRC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Speech on the Grid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Speech processing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Contacts to fragmented community 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 &amp; E 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Biodiversity and Environmental sciences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Feedback</a:t>
                      </a:r>
                      <a:r>
                        <a:rPr lang="en-GB" sz="1600" baseline="0" dirty="0" smtClean="0"/>
                        <a:t> on CRM system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Fire and Smoke simulation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Fire and smoke simulation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Contacts to a small and fragmented community 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7504" y="3501008"/>
            <a:ext cx="360040" cy="3168352"/>
          </a:xfrm>
          <a:prstGeom prst="rect">
            <a:avLst/>
          </a:prstGeom>
          <a:solidFill>
            <a:schemeClr val="bg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V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i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r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u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a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l</a:t>
            </a:r>
            <a:r>
              <a:rPr lang="en-GB" sz="1600" smtClean="0">
                <a:solidFill>
                  <a:schemeClr val="tx1"/>
                </a:solidFill>
              </a:rPr>
              <a:t/>
            </a:r>
            <a:br>
              <a:rPr lang="en-GB" sz="1600" smtClean="0">
                <a:solidFill>
                  <a:schemeClr val="tx1"/>
                </a:solidFill>
              </a:rPr>
            </a:br>
            <a:endParaRPr lang="en-GB" sz="1600" smtClean="0">
              <a:solidFill>
                <a:schemeClr val="tx1"/>
              </a:solidFill>
            </a:endParaRPr>
          </a:p>
          <a:p>
            <a:pPr algn="ctr"/>
            <a:r>
              <a:rPr lang="en-GB" sz="1600" smtClean="0">
                <a:solidFill>
                  <a:schemeClr val="tx1"/>
                </a:solidFill>
              </a:rPr>
              <a:t>T</a:t>
            </a: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e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a</a:t>
            </a:r>
            <a:r>
              <a:rPr lang="en-GB" sz="1600" smtClean="0">
                <a:solidFill>
                  <a:schemeClr val="tx1"/>
                </a:solidFill>
              </a:rPr>
              <a:t/>
            </a:r>
            <a:br>
              <a:rPr lang="en-GB" sz="1600" smtClean="0">
                <a:solidFill>
                  <a:schemeClr val="tx1"/>
                </a:solidFill>
              </a:rPr>
            </a:br>
            <a:r>
              <a:rPr lang="en-GB" sz="1600" smtClean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en-GB" sz="1600" smtClean="0">
                <a:solidFill>
                  <a:schemeClr val="tx1"/>
                </a:solidFill>
              </a:rPr>
              <a:t>S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1539</Words>
  <Application>Microsoft Office PowerPoint</Application>
  <PresentationFormat>On-screen Show (4:3)</PresentationFormat>
  <Paragraphs>341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EGI-InSPIRE 2</vt:lpstr>
      <vt:lpstr>EG-InSPIRE</vt:lpstr>
      <vt:lpstr>1_EG-InSPIRE</vt:lpstr>
      <vt:lpstr>NA2.5 – Technical Outreach to New Communities</vt:lpstr>
      <vt:lpstr>Outline</vt:lpstr>
      <vt:lpstr>Objectives</vt:lpstr>
      <vt:lpstr>NA2.5 Partners</vt:lpstr>
      <vt:lpstr>Technical Outreach areas</vt:lpstr>
      <vt:lpstr>Technical Outreach areas</vt:lpstr>
      <vt:lpstr>Outreach with technical focus</vt:lpstr>
      <vt:lpstr>Technical Outreach areas</vt:lpstr>
      <vt:lpstr>Activities with new communities  https://wiki.egi.eu/wiki  Projects </vt:lpstr>
      <vt:lpstr>Technical Outreach areas</vt:lpstr>
      <vt:lpstr>Support for  Virtual Research Environments</vt:lpstr>
      <vt:lpstr>Technical Outreach areas</vt:lpstr>
      <vt:lpstr>Technical services</vt:lpstr>
      <vt:lpstr>Technical services 1: Applications Database</vt:lpstr>
      <vt:lpstr>Technical Services 2: Training Marketplace</vt:lpstr>
      <vt:lpstr>Technical Services 3: Client Relationship Management system</vt:lpstr>
      <vt:lpstr>Uptake</vt:lpstr>
      <vt:lpstr>Community services Use of resources</vt:lpstr>
      <vt:lpstr>Plans for next year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StevenNewhouse</cp:lastModifiedBy>
  <cp:revision>631</cp:revision>
  <dcterms:created xsi:type="dcterms:W3CDTF">2010-09-03T12:01:03Z</dcterms:created>
  <dcterms:modified xsi:type="dcterms:W3CDTF">2013-06-19T13:10:33Z</dcterms:modified>
</cp:coreProperties>
</file>