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30"/>
  </p:notesMasterIdLst>
  <p:handoutMasterIdLst>
    <p:handoutMasterId r:id="rId31"/>
  </p:handoutMasterIdLst>
  <p:sldIdLst>
    <p:sldId id="516" r:id="rId4"/>
    <p:sldId id="657" r:id="rId5"/>
    <p:sldId id="741" r:id="rId6"/>
    <p:sldId id="733" r:id="rId7"/>
    <p:sldId id="727" r:id="rId8"/>
    <p:sldId id="728" r:id="rId9"/>
    <p:sldId id="736" r:id="rId10"/>
    <p:sldId id="715" r:id="rId11"/>
    <p:sldId id="710" r:id="rId12"/>
    <p:sldId id="711" r:id="rId13"/>
    <p:sldId id="712" r:id="rId14"/>
    <p:sldId id="713" r:id="rId15"/>
    <p:sldId id="714" r:id="rId16"/>
    <p:sldId id="718" r:id="rId17"/>
    <p:sldId id="739" r:id="rId18"/>
    <p:sldId id="732" r:id="rId19"/>
    <p:sldId id="734" r:id="rId20"/>
    <p:sldId id="742" r:id="rId21"/>
    <p:sldId id="730" r:id="rId22"/>
    <p:sldId id="719" r:id="rId23"/>
    <p:sldId id="720" r:id="rId24"/>
    <p:sldId id="717" r:id="rId25"/>
    <p:sldId id="708" r:id="rId26"/>
    <p:sldId id="723" r:id="rId27"/>
    <p:sldId id="724" r:id="rId28"/>
    <p:sldId id="72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B1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0" autoAdjust="0"/>
    <p:restoredTop sz="91541" autoAdjust="0"/>
  </p:normalViewPr>
  <p:slideViewPr>
    <p:cSldViewPr>
      <p:cViewPr>
        <p:scale>
          <a:sx n="150" d="100"/>
          <a:sy n="150" d="100"/>
        </p:scale>
        <p:origin x="-240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GI-InSPIRE-1-05-2010\04-Project%20Activity%20(inc.%20review)\Year3-EC%20Review\Activity-Overview-Y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Documents:Review-temp-folder:verification-effort-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Google%20Drive:Documents:Meetings:Review-2013:summary-ggus-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lagna:Downloads:STATS-P3-without-w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16521309275802"/>
          <c:y val="0.0408240983765918"/>
          <c:w val="0.944544684156633"/>
          <c:h val="0.92495309614076"/>
        </c:manualLayout>
      </c:layout>
      <c:pie3DChart>
        <c:varyColors val="1"/>
        <c:ser>
          <c:idx val="0"/>
          <c:order val="0"/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Pt>
            <c:idx val="5"/>
            <c:bubble3D val="0"/>
            <c:explosion val="47"/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NA1
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216648694333842"/>
                  <c:y val="-0.0727199961623596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0444813420061623"/>
                  <c:y val="-0.294914960629921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 b="1" i="0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0087053863842241"/>
                  <c:y val="-0.002804461942257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'Planned Effort Pie Chart1 -upd'!$A$3:$A$9</c:f>
              <c:strCache>
                <c:ptCount val="7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</c:strCache>
            </c:strRef>
          </c:cat>
          <c:val>
            <c:numRef>
              <c:f>'Planned Effort Pie Chart1 -upd'!$B$3:$B$9</c:f>
              <c:numCache>
                <c:formatCode>#,##0</c:formatCode>
                <c:ptCount val="7"/>
                <c:pt idx="0">
                  <c:v>314.9999999999994</c:v>
                </c:pt>
                <c:pt idx="1">
                  <c:v>328.3300000000003</c:v>
                </c:pt>
                <c:pt idx="2">
                  <c:v>1251.48</c:v>
                </c:pt>
                <c:pt idx="3">
                  <c:v>291.0100000000001</c:v>
                </c:pt>
                <c:pt idx="4">
                  <c:v>4561.24</c:v>
                </c:pt>
                <c:pt idx="5">
                  <c:v>513.6</c:v>
                </c:pt>
                <c:pt idx="6">
                  <c:v>671.9000000000003</c:v>
                </c:pt>
              </c:numCache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'Planned Effort Pie Chart1 -upd'!$A$3:$A$9</c:f>
              <c:strCache>
                <c:ptCount val="7"/>
                <c:pt idx="0">
                  <c:v>JRA1</c:v>
                </c:pt>
                <c:pt idx="1">
                  <c:v>NA1</c:v>
                </c:pt>
                <c:pt idx="2">
                  <c:v>NA2</c:v>
                </c:pt>
                <c:pt idx="3">
                  <c:v>NA3</c:v>
                </c:pt>
                <c:pt idx="4">
                  <c:v>SA1</c:v>
                </c:pt>
                <c:pt idx="5">
                  <c:v>SA2</c:v>
                </c:pt>
                <c:pt idx="6">
                  <c:v>SA3</c:v>
                </c:pt>
              </c:strCache>
            </c:strRef>
          </c:cat>
          <c:val>
            <c:numRef>
              <c:f>'Planned Effort Pie Chart1 -upd'!$C$3:$C$9</c:f>
              <c:numCache>
                <c:formatCode>0</c:formatCode>
                <c:ptCount val="7"/>
                <c:pt idx="0">
                  <c:v>6.562499999999996</c:v>
                </c:pt>
                <c:pt idx="1">
                  <c:v>6.84020833333334</c:v>
                </c:pt>
                <c:pt idx="2">
                  <c:v>26.07249999999998</c:v>
                </c:pt>
                <c:pt idx="3">
                  <c:v>6.062708333333336</c:v>
                </c:pt>
                <c:pt idx="4">
                  <c:v>95.02583333333322</c:v>
                </c:pt>
                <c:pt idx="5">
                  <c:v>10.7</c:v>
                </c:pt>
                <c:pt idx="6">
                  <c:v>18.6638888888889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  <a:bevelB/>
    </a:sp3d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Effort (hours)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Sheet1!$B$2:$B$10</c:f>
              <c:strCache>
                <c:ptCount val="9"/>
                <c:pt idx="0">
                  <c:v>1.7.0</c:v>
                </c:pt>
                <c:pt idx="1">
                  <c:v>2.0.0</c:v>
                </c:pt>
                <c:pt idx="2">
                  <c:v>2.1.0</c:v>
                </c:pt>
                <c:pt idx="3">
                  <c:v>1.8.0</c:v>
                </c:pt>
                <c:pt idx="4">
                  <c:v>2.2.0</c:v>
                </c:pt>
                <c:pt idx="5">
                  <c:v>1.9.0</c:v>
                </c:pt>
                <c:pt idx="6">
                  <c:v>2.3.0</c:v>
                </c:pt>
                <c:pt idx="7">
                  <c:v>1.10.0</c:v>
                </c:pt>
                <c:pt idx="8">
                  <c:v>2.4.0</c:v>
                </c:pt>
              </c:strCache>
            </c:strRef>
          </c:cat>
          <c:val>
            <c:numRef>
              <c:f>Sheet1!$C$2:$C$10</c:f>
              <c:numCache>
                <c:formatCode>0.00</c:formatCode>
                <c:ptCount val="9"/>
                <c:pt idx="0">
                  <c:v>67.33333333333317</c:v>
                </c:pt>
                <c:pt idx="1">
                  <c:v>170.0</c:v>
                </c:pt>
                <c:pt idx="2">
                  <c:v>223.0</c:v>
                </c:pt>
                <c:pt idx="3">
                  <c:v>9.0</c:v>
                </c:pt>
                <c:pt idx="4">
                  <c:v>120.5</c:v>
                </c:pt>
                <c:pt idx="5">
                  <c:v>64.0</c:v>
                </c:pt>
                <c:pt idx="6">
                  <c:v>235.1666666666667</c:v>
                </c:pt>
                <c:pt idx="7">
                  <c:v>15.0</c:v>
                </c:pt>
                <c:pt idx="8">
                  <c:v>178.0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8603064"/>
        <c:axId val="1018595640"/>
      </c:barChart>
      <c:lineChart>
        <c:grouping val="standard"/>
        <c:varyColors val="0"/>
        <c:ser>
          <c:idx val="1"/>
          <c:order val="1"/>
          <c:tx>
            <c:strRef>
              <c:f>Sheet1!$D$1</c:f>
              <c:strCache>
                <c:ptCount val="1"/>
                <c:pt idx="0">
                  <c:v>Products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Sheet1!$B$2:$B$10</c:f>
              <c:strCache>
                <c:ptCount val="9"/>
                <c:pt idx="0">
                  <c:v>1.7.0</c:v>
                </c:pt>
                <c:pt idx="1">
                  <c:v>2.0.0</c:v>
                </c:pt>
                <c:pt idx="2">
                  <c:v>2.1.0</c:v>
                </c:pt>
                <c:pt idx="3">
                  <c:v>1.8.0</c:v>
                </c:pt>
                <c:pt idx="4">
                  <c:v>2.2.0</c:v>
                </c:pt>
                <c:pt idx="5">
                  <c:v>1.9.0</c:v>
                </c:pt>
                <c:pt idx="6">
                  <c:v>2.3.0</c:v>
                </c:pt>
                <c:pt idx="7">
                  <c:v>1.10.0</c:v>
                </c:pt>
                <c:pt idx="8">
                  <c:v>2.4.0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11.0</c:v>
                </c:pt>
                <c:pt idx="1">
                  <c:v>26.0</c:v>
                </c:pt>
                <c:pt idx="2">
                  <c:v>36.0</c:v>
                </c:pt>
                <c:pt idx="3">
                  <c:v>4.0</c:v>
                </c:pt>
                <c:pt idx="4">
                  <c:v>23.0</c:v>
                </c:pt>
                <c:pt idx="5">
                  <c:v>9.0</c:v>
                </c:pt>
                <c:pt idx="6">
                  <c:v>28.0</c:v>
                </c:pt>
                <c:pt idx="7">
                  <c:v>6.0</c:v>
                </c:pt>
                <c:pt idx="8">
                  <c:v>38.0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8567128"/>
        <c:axId val="1018584024"/>
      </c:lineChart>
      <c:catAx>
        <c:axId val="1018603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8595640"/>
        <c:crosses val="autoZero"/>
        <c:auto val="1"/>
        <c:lblAlgn val="ctr"/>
        <c:lblOffset val="100"/>
        <c:noMultiLvlLbl val="0"/>
      </c:catAx>
      <c:valAx>
        <c:axId val="1018595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Total verification effort (hours)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018603064"/>
        <c:crosses val="autoZero"/>
        <c:crossBetween val="between"/>
      </c:valAx>
      <c:valAx>
        <c:axId val="1018584024"/>
        <c:scaling>
          <c:orientation val="minMax"/>
          <c:max val="6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Number of products released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8567128"/>
        <c:crosses val="max"/>
        <c:crossBetween val="between"/>
      </c:valAx>
      <c:catAx>
        <c:axId val="1018567128"/>
        <c:scaling>
          <c:orientation val="minMax"/>
        </c:scaling>
        <c:delete val="1"/>
        <c:axPos val="b"/>
        <c:majorTickMark val="out"/>
        <c:minorTickMark val="none"/>
        <c:tickLblPos val="nextTo"/>
        <c:crossAx val="10185840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'summary-ggus-2.csv'!$B$29</c:f>
              <c:strCache>
                <c:ptCount val="1"/>
                <c:pt idx="0">
                  <c:v> Low Priority</c:v>
                </c:pt>
              </c:strCache>
            </c:strRef>
          </c:tx>
          <c:invertIfNegative val="0"/>
          <c:cat>
            <c:numRef>
              <c:f>'summary-ggus-2.csv'!$A$30:$A$46</c:f>
              <c:numCache>
                <c:formatCode>mmm\-yy</c:formatCode>
                <c:ptCount val="17"/>
                <c:pt idx="0">
                  <c:v>40909.0</c:v>
                </c:pt>
                <c:pt idx="1">
                  <c:v>40940.0</c:v>
                </c:pt>
                <c:pt idx="2">
                  <c:v>40969.0</c:v>
                </c:pt>
                <c:pt idx="3">
                  <c:v>41000.0</c:v>
                </c:pt>
                <c:pt idx="4">
                  <c:v>41030.0</c:v>
                </c:pt>
                <c:pt idx="5">
                  <c:v>41061.0</c:v>
                </c:pt>
                <c:pt idx="6">
                  <c:v>41091.0</c:v>
                </c:pt>
                <c:pt idx="7">
                  <c:v>41122.0</c:v>
                </c:pt>
                <c:pt idx="8">
                  <c:v>41153.0</c:v>
                </c:pt>
                <c:pt idx="9">
                  <c:v>41183.0</c:v>
                </c:pt>
                <c:pt idx="10">
                  <c:v>41214.0</c:v>
                </c:pt>
                <c:pt idx="11">
                  <c:v>41244.0</c:v>
                </c:pt>
                <c:pt idx="12">
                  <c:v>41275.0</c:v>
                </c:pt>
                <c:pt idx="13">
                  <c:v>41306.0</c:v>
                </c:pt>
                <c:pt idx="14">
                  <c:v>41334.0</c:v>
                </c:pt>
                <c:pt idx="15">
                  <c:v>41365.0</c:v>
                </c:pt>
                <c:pt idx="16">
                  <c:v>41395.0</c:v>
                </c:pt>
              </c:numCache>
            </c:numRef>
          </c:cat>
          <c:val>
            <c:numRef>
              <c:f>'summary-ggus-2.csv'!$B$30:$B$46</c:f>
              <c:numCache>
                <c:formatCode>General</c:formatCode>
                <c:ptCount val="17"/>
                <c:pt idx="0">
                  <c:v>6.0</c:v>
                </c:pt>
                <c:pt idx="1">
                  <c:v>4.0</c:v>
                </c:pt>
                <c:pt idx="2">
                  <c:v>2.0</c:v>
                </c:pt>
                <c:pt idx="3">
                  <c:v>0.0</c:v>
                </c:pt>
                <c:pt idx="4">
                  <c:v>12.0</c:v>
                </c:pt>
                <c:pt idx="5">
                  <c:v>4.0</c:v>
                </c:pt>
                <c:pt idx="6">
                  <c:v>4.0</c:v>
                </c:pt>
                <c:pt idx="7">
                  <c:v>0.0</c:v>
                </c:pt>
                <c:pt idx="8">
                  <c:v>0.0</c:v>
                </c:pt>
                <c:pt idx="9">
                  <c:v>2.0</c:v>
                </c:pt>
                <c:pt idx="10">
                  <c:v>1.0</c:v>
                </c:pt>
                <c:pt idx="11">
                  <c:v>0.0</c:v>
                </c:pt>
                <c:pt idx="12">
                  <c:v>1.0</c:v>
                </c:pt>
                <c:pt idx="13">
                  <c:v>0.0</c:v>
                </c:pt>
                <c:pt idx="14">
                  <c:v>13.0</c:v>
                </c:pt>
                <c:pt idx="15">
                  <c:v>5.0</c:v>
                </c:pt>
                <c:pt idx="16">
                  <c:v>6.0</c:v>
                </c:pt>
              </c:numCache>
            </c:numRef>
          </c:val>
        </c:ser>
        <c:ser>
          <c:idx val="1"/>
          <c:order val="1"/>
          <c:tx>
            <c:strRef>
              <c:f>'summary-ggus-2.csv'!$C$29</c:f>
              <c:strCache>
                <c:ptCount val="1"/>
                <c:pt idx="0">
                  <c:v>Urgent</c:v>
                </c:pt>
              </c:strCache>
            </c:strRef>
          </c:tx>
          <c:invertIfNegative val="0"/>
          <c:cat>
            <c:numRef>
              <c:f>'summary-ggus-2.csv'!$A$30:$A$46</c:f>
              <c:numCache>
                <c:formatCode>mmm\-yy</c:formatCode>
                <c:ptCount val="17"/>
                <c:pt idx="0">
                  <c:v>40909.0</c:v>
                </c:pt>
                <c:pt idx="1">
                  <c:v>40940.0</c:v>
                </c:pt>
                <c:pt idx="2">
                  <c:v>40969.0</c:v>
                </c:pt>
                <c:pt idx="3">
                  <c:v>41000.0</c:v>
                </c:pt>
                <c:pt idx="4">
                  <c:v>41030.0</c:v>
                </c:pt>
                <c:pt idx="5">
                  <c:v>41061.0</c:v>
                </c:pt>
                <c:pt idx="6">
                  <c:v>41091.0</c:v>
                </c:pt>
                <c:pt idx="7">
                  <c:v>41122.0</c:v>
                </c:pt>
                <c:pt idx="8">
                  <c:v>41153.0</c:v>
                </c:pt>
                <c:pt idx="9">
                  <c:v>41183.0</c:v>
                </c:pt>
                <c:pt idx="10">
                  <c:v>41214.0</c:v>
                </c:pt>
                <c:pt idx="11">
                  <c:v>41244.0</c:v>
                </c:pt>
                <c:pt idx="12">
                  <c:v>41275.0</c:v>
                </c:pt>
                <c:pt idx="13">
                  <c:v>41306.0</c:v>
                </c:pt>
                <c:pt idx="14">
                  <c:v>41334.0</c:v>
                </c:pt>
                <c:pt idx="15">
                  <c:v>41365.0</c:v>
                </c:pt>
                <c:pt idx="16">
                  <c:v>41395.0</c:v>
                </c:pt>
              </c:numCache>
            </c:numRef>
          </c:cat>
          <c:val>
            <c:numRef>
              <c:f>'summary-ggus-2.csv'!$C$30:$C$46</c:f>
              <c:numCache>
                <c:formatCode>General</c:formatCode>
                <c:ptCount val="17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0.0</c:v>
                </c:pt>
                <c:pt idx="4">
                  <c:v>4.0</c:v>
                </c:pt>
                <c:pt idx="5">
                  <c:v>2.0</c:v>
                </c:pt>
                <c:pt idx="6">
                  <c:v>2.0</c:v>
                </c:pt>
                <c:pt idx="7">
                  <c:v>2.0</c:v>
                </c:pt>
                <c:pt idx="8">
                  <c:v>1.0</c:v>
                </c:pt>
                <c:pt idx="9">
                  <c:v>3.0</c:v>
                </c:pt>
                <c:pt idx="10">
                  <c:v>3.0</c:v>
                </c:pt>
                <c:pt idx="11">
                  <c:v>2.0</c:v>
                </c:pt>
                <c:pt idx="12">
                  <c:v>0.0</c:v>
                </c:pt>
                <c:pt idx="13">
                  <c:v>0.0</c:v>
                </c:pt>
                <c:pt idx="14">
                  <c:v>5.0</c:v>
                </c:pt>
                <c:pt idx="15">
                  <c:v>1.0</c:v>
                </c:pt>
                <c:pt idx="16">
                  <c:v>2.0</c:v>
                </c:pt>
              </c:numCache>
            </c:numRef>
          </c:val>
        </c:ser>
        <c:ser>
          <c:idx val="2"/>
          <c:order val="2"/>
          <c:tx>
            <c:strRef>
              <c:f>'summary-ggus-2.csv'!$D$29</c:f>
              <c:strCache>
                <c:ptCount val="1"/>
                <c:pt idx="0">
                  <c:v>Very Urgent</c:v>
                </c:pt>
              </c:strCache>
            </c:strRef>
          </c:tx>
          <c:invertIfNegative val="0"/>
          <c:cat>
            <c:numRef>
              <c:f>'summary-ggus-2.csv'!$A$30:$A$46</c:f>
              <c:numCache>
                <c:formatCode>mmm\-yy</c:formatCode>
                <c:ptCount val="17"/>
                <c:pt idx="0">
                  <c:v>40909.0</c:v>
                </c:pt>
                <c:pt idx="1">
                  <c:v>40940.0</c:v>
                </c:pt>
                <c:pt idx="2">
                  <c:v>40969.0</c:v>
                </c:pt>
                <c:pt idx="3">
                  <c:v>41000.0</c:v>
                </c:pt>
                <c:pt idx="4">
                  <c:v>41030.0</c:v>
                </c:pt>
                <c:pt idx="5">
                  <c:v>41061.0</c:v>
                </c:pt>
                <c:pt idx="6">
                  <c:v>41091.0</c:v>
                </c:pt>
                <c:pt idx="7">
                  <c:v>41122.0</c:v>
                </c:pt>
                <c:pt idx="8">
                  <c:v>41153.0</c:v>
                </c:pt>
                <c:pt idx="9">
                  <c:v>41183.0</c:v>
                </c:pt>
                <c:pt idx="10">
                  <c:v>41214.0</c:v>
                </c:pt>
                <c:pt idx="11">
                  <c:v>41244.0</c:v>
                </c:pt>
                <c:pt idx="12">
                  <c:v>41275.0</c:v>
                </c:pt>
                <c:pt idx="13">
                  <c:v>41306.0</c:v>
                </c:pt>
                <c:pt idx="14">
                  <c:v>41334.0</c:v>
                </c:pt>
                <c:pt idx="15">
                  <c:v>41365.0</c:v>
                </c:pt>
                <c:pt idx="16">
                  <c:v>41395.0</c:v>
                </c:pt>
              </c:numCache>
            </c:numRef>
          </c:cat>
          <c:val>
            <c:numRef>
              <c:f>'summary-ggus-2.csv'!$D$30:$D$46</c:f>
              <c:numCache>
                <c:formatCode>General</c:formatCode>
                <c:ptCount val="17"/>
                <c:pt idx="0">
                  <c:v>2.0</c:v>
                </c:pt>
                <c:pt idx="1">
                  <c:v>1.0</c:v>
                </c:pt>
                <c:pt idx="2">
                  <c:v>2.0</c:v>
                </c:pt>
                <c:pt idx="3">
                  <c:v>0.0</c:v>
                </c:pt>
                <c:pt idx="4">
                  <c:v>2.0</c:v>
                </c:pt>
                <c:pt idx="5">
                  <c:v>0.0</c:v>
                </c:pt>
                <c:pt idx="6">
                  <c:v>2.0</c:v>
                </c:pt>
                <c:pt idx="7">
                  <c:v>1.0</c:v>
                </c:pt>
                <c:pt idx="8">
                  <c:v>0.0</c:v>
                </c:pt>
                <c:pt idx="9">
                  <c:v>2.0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</c:numCache>
            </c:numRef>
          </c:val>
        </c:ser>
        <c:ser>
          <c:idx val="3"/>
          <c:order val="3"/>
          <c:tx>
            <c:strRef>
              <c:f>'summary-ggus-2.csv'!$E$29</c:f>
              <c:strCache>
                <c:ptCount val="1"/>
                <c:pt idx="0">
                  <c:v>Top Priority</c:v>
                </c:pt>
              </c:strCache>
            </c:strRef>
          </c:tx>
          <c:invertIfNegative val="0"/>
          <c:cat>
            <c:numRef>
              <c:f>'summary-ggus-2.csv'!$A$30:$A$46</c:f>
              <c:numCache>
                <c:formatCode>mmm\-yy</c:formatCode>
                <c:ptCount val="17"/>
                <c:pt idx="0">
                  <c:v>40909.0</c:v>
                </c:pt>
                <c:pt idx="1">
                  <c:v>40940.0</c:v>
                </c:pt>
                <c:pt idx="2">
                  <c:v>40969.0</c:v>
                </c:pt>
                <c:pt idx="3">
                  <c:v>41000.0</c:v>
                </c:pt>
                <c:pt idx="4">
                  <c:v>41030.0</c:v>
                </c:pt>
                <c:pt idx="5">
                  <c:v>41061.0</c:v>
                </c:pt>
                <c:pt idx="6">
                  <c:v>41091.0</c:v>
                </c:pt>
                <c:pt idx="7">
                  <c:v>41122.0</c:v>
                </c:pt>
                <c:pt idx="8">
                  <c:v>41153.0</c:v>
                </c:pt>
                <c:pt idx="9">
                  <c:v>41183.0</c:v>
                </c:pt>
                <c:pt idx="10">
                  <c:v>41214.0</c:v>
                </c:pt>
                <c:pt idx="11">
                  <c:v>41244.0</c:v>
                </c:pt>
                <c:pt idx="12">
                  <c:v>41275.0</c:v>
                </c:pt>
                <c:pt idx="13">
                  <c:v>41306.0</c:v>
                </c:pt>
                <c:pt idx="14">
                  <c:v>41334.0</c:v>
                </c:pt>
                <c:pt idx="15">
                  <c:v>41365.0</c:v>
                </c:pt>
                <c:pt idx="16">
                  <c:v>41395.0</c:v>
                </c:pt>
              </c:numCache>
            </c:numRef>
          </c:cat>
          <c:val>
            <c:numRef>
              <c:f>'summary-ggus-2.csv'!$E$30:$E$46</c:f>
              <c:numCache>
                <c:formatCode>General</c:formatCode>
                <c:ptCount val="17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8322184"/>
        <c:axId val="1018316296"/>
      </c:barChart>
      <c:dateAx>
        <c:axId val="10183221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18316296"/>
        <c:crosses val="autoZero"/>
        <c:auto val="1"/>
        <c:lblOffset val="100"/>
        <c:baseTimeUnit val="months"/>
      </c:dateAx>
      <c:valAx>
        <c:axId val="1018316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 dirty="0" smtClean="0"/>
                  <a:t>GGUS tickets opened during the</a:t>
                </a:r>
                <a:r>
                  <a:rPr lang="en-US" sz="1100" baseline="0" dirty="0" smtClean="0"/>
                  <a:t> software provisioning process</a:t>
                </a:r>
                <a:endParaRPr lang="en-US" sz="11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8322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Chart!$C$5</c:f>
              <c:strCache>
                <c:ptCount val="1"/>
                <c:pt idx="0">
                  <c:v>UMD 1</c:v>
                </c:pt>
              </c:strCache>
            </c:strRef>
          </c:tx>
          <c:invertIfNegative val="0"/>
          <c:cat>
            <c:numRef>
              <c:f>Chart!$D$4:$O$4</c:f>
              <c:numCache>
                <c:formatCode>mmm\-yy</c:formatCode>
                <c:ptCount val="12"/>
                <c:pt idx="0">
                  <c:v>41030.0</c:v>
                </c:pt>
                <c:pt idx="1">
                  <c:v>41061.0</c:v>
                </c:pt>
                <c:pt idx="2">
                  <c:v>41091.0</c:v>
                </c:pt>
                <c:pt idx="3">
                  <c:v>41122.0</c:v>
                </c:pt>
                <c:pt idx="4">
                  <c:v>41153.0</c:v>
                </c:pt>
                <c:pt idx="5">
                  <c:v>41183.0</c:v>
                </c:pt>
                <c:pt idx="6">
                  <c:v>41214.0</c:v>
                </c:pt>
                <c:pt idx="7">
                  <c:v>41244.0</c:v>
                </c:pt>
                <c:pt idx="8">
                  <c:v>41275.0</c:v>
                </c:pt>
                <c:pt idx="9">
                  <c:v>41306.0</c:v>
                </c:pt>
                <c:pt idx="10">
                  <c:v>41334.0</c:v>
                </c:pt>
                <c:pt idx="11">
                  <c:v>41365.0</c:v>
                </c:pt>
              </c:numCache>
            </c:numRef>
          </c:cat>
          <c:val>
            <c:numRef>
              <c:f>Chart!$D$5:$N$5</c:f>
              <c:numCache>
                <c:formatCode>General</c:formatCode>
                <c:ptCount val="11"/>
                <c:pt idx="0">
                  <c:v>332.0</c:v>
                </c:pt>
                <c:pt idx="1">
                  <c:v>337.0</c:v>
                </c:pt>
                <c:pt idx="2">
                  <c:v>222.0</c:v>
                </c:pt>
                <c:pt idx="3">
                  <c:v>415.0</c:v>
                </c:pt>
                <c:pt idx="4">
                  <c:v>197.0</c:v>
                </c:pt>
                <c:pt idx="5">
                  <c:v>181.0</c:v>
                </c:pt>
                <c:pt idx="6">
                  <c:v>446.0</c:v>
                </c:pt>
                <c:pt idx="7">
                  <c:v>290.0</c:v>
                </c:pt>
                <c:pt idx="8">
                  <c:v>162.0</c:v>
                </c:pt>
                <c:pt idx="9">
                  <c:v>305.0</c:v>
                </c:pt>
                <c:pt idx="10">
                  <c:v>192.0</c:v>
                </c:pt>
              </c:numCache>
            </c:numRef>
          </c:val>
        </c:ser>
        <c:ser>
          <c:idx val="1"/>
          <c:order val="1"/>
          <c:tx>
            <c:strRef>
              <c:f>Chart!$C$6</c:f>
              <c:strCache>
                <c:ptCount val="1"/>
                <c:pt idx="0">
                  <c:v>UMD 2</c:v>
                </c:pt>
              </c:strCache>
            </c:strRef>
          </c:tx>
          <c:invertIfNegative val="0"/>
          <c:cat>
            <c:numRef>
              <c:f>Chart!$D$4:$O$4</c:f>
              <c:numCache>
                <c:formatCode>mmm\-yy</c:formatCode>
                <c:ptCount val="12"/>
                <c:pt idx="0">
                  <c:v>41030.0</c:v>
                </c:pt>
                <c:pt idx="1">
                  <c:v>41061.0</c:v>
                </c:pt>
                <c:pt idx="2">
                  <c:v>41091.0</c:v>
                </c:pt>
                <c:pt idx="3">
                  <c:v>41122.0</c:v>
                </c:pt>
                <c:pt idx="4">
                  <c:v>41153.0</c:v>
                </c:pt>
                <c:pt idx="5">
                  <c:v>41183.0</c:v>
                </c:pt>
                <c:pt idx="6">
                  <c:v>41214.0</c:v>
                </c:pt>
                <c:pt idx="7">
                  <c:v>41244.0</c:v>
                </c:pt>
                <c:pt idx="8">
                  <c:v>41275.0</c:v>
                </c:pt>
                <c:pt idx="9">
                  <c:v>41306.0</c:v>
                </c:pt>
                <c:pt idx="10">
                  <c:v>41334.0</c:v>
                </c:pt>
                <c:pt idx="11">
                  <c:v>41365.0</c:v>
                </c:pt>
              </c:numCache>
            </c:numRef>
          </c:cat>
          <c:val>
            <c:numRef>
              <c:f>Chart!$D$6:$N$6</c:f>
              <c:numCache>
                <c:formatCode>General</c:formatCode>
                <c:ptCount val="11"/>
                <c:pt idx="2">
                  <c:v>245.0</c:v>
                </c:pt>
                <c:pt idx="3">
                  <c:v>370.0</c:v>
                </c:pt>
                <c:pt idx="4">
                  <c:v>343.0</c:v>
                </c:pt>
                <c:pt idx="5">
                  <c:v>921.0</c:v>
                </c:pt>
                <c:pt idx="6">
                  <c:v>703.0</c:v>
                </c:pt>
                <c:pt idx="7">
                  <c:v>1240.0</c:v>
                </c:pt>
                <c:pt idx="8">
                  <c:v>752.0</c:v>
                </c:pt>
                <c:pt idx="9">
                  <c:v>1049.0</c:v>
                </c:pt>
                <c:pt idx="10">
                  <c:v>949.0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8243496"/>
        <c:axId val="1018239176"/>
      </c:barChart>
      <c:dateAx>
        <c:axId val="10182434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8239176"/>
        <c:crosses val="autoZero"/>
        <c:auto val="1"/>
        <c:lblOffset val="100"/>
        <c:baseTimeUnit val="months"/>
      </c:dateAx>
      <c:valAx>
        <c:axId val="1018239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Number of </a:t>
                </a:r>
                <a:r>
                  <a:rPr lang="en-US" sz="1800" dirty="0" smtClean="0"/>
                  <a:t>product</a:t>
                </a:r>
                <a:r>
                  <a:rPr lang="en-US" sz="1800" baseline="0" dirty="0" smtClean="0"/>
                  <a:t> installations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8243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27FC8-2628-D540-B9FA-13E2A7BA13DC}" type="datetimeFigureOut">
              <a:rPr lang="en-US" smtClean="0"/>
              <a:t>6/20/13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236F-E4A6-3743-9AB1-7613AB8CB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5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 coordination: distribute the releases to test to the EAs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96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Stable</a:t>
            </a:r>
            <a:r>
              <a:rPr lang="en-US" baseline="0" dirty="0" smtClean="0"/>
              <a:t> repos, started during PY2, but used in production during PY3, proved to be a useful solution that kept the workflow constant for all the products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21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Developers often fix quickly rejected products </a:t>
            </a:r>
          </a:p>
          <a:p>
            <a:r>
              <a:rPr lang="en-US" dirty="0" smtClean="0"/>
              <a:t>108 GGUS tickets: 20% of the total</a:t>
            </a:r>
            <a:r>
              <a:rPr lang="en-US" baseline="0" dirty="0" smtClean="0"/>
              <a:t> number of tickets opened VS the technology providers support units</a:t>
            </a:r>
          </a:p>
          <a:p>
            <a:r>
              <a:rPr lang="en-US" baseline="0" dirty="0" smtClean="0"/>
              <a:t>Peaks are related to the number of products tested for major releases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European funded middleware projects ended in April</a:t>
            </a:r>
          </a:p>
          <a:p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EMI &amp; IGE acted as a proxy for the communications</a:t>
            </a:r>
          </a:p>
          <a:p>
            <a:pPr lvl="2"/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Vulnerabilities and critical bugs</a:t>
            </a:r>
          </a:p>
          <a:p>
            <a:pPr lvl="2"/>
            <a:r>
              <a:rPr lang="en-US" dirty="0" smtClean="0"/>
              <a:t>Release schedule dissemination</a:t>
            </a:r>
          </a:p>
          <a:p>
            <a:pPr lvl="1"/>
            <a:r>
              <a:rPr lang="en-US" dirty="0" smtClean="0"/>
              <a:t>EMI &amp; IGE provided coordination</a:t>
            </a:r>
          </a:p>
          <a:p>
            <a:pPr lvl="2"/>
            <a:r>
              <a:rPr lang="en-US" dirty="0" smtClean="0"/>
              <a:t>Synchronization between PTs updates</a:t>
            </a:r>
          </a:p>
          <a:p>
            <a:pPr lvl="2"/>
            <a:r>
              <a:rPr lang="en-US" dirty="0" smtClean="0"/>
              <a:t>Control of backward (in)compatibilities</a:t>
            </a:r>
          </a:p>
          <a:p>
            <a:pPr lvl="2"/>
            <a:r>
              <a:rPr lang="en-US" dirty="0" smtClean="0"/>
              <a:t>Test of updates coming from EPEL</a:t>
            </a:r>
          </a:p>
          <a:p>
            <a:r>
              <a:rPr lang="en-US" dirty="0" smtClean="0"/>
              <a:t>Maintain some of the coordination activities of EMI to have a smooth transition</a:t>
            </a:r>
          </a:p>
          <a:p>
            <a:r>
              <a:rPr lang="en-US" dirty="0" smtClean="0"/>
              <a:t>Engage directly the products teams who provide critical products for the EGI production infrastructure</a:t>
            </a:r>
          </a:p>
          <a:p>
            <a:pPr marL="0" indent="0">
              <a:buFontTx/>
              <a:buNone/>
            </a:pPr>
            <a:endParaRPr lang="en-US" sz="1100" dirty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8F34C0-277A-264B-8E14-F4AF3BB101E4}" type="slidenum">
              <a:rPr lang="en-US" sz="1200">
                <a:latin typeface="Calibri" charset="0"/>
              </a:rPr>
              <a:pPr eaLnBrk="1" hangingPunct="1"/>
              <a:t>16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100" dirty="0" smtClean="0">
                <a:latin typeface="Arial" charset="0"/>
              </a:rPr>
              <a:t>Community repo in production at</a:t>
            </a:r>
            <a:r>
              <a:rPr lang="en-US" sz="1100" baseline="0" dirty="0" smtClean="0">
                <a:latin typeface="Arial" charset="0"/>
              </a:rPr>
              <a:t> the end of April. User communities interested, already one customer.</a:t>
            </a:r>
          </a:p>
          <a:p>
            <a:pPr marL="0" indent="0">
              <a:buFontTx/>
              <a:buNone/>
            </a:pPr>
            <a:r>
              <a:rPr lang="en-US" sz="1100" baseline="0" dirty="0" smtClean="0">
                <a:latin typeface="Arial" charset="0"/>
              </a:rPr>
              <a:t>Core platform is pulling the components from the </a:t>
            </a:r>
            <a:r>
              <a:rPr lang="en-US" sz="1100" baseline="0" dirty="0" err="1" smtClean="0">
                <a:latin typeface="Arial" charset="0"/>
              </a:rPr>
              <a:t>Untegrated</a:t>
            </a:r>
            <a:r>
              <a:rPr lang="en-US" sz="1100" baseline="0" dirty="0" smtClean="0">
                <a:latin typeface="Arial" charset="0"/>
              </a:rPr>
              <a:t> repository.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8F34C0-277A-264B-8E14-F4AF3BB101E4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100" dirty="0" smtClean="0">
                <a:latin typeface="Arial" charset="0"/>
              </a:rPr>
              <a:t>Community repo in production at</a:t>
            </a:r>
            <a:r>
              <a:rPr lang="en-US" sz="1100" baseline="0" dirty="0" smtClean="0">
                <a:latin typeface="Arial" charset="0"/>
              </a:rPr>
              <a:t> the end of April. User communities interested, already one customer.</a:t>
            </a:r>
          </a:p>
          <a:p>
            <a:pPr marL="0" indent="0">
              <a:buFontTx/>
              <a:buNone/>
            </a:pPr>
            <a:endParaRPr lang="en-US" sz="1100" baseline="0" dirty="0" smtClean="0">
              <a:latin typeface="Arial" charset="0"/>
            </a:endParaRPr>
          </a:p>
          <a:p>
            <a:pPr marL="0" indent="0">
              <a:buFontTx/>
              <a:buNone/>
            </a:pPr>
            <a:r>
              <a:rPr lang="en-US" sz="1100" baseline="0" dirty="0" smtClean="0">
                <a:latin typeface="Arial" charset="0"/>
              </a:rPr>
              <a:t>[Change: create a new slide with a shrank diagram plus the TCB, MEDIA and the platforms	`]</a:t>
            </a:r>
            <a:endParaRPr lang="en-US" sz="1100" dirty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8F34C0-277A-264B-8E14-F4AF3BB101E4}" type="slidenum">
              <a:rPr lang="en-US" sz="1200">
                <a:latin typeface="Calibri" charset="0"/>
              </a:rPr>
              <a:pPr eaLnBrk="1" hangingPunct="1"/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Excluding W-</a:t>
            </a:r>
            <a:r>
              <a:rPr lang="en-US" dirty="0" err="1" smtClean="0"/>
              <a:t>enmr</a:t>
            </a:r>
            <a:r>
              <a:rPr lang="en-US" dirty="0" smtClean="0"/>
              <a:t> the other are new user communities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3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2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Statistics about downloads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7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6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2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EGI</a:t>
            </a:r>
            <a:r>
              <a:rPr lang="en-US" baseline="0" dirty="0" smtClean="0"/>
              <a:t> technological evolution: Federated 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47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link is not public</a:t>
            </a:r>
          </a:p>
          <a:p>
            <a:r>
              <a:rPr lang="en-US" dirty="0" smtClean="0"/>
              <a:t>Discuss</a:t>
            </a:r>
            <a:r>
              <a:rPr lang="en-US" baseline="0" dirty="0" smtClean="0"/>
              <a:t> about the fate of the requirements now that the middleware projects are done:</a:t>
            </a:r>
          </a:p>
          <a:p>
            <a:pPr lvl="1"/>
            <a:r>
              <a:rPr lang="en-US" dirty="0" smtClean="0"/>
              <a:t>11 queued for post project delivery (EMI, IGE)</a:t>
            </a:r>
          </a:p>
          <a:p>
            <a:pPr lvl="1"/>
            <a:r>
              <a:rPr lang="en-US" dirty="0" smtClean="0"/>
              <a:t>Most of the requirements still opened are defined</a:t>
            </a:r>
            <a:r>
              <a:rPr lang="en-US" baseline="0" dirty="0" smtClean="0"/>
              <a:t> for specific products, therefore PT can handle them individually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3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 product updates not considering products released for multiple platforms, a total of 200 </a:t>
            </a:r>
            <a:r>
              <a:rPr lang="en-US" smtClean="0"/>
              <a:t>PPAs released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4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definition of these criteria is</a:t>
            </a:r>
            <a:r>
              <a:rPr lang="en-US" baseline="0" dirty="0" smtClean="0"/>
              <a:t> important, since these capabilities can’t be easily tested in production, but will be critical during PY4 </a:t>
            </a:r>
            <a:r>
              <a:rPr lang="en-US" baseline="0" dirty="0" smtClean="0">
                <a:sym typeface="Wingdings"/>
              </a:rPr>
              <a:t> important to have middleware ready for the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16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Conf. templates include the configuration</a:t>
            </a:r>
            <a:r>
              <a:rPr lang="en-US" baseline="0" dirty="0" smtClean="0"/>
              <a:t> to use the other test-bed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5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r>
              <a:rPr lang="en-US" baseline="0" dirty="0" smtClean="0"/>
              <a:t> effort spent around 5h/product, required effort reduced in PY3, compared to the previous years, this compensated the increment of the number of products verified</a:t>
            </a:r>
          </a:p>
          <a:p>
            <a:r>
              <a:rPr lang="en-US" baseline="0" dirty="0" smtClean="0"/>
              <a:t>UMD 2.3.0 the only big deviation, 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During PY2: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130 </a:t>
            </a:r>
            <a:r>
              <a:rPr lang="en-US" baseline="0" dirty="0" smtClean="0"/>
              <a:t>PPAs</a:t>
            </a:r>
          </a:p>
          <a:p>
            <a:pPr marL="0" indent="0">
              <a:buFontTx/>
              <a:buNone/>
            </a:pPr>
            <a:r>
              <a:rPr lang="en-US" dirty="0" smtClean="0"/>
              <a:t>-- 14h/product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ster 201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 201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 2013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em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file:///\\localhost\Users\solagna\Google%20Drive\Documents\Meetings\Review-2013\Macintosh%20HD:Users:solagna:Downloads:data.csv!data.csv!R4C5:R12C6" TargetMode="External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SA2 – Software Provisioning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</a:t>
            </a:r>
          </a:p>
          <a:p>
            <a:r>
              <a:rPr lang="en-GB" dirty="0" smtClean="0"/>
              <a:t>Operations Manager –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SA2: EGI-InSPIRE Review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Criteria Verification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61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New software releases are deployed in a private cloud infrastructure</a:t>
            </a:r>
          </a:p>
          <a:p>
            <a:pPr lvl="1"/>
            <a:r>
              <a:rPr lang="en-US" sz="3400" dirty="0" smtClean="0"/>
              <a:t>Verifiers can autonomously instantiate the VMs through an OCCI interface</a:t>
            </a:r>
          </a:p>
          <a:p>
            <a:pPr lvl="1"/>
            <a:r>
              <a:rPr lang="en-US" sz="3400" dirty="0" smtClean="0"/>
              <a:t>Configuration templates available for many service flavors</a:t>
            </a:r>
          </a:p>
          <a:p>
            <a:pPr lvl="1"/>
            <a:r>
              <a:rPr lang="en-US" sz="3400" dirty="0" smtClean="0"/>
              <a:t>Service installations saved in golden copy to be quickly re-instantiate</a:t>
            </a:r>
          </a:p>
          <a:p>
            <a:r>
              <a:rPr lang="en-US" sz="4000" dirty="0" smtClean="0"/>
              <a:t>Report templates tailored to the service flavors</a:t>
            </a:r>
          </a:p>
          <a:p>
            <a:pPr lvl="1"/>
            <a:r>
              <a:rPr lang="en-US" sz="3400" dirty="0" smtClean="0"/>
              <a:t>Only the applicable criteria are listed</a:t>
            </a:r>
          </a:p>
          <a:p>
            <a:r>
              <a:rPr lang="en-US" sz="4000" dirty="0" smtClean="0"/>
              <a:t>The number of criteria to be verified differs with the type of software update </a:t>
            </a:r>
            <a:r>
              <a:rPr lang="en-US" dirty="0" smtClean="0"/>
              <a:t>(Major/Minor/Revision)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0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15888"/>
            <a:ext cx="7848525" cy="865187"/>
          </a:xfrm>
        </p:spPr>
        <p:txBody>
          <a:bodyPr>
            <a:noAutofit/>
          </a:bodyPr>
          <a:lstStyle/>
          <a:p>
            <a:r>
              <a:rPr lang="en-US" sz="3800" dirty="0" smtClean="0"/>
              <a:t>Effort spent in Criteria </a:t>
            </a:r>
            <a:r>
              <a:rPr lang="en-US" sz="3800" dirty="0"/>
              <a:t>V</a:t>
            </a:r>
            <a:r>
              <a:rPr lang="en-US" sz="3800" dirty="0" smtClean="0"/>
              <a:t>erification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4525963"/>
          </a:xfrm>
        </p:spPr>
        <p:txBody>
          <a:bodyPr/>
          <a:lstStyle/>
          <a:p>
            <a:r>
              <a:rPr lang="en-US" dirty="0" smtClean="0"/>
              <a:t>Total of ~350 PPAs </a:t>
            </a:r>
            <a:r>
              <a:rPr lang="en-US" smtClean="0"/>
              <a:t>were processed</a:t>
            </a:r>
            <a:endParaRPr lang="en-US" dirty="0" smtClean="0"/>
          </a:p>
          <a:p>
            <a:pPr lvl="1"/>
            <a:r>
              <a:rPr lang="en-US" dirty="0" smtClean="0"/>
              <a:t>Counting multiple platforms releases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71209"/>
              </p:ext>
            </p:extLst>
          </p:nvPr>
        </p:nvGraphicFramePr>
        <p:xfrm>
          <a:off x="179391" y="2348880"/>
          <a:ext cx="8785218" cy="394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Staged Rollout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Early adoption is a volunteer activity carried out by some EGI production sites</a:t>
            </a:r>
          </a:p>
          <a:p>
            <a:r>
              <a:rPr lang="en-US" sz="2000" dirty="0" smtClean="0"/>
              <a:t>Central coordination provided by SA1.3</a:t>
            </a:r>
          </a:p>
          <a:p>
            <a:r>
              <a:rPr lang="en-US" sz="2000" dirty="0" smtClean="0"/>
              <a:t>Progressive migration, during PY3, of EAs from UMD-1 to UMD-2</a:t>
            </a:r>
          </a:p>
          <a:p>
            <a:pPr lvl="1"/>
            <a:r>
              <a:rPr lang="en-US" sz="1800" dirty="0" smtClean="0"/>
              <a:t>Following the trend of the infrastructure</a:t>
            </a:r>
            <a:endParaRPr lang="en-US" sz="2000" dirty="0" smtClean="0"/>
          </a:p>
          <a:p>
            <a:r>
              <a:rPr lang="en-US" sz="2000" dirty="0" smtClean="0"/>
              <a:t>Staged rollout numbers: 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03649"/>
              </p:ext>
            </p:extLst>
          </p:nvPr>
        </p:nvGraphicFramePr>
        <p:xfrm>
          <a:off x="3851920" y="3861048"/>
          <a:ext cx="4782268" cy="1496590"/>
        </p:xfrm>
        <a:graphic>
          <a:graphicData uri="http://schemas.openxmlformats.org/drawingml/2006/table">
            <a:tbl>
              <a:tblPr/>
              <a:tblGrid>
                <a:gridCol w="3405096"/>
                <a:gridCol w="1377172"/>
              </a:tblGrid>
              <a:tr h="48005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early adopter sites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 (PY2 + 30%) 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NGIs contributing to SR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SR test performed during PY3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9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Release in UMD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Starting from PY3 every release candidate is tested extensively before moving it to production</a:t>
            </a:r>
          </a:p>
          <a:p>
            <a:pPr lvl="1"/>
            <a:r>
              <a:rPr lang="en-US" dirty="0" smtClean="0"/>
              <a:t>Automatically tested for installation issues. Including all the products in the production repositories </a:t>
            </a:r>
          </a:p>
          <a:p>
            <a:r>
              <a:rPr lang="en-US" dirty="0" smtClean="0"/>
              <a:t>Verification and Staged Rollout reports provide inputs for the release notes</a:t>
            </a:r>
          </a:p>
          <a:p>
            <a:pPr lvl="1"/>
            <a:r>
              <a:rPr lang="en-US" dirty="0" smtClean="0"/>
              <a:t>Installation details, known issues, workarounds</a:t>
            </a:r>
          </a:p>
          <a:p>
            <a:r>
              <a:rPr lang="en-US" dirty="0" smtClean="0"/>
              <a:t>Support infrastructure</a:t>
            </a:r>
          </a:p>
          <a:p>
            <a:pPr lvl="1"/>
            <a:r>
              <a:rPr lang="en-US" dirty="0" smtClean="0"/>
              <a:t>Extended to support multiple major releases</a:t>
            </a:r>
          </a:p>
          <a:p>
            <a:pPr lvl="1"/>
            <a:r>
              <a:rPr lang="en-US" dirty="0" smtClean="0"/>
              <a:t>Support for multiple operating system</a:t>
            </a:r>
          </a:p>
          <a:p>
            <a:pPr lvl="1"/>
            <a:r>
              <a:rPr lang="en-US" dirty="0" smtClean="0"/>
              <a:t>Permanent </a:t>
            </a:r>
            <a:r>
              <a:rPr lang="en-US" i="1" dirty="0" smtClean="0"/>
              <a:t>untested</a:t>
            </a:r>
            <a:r>
              <a:rPr lang="en-US" dirty="0" smtClean="0"/>
              <a:t> and </a:t>
            </a:r>
            <a:r>
              <a:rPr lang="en-US" i="1" dirty="0" smtClean="0"/>
              <a:t>testing</a:t>
            </a:r>
            <a:r>
              <a:rPr lang="en-US" dirty="0" smtClean="0"/>
              <a:t> repositories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7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88178"/>
            <a:ext cx="6840538" cy="865187"/>
          </a:xfrm>
        </p:spPr>
        <p:txBody>
          <a:bodyPr>
            <a:noAutofit/>
          </a:bodyPr>
          <a:lstStyle/>
          <a:p>
            <a:r>
              <a:rPr lang="en-US" sz="4000" dirty="0" smtClean="0"/>
              <a:t>Impact of the Software </a:t>
            </a:r>
            <a:r>
              <a:rPr lang="en-US" sz="4000" dirty="0"/>
              <a:t>P</a:t>
            </a:r>
            <a:r>
              <a:rPr lang="en-US" sz="4000" dirty="0" smtClean="0"/>
              <a:t>rovisioning Process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en-US" sz="1800" smtClean="0"/>
              <a:t>Objectives of Verification and SR</a:t>
            </a:r>
          </a:p>
          <a:p>
            <a:pPr lvl="1"/>
            <a:r>
              <a:rPr lang="en-US" sz="1600" smtClean="0"/>
              <a:t>Prevent wide deployment of software affected by major issues or missing features</a:t>
            </a:r>
          </a:p>
          <a:p>
            <a:pPr lvl="1"/>
            <a:r>
              <a:rPr lang="en-US" sz="1600" smtClean="0"/>
              <a:t>Provide additional documentation (known issues, problems workarounds or installation details) to site managers</a:t>
            </a:r>
          </a:p>
          <a:p>
            <a:pPr lvl="1"/>
            <a:r>
              <a:rPr lang="en-US" sz="1600" smtClean="0"/>
              <a:t>Provide quick feedback to developers</a:t>
            </a:r>
          </a:p>
          <a:p>
            <a:r>
              <a:rPr lang="en-US" sz="2000" u="sng" smtClean="0"/>
              <a:t>13</a:t>
            </a:r>
            <a:r>
              <a:rPr lang="en-US" sz="2000" smtClean="0"/>
              <a:t> products rejected during PY3 (7% of the total)</a:t>
            </a:r>
          </a:p>
          <a:p>
            <a:r>
              <a:rPr lang="en-US" sz="2000" u="sng" smtClean="0"/>
              <a:t>108 </a:t>
            </a:r>
            <a:r>
              <a:rPr lang="en-US" sz="2000" smtClean="0"/>
              <a:t>GGUS tickets submitted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220683"/>
              </p:ext>
            </p:extLst>
          </p:nvPr>
        </p:nvGraphicFramePr>
        <p:xfrm>
          <a:off x="683568" y="3573016"/>
          <a:ext cx="7486650" cy="281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4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repositories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891964"/>
              </p:ext>
            </p:extLst>
          </p:nvPr>
        </p:nvGraphicFramePr>
        <p:xfrm>
          <a:off x="431540" y="1196752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8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ounded Rectangle 14337"/>
          <p:cNvSpPr/>
          <p:nvPr/>
        </p:nvSpPr>
        <p:spPr>
          <a:xfrm>
            <a:off x="107504" y="1196752"/>
            <a:ext cx="5256584" cy="5040560"/>
          </a:xfrm>
          <a:prstGeom prst="roundRect">
            <a:avLst>
              <a:gd name="adj" fmla="val 574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Rounded Rectangle 14336"/>
          <p:cNvSpPr/>
          <p:nvPr/>
        </p:nvSpPr>
        <p:spPr>
          <a:xfrm>
            <a:off x="6228184" y="4365104"/>
            <a:ext cx="2592288" cy="1800200"/>
          </a:xfrm>
          <a:prstGeom prst="roundRect">
            <a:avLst>
              <a:gd name="adj" fmla="val 1431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7344469" cy="8651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EGI Technology </a:t>
            </a:r>
            <a:r>
              <a:rPr lang="en-US" dirty="0"/>
              <a:t>C</a:t>
            </a:r>
            <a:r>
              <a:rPr lang="en-US" dirty="0" smtClean="0"/>
              <a:t>ommunity</a:t>
            </a:r>
            <a:endParaRPr lang="en-US" sz="5400" dirty="0"/>
          </a:p>
        </p:txBody>
      </p:sp>
      <p:sp>
        <p:nvSpPr>
          <p:cNvPr id="14359" name="Slide Number Placeholder 1024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50669E-25A3-C745-8F8A-F7CD28450542}" type="slidenum">
              <a:rPr lang="en-US" sz="1200" smtClean="0">
                <a:solidFill>
                  <a:schemeClr val="bg1"/>
                </a:solidFill>
                <a:cs typeface="Arial" charset="0"/>
              </a:rPr>
              <a:pPr eaLnBrk="1" hangingPunct="1"/>
              <a:t>16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19925" y="4508500"/>
            <a:ext cx="720725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20272" y="5300663"/>
            <a:ext cx="720725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956550" y="4508500"/>
            <a:ext cx="719138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956897" y="5300663"/>
            <a:ext cx="719138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pic>
        <p:nvPicPr>
          <p:cNvPr id="14350" name="Picture 15" descr="egi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08275"/>
            <a:ext cx="1308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835150" y="1341438"/>
            <a:ext cx="1441450" cy="482386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  <a:t>UMD</a:t>
            </a:r>
          </a:p>
        </p:txBody>
      </p:sp>
      <p:sp>
        <p:nvSpPr>
          <p:cNvPr id="28" name="Left Arrow 27"/>
          <p:cNvSpPr>
            <a:spLocks noChangeArrowheads="1"/>
          </p:cNvSpPr>
          <p:nvPr/>
        </p:nvSpPr>
        <p:spPr bwMode="auto">
          <a:xfrm>
            <a:off x="3348039" y="3860800"/>
            <a:ext cx="719906" cy="360363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4139952" y="1341438"/>
            <a:ext cx="1081088" cy="482386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lt1"/>
                </a:solidFill>
                <a:latin typeface="+mn-lt"/>
                <a:ea typeface="+mn-ea"/>
              </a:rPr>
              <a:t>UMD </a:t>
            </a:r>
            <a:r>
              <a:rPr lang="en-US" sz="1200" b="1" dirty="0">
                <a:solidFill>
                  <a:schemeClr val="lt1"/>
                </a:solidFill>
                <a:latin typeface="+mn-lt"/>
                <a:ea typeface="+mn-ea"/>
              </a:rPr>
              <a:t>Software provisioning process </a:t>
            </a:r>
            <a:endParaRPr lang="en-US" sz="1400" b="1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156176" y="1412776"/>
            <a:ext cx="2664296" cy="2592288"/>
          </a:xfrm>
          <a:prstGeom prst="roundRect">
            <a:avLst>
              <a:gd name="adj" fmla="val 931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7020272" y="1556792"/>
            <a:ext cx="720725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7020272" y="2348954"/>
            <a:ext cx="720725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020272" y="3141117"/>
            <a:ext cx="720725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956897" y="1556792"/>
            <a:ext cx="719138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7956897" y="2348954"/>
            <a:ext cx="719138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956897" y="3141117"/>
            <a:ext cx="719138" cy="720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45" name="Left Arrow 44"/>
          <p:cNvSpPr>
            <a:spLocks noChangeArrowheads="1"/>
          </p:cNvSpPr>
          <p:nvPr/>
        </p:nvSpPr>
        <p:spPr bwMode="auto">
          <a:xfrm>
            <a:off x="5436096" y="2492896"/>
            <a:ext cx="648271" cy="360363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C8C8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Left Arrow 45"/>
          <p:cNvSpPr>
            <a:spLocks noChangeArrowheads="1"/>
          </p:cNvSpPr>
          <p:nvPr/>
        </p:nvSpPr>
        <p:spPr bwMode="auto">
          <a:xfrm>
            <a:off x="5436096" y="5157192"/>
            <a:ext cx="648271" cy="360363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C8C8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4339" name="Picture 14338" descr="EMI_Logo_std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79683" y="2437341"/>
            <a:ext cx="1794386" cy="753368"/>
          </a:xfrm>
          <a:prstGeom prst="rect">
            <a:avLst/>
          </a:prstGeom>
        </p:spPr>
      </p:pic>
      <p:pic>
        <p:nvPicPr>
          <p:cNvPr id="14340" name="Picture 14339" descr="customLogo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77"/>
          <a:stretch/>
        </p:blipFill>
        <p:spPr>
          <a:xfrm rot="16200000">
            <a:off x="6166081" y="4931263"/>
            <a:ext cx="914276" cy="646054"/>
          </a:xfrm>
          <a:prstGeom prst="rect">
            <a:avLst/>
          </a:prstGeom>
        </p:spPr>
      </p:pic>
      <p:sp>
        <p:nvSpPr>
          <p:cNvPr id="14349" name="Left-Right Arrow 14348"/>
          <p:cNvSpPr/>
          <p:nvPr/>
        </p:nvSpPr>
        <p:spPr>
          <a:xfrm>
            <a:off x="3203848" y="1916832"/>
            <a:ext cx="2880320" cy="1440160"/>
          </a:xfrm>
          <a:prstGeom prst="leftRightArrow">
            <a:avLst>
              <a:gd name="adj1" fmla="val 76455"/>
              <a:gd name="adj2" fmla="val 338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Release schedules</a:t>
            </a:r>
            <a:br>
              <a:rPr lang="en-US" dirty="0" smtClean="0"/>
            </a:br>
            <a:r>
              <a:rPr lang="en-US" dirty="0" smtClean="0"/>
              <a:t>Critical bugs</a:t>
            </a:r>
            <a:br>
              <a:rPr lang="en-US" dirty="0" smtClean="0"/>
            </a:br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59" name="Left-Right Arrow 58"/>
          <p:cNvSpPr/>
          <p:nvPr/>
        </p:nvSpPr>
        <p:spPr>
          <a:xfrm>
            <a:off x="3203848" y="4509120"/>
            <a:ext cx="2880320" cy="1440160"/>
          </a:xfrm>
          <a:prstGeom prst="leftRightArrow">
            <a:avLst>
              <a:gd name="adj1" fmla="val 76455"/>
              <a:gd name="adj2" fmla="val 367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Release schedules</a:t>
            </a:r>
            <a:br>
              <a:rPr lang="en-US" dirty="0" smtClean="0"/>
            </a:br>
            <a:r>
              <a:rPr lang="en-US" dirty="0" smtClean="0"/>
              <a:t>Critical bugs</a:t>
            </a:r>
            <a:br>
              <a:rPr lang="en-US" dirty="0" smtClean="0"/>
            </a:br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65" name="Left-Right Arrow 64"/>
          <p:cNvSpPr/>
          <p:nvPr/>
        </p:nvSpPr>
        <p:spPr>
          <a:xfrm rot="16200000">
            <a:off x="5688124" y="3609020"/>
            <a:ext cx="1800200" cy="1008112"/>
          </a:xfrm>
          <a:prstGeom prst="leftRightArrow">
            <a:avLst>
              <a:gd name="adj1" fmla="val 71556"/>
              <a:gd name="adj2" fmla="val 5269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Release information</a:t>
            </a:r>
            <a:endParaRPr lang="en-US" sz="1400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0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5" grpId="0" animBg="1"/>
      <p:bldP spid="46" grpId="0" animBg="1"/>
      <p:bldP spid="14349" grpId="0" animBg="1"/>
      <p:bldP spid="59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The new technology ecosystem</a:t>
            </a:r>
            <a:endParaRPr lang="en-US" dirty="0"/>
          </a:p>
        </p:txBody>
      </p:sp>
      <p:sp>
        <p:nvSpPr>
          <p:cNvPr id="14359" name="Slide Number Placeholder 1024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50669E-25A3-C745-8F8A-F7CD28450542}" type="slidenum">
              <a:rPr lang="en-US" sz="1200" smtClean="0">
                <a:solidFill>
                  <a:schemeClr val="bg1"/>
                </a:solidFill>
                <a:cs typeface="Arial" charset="0"/>
              </a:rPr>
              <a:pPr eaLnBrk="1" hangingPunct="1"/>
              <a:t>17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019925" y="1268413"/>
            <a:ext cx="720725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019925" y="2060575"/>
            <a:ext cx="720725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019925" y="2852738"/>
            <a:ext cx="720725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956550" y="1268413"/>
            <a:ext cx="719138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956550" y="2060575"/>
            <a:ext cx="719138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956550" y="2852738"/>
            <a:ext cx="719138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019925" y="3716338"/>
            <a:ext cx="720725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19925" y="4508500"/>
            <a:ext cx="720725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947743" y="5300663"/>
            <a:ext cx="720725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956550" y="3716338"/>
            <a:ext cx="719138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956550" y="4508500"/>
            <a:ext cx="719138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884368" y="5300663"/>
            <a:ext cx="719138" cy="720725"/>
          </a:xfrm>
          <a:prstGeom prst="ellipse">
            <a:avLst/>
          </a:prstGeom>
          <a:gradFill rotWithShape="1">
            <a:gsLst>
              <a:gs pos="0">
                <a:srgbClr val="7B57A8"/>
              </a:gs>
              <a:gs pos="20000">
                <a:srgbClr val="7B58A6"/>
              </a:gs>
              <a:gs pos="100000">
                <a:srgbClr val="5D417E"/>
              </a:gs>
            </a:gsLst>
            <a:lin ang="5400000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lt1"/>
                </a:solidFill>
                <a:latin typeface="+mn-lt"/>
                <a:ea typeface="+mn-ea"/>
              </a:rPr>
              <a:t>PT</a:t>
            </a:r>
          </a:p>
        </p:txBody>
      </p:sp>
      <p:pic>
        <p:nvPicPr>
          <p:cNvPr id="14350" name="Picture 15" descr="egi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08275"/>
            <a:ext cx="1308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835150" y="1341438"/>
            <a:ext cx="1441450" cy="1511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UMD Integrated </a:t>
            </a: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1835150" y="2924175"/>
            <a:ext cx="1441450" cy="21605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UMD </a:t>
            </a: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Contributing</a:t>
            </a: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1835150" y="5157788"/>
            <a:ext cx="1441450" cy="10080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ea typeface="+mn-ea"/>
              </a:rPr>
              <a:t>Community repository</a:t>
            </a:r>
            <a:endParaRPr lang="en-US" sz="16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4" name="Left Arrow 23"/>
          <p:cNvSpPr>
            <a:spLocks noChangeArrowheads="1"/>
          </p:cNvSpPr>
          <p:nvPr/>
        </p:nvSpPr>
        <p:spPr bwMode="auto">
          <a:xfrm>
            <a:off x="3275856" y="5516563"/>
            <a:ext cx="3527425" cy="360362"/>
          </a:xfrm>
          <a:prstGeom prst="leftArrow">
            <a:avLst>
              <a:gd name="adj1" fmla="val 50000"/>
              <a:gd name="adj2" fmla="val 49985"/>
            </a:avLst>
          </a:prstGeom>
          <a:gradFill rotWithShape="1">
            <a:gsLst>
              <a:gs pos="0">
                <a:srgbClr val="C8C8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5219700" y="2924175"/>
            <a:ext cx="1081088" cy="21605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lt1"/>
                </a:solidFill>
                <a:latin typeface="+mn-lt"/>
                <a:ea typeface="+mn-ea"/>
              </a:rPr>
              <a:t>Platform integrator</a:t>
            </a:r>
          </a:p>
        </p:txBody>
      </p:sp>
      <p:sp>
        <p:nvSpPr>
          <p:cNvPr id="25" name="Left Arrow 24"/>
          <p:cNvSpPr>
            <a:spLocks noChangeArrowheads="1"/>
          </p:cNvSpPr>
          <p:nvPr/>
        </p:nvSpPr>
        <p:spPr bwMode="auto">
          <a:xfrm>
            <a:off x="6372225" y="2997200"/>
            <a:ext cx="576263" cy="360363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C8C8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" name="Left Arrow 25"/>
          <p:cNvSpPr>
            <a:spLocks noChangeArrowheads="1"/>
          </p:cNvSpPr>
          <p:nvPr/>
        </p:nvSpPr>
        <p:spPr bwMode="auto">
          <a:xfrm>
            <a:off x="6372225" y="3860800"/>
            <a:ext cx="576263" cy="360363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C8C8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Left Arrow 26"/>
          <p:cNvSpPr>
            <a:spLocks noChangeArrowheads="1"/>
          </p:cNvSpPr>
          <p:nvPr/>
        </p:nvSpPr>
        <p:spPr bwMode="auto">
          <a:xfrm>
            <a:off x="6372225" y="4652963"/>
            <a:ext cx="576263" cy="360362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C8C8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Left Arrow 27"/>
          <p:cNvSpPr>
            <a:spLocks noChangeArrowheads="1"/>
          </p:cNvSpPr>
          <p:nvPr/>
        </p:nvSpPr>
        <p:spPr bwMode="auto">
          <a:xfrm>
            <a:off x="3348038" y="3860800"/>
            <a:ext cx="1800225" cy="360363"/>
          </a:xfrm>
          <a:prstGeom prst="left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348038" y="1341438"/>
            <a:ext cx="3600450" cy="1511300"/>
            <a:chOff x="3348038" y="1341438"/>
            <a:chExt cx="3600450" cy="1511300"/>
          </a:xfrm>
        </p:grpSpPr>
        <p:sp>
          <p:nvSpPr>
            <p:cNvPr id="21" name="Left Arrow 20"/>
            <p:cNvSpPr>
              <a:spLocks noChangeArrowheads="1"/>
            </p:cNvSpPr>
            <p:nvPr/>
          </p:nvSpPr>
          <p:spPr bwMode="auto">
            <a:xfrm>
              <a:off x="3348038" y="1484313"/>
              <a:ext cx="1800225" cy="360362"/>
            </a:xfrm>
            <a:prstGeom prst="leftArrow">
              <a:avLst>
                <a:gd name="adj1" fmla="val 57500"/>
                <a:gd name="adj2" fmla="val 50002"/>
              </a:avLst>
            </a:prstGeom>
            <a:gradFill rotWithShape="1">
              <a:gsLst>
                <a:gs pos="0">
                  <a:srgbClr val="9CC746"/>
                </a:gs>
                <a:gs pos="20000">
                  <a:srgbClr val="9BC348"/>
                </a:gs>
                <a:gs pos="100000">
                  <a:srgbClr val="769535"/>
                </a:gs>
              </a:gsLst>
              <a:lin ang="5400000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Left Arrow 21"/>
            <p:cNvSpPr>
              <a:spLocks noChangeArrowheads="1"/>
            </p:cNvSpPr>
            <p:nvPr/>
          </p:nvSpPr>
          <p:spPr bwMode="auto">
            <a:xfrm>
              <a:off x="3348038" y="2205038"/>
              <a:ext cx="1800225" cy="360362"/>
            </a:xfrm>
            <a:prstGeom prst="left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9CC746"/>
                </a:gs>
                <a:gs pos="20000">
                  <a:srgbClr val="9BC348"/>
                </a:gs>
                <a:gs pos="100000">
                  <a:srgbClr val="769535"/>
                </a:gs>
              </a:gsLst>
              <a:lin ang="5400000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Rounded Rectangle 28"/>
            <p:cNvSpPr>
              <a:spLocks noChangeArrowheads="1"/>
            </p:cNvSpPr>
            <p:nvPr/>
          </p:nvSpPr>
          <p:spPr bwMode="auto">
            <a:xfrm>
              <a:off x="5219700" y="1341438"/>
              <a:ext cx="1081088" cy="15113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+mn-lt"/>
                  <a:ea typeface="+mn-ea"/>
                </a:rPr>
                <a:t>UMD </a:t>
              </a:r>
              <a:r>
                <a:rPr lang="en-US" sz="1200" b="1" dirty="0">
                  <a:solidFill>
                    <a:schemeClr val="lt1"/>
                  </a:solidFill>
                  <a:latin typeface="+mn-lt"/>
                  <a:ea typeface="+mn-ea"/>
                </a:rPr>
                <a:t>Software provisioning process </a:t>
              </a:r>
              <a:endParaRPr lang="en-US" sz="1400" b="1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Left Arrow 29"/>
            <p:cNvSpPr>
              <a:spLocks noChangeArrowheads="1"/>
            </p:cNvSpPr>
            <p:nvPr/>
          </p:nvSpPr>
          <p:spPr bwMode="auto">
            <a:xfrm>
              <a:off x="6372225" y="1485900"/>
              <a:ext cx="576263" cy="360363"/>
            </a:xfrm>
            <a:prstGeom prst="left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C8C800"/>
                </a:gs>
                <a:gs pos="100000">
                  <a:srgbClr val="FFFF00"/>
                </a:gs>
              </a:gsLst>
              <a:lin ang="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1" name="Left Arrow 30"/>
            <p:cNvSpPr>
              <a:spLocks noChangeArrowheads="1"/>
            </p:cNvSpPr>
            <p:nvPr/>
          </p:nvSpPr>
          <p:spPr bwMode="auto">
            <a:xfrm>
              <a:off x="6372225" y="2278063"/>
              <a:ext cx="576263" cy="360362"/>
            </a:xfrm>
            <a:prstGeom prst="leftArrow">
              <a:avLst>
                <a:gd name="adj1" fmla="val 50000"/>
                <a:gd name="adj2" fmla="val 50002"/>
              </a:avLst>
            </a:prstGeom>
            <a:gradFill rotWithShape="1">
              <a:gsLst>
                <a:gs pos="0">
                  <a:srgbClr val="C8C800"/>
                </a:gs>
                <a:gs pos="100000">
                  <a:srgbClr val="FFFF00"/>
                </a:gs>
              </a:gsLst>
              <a:lin ang="0" scaled="1"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3779838" y="1341438"/>
            <a:ext cx="1008062" cy="3743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UMD</a:t>
            </a:r>
          </a:p>
          <a:p>
            <a:pPr algn="ctr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Release Team</a:t>
            </a:r>
          </a:p>
        </p:txBody>
      </p:sp>
      <p:sp>
        <p:nvSpPr>
          <p:cNvPr id="14336" name="Rounded Rectangular Callout 14335"/>
          <p:cNvSpPr/>
          <p:nvPr/>
        </p:nvSpPr>
        <p:spPr>
          <a:xfrm>
            <a:off x="107504" y="5085184"/>
            <a:ext cx="1403648" cy="864096"/>
          </a:xfrm>
          <a:prstGeom prst="wedgeRoundRectCallout">
            <a:avLst>
              <a:gd name="adj1" fmla="val 70399"/>
              <a:gd name="adj2" fmla="val 3824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 Application Database</a:t>
            </a:r>
            <a:endParaRPr lang="en-US" dirty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9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4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0" grpId="0" animBg="1"/>
      <p:bldP spid="143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The new technology ecosystem</a:t>
            </a:r>
            <a:endParaRPr lang="en-US" dirty="0"/>
          </a:p>
        </p:txBody>
      </p:sp>
      <p:sp>
        <p:nvSpPr>
          <p:cNvPr id="14359" name="Slide Number Placeholder 1024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50669E-25A3-C745-8F8A-F7CD28450542}" type="slidenum">
              <a:rPr lang="en-US" sz="1200" smtClean="0">
                <a:solidFill>
                  <a:schemeClr val="bg1"/>
                </a:solidFill>
                <a:cs typeface="Arial" charset="0"/>
              </a:rPr>
              <a:pPr eaLnBrk="1" hangingPunct="1"/>
              <a:t>18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11660" y="2924944"/>
            <a:ext cx="4426186" cy="3168898"/>
            <a:chOff x="1835150" y="1268413"/>
            <a:chExt cx="6840538" cy="4897436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7019925" y="1268413"/>
              <a:ext cx="720725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7019925" y="2060575"/>
              <a:ext cx="720725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019925" y="2852738"/>
              <a:ext cx="720725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7956550" y="1268413"/>
              <a:ext cx="719138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7956550" y="2060575"/>
              <a:ext cx="719138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956550" y="2852738"/>
              <a:ext cx="719138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019925" y="3716338"/>
              <a:ext cx="720725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019925" y="4508500"/>
              <a:ext cx="720725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7743" y="5300663"/>
              <a:ext cx="720725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956550" y="3716338"/>
              <a:ext cx="719138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7956550" y="4508500"/>
              <a:ext cx="719138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7884368" y="5300663"/>
              <a:ext cx="719138" cy="720725"/>
            </a:xfrm>
            <a:prstGeom prst="ellipse">
              <a:avLst/>
            </a:prstGeom>
            <a:gradFill rotWithShape="1">
              <a:gsLst>
                <a:gs pos="0">
                  <a:srgbClr val="7B57A8"/>
                </a:gs>
                <a:gs pos="20000">
                  <a:srgbClr val="7B58A6"/>
                </a:gs>
                <a:gs pos="100000">
                  <a:srgbClr val="5D417E"/>
                </a:gs>
              </a:gsLst>
              <a:lin ang="5400000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lt1"/>
                  </a:solidFill>
                  <a:latin typeface="+mn-lt"/>
                  <a:ea typeface="+mn-ea"/>
                </a:rPr>
                <a:t>PT</a:t>
              </a:r>
            </a:p>
          </p:txBody>
        </p:sp>
        <p:sp>
          <p:nvSpPr>
            <p:cNvPr id="17" name="Rounded Rectangle 16"/>
            <p:cNvSpPr>
              <a:spLocks noChangeArrowheads="1"/>
            </p:cNvSpPr>
            <p:nvPr/>
          </p:nvSpPr>
          <p:spPr bwMode="auto">
            <a:xfrm>
              <a:off x="1835150" y="1341438"/>
              <a:ext cx="1441451" cy="151129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3A7CCB">
                    <a:alpha val="33000"/>
                  </a:srgbClr>
                </a:gs>
                <a:gs pos="20000">
                  <a:srgbClr val="3C7BC7">
                    <a:alpha val="33000"/>
                  </a:srgbClr>
                </a:gs>
                <a:gs pos="100000">
                  <a:srgbClr val="2C5D98">
                    <a:alpha val="33000"/>
                  </a:srgbClr>
                </a:gs>
              </a:gsLst>
              <a:lin ang="5400000" scaled="0"/>
              <a:tileRect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lt1"/>
                  </a:solidFill>
                  <a:latin typeface="+mn-lt"/>
                  <a:ea typeface="+mn-ea"/>
                </a:rPr>
                <a:t>UMD Integrated </a:t>
              </a:r>
            </a:p>
          </p:txBody>
        </p:sp>
        <p:sp>
          <p:nvSpPr>
            <p:cNvPr id="18" name="Rounded Rectangle 17"/>
            <p:cNvSpPr>
              <a:spLocks noChangeArrowheads="1"/>
            </p:cNvSpPr>
            <p:nvPr/>
          </p:nvSpPr>
          <p:spPr bwMode="auto">
            <a:xfrm>
              <a:off x="1835150" y="2924175"/>
              <a:ext cx="1441451" cy="216058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3A7CCB">
                    <a:alpha val="33000"/>
                  </a:srgbClr>
                </a:gs>
                <a:gs pos="20000">
                  <a:srgbClr val="3C7BC7">
                    <a:alpha val="33000"/>
                  </a:srgbClr>
                </a:gs>
                <a:gs pos="100000">
                  <a:srgbClr val="2C5D98">
                    <a:alpha val="33000"/>
                  </a:srgbClr>
                </a:gs>
              </a:gsLst>
              <a:lin ang="5400000" scaled="0"/>
              <a:tileRect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lt1"/>
                  </a:solidFill>
                  <a:latin typeface="+mn-lt"/>
                  <a:ea typeface="+mn-ea"/>
                </a:rPr>
                <a:t>UMD </a:t>
              </a:r>
              <a:r>
                <a:rPr lang="en-US" sz="1050" dirty="0">
                  <a:solidFill>
                    <a:schemeClr val="lt1"/>
                  </a:solidFill>
                  <a:latin typeface="+mn-lt"/>
                  <a:ea typeface="+mn-ea"/>
                </a:rPr>
                <a:t>Contributing</a:t>
              </a:r>
            </a:p>
          </p:txBody>
        </p:sp>
        <p:sp>
          <p:nvSpPr>
            <p:cNvPr id="19" name="Rounded Rectangle 18"/>
            <p:cNvSpPr>
              <a:spLocks noChangeArrowheads="1"/>
            </p:cNvSpPr>
            <p:nvPr/>
          </p:nvSpPr>
          <p:spPr bwMode="auto">
            <a:xfrm>
              <a:off x="1835150" y="5157787"/>
              <a:ext cx="1441451" cy="100806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4">
                    <a:shade val="51000"/>
                    <a:satMod val="130000"/>
                    <a:alpha val="24000"/>
                  </a:schemeClr>
                </a:gs>
                <a:gs pos="80000">
                  <a:schemeClr val="accent4">
                    <a:shade val="93000"/>
                    <a:satMod val="130000"/>
                    <a:alpha val="24000"/>
                  </a:schemeClr>
                </a:gs>
                <a:gs pos="100000">
                  <a:schemeClr val="accent4">
                    <a:shade val="94000"/>
                    <a:satMod val="135000"/>
                    <a:alpha val="24000"/>
                  </a:schemeClr>
                </a:gs>
              </a:gsLst>
              <a:lin ang="16200000" scaled="0"/>
              <a:tileRect/>
            </a:gradFill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dk1"/>
                  </a:solidFill>
                  <a:latin typeface="+mn-lt"/>
                  <a:ea typeface="+mn-ea"/>
                </a:rPr>
                <a:t>Community repository</a:t>
              </a:r>
              <a:endParaRPr lang="en-US" sz="1050" dirty="0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Left Arrow 23"/>
            <p:cNvSpPr>
              <a:spLocks noChangeArrowheads="1"/>
            </p:cNvSpPr>
            <p:nvPr/>
          </p:nvSpPr>
          <p:spPr bwMode="auto">
            <a:xfrm>
              <a:off x="3393157" y="5516562"/>
              <a:ext cx="3527426" cy="360362"/>
            </a:xfrm>
            <a:prstGeom prst="leftArrow">
              <a:avLst>
                <a:gd name="adj1" fmla="val 50000"/>
                <a:gd name="adj2" fmla="val 49985"/>
              </a:avLst>
            </a:prstGeom>
            <a:gradFill flip="none" rotWithShape="1">
              <a:gsLst>
                <a:gs pos="0">
                  <a:srgbClr val="C8C800">
                    <a:alpha val="30000"/>
                  </a:srgbClr>
                </a:gs>
                <a:gs pos="100000">
                  <a:srgbClr val="FFFF00">
                    <a:alpha val="30000"/>
                  </a:srgbClr>
                </a:gs>
              </a:gsLst>
              <a:lin ang="0" scaled="1"/>
              <a:tileRect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1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5219700" y="2924175"/>
              <a:ext cx="1081089" cy="216059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4">
                    <a:shade val="51000"/>
                    <a:satMod val="130000"/>
                    <a:alpha val="19000"/>
                  </a:schemeClr>
                </a:gs>
                <a:gs pos="80000">
                  <a:schemeClr val="accent4">
                    <a:shade val="93000"/>
                    <a:satMod val="130000"/>
                    <a:alpha val="19000"/>
                  </a:schemeClr>
                </a:gs>
                <a:gs pos="100000">
                  <a:schemeClr val="accent4">
                    <a:shade val="94000"/>
                    <a:satMod val="135000"/>
                    <a:alpha val="19000"/>
                  </a:schemeClr>
                </a:gs>
              </a:gsLst>
              <a:lin ang="16200000" scaled="0"/>
              <a:tileRect/>
            </a:gradFill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lt1"/>
                  </a:solidFill>
                  <a:latin typeface="+mn-lt"/>
                  <a:ea typeface="+mn-ea"/>
                </a:rPr>
                <a:t>Platform integrator</a:t>
              </a:r>
            </a:p>
          </p:txBody>
        </p:sp>
        <p:sp>
          <p:nvSpPr>
            <p:cNvPr id="25" name="Left Arrow 24"/>
            <p:cNvSpPr>
              <a:spLocks noChangeArrowheads="1"/>
            </p:cNvSpPr>
            <p:nvPr/>
          </p:nvSpPr>
          <p:spPr bwMode="auto">
            <a:xfrm>
              <a:off x="6372225" y="2997200"/>
              <a:ext cx="576263" cy="360363"/>
            </a:xfrm>
            <a:prstGeom prst="leftArrow">
              <a:avLst>
                <a:gd name="adj1" fmla="val 50000"/>
                <a:gd name="adj2" fmla="val 50002"/>
              </a:avLst>
            </a:prstGeom>
            <a:gradFill flip="none" rotWithShape="1">
              <a:gsLst>
                <a:gs pos="0">
                  <a:srgbClr val="C8C800">
                    <a:alpha val="48000"/>
                  </a:srgbClr>
                </a:gs>
                <a:gs pos="100000">
                  <a:srgbClr val="FFFF00">
                    <a:alpha val="48000"/>
                  </a:srgbClr>
                </a:gs>
              </a:gsLst>
              <a:lin ang="0" scaled="1"/>
              <a:tileRect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1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Left Arrow 25"/>
            <p:cNvSpPr>
              <a:spLocks noChangeArrowheads="1"/>
            </p:cNvSpPr>
            <p:nvPr/>
          </p:nvSpPr>
          <p:spPr bwMode="auto">
            <a:xfrm>
              <a:off x="6372225" y="3860799"/>
              <a:ext cx="576263" cy="360363"/>
            </a:xfrm>
            <a:prstGeom prst="leftArrow">
              <a:avLst>
                <a:gd name="adj1" fmla="val 50000"/>
                <a:gd name="adj2" fmla="val 50002"/>
              </a:avLst>
            </a:prstGeom>
            <a:gradFill flip="none" rotWithShape="1">
              <a:gsLst>
                <a:gs pos="0">
                  <a:srgbClr val="C8C800">
                    <a:alpha val="30000"/>
                  </a:srgbClr>
                </a:gs>
                <a:gs pos="100000">
                  <a:srgbClr val="FFFF00">
                    <a:alpha val="30000"/>
                  </a:srgbClr>
                </a:gs>
              </a:gsLst>
              <a:lin ang="0" scaled="1"/>
              <a:tileRect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1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Left Arrow 26"/>
            <p:cNvSpPr>
              <a:spLocks noChangeArrowheads="1"/>
            </p:cNvSpPr>
            <p:nvPr/>
          </p:nvSpPr>
          <p:spPr bwMode="auto">
            <a:xfrm>
              <a:off x="6372225" y="4652964"/>
              <a:ext cx="576263" cy="360362"/>
            </a:xfrm>
            <a:prstGeom prst="leftArrow">
              <a:avLst>
                <a:gd name="adj1" fmla="val 50000"/>
                <a:gd name="adj2" fmla="val 50002"/>
              </a:avLst>
            </a:prstGeom>
            <a:gradFill flip="none" rotWithShape="1">
              <a:gsLst>
                <a:gs pos="0">
                  <a:srgbClr val="C8C800">
                    <a:alpha val="30000"/>
                  </a:srgbClr>
                </a:gs>
                <a:gs pos="100000">
                  <a:srgbClr val="FFFF00">
                    <a:alpha val="30000"/>
                  </a:srgbClr>
                </a:gs>
              </a:gsLst>
              <a:lin ang="0" scaled="1"/>
              <a:tileRect/>
            </a:gradFill>
            <a:ln w="9525">
              <a:solidFill>
                <a:srgbClr val="F6924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1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Left Arrow 27"/>
            <p:cNvSpPr>
              <a:spLocks noChangeArrowheads="1"/>
            </p:cNvSpPr>
            <p:nvPr/>
          </p:nvSpPr>
          <p:spPr bwMode="auto">
            <a:xfrm>
              <a:off x="3348038" y="3860799"/>
              <a:ext cx="1800225" cy="360363"/>
            </a:xfrm>
            <a:prstGeom prst="leftArrow">
              <a:avLst>
                <a:gd name="adj1" fmla="val 50000"/>
                <a:gd name="adj2" fmla="val 50002"/>
              </a:avLst>
            </a:prstGeom>
            <a:gradFill flip="none" rotWithShape="1">
              <a:gsLst>
                <a:gs pos="0">
                  <a:srgbClr val="9CC746">
                    <a:alpha val="33000"/>
                  </a:srgbClr>
                </a:gs>
                <a:gs pos="20000">
                  <a:srgbClr val="9BC348">
                    <a:alpha val="33000"/>
                  </a:srgbClr>
                </a:gs>
                <a:gs pos="100000">
                  <a:srgbClr val="769535">
                    <a:alpha val="33000"/>
                  </a:srgbClr>
                </a:gs>
              </a:gsLst>
              <a:lin ang="5400000" scaled="0"/>
              <a:tileRect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1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3348038" y="1341437"/>
              <a:ext cx="3600451" cy="1511299"/>
              <a:chOff x="3348038" y="1341437"/>
              <a:chExt cx="3600451" cy="1511299"/>
            </a:xfrm>
          </p:grpSpPr>
          <p:sp>
            <p:nvSpPr>
              <p:cNvPr id="21" name="Left Arrow 20"/>
              <p:cNvSpPr>
                <a:spLocks noChangeArrowheads="1"/>
              </p:cNvSpPr>
              <p:nvPr/>
            </p:nvSpPr>
            <p:spPr bwMode="auto">
              <a:xfrm>
                <a:off x="3348038" y="1484313"/>
                <a:ext cx="1800225" cy="360362"/>
              </a:xfrm>
              <a:prstGeom prst="leftArrow">
                <a:avLst>
                  <a:gd name="adj1" fmla="val 57500"/>
                  <a:gd name="adj2" fmla="val 50002"/>
                </a:avLst>
              </a:prstGeom>
              <a:gradFill flip="none" rotWithShape="1">
                <a:gsLst>
                  <a:gs pos="0">
                    <a:srgbClr val="9CC746">
                      <a:alpha val="33000"/>
                    </a:srgbClr>
                  </a:gs>
                  <a:gs pos="20000">
                    <a:srgbClr val="9BC348">
                      <a:alpha val="33000"/>
                    </a:srgbClr>
                  </a:gs>
                  <a:gs pos="100000">
                    <a:srgbClr val="769535">
                      <a:alpha val="33000"/>
                    </a:srgbClr>
                  </a:gs>
                </a:gsLst>
                <a:lin ang="5400000" scaled="0"/>
                <a:tileRect/>
              </a:gradFill>
              <a:ln w="9525">
                <a:solidFill>
                  <a:srgbClr val="98B954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sz="110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Left Arrow 21"/>
              <p:cNvSpPr>
                <a:spLocks noChangeArrowheads="1"/>
              </p:cNvSpPr>
              <p:nvPr/>
            </p:nvSpPr>
            <p:spPr bwMode="auto">
              <a:xfrm>
                <a:off x="3348038" y="2205037"/>
                <a:ext cx="1800226" cy="360362"/>
              </a:xfrm>
              <a:prstGeom prst="leftArrow">
                <a:avLst>
                  <a:gd name="adj1" fmla="val 50000"/>
                  <a:gd name="adj2" fmla="val 50002"/>
                </a:avLst>
              </a:prstGeom>
              <a:gradFill flip="none" rotWithShape="1">
                <a:gsLst>
                  <a:gs pos="0">
                    <a:srgbClr val="9CC746">
                      <a:alpha val="33000"/>
                    </a:srgbClr>
                  </a:gs>
                  <a:gs pos="20000">
                    <a:srgbClr val="9BC348">
                      <a:alpha val="33000"/>
                    </a:srgbClr>
                  </a:gs>
                  <a:gs pos="100000">
                    <a:srgbClr val="769535">
                      <a:alpha val="33000"/>
                    </a:srgbClr>
                  </a:gs>
                </a:gsLst>
                <a:lin ang="5400000" scaled="0"/>
                <a:tileRect/>
              </a:gradFill>
              <a:ln w="9525">
                <a:solidFill>
                  <a:srgbClr val="98B954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sz="110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9" name="Rounded Rectangle 28"/>
              <p:cNvSpPr>
                <a:spLocks noChangeArrowheads="1"/>
              </p:cNvSpPr>
              <p:nvPr/>
            </p:nvSpPr>
            <p:spPr bwMode="auto">
              <a:xfrm>
                <a:off x="5219700" y="1341437"/>
                <a:ext cx="1081087" cy="1511299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3A7CCB">
                      <a:alpha val="33000"/>
                    </a:srgbClr>
                  </a:gs>
                  <a:gs pos="20000">
                    <a:srgbClr val="3C7BC7">
                      <a:alpha val="33000"/>
                    </a:srgbClr>
                  </a:gs>
                  <a:gs pos="100000">
                    <a:srgbClr val="2C5D98">
                      <a:alpha val="33000"/>
                    </a:srgbClr>
                  </a:gs>
                </a:gsLst>
                <a:lin ang="5400000" scaled="0"/>
                <a:tileRect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lt1"/>
                    </a:solidFill>
                    <a:latin typeface="+mn-lt"/>
                    <a:ea typeface="+mn-ea"/>
                  </a:rPr>
                  <a:t>UMD </a:t>
                </a:r>
                <a:r>
                  <a:rPr lang="en-US" sz="900" b="1" dirty="0">
                    <a:solidFill>
                      <a:schemeClr val="lt1"/>
                    </a:solidFill>
                    <a:latin typeface="+mn-lt"/>
                    <a:ea typeface="+mn-ea"/>
                  </a:rPr>
                  <a:t>Software provisioning process </a:t>
                </a:r>
                <a:endParaRPr lang="en-US" sz="1000" b="1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0" name="Left Arrow 29"/>
              <p:cNvSpPr>
                <a:spLocks noChangeArrowheads="1"/>
              </p:cNvSpPr>
              <p:nvPr/>
            </p:nvSpPr>
            <p:spPr bwMode="auto">
              <a:xfrm>
                <a:off x="6372226" y="1485900"/>
                <a:ext cx="576263" cy="360363"/>
              </a:xfrm>
              <a:prstGeom prst="leftArrow">
                <a:avLst>
                  <a:gd name="adj1" fmla="val 50000"/>
                  <a:gd name="adj2" fmla="val 50002"/>
                </a:avLst>
              </a:prstGeom>
              <a:gradFill flip="none" rotWithShape="1">
                <a:gsLst>
                  <a:gs pos="0">
                    <a:srgbClr val="C8C800">
                      <a:alpha val="30000"/>
                    </a:srgbClr>
                  </a:gs>
                  <a:gs pos="100000">
                    <a:srgbClr val="FFFF00">
                      <a:alpha val="30000"/>
                    </a:srgbClr>
                  </a:gs>
                </a:gsLst>
                <a:lin ang="0" scaled="1"/>
                <a:tileRect/>
              </a:gradFill>
              <a:ln w="9525">
                <a:solidFill>
                  <a:srgbClr val="F69240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sz="110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1" name="Left Arrow 30"/>
              <p:cNvSpPr>
                <a:spLocks noChangeArrowheads="1"/>
              </p:cNvSpPr>
              <p:nvPr/>
            </p:nvSpPr>
            <p:spPr bwMode="auto">
              <a:xfrm>
                <a:off x="6372226" y="2278064"/>
                <a:ext cx="576263" cy="360362"/>
              </a:xfrm>
              <a:prstGeom prst="leftArrow">
                <a:avLst>
                  <a:gd name="adj1" fmla="val 50000"/>
                  <a:gd name="adj2" fmla="val 50002"/>
                </a:avLst>
              </a:prstGeom>
              <a:gradFill flip="none" rotWithShape="1">
                <a:gsLst>
                  <a:gs pos="0">
                    <a:srgbClr val="C8C800">
                      <a:alpha val="30000"/>
                    </a:srgbClr>
                  </a:gs>
                  <a:gs pos="100000">
                    <a:srgbClr val="FFFF00">
                      <a:alpha val="30000"/>
                    </a:srgbClr>
                  </a:gs>
                </a:gsLst>
                <a:lin ang="0" scaled="1"/>
                <a:tileRect/>
              </a:gradFill>
              <a:ln w="9525">
                <a:solidFill>
                  <a:srgbClr val="F69240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sz="110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3778993" y="1341436"/>
              <a:ext cx="1116528" cy="41558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 scaled="0"/>
              <a:tileRect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lt1"/>
                  </a:solidFill>
                  <a:latin typeface="+mn-lt"/>
                  <a:ea typeface="+mn-ea"/>
                </a:rPr>
                <a:t>UMD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lt1"/>
                  </a:solidFill>
                  <a:latin typeface="+mn-lt"/>
                  <a:ea typeface="+mn-ea"/>
                </a:rPr>
                <a:t>Release Team</a:t>
              </a:r>
            </a:p>
          </p:txBody>
        </p:sp>
      </p:grpSp>
      <p:sp>
        <p:nvSpPr>
          <p:cNvPr id="14337" name="Rounded Rectangle 14336"/>
          <p:cNvSpPr/>
          <p:nvPr/>
        </p:nvSpPr>
        <p:spPr>
          <a:xfrm>
            <a:off x="4824028" y="3429000"/>
            <a:ext cx="1872208" cy="1512168"/>
          </a:xfrm>
          <a:prstGeom prst="roundRect">
            <a:avLst/>
          </a:prstGeom>
          <a:noFill/>
          <a:ln w="5715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4824028" y="5013176"/>
            <a:ext cx="1872208" cy="1080120"/>
          </a:xfrm>
          <a:prstGeom prst="roundRect">
            <a:avLst/>
          </a:prstGeom>
          <a:noFill/>
          <a:ln w="5715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/>
            <a:r>
              <a:rPr lang="en-US" dirty="0" smtClean="0"/>
              <a:t>EGCF</a:t>
            </a:r>
            <a:endParaRPr lang="en-US" dirty="0"/>
          </a:p>
        </p:txBody>
      </p:sp>
      <p:sp>
        <p:nvSpPr>
          <p:cNvPr id="14338" name="Rounded Rectangle 14337"/>
          <p:cNvSpPr/>
          <p:nvPr/>
        </p:nvSpPr>
        <p:spPr>
          <a:xfrm>
            <a:off x="1511660" y="1484784"/>
            <a:ext cx="6120680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TCB</a:t>
            </a:r>
            <a:endParaRPr lang="en-US" dirty="0"/>
          </a:p>
        </p:txBody>
      </p:sp>
      <p:sp>
        <p:nvSpPr>
          <p:cNvPr id="14339" name="Up-Down Arrow 14338"/>
          <p:cNvSpPr/>
          <p:nvPr/>
        </p:nvSpPr>
        <p:spPr>
          <a:xfrm>
            <a:off x="2879812" y="2276872"/>
            <a:ext cx="432048" cy="792088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>
            <a:off x="4896036" y="2276872"/>
            <a:ext cx="432048" cy="720080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5472100" y="2276872"/>
            <a:ext cx="432048" cy="720080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-Down Arrow 41"/>
          <p:cNvSpPr/>
          <p:nvPr/>
        </p:nvSpPr>
        <p:spPr>
          <a:xfrm>
            <a:off x="6048164" y="2276872"/>
            <a:ext cx="432048" cy="1224136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0" name="Left-Up Arrow 14339"/>
          <p:cNvSpPr/>
          <p:nvPr/>
        </p:nvSpPr>
        <p:spPr>
          <a:xfrm>
            <a:off x="6624228" y="2276872"/>
            <a:ext cx="1008112" cy="3312368"/>
          </a:xfrm>
          <a:prstGeom prst="leftUpArrow">
            <a:avLst>
              <a:gd name="adj1" fmla="val 22900"/>
              <a:gd name="adj2" fmla="val 21326"/>
              <a:gd name="adj3" fmla="val 25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2" name="Left-Right Arrow 14341"/>
          <p:cNvSpPr/>
          <p:nvPr/>
        </p:nvSpPr>
        <p:spPr>
          <a:xfrm>
            <a:off x="3419872" y="5157192"/>
            <a:ext cx="1440160" cy="360040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-Right Arrow 46"/>
          <p:cNvSpPr/>
          <p:nvPr/>
        </p:nvSpPr>
        <p:spPr>
          <a:xfrm>
            <a:off x="3419872" y="4149080"/>
            <a:ext cx="1440160" cy="360040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38" grpId="0" animBg="1"/>
      <p:bldP spid="14338" grpId="0" animBg="1"/>
      <p:bldP spid="14339" grpId="0" animBg="1"/>
      <p:bldP spid="40" grpId="0" animBg="1"/>
      <p:bldP spid="41" grpId="0" animBg="1"/>
      <p:bldP spid="42" grpId="0" animBg="1"/>
      <p:bldP spid="14340" grpId="0" animBg="1"/>
      <p:bldP spid="14342" grpId="0" animBg="1"/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UMD Release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Lightweight coordination activity</a:t>
            </a:r>
          </a:p>
          <a:p>
            <a:pPr marL="857250" lvl="1" indent="-457200"/>
            <a:r>
              <a:rPr lang="en-US" dirty="0" smtClean="0"/>
              <a:t>Mailing list, wiki pages</a:t>
            </a:r>
          </a:p>
          <a:p>
            <a:pPr marL="857250" lvl="1" indent="-457200"/>
            <a:r>
              <a:rPr lang="en-US" dirty="0" smtClean="0"/>
              <a:t>Periodic phone meetings (every 2 weeks)</a:t>
            </a:r>
          </a:p>
          <a:p>
            <a:pPr marL="457200" indent="-457200"/>
            <a:r>
              <a:rPr lang="en-US" dirty="0" smtClean="0"/>
              <a:t>Why?</a:t>
            </a:r>
          </a:p>
          <a:p>
            <a:pPr marL="857250" lvl="1" indent="-457200"/>
            <a:r>
              <a:rPr lang="en-US" dirty="0" smtClean="0"/>
              <a:t>Keep some of the coordination work done within EMI</a:t>
            </a:r>
          </a:p>
          <a:p>
            <a:pPr marL="857250" lvl="1" indent="-457200"/>
            <a:r>
              <a:rPr lang="en-US" dirty="0" smtClean="0"/>
              <a:t>Keep active communication channels between PTs</a:t>
            </a:r>
          </a:p>
          <a:p>
            <a:pPr marL="857250" lvl="1" indent="-457200"/>
            <a:r>
              <a:rPr lang="en-US" dirty="0" smtClean="0"/>
              <a:t>Open communications between EGI-UMD and PTs</a:t>
            </a:r>
          </a:p>
          <a:p>
            <a:pPr marL="857250" lvl="1" indent="-457200"/>
            <a:r>
              <a:rPr lang="en-US" dirty="0" smtClean="0"/>
              <a:t>Aggregate information for the EGI communities</a:t>
            </a:r>
          </a:p>
          <a:p>
            <a:pPr marL="857250" lvl="1" indent="-457200"/>
            <a:r>
              <a:rPr lang="en-US" i="1" dirty="0" smtClean="0"/>
              <a:t>Keep releasing quality software in UMD</a:t>
            </a:r>
          </a:p>
          <a:p>
            <a:pPr marL="457200" indent="-457200"/>
            <a:r>
              <a:rPr lang="en-US" dirty="0" smtClean="0"/>
              <a:t>Who?</a:t>
            </a:r>
          </a:p>
          <a:p>
            <a:pPr marL="857250" lvl="1" indent="-457200"/>
            <a:r>
              <a:rPr lang="en-US" dirty="0" smtClean="0"/>
              <a:t>Product teams representatives, or groups of PTs representatives </a:t>
            </a:r>
          </a:p>
          <a:p>
            <a:pPr marL="1257300" lvl="2" indent="-457200"/>
            <a:r>
              <a:rPr lang="en-US" dirty="0" smtClean="0"/>
              <a:t>Independently from having or not direct commitment with EGI and UMD</a:t>
            </a:r>
          </a:p>
          <a:p>
            <a:pPr marL="857250" lvl="1" indent="-457200"/>
            <a:r>
              <a:rPr lang="en-US" dirty="0" smtClean="0"/>
              <a:t>Representatives from UMD software provisioning team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57200" indent="-457200"/>
            <a:endParaRPr lang="en-US" dirty="0" smtClean="0"/>
          </a:p>
          <a:p>
            <a:pPr marL="857250" lvl="1" indent="-457200"/>
            <a:endParaRPr lang="en-US" dirty="0" smtClean="0"/>
          </a:p>
          <a:p>
            <a:pPr marL="857250" lvl="1" indent="-45720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6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SA2 Overview</a:t>
            </a:r>
          </a:p>
          <a:p>
            <a:r>
              <a:rPr lang="en-GB" dirty="0" smtClean="0"/>
              <a:t>Achievements </a:t>
            </a:r>
          </a:p>
          <a:p>
            <a:pPr lvl="1"/>
            <a:r>
              <a:rPr lang="en-GB" dirty="0" smtClean="0"/>
              <a:t>Technology Management</a:t>
            </a:r>
          </a:p>
          <a:p>
            <a:pPr lvl="1"/>
            <a:r>
              <a:rPr lang="en-GB" dirty="0" smtClean="0"/>
              <a:t>Software Provisioning</a:t>
            </a:r>
          </a:p>
          <a:p>
            <a:pPr lvl="1"/>
            <a:r>
              <a:rPr lang="en-GB" dirty="0" smtClean="0"/>
              <a:t>Federated Clouds </a:t>
            </a:r>
          </a:p>
          <a:p>
            <a:r>
              <a:rPr lang="en-GB" dirty="0" smtClean="0"/>
              <a:t>Plans for PY4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2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Federated Clouds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32812" cy="4525963"/>
          </a:xfrm>
        </p:spPr>
        <p:txBody>
          <a:bodyPr/>
          <a:lstStyle/>
          <a:p>
            <a:r>
              <a:rPr lang="en-US" dirty="0" smtClean="0"/>
              <a:t>Task Force active from September 2011</a:t>
            </a:r>
          </a:p>
          <a:p>
            <a:pPr lvl="1"/>
            <a:r>
              <a:rPr lang="en-US" dirty="0" smtClean="0"/>
              <a:t> As a EGI-</a:t>
            </a:r>
            <a:r>
              <a:rPr lang="en-US" dirty="0" err="1" smtClean="0"/>
              <a:t>InSPIRE</a:t>
            </a:r>
            <a:r>
              <a:rPr lang="en-US" dirty="0" smtClean="0"/>
              <a:t> task TSA2.6 from May 2012</a:t>
            </a:r>
          </a:p>
          <a:p>
            <a:r>
              <a:rPr lang="en-US" dirty="0" smtClean="0"/>
              <a:t>70 members from 40 institutions and 13 countries</a:t>
            </a:r>
          </a:p>
          <a:p>
            <a:r>
              <a:rPr lang="en-US" dirty="0" smtClean="0"/>
              <a:t>Test-bed: 14 resource </a:t>
            </a:r>
            <a:r>
              <a:rPr lang="en-US" dirty="0" err="1" smtClean="0"/>
              <a:t>centres</a:t>
            </a:r>
            <a:r>
              <a:rPr lang="en-US" dirty="0" smtClean="0"/>
              <a:t> actively providing resources</a:t>
            </a:r>
          </a:p>
          <a:p>
            <a:pPr lvl="1"/>
            <a:r>
              <a:rPr lang="en-US" dirty="0" smtClean="0"/>
              <a:t>900 cores, 16 TB Storage</a:t>
            </a:r>
          </a:p>
          <a:p>
            <a:r>
              <a:rPr lang="en-US" dirty="0" smtClean="0"/>
              <a:t>Dedicated VO with 30 active users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9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FedClouds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Define</a:t>
            </a:r>
            <a:r>
              <a:rPr lang="en-US" smtClean="0"/>
              <a:t> the Cloud Federation layer</a:t>
            </a:r>
          </a:p>
          <a:p>
            <a:pPr lvl="1"/>
            <a:r>
              <a:rPr lang="en-US" smtClean="0"/>
              <a:t>Promote common interfaces (OCCI,CDMI)</a:t>
            </a:r>
          </a:p>
          <a:p>
            <a:pPr lvl="1"/>
            <a:r>
              <a:rPr lang="en-US" smtClean="0"/>
              <a:t>Investigate the capabilities for the federation of clouds within dedicated workgroups</a:t>
            </a:r>
          </a:p>
          <a:p>
            <a:r>
              <a:rPr lang="en-US" u="sng" smtClean="0"/>
              <a:t>Integrate</a:t>
            </a:r>
            <a:r>
              <a:rPr lang="en-US" smtClean="0"/>
              <a:t> the cloud services with the EGI core platform </a:t>
            </a:r>
          </a:p>
          <a:p>
            <a:r>
              <a:rPr lang="en-US" u="sng" smtClean="0"/>
              <a:t>Support</a:t>
            </a:r>
            <a:r>
              <a:rPr lang="en-US" smtClean="0"/>
              <a:t> the use cases raised by the user communities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3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Cloud Infrastructure Platform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483768" y="4797152"/>
            <a:ext cx="5976664" cy="1440160"/>
            <a:chOff x="2483768" y="4797152"/>
            <a:chExt cx="5976664" cy="1440160"/>
          </a:xfrm>
        </p:grpSpPr>
        <p:sp>
          <p:nvSpPr>
            <p:cNvPr id="5" name="Rounded Rectangle 4"/>
            <p:cNvSpPr/>
            <p:nvPr/>
          </p:nvSpPr>
          <p:spPr>
            <a:xfrm>
              <a:off x="2483768" y="4797152"/>
              <a:ext cx="5976664" cy="14401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GB" dirty="0"/>
                <a:t>EGI Core Infrastructure Platform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699792" y="5013176"/>
              <a:ext cx="1224136" cy="7920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0000"/>
                  </a:solidFill>
                </a:rPr>
                <a:t>Federated AAI</a:t>
              </a:r>
              <a:endParaRPr lang="en-GB" sz="1600" dirty="0">
                <a:solidFill>
                  <a:srgbClr val="00000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139952" y="5013176"/>
              <a:ext cx="1224136" cy="7920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Central Service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Registry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580112" y="5004792"/>
              <a:ext cx="1224136" cy="7920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0000"/>
                  </a:solidFill>
                </a:rPr>
                <a:t>Monitoring</a:t>
              </a:r>
              <a:endParaRPr lang="en-GB" sz="1400" dirty="0">
                <a:solidFill>
                  <a:srgbClr val="0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020272" y="5004792"/>
              <a:ext cx="1224136" cy="79208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rgbClr val="000000"/>
                  </a:solidFill>
                </a:rPr>
                <a:t>Accounting</a:t>
              </a:r>
              <a:endParaRPr lang="en-GB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2483768" y="1980456"/>
            <a:ext cx="5976664" cy="27363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/>
              <a:t>EGI Cloud Infrastructure Platform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99792" y="3708648"/>
            <a:ext cx="5544616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Cloud Management Stacks</a:t>
            </a:r>
          </a:p>
          <a:p>
            <a:pPr algn="ctr"/>
            <a:r>
              <a:rPr lang="en-GB" sz="1400" dirty="0" smtClean="0"/>
              <a:t>(</a:t>
            </a:r>
            <a:r>
              <a:rPr lang="en-GB" sz="1400" dirty="0" err="1" smtClean="0"/>
              <a:t>OpenStack</a:t>
            </a:r>
            <a:r>
              <a:rPr lang="en-GB" sz="1400" dirty="0" smtClean="0"/>
              <a:t>, </a:t>
            </a:r>
            <a:r>
              <a:rPr lang="en-GB" sz="1400" dirty="0" err="1" smtClean="0"/>
              <a:t>OpenNebula</a:t>
            </a:r>
            <a:r>
              <a:rPr lang="en-GB" sz="1400" dirty="0" smtClean="0"/>
              <a:t>, …)</a:t>
            </a:r>
            <a:endParaRPr lang="en-GB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347864" y="4500736"/>
            <a:ext cx="4248472" cy="504056"/>
            <a:chOff x="3347864" y="4500736"/>
            <a:chExt cx="4248472" cy="5040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347864" y="4500736"/>
              <a:ext cx="0" cy="504056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4500736"/>
              <a:ext cx="0" cy="504056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56176" y="4500736"/>
              <a:ext cx="0" cy="504056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596336" y="4500736"/>
              <a:ext cx="0" cy="504056"/>
            </a:xfrm>
            <a:prstGeom prst="line">
              <a:avLst/>
            </a:prstGeom>
            <a:ln>
              <a:solidFill>
                <a:srgbClr val="00153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le 19"/>
          <p:cNvSpPr/>
          <p:nvPr/>
        </p:nvSpPr>
        <p:spPr>
          <a:xfrm>
            <a:off x="2699792" y="2628528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VM</a:t>
            </a:r>
          </a:p>
          <a:p>
            <a:pPr algn="ctr"/>
            <a:r>
              <a:rPr lang="en-GB" sz="1600" dirty="0" err="1" smtClean="0"/>
              <a:t>Mgmt</a:t>
            </a:r>
            <a:endParaRPr lang="en-GB" sz="11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47864" y="3420616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788024" y="2628528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Data</a:t>
            </a:r>
          </a:p>
          <a:p>
            <a:pPr algn="ctr"/>
            <a:r>
              <a:rPr lang="en-GB" sz="1600" dirty="0" err="1" smtClean="0"/>
              <a:t>Mgmt</a:t>
            </a:r>
            <a:endParaRPr lang="en-GB" sz="1100" dirty="0"/>
          </a:p>
        </p:txBody>
      </p:sp>
      <p:sp>
        <p:nvSpPr>
          <p:cNvPr id="24" name="Rounded Rectangle 23"/>
          <p:cNvSpPr/>
          <p:nvPr/>
        </p:nvSpPr>
        <p:spPr>
          <a:xfrm>
            <a:off x="6948264" y="2628528"/>
            <a:ext cx="129614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Information</a:t>
            </a:r>
            <a:endParaRPr lang="en-GB" sz="11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436096" y="3420616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96336" y="3420616"/>
            <a:ext cx="0" cy="288032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27584" y="1980456"/>
            <a:ext cx="1575792" cy="42568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t" anchorCtr="1"/>
          <a:lstStyle/>
          <a:p>
            <a:pPr algn="r"/>
            <a:r>
              <a:rPr lang="en-GB" dirty="0" smtClean="0"/>
              <a:t>EGI Collaboration Platform</a:t>
            </a:r>
            <a:endParaRPr lang="en-GB" dirty="0"/>
          </a:p>
        </p:txBody>
      </p:sp>
      <p:sp>
        <p:nvSpPr>
          <p:cNvPr id="28" name="Rounded Rectangle 27"/>
          <p:cNvSpPr/>
          <p:nvPr/>
        </p:nvSpPr>
        <p:spPr>
          <a:xfrm rot="16200000">
            <a:off x="899592" y="4788768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Image Metadata Marketplace</a:t>
            </a:r>
            <a:endParaRPr lang="en-GB" sz="11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95736" y="4140696"/>
            <a:ext cx="50405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23730" y="5292824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 rot="16200000">
            <a:off x="899592" y="3068960"/>
            <a:ext cx="1728192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Image Repository</a:t>
            </a:r>
            <a:endParaRPr lang="en-GB" sz="11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95736" y="3420616"/>
            <a:ext cx="0" cy="1872208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23730" y="3420616"/>
            <a:ext cx="72006" cy="0"/>
          </a:xfrm>
          <a:prstGeom prst="line">
            <a:avLst/>
          </a:prstGeom>
          <a:ln>
            <a:solidFill>
              <a:srgbClr val="0015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699792" y="1772816"/>
            <a:ext cx="1296144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OCCI</a:t>
            </a:r>
            <a:endParaRPr lang="en-US" sz="3200" dirty="0"/>
          </a:p>
        </p:txBody>
      </p:sp>
      <p:sp>
        <p:nvSpPr>
          <p:cNvPr id="33" name="Rounded Rectangle 32"/>
          <p:cNvSpPr/>
          <p:nvPr/>
        </p:nvSpPr>
        <p:spPr>
          <a:xfrm>
            <a:off x="4788024" y="1772816"/>
            <a:ext cx="1296144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CDMI</a:t>
            </a:r>
            <a:endParaRPr lang="en-US" sz="3200" dirty="0"/>
          </a:p>
        </p:txBody>
      </p:sp>
      <p:sp>
        <p:nvSpPr>
          <p:cNvPr id="36" name="Rounded Rectangle 35"/>
          <p:cNvSpPr/>
          <p:nvPr/>
        </p:nvSpPr>
        <p:spPr>
          <a:xfrm>
            <a:off x="6948264" y="1772816"/>
            <a:ext cx="1296144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GLUE</a:t>
            </a:r>
            <a:endParaRPr lang="en-US" sz="32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SA2: EGI-</a:t>
            </a:r>
            <a:r>
              <a:rPr lang="en-US" dirty="0" err="1" smtClean="0"/>
              <a:t>InSPIRE</a:t>
            </a:r>
            <a:r>
              <a:rPr lang="en-US" dirty="0" smtClean="0"/>
              <a:t>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4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30" grpId="0" animBg="1"/>
      <p:bldP spid="19" grpId="0" animBg="1"/>
      <p:bldP spid="33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88178"/>
            <a:ext cx="6840538" cy="865187"/>
          </a:xfrm>
        </p:spPr>
        <p:txBody>
          <a:bodyPr>
            <a:noAutofit/>
          </a:bodyPr>
          <a:lstStyle/>
          <a:p>
            <a:r>
              <a:rPr lang="en-US" sz="4000" dirty="0" smtClean="0"/>
              <a:t>Involving EGI Communities in the Cloud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Live demonstrations, showing the capabilities provided by the test-bed, during the EGI major conferences and other events (e.g. </a:t>
            </a:r>
            <a:r>
              <a:rPr lang="en-US" sz="2400" dirty="0" err="1" smtClean="0"/>
              <a:t>CloudScapeV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Support the communities use case: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1560" y="3125378"/>
            <a:ext cx="6984776" cy="282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40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Structural biology </a:t>
            </a:r>
            <a:r>
              <a:rPr lang="en-GB" sz="1400" dirty="0" smtClean="0"/>
              <a:t>–  We-NMR: </a:t>
            </a:r>
            <a:r>
              <a:rPr lang="en-GB" sz="1400" dirty="0" err="1" smtClean="0"/>
              <a:t>Gromacs</a:t>
            </a:r>
            <a:r>
              <a:rPr lang="en-GB" sz="1400" dirty="0" smtClean="0"/>
              <a:t> training environments.</a:t>
            </a:r>
          </a:p>
          <a:p>
            <a:pPr marL="457200" indent="-457200">
              <a:lnSpc>
                <a:spcPct val="150000"/>
              </a:lnSpc>
              <a:spcAft>
                <a:spcPts val="40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Linguistics</a:t>
            </a:r>
            <a:r>
              <a:rPr lang="en-GB" sz="1400" dirty="0" smtClean="0">
                <a:solidFill>
                  <a:srgbClr val="C00000"/>
                </a:solidFill>
              </a:rPr>
              <a:t> </a:t>
            </a:r>
            <a:r>
              <a:rPr lang="en-GB" sz="1400" dirty="0" smtClean="0"/>
              <a:t>– CLARIN:  scalable ‘British National Corpus’ service (</a:t>
            </a:r>
            <a:r>
              <a:rPr lang="en-GB" sz="1400" dirty="0" err="1" smtClean="0"/>
              <a:t>BNCWeb</a:t>
            </a:r>
            <a:r>
              <a:rPr lang="en-GB" sz="1400" dirty="0" smtClean="0"/>
              <a:t>).</a:t>
            </a:r>
          </a:p>
          <a:p>
            <a:pPr marL="457200" indent="-457200">
              <a:lnSpc>
                <a:spcPct val="150000"/>
              </a:lnSpc>
              <a:spcAft>
                <a:spcPts val="40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Ecology</a:t>
            </a:r>
            <a:r>
              <a:rPr lang="en-GB" sz="1400" dirty="0" smtClean="0">
                <a:solidFill>
                  <a:srgbClr val="C00000"/>
                </a:solidFill>
              </a:rPr>
              <a:t> </a:t>
            </a:r>
            <a:r>
              <a:rPr lang="en-GB" sz="1400" dirty="0" smtClean="0"/>
              <a:t>– </a:t>
            </a:r>
            <a:r>
              <a:rPr lang="en-GB" sz="1400" dirty="0" err="1" smtClean="0"/>
              <a:t>BioVel</a:t>
            </a:r>
            <a:r>
              <a:rPr lang="en-GB" sz="1400" dirty="0" smtClean="0"/>
              <a:t>:  remote hosting of </a:t>
            </a:r>
            <a:r>
              <a:rPr lang="en-GB" sz="1400" dirty="0" err="1" smtClean="0"/>
              <a:t>OpenModeller</a:t>
            </a:r>
            <a:r>
              <a:rPr lang="en-GB" sz="1400" dirty="0" smtClean="0"/>
              <a:t> service.</a:t>
            </a:r>
          </a:p>
          <a:p>
            <a:pPr marL="457200" indent="-457200">
              <a:lnSpc>
                <a:spcPct val="150000"/>
              </a:lnSpc>
              <a:spcAft>
                <a:spcPts val="40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Space science </a:t>
            </a:r>
            <a:r>
              <a:rPr lang="en-GB" sz="1400" dirty="0" smtClean="0"/>
              <a:t>– ASTRA-GAIA: data integration with scalable workflows.</a:t>
            </a:r>
          </a:p>
          <a:p>
            <a:pPr marL="457200" indent="-457200">
              <a:lnSpc>
                <a:spcPct val="150000"/>
              </a:lnSpc>
              <a:spcAft>
                <a:spcPts val="40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Software Engineering </a:t>
            </a:r>
            <a:r>
              <a:rPr lang="en-GB" sz="1400" dirty="0" smtClean="0"/>
              <a:t>– SCI-BUS: simulated environments for portal testing.</a:t>
            </a:r>
          </a:p>
          <a:p>
            <a:pPr marL="457200" indent="-457200">
              <a:lnSpc>
                <a:spcPct val="150000"/>
              </a:lnSpc>
              <a:spcAft>
                <a:spcPts val="40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Software Engineering </a:t>
            </a:r>
            <a:r>
              <a:rPr lang="en-GB" sz="1400" dirty="0" smtClean="0"/>
              <a:t>– DIRAC: deploying ready-to-use distributed computing systems.</a:t>
            </a:r>
            <a:endParaRPr lang="en-GB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68960"/>
            <a:ext cx="120754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9552" y="3068960"/>
            <a:ext cx="445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77933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501008"/>
            <a:ext cx="445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77933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911890"/>
            <a:ext cx="445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77933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324845"/>
            <a:ext cx="445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4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Use of resources in SA2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5023717"/>
            <a:ext cx="8075612" cy="1285603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Over spending in TSA2.3 has been compensated by under spending in TSA2.2</a:t>
            </a:r>
          </a:p>
          <a:p>
            <a:pPr lvl="1"/>
            <a:r>
              <a:rPr lang="en-GB" dirty="0" smtClean="0"/>
              <a:t>Same institutions contributing to both tasks</a:t>
            </a:r>
          </a:p>
          <a:p>
            <a:r>
              <a:rPr lang="en-GB" dirty="0" smtClean="0"/>
              <a:t>16A-GRNET under reporting is affected by the hiring stop in Greece</a:t>
            </a:r>
          </a:p>
          <a:p>
            <a:pPr lvl="1"/>
            <a:r>
              <a:rPr lang="en-GB" dirty="0" smtClean="0"/>
              <a:t>Expected new hiring during PY4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29600"/>
              </p:ext>
            </p:extLst>
          </p:nvPr>
        </p:nvGraphicFramePr>
        <p:xfrm>
          <a:off x="539552" y="1196755"/>
          <a:ext cx="8424938" cy="3830145"/>
        </p:xfrm>
        <a:graphic>
          <a:graphicData uri="http://schemas.openxmlformats.org/drawingml/2006/table">
            <a:tbl>
              <a:tblPr/>
              <a:tblGrid>
                <a:gridCol w="1445526"/>
                <a:gridCol w="1445526"/>
                <a:gridCol w="934481"/>
                <a:gridCol w="919881"/>
                <a:gridCol w="919881"/>
                <a:gridCol w="919881"/>
                <a:gridCol w="919881"/>
                <a:gridCol w="919881"/>
              </a:tblGrid>
              <a:tr h="165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</a:t>
                      </a:r>
                      <a:r>
                        <a:rPr lang="en-US" sz="9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1-2-3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355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Task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Partner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1-EGI.EU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24.0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28.5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84%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12A-CSIC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22.2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26.6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83%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46.6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52.5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89%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12A-CSIC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12B-FCTSG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57.6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52.5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110%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16A-GRNET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16B-AUTH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16E-IASA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16F-ICCS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95.8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116.3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84%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2.5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2.8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10D-JUELICH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21A-INFN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3.2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159%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38B-LIU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TSA2.5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9.3</a:t>
                      </a:r>
                      <a:endParaRPr lang="en-US" sz="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8.5</a:t>
                      </a:r>
                      <a:endParaRPr lang="en-US" sz="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</a:rPr>
                        <a:t>109%</a:t>
                      </a:r>
                      <a:endParaRPr lang="en-US" sz="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93.1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16544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SA2 Total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: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224.0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249.8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51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Plans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Strengthen cooperation with middleware providers through URT and TCB</a:t>
            </a:r>
          </a:p>
          <a:p>
            <a:r>
              <a:rPr lang="en-US" dirty="0" smtClean="0"/>
              <a:t>Gradually migrate from the current monolithic UMD structure to the Integrated/Contributing/Community architecture </a:t>
            </a:r>
          </a:p>
          <a:p>
            <a:pPr lvl="1"/>
            <a:r>
              <a:rPr lang="en-US" dirty="0" smtClean="0"/>
              <a:t>Focusing on the support of the critical components of the infrastructure</a:t>
            </a:r>
          </a:p>
          <a:p>
            <a:r>
              <a:rPr lang="en-US" dirty="0" smtClean="0"/>
              <a:t>Start to offer cloud services in the EGI production infrastructure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1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Consolidated processes proved to be efficient during PY3</a:t>
            </a:r>
          </a:p>
          <a:p>
            <a:r>
              <a:rPr lang="en-US" dirty="0" smtClean="0"/>
              <a:t>Needed changes are under deployment to adapt to the new technology ecosystem</a:t>
            </a:r>
          </a:p>
          <a:p>
            <a:r>
              <a:rPr lang="en-US" dirty="0" smtClean="0"/>
              <a:t>Federated Clouds platform proved to be able to support the use cases proposed by the research communities and that the EGI core infrastructure can integrate Cloud resources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SA2 Overview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3886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Countries</a:t>
            </a:r>
          </a:p>
          <a:p>
            <a:r>
              <a:rPr lang="en-GB" b="1" dirty="0" smtClean="0"/>
              <a:t>19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Beneficiaries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514 PMs</a:t>
            </a:r>
          </a:p>
          <a:p>
            <a:r>
              <a:rPr lang="en-GB" b="1" dirty="0" smtClean="0"/>
              <a:t>43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FTEs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196752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Netherlands</a:t>
            </a:r>
          </a:p>
          <a:p>
            <a:r>
              <a:rPr lang="en-GB" dirty="0" smtClean="0"/>
              <a:t>Spain</a:t>
            </a:r>
          </a:p>
          <a:p>
            <a:r>
              <a:rPr lang="en-GB" dirty="0" smtClean="0"/>
              <a:t>Portugal</a:t>
            </a:r>
          </a:p>
          <a:p>
            <a:r>
              <a:rPr lang="en-GB" dirty="0" smtClean="0"/>
              <a:t>Czech Republic</a:t>
            </a:r>
          </a:p>
          <a:p>
            <a:r>
              <a:rPr lang="en-GB" dirty="0" smtClean="0"/>
              <a:t>Greece</a:t>
            </a:r>
          </a:p>
          <a:p>
            <a:r>
              <a:rPr lang="en-GB" dirty="0" smtClean="0"/>
              <a:t>Germany</a:t>
            </a:r>
          </a:p>
          <a:p>
            <a:r>
              <a:rPr lang="en-GB" dirty="0" smtClean="0"/>
              <a:t>Italy</a:t>
            </a:r>
          </a:p>
          <a:p>
            <a:r>
              <a:rPr lang="en-GB" dirty="0" smtClean="0"/>
              <a:t>Sweden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320410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SA2 Effort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90" y="1203023"/>
            <a:ext cx="2664296" cy="2387771"/>
          </a:xfrm>
          <a:prstGeom prst="rect">
            <a:avLst/>
          </a:prstGeom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322359"/>
              </p:ext>
            </p:extLst>
          </p:nvPr>
        </p:nvGraphicFramePr>
        <p:xfrm>
          <a:off x="395536" y="3645024"/>
          <a:ext cx="4069854" cy="2353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61163"/>
              </p:ext>
            </p:extLst>
          </p:nvPr>
        </p:nvGraphicFramePr>
        <p:xfrm>
          <a:off x="4911502" y="1000278"/>
          <a:ext cx="3960440" cy="5021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800"/>
                <a:gridCol w="864400"/>
                <a:gridCol w="1224440"/>
                <a:gridCol w="935800"/>
              </a:tblGrid>
              <a:tr h="382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WP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Task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Beneficiary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 PMs</a:t>
                      </a:r>
                    </a:p>
                  </a:txBody>
                  <a:tcPr marL="7620" marR="7620" marT="7620" marB="0" anchor="ctr">
                    <a:solidFill>
                      <a:srgbClr val="4F81BD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WP5-E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EGI.eu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36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WP5-E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TSA2.2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CSIC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WP5-E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LIP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TSA2.3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CSIC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LIP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CESNET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60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GRNET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effectLst/>
                        </a:rPr>
                        <a:t>95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WP5-E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TSA2.5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CESNET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26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TSA2.5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KIT-G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TSA2.5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INFN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29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WP5-E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solidFill>
                            <a:srgbClr val="7F7F7F"/>
                          </a:solidFill>
                          <a:effectLst/>
                        </a:rPr>
                        <a:t>TSA2.5</a:t>
                      </a:r>
                      <a:endParaRPr lang="en-GB" sz="1400" b="0" i="0" u="none" strike="noStrike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VR-SNIC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11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92D050"/>
                    </a:solidFill>
                  </a:tcPr>
                </a:tc>
              </a:tr>
              <a:tr h="230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WP5-E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TSA2.5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NORDUNET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400" u="none" strike="noStrike" dirty="0">
                          <a:solidFill>
                            <a:srgbClr val="7F7F7F"/>
                          </a:solidFill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7F7F7F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>
                    <a:solidFill>
                      <a:srgbClr val="FFC000"/>
                    </a:solidFill>
                  </a:tcPr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CESNET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KIT-G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CSIC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TSA2.6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CNRS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INFN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WP5-N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TSA2.6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UI SAV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8977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WP5-N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TSA2.6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STFC (Oxford)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WP5-N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TSA2.6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GB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39" marR="7039" marT="7039" marB="0" anchor="b"/>
                </a:tc>
              </a:tr>
              <a:tr h="19463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WP5-N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TSA2.6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UU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 smtClean="0"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9" marR="7039" marT="7039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98297"/>
              </p:ext>
            </p:extLst>
          </p:nvPr>
        </p:nvGraphicFramePr>
        <p:xfrm>
          <a:off x="251520" y="5445224"/>
          <a:ext cx="4536504" cy="81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232"/>
                <a:gridCol w="2448272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TSA2.1</a:t>
                      </a:r>
                      <a:r>
                        <a:rPr lang="en-GB" sz="1200" dirty="0" smtClean="0"/>
                        <a:t>: Peter Solagna, </a:t>
                      </a:r>
                      <a:r>
                        <a:rPr lang="en-GB" sz="1200" dirty="0" err="1" smtClean="0"/>
                        <a:t>EGI.eu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TSA2.4</a:t>
                      </a:r>
                      <a:r>
                        <a:rPr lang="en-GB" sz="1200" dirty="0" smtClean="0"/>
                        <a:t>: Kostas </a:t>
                      </a:r>
                      <a:r>
                        <a:rPr lang="en-GB" sz="1200" dirty="0" err="1" smtClean="0"/>
                        <a:t>Koumantaros</a:t>
                      </a:r>
                      <a:r>
                        <a:rPr lang="en-GB" sz="1200" dirty="0" smtClean="0"/>
                        <a:t>, GRNET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TSA2.2</a:t>
                      </a:r>
                      <a:r>
                        <a:rPr lang="en-GB" sz="1200" dirty="0" smtClean="0"/>
                        <a:t>: </a:t>
                      </a:r>
                      <a:r>
                        <a:rPr lang="en-GB" sz="1200" dirty="0" err="1" smtClean="0"/>
                        <a:t>Enol</a:t>
                      </a:r>
                      <a:r>
                        <a:rPr lang="en-GB" sz="1200" dirty="0" smtClean="0"/>
                        <a:t> Fernandez,</a:t>
                      </a:r>
                      <a:r>
                        <a:rPr lang="en-GB" sz="1200" baseline="0" dirty="0" smtClean="0"/>
                        <a:t> CSIC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TSA2.3</a:t>
                      </a:r>
                      <a:r>
                        <a:rPr lang="en-GB" sz="1200" dirty="0" smtClean="0"/>
                        <a:t>: Alvaro Simon, FCTSG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SA2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agreements with software providers</a:t>
            </a:r>
          </a:p>
          <a:p>
            <a:r>
              <a:rPr lang="en-US" dirty="0" smtClean="0"/>
              <a:t>Steer the technological evolution of EGI</a:t>
            </a:r>
          </a:p>
          <a:p>
            <a:r>
              <a:rPr lang="en-US" dirty="0" smtClean="0"/>
              <a:t>Release verified software in the Unified Middleware Distribution repositories for the EGI communities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6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Technology Management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Agreements with Technology Providers</a:t>
            </a:r>
          </a:p>
          <a:p>
            <a:pPr lvl="1"/>
            <a:r>
              <a:rPr lang="en-GB" dirty="0" err="1" smtClean="0"/>
              <a:t>MoU</a:t>
            </a:r>
            <a:r>
              <a:rPr lang="en-GB" dirty="0" smtClean="0"/>
              <a:t> with PSNC</a:t>
            </a:r>
          </a:p>
          <a:p>
            <a:pPr lvl="2"/>
            <a:r>
              <a:rPr lang="en-GB" dirty="0" err="1" smtClean="0"/>
              <a:t>QosCosGrid</a:t>
            </a:r>
            <a:r>
              <a:rPr lang="en-GB" dirty="0" smtClean="0"/>
              <a:t>: platform for multi-scale complex systems simulations</a:t>
            </a:r>
          </a:p>
          <a:p>
            <a:pPr marL="971550" lvl="1" indent="-457200"/>
            <a:r>
              <a:rPr lang="en-GB" dirty="0" err="1" smtClean="0"/>
              <a:t>MoU</a:t>
            </a:r>
            <a:r>
              <a:rPr lang="en-GB" dirty="0" smtClean="0"/>
              <a:t> with University of Virginia</a:t>
            </a:r>
          </a:p>
          <a:p>
            <a:pPr marL="1371600" lvl="2" indent="-457200"/>
            <a:r>
              <a:rPr lang="en-GB" dirty="0" smtClean="0"/>
              <a:t>Genesis II: platform for HTC and data sharing</a:t>
            </a:r>
          </a:p>
          <a:p>
            <a:pPr lvl="1"/>
            <a:r>
              <a:rPr lang="en-GB" dirty="0" smtClean="0"/>
              <a:t>Natural ending of EMI and IGE agreements</a:t>
            </a:r>
          </a:p>
          <a:p>
            <a:pPr lvl="2"/>
            <a:r>
              <a:rPr lang="en-GB" dirty="0" smtClean="0"/>
              <a:t>Preparation for the post EMI-IGE </a:t>
            </a:r>
          </a:p>
          <a:p>
            <a:r>
              <a:rPr lang="en-GB" dirty="0" smtClean="0"/>
              <a:t>Strategic planning</a:t>
            </a:r>
          </a:p>
          <a:p>
            <a:pPr lvl="1"/>
            <a:r>
              <a:rPr lang="en-GB" dirty="0" smtClean="0"/>
              <a:t>Technology Roadmap (D2.33)</a:t>
            </a:r>
          </a:p>
          <a:p>
            <a:pPr lvl="1"/>
            <a:r>
              <a:rPr lang="en-GB" dirty="0" smtClean="0"/>
              <a:t>Platform Roadmap (MS514)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0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Technology Coordination Board</a:t>
            </a:r>
            <a:endParaRPr lang="en-US" sz="36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changes in the process from PY2</a:t>
            </a:r>
          </a:p>
          <a:p>
            <a:r>
              <a:rPr lang="en-US" dirty="0" smtClean="0"/>
              <a:t>Regular meetings</a:t>
            </a:r>
          </a:p>
          <a:p>
            <a:pPr lvl="1"/>
            <a:r>
              <a:rPr lang="en-US" dirty="0" smtClean="0"/>
              <a:t>7 meetings (3 F2F)</a:t>
            </a:r>
          </a:p>
          <a:p>
            <a:r>
              <a:rPr lang="en-US" dirty="0" smtClean="0"/>
              <a:t>Requirements management</a:t>
            </a:r>
          </a:p>
          <a:p>
            <a:pPr lvl="1"/>
            <a:r>
              <a:rPr lang="en-US" dirty="0" smtClean="0"/>
              <a:t>30 requirements delivered to production</a:t>
            </a:r>
          </a:p>
          <a:p>
            <a:r>
              <a:rPr lang="en-US" dirty="0" smtClean="0"/>
              <a:t>Task Forces</a:t>
            </a:r>
          </a:p>
          <a:p>
            <a:pPr lvl="1"/>
            <a:r>
              <a:rPr lang="en-US" dirty="0" smtClean="0"/>
              <a:t>Accounting (completed)</a:t>
            </a:r>
          </a:p>
          <a:p>
            <a:pPr lvl="1"/>
            <a:r>
              <a:rPr lang="en-US" dirty="0" smtClean="0"/>
              <a:t>Federated Clouds (ongoing)</a:t>
            </a:r>
          </a:p>
          <a:p>
            <a:pPr lvl="1"/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0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Software provisioning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251520" y="2561167"/>
            <a:ext cx="2000091" cy="1656184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criteria definition</a:t>
            </a:r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1685031" y="2561167"/>
            <a:ext cx="2886969" cy="165618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Quality criteria verification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995936" y="2564904"/>
            <a:ext cx="2952328" cy="165618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Staged Rollout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321439" y="2564904"/>
            <a:ext cx="2715057" cy="1656184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UMD Release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1907704" y="4293096"/>
            <a:ext cx="1728192" cy="1368152"/>
          </a:xfrm>
          <a:prstGeom prst="up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 release from the Technology Provider</a:t>
            </a:r>
            <a:endParaRPr lang="en-US" sz="16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15888"/>
            <a:ext cx="7992888" cy="865187"/>
          </a:xfrm>
        </p:spPr>
        <p:txBody>
          <a:bodyPr>
            <a:noAutofit/>
          </a:bodyPr>
          <a:lstStyle/>
          <a:p>
            <a:r>
              <a:rPr lang="en-US" dirty="0" smtClean="0"/>
              <a:t>Software releases in PY3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158417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Total of </a:t>
            </a:r>
            <a:r>
              <a:rPr lang="en-US" dirty="0">
                <a:solidFill>
                  <a:srgbClr val="4F81BD"/>
                </a:solidFill>
              </a:rPr>
              <a:t>15 UMD updates: </a:t>
            </a:r>
            <a:r>
              <a:rPr lang="en-US" dirty="0"/>
              <a:t>80 product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UMD-1, UMD-2: two major releases in parallel</a:t>
            </a:r>
          </a:p>
          <a:p>
            <a:pPr lvl="1"/>
            <a:r>
              <a:rPr lang="en-US" dirty="0" smtClean="0"/>
              <a:t>UMD-1: almost all the products have reached end of support on April 2013</a:t>
            </a:r>
          </a:p>
          <a:p>
            <a:r>
              <a:rPr lang="en-US" dirty="0" smtClean="0"/>
              <a:t>UMD-2: Supporting up to three </a:t>
            </a:r>
            <a:r>
              <a:rPr lang="en-US" dirty="0" err="1" smtClean="0"/>
              <a:t>o.s</a:t>
            </a:r>
            <a:r>
              <a:rPr lang="en-US" dirty="0" smtClean="0"/>
              <a:t>. per product (SL5, SL6, Debian6)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54845"/>
              </p:ext>
            </p:extLst>
          </p:nvPr>
        </p:nvGraphicFramePr>
        <p:xfrm>
          <a:off x="2123728" y="2780928"/>
          <a:ext cx="5401756" cy="342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Microsoft Excel 97 - 2004 Worksheet" r:id="rId4" imgW="3810000" imgH="2413000" progId="Excel.Sheet.8">
                  <p:link updateAutomatic="1"/>
                </p:oleObj>
              </mc:Choice>
              <mc:Fallback>
                <p:oleObj name="Microsoft Excel 97 - 2004 Worksheet" r:id="rId4" imgW="3810000" imgH="24130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2780928"/>
                        <a:ext cx="5401756" cy="3421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6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Criteria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8965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New quality criteria</a:t>
            </a:r>
          </a:p>
          <a:p>
            <a:pPr lvl="1"/>
            <a:r>
              <a:rPr lang="en-US" dirty="0" smtClean="0"/>
              <a:t>User authentication: support for SHA-2 certificates</a:t>
            </a:r>
          </a:p>
          <a:p>
            <a:pPr lvl="1"/>
            <a:r>
              <a:rPr lang="en-US" dirty="0" smtClean="0"/>
              <a:t>Information discovery: publication of GLUE2 based information</a:t>
            </a:r>
          </a:p>
          <a:p>
            <a:pPr lvl="1"/>
            <a:r>
              <a:rPr lang="en-US" dirty="0" smtClean="0"/>
              <a:t>New capabilities introduced by </a:t>
            </a:r>
            <a:r>
              <a:rPr lang="en-US" dirty="0" err="1" smtClean="0"/>
              <a:t>QosCosGrid</a:t>
            </a:r>
            <a:endParaRPr lang="en-US" dirty="0" smtClean="0"/>
          </a:p>
          <a:p>
            <a:r>
              <a:rPr lang="en-US" dirty="0" smtClean="0"/>
              <a:t>Two revisions of the QC Document</a:t>
            </a:r>
          </a:p>
          <a:p>
            <a:pPr lvl="1"/>
            <a:r>
              <a:rPr lang="en-US" dirty="0" smtClean="0"/>
              <a:t>Revision 4: September 2012</a:t>
            </a:r>
          </a:p>
          <a:p>
            <a:pPr lvl="1"/>
            <a:r>
              <a:rPr lang="en-US" dirty="0" smtClean="0"/>
              <a:t>Revision 5: February 2013</a:t>
            </a:r>
          </a:p>
          <a:p>
            <a:pPr lvl="1"/>
            <a:r>
              <a:rPr lang="en-US" dirty="0" smtClean="0"/>
              <a:t>Every revision follows two public drafts peer-reviewed by the technology providers </a:t>
            </a:r>
          </a:p>
          <a:p>
            <a:r>
              <a:rPr lang="en-US" dirty="0" smtClean="0"/>
              <a:t>Consolidation of the How-</a:t>
            </a:r>
            <a:r>
              <a:rPr lang="en-US" dirty="0" err="1" smtClean="0"/>
              <a:t>Tos</a:t>
            </a:r>
            <a:r>
              <a:rPr lang="en-US" dirty="0" smtClean="0"/>
              <a:t> for the verifiers</a:t>
            </a:r>
          </a:p>
          <a:p>
            <a:pPr lvl="1"/>
            <a:r>
              <a:rPr lang="en-US" dirty="0" smtClean="0"/>
              <a:t>Documentation on wiki with the practical operations to test the criteria requirements </a:t>
            </a:r>
          </a:p>
          <a:p>
            <a:pPr lvl="2"/>
            <a:r>
              <a:rPr lang="en-US" dirty="0" smtClean="0"/>
              <a:t>Uniformity in tests execution</a:t>
            </a:r>
          </a:p>
          <a:p>
            <a:pPr lvl="2"/>
            <a:r>
              <a:rPr lang="en-US" dirty="0" smtClean="0"/>
              <a:t>Reduced verification effort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SA2: EGI-InSPIRE 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9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35052</TotalTime>
  <Words>2218</Words>
  <Application>Microsoft Macintosh PowerPoint</Application>
  <PresentationFormat>On-screen Show (4:3)</PresentationFormat>
  <Paragraphs>595</Paragraphs>
  <Slides>26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EGI-InSPIRE 2</vt:lpstr>
      <vt:lpstr>EG-InSPIRE</vt:lpstr>
      <vt:lpstr>1_EG-InSPIRE</vt:lpstr>
      <vt:lpstr>\\localhost\Users\solagna\Google Drive\Documents\Meetings\Review-2013\Macintosh HD:Users:solagna:Downloads:data.csv!data.csv!R4C5:R12C6</vt:lpstr>
      <vt:lpstr>SA2 – Software Provisioning</vt:lpstr>
      <vt:lpstr>Agenda</vt:lpstr>
      <vt:lpstr>SA2 Overview</vt:lpstr>
      <vt:lpstr>SA2 Objectives</vt:lpstr>
      <vt:lpstr>Technology Management</vt:lpstr>
      <vt:lpstr>Technology Coordination Board</vt:lpstr>
      <vt:lpstr>Software provisioning process</vt:lpstr>
      <vt:lpstr>Software releases in PY3</vt:lpstr>
      <vt:lpstr>Quality Criteria Definition</vt:lpstr>
      <vt:lpstr>Quality Criteria Verification </vt:lpstr>
      <vt:lpstr>Effort spent in Criteria Verification</vt:lpstr>
      <vt:lpstr>Staged Rollout</vt:lpstr>
      <vt:lpstr>Release in UMD</vt:lpstr>
      <vt:lpstr>Impact of the Software Provisioning Process</vt:lpstr>
      <vt:lpstr>UMD repositories usage</vt:lpstr>
      <vt:lpstr>EGI Technology Community</vt:lpstr>
      <vt:lpstr>The new technology ecosystem</vt:lpstr>
      <vt:lpstr>The new technology ecosystem</vt:lpstr>
      <vt:lpstr>UMD Release Team</vt:lpstr>
      <vt:lpstr>Federated Clouds Task Force</vt:lpstr>
      <vt:lpstr>FedClouds Objectives</vt:lpstr>
      <vt:lpstr>Cloud Infrastructure Platform</vt:lpstr>
      <vt:lpstr>Involving EGI Communities in the Cloud</vt:lpstr>
      <vt:lpstr>Use of resources in SA2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555</cp:revision>
  <cp:lastPrinted>2012-06-25T11:39:43Z</cp:lastPrinted>
  <dcterms:created xsi:type="dcterms:W3CDTF">2010-09-03T12:01:03Z</dcterms:created>
  <dcterms:modified xsi:type="dcterms:W3CDTF">2013-06-20T08:14:33Z</dcterms:modified>
</cp:coreProperties>
</file>