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4"/>
  </p:notesMasterIdLst>
  <p:sldIdLst>
    <p:sldId id="303" r:id="rId2"/>
    <p:sldId id="304" r:id="rId3"/>
    <p:sldId id="305" r:id="rId4"/>
    <p:sldId id="439" r:id="rId5"/>
    <p:sldId id="320" r:id="rId6"/>
    <p:sldId id="438" r:id="rId7"/>
    <p:sldId id="321" r:id="rId8"/>
    <p:sldId id="322" r:id="rId9"/>
    <p:sldId id="323" r:id="rId10"/>
    <p:sldId id="332" r:id="rId11"/>
    <p:sldId id="333" r:id="rId12"/>
    <p:sldId id="336" r:id="rId13"/>
    <p:sldId id="306" r:id="rId14"/>
    <p:sldId id="384" r:id="rId15"/>
    <p:sldId id="442" r:id="rId16"/>
    <p:sldId id="392" r:id="rId17"/>
    <p:sldId id="429" r:id="rId18"/>
    <p:sldId id="431" r:id="rId19"/>
    <p:sldId id="393" r:id="rId20"/>
    <p:sldId id="401" r:id="rId21"/>
    <p:sldId id="403" r:id="rId22"/>
    <p:sldId id="443" r:id="rId23"/>
    <p:sldId id="387" r:id="rId24"/>
    <p:sldId id="406" r:id="rId25"/>
    <p:sldId id="407" r:id="rId26"/>
    <p:sldId id="441" r:id="rId27"/>
    <p:sldId id="409" r:id="rId28"/>
    <p:sldId id="382" r:id="rId29"/>
    <p:sldId id="422" r:id="rId30"/>
    <p:sldId id="417" r:id="rId31"/>
    <p:sldId id="419" r:id="rId32"/>
    <p:sldId id="414" r:id="rId33"/>
    <p:sldId id="385" r:id="rId34"/>
    <p:sldId id="346" r:id="rId35"/>
    <p:sldId id="347" r:id="rId36"/>
    <p:sldId id="350" r:id="rId37"/>
    <p:sldId id="344" r:id="rId38"/>
    <p:sldId id="345" r:id="rId39"/>
    <p:sldId id="348" r:id="rId40"/>
    <p:sldId id="428" r:id="rId41"/>
    <p:sldId id="298" r:id="rId42"/>
    <p:sldId id="260" r:id="rId43"/>
    <p:sldId id="433" r:id="rId44"/>
    <p:sldId id="445" r:id="rId45"/>
    <p:sldId id="315" r:id="rId46"/>
    <p:sldId id="316" r:id="rId47"/>
    <p:sldId id="379" r:id="rId48"/>
    <p:sldId id="318" r:id="rId49"/>
    <p:sldId id="319" r:id="rId50"/>
    <p:sldId id="313" r:id="rId51"/>
    <p:sldId id="311" r:id="rId52"/>
    <p:sldId id="309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ziana Ferrari" initials="tferrari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8" autoAdjust="0"/>
    <p:restoredTop sz="84961" autoAdjust="0"/>
  </p:normalViewPr>
  <p:slideViewPr>
    <p:cSldViewPr>
      <p:cViewPr>
        <p:scale>
          <a:sx n="60" d="100"/>
          <a:sy n="60" d="100"/>
        </p:scale>
        <p:origin x="-948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29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bitoune\Google%20Drive\EGI-InSPIRE-1-05-2010\04-Project%20Activity%20(inc.%20review)\Year3-EC%20Review\Activity-Overview-Y3-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bitoune\Google%20Drive\EGI-InSPIRE-1-05-2010\04-Project%20Activity%20(inc.%20review)\Year3-EC%20Review\Activity-Overview-Y3-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Planned Effort Year 3</a:t>
            </a:r>
          </a:p>
        </c:rich>
      </c:tx>
      <c:layout/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'Consumed Effort Pie Chart Y3'!$E$1</c:f>
              <c:strCache>
                <c:ptCount val="1"/>
                <c:pt idx="0">
                  <c:v>PY3 planned efforts</c:v>
                </c:pt>
              </c:strCache>
            </c:strRef>
          </c:tx>
          <c:dPt>
            <c:idx val="2"/>
            <c:bubble3D val="0"/>
            <c:explosion val="43"/>
          </c:dPt>
          <c:dPt>
            <c:idx val="4"/>
            <c:bubble3D val="0"/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'Consumed Effort Pie Chart Y3'!$A$2:$A$7</c:f>
              <c:strCache>
                <c:ptCount val="6"/>
                <c:pt idx="0">
                  <c:v>NA1</c:v>
                </c:pt>
                <c:pt idx="1">
                  <c:v>NA2 merged</c:v>
                </c:pt>
                <c:pt idx="2">
                  <c:v>SA1</c:v>
                </c:pt>
                <c:pt idx="3">
                  <c:v>SA2</c:v>
                </c:pt>
                <c:pt idx="4">
                  <c:v>SA3</c:v>
                </c:pt>
                <c:pt idx="5">
                  <c:v>JRA1</c:v>
                </c:pt>
              </c:strCache>
            </c:strRef>
          </c:cat>
          <c:val>
            <c:numRef>
              <c:f>'Consumed Effort Pie Chart Y3'!$E$2:$E$7</c:f>
              <c:numCache>
                <c:formatCode>General</c:formatCode>
                <c:ptCount val="6"/>
                <c:pt idx="0">
                  <c:v>82</c:v>
                </c:pt>
                <c:pt idx="1">
                  <c:v>419</c:v>
                </c:pt>
                <c:pt idx="2">
                  <c:v>1194</c:v>
                </c:pt>
                <c:pt idx="3">
                  <c:v>141</c:v>
                </c:pt>
                <c:pt idx="4">
                  <c:v>240</c:v>
                </c:pt>
                <c:pt idx="5">
                  <c:v>86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Planned Effort Year 3</a:t>
            </a:r>
          </a:p>
        </c:rich>
      </c:tx>
      <c:layout/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'Consumed Effort Pie Chart Y3'!$E$1</c:f>
              <c:strCache>
                <c:ptCount val="1"/>
                <c:pt idx="0">
                  <c:v>PY3 planned efforts</c:v>
                </c:pt>
              </c:strCache>
            </c:strRef>
          </c:tx>
          <c:dPt>
            <c:idx val="4"/>
            <c:bubble3D val="0"/>
          </c:dPt>
          <c:dPt>
            <c:idx val="5"/>
            <c:bubble3D val="0"/>
            <c:explosion val="44"/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'Consumed Effort Pie Chart Y3'!$A$2:$A$7</c:f>
              <c:strCache>
                <c:ptCount val="6"/>
                <c:pt idx="0">
                  <c:v>NA1</c:v>
                </c:pt>
                <c:pt idx="1">
                  <c:v>NA2 merged</c:v>
                </c:pt>
                <c:pt idx="2">
                  <c:v>SA1</c:v>
                </c:pt>
                <c:pt idx="3">
                  <c:v>SA2</c:v>
                </c:pt>
                <c:pt idx="4">
                  <c:v>SA3</c:v>
                </c:pt>
                <c:pt idx="5">
                  <c:v>JRA1</c:v>
                </c:pt>
              </c:strCache>
            </c:strRef>
          </c:cat>
          <c:val>
            <c:numRef>
              <c:f>'Consumed Effort Pie Chart Y3'!$E$2:$E$7</c:f>
              <c:numCache>
                <c:formatCode>General</c:formatCode>
                <c:ptCount val="6"/>
                <c:pt idx="0">
                  <c:v>82</c:v>
                </c:pt>
                <c:pt idx="1">
                  <c:v>419</c:v>
                </c:pt>
                <c:pt idx="2">
                  <c:v>1194</c:v>
                </c:pt>
                <c:pt idx="3">
                  <c:v>141</c:v>
                </c:pt>
                <c:pt idx="4">
                  <c:v>240</c:v>
                </c:pt>
                <c:pt idx="5">
                  <c:v>86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C14F1-9C63-4BD4-A2DD-5CE643343260}" type="doc">
      <dgm:prSet loTypeId="urn:microsoft.com/office/officeart/2011/layout/CircleProcess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519D1B5-BBF4-4B1F-931D-D022106FA5E5}">
      <dgm:prSet/>
      <dgm:spPr/>
      <dgm:t>
        <a:bodyPr/>
        <a:lstStyle/>
        <a:p>
          <a:pPr rtl="0"/>
          <a:r>
            <a:rPr lang="en-US" dirty="0" smtClean="0"/>
            <a:t>14 Service Management Processes</a:t>
          </a:r>
          <a:endParaRPr lang="de-DE" dirty="0"/>
        </a:p>
      </dgm:t>
    </dgm:pt>
    <dgm:pt modelId="{111C6408-A8DD-4357-BFA3-E019C312BAB0}" type="parTrans" cxnId="{9A412CA6-5A28-4831-AFC7-B097E37C78D6}">
      <dgm:prSet/>
      <dgm:spPr/>
      <dgm:t>
        <a:bodyPr/>
        <a:lstStyle/>
        <a:p>
          <a:endParaRPr lang="de-DE"/>
        </a:p>
      </dgm:t>
    </dgm:pt>
    <dgm:pt modelId="{B0A26A76-886F-495D-AA62-6415D35FA4D9}" type="sibTrans" cxnId="{9A412CA6-5A28-4831-AFC7-B097E37C78D6}">
      <dgm:prSet/>
      <dgm:spPr/>
      <dgm:t>
        <a:bodyPr/>
        <a:lstStyle/>
        <a:p>
          <a:endParaRPr lang="de-DE"/>
        </a:p>
      </dgm:t>
    </dgm:pt>
    <dgm:pt modelId="{0C724C2C-FC6E-4E4C-9231-84EF2D179BDB}">
      <dgm:prSet/>
      <dgm:spPr/>
      <dgm:t>
        <a:bodyPr/>
        <a:lstStyle/>
        <a:p>
          <a:pPr rtl="0"/>
          <a:r>
            <a:rPr lang="en-US" dirty="0" smtClean="0"/>
            <a:t>64 Requirements</a:t>
          </a:r>
        </a:p>
        <a:p>
          <a:pPr rtl="0"/>
          <a:r>
            <a:rPr lang="en-US" dirty="0" smtClean="0"/>
            <a:t>(2-8 per process)</a:t>
          </a:r>
          <a:endParaRPr lang="de-DE" dirty="0"/>
        </a:p>
      </dgm:t>
    </dgm:pt>
    <dgm:pt modelId="{C034D76F-7EC0-4C4B-BDDF-AA591EF0D278}" type="parTrans" cxnId="{C72700FA-5CB6-4CD2-A45A-B4A05E35564B}">
      <dgm:prSet/>
      <dgm:spPr/>
      <dgm:t>
        <a:bodyPr/>
        <a:lstStyle/>
        <a:p>
          <a:endParaRPr lang="de-DE"/>
        </a:p>
      </dgm:t>
    </dgm:pt>
    <dgm:pt modelId="{E80169D6-13B0-42C2-88FC-AA7213275624}" type="sibTrans" cxnId="{C72700FA-5CB6-4CD2-A45A-B4A05E35564B}">
      <dgm:prSet/>
      <dgm:spPr/>
      <dgm:t>
        <a:bodyPr/>
        <a:lstStyle/>
        <a:p>
          <a:endParaRPr lang="de-DE"/>
        </a:p>
      </dgm:t>
    </dgm:pt>
    <dgm:pt modelId="{63C6362B-3789-47FE-BB9E-56CD0BD5B324}">
      <dgm:prSet/>
      <dgm:spPr/>
      <dgm:t>
        <a:bodyPr/>
        <a:lstStyle/>
        <a:p>
          <a:pPr rtl="0"/>
          <a:r>
            <a:rPr lang="en-US" dirty="0" smtClean="0"/>
            <a:t>192 capability level state descriptions</a:t>
          </a:r>
        </a:p>
        <a:p>
          <a:pPr rtl="0"/>
          <a:r>
            <a:rPr lang="en-US" dirty="0" smtClean="0"/>
            <a:t>(3 per requirement)</a:t>
          </a:r>
          <a:endParaRPr lang="de-DE" dirty="0"/>
        </a:p>
      </dgm:t>
    </dgm:pt>
    <dgm:pt modelId="{E40AC678-A28F-4200-9AD1-37B7C1ED99DF}" type="parTrans" cxnId="{F126CECD-240E-4712-8702-5EA062E11D1D}">
      <dgm:prSet/>
      <dgm:spPr/>
      <dgm:t>
        <a:bodyPr/>
        <a:lstStyle/>
        <a:p>
          <a:endParaRPr lang="de-DE"/>
        </a:p>
      </dgm:t>
    </dgm:pt>
    <dgm:pt modelId="{B88C1FFA-BAE1-4138-BBDF-9E6944CEDDD1}" type="sibTrans" cxnId="{F126CECD-240E-4712-8702-5EA062E11D1D}">
      <dgm:prSet/>
      <dgm:spPr/>
      <dgm:t>
        <a:bodyPr/>
        <a:lstStyle/>
        <a:p>
          <a:endParaRPr lang="de-DE"/>
        </a:p>
      </dgm:t>
    </dgm:pt>
    <dgm:pt modelId="{CD0D0CD0-0E8A-4BE3-BC64-E246B982039E}" type="pres">
      <dgm:prSet presAssocID="{C9CC14F1-9C63-4BD4-A2DD-5CE643343260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E4A2C91D-01DE-4EFE-A4C4-370ACD8BF81E}" type="pres">
      <dgm:prSet presAssocID="{63C6362B-3789-47FE-BB9E-56CD0BD5B324}" presName="Accent3" presStyleCnt="0"/>
      <dgm:spPr/>
    </dgm:pt>
    <dgm:pt modelId="{38D512B1-1C6E-4B1E-8D4A-32F2C3C62092}" type="pres">
      <dgm:prSet presAssocID="{63C6362B-3789-47FE-BB9E-56CD0BD5B324}" presName="Accent" presStyleLbl="node1" presStyleIdx="0" presStyleCnt="3"/>
      <dgm:spPr/>
    </dgm:pt>
    <dgm:pt modelId="{65A6352B-3CEE-4C25-8D07-BEEF4CCCA00A}" type="pres">
      <dgm:prSet presAssocID="{63C6362B-3789-47FE-BB9E-56CD0BD5B324}" presName="ParentBackground3" presStyleCnt="0"/>
      <dgm:spPr/>
    </dgm:pt>
    <dgm:pt modelId="{0712E77F-13CE-465A-A267-52FF12DB1855}" type="pres">
      <dgm:prSet presAssocID="{63C6362B-3789-47FE-BB9E-56CD0BD5B324}" presName="ParentBackground" presStyleLbl="fgAcc1" presStyleIdx="0" presStyleCnt="3"/>
      <dgm:spPr/>
      <dgm:t>
        <a:bodyPr/>
        <a:lstStyle/>
        <a:p>
          <a:endParaRPr lang="de-DE"/>
        </a:p>
      </dgm:t>
    </dgm:pt>
    <dgm:pt modelId="{BA582ADD-F53D-4FDC-B0AE-374EAD0A6A39}" type="pres">
      <dgm:prSet presAssocID="{63C6362B-3789-47FE-BB9E-56CD0BD5B32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00585B-85E5-40A1-BD21-4DA6075CB590}" type="pres">
      <dgm:prSet presAssocID="{0C724C2C-FC6E-4E4C-9231-84EF2D179BDB}" presName="Accent2" presStyleCnt="0"/>
      <dgm:spPr/>
    </dgm:pt>
    <dgm:pt modelId="{00AE5F9B-141E-49C8-AF79-391CF55F6B48}" type="pres">
      <dgm:prSet presAssocID="{0C724C2C-FC6E-4E4C-9231-84EF2D179BDB}" presName="Accent" presStyleLbl="node1" presStyleIdx="1" presStyleCnt="3"/>
      <dgm:spPr/>
    </dgm:pt>
    <dgm:pt modelId="{95058322-2820-445F-8E17-735BA8B6805A}" type="pres">
      <dgm:prSet presAssocID="{0C724C2C-FC6E-4E4C-9231-84EF2D179BDB}" presName="ParentBackground2" presStyleCnt="0"/>
      <dgm:spPr/>
    </dgm:pt>
    <dgm:pt modelId="{B2685DB8-CBAA-4B4B-9314-ACB5811B5D69}" type="pres">
      <dgm:prSet presAssocID="{0C724C2C-FC6E-4E4C-9231-84EF2D179BDB}" presName="ParentBackground" presStyleLbl="fgAcc1" presStyleIdx="1" presStyleCnt="3"/>
      <dgm:spPr/>
      <dgm:t>
        <a:bodyPr/>
        <a:lstStyle/>
        <a:p>
          <a:endParaRPr lang="de-DE"/>
        </a:p>
      </dgm:t>
    </dgm:pt>
    <dgm:pt modelId="{A1A74615-5A99-4E95-90ED-6396FEAE2303}" type="pres">
      <dgm:prSet presAssocID="{0C724C2C-FC6E-4E4C-9231-84EF2D179BD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CCEFDB-881E-4797-9FE2-CCD223AA8CAB}" type="pres">
      <dgm:prSet presAssocID="{7519D1B5-BBF4-4B1F-931D-D022106FA5E5}" presName="Accent1" presStyleCnt="0"/>
      <dgm:spPr/>
    </dgm:pt>
    <dgm:pt modelId="{6221ED3E-0BE9-4BCD-904F-289C6D54C98D}" type="pres">
      <dgm:prSet presAssocID="{7519D1B5-BBF4-4B1F-931D-D022106FA5E5}" presName="Accent" presStyleLbl="node1" presStyleIdx="2" presStyleCnt="3"/>
      <dgm:spPr/>
    </dgm:pt>
    <dgm:pt modelId="{332A3E47-AAC0-46EE-A11B-53D5BACE5831}" type="pres">
      <dgm:prSet presAssocID="{7519D1B5-BBF4-4B1F-931D-D022106FA5E5}" presName="ParentBackground1" presStyleCnt="0"/>
      <dgm:spPr/>
    </dgm:pt>
    <dgm:pt modelId="{8EB7B65E-34BD-4FFC-BA12-4A8EC4C96D77}" type="pres">
      <dgm:prSet presAssocID="{7519D1B5-BBF4-4B1F-931D-D022106FA5E5}" presName="ParentBackground" presStyleLbl="fgAcc1" presStyleIdx="2" presStyleCnt="3" custLinFactNeighborY="-1082"/>
      <dgm:spPr/>
      <dgm:t>
        <a:bodyPr/>
        <a:lstStyle/>
        <a:p>
          <a:endParaRPr lang="de-DE"/>
        </a:p>
      </dgm:t>
    </dgm:pt>
    <dgm:pt modelId="{EF4EDE32-E86D-4F19-96EC-C5C073500667}" type="pres">
      <dgm:prSet presAssocID="{7519D1B5-BBF4-4B1F-931D-D022106FA5E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9E3CCDA-DCAC-410E-B68E-B3E4F2FB474D}" type="presOf" srcId="{7519D1B5-BBF4-4B1F-931D-D022106FA5E5}" destId="{EF4EDE32-E86D-4F19-96EC-C5C073500667}" srcOrd="1" destOrd="0" presId="urn:microsoft.com/office/officeart/2011/layout/CircleProcess#1"/>
    <dgm:cxn modelId="{C9695418-7A54-4339-BFA5-17898DC023A8}" type="presOf" srcId="{0C724C2C-FC6E-4E4C-9231-84EF2D179BDB}" destId="{B2685DB8-CBAA-4B4B-9314-ACB5811B5D69}" srcOrd="0" destOrd="0" presId="urn:microsoft.com/office/officeart/2011/layout/CircleProcess#1"/>
    <dgm:cxn modelId="{6EACD063-8731-45CC-AD2D-536DB60FCD26}" type="presOf" srcId="{7519D1B5-BBF4-4B1F-931D-D022106FA5E5}" destId="{8EB7B65E-34BD-4FFC-BA12-4A8EC4C96D77}" srcOrd="0" destOrd="0" presId="urn:microsoft.com/office/officeart/2011/layout/CircleProcess#1"/>
    <dgm:cxn modelId="{9A412CA6-5A28-4831-AFC7-B097E37C78D6}" srcId="{C9CC14F1-9C63-4BD4-A2DD-5CE643343260}" destId="{7519D1B5-BBF4-4B1F-931D-D022106FA5E5}" srcOrd="0" destOrd="0" parTransId="{111C6408-A8DD-4357-BFA3-E019C312BAB0}" sibTransId="{B0A26A76-886F-495D-AA62-6415D35FA4D9}"/>
    <dgm:cxn modelId="{4E7AB92C-DC40-4D70-A503-2FADACC77AFE}" type="presOf" srcId="{63C6362B-3789-47FE-BB9E-56CD0BD5B324}" destId="{BA582ADD-F53D-4FDC-B0AE-374EAD0A6A39}" srcOrd="1" destOrd="0" presId="urn:microsoft.com/office/officeart/2011/layout/CircleProcess#1"/>
    <dgm:cxn modelId="{904246E4-CB59-4AC7-814B-40C11B420F3F}" type="presOf" srcId="{63C6362B-3789-47FE-BB9E-56CD0BD5B324}" destId="{0712E77F-13CE-465A-A267-52FF12DB1855}" srcOrd="0" destOrd="0" presId="urn:microsoft.com/office/officeart/2011/layout/CircleProcess#1"/>
    <dgm:cxn modelId="{C72700FA-5CB6-4CD2-A45A-B4A05E35564B}" srcId="{C9CC14F1-9C63-4BD4-A2DD-5CE643343260}" destId="{0C724C2C-FC6E-4E4C-9231-84EF2D179BDB}" srcOrd="1" destOrd="0" parTransId="{C034D76F-7EC0-4C4B-BDDF-AA591EF0D278}" sibTransId="{E80169D6-13B0-42C2-88FC-AA7213275624}"/>
    <dgm:cxn modelId="{F126CECD-240E-4712-8702-5EA062E11D1D}" srcId="{C9CC14F1-9C63-4BD4-A2DD-5CE643343260}" destId="{63C6362B-3789-47FE-BB9E-56CD0BD5B324}" srcOrd="2" destOrd="0" parTransId="{E40AC678-A28F-4200-9AD1-37B7C1ED99DF}" sibTransId="{B88C1FFA-BAE1-4138-BBDF-9E6944CEDDD1}"/>
    <dgm:cxn modelId="{6FFFF407-2953-45FE-81FF-F10F7FA9E7B3}" type="presOf" srcId="{0C724C2C-FC6E-4E4C-9231-84EF2D179BDB}" destId="{A1A74615-5A99-4E95-90ED-6396FEAE2303}" srcOrd="1" destOrd="0" presId="urn:microsoft.com/office/officeart/2011/layout/CircleProcess#1"/>
    <dgm:cxn modelId="{908A9F39-131D-475A-9596-E2C37DB30915}" type="presOf" srcId="{C9CC14F1-9C63-4BD4-A2DD-5CE643343260}" destId="{CD0D0CD0-0E8A-4BE3-BC64-E246B982039E}" srcOrd="0" destOrd="0" presId="urn:microsoft.com/office/officeart/2011/layout/CircleProcess#1"/>
    <dgm:cxn modelId="{4202017B-FF30-4DF5-97C4-2BB37433BBF9}" type="presParOf" srcId="{CD0D0CD0-0E8A-4BE3-BC64-E246B982039E}" destId="{E4A2C91D-01DE-4EFE-A4C4-370ACD8BF81E}" srcOrd="0" destOrd="0" presId="urn:microsoft.com/office/officeart/2011/layout/CircleProcess#1"/>
    <dgm:cxn modelId="{977DEC9A-1206-41FC-B2B5-582CA947F25D}" type="presParOf" srcId="{E4A2C91D-01DE-4EFE-A4C4-370ACD8BF81E}" destId="{38D512B1-1C6E-4B1E-8D4A-32F2C3C62092}" srcOrd="0" destOrd="0" presId="urn:microsoft.com/office/officeart/2011/layout/CircleProcess#1"/>
    <dgm:cxn modelId="{2C8D76BB-5B0D-4C97-B68D-F4C7032DC3A9}" type="presParOf" srcId="{CD0D0CD0-0E8A-4BE3-BC64-E246B982039E}" destId="{65A6352B-3CEE-4C25-8D07-BEEF4CCCA00A}" srcOrd="1" destOrd="0" presId="urn:microsoft.com/office/officeart/2011/layout/CircleProcess#1"/>
    <dgm:cxn modelId="{1DF6C1F1-074A-4E3E-83C8-18D30836267D}" type="presParOf" srcId="{65A6352B-3CEE-4C25-8D07-BEEF4CCCA00A}" destId="{0712E77F-13CE-465A-A267-52FF12DB1855}" srcOrd="0" destOrd="0" presId="urn:microsoft.com/office/officeart/2011/layout/CircleProcess#1"/>
    <dgm:cxn modelId="{A7B1F0B1-1A57-44A9-9AEF-CF3F69993C90}" type="presParOf" srcId="{CD0D0CD0-0E8A-4BE3-BC64-E246B982039E}" destId="{BA582ADD-F53D-4FDC-B0AE-374EAD0A6A39}" srcOrd="2" destOrd="0" presId="urn:microsoft.com/office/officeart/2011/layout/CircleProcess#1"/>
    <dgm:cxn modelId="{306ADD34-B63E-4D8B-87F5-61A8E2E9479A}" type="presParOf" srcId="{CD0D0CD0-0E8A-4BE3-BC64-E246B982039E}" destId="{5700585B-85E5-40A1-BD21-4DA6075CB590}" srcOrd="3" destOrd="0" presId="urn:microsoft.com/office/officeart/2011/layout/CircleProcess#1"/>
    <dgm:cxn modelId="{2D134140-02C4-4507-82A0-31752D8D31AB}" type="presParOf" srcId="{5700585B-85E5-40A1-BD21-4DA6075CB590}" destId="{00AE5F9B-141E-49C8-AF79-391CF55F6B48}" srcOrd="0" destOrd="0" presId="urn:microsoft.com/office/officeart/2011/layout/CircleProcess#1"/>
    <dgm:cxn modelId="{11B13097-3BE8-4A3B-9190-F9E767A84ECF}" type="presParOf" srcId="{CD0D0CD0-0E8A-4BE3-BC64-E246B982039E}" destId="{95058322-2820-445F-8E17-735BA8B6805A}" srcOrd="4" destOrd="0" presId="urn:microsoft.com/office/officeart/2011/layout/CircleProcess#1"/>
    <dgm:cxn modelId="{C4530C20-CDB4-4A5B-ACB8-47B292567A41}" type="presParOf" srcId="{95058322-2820-445F-8E17-735BA8B6805A}" destId="{B2685DB8-CBAA-4B4B-9314-ACB5811B5D69}" srcOrd="0" destOrd="0" presId="urn:microsoft.com/office/officeart/2011/layout/CircleProcess#1"/>
    <dgm:cxn modelId="{173CFDF2-3A63-435A-A5E3-1CD9C41EB462}" type="presParOf" srcId="{CD0D0CD0-0E8A-4BE3-BC64-E246B982039E}" destId="{A1A74615-5A99-4E95-90ED-6396FEAE2303}" srcOrd="5" destOrd="0" presId="urn:microsoft.com/office/officeart/2011/layout/CircleProcess#1"/>
    <dgm:cxn modelId="{10933B7A-54E9-4592-B9EF-D972D2DC730C}" type="presParOf" srcId="{CD0D0CD0-0E8A-4BE3-BC64-E246B982039E}" destId="{80CCEFDB-881E-4797-9FE2-CCD223AA8CAB}" srcOrd="6" destOrd="0" presId="urn:microsoft.com/office/officeart/2011/layout/CircleProcess#1"/>
    <dgm:cxn modelId="{1A248585-459E-448B-BD3E-E6AAB8CE839E}" type="presParOf" srcId="{80CCEFDB-881E-4797-9FE2-CCD223AA8CAB}" destId="{6221ED3E-0BE9-4BCD-904F-289C6D54C98D}" srcOrd="0" destOrd="0" presId="urn:microsoft.com/office/officeart/2011/layout/CircleProcess#1"/>
    <dgm:cxn modelId="{D5B397C9-9E5B-4D67-A3F1-3DDB2C6D33A2}" type="presParOf" srcId="{CD0D0CD0-0E8A-4BE3-BC64-E246B982039E}" destId="{332A3E47-AAC0-46EE-A11B-53D5BACE5831}" srcOrd="7" destOrd="0" presId="urn:microsoft.com/office/officeart/2011/layout/CircleProcess#1"/>
    <dgm:cxn modelId="{59877657-4BB8-425C-A08A-3E6D218C75B2}" type="presParOf" srcId="{332A3E47-AAC0-46EE-A11B-53D5BACE5831}" destId="{8EB7B65E-34BD-4FFC-BA12-4A8EC4C96D77}" srcOrd="0" destOrd="0" presId="urn:microsoft.com/office/officeart/2011/layout/CircleProcess#1"/>
    <dgm:cxn modelId="{77D51A03-173F-41B7-8995-F796735347DD}" type="presParOf" srcId="{CD0D0CD0-0E8A-4BE3-BC64-E246B982039E}" destId="{EF4EDE32-E86D-4F19-96EC-C5C073500667}" srcOrd="8" destOrd="0" presId="urn:microsoft.com/office/officeart/2011/layout/CircleProcess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512B1-1C6E-4B1E-8D4A-32F2C3C62092}">
      <dsp:nvSpPr>
        <dsp:cNvPr id="0" name=""/>
        <dsp:cNvSpPr/>
      </dsp:nvSpPr>
      <dsp:spPr>
        <a:xfrm>
          <a:off x="4175824" y="636894"/>
          <a:ext cx="1687118" cy="16874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2E77F-13CE-465A-A267-52FF12DB1855}">
      <dsp:nvSpPr>
        <dsp:cNvPr id="0" name=""/>
        <dsp:cNvSpPr/>
      </dsp:nvSpPr>
      <dsp:spPr>
        <a:xfrm>
          <a:off x="4231841" y="693152"/>
          <a:ext cx="1575083" cy="1574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192 capability level state descriptions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(3 per requirement)</a:t>
          </a:r>
          <a:endParaRPr lang="de-DE" sz="1400" kern="1200" dirty="0"/>
        </a:p>
      </dsp:txBody>
      <dsp:txXfrm>
        <a:off x="4457010" y="918182"/>
        <a:ext cx="1124745" cy="1124855"/>
      </dsp:txXfrm>
    </dsp:sp>
    <dsp:sp modelId="{00AE5F9B-141E-49C8-AF79-391CF55F6B48}">
      <dsp:nvSpPr>
        <dsp:cNvPr id="0" name=""/>
        <dsp:cNvSpPr/>
      </dsp:nvSpPr>
      <dsp:spPr>
        <a:xfrm rot="2700000">
          <a:off x="2434170" y="638934"/>
          <a:ext cx="1683054" cy="168305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85DB8-CBAA-4B4B-9314-ACB5811B5D69}">
      <dsp:nvSpPr>
        <dsp:cNvPr id="0" name=""/>
        <dsp:cNvSpPr/>
      </dsp:nvSpPr>
      <dsp:spPr>
        <a:xfrm>
          <a:off x="2488156" y="693152"/>
          <a:ext cx="1575083" cy="1574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64 Requirements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(2-8 per process)</a:t>
          </a:r>
          <a:endParaRPr lang="de-DE" sz="1400" kern="1200" dirty="0"/>
        </a:p>
      </dsp:txBody>
      <dsp:txXfrm>
        <a:off x="2713325" y="918182"/>
        <a:ext cx="1124745" cy="1124855"/>
      </dsp:txXfrm>
    </dsp:sp>
    <dsp:sp modelId="{6221ED3E-0BE9-4BCD-904F-289C6D54C98D}">
      <dsp:nvSpPr>
        <dsp:cNvPr id="0" name=""/>
        <dsp:cNvSpPr/>
      </dsp:nvSpPr>
      <dsp:spPr>
        <a:xfrm rot="2700000">
          <a:off x="690485" y="638934"/>
          <a:ext cx="1683054" cy="168305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7B65E-34BD-4FFC-BA12-4A8EC4C96D77}">
      <dsp:nvSpPr>
        <dsp:cNvPr id="0" name=""/>
        <dsp:cNvSpPr/>
      </dsp:nvSpPr>
      <dsp:spPr>
        <a:xfrm>
          <a:off x="744471" y="676111"/>
          <a:ext cx="1575083" cy="1574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14 Service Management Processes</a:t>
          </a:r>
          <a:endParaRPr lang="de-DE" sz="1400" kern="1200" dirty="0"/>
        </a:p>
      </dsp:txBody>
      <dsp:txXfrm>
        <a:off x="969640" y="901141"/>
        <a:ext cx="1124745" cy="1124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#1">
  <dgm:title val="Kreisprozess"/>
  <dgm:desc val="Wird verwendet, um sequenzielle Schritte in einem Prozess darzustellen. Auf 11 Formen der Ebene 1 mit unbeschränkter Anzahl von Formen der Ebene 2 beschränkt. Dies eignet sich am besten für kleine Textmengen. Nicht verwendeter Text wird nicht angezeigt, ist aber weiterhin verfügbar, wenn Sie das Layout wechseln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2A105D-3D27-4A51-A2A2-65FB6A3B9EE6}" type="datetimeFigureOut">
              <a:rPr lang="en-US"/>
              <a:pPr>
                <a:defRPr/>
              </a:pPr>
              <a:t>6/24/2013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501649-B9E3-4875-A626-A9100929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3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61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65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0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Results </a:t>
            </a:r>
          </a:p>
          <a:p>
            <a:r>
              <a:rPr lang="en-GB" sz="1800" dirty="0" smtClean="0"/>
              <a:t>Continued coordination</a:t>
            </a:r>
          </a:p>
          <a:p>
            <a:r>
              <a:rPr lang="en-GB" sz="1800" dirty="0" smtClean="0"/>
              <a:t>Effective daily operations</a:t>
            </a:r>
          </a:p>
          <a:p>
            <a:r>
              <a:rPr lang="en-GB" sz="1800" dirty="0" smtClean="0"/>
              <a:t>New procedures and policies</a:t>
            </a:r>
          </a:p>
          <a:p>
            <a:r>
              <a:rPr lang="en-GB" sz="1800" dirty="0" smtClean="0"/>
              <a:t>Evolution of the infrastructure</a:t>
            </a:r>
          </a:p>
          <a:p>
            <a:pPr marL="1257300" lvl="1" indent="-857250"/>
            <a:endParaRPr lang="en-GB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93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57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activity VO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during the reference period for all weeks the CPU time collectively consumed is &lt;= 1 Month/we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Medium activity VO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during the reference period for all weeks the CPU time collectively consumed is &lt;= 1 Year/week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activity VO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during the reference period for all weeks the CPU time collectively consumed is &lt;= </a:t>
            </a:r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Year/week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57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smtClean="0"/>
              <a:t>Jobs</a:t>
            </a:r>
          </a:p>
          <a:p>
            <a:r>
              <a:rPr lang="en-GB" b="1" dirty="0" smtClean="0"/>
              <a:t>PY3: 511,420,740 +6.0%</a:t>
            </a:r>
          </a:p>
          <a:p>
            <a:r>
              <a:rPr lang="en-GB" b="1" dirty="0" smtClean="0"/>
              <a:t>PY2: 482,637,913 +52.9</a:t>
            </a:r>
          </a:p>
          <a:p>
            <a:r>
              <a:rPr lang="en-GB" b="1" dirty="0" smtClean="0"/>
              <a:t>PY1:</a:t>
            </a:r>
            <a:r>
              <a:rPr lang="en-GB" b="1" baseline="0" dirty="0" smtClean="0"/>
              <a:t> </a:t>
            </a:r>
            <a:r>
              <a:rPr lang="en-GB" b="1" dirty="0" smtClean="0"/>
              <a:t>315,620,656 +91.4</a:t>
            </a:r>
          </a:p>
          <a:p>
            <a:r>
              <a:rPr lang="en-GB" b="1" dirty="0" smtClean="0"/>
              <a:t>PY0: 164,938,638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28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29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01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0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252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661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743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67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6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09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6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604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88938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356351"/>
            <a:ext cx="4320480" cy="31300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464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SA1 and JRA1:  EGI-InSPIRE Review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8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7668344" cy="1470025"/>
          </a:xfrm>
        </p:spPr>
        <p:txBody>
          <a:bodyPr/>
          <a:lstStyle/>
          <a:p>
            <a:r>
              <a:rPr lang="en-GB" sz="3600" dirty="0">
                <a:solidFill>
                  <a:schemeClr val="accent1"/>
                </a:solidFill>
              </a:rPr>
              <a:t>SA1 and JRA1</a:t>
            </a:r>
            <a:br>
              <a:rPr lang="en-GB" sz="3600" dirty="0">
                <a:solidFill>
                  <a:schemeClr val="accent1"/>
                </a:solidFill>
              </a:rPr>
            </a:br>
            <a:r>
              <a:rPr lang="en-GB" sz="3600" dirty="0">
                <a:solidFill>
                  <a:schemeClr val="accent1"/>
                </a:solidFill>
              </a:rPr>
              <a:t>Operations and Operational Tools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933056"/>
            <a:ext cx="6552728" cy="1343000"/>
          </a:xfrm>
        </p:spPr>
        <p:txBody>
          <a:bodyPr/>
          <a:lstStyle/>
          <a:p>
            <a:r>
              <a:rPr lang="en-GB" sz="2400" dirty="0" smtClean="0"/>
              <a:t>EGI-InSPIRE PY3 Review</a:t>
            </a:r>
          </a:p>
          <a:p>
            <a:r>
              <a:rPr lang="en-GB" sz="2000" dirty="0" smtClean="0"/>
              <a:t>25-26 June 2013</a:t>
            </a:r>
            <a:endParaRPr lang="en-GB" sz="1800" dirty="0" smtClean="0"/>
          </a:p>
          <a:p>
            <a:endParaRPr lang="en-GB" sz="2400" dirty="0">
              <a:solidFill>
                <a:schemeClr val="accent1"/>
              </a:solidFill>
            </a:endParaRPr>
          </a:p>
          <a:p>
            <a:r>
              <a:rPr lang="en-GB" sz="2400" dirty="0" smtClean="0"/>
              <a:t>T</a:t>
            </a:r>
            <a:r>
              <a:rPr lang="en-GB" sz="2400" dirty="0"/>
              <a:t>. Ferrari, Chief Operations </a:t>
            </a:r>
            <a:r>
              <a:rPr lang="en-GB" sz="2400" dirty="0" smtClean="0"/>
              <a:t>Officer/EGI.eu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7"/>
    </mc:Choice>
    <mc:Fallback xmlns="">
      <p:transition spd="slow" advTm="23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587" y="115541"/>
            <a:ext cx="7056909" cy="865187"/>
          </a:xfrm>
        </p:spPr>
        <p:txBody>
          <a:bodyPr/>
          <a:lstStyle/>
          <a:p>
            <a:r>
              <a:rPr lang="en-GB" sz="3600" dirty="0" smtClean="0"/>
              <a:t>Resource infrastructure Providers</a:t>
            </a:r>
            <a:endParaRPr lang="en-GB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436987"/>
              </p:ext>
            </p:extLst>
          </p:nvPr>
        </p:nvGraphicFramePr>
        <p:xfrm>
          <a:off x="107507" y="1988840"/>
          <a:ext cx="496854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3"/>
                <a:gridCol w="1152128"/>
                <a:gridCol w="2592288"/>
              </a:tblGrid>
              <a:tr h="322693">
                <a:tc gridSpan="2">
                  <a:txBody>
                    <a:bodyPr/>
                    <a:lstStyle/>
                    <a:p>
                      <a:r>
                        <a:rPr lang="en-GB" sz="1800" dirty="0" smtClean="0"/>
                        <a:t>Metrics</a:t>
                      </a:r>
                      <a:r>
                        <a:rPr lang="en-GB" sz="1800" baseline="0" dirty="0" smtClean="0"/>
                        <a:t> (</a:t>
                      </a:r>
                      <a:r>
                        <a:rPr lang="en-GB" sz="1800" dirty="0" smtClean="0"/>
                        <a:t>April 2013)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Value (yearly</a:t>
                      </a:r>
                      <a:r>
                        <a:rPr lang="en-GB" sz="1800" baseline="0" dirty="0" smtClean="0"/>
                        <a:t> increase)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9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Countries</a:t>
                      </a:r>
                      <a:endParaRPr lang="en-GB" sz="1600" b="1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Including integrated RPs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accent1"/>
                          </a:solidFill>
                        </a:rPr>
                        <a:t>53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New: Iran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&amp;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Vietnam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Leaving: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Ireland &amp; Argentina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3994">
                <a:tc rowSpan="3">
                  <a:txBody>
                    <a:bodyPr/>
                    <a:lstStyle/>
                    <a:p>
                      <a:r>
                        <a:rPr lang="en-GB" sz="1600" b="1" dirty="0" smtClean="0"/>
                        <a:t>Operations Centres</a:t>
                      </a:r>
                      <a:endParaRPr lang="en-GB" sz="1600" b="1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Total (National, Federated, EIRO)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accent1"/>
                          </a:solidFill>
                        </a:rPr>
                        <a:t>34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 (26,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7, 1)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269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New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accent1"/>
                          </a:solidFill>
                        </a:rPr>
                        <a:t>Ukraine</a:t>
                      </a:r>
                      <a:endParaRPr lang="en-GB" sz="1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091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Decommissioned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accent1"/>
                          </a:solidFill>
                        </a:rPr>
                        <a:t>Ireland,</a:t>
                      </a:r>
                      <a:r>
                        <a:rPr lang="en-GB" sz="160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Iniciativa</a:t>
                      </a:r>
                      <a:r>
                        <a:rPr lang="en-GB" sz="16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Grid de America Latina</a:t>
                      </a:r>
                      <a:endParaRPr lang="en-GB" sz="1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8840"/>
            <a:ext cx="3870976" cy="20827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172958" y="4221088"/>
            <a:ext cx="2914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accent1"/>
                </a:solidFill>
              </a:rPr>
              <a:t>Integrated EGI-InSPIRE Partners and </a:t>
            </a:r>
          </a:p>
          <a:p>
            <a:r>
              <a:rPr lang="en-GB" sz="1200" b="1" dirty="0">
                <a:solidFill>
                  <a:schemeClr val="accent1"/>
                </a:solidFill>
              </a:rPr>
              <a:t> </a:t>
            </a:r>
            <a:r>
              <a:rPr lang="en-GB" sz="1200" b="1" dirty="0" smtClean="0">
                <a:solidFill>
                  <a:schemeClr val="accent1"/>
                </a:solidFill>
              </a:rPr>
              <a:t>                    EGI Council Participants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0365" y="4561383"/>
            <a:ext cx="3017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accent6">
                    <a:lumMod val="75000"/>
                  </a:schemeClr>
                </a:solidFill>
              </a:rPr>
              <a:t>Internal/External RPs being integrated </a:t>
            </a:r>
            <a:endParaRPr lang="en-GB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3202" y="4797152"/>
            <a:ext cx="3038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accent3"/>
                </a:solidFill>
              </a:rPr>
              <a:t>                                              External RP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98357" y="5013176"/>
            <a:ext cx="3110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7030A0"/>
                </a:solidFill>
              </a:rPr>
              <a:t>                                                      Peer RP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828240"/>
            <a:ext cx="68407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7579" y="115541"/>
            <a:ext cx="7200925" cy="865187"/>
          </a:xfrm>
        </p:spPr>
        <p:txBody>
          <a:bodyPr/>
          <a:lstStyle/>
          <a:p>
            <a:r>
              <a:rPr lang="en-GB" sz="3200" dirty="0" smtClean="0"/>
              <a:t>Installed Capacity</a:t>
            </a:r>
            <a:endParaRPr lang="en-GB" sz="28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30011"/>
              </p:ext>
            </p:extLst>
          </p:nvPr>
        </p:nvGraphicFramePr>
        <p:xfrm>
          <a:off x="5436096" y="1196751"/>
          <a:ext cx="3672408" cy="1872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2592288"/>
              </a:tblGrid>
              <a:tr h="62526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Storage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Value (yearly</a:t>
                      </a:r>
                      <a:r>
                        <a:rPr lang="en-GB" sz="1900" baseline="0" dirty="0" smtClean="0"/>
                        <a:t> increase)</a:t>
                      </a:r>
                      <a:endParaRPr lang="en-GB" sz="19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474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Disk (PB)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 PB </a:t>
                      </a:r>
                      <a:r>
                        <a:rPr lang="en-GB" sz="19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(+69%)</a:t>
                      </a:r>
                      <a:endParaRPr lang="en-GB" sz="19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3474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Tape (PB)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  <a:r>
                        <a:rPr lang="en-GB" sz="1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 </a:t>
                      </a:r>
                      <a:r>
                        <a:rPr lang="en-GB" sz="19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(+32%)</a:t>
                      </a:r>
                      <a:endParaRPr lang="en-GB" sz="19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57183"/>
              </p:ext>
            </p:extLst>
          </p:nvPr>
        </p:nvGraphicFramePr>
        <p:xfrm>
          <a:off x="107505" y="1196750"/>
          <a:ext cx="5112568" cy="187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84"/>
                <a:gridCol w="2556284"/>
              </a:tblGrid>
              <a:tr h="53232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Logical CPUs (April</a:t>
                      </a:r>
                      <a:r>
                        <a:rPr lang="en-GB" sz="1600" baseline="0" dirty="0" smtClean="0"/>
                        <a:t> 2013)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Value (yearly</a:t>
                      </a:r>
                      <a:r>
                        <a:rPr lang="en-GB" sz="1600" baseline="0" dirty="0" smtClean="0"/>
                        <a:t> increase)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551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EGI-InSPIRE and Council</a:t>
                      </a:r>
                      <a:r>
                        <a:rPr lang="en-GB" sz="1800" b="1" baseline="0" dirty="0" smtClean="0"/>
                        <a:t> Participants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dirty="0" smtClean="0">
                          <a:solidFill>
                            <a:schemeClr val="accent1"/>
                          </a:solidFill>
                        </a:rPr>
                        <a:t>333,400</a:t>
                      </a:r>
                      <a:r>
                        <a:rPr lang="en-GB" sz="1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900" dirty="0" smtClean="0">
                          <a:solidFill>
                            <a:schemeClr val="accent1"/>
                          </a:solidFill>
                        </a:rPr>
                        <a:t>(+</a:t>
                      </a:r>
                      <a:r>
                        <a:rPr lang="en-GB" sz="19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23%)</a:t>
                      </a:r>
                    </a:p>
                    <a:p>
                      <a:r>
                        <a:rPr lang="en-GB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Stretch</a:t>
                      </a:r>
                      <a:r>
                        <a:rPr lang="en-GB" sz="1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target</a:t>
                      </a:r>
                      <a:r>
                        <a:rPr lang="en-GB" sz="1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330,000</a:t>
                      </a:r>
                      <a:endParaRPr lang="en-GB" sz="1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2329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Including integrated RPs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 smtClean="0">
                          <a:solidFill>
                            <a:schemeClr val="accent1"/>
                          </a:solidFill>
                        </a:rPr>
                        <a:t>361,300</a:t>
                      </a:r>
                      <a:endParaRPr lang="en-GB" sz="19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27568"/>
            <a:ext cx="4651423" cy="30097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61994"/>
            <a:ext cx="4464496" cy="15001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10 years in production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89107"/>
              </p:ext>
            </p:extLst>
          </p:nvPr>
        </p:nvGraphicFramePr>
        <p:xfrm>
          <a:off x="740259" y="1124744"/>
          <a:ext cx="7864189" cy="1310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tableStyleId>{5C22544A-7EE6-4342-B048-85BDC9FD1C3A}</a:tableStyleId>
              </a:tblPr>
              <a:tblGrid>
                <a:gridCol w="2895637"/>
                <a:gridCol w="1152128"/>
                <a:gridCol w="3816424"/>
              </a:tblGrid>
              <a:tr h="371603">
                <a:tc gridSpan="2">
                  <a:txBody>
                    <a:bodyPr/>
                    <a:lstStyle/>
                    <a:p>
                      <a:r>
                        <a:rPr lang="en-GB" sz="2000" dirty="0" smtClean="0"/>
                        <a:t> Jan 2004 – April</a:t>
                      </a:r>
                      <a:r>
                        <a:rPr lang="en-GB" sz="2000" baseline="0" dirty="0" smtClean="0"/>
                        <a:t> 2013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Value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12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CPU</a:t>
                      </a:r>
                      <a:r>
                        <a:rPr lang="en-GB" sz="1600" b="1" baseline="0" dirty="0" smtClean="0"/>
                        <a:t> wall time consumed (Jan 2004 – April 2013)</a:t>
                      </a:r>
                      <a:endParaRPr lang="en-GB" sz="1600" b="1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 dirty="0" smtClean="0"/>
                        <a:t>Billion hours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GB" sz="1600" b="0" dirty="0" smtClean="0">
                          <a:solidFill>
                            <a:schemeClr val="accent1"/>
                          </a:solidFill>
                        </a:rPr>
                        <a:t>5.0 (CPU</a:t>
                      </a:r>
                      <a:r>
                        <a:rPr lang="en-GB" sz="1600" b="0" baseline="0" dirty="0" smtClean="0">
                          <a:solidFill>
                            <a:schemeClr val="accent1"/>
                          </a:solidFill>
                        </a:rPr>
                        <a:t> wall time) </a:t>
                      </a:r>
                      <a:r>
                        <a:rPr lang="en-GB" sz="1600" b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accent1"/>
                          </a:solidFill>
                        </a:rPr>
                        <a:t>39.3 (normalized HEP-SPC06)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783">
                <a:tc gridSpan="2">
                  <a:txBody>
                    <a:bodyPr/>
                    <a:lstStyle/>
                    <a:p>
                      <a:r>
                        <a:rPr lang="en-GB" sz="1600" b="1" dirty="0" smtClean="0"/>
                        <a:t>PY3</a:t>
                      </a:r>
                      <a:r>
                        <a:rPr lang="en-GB" sz="1600" b="1" baseline="0" dirty="0" smtClean="0"/>
                        <a:t> estimated utilization</a:t>
                      </a:r>
                      <a:endParaRPr lang="en-GB" sz="1600" b="1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baseline="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accent1"/>
                          </a:solidFill>
                        </a:rPr>
                        <a:t>82%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9694" y="2502188"/>
            <a:ext cx="311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LS: 116.7 Million hours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4365104"/>
            <a:ext cx="271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AA: 110.3 </a:t>
            </a:r>
            <a:r>
              <a:rPr lang="en-GB" dirty="0">
                <a:solidFill>
                  <a:schemeClr val="accent1"/>
                </a:solidFill>
              </a:rPr>
              <a:t>M</a:t>
            </a:r>
            <a:r>
              <a:rPr lang="en-GB" dirty="0" smtClean="0">
                <a:solidFill>
                  <a:schemeClr val="accent1"/>
                </a:solidFill>
              </a:rPr>
              <a:t>illion hours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5018" y="2492896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HEP: 4.5 Billion hours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62228"/>
            <a:ext cx="4644008" cy="14999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25144"/>
            <a:ext cx="4641423" cy="14970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3275856" y="2996952"/>
            <a:ext cx="0" cy="1224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03848" y="2927938"/>
            <a:ext cx="1015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EGI-InSPIRE</a:t>
            </a:r>
            <a:endParaRPr lang="en-GB" sz="1100" b="1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877459" y="2996952"/>
            <a:ext cx="0" cy="1224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05451" y="2927938"/>
            <a:ext cx="1015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EGI-InSPIRE</a:t>
            </a:r>
            <a:endParaRPr lang="en-GB" sz="1100" b="1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501195" y="4869160"/>
            <a:ext cx="0" cy="1224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29187" y="4800146"/>
            <a:ext cx="1015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EGI-InSPIRE</a:t>
            </a:r>
            <a:endParaRPr lang="en-GB" sz="1100" b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0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7" grpId="0"/>
      <p:bldP spid="18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96752"/>
            <a:ext cx="892899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Results</a:t>
            </a:r>
          </a:p>
          <a:p>
            <a:pPr marL="1257300" lvl="1" indent="-857250"/>
            <a:r>
              <a:rPr lang="en-GB" dirty="0">
                <a:solidFill>
                  <a:schemeClr val="accent1"/>
                </a:solidFill>
              </a:rPr>
              <a:t>Continued operations</a:t>
            </a:r>
          </a:p>
          <a:p>
            <a:pPr marL="1257300" lvl="1" indent="-857250"/>
            <a:r>
              <a:rPr lang="en-GB" dirty="0">
                <a:solidFill>
                  <a:schemeClr val="accent1"/>
                </a:solidFill>
              </a:rPr>
              <a:t>Technical advancement</a:t>
            </a:r>
          </a:p>
          <a:p>
            <a:pPr marL="1257300" lvl="1" indent="-857250"/>
            <a:r>
              <a:rPr lang="en-GB" dirty="0" smtClean="0">
                <a:solidFill>
                  <a:schemeClr val="accent1"/>
                </a:solidFill>
              </a:rPr>
              <a:t>Increased integration</a:t>
            </a:r>
            <a:endParaRPr lang="en-GB" dirty="0">
              <a:solidFill>
                <a:schemeClr val="accent1"/>
              </a:solidFill>
            </a:endParaRPr>
          </a:p>
          <a:p>
            <a:pPr marL="1257300" lvl="1" indent="-857250"/>
            <a:r>
              <a:rPr lang="en-GB" dirty="0">
                <a:solidFill>
                  <a:schemeClr val="accent1"/>
                </a:solidFill>
              </a:rPr>
              <a:t>Enhancement of service management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Continued operations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21" y="1340768"/>
            <a:ext cx="8784976" cy="720080"/>
          </a:xfrm>
        </p:spPr>
        <p:txBody>
          <a:bodyPr/>
          <a:lstStyle/>
          <a:p>
            <a:pPr marL="0" lvl="1" indent="0">
              <a:buNone/>
            </a:pPr>
            <a:r>
              <a:rPr lang="en-GB" sz="2000" dirty="0"/>
              <a:t>PO1 </a:t>
            </a:r>
            <a:r>
              <a:rPr lang="en-GB" sz="2000" i="1" dirty="0"/>
              <a:t>The </a:t>
            </a:r>
            <a:r>
              <a:rPr lang="en-GB" sz="2000" i="1" dirty="0">
                <a:solidFill>
                  <a:schemeClr val="accent1"/>
                </a:solidFill>
              </a:rPr>
              <a:t>continued operation and expansion </a:t>
            </a:r>
            <a:r>
              <a:rPr lang="en-GB" sz="2000" i="1" dirty="0"/>
              <a:t>of today’s production infrastructure</a:t>
            </a:r>
            <a:endParaRPr lang="en-GB" sz="22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148064" y="3107081"/>
            <a:ext cx="4309710" cy="104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Objectives </a:t>
            </a:r>
          </a:p>
          <a:p>
            <a:r>
              <a:rPr lang="en-GB" sz="1800" dirty="0" smtClean="0"/>
              <a:t>Adopt new software, technologies, standards</a:t>
            </a:r>
          </a:p>
          <a:p>
            <a:r>
              <a:rPr lang="en-GB" sz="1800" dirty="0" smtClean="0"/>
              <a:t>Security</a:t>
            </a:r>
          </a:p>
          <a:p>
            <a:r>
              <a:rPr lang="en-GB" sz="1800" dirty="0" smtClean="0"/>
              <a:t>Reliability</a:t>
            </a:r>
            <a:endParaRPr lang="en-GB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18" y="2580354"/>
            <a:ext cx="4589313" cy="27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Coordination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3784754" y="1236751"/>
            <a:ext cx="4921247" cy="4787741"/>
          </a:xfrm>
          <a:custGeom>
            <a:avLst/>
            <a:gdLst>
              <a:gd name="connsiteX0" fmla="*/ 2460623 w 4921247"/>
              <a:gd name="connsiteY0" fmla="*/ 0 h 4787741"/>
              <a:gd name="connsiteX1" fmla="*/ 4576681 w 4921247"/>
              <a:gd name="connsiteY1" fmla="*/ 1172164 h 4787741"/>
              <a:gd name="connsiteX2" fmla="*/ 4576681 w 4921247"/>
              <a:gd name="connsiteY2" fmla="*/ 3615577 h 4787741"/>
              <a:gd name="connsiteX3" fmla="*/ 2460624 w 4921247"/>
              <a:gd name="connsiteY3" fmla="*/ 2393871 h 4787741"/>
              <a:gd name="connsiteX4" fmla="*/ 2460623 w 4921247"/>
              <a:gd name="connsiteY4" fmla="*/ 0 h 478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1247" h="4787741">
                <a:moveTo>
                  <a:pt x="2460623" y="0"/>
                </a:moveTo>
                <a:cubicBezTo>
                  <a:pt x="3329187" y="0"/>
                  <a:pt x="4133411" y="445490"/>
                  <a:pt x="4576681" y="1172164"/>
                </a:cubicBezTo>
                <a:cubicBezTo>
                  <a:pt x="5036102" y="1925316"/>
                  <a:pt x="5036102" y="2862426"/>
                  <a:pt x="4576681" y="3615577"/>
                </a:cubicBezTo>
                <a:lnTo>
                  <a:pt x="2460624" y="2393871"/>
                </a:lnTo>
                <a:cubicBezTo>
                  <a:pt x="2460624" y="1595914"/>
                  <a:pt x="2460623" y="797957"/>
                  <a:pt x="2460623" y="0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6475" tIns="1037405" rIns="592904" bIns="2371133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kern="1200" dirty="0" smtClean="0"/>
              <a:t>Operations Coordination</a:t>
            </a:r>
            <a:endParaRPr lang="en-GB" sz="18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400" kern="1200" dirty="0" smtClean="0"/>
              <a:t>Operations Management Board</a:t>
            </a:r>
            <a:endParaRPr lang="en-GB" sz="14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400" kern="1200" dirty="0" smtClean="0"/>
              <a:t>User Community Board</a:t>
            </a:r>
            <a:endParaRPr lang="en-GB" sz="1400" kern="1200" dirty="0"/>
          </a:p>
          <a:p>
            <a:pPr marL="114300" lvl="1" indent="-114300" algn="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400" kern="1200" dirty="0" smtClean="0"/>
              <a:t>GGUS Advisory Board</a:t>
            </a:r>
            <a:endParaRPr lang="en-GB" sz="14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3736281" y="1383972"/>
            <a:ext cx="4838937" cy="4838937"/>
          </a:xfrm>
          <a:custGeom>
            <a:avLst/>
            <a:gdLst>
              <a:gd name="connsiteX0" fmla="*/ 4514790 w 4838937"/>
              <a:gd name="connsiteY0" fmla="*/ 3629203 h 4838937"/>
              <a:gd name="connsiteX1" fmla="*/ 2419468 w 4838937"/>
              <a:gd name="connsiteY1" fmla="*/ 4838938 h 4838937"/>
              <a:gd name="connsiteX2" fmla="*/ 324146 w 4838937"/>
              <a:gd name="connsiteY2" fmla="*/ 3629204 h 4838937"/>
              <a:gd name="connsiteX3" fmla="*/ 2419469 w 4838937"/>
              <a:gd name="connsiteY3" fmla="*/ 2419469 h 4838937"/>
              <a:gd name="connsiteX4" fmla="*/ 4514790 w 4838937"/>
              <a:gd name="connsiteY4" fmla="*/ 3629203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937" h="4838937">
                <a:moveTo>
                  <a:pt x="4514790" y="3629203"/>
                </a:moveTo>
                <a:cubicBezTo>
                  <a:pt x="4082593" y="4377789"/>
                  <a:pt x="3283861" y="4838938"/>
                  <a:pt x="2419468" y="4838938"/>
                </a:cubicBezTo>
                <a:cubicBezTo>
                  <a:pt x="1555075" y="4838938"/>
                  <a:pt x="756343" y="4377790"/>
                  <a:pt x="324146" y="3629204"/>
                </a:cubicBezTo>
                <a:lnTo>
                  <a:pt x="2419469" y="2419469"/>
                </a:lnTo>
                <a:lnTo>
                  <a:pt x="4514790" y="362920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6258" tIns="3163679" rIns="1118651" bIns="456178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kern="1200" dirty="0" smtClean="0"/>
              <a:t>Technical coordination</a:t>
            </a:r>
            <a:endParaRPr lang="en-GB" sz="19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500" kern="1200" dirty="0" smtClean="0"/>
              <a:t>Software deployment</a:t>
            </a:r>
            <a:endParaRPr lang="en-GB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500" kern="1200" dirty="0" smtClean="0"/>
              <a:t>Daily operations and Grid Oversight</a:t>
            </a:r>
            <a:endParaRPr lang="en-GB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500" kern="1200" dirty="0" smtClean="0"/>
              <a:t>Working groups and task forces</a:t>
            </a:r>
            <a:endParaRPr lang="en-GB" sz="15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3626591" y="1211153"/>
            <a:ext cx="4838937" cy="4838937"/>
          </a:xfrm>
          <a:custGeom>
            <a:avLst/>
            <a:gdLst>
              <a:gd name="connsiteX0" fmla="*/ 324147 w 4838937"/>
              <a:gd name="connsiteY0" fmla="*/ 3629203 h 4838937"/>
              <a:gd name="connsiteX1" fmla="*/ 324147 w 4838937"/>
              <a:gd name="connsiteY1" fmla="*/ 1209734 h 4838937"/>
              <a:gd name="connsiteX2" fmla="*/ 2419469 w 4838937"/>
              <a:gd name="connsiteY2" fmla="*/ -1 h 4838937"/>
              <a:gd name="connsiteX3" fmla="*/ 2419469 w 4838937"/>
              <a:gd name="connsiteY3" fmla="*/ 2419469 h 4838937"/>
              <a:gd name="connsiteX4" fmla="*/ 324147 w 4838937"/>
              <a:gd name="connsiteY4" fmla="*/ 3629203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937" h="4838937">
                <a:moveTo>
                  <a:pt x="324147" y="3629203"/>
                </a:moveTo>
                <a:cubicBezTo>
                  <a:pt x="-108050" y="2880617"/>
                  <a:pt x="-108050" y="1958320"/>
                  <a:pt x="324147" y="1209734"/>
                </a:cubicBezTo>
                <a:cubicBezTo>
                  <a:pt x="756344" y="461148"/>
                  <a:pt x="1555076" y="-1"/>
                  <a:pt x="2419469" y="-1"/>
                </a:cubicBezTo>
                <a:lnTo>
                  <a:pt x="2419469" y="2419469"/>
                </a:lnTo>
                <a:lnTo>
                  <a:pt x="324147" y="362920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370" tIns="1048254" rIns="2573095" bIns="2396243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kern="1200" dirty="0" smtClean="0"/>
              <a:t>Security Operations</a:t>
            </a:r>
            <a:endParaRPr lang="en-GB" sz="18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400" kern="1200" dirty="0" smtClean="0"/>
              <a:t>EGI CSIRT</a:t>
            </a:r>
            <a:endParaRPr lang="en-GB" sz="14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400" kern="1200" dirty="0" smtClean="0"/>
              <a:t>Software Vulnerability Group</a:t>
            </a:r>
            <a:endParaRPr lang="en-GB" sz="14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400" kern="1200" dirty="0" smtClean="0"/>
              <a:t>Security Policy Group</a:t>
            </a:r>
            <a:endParaRPr lang="en-GB" sz="1400" kern="1200" dirty="0"/>
          </a:p>
        </p:txBody>
      </p:sp>
      <p:sp>
        <p:nvSpPr>
          <p:cNvPr id="18" name="Circular Arrow 17"/>
          <p:cNvSpPr/>
          <p:nvPr/>
        </p:nvSpPr>
        <p:spPr>
          <a:xfrm>
            <a:off x="3526444" y="911788"/>
            <a:ext cx="5438044" cy="5438044"/>
          </a:xfrm>
          <a:prstGeom prst="circularArrow">
            <a:avLst>
              <a:gd name="adj1" fmla="val 5085"/>
              <a:gd name="adj2" fmla="val 327528"/>
              <a:gd name="adj3" fmla="val 1472472"/>
              <a:gd name="adj4" fmla="val 16199432"/>
              <a:gd name="adj5" fmla="val 5932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Circular Arrow 18"/>
          <p:cNvSpPr/>
          <p:nvPr/>
        </p:nvSpPr>
        <p:spPr>
          <a:xfrm>
            <a:off x="3426697" y="1084113"/>
            <a:ext cx="5438044" cy="5438044"/>
          </a:xfrm>
          <a:prstGeom prst="circularArrow">
            <a:avLst>
              <a:gd name="adj1" fmla="val 5085"/>
              <a:gd name="adj2" fmla="val 327528"/>
              <a:gd name="adj3" fmla="val 8671970"/>
              <a:gd name="adj4" fmla="val 1800502"/>
              <a:gd name="adj5" fmla="val 5932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Circular Arrow 19"/>
          <p:cNvSpPr/>
          <p:nvPr/>
        </p:nvSpPr>
        <p:spPr>
          <a:xfrm>
            <a:off x="3326638" y="911600"/>
            <a:ext cx="5438044" cy="5438044"/>
          </a:xfrm>
          <a:prstGeom prst="circularArrow">
            <a:avLst>
              <a:gd name="adj1" fmla="val 5085"/>
              <a:gd name="adj2" fmla="val 327528"/>
              <a:gd name="adj3" fmla="val 15873039"/>
              <a:gd name="adj4" fmla="val 9000000"/>
              <a:gd name="adj5" fmla="val 5932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179512" y="1700808"/>
            <a:ext cx="3490142" cy="104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Effective daily running of the infrastructure</a:t>
            </a:r>
          </a:p>
          <a:p>
            <a:r>
              <a:rPr lang="en-GB" sz="1800" dirty="0" smtClean="0"/>
              <a:t>7 active working groups/task forces (3 new in PY3)</a:t>
            </a:r>
          </a:p>
          <a:p>
            <a:r>
              <a:rPr lang="en-GB" sz="1800" dirty="0" smtClean="0"/>
              <a:t>New board for helpdesk coordination</a:t>
            </a:r>
            <a:endParaRPr lang="en-GB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95736" y="-27384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 Operations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CSIRT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112568"/>
          </a:xfrm>
        </p:spPr>
        <p:txBody>
          <a:bodyPr/>
          <a:lstStyle/>
          <a:p>
            <a:r>
              <a:rPr lang="en-GB" sz="2800" dirty="0">
                <a:solidFill>
                  <a:schemeClr val="accent1"/>
                </a:solidFill>
              </a:rPr>
              <a:t>Incident Prevention </a:t>
            </a:r>
            <a:r>
              <a:rPr lang="en-GB" sz="2400" dirty="0"/>
              <a:t>(security monitoring, security </a:t>
            </a:r>
            <a:r>
              <a:rPr lang="en-GB" sz="2400" dirty="0" smtClean="0"/>
              <a:t>intelligence, assessment of known </a:t>
            </a:r>
            <a:r>
              <a:rPr lang="en-GB" sz="2400" dirty="0"/>
              <a:t>vulnerabilities with the support of SVG, preparation of advisories</a:t>
            </a:r>
            <a:r>
              <a:rPr lang="en-GB" sz="2400" dirty="0" smtClean="0"/>
              <a:t>)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5</a:t>
            </a:r>
            <a:r>
              <a:rPr lang="en-GB" sz="2000" dirty="0"/>
              <a:t> EGI CSRIT alerts and advisories </a:t>
            </a:r>
            <a:r>
              <a:rPr lang="en-GB" sz="2000" dirty="0" smtClean="0"/>
              <a:t>(</a:t>
            </a:r>
            <a:r>
              <a:rPr lang="en-GB" sz="2000" dirty="0" smtClean="0">
                <a:solidFill>
                  <a:schemeClr val="accent1"/>
                </a:solidFill>
              </a:rPr>
              <a:t>2 </a:t>
            </a:r>
            <a:r>
              <a:rPr lang="en-GB" sz="2000" dirty="0">
                <a:solidFill>
                  <a:schemeClr val="accent1"/>
                </a:solidFill>
              </a:rPr>
              <a:t>critical, 1 high </a:t>
            </a:r>
            <a:r>
              <a:rPr lang="en-GB" sz="2000" dirty="0" smtClean="0">
                <a:solidFill>
                  <a:schemeClr val="accent1"/>
                </a:solidFill>
              </a:rPr>
              <a:t>risk</a:t>
            </a:r>
            <a:r>
              <a:rPr lang="en-GB" sz="2000" dirty="0" smtClean="0"/>
              <a:t>)</a:t>
            </a:r>
            <a:endParaRPr lang="en-GB" sz="2000" dirty="0"/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12</a:t>
            </a:r>
            <a:r>
              <a:rPr lang="en-GB" sz="2000" dirty="0" smtClean="0"/>
              <a:t> </a:t>
            </a:r>
            <a:r>
              <a:rPr lang="en-GB" sz="2000" dirty="0"/>
              <a:t>Software Vulnerability Group </a:t>
            </a:r>
            <a:r>
              <a:rPr lang="en-GB" sz="2000" dirty="0" smtClean="0"/>
              <a:t>advisories (</a:t>
            </a:r>
            <a:r>
              <a:rPr lang="en-GB" sz="2000" dirty="0" smtClean="0">
                <a:solidFill>
                  <a:schemeClr val="accent1"/>
                </a:solidFill>
              </a:rPr>
              <a:t>1 </a:t>
            </a:r>
            <a:r>
              <a:rPr lang="en-GB" sz="2000" dirty="0">
                <a:solidFill>
                  <a:schemeClr val="accent1"/>
                </a:solidFill>
              </a:rPr>
              <a:t>critical, 3 high </a:t>
            </a:r>
            <a:r>
              <a:rPr lang="en-GB" sz="2000" dirty="0" smtClean="0">
                <a:solidFill>
                  <a:schemeClr val="accent1"/>
                </a:solidFill>
              </a:rPr>
              <a:t>risk</a:t>
            </a:r>
            <a:r>
              <a:rPr lang="en-GB" sz="2000" dirty="0" smtClean="0"/>
              <a:t>)</a:t>
            </a:r>
            <a:endParaRPr lang="en-GB" sz="2000" dirty="0"/>
          </a:p>
          <a:p>
            <a:r>
              <a:rPr lang="en-GB" sz="2800" dirty="0">
                <a:solidFill>
                  <a:schemeClr val="accent1"/>
                </a:solidFill>
              </a:rPr>
              <a:t>Incident </a:t>
            </a:r>
            <a:r>
              <a:rPr lang="en-GB" sz="2800" dirty="0" smtClean="0">
                <a:solidFill>
                  <a:schemeClr val="accent1"/>
                </a:solidFill>
              </a:rPr>
              <a:t>Response and Vulnerability </a:t>
            </a:r>
            <a:r>
              <a:rPr lang="en-GB" sz="2800" dirty="0">
                <a:solidFill>
                  <a:schemeClr val="accent1"/>
                </a:solidFill>
              </a:rPr>
              <a:t>H</a:t>
            </a:r>
            <a:r>
              <a:rPr lang="en-GB" sz="2800" dirty="0" smtClean="0">
                <a:solidFill>
                  <a:schemeClr val="accent1"/>
                </a:solidFill>
              </a:rPr>
              <a:t>andling </a:t>
            </a:r>
            <a:r>
              <a:rPr lang="en-GB" sz="2400" dirty="0"/>
              <a:t>(incident handling including investigation, heads up, coordination with site CSIRTs, forensics, technical support, advisories, reports</a:t>
            </a:r>
            <a:r>
              <a:rPr lang="en-GB" sz="2400" dirty="0" smtClean="0"/>
              <a:t>)</a:t>
            </a:r>
          </a:p>
          <a:p>
            <a:pPr lvl="1"/>
            <a:r>
              <a:rPr lang="en-GB" sz="2000" dirty="0" smtClean="0"/>
              <a:t>Support tickets: </a:t>
            </a:r>
            <a:r>
              <a:rPr lang="en-GB" sz="2000" dirty="0" smtClean="0">
                <a:solidFill>
                  <a:schemeClr val="accent1"/>
                </a:solidFill>
              </a:rPr>
              <a:t>60</a:t>
            </a:r>
            <a:r>
              <a:rPr lang="en-GB" sz="2000" dirty="0" smtClean="0"/>
              <a:t> </a:t>
            </a:r>
            <a:r>
              <a:rPr lang="en-GB" sz="2000" dirty="0"/>
              <a:t>on </a:t>
            </a:r>
            <a:r>
              <a:rPr lang="en-GB" sz="2000" dirty="0" smtClean="0"/>
              <a:t>critical </a:t>
            </a:r>
            <a:r>
              <a:rPr lang="en-GB" sz="2000" dirty="0"/>
              <a:t>v</a:t>
            </a:r>
            <a:r>
              <a:rPr lang="en-GB" sz="2000" dirty="0" smtClean="0"/>
              <a:t>ulnerabilities, </a:t>
            </a:r>
            <a:r>
              <a:rPr lang="en-GB" sz="2000" dirty="0" smtClean="0">
                <a:solidFill>
                  <a:schemeClr val="accent1"/>
                </a:solidFill>
              </a:rPr>
              <a:t>5</a:t>
            </a:r>
            <a:r>
              <a:rPr lang="en-GB" sz="2000" dirty="0" smtClean="0"/>
              <a:t> on security incidents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3</a:t>
            </a:r>
            <a:r>
              <a:rPr lang="en-GB" sz="2000" dirty="0"/>
              <a:t>  security incidents </a:t>
            </a:r>
            <a:r>
              <a:rPr lang="en-GB" sz="2000" dirty="0" smtClean="0"/>
              <a:t>(</a:t>
            </a:r>
            <a:r>
              <a:rPr lang="en-GB" sz="2000" dirty="0"/>
              <a:t>2/PY1, 10/PY2) none related to </a:t>
            </a:r>
            <a:r>
              <a:rPr lang="en-GB" sz="2000" dirty="0" smtClean="0"/>
              <a:t>middleware </a:t>
            </a:r>
            <a:r>
              <a:rPr lang="en-GB" sz="2000" dirty="0"/>
              <a:t>vulnerabilities, single </a:t>
            </a:r>
            <a:r>
              <a:rPr lang="en-GB" sz="2000" dirty="0" smtClean="0"/>
              <a:t>site</a:t>
            </a:r>
          </a:p>
          <a:p>
            <a:pPr lvl="2"/>
            <a:r>
              <a:rPr lang="en-GB" sz="1800" dirty="0" smtClean="0"/>
              <a:t>Nodes </a:t>
            </a:r>
            <a:r>
              <a:rPr lang="en-GB" sz="1800" dirty="0"/>
              <a:t>deployed for denial of service attack, brute force </a:t>
            </a:r>
            <a:r>
              <a:rPr lang="en-GB" sz="1800" dirty="0" smtClean="0"/>
              <a:t>attack via </a:t>
            </a:r>
            <a:r>
              <a:rPr lang="en-GB" sz="1800" dirty="0" err="1" smtClean="0"/>
              <a:t>ssh</a:t>
            </a: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4174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Operations  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EGI CSIRT Collaborations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124744"/>
            <a:ext cx="5832648" cy="5112568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Oct 2012: Trusted Introducer </a:t>
            </a:r>
            <a:r>
              <a:rPr lang="en-GB" sz="2400" dirty="0" smtClean="0">
                <a:solidFill>
                  <a:schemeClr val="accent1"/>
                </a:solidFill>
              </a:rPr>
              <a:t>accreditation</a:t>
            </a:r>
          </a:p>
          <a:p>
            <a:pPr marL="742950" lvl="2" indent="-342900"/>
            <a:r>
              <a:rPr lang="en-GB" dirty="0"/>
              <a:t>Member of </a:t>
            </a:r>
            <a:r>
              <a:rPr lang="en-GB" dirty="0" err="1"/>
              <a:t>Terena</a:t>
            </a:r>
            <a:r>
              <a:rPr lang="en-GB" dirty="0"/>
              <a:t> TF-CSIRT </a:t>
            </a:r>
          </a:p>
          <a:p>
            <a:pPr marL="342900" lvl="1" indent="-342900"/>
            <a:r>
              <a:rPr lang="en-GB" sz="2400" dirty="0" smtClean="0">
                <a:solidFill>
                  <a:schemeClr val="accent1"/>
                </a:solidFill>
              </a:rPr>
              <a:t>EGI CSIRT is </a:t>
            </a:r>
            <a:r>
              <a:rPr lang="en-GB" sz="2400" dirty="0" smtClean="0"/>
              <a:t>a listed </a:t>
            </a:r>
            <a:r>
              <a:rPr lang="en-GB" sz="2400" dirty="0"/>
              <a:t>team in the European database of CSIRTs </a:t>
            </a: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EGI-CSIRT collaborations</a:t>
            </a:r>
          </a:p>
          <a:p>
            <a:pPr lvl="1"/>
            <a:r>
              <a:rPr lang="en-GB" sz="2400" dirty="0" smtClean="0"/>
              <a:t>Public and non-public vetted networks</a:t>
            </a:r>
          </a:p>
          <a:p>
            <a:pPr lvl="2"/>
            <a:r>
              <a:rPr lang="en-GB" sz="1800" dirty="0" smtClean="0"/>
              <a:t>FIRST and NREN CERTS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Grid-SEC</a:t>
            </a:r>
            <a:r>
              <a:rPr lang="en-GB" sz="2400" dirty="0" smtClean="0"/>
              <a:t>: </a:t>
            </a:r>
            <a:r>
              <a:rPr lang="en-GB" sz="2000" dirty="0" smtClean="0"/>
              <a:t>coordinated response to cross-grid security incidents (vetted security representatives from WLCG, OSG, XSEDE, EGI) </a:t>
            </a:r>
          </a:p>
          <a:p>
            <a:pPr lvl="1"/>
            <a:endParaRPr lang="en-GB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417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>
                <a:solidFill>
                  <a:schemeClr val="bg1"/>
                </a:solidFill>
                <a:sym typeface="Wingdings" pitchFamily="2" charset="2"/>
              </a:rPr>
              <a:t> Operations  Security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44377"/>
            <a:ext cx="3107533" cy="42328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Security Service Challenge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784976" cy="4669979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1"/>
                </a:solidFill>
              </a:rPr>
              <a:t>Purpose</a:t>
            </a:r>
            <a:r>
              <a:rPr lang="en-GB" sz="2800" dirty="0" smtClean="0"/>
              <a:t> </a:t>
            </a:r>
            <a:r>
              <a:rPr lang="en-GB" sz="2800" dirty="0" smtClean="0">
                <a:sym typeface="Wingdings" pitchFamily="2" charset="2"/>
              </a:rPr>
              <a:t></a:t>
            </a:r>
            <a:r>
              <a:rPr lang="en-GB" sz="2800" dirty="0" smtClean="0"/>
              <a:t> Assessment </a:t>
            </a:r>
            <a:r>
              <a:rPr lang="en-GB" sz="2800" dirty="0"/>
              <a:t>of our incident </a:t>
            </a:r>
            <a:r>
              <a:rPr lang="en-GB" sz="2800" dirty="0" smtClean="0"/>
              <a:t>response capabilities</a:t>
            </a:r>
            <a:r>
              <a:rPr lang="en-GB" sz="2800" dirty="0"/>
              <a:t>, test the incident response </a:t>
            </a:r>
            <a:r>
              <a:rPr lang="en-GB" sz="2800" dirty="0" smtClean="0"/>
              <a:t>procedures, improving collaboration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1"/>
                </a:solidFill>
              </a:rPr>
              <a:t>How</a:t>
            </a:r>
            <a:r>
              <a:rPr lang="en-GB" sz="2800" dirty="0" smtClean="0"/>
              <a:t> </a:t>
            </a:r>
            <a:r>
              <a:rPr lang="en-GB" sz="2800" dirty="0" smtClean="0">
                <a:sym typeface="Wingdings" pitchFamily="2" charset="2"/>
              </a:rPr>
              <a:t> </a:t>
            </a:r>
            <a:r>
              <a:rPr lang="en-GB" sz="2800" dirty="0"/>
              <a:t>Simulation of multi-site </a:t>
            </a:r>
            <a:r>
              <a:rPr lang="en-GB" sz="2800" dirty="0" smtClean="0"/>
              <a:t>incidents (EGI/NGI level)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endParaRPr lang="en-GB" sz="2200" dirty="0" smtClean="0">
              <a:solidFill>
                <a:schemeClr val="accent1"/>
              </a:solidFill>
            </a:endParaRPr>
          </a:p>
          <a:p>
            <a:pPr marL="742950" lvl="2" indent="-342900"/>
            <a:r>
              <a:rPr lang="en-GB" sz="2000" dirty="0" smtClean="0">
                <a:solidFill>
                  <a:schemeClr val="accent1"/>
                </a:solidFill>
              </a:rPr>
              <a:t>SSC6</a:t>
            </a:r>
            <a:r>
              <a:rPr lang="en-GB" sz="2000" dirty="0" smtClean="0"/>
              <a:t> </a:t>
            </a:r>
            <a:r>
              <a:rPr lang="en-GB" sz="2000" dirty="0"/>
              <a:t>involving EGI-CSIRT, WLCG and OSG resources in PY3 (40 sites</a:t>
            </a:r>
            <a:r>
              <a:rPr lang="en-GB" sz="2000" dirty="0" smtClean="0"/>
              <a:t>)</a:t>
            </a:r>
            <a:endParaRPr lang="en-GB" sz="2800" dirty="0"/>
          </a:p>
          <a:p>
            <a:r>
              <a:rPr lang="en-GB" sz="2800" dirty="0" smtClean="0">
                <a:solidFill>
                  <a:schemeClr val="accent1"/>
                </a:solidFill>
              </a:rPr>
              <a:t>Identified needs</a:t>
            </a:r>
          </a:p>
          <a:p>
            <a:pPr lvl="1"/>
            <a:r>
              <a:rPr lang="en-GB" sz="2200" dirty="0"/>
              <a:t>E</a:t>
            </a:r>
            <a:r>
              <a:rPr lang="en-GB" sz="2200" dirty="0" smtClean="0"/>
              <a:t>fficient </a:t>
            </a:r>
            <a:r>
              <a:rPr lang="en-GB" sz="2200" dirty="0" smtClean="0">
                <a:solidFill>
                  <a:schemeClr val="accent1"/>
                </a:solidFill>
              </a:rPr>
              <a:t>infrastructure-wide </a:t>
            </a:r>
            <a:r>
              <a:rPr lang="en-GB" sz="2200" dirty="0">
                <a:solidFill>
                  <a:schemeClr val="accent1"/>
                </a:solidFill>
              </a:rPr>
              <a:t>user access </a:t>
            </a:r>
            <a:r>
              <a:rPr lang="en-GB" sz="2200" dirty="0" smtClean="0">
                <a:solidFill>
                  <a:schemeClr val="accent1"/>
                </a:solidFill>
              </a:rPr>
              <a:t>management </a:t>
            </a:r>
          </a:p>
          <a:p>
            <a:pPr lvl="1"/>
            <a:r>
              <a:rPr lang="en-GB" sz="2200" dirty="0">
                <a:solidFill>
                  <a:schemeClr val="accent1"/>
                </a:solidFill>
              </a:rPr>
              <a:t>T</a:t>
            </a:r>
            <a:r>
              <a:rPr lang="en-GB" sz="2200" dirty="0" smtClean="0">
                <a:solidFill>
                  <a:schemeClr val="accent1"/>
                </a:solidFill>
              </a:rPr>
              <a:t>raining</a:t>
            </a:r>
            <a:r>
              <a:rPr lang="en-GB" sz="2200" dirty="0" smtClean="0"/>
              <a:t> on forensics, incident handling</a:t>
            </a:r>
            <a:endParaRPr lang="en-GB" sz="2200" dirty="0"/>
          </a:p>
          <a:p>
            <a:pPr lvl="1"/>
            <a:r>
              <a:rPr lang="en-GB" sz="2200" dirty="0" smtClean="0"/>
              <a:t>More NGI readiness</a:t>
            </a:r>
          </a:p>
          <a:p>
            <a:pPr lvl="2"/>
            <a:r>
              <a:rPr lang="en-GB" sz="2200" dirty="0" smtClean="0">
                <a:solidFill>
                  <a:schemeClr val="accent1"/>
                </a:solidFill>
              </a:rPr>
              <a:t>Target </a:t>
            </a:r>
            <a:r>
              <a:rPr lang="en-GB" sz="2200" dirty="0" smtClean="0">
                <a:sym typeface="Wingdings" pitchFamily="2" charset="2"/>
              </a:rPr>
              <a:t> </a:t>
            </a:r>
            <a:r>
              <a:rPr lang="en-GB" sz="2200" dirty="0" smtClean="0">
                <a:solidFill>
                  <a:schemeClr val="accent1"/>
                </a:solidFill>
              </a:rPr>
              <a:t>10 </a:t>
            </a:r>
            <a:r>
              <a:rPr lang="en-GB" sz="2200" dirty="0">
                <a:solidFill>
                  <a:schemeClr val="accent1"/>
                </a:solidFill>
              </a:rPr>
              <a:t>NGIs </a:t>
            </a:r>
            <a:r>
              <a:rPr lang="en-GB" sz="2200" dirty="0"/>
              <a:t>running a SSC in </a:t>
            </a:r>
            <a:r>
              <a:rPr lang="en-GB" sz="2200" dirty="0" smtClean="0"/>
              <a:t>PY4 (2 in PY3)</a:t>
            </a:r>
            <a:endParaRPr lang="en-GB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417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GB" b="1" dirty="0">
                <a:solidFill>
                  <a:schemeClr val="bg1"/>
                </a:solidFill>
                <a:sym typeface="Wingdings" pitchFamily="2" charset="2"/>
              </a:rPr>
              <a:t>Operations  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Security </a:t>
            </a:r>
            <a:r>
              <a:rPr lang="en-GB" sz="3600" dirty="0"/>
              <a:t>T</a:t>
            </a:r>
            <a:r>
              <a:rPr lang="en-GB" sz="3600" dirty="0" smtClean="0"/>
              <a:t>hreat </a:t>
            </a:r>
            <a:r>
              <a:rPr lang="en-GB" sz="3600" dirty="0"/>
              <a:t>M</a:t>
            </a:r>
            <a:r>
              <a:rPr lang="en-GB" sz="3600" dirty="0" smtClean="0"/>
              <a:t>itigations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35285"/>
            <a:ext cx="8435280" cy="4669979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1"/>
                </a:solidFill>
              </a:rPr>
              <a:t>Spreading of incidents, resources used for attacks to external parties</a:t>
            </a:r>
          </a:p>
          <a:p>
            <a:pPr lvl="1"/>
            <a:r>
              <a:rPr lang="en-GB" sz="2000" dirty="0" smtClean="0"/>
              <a:t>Policy, procedures, enforcement plan for </a:t>
            </a:r>
            <a:r>
              <a:rPr lang="en-GB" sz="2000" dirty="0" smtClean="0">
                <a:solidFill>
                  <a:schemeClr val="accent1"/>
                </a:solidFill>
              </a:rPr>
              <a:t>central emergency user suspension and handling of compromised certificates</a:t>
            </a:r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Training</a:t>
            </a:r>
            <a:r>
              <a:rPr lang="en-GB" sz="2000" dirty="0" smtClean="0"/>
              <a:t> on forensics and incident response, </a:t>
            </a:r>
            <a:r>
              <a:rPr lang="en-GB" sz="2000" dirty="0"/>
              <a:t>defend real </a:t>
            </a:r>
            <a:r>
              <a:rPr lang="en-GB" sz="2000" dirty="0" smtClean="0"/>
              <a:t>attacks (6 events, 94 </a:t>
            </a:r>
            <a:r>
              <a:rPr lang="en-GB" sz="2000" dirty="0"/>
              <a:t>participants)</a:t>
            </a:r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Security operations support tools</a:t>
            </a:r>
          </a:p>
          <a:p>
            <a:pPr lvl="2"/>
            <a:r>
              <a:rPr lang="en-GB" sz="1800" dirty="0"/>
              <a:t>Ability to quickly deploy </a:t>
            </a:r>
            <a:r>
              <a:rPr lang="en-GB" sz="1800" dirty="0">
                <a:solidFill>
                  <a:schemeClr val="accent1"/>
                </a:solidFill>
              </a:rPr>
              <a:t>custom sensors </a:t>
            </a:r>
            <a:r>
              <a:rPr lang="en-GB" sz="1800" dirty="0"/>
              <a:t>to meet emergent </a:t>
            </a:r>
            <a:r>
              <a:rPr lang="en-GB" sz="1800" dirty="0" smtClean="0"/>
              <a:t>threats, security dashboard,  evolution of SSC support framework</a:t>
            </a:r>
          </a:p>
          <a:p>
            <a:pPr lvl="1"/>
            <a:r>
              <a:rPr lang="en-GB" sz="2000" dirty="0"/>
              <a:t>Policies and procedures for decommissioning of </a:t>
            </a:r>
            <a:r>
              <a:rPr lang="en-GB" sz="2000" dirty="0">
                <a:solidFill>
                  <a:schemeClr val="accent1"/>
                </a:solidFill>
              </a:rPr>
              <a:t>unsupported software</a:t>
            </a:r>
          </a:p>
          <a:p>
            <a:pPr lvl="2"/>
            <a:r>
              <a:rPr lang="en-GB" sz="1800" dirty="0"/>
              <a:t>3 software upgrade campaigns (</a:t>
            </a:r>
            <a:r>
              <a:rPr lang="en-GB" sz="1800" dirty="0" err="1"/>
              <a:t>gLite</a:t>
            </a:r>
            <a:r>
              <a:rPr lang="en-GB" sz="1800" dirty="0"/>
              <a:t> 3.1, 3.2, EMI 1) supported by the with grid oversight </a:t>
            </a:r>
            <a:r>
              <a:rPr lang="en-GB" sz="1800" dirty="0" smtClean="0"/>
              <a:t>team</a:t>
            </a:r>
            <a:endParaRPr lang="en-GB" sz="2200" dirty="0" smtClean="0"/>
          </a:p>
          <a:p>
            <a:r>
              <a:rPr lang="en-GB" sz="2400" dirty="0" smtClean="0">
                <a:solidFill>
                  <a:schemeClr val="accent1"/>
                </a:solidFill>
              </a:rPr>
              <a:t>Federated cloud </a:t>
            </a:r>
            <a:r>
              <a:rPr lang="en-GB" sz="2400" dirty="0" smtClean="0"/>
              <a:t>security requirements, policies and operational activities (in progress)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417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>
                <a:solidFill>
                  <a:schemeClr val="bg1"/>
                </a:solidFill>
                <a:sym typeface="Wingdings" pitchFamily="2" charset="2"/>
              </a:rPr>
              <a:t> Operations  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48478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Results</a:t>
            </a:r>
            <a:endParaRPr lang="en-GB" sz="3600" dirty="0" smtClean="0"/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Software Upgrades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184576"/>
          </a:xfrm>
        </p:spPr>
        <p:txBody>
          <a:bodyPr/>
          <a:lstStyle/>
          <a:p>
            <a:pPr lvl="0"/>
            <a:r>
              <a:rPr lang="en-GB" sz="2400" dirty="0">
                <a:solidFill>
                  <a:schemeClr val="accent1"/>
                </a:solidFill>
              </a:rPr>
              <a:t>Operations </a:t>
            </a:r>
            <a:r>
              <a:rPr lang="en-GB" sz="2400" dirty="0" smtClean="0">
                <a:solidFill>
                  <a:schemeClr val="accent1"/>
                </a:solidFill>
              </a:rPr>
              <a:t>Portal</a:t>
            </a:r>
          </a:p>
          <a:p>
            <a:pPr lvl="1"/>
            <a:r>
              <a:rPr lang="en-GB" sz="1800" dirty="0" smtClean="0"/>
              <a:t>3 releases: v. 2.9.4/.5/.6, </a:t>
            </a:r>
            <a:r>
              <a:rPr lang="en-US" sz="1800" dirty="0"/>
              <a:t>n</a:t>
            </a:r>
            <a:r>
              <a:rPr lang="en-US" sz="1800" dirty="0" smtClean="0"/>
              <a:t>ew prototype under testing (v. 3.0.0)</a:t>
            </a:r>
            <a:endParaRPr lang="en-GB" sz="1800" dirty="0" smtClean="0"/>
          </a:p>
          <a:p>
            <a:r>
              <a:rPr lang="en-GB" sz="2400" dirty="0" smtClean="0">
                <a:solidFill>
                  <a:schemeClr val="accent1"/>
                </a:solidFill>
              </a:rPr>
              <a:t>Service configuration DB (GOCDB)</a:t>
            </a:r>
            <a:endParaRPr lang="en-GB" sz="2400" dirty="0" smtClean="0"/>
          </a:p>
          <a:p>
            <a:pPr lvl="1"/>
            <a:r>
              <a:rPr lang="en-GB" sz="1800" dirty="0" smtClean="0"/>
              <a:t>1 release (v. 4.4) and new (read-only) failover service instance</a:t>
            </a:r>
          </a:p>
          <a:p>
            <a:r>
              <a:rPr lang="en-GB" sz="2400" dirty="0" smtClean="0">
                <a:solidFill>
                  <a:schemeClr val="accent1"/>
                </a:solidFill>
              </a:rPr>
              <a:t>Service Availability Monitoring (SAM)</a:t>
            </a:r>
          </a:p>
          <a:p>
            <a:pPr lvl="1"/>
            <a:r>
              <a:rPr lang="en-GB" sz="1800" dirty="0" smtClean="0"/>
              <a:t>3 releases: Update </a:t>
            </a:r>
            <a:r>
              <a:rPr lang="en-GB" sz="1800" dirty="0"/>
              <a:t>17, 19, </a:t>
            </a:r>
            <a:r>
              <a:rPr lang="en-GB" sz="1800" dirty="0" smtClean="0"/>
              <a:t>20</a:t>
            </a:r>
          </a:p>
          <a:p>
            <a:pPr lvl="1"/>
            <a:r>
              <a:rPr lang="en-GB" sz="1800" dirty="0" smtClean="0"/>
              <a:t>SAM </a:t>
            </a:r>
            <a:r>
              <a:rPr lang="en-GB" sz="1800" dirty="0"/>
              <a:t>instance for monitoring</a:t>
            </a:r>
            <a:r>
              <a:rPr lang="en-GB" sz="1800" dirty="0">
                <a:solidFill>
                  <a:schemeClr val="accent1"/>
                </a:solidFill>
              </a:rPr>
              <a:t> </a:t>
            </a:r>
            <a:r>
              <a:rPr lang="en-GB" sz="1800" dirty="0"/>
              <a:t>of</a:t>
            </a:r>
            <a:r>
              <a:rPr lang="en-GB" sz="1800" dirty="0">
                <a:solidFill>
                  <a:schemeClr val="accent1"/>
                </a:solidFill>
              </a:rPr>
              <a:t> EGI.eu </a:t>
            </a:r>
            <a:r>
              <a:rPr lang="en-GB" sz="1800" dirty="0"/>
              <a:t>and</a:t>
            </a:r>
            <a:r>
              <a:rPr lang="en-GB" sz="1800" dirty="0">
                <a:solidFill>
                  <a:schemeClr val="accent1"/>
                </a:solidFill>
              </a:rPr>
              <a:t> NGI operational </a:t>
            </a:r>
            <a:r>
              <a:rPr lang="en-GB" sz="1800" dirty="0" smtClean="0">
                <a:solidFill>
                  <a:schemeClr val="accent1"/>
                </a:solidFill>
              </a:rPr>
              <a:t>tools</a:t>
            </a:r>
          </a:p>
          <a:p>
            <a:pPr lvl="1"/>
            <a:r>
              <a:rPr lang="en-GB" sz="1800" dirty="0" err="1" smtClean="0">
                <a:solidFill>
                  <a:schemeClr val="accent1"/>
                </a:solidFill>
              </a:rPr>
              <a:t>Nagios</a:t>
            </a:r>
            <a:r>
              <a:rPr lang="en-GB" sz="1800" dirty="0" smtClean="0">
                <a:solidFill>
                  <a:schemeClr val="accent1"/>
                </a:solidFill>
              </a:rPr>
              <a:t> </a:t>
            </a:r>
            <a:r>
              <a:rPr lang="en-GB" sz="1800" dirty="0">
                <a:solidFill>
                  <a:schemeClr val="accent1"/>
                </a:solidFill>
              </a:rPr>
              <a:t>server </a:t>
            </a:r>
            <a:r>
              <a:rPr lang="en-GB" sz="1800" dirty="0"/>
              <a:t>for </a:t>
            </a:r>
            <a:r>
              <a:rPr lang="en-GB" sz="1800" dirty="0" smtClean="0"/>
              <a:t>general infrastructure </a:t>
            </a:r>
            <a:r>
              <a:rPr lang="en-GB" sz="1800" dirty="0"/>
              <a:t>monitoring </a:t>
            </a:r>
            <a:r>
              <a:rPr lang="en-GB" sz="1800" dirty="0" smtClean="0"/>
              <a:t>needs (e.g. monitoring progress of operational activities like unsupported software retirement, information </a:t>
            </a:r>
            <a:r>
              <a:rPr lang="en-GB" sz="1800" dirty="0"/>
              <a:t>validation, </a:t>
            </a:r>
            <a:r>
              <a:rPr lang="en-GB" sz="1800" dirty="0" smtClean="0"/>
              <a:t>publishing required information in accounting records)</a:t>
            </a:r>
          </a:p>
          <a:p>
            <a:r>
              <a:rPr lang="en-GB" sz="2400" dirty="0" smtClean="0">
                <a:solidFill>
                  <a:schemeClr val="accent1"/>
                </a:solidFill>
              </a:rPr>
              <a:t>Messaging</a:t>
            </a:r>
            <a:endParaRPr lang="en-GB" sz="2200" dirty="0" smtClean="0">
              <a:solidFill>
                <a:schemeClr val="accent1"/>
              </a:solidFill>
            </a:endParaRPr>
          </a:p>
          <a:p>
            <a:pPr lvl="1" eaLnBrk="0" hangingPunct="0">
              <a:defRPr/>
            </a:pPr>
            <a:r>
              <a:rPr lang="en-US" sz="1800" dirty="0" smtClean="0"/>
              <a:t>New message </a:t>
            </a:r>
            <a:r>
              <a:rPr lang="en-US" sz="1800" dirty="0"/>
              <a:t>broker network </a:t>
            </a:r>
            <a:r>
              <a:rPr lang="en-US" sz="1800" dirty="0" smtClean="0"/>
              <a:t>instance dedicated to </a:t>
            </a:r>
            <a:r>
              <a:rPr lang="en-US" sz="1800" dirty="0" smtClean="0">
                <a:solidFill>
                  <a:schemeClr val="accent1"/>
                </a:solidFill>
              </a:rPr>
              <a:t>testing</a:t>
            </a:r>
            <a:r>
              <a:rPr lang="en-US" sz="1800" dirty="0" smtClean="0"/>
              <a:t>, development of </a:t>
            </a:r>
            <a:r>
              <a:rPr lang="en-US" sz="1800" dirty="0" smtClean="0">
                <a:solidFill>
                  <a:schemeClr val="accent1"/>
                </a:solidFill>
              </a:rPr>
              <a:t>test suite </a:t>
            </a:r>
            <a:r>
              <a:rPr lang="en-US" sz="1800" dirty="0" smtClean="0"/>
              <a:t>to try software updates</a:t>
            </a:r>
            <a:endParaRPr lang="en-US" sz="1800" dirty="0"/>
          </a:p>
          <a:p>
            <a:pPr lvl="1" eaLnBrk="0" hangingPunct="0"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Credential </a:t>
            </a:r>
            <a:r>
              <a:rPr lang="en-US" sz="1800" dirty="0">
                <a:solidFill>
                  <a:schemeClr val="accent1"/>
                </a:solidFill>
              </a:rPr>
              <a:t>synchronization </a:t>
            </a:r>
            <a:r>
              <a:rPr lang="en-US" sz="1800" dirty="0"/>
              <a:t>system </a:t>
            </a:r>
            <a:r>
              <a:rPr lang="en-US" sz="1800" dirty="0" smtClean="0"/>
              <a:t>for sharing of users/groups across all instances of a network, </a:t>
            </a:r>
            <a:r>
              <a:rPr lang="en-GB" sz="1800" dirty="0"/>
              <a:t>i</a:t>
            </a:r>
            <a:r>
              <a:rPr lang="en-GB" sz="1800" dirty="0" smtClean="0"/>
              <a:t>mproved </a:t>
            </a:r>
            <a:r>
              <a:rPr lang="en-GB" sz="1800" dirty="0" smtClean="0">
                <a:solidFill>
                  <a:schemeClr val="accent1"/>
                </a:solidFill>
              </a:rPr>
              <a:t>scalability</a:t>
            </a:r>
            <a:r>
              <a:rPr lang="en-GB" sz="1800" dirty="0" smtClean="0"/>
              <a:t> and </a:t>
            </a:r>
            <a:r>
              <a:rPr lang="en-GB" sz="1800" dirty="0" smtClean="0">
                <a:solidFill>
                  <a:schemeClr val="accent1"/>
                </a:solidFill>
              </a:rPr>
              <a:t>reliability</a:t>
            </a:r>
            <a:r>
              <a:rPr lang="en-GB" sz="1800" dirty="0" smtClean="0"/>
              <a:t> of message delivery</a:t>
            </a:r>
            <a:endParaRPr lang="en-GB" sz="1800" dirty="0"/>
          </a:p>
          <a:p>
            <a:pPr lvl="1"/>
            <a:endParaRPr lang="en-GB" sz="1800" dirty="0" smtClean="0"/>
          </a:p>
          <a:p>
            <a:pPr lvl="1"/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6356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>
                <a:solidFill>
                  <a:schemeClr val="bg1"/>
                </a:solidFill>
                <a:sym typeface="Wingdings" pitchFamily="2" charset="2"/>
              </a:rPr>
              <a:t> Operations 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Core Infrastructure Platform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Service Levels/Core infrastructure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83476"/>
            <a:ext cx="4860031" cy="32098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83476"/>
            <a:ext cx="3977206" cy="32098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367100"/>
              </p:ext>
            </p:extLst>
          </p:nvPr>
        </p:nvGraphicFramePr>
        <p:xfrm>
          <a:off x="323527" y="1124744"/>
          <a:ext cx="8228436" cy="163608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tableStyleId>{5C22544A-7EE6-4342-B048-85BDC9FD1C3A}</a:tableStyleId>
              </a:tblPr>
              <a:tblGrid>
                <a:gridCol w="4074273"/>
                <a:gridCol w="982786"/>
                <a:gridCol w="3171377"/>
              </a:tblGrid>
              <a:tr h="447369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PY3 Metrics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Availability/Reliability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369">
                <a:tc rowSpan="2">
                  <a:txBody>
                    <a:bodyPr/>
                    <a:lstStyle/>
                    <a:p>
                      <a:pPr algn="l"/>
                      <a:r>
                        <a:rPr lang="en-GB" sz="1800" b="1" dirty="0" smtClean="0"/>
                        <a:t>Core Infrastructure Platform</a:t>
                      </a:r>
                    </a:p>
                    <a:p>
                      <a:pPr algn="l"/>
                      <a:r>
                        <a:rPr lang="en-GB" sz="1800" dirty="0" smtClean="0"/>
                        <a:t>(Messaging, </a:t>
                      </a:r>
                      <a:r>
                        <a:rPr lang="en-GB" sz="1800" baseline="0" dirty="0" smtClean="0"/>
                        <a:t>Monitoring, GGUS, Accounting DB, </a:t>
                      </a:r>
                      <a:r>
                        <a:rPr lang="en-GB" sz="1800" dirty="0" smtClean="0"/>
                        <a:t>Operations Portal, Information System</a:t>
                      </a:r>
                      <a:r>
                        <a:rPr lang="en-GB" sz="1800" baseline="0" dirty="0" smtClean="0"/>
                        <a:t>)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EGI.eu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accent1"/>
                          </a:solidFill>
                        </a:rPr>
                        <a:t>99.5%/99.5%</a:t>
                      </a:r>
                      <a:endParaRPr lang="en-GB" sz="1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5422">
                <a:tc vMerge="1"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NGI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accent1"/>
                          </a:solidFill>
                        </a:rPr>
                        <a:t>97.5%/98.3%</a:t>
                      </a:r>
                      <a:endParaRPr lang="en-GB" sz="1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95736" y="-27384"/>
            <a:ext cx="6356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>
                <a:solidFill>
                  <a:schemeClr val="bg1"/>
                </a:solidFill>
                <a:sym typeface="Wingdings" pitchFamily="2" charset="2"/>
              </a:rPr>
              <a:t> Operations 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Core Infrastructure Platform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Service Levels/Community platforms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127693"/>
              </p:ext>
            </p:extLst>
          </p:nvPr>
        </p:nvGraphicFramePr>
        <p:xfrm>
          <a:off x="323528" y="1124744"/>
          <a:ext cx="8496944" cy="1778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tableStyleId>{5C22544A-7EE6-4342-B048-85BDC9FD1C3A}</a:tableStyleId>
              </a:tblPr>
              <a:tblGrid>
                <a:gridCol w="3384376"/>
                <a:gridCol w="1837704"/>
                <a:gridCol w="3274864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2000" dirty="0" smtClean="0"/>
                        <a:t>PY3 Metrics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Yearly median of 10 top VOs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Monthly availabilit</a:t>
                      </a:r>
                      <a:r>
                        <a:rPr lang="en-GB" sz="1800" baseline="0" dirty="0" smtClean="0"/>
                        <a:t>y/reliability of services providing access to resources 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accent1"/>
                          </a:solidFill>
                        </a:rPr>
                        <a:t>100.00%/100.00%</a:t>
                      </a:r>
                      <a:endParaRPr lang="en-GB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Monthly</a:t>
                      </a:r>
                      <a:r>
                        <a:rPr lang="en-GB" sz="1800" baseline="0" dirty="0" smtClean="0"/>
                        <a:t> a</a:t>
                      </a:r>
                      <a:r>
                        <a:rPr lang="en-GB" sz="1800" dirty="0" smtClean="0"/>
                        <a:t>vailability of infrastructure capacity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Capacity &gt; 70%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Probability: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="1" baseline="0" dirty="0" smtClean="0">
                          <a:solidFill>
                            <a:schemeClr val="accent1"/>
                          </a:solidFill>
                        </a:rPr>
                        <a:t>0.99</a:t>
                      </a:r>
                      <a:endParaRPr lang="en-GB" sz="1800" b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Capacity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&gt; 80%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Probability: </a:t>
                      </a:r>
                      <a:r>
                        <a:rPr lang="en-GB" sz="1800" b="1" dirty="0" smtClean="0">
                          <a:solidFill>
                            <a:schemeClr val="accent1"/>
                          </a:solidFill>
                        </a:rPr>
                        <a:t>0.97</a:t>
                      </a:r>
                      <a:endParaRPr lang="en-GB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95736" y="-27384"/>
            <a:ext cx="6356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>
                <a:solidFill>
                  <a:schemeClr val="bg1"/>
                </a:solidFill>
                <a:sym typeface="Wingdings" pitchFamily="2" charset="2"/>
              </a:rPr>
              <a:t> Operations 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Core Infrastructure Platform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2984503"/>
            <a:ext cx="5040560" cy="327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966" y="115888"/>
            <a:ext cx="6840538" cy="865187"/>
          </a:xfrm>
        </p:spPr>
        <p:txBody>
          <a:bodyPr/>
          <a:lstStyle/>
          <a:p>
            <a:r>
              <a:rPr lang="en-GB" sz="3600" dirty="0" smtClean="0"/>
              <a:t>Evolution of operations </a:t>
            </a:r>
            <a:br>
              <a:rPr lang="en-GB" sz="3600" dirty="0" smtClean="0"/>
            </a:br>
            <a:r>
              <a:rPr lang="en-GB" sz="3600" dirty="0" smtClean="0"/>
              <a:t>and user support</a:t>
            </a:r>
            <a:endParaRPr lang="en-GB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81044" y="-2738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6327" y="1162865"/>
            <a:ext cx="8784976" cy="720080"/>
          </a:xfrm>
        </p:spPr>
        <p:txBody>
          <a:bodyPr/>
          <a:lstStyle/>
          <a:p>
            <a:pPr marL="0" lvl="1" indent="0">
              <a:buNone/>
            </a:pPr>
            <a:r>
              <a:rPr lang="en-GB" sz="2000" i="1" dirty="0" smtClean="0"/>
              <a:t>PO2 </a:t>
            </a:r>
            <a:r>
              <a:rPr lang="en-GB" sz="2000" i="1" dirty="0">
                <a:solidFill>
                  <a:schemeClr val="accent1"/>
                </a:solidFill>
              </a:rPr>
              <a:t>Continued support </a:t>
            </a:r>
            <a:r>
              <a:rPr lang="en-GB" sz="2000" i="1" dirty="0"/>
              <a:t>of researchers </a:t>
            </a:r>
            <a:r>
              <a:rPr lang="en-GB" sz="2000" i="1" dirty="0" smtClean="0"/>
              <a:t>and operators</a:t>
            </a:r>
            <a:endParaRPr lang="en-GB" sz="2000" i="1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896544" cy="30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219768" y="2531017"/>
            <a:ext cx="3816728" cy="104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Objectives </a:t>
            </a:r>
          </a:p>
          <a:p>
            <a:r>
              <a:rPr lang="en-GB" sz="1800" dirty="0" smtClean="0"/>
              <a:t>Expansion of existing user communities</a:t>
            </a:r>
          </a:p>
          <a:p>
            <a:r>
              <a:rPr lang="en-GB" sz="1800" dirty="0" smtClean="0"/>
              <a:t>Continuous support</a:t>
            </a:r>
          </a:p>
          <a:p>
            <a:r>
              <a:rPr lang="en-GB" sz="1800" dirty="0" smtClean="0"/>
              <a:t>Evolve software support and helpdesk</a:t>
            </a:r>
          </a:p>
          <a:p>
            <a:r>
              <a:rPr lang="en-GB" sz="1800" dirty="0" smtClean="0"/>
              <a:t>Automate human ticket management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VO and User Statistics</a:t>
            </a:r>
            <a:endParaRPr lang="en-GB" sz="32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054079"/>
              </p:ext>
            </p:extLst>
          </p:nvPr>
        </p:nvGraphicFramePr>
        <p:xfrm>
          <a:off x="395536" y="1069216"/>
          <a:ext cx="8496944" cy="2143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tableStyleId>{5C22544A-7EE6-4342-B048-85BDC9FD1C3A}</a:tableStyleId>
              </a:tblPr>
              <a:tblGrid>
                <a:gridCol w="1440160"/>
                <a:gridCol w="5904656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PY3 Metrics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Values (April 2013) and yearly increase/decrease during PY3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Registered </a:t>
                      </a:r>
                      <a:r>
                        <a:rPr lang="en-GB" sz="1600" baseline="0" dirty="0" smtClean="0"/>
                        <a:t>VOs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b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237(+4.86%)</a:t>
                      </a:r>
                      <a:r>
                        <a:rPr lang="en-GB" sz="1600" b="1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(114) and international (123)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Registered users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b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22,197 (+6.30%)</a:t>
                      </a:r>
                      <a:endParaRPr lang="en-GB" sz="1600" b="1" kern="1200" baseline="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Multidisc. (+18%), Astronomy (+9%), Life Science  and HEP(+6%)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Active VOs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High:           weekly workload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CPU time)  &gt; 1 Y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Medium:    weekly workload (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CPU time) 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  ≤ 1 Y &amp; &gt;  1 Month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Low:            weekly workload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(CPU time) always  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 1 Month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baseline="0" dirty="0" smtClean="0">
                          <a:solidFill>
                            <a:schemeClr val="accent1"/>
                          </a:solidFill>
                        </a:rPr>
                        <a:t>74 (  +9%)</a:t>
                      </a:r>
                      <a:endParaRPr lang="en-GB" sz="16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30 (-21%)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25 (-17%)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95736" y="-27384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 Support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239"/>
            <a:ext cx="4410223" cy="28810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4" y="3284239"/>
            <a:ext cx="4438526" cy="29012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CPU Usage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428505"/>
              </p:ext>
            </p:extLst>
          </p:nvPr>
        </p:nvGraphicFramePr>
        <p:xfrm>
          <a:off x="179512" y="1124744"/>
          <a:ext cx="8856984" cy="51704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tableStyleId>{5C22544A-7EE6-4342-B048-85BDC9FD1C3A}</a:tableStyleId>
              </a:tblPr>
              <a:tblGrid>
                <a:gridCol w="1742358"/>
                <a:gridCol w="4389400"/>
                <a:gridCol w="2725226"/>
              </a:tblGrid>
              <a:tr h="381362">
                <a:tc gridSpan="2">
                  <a:txBody>
                    <a:bodyPr/>
                    <a:lstStyle/>
                    <a:p>
                      <a:r>
                        <a:rPr lang="en-GB" sz="1800" dirty="0" smtClean="0"/>
                        <a:t>PY3 Metrics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Value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(yearly increase)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4109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CPU</a:t>
                      </a:r>
                      <a:r>
                        <a:rPr lang="en-GB" sz="1800" b="1" baseline="0" dirty="0" smtClean="0"/>
                        <a:t> wall clock time 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Total norm. CPU wall clock time consumed – Grid jobs (Billion HEP-SPEC 06 hours)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15.2, PY3: +44.7%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PY2: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+53%, PY1: +55.9%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3823">
                <a:tc rowSpan="2">
                  <a:txBody>
                    <a:bodyPr/>
                    <a:lstStyle/>
                    <a:p>
                      <a:endParaRPr lang="en-GB" sz="1800" dirty="0" smtClean="0"/>
                    </a:p>
                    <a:p>
                      <a:r>
                        <a:rPr lang="en-GB" sz="1800" b="1" dirty="0" smtClean="0"/>
                        <a:t>Jobs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Grid job/year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(Million)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511.4, PY3: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+6%</a:t>
                      </a:r>
                    </a:p>
                    <a:p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PY2: +53%, PY1: +91.4%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658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Average Job/day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(Million)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en-GB" sz="1800" dirty="0" smtClean="0">
                          <a:solidFill>
                            <a:schemeClr val="accent1"/>
                          </a:solidFill>
                        </a:rPr>
                        <a:t>1.44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658">
                <a:tc rowSpan="3"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% of total norm.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CPU wall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</a:rPr>
                        <a:t>  time consumed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High-Energy Physics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    93.78%  (+40.97%)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562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Astronomy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and Astrophysics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      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2.82%  </a:t>
                      </a:r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658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Life Sciences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      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1.52%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658">
                <a:tc rowSpan="5"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Relative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</a:rPr>
                        <a:t> yearly increase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Other Sciences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accent1"/>
                          </a:solidFill>
                        </a:rPr>
                        <a:t> +199.45%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658">
                <a:tc vMerge="1"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Earth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Science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+123.45% </a:t>
                      </a:r>
                      <a:endParaRPr lang="en-GB" sz="18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658">
                <a:tc vMerge="1"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Computational Chemistry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+78.31% </a:t>
                      </a:r>
                      <a:endParaRPr lang="en-GB" sz="18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658">
                <a:tc vMerge="1"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Astronomy and Astrophysics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+76.64%</a:t>
                      </a:r>
                      <a:endParaRPr lang="en-GB" sz="18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658">
                <a:tc vMerge="1"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Life Science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+65.12%</a:t>
                      </a:r>
                      <a:endParaRPr lang="en-GB" sz="18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 Support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GGUS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-27384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 Support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5709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41" y="5301208"/>
            <a:ext cx="14001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GGUS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522166" cy="5040560"/>
          </a:xfrm>
        </p:spPr>
        <p:txBody>
          <a:bodyPr/>
          <a:lstStyle/>
          <a:p>
            <a:pPr eaLnBrk="0" hangingPunct="0"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Report </a:t>
            </a:r>
            <a:r>
              <a:rPr lang="en-GB" sz="2000" dirty="0">
                <a:solidFill>
                  <a:schemeClr val="accent1"/>
                </a:solidFill>
              </a:rPr>
              <a:t>Generator</a:t>
            </a:r>
            <a:r>
              <a:rPr lang="en-US" sz="2000" dirty="0"/>
              <a:t> </a:t>
            </a:r>
            <a:endParaRPr lang="en-US" sz="2000" dirty="0" smtClean="0"/>
          </a:p>
          <a:p>
            <a:pPr eaLnBrk="0" hangingPunct="0"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GGUS </a:t>
            </a:r>
            <a:r>
              <a:rPr lang="en-GB" sz="2000" dirty="0">
                <a:solidFill>
                  <a:schemeClr val="accent1"/>
                </a:solidFill>
              </a:rPr>
              <a:t>High </a:t>
            </a:r>
            <a:r>
              <a:rPr lang="en-GB" sz="2000" dirty="0" smtClean="0">
                <a:solidFill>
                  <a:schemeClr val="accent1"/>
                </a:solidFill>
              </a:rPr>
              <a:t>Availability </a:t>
            </a:r>
          </a:p>
          <a:p>
            <a:pPr eaLnBrk="0" hangingPunct="0"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New interfaces </a:t>
            </a:r>
            <a:r>
              <a:rPr lang="en-GB" sz="2000" dirty="0"/>
              <a:t>to </a:t>
            </a:r>
            <a:r>
              <a:rPr lang="en-GB" sz="2000" dirty="0" smtClean="0"/>
              <a:t>NGI helpdesks</a:t>
            </a:r>
            <a:endParaRPr lang="en-GB" sz="2000" dirty="0"/>
          </a:p>
          <a:p>
            <a:r>
              <a:rPr lang="en-GB" sz="2000" dirty="0" smtClean="0"/>
              <a:t>New automated </a:t>
            </a:r>
            <a:r>
              <a:rPr lang="en-GB" sz="2000" dirty="0" smtClean="0">
                <a:solidFill>
                  <a:schemeClr val="accent1"/>
                </a:solidFill>
              </a:rPr>
              <a:t>ticket management workflows</a:t>
            </a:r>
          </a:p>
          <a:p>
            <a:pPr lvl="1"/>
            <a:r>
              <a:rPr lang="en-GB" sz="1600" dirty="0" smtClean="0"/>
              <a:t>Unresponsive submitters</a:t>
            </a:r>
          </a:p>
          <a:p>
            <a:pPr lvl="1"/>
            <a:r>
              <a:rPr lang="en-GB" sz="1600" dirty="0" smtClean="0"/>
              <a:t>Unresponsive supporters</a:t>
            </a:r>
            <a:endParaRPr lang="en-GB" sz="1600" dirty="0"/>
          </a:p>
          <a:p>
            <a:r>
              <a:rPr lang="en-GB" sz="2000" dirty="0" smtClean="0">
                <a:solidFill>
                  <a:schemeClr val="accent1"/>
                </a:solidFill>
              </a:rPr>
              <a:t>Evolution</a:t>
            </a:r>
            <a:r>
              <a:rPr lang="en-GB" sz="2000" dirty="0" smtClean="0"/>
              <a:t> </a:t>
            </a:r>
            <a:r>
              <a:rPr lang="en-GB" sz="2000" dirty="0"/>
              <a:t>of technology support </a:t>
            </a:r>
            <a:r>
              <a:rPr lang="en-GB" sz="2000" dirty="0" smtClean="0"/>
              <a:t>helpdesk</a:t>
            </a:r>
          </a:p>
          <a:p>
            <a:pPr lvl="1"/>
            <a:r>
              <a:rPr lang="en-GB" sz="1800" dirty="0">
                <a:solidFill>
                  <a:schemeClr val="accent1"/>
                </a:solidFill>
              </a:rPr>
              <a:t>Revision</a:t>
            </a:r>
            <a:r>
              <a:rPr lang="en-GB" sz="1800" dirty="0"/>
              <a:t> of all software support </a:t>
            </a:r>
            <a:r>
              <a:rPr lang="en-GB" sz="1800" dirty="0" smtClean="0"/>
              <a:t>units</a:t>
            </a:r>
            <a:endParaRPr lang="en-GB" sz="2000" dirty="0" smtClean="0"/>
          </a:p>
          <a:p>
            <a:pPr lvl="1"/>
            <a:r>
              <a:rPr lang="en-GB" sz="1800" dirty="0" smtClean="0">
                <a:solidFill>
                  <a:schemeClr val="accent1"/>
                </a:solidFill>
              </a:rPr>
              <a:t>Quality of Service </a:t>
            </a:r>
            <a:r>
              <a:rPr lang="en-GB" sz="1800" dirty="0" smtClean="0"/>
              <a:t>(Base, Medium, Advanced)</a:t>
            </a:r>
          </a:p>
          <a:p>
            <a:r>
              <a:rPr lang="en-GB" sz="2000" dirty="0"/>
              <a:t>Feasibility study of EGI-PRACE helpdesk </a:t>
            </a:r>
            <a:r>
              <a:rPr lang="en-GB" sz="2000" dirty="0" smtClean="0"/>
              <a:t>integration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-27384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 Support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983477"/>
              </p:ext>
            </p:extLst>
          </p:nvPr>
        </p:nvGraphicFramePr>
        <p:xfrm>
          <a:off x="5148064" y="2589128"/>
          <a:ext cx="3860876" cy="2352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tableStyleId>{5C22544A-7EE6-4342-B048-85BDC9FD1C3A}</a:tableStyleId>
              </a:tblPr>
              <a:tblGrid>
                <a:gridCol w="2160240"/>
                <a:gridCol w="170063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PY3 Ticket metrics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Number of Tickets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 smtClean="0"/>
                        <a:t>Total</a:t>
                      </a:r>
                      <a:r>
                        <a:rPr lang="en-GB" sz="1800" b="1" baseline="0" dirty="0" smtClean="0"/>
                        <a:t> number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11,449</a:t>
                      </a:r>
                      <a:endParaRPr lang="en-GB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baseline="0" dirty="0" smtClean="0"/>
                        <a:t>2</a:t>
                      </a:r>
                      <a:r>
                        <a:rPr lang="en-GB" sz="1800" b="1" baseline="30000" dirty="0" smtClean="0"/>
                        <a:t>nd</a:t>
                      </a:r>
                      <a:r>
                        <a:rPr lang="en-GB" sz="1800" b="1" baseline="0" dirty="0" smtClean="0"/>
                        <a:t> level support</a:t>
                      </a:r>
                    </a:p>
                    <a:p>
                      <a:pPr algn="l"/>
                      <a:r>
                        <a:rPr lang="en-GB" sz="1800" b="0" baseline="0" dirty="0" smtClean="0"/>
                        <a:t>Assigned/Solved</a:t>
                      </a:r>
                      <a:endParaRPr lang="en-GB" sz="1800" b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701/195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 smtClean="0"/>
                        <a:t>3</a:t>
                      </a:r>
                      <a:r>
                        <a:rPr lang="en-GB" sz="1800" b="1" baseline="30000" dirty="0" smtClean="0"/>
                        <a:t>rd</a:t>
                      </a:r>
                      <a:r>
                        <a:rPr lang="en-GB" sz="1800" b="1" dirty="0" smtClean="0"/>
                        <a:t> level support</a:t>
                      </a:r>
                    </a:p>
                    <a:p>
                      <a:pPr algn="l"/>
                      <a:r>
                        <a:rPr lang="en-GB" sz="1800" b="0" dirty="0" smtClean="0"/>
                        <a:t>Assigned/Solved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482/424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84784"/>
            <a:ext cx="14001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Technical Advancement</a:t>
            </a:r>
            <a:endParaRPr lang="en-GB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-2738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07504" y="1412776"/>
            <a:ext cx="87849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r>
              <a:rPr lang="en-GB" sz="2000" b="1" dirty="0" smtClean="0"/>
              <a:t>PO1</a:t>
            </a:r>
            <a:r>
              <a:rPr lang="en-GB" sz="2000" dirty="0" smtClean="0"/>
              <a:t> </a:t>
            </a:r>
            <a:r>
              <a:rPr lang="en-GB" sz="2000" i="1" dirty="0" smtClean="0"/>
              <a:t>The </a:t>
            </a:r>
            <a:r>
              <a:rPr lang="en-GB" sz="2000" i="1" dirty="0" smtClean="0">
                <a:solidFill>
                  <a:schemeClr val="accent1"/>
                </a:solidFill>
              </a:rPr>
              <a:t>continued operation and expansion  </a:t>
            </a:r>
            <a:r>
              <a:rPr lang="en-GB" sz="2000" i="1" dirty="0" smtClean="0"/>
              <a:t>of today’s production infrastructure</a:t>
            </a:r>
            <a:endParaRPr lang="en-GB" sz="2200" dirty="0" smtClean="0"/>
          </a:p>
          <a:p>
            <a:pPr marL="0" indent="0">
              <a:buFont typeface="Arial" pitchFamily="34" charset="0"/>
              <a:buNone/>
            </a:pPr>
            <a:endParaRPr lang="en-GB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34" y="2499124"/>
            <a:ext cx="5190482" cy="301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682739" y="2636912"/>
            <a:ext cx="320974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Objectives </a:t>
            </a:r>
          </a:p>
          <a:p>
            <a:r>
              <a:rPr lang="en-GB" sz="1800" dirty="0" smtClean="0"/>
              <a:t>Extension of accounting to new resource types</a:t>
            </a:r>
          </a:p>
          <a:p>
            <a:r>
              <a:rPr lang="en-GB" sz="1800" dirty="0" smtClean="0"/>
              <a:t>Usability</a:t>
            </a:r>
          </a:p>
          <a:p>
            <a:r>
              <a:rPr lang="en-GB" sz="1800" dirty="0" smtClean="0"/>
              <a:t>Easy deployment</a:t>
            </a:r>
          </a:p>
          <a:p>
            <a:r>
              <a:rPr lang="en-GB" sz="1800" dirty="0" smtClean="0"/>
              <a:t>Robustness</a:t>
            </a:r>
          </a:p>
          <a:p>
            <a:r>
              <a:rPr lang="en-GB" sz="1800" dirty="0" smtClean="0"/>
              <a:t>Standard adoption for information publishing</a:t>
            </a:r>
          </a:p>
          <a:p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600" dirty="0" smtClean="0"/>
              <a:t>Monitoring 1/2</a:t>
            </a:r>
            <a:endParaRPr lang="en-US" sz="36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5496" y="1125029"/>
            <a:ext cx="9001000" cy="511256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accent1"/>
                </a:solidFill>
                <a:cs typeface="Arial" pitchFamily="34" charset="0"/>
              </a:rPr>
              <a:t>SAM</a:t>
            </a:r>
            <a:endParaRPr lang="en-GB" sz="2400" dirty="0" smtClean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−"/>
              <a:defRPr/>
            </a:pPr>
            <a:r>
              <a:rPr lang="en-GB" sz="2000" dirty="0" smtClean="0">
                <a:cs typeface="Arial" pitchFamily="34" charset="0"/>
              </a:rPr>
              <a:t>Integration of </a:t>
            </a:r>
            <a:r>
              <a:rPr lang="en-GB" sz="2000" dirty="0" smtClean="0">
                <a:solidFill>
                  <a:schemeClr val="accent1"/>
                </a:solidFill>
                <a:cs typeface="Arial" pitchFamily="34" charset="0"/>
              </a:rPr>
              <a:t>new probes </a:t>
            </a:r>
            <a:r>
              <a:rPr lang="en-GB" sz="2000" dirty="0" smtClean="0">
                <a:cs typeface="Arial" pitchFamily="34" charset="0"/>
              </a:rPr>
              <a:t>(EGI.eu operations tools, desktop grid, UNICORE, QCG, EMI </a:t>
            </a:r>
            <a:r>
              <a:rPr lang="en-GB" sz="2000" dirty="0">
                <a:cs typeface="Arial" pitchFamily="34" charset="0"/>
              </a:rPr>
              <a:t>as of Update 22</a:t>
            </a:r>
            <a:r>
              <a:rPr lang="en-GB" sz="2000" dirty="0" smtClean="0">
                <a:cs typeface="Arial" pitchFamily="34" charset="0"/>
              </a:rPr>
              <a:t>)</a:t>
            </a:r>
            <a:endParaRPr lang="en-GB" sz="2000" dirty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−"/>
              <a:defRPr/>
            </a:pPr>
            <a:r>
              <a:rPr lang="en-GB" sz="2000" dirty="0">
                <a:cs typeface="Arial" pitchFamily="34" charset="0"/>
              </a:rPr>
              <a:t>New </a:t>
            </a:r>
            <a:r>
              <a:rPr lang="en-GB" sz="2000" dirty="0" smtClean="0">
                <a:cs typeface="Arial" pitchFamily="34" charset="0"/>
              </a:rPr>
              <a:t>component for the </a:t>
            </a:r>
            <a:r>
              <a:rPr lang="en-GB" sz="2000" dirty="0" smtClean="0">
                <a:solidFill>
                  <a:schemeClr val="accent1"/>
                </a:solidFill>
                <a:cs typeface="Arial" pitchFamily="34" charset="0"/>
              </a:rPr>
              <a:t>management</a:t>
            </a:r>
            <a:r>
              <a:rPr lang="en-GB" sz="2000" dirty="0" smtClean="0">
                <a:cs typeface="Arial" pitchFamily="34" charset="0"/>
              </a:rPr>
              <a:t> </a:t>
            </a:r>
            <a:r>
              <a:rPr lang="en-GB" sz="2000" dirty="0" smtClean="0">
                <a:solidFill>
                  <a:schemeClr val="accent1"/>
                </a:solidFill>
                <a:cs typeface="Arial" pitchFamily="34" charset="0"/>
              </a:rPr>
              <a:t>of monitoring profiles </a:t>
            </a:r>
            <a:r>
              <a:rPr lang="en-GB" sz="2000" dirty="0" smtClean="0">
                <a:cs typeface="Arial" pitchFamily="34" charset="0"/>
              </a:rPr>
              <a:t>(</a:t>
            </a:r>
            <a:r>
              <a:rPr lang="en-GB" sz="2000" dirty="0" smtClean="0">
                <a:solidFill>
                  <a:schemeClr val="accent1"/>
                </a:solidFill>
                <a:cs typeface="Arial" pitchFamily="34" charset="0"/>
              </a:rPr>
              <a:t>POEM</a:t>
            </a:r>
            <a:r>
              <a:rPr lang="en-GB" sz="2000" dirty="0" smtClean="0">
                <a:cs typeface="Arial" pitchFamily="34" charset="0"/>
              </a:rPr>
              <a:t>) - Update-17</a:t>
            </a:r>
            <a:endParaRPr lang="en-GB" sz="2000" dirty="0"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−"/>
            </a:pPr>
            <a:r>
              <a:rPr lang="en-US" dirty="0"/>
              <a:t>describe existing monitoring metrics and group them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−"/>
            </a:pPr>
            <a:r>
              <a:rPr lang="en-US" dirty="0"/>
              <a:t>configure the way the availability and reliability is computed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−"/>
            </a:pPr>
            <a:r>
              <a:rPr lang="en-US" dirty="0"/>
              <a:t>allow notifications to messaging system</a:t>
            </a:r>
            <a:r>
              <a:rPr lang="en-GB" dirty="0">
                <a:cs typeface="Arial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−"/>
              <a:defRPr/>
            </a:pPr>
            <a:r>
              <a:rPr lang="en-GB" sz="2000" dirty="0" err="1" smtClean="0">
                <a:cs typeface="Arial" pitchFamily="34" charset="0"/>
              </a:rPr>
              <a:t>MyEGI</a:t>
            </a:r>
            <a:endParaRPr lang="en-GB" sz="2000" dirty="0" smtClean="0"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−"/>
              <a:defRPr/>
            </a:pPr>
            <a:r>
              <a:rPr lang="en-GB" sz="2000" dirty="0" smtClean="0">
                <a:cs typeface="Arial" pitchFamily="34" charset="0"/>
              </a:rPr>
              <a:t>Improved </a:t>
            </a:r>
            <a:r>
              <a:rPr lang="en-GB" sz="2000" dirty="0" smtClean="0">
                <a:solidFill>
                  <a:schemeClr val="accent1"/>
                </a:solidFill>
                <a:cs typeface="Arial" pitchFamily="34" charset="0"/>
              </a:rPr>
              <a:t>usability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−"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New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itchFamily="34" charset="0"/>
              </a:rPr>
              <a:t>Availability and Reliability </a:t>
            </a:r>
          </a:p>
          <a:p>
            <a:pPr lvl="1">
              <a:spcBef>
                <a:spcPct val="20000"/>
              </a:spcBef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itchFamily="34" charset="0"/>
              </a:rPr>
              <a:t>     reporting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module</a:t>
            </a:r>
            <a:endParaRPr lang="en-GB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−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-27384"/>
            <a:ext cx="478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 Core Infrastructure Platform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8" name="Immagine 7" descr="SAM-MyE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867323"/>
            <a:ext cx="4104456" cy="23029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0804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Introduction to SA1 and JRA1</a:t>
            </a:r>
          </a:p>
          <a:p>
            <a:pPr lvl="1"/>
            <a:r>
              <a:rPr lang="en-GB" sz="3200" dirty="0"/>
              <a:t>R</a:t>
            </a:r>
            <a:r>
              <a:rPr lang="en-GB" sz="3200" dirty="0" smtClean="0"/>
              <a:t>esources</a:t>
            </a:r>
            <a:endParaRPr lang="en-GB" sz="3200" dirty="0"/>
          </a:p>
          <a:p>
            <a:pPr lvl="1"/>
            <a:r>
              <a:rPr lang="en-GB" sz="3200" dirty="0"/>
              <a:t>P</a:t>
            </a:r>
            <a:r>
              <a:rPr lang="en-GB" sz="3200" dirty="0" smtClean="0"/>
              <a:t>artners</a:t>
            </a:r>
            <a:endParaRPr lang="en-GB" sz="3200" dirty="0"/>
          </a:p>
          <a:p>
            <a:pPr lvl="1"/>
            <a:r>
              <a:rPr lang="en-GB" sz="3200" dirty="0"/>
              <a:t>O</a:t>
            </a:r>
            <a:r>
              <a:rPr lang="en-GB" sz="3200" dirty="0" smtClean="0"/>
              <a:t>bjectives</a:t>
            </a:r>
            <a:endParaRPr lang="en-GB" sz="3200" dirty="0" smtClean="0">
              <a:solidFill>
                <a:schemeClr val="accent1"/>
              </a:solidFill>
            </a:endParaRP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Service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Operations Portal and GOCDB</a:t>
            </a:r>
            <a:endParaRPr lang="en-US" sz="3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5" y="1052736"/>
            <a:ext cx="4861153" cy="51845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Operations Portal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dirty="0" smtClean="0">
                <a:cs typeface="Arial" pitchFamily="34" charset="0"/>
              </a:rPr>
              <a:t>Monitoring </a:t>
            </a:r>
            <a:r>
              <a:rPr lang="en-GB" dirty="0">
                <a:cs typeface="Arial" pitchFamily="34" charset="0"/>
              </a:rPr>
              <a:t>of </a:t>
            </a:r>
            <a:r>
              <a:rPr lang="en-GB" dirty="0">
                <a:solidFill>
                  <a:schemeClr val="accent1"/>
                </a:solidFill>
                <a:cs typeface="Arial" pitchFamily="34" charset="0"/>
              </a:rPr>
              <a:t>resource centre </a:t>
            </a:r>
            <a:r>
              <a:rPr lang="en-GB" dirty="0" smtClean="0">
                <a:solidFill>
                  <a:schemeClr val="accent1"/>
                </a:solidFill>
                <a:cs typeface="Arial" pitchFamily="34" charset="0"/>
              </a:rPr>
              <a:t>performance</a:t>
            </a:r>
            <a:r>
              <a:rPr lang="en-GB" dirty="0" smtClean="0">
                <a:cs typeface="Arial" pitchFamily="34" charset="0"/>
              </a:rPr>
              <a:t> </a:t>
            </a:r>
            <a:r>
              <a:rPr lang="en-GB" dirty="0">
                <a:cs typeface="Arial" pitchFamily="34" charset="0"/>
              </a:rPr>
              <a:t>and generation of alarms in case of </a:t>
            </a:r>
            <a:r>
              <a:rPr lang="en-GB" dirty="0" smtClean="0">
                <a:cs typeface="Arial" pitchFamily="34" charset="0"/>
              </a:rPr>
              <a:t>service level target violations</a:t>
            </a:r>
            <a:endParaRPr lang="en-GB" dirty="0"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dirty="0">
                <a:solidFill>
                  <a:schemeClr val="accent1"/>
                </a:solidFill>
                <a:cs typeface="Arial" pitchFamily="34" charset="0"/>
              </a:rPr>
              <a:t>A</a:t>
            </a:r>
            <a:r>
              <a:rPr lang="en-GB" dirty="0" smtClean="0">
                <a:solidFill>
                  <a:schemeClr val="accent1"/>
                </a:solidFill>
                <a:cs typeface="Arial" pitchFamily="34" charset="0"/>
              </a:rPr>
              <a:t>vailability </a:t>
            </a:r>
            <a:r>
              <a:rPr lang="en-GB" dirty="0">
                <a:solidFill>
                  <a:schemeClr val="accent1"/>
                </a:solidFill>
                <a:cs typeface="Arial" pitchFamily="34" charset="0"/>
              </a:rPr>
              <a:t>and reliability reporting </a:t>
            </a:r>
            <a:r>
              <a:rPr lang="en-GB" dirty="0" smtClean="0">
                <a:cs typeface="Arial" pitchFamily="34" charset="0"/>
              </a:rPr>
              <a:t>module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dirty="0">
                <a:solidFill>
                  <a:schemeClr val="accent1"/>
                </a:solidFill>
                <a:cs typeface="Arial" pitchFamily="34" charset="0"/>
              </a:rPr>
              <a:t>Dashboards </a:t>
            </a:r>
            <a:r>
              <a:rPr lang="en-GB" dirty="0">
                <a:cs typeface="Arial" pitchFamily="34" charset="0"/>
              </a:rPr>
              <a:t>refactoring: </a:t>
            </a:r>
            <a:r>
              <a:rPr lang="en-US" dirty="0"/>
              <a:t>new look and feel, improvement of efficiency and </a:t>
            </a:r>
            <a:r>
              <a:rPr lang="en-US" dirty="0" smtClean="0"/>
              <a:t>reactivity</a:t>
            </a:r>
            <a:r>
              <a:rPr lang="en-GB" dirty="0" smtClean="0">
                <a:cs typeface="Arial" pitchFamily="34" charset="0"/>
              </a:rPr>
              <a:t> </a:t>
            </a:r>
            <a:endParaRPr lang="en-GB" dirty="0">
              <a:solidFill>
                <a:schemeClr val="accent1"/>
              </a:solidFill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GOCDB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dirty="0" smtClean="0">
                <a:solidFill>
                  <a:schemeClr val="accent1"/>
                </a:solidFill>
              </a:rPr>
              <a:t>V4.4: </a:t>
            </a:r>
            <a:r>
              <a:rPr lang="en-GB" dirty="0" smtClean="0"/>
              <a:t>harmonization of </a:t>
            </a:r>
            <a:r>
              <a:rPr lang="en-US" dirty="0" smtClean="0"/>
              <a:t>front-end (read-only and read/write instances), </a:t>
            </a:r>
            <a:r>
              <a:rPr lang="en-US" dirty="0" smtClean="0">
                <a:cs typeface="Arial" pitchFamily="34" charset="0"/>
              </a:rPr>
              <a:t>improved </a:t>
            </a:r>
            <a:r>
              <a:rPr lang="en-US" dirty="0">
                <a:cs typeface="Arial" pitchFamily="34" charset="0"/>
              </a:rPr>
              <a:t>search </a:t>
            </a:r>
            <a:r>
              <a:rPr lang="en-US" dirty="0" smtClean="0">
                <a:cs typeface="Arial" pitchFamily="34" charset="0"/>
              </a:rPr>
              <a:t>capabilities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accent1"/>
                </a:solidFill>
              </a:rPr>
              <a:t>V5 (in progress)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/>
              <a:t>design and development of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new data layer able to use different RDBMS platforms, services attributes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itchFamily="34" charset="0"/>
              </a:rPr>
              <a:t>Scoping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of services (Mini Project)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Immagine 6" descr="OpsPortal_Dash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18277"/>
            <a:ext cx="4270051" cy="2371767"/>
          </a:xfrm>
          <a:prstGeom prst="rect">
            <a:avLst/>
          </a:prstGeom>
        </p:spPr>
      </p:pic>
      <p:pic>
        <p:nvPicPr>
          <p:cNvPr id="9" name="Immagine 8" descr="GOCDB_V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6649" y="3489159"/>
            <a:ext cx="4247351" cy="27481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95736" y="-27384"/>
            <a:ext cx="478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 Core Infrastructure Platform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400" dirty="0" smtClean="0"/>
              <a:t>Accounting and regionalization</a:t>
            </a:r>
            <a:endParaRPr lang="en-US" sz="3400" dirty="0"/>
          </a:p>
        </p:txBody>
      </p:sp>
      <p:sp>
        <p:nvSpPr>
          <p:cNvPr id="59" name="TextBox 58"/>
          <p:cNvSpPr txBox="1"/>
          <p:nvPr/>
        </p:nvSpPr>
        <p:spPr>
          <a:xfrm>
            <a:off x="2195736" y="-27384"/>
            <a:ext cx="478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 Core Infrastructure Platform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0681" y="1340768"/>
            <a:ext cx="29158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Accounting DB</a:t>
            </a:r>
          </a:p>
          <a:p>
            <a:endParaRPr lang="en-GB" sz="2000" b="1" dirty="0" smtClean="0">
              <a:solidFill>
                <a:schemeClr val="accent1"/>
              </a:solidFill>
            </a:endParaRPr>
          </a:p>
          <a:p>
            <a:r>
              <a:rPr lang="en-GB" sz="2000" dirty="0" smtClean="0">
                <a:solidFill>
                  <a:schemeClr val="accent1"/>
                </a:solidFill>
              </a:rPr>
              <a:t>Usage Record 2.0/OGF </a:t>
            </a:r>
            <a:r>
              <a:rPr lang="en-GB" sz="2000" dirty="0">
                <a:solidFill>
                  <a:schemeClr val="accent1"/>
                </a:solidFill>
              </a:rPr>
              <a:t>(</a:t>
            </a:r>
            <a:r>
              <a:rPr lang="en-GB" sz="2000" dirty="0" smtClean="0">
                <a:solidFill>
                  <a:schemeClr val="accent1"/>
                </a:solidFill>
              </a:rPr>
              <a:t>testing)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EMI </a:t>
            </a:r>
            <a:r>
              <a:rPr lang="en-GB" dirty="0" smtClean="0">
                <a:solidFill>
                  <a:schemeClr val="accent1"/>
                </a:solidFill>
              </a:rPr>
              <a:t>CAR</a:t>
            </a:r>
            <a:r>
              <a:rPr lang="en-GB" dirty="0" smtClean="0"/>
              <a:t> (Compute Accounting Record)/CPU and cloud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EMI </a:t>
            </a:r>
            <a:r>
              <a:rPr lang="en-GB" dirty="0" err="1">
                <a:solidFill>
                  <a:schemeClr val="accent1"/>
                </a:solidFill>
              </a:rPr>
              <a:t>StAR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smtClean="0"/>
              <a:t>(Storage </a:t>
            </a:r>
            <a:r>
              <a:rPr lang="en-GB" dirty="0"/>
              <a:t>Accounting </a:t>
            </a:r>
            <a:r>
              <a:rPr lang="en-GB" dirty="0" smtClean="0"/>
              <a:t>Record</a:t>
            </a:r>
          </a:p>
          <a:p>
            <a:endParaRPr lang="en-GB" sz="2000" dirty="0" smtClean="0">
              <a:solidFill>
                <a:schemeClr val="accent1"/>
              </a:solidFill>
            </a:endParaRPr>
          </a:p>
          <a:p>
            <a:r>
              <a:rPr lang="en-GB" sz="2000" dirty="0" smtClean="0">
                <a:solidFill>
                  <a:schemeClr val="accent1"/>
                </a:solidFill>
              </a:rPr>
              <a:t>EMI Secure STOMP Messenger</a:t>
            </a:r>
            <a:r>
              <a:rPr lang="en-GB" sz="20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1.2 (June 2012)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2.0 (March 2013)</a:t>
            </a:r>
          </a:p>
          <a:p>
            <a:endParaRPr lang="en-GB" sz="2000" dirty="0" smtClean="0">
              <a:solidFill>
                <a:schemeClr val="accent1"/>
              </a:solidFill>
            </a:endParaRPr>
          </a:p>
          <a:p>
            <a:r>
              <a:rPr lang="en-GB" sz="2000" dirty="0" smtClean="0">
                <a:solidFill>
                  <a:schemeClr val="accent1"/>
                </a:solidFill>
              </a:rPr>
              <a:t>Regionalization</a:t>
            </a:r>
            <a:endParaRPr lang="en-GB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666" y="5211197"/>
            <a:ext cx="4008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Accounting portal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New views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Inter-NGI accounting reports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1" y="1124744"/>
            <a:ext cx="598910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148478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</a:rPr>
              <a:t>PY2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61263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04048" y="1516597"/>
            <a:ext cx="778855" cy="472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</a:rPr>
              <a:t>PY3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4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Information Discovery </a:t>
            </a:r>
            <a:r>
              <a:rPr lang="en-GB" sz="3200" dirty="0"/>
              <a:t>S</a:t>
            </a:r>
            <a:r>
              <a:rPr lang="en-GB" sz="3200" dirty="0" smtClean="0"/>
              <a:t>ervice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112568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1"/>
                </a:solidFill>
              </a:rPr>
              <a:t>Objective</a:t>
            </a:r>
            <a:endParaRPr lang="en-GB" sz="2800" dirty="0"/>
          </a:p>
          <a:p>
            <a:pPr lvl="1"/>
            <a:r>
              <a:rPr lang="en-GB" sz="2400" dirty="0" smtClean="0"/>
              <a:t>flexible representation of resource and service properties</a:t>
            </a:r>
          </a:p>
          <a:p>
            <a:r>
              <a:rPr lang="en-GB" sz="2800" dirty="0" smtClean="0">
                <a:solidFill>
                  <a:schemeClr val="accent1"/>
                </a:solidFill>
              </a:rPr>
              <a:t>Results</a:t>
            </a:r>
          </a:p>
          <a:p>
            <a:pPr lvl="1"/>
            <a:r>
              <a:rPr lang="en-GB" sz="2200" dirty="0" smtClean="0"/>
              <a:t>publishing</a:t>
            </a:r>
            <a:r>
              <a:rPr lang="en-GB" sz="2000" dirty="0" smtClean="0"/>
              <a:t> of information according to the latest OGF standard </a:t>
            </a:r>
            <a:r>
              <a:rPr lang="en-GB" sz="2000" dirty="0" smtClean="0">
                <a:solidFill>
                  <a:schemeClr val="accent1"/>
                </a:solidFill>
              </a:rPr>
              <a:t>GLUE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chemeClr val="accent1"/>
                </a:solidFill>
              </a:rPr>
              <a:t>2.0</a:t>
            </a:r>
            <a:r>
              <a:rPr lang="en-GB" sz="2000" dirty="0" smtClean="0"/>
              <a:t>, more than </a:t>
            </a:r>
            <a:r>
              <a:rPr lang="en-GB" sz="2000" dirty="0" smtClean="0">
                <a:solidFill>
                  <a:schemeClr val="accent1"/>
                </a:solidFill>
              </a:rPr>
              <a:t>5000 service end-points</a:t>
            </a:r>
            <a:endParaRPr lang="en-GB" sz="2000" dirty="0"/>
          </a:p>
          <a:p>
            <a:pPr lvl="1"/>
            <a:r>
              <a:rPr lang="en-GB" sz="2200" dirty="0" smtClean="0"/>
              <a:t>Definition of </a:t>
            </a:r>
            <a:r>
              <a:rPr lang="en-GB" sz="2200" dirty="0" smtClean="0">
                <a:solidFill>
                  <a:schemeClr val="accent1"/>
                </a:solidFill>
              </a:rPr>
              <a:t>EGI GLUE 2 profile</a:t>
            </a:r>
          </a:p>
          <a:p>
            <a:pPr lvl="2"/>
            <a:r>
              <a:rPr lang="en-GB" sz="2000" dirty="0" smtClean="0"/>
              <a:t>Detailed semantics</a:t>
            </a:r>
            <a:r>
              <a:rPr lang="en-GB" sz="2000" dirty="0"/>
              <a:t>, </a:t>
            </a:r>
            <a:r>
              <a:rPr lang="en-GB" sz="2000" dirty="0" smtClean="0"/>
              <a:t>extension to the </a:t>
            </a:r>
            <a:r>
              <a:rPr lang="en-GB" sz="2000" dirty="0"/>
              <a:t>schema definitions</a:t>
            </a:r>
          </a:p>
          <a:p>
            <a:pPr lvl="2"/>
            <a:r>
              <a:rPr lang="en-GB" sz="2000" dirty="0" smtClean="0"/>
              <a:t>Classification attributes </a:t>
            </a:r>
            <a:r>
              <a:rPr lang="en-GB" sz="2000" dirty="0"/>
              <a:t>by use case and </a:t>
            </a:r>
            <a:r>
              <a:rPr lang="en-GB" sz="2000" dirty="0" smtClean="0"/>
              <a:t>importance</a:t>
            </a:r>
          </a:p>
          <a:p>
            <a:pPr lvl="2"/>
            <a:r>
              <a:rPr lang="en-GB" sz="2000" dirty="0" smtClean="0"/>
              <a:t>Information validation criteria </a:t>
            </a:r>
          </a:p>
          <a:p>
            <a:pPr lvl="1"/>
            <a:r>
              <a:rPr lang="en-GB" sz="2200" dirty="0" smtClean="0">
                <a:solidFill>
                  <a:schemeClr val="accent1"/>
                </a:solidFill>
              </a:rPr>
              <a:t>GOCDB GLUE 2 XML rendering </a:t>
            </a:r>
            <a:r>
              <a:rPr lang="en-GB" sz="2200" dirty="0" smtClean="0"/>
              <a:t>of the EGI service registry and participation to OGF standardization activities</a:t>
            </a:r>
            <a:endParaRPr lang="en-GB" sz="22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-27384"/>
            <a:ext cx="478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 Core Infrastructure Platform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Integration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124744"/>
            <a:ext cx="8676964" cy="4886748"/>
          </a:xfrm>
        </p:spPr>
        <p:txBody>
          <a:bodyPr/>
          <a:lstStyle/>
          <a:p>
            <a:r>
              <a:rPr lang="en-GB" sz="2000" b="1" dirty="0" smtClean="0"/>
              <a:t>PO4</a:t>
            </a:r>
            <a:r>
              <a:rPr lang="en-GB" sz="2000" dirty="0"/>
              <a:t> </a:t>
            </a:r>
            <a:r>
              <a:rPr lang="en-GB" sz="2000" i="1" dirty="0" smtClean="0">
                <a:solidFill>
                  <a:schemeClr val="accent1"/>
                </a:solidFill>
              </a:rPr>
              <a:t>Tool </a:t>
            </a:r>
            <a:r>
              <a:rPr lang="en-GB" sz="2000" i="1" dirty="0">
                <a:solidFill>
                  <a:schemeClr val="accent1"/>
                </a:solidFill>
              </a:rPr>
              <a:t>i</a:t>
            </a:r>
            <a:r>
              <a:rPr lang="en-GB" sz="2000" i="1" dirty="0" smtClean="0">
                <a:solidFill>
                  <a:schemeClr val="accent1"/>
                </a:solidFill>
              </a:rPr>
              <a:t>nterfaces</a:t>
            </a:r>
            <a:r>
              <a:rPr lang="en-GB" sz="2000" i="1" dirty="0" smtClean="0"/>
              <a:t> </a:t>
            </a:r>
            <a:r>
              <a:rPr lang="en-GB" sz="2000" i="1" dirty="0"/>
              <a:t>that expand access to new user </a:t>
            </a:r>
            <a:r>
              <a:rPr lang="en-GB" sz="2000" i="1" dirty="0" smtClean="0"/>
              <a:t>communities </a:t>
            </a:r>
            <a:r>
              <a:rPr lang="en-GB" sz="2000" dirty="0"/>
              <a:t>☺</a:t>
            </a:r>
            <a:endParaRPr lang="en-GB" sz="2000" i="1" dirty="0">
              <a:solidFill>
                <a:schemeClr val="accent1"/>
              </a:solidFill>
            </a:endParaRPr>
          </a:p>
          <a:p>
            <a:r>
              <a:rPr lang="en-GB" sz="2000" b="1" dirty="0" smtClean="0"/>
              <a:t>PO6</a:t>
            </a:r>
            <a:r>
              <a:rPr lang="en-GB" sz="2000" dirty="0" smtClean="0"/>
              <a:t> </a:t>
            </a:r>
            <a:r>
              <a:rPr lang="en-GB" sz="2000" i="1" dirty="0"/>
              <a:t>Establish </a:t>
            </a:r>
            <a:r>
              <a:rPr lang="en-GB" sz="2000" i="1" dirty="0">
                <a:solidFill>
                  <a:schemeClr val="accent1"/>
                </a:solidFill>
              </a:rPr>
              <a:t>processes and procedures</a:t>
            </a:r>
            <a:r>
              <a:rPr lang="en-GB" sz="2000" i="1" dirty="0"/>
              <a:t> to allow the integration of new </a:t>
            </a:r>
            <a:r>
              <a:rPr lang="en-GB" sz="2000" i="1" dirty="0" smtClean="0">
                <a:solidFill>
                  <a:schemeClr val="accent1"/>
                </a:solidFill>
              </a:rPr>
              <a:t>technologies</a:t>
            </a:r>
            <a:r>
              <a:rPr lang="en-GB" sz="2000" i="1" dirty="0" smtClean="0"/>
              <a:t> </a:t>
            </a:r>
            <a:r>
              <a:rPr lang="en-GB" sz="2000" dirty="0"/>
              <a:t>☺ </a:t>
            </a:r>
            <a:endParaRPr lang="en-GB" sz="2000" dirty="0" smtClean="0"/>
          </a:p>
          <a:p>
            <a:r>
              <a:rPr lang="en-GB" sz="2000" b="1" dirty="0" smtClean="0"/>
              <a:t>PO5</a:t>
            </a:r>
            <a:r>
              <a:rPr lang="en-GB" sz="2000" dirty="0" smtClean="0"/>
              <a:t> </a:t>
            </a:r>
            <a:r>
              <a:rPr lang="en-GB" sz="2000" i="1" dirty="0">
                <a:solidFill>
                  <a:schemeClr val="accent1"/>
                </a:solidFill>
              </a:rPr>
              <a:t>Mechanisms</a:t>
            </a:r>
            <a:r>
              <a:rPr lang="en-GB" sz="2000" i="1" dirty="0"/>
              <a:t> to integrate existing infrastructure providers in Europe and around the world </a:t>
            </a:r>
            <a:r>
              <a:rPr lang="en-GB" sz="2000" i="1" dirty="0">
                <a:sym typeface="Wingdings" pitchFamily="2" charset="2"/>
              </a:rPr>
              <a:t> </a:t>
            </a:r>
            <a:r>
              <a:rPr lang="en-GB" sz="2000" i="1" dirty="0">
                <a:solidFill>
                  <a:schemeClr val="accent1"/>
                </a:solidFill>
                <a:sym typeface="Wingdings" pitchFamily="2" charset="2"/>
              </a:rPr>
              <a:t>In progress</a:t>
            </a:r>
            <a:endParaRPr lang="en-GB" sz="2000" i="1" dirty="0">
              <a:solidFill>
                <a:schemeClr val="accent1"/>
              </a:solidFill>
            </a:endParaRPr>
          </a:p>
          <a:p>
            <a:endParaRPr lang="en-GB" sz="2000" i="1" dirty="0"/>
          </a:p>
          <a:p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-2738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3" y="3212976"/>
            <a:ext cx="4963641" cy="28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220072" y="3035073"/>
            <a:ext cx="4104456" cy="104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Objectives </a:t>
            </a:r>
          </a:p>
          <a:p>
            <a:r>
              <a:rPr lang="en-GB" sz="1800" dirty="0" smtClean="0"/>
              <a:t>Service registry which can serve multiple infrastructure</a:t>
            </a:r>
          </a:p>
          <a:p>
            <a:r>
              <a:rPr lang="en-GB" sz="1800" dirty="0" smtClean="0"/>
              <a:t>CPU accounting for different software stacks</a:t>
            </a:r>
          </a:p>
          <a:p>
            <a:r>
              <a:rPr lang="en-GB" sz="1800" dirty="0" smtClean="0"/>
              <a:t>Monitoring </a:t>
            </a:r>
            <a:r>
              <a:rPr lang="en-GB" sz="1800" dirty="0"/>
              <a:t>of heterogeneous software</a:t>
            </a:r>
          </a:p>
          <a:p>
            <a:r>
              <a:rPr lang="en-GB" sz="1800" dirty="0" smtClean="0"/>
              <a:t>Support users accessing multiple RIs (EGI, EUDAT, PRACE</a:t>
            </a:r>
            <a:r>
              <a:rPr lang="en-GB" sz="1800" dirty="0"/>
              <a:t>, OSG and </a:t>
            </a:r>
            <a:r>
              <a:rPr lang="en-GB" sz="1800" dirty="0" smtClean="0"/>
              <a:t>XSEDE)</a:t>
            </a:r>
            <a:endParaRPr lang="en-GB" sz="1800" dirty="0"/>
          </a:p>
          <a:p>
            <a:endParaRPr lang="en-GB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600" dirty="0" smtClean="0"/>
              <a:t>PO4: GOCDB</a:t>
            </a: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36512" y="1124744"/>
            <a:ext cx="8856984" cy="5112568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Service grouping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Scoping </a:t>
            </a:r>
            <a:r>
              <a:rPr lang="en-US" sz="2000" dirty="0">
                <a:solidFill>
                  <a:schemeClr val="accent1"/>
                </a:solidFill>
              </a:rPr>
              <a:t>of service end-points</a:t>
            </a:r>
            <a:r>
              <a:rPr lang="en-US" sz="2000" dirty="0"/>
              <a:t>: allow them to be part of different arbitrary infrastructures (mini-project)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−"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hosting </a:t>
            </a:r>
            <a:r>
              <a:rPr lang="en-US" sz="2000" dirty="0">
                <a:solidFill>
                  <a:schemeClr val="accent1"/>
                </a:solidFill>
              </a:rPr>
              <a:t>multiple projects/infrastructures </a:t>
            </a:r>
            <a:r>
              <a:rPr lang="en-US" sz="2000" dirty="0"/>
              <a:t>within a single GOCDB instance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−"/>
              <a:defRPr/>
            </a:pPr>
            <a:r>
              <a:rPr lang="en-US" sz="2000" dirty="0">
                <a:solidFill>
                  <a:schemeClr val="accent1"/>
                </a:solidFill>
              </a:rPr>
              <a:t>Infrastructure-specific </a:t>
            </a:r>
            <a:r>
              <a:rPr lang="en-US" sz="2000" dirty="0" smtClean="0">
                <a:solidFill>
                  <a:schemeClr val="accent1"/>
                </a:solidFill>
              </a:rPr>
              <a:t>views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GOCDB for EUDAT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3838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 Integration  Tools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5616624" cy="233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124075" y="188640"/>
            <a:ext cx="6840538" cy="865187"/>
          </a:xfrm>
        </p:spPr>
        <p:txBody>
          <a:bodyPr/>
          <a:lstStyle/>
          <a:p>
            <a:r>
              <a:rPr lang="en-US" sz="3600" dirty="0"/>
              <a:t>PO4: Accounting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36512" y="1124744"/>
            <a:ext cx="8856984" cy="5112568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APEL Accounting DB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SSM v. 2.0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Globus, </a:t>
            </a:r>
            <a:r>
              <a:rPr lang="en-US" sz="2400" dirty="0" err="1" smtClean="0"/>
              <a:t>QoSCoSGrid</a:t>
            </a:r>
            <a:r>
              <a:rPr lang="en-US" sz="2400" dirty="0" smtClean="0"/>
              <a:t>, Desktop Grid and UNICORE (in progress)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Accounting of usage of </a:t>
            </a:r>
            <a:r>
              <a:rPr lang="en-US" sz="2400" dirty="0" smtClean="0">
                <a:solidFill>
                  <a:schemeClr val="accent1"/>
                </a:solidFill>
              </a:rPr>
              <a:t>multiple resources types </a:t>
            </a:r>
          </a:p>
          <a:p>
            <a:pPr marL="1257300" lvl="2" indent="-342900" eaLnBrk="0" hangingPunct="0">
              <a:spcBef>
                <a:spcPct val="20000"/>
              </a:spcBef>
              <a:buFont typeface="Arial" pitchFamily="34" charset="0"/>
              <a:buChar char="−"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PY1/PY2</a:t>
            </a:r>
            <a:r>
              <a:rPr lang="en-US" sz="2400" dirty="0" smtClean="0"/>
              <a:t>: Compute</a:t>
            </a:r>
          </a:p>
          <a:p>
            <a:pPr marL="1257300" lvl="2" indent="-342900" eaLnBrk="0" hangingPunct="0">
              <a:spcBef>
                <a:spcPct val="20000"/>
              </a:spcBef>
              <a:buFont typeface="Arial" pitchFamily="34" charset="0"/>
              <a:buChar char="−"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PY3</a:t>
            </a:r>
            <a:endParaRPr lang="en-US" sz="2400" dirty="0"/>
          </a:p>
          <a:p>
            <a:pPr marL="1714500" lvl="3" indent="-342900" eaLnBrk="0" hangingPunct="0">
              <a:spcBef>
                <a:spcPct val="20000"/>
              </a:spcBef>
              <a:buFont typeface="Arial" pitchFamily="34" charset="0"/>
              <a:buChar char="−"/>
              <a:defRPr/>
            </a:pPr>
            <a:r>
              <a:rPr lang="en-US" sz="2400" dirty="0" smtClean="0"/>
              <a:t>Storage, Cloud, Parallel Jobs (testing)</a:t>
            </a:r>
          </a:p>
          <a:p>
            <a:pPr marL="1714500" lvl="3" indent="-342900" eaLnBrk="0" hangingPunct="0">
              <a:spcBef>
                <a:spcPct val="20000"/>
              </a:spcBef>
              <a:buFont typeface="Arial" pitchFamily="34" charset="0"/>
              <a:buChar char="−"/>
              <a:defRPr/>
            </a:pPr>
            <a:r>
              <a:rPr lang="en-US" sz="2400" dirty="0" smtClean="0"/>
              <a:t>Application accounting (under development)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Accounting Portal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−"/>
              <a:defRPr/>
            </a:pPr>
            <a:r>
              <a:rPr lang="en-US" sz="2400" dirty="0" smtClean="0"/>
              <a:t>XML endpoints generalization to be used to export accounting data to other infrastructures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−"/>
              <a:defRPr/>
            </a:pPr>
            <a:r>
              <a:rPr lang="en-US" sz="2400" dirty="0" smtClean="0"/>
              <a:t>Cloud accounting views being prototyped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6" y="-27384"/>
            <a:ext cx="3838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 Integration  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PO4: SAM and Operations Portal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040560"/>
          </a:xfrm>
        </p:spPr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Operations Portal</a:t>
            </a:r>
          </a:p>
          <a:p>
            <a:pPr lvl="1"/>
            <a:r>
              <a:rPr lang="en-GB" dirty="0" smtClean="0"/>
              <a:t>Operations Dashboard </a:t>
            </a:r>
            <a:r>
              <a:rPr lang="en-GB" dirty="0" smtClean="0">
                <a:solidFill>
                  <a:schemeClr val="accent1"/>
                </a:solidFill>
              </a:rPr>
              <a:t>regional views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SAM</a:t>
            </a:r>
          </a:p>
          <a:p>
            <a:pPr lvl="1"/>
            <a:r>
              <a:rPr lang="en-US" dirty="0"/>
              <a:t>Any probe can be integrated to extend the </a:t>
            </a:r>
            <a:r>
              <a:rPr lang="en-US" dirty="0" smtClean="0"/>
              <a:t>framework</a:t>
            </a:r>
          </a:p>
          <a:p>
            <a:pPr lvl="2"/>
            <a:r>
              <a:rPr lang="en-US" dirty="0" err="1" smtClean="0"/>
              <a:t>gLite</a:t>
            </a:r>
            <a:r>
              <a:rPr lang="en-US" dirty="0"/>
              <a:t>, Globus, ARC and Desktop </a:t>
            </a:r>
            <a:r>
              <a:rPr lang="en-US" dirty="0" smtClean="0"/>
              <a:t>Grids</a:t>
            </a:r>
          </a:p>
          <a:p>
            <a:pPr lvl="2"/>
            <a:r>
              <a:rPr lang="en-US" dirty="0"/>
              <a:t>PY3: </a:t>
            </a:r>
            <a:r>
              <a:rPr lang="en-US" dirty="0" err="1"/>
              <a:t>QosCosGrid</a:t>
            </a:r>
            <a:r>
              <a:rPr lang="en-US" dirty="0"/>
              <a:t>, UNICORE, Federated </a:t>
            </a:r>
            <a:r>
              <a:rPr lang="en-US" dirty="0" smtClean="0"/>
              <a:t>cloud</a:t>
            </a:r>
            <a:endParaRPr lang="en-GB" dirty="0" smtClean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Fully </a:t>
            </a:r>
            <a:r>
              <a:rPr lang="en-US" dirty="0" smtClean="0">
                <a:solidFill>
                  <a:schemeClr val="accent1"/>
                </a:solidFill>
              </a:rPr>
              <a:t>regionalized </a:t>
            </a:r>
            <a:r>
              <a:rPr lang="en-US" dirty="0" smtClean="0"/>
              <a:t>– 44 production instances</a:t>
            </a:r>
            <a:endParaRPr lang="en-US" dirty="0"/>
          </a:p>
          <a:p>
            <a:pPr lvl="2"/>
            <a:r>
              <a:rPr lang="en-US" dirty="0"/>
              <a:t>Set of probes can be </a:t>
            </a:r>
            <a:r>
              <a:rPr lang="en-US" dirty="0" smtClean="0">
                <a:solidFill>
                  <a:schemeClr val="accent1"/>
                </a:solidFill>
              </a:rPr>
              <a:t>customized</a:t>
            </a:r>
          </a:p>
          <a:p>
            <a:pPr lvl="2"/>
            <a:r>
              <a:rPr lang="en-GB" dirty="0" smtClean="0">
                <a:solidFill>
                  <a:schemeClr val="accent1"/>
                </a:solidFill>
              </a:rPr>
              <a:t>Users</a:t>
            </a:r>
            <a:r>
              <a:rPr lang="en-GB" dirty="0">
                <a:solidFill>
                  <a:schemeClr val="accent1"/>
                </a:solidFill>
              </a:rPr>
              <a:t>: VO SAM </a:t>
            </a:r>
            <a:r>
              <a:rPr lang="en-GB" dirty="0"/>
              <a:t>(11 service end-points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3838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 Integration  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PO6: Software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196752"/>
            <a:ext cx="8784976" cy="4896544"/>
          </a:xfrm>
        </p:spPr>
        <p:txBody>
          <a:bodyPr/>
          <a:lstStyle/>
          <a:p>
            <a:r>
              <a:rPr lang="en-GB" sz="2800" dirty="0" smtClean="0"/>
              <a:t>Core infrastructure platform interfaces and procedures allow the deployment and operation of heterogeneous software stacks</a:t>
            </a:r>
          </a:p>
          <a:p>
            <a:pPr lvl="1"/>
            <a:r>
              <a:rPr lang="en-GB" sz="2400" dirty="0" smtClean="0"/>
              <a:t>Completed integration of </a:t>
            </a:r>
          </a:p>
          <a:p>
            <a:pPr lvl="2"/>
            <a:r>
              <a:rPr lang="en-GB" sz="2000" dirty="0" smtClean="0">
                <a:solidFill>
                  <a:schemeClr val="accent1"/>
                </a:solidFill>
              </a:rPr>
              <a:t>ARC </a:t>
            </a:r>
            <a:r>
              <a:rPr lang="en-GB" sz="2000" dirty="0" smtClean="0"/>
              <a:t>(9.11%), </a:t>
            </a:r>
          </a:p>
          <a:p>
            <a:pPr lvl="2"/>
            <a:r>
              <a:rPr lang="en-GB" sz="2000" dirty="0" smtClean="0">
                <a:solidFill>
                  <a:schemeClr val="accent1"/>
                </a:solidFill>
              </a:rPr>
              <a:t>UNICORE </a:t>
            </a:r>
            <a:r>
              <a:rPr lang="en-GB" sz="2000" dirty="0" smtClean="0"/>
              <a:t>(1.49%), </a:t>
            </a:r>
          </a:p>
          <a:p>
            <a:pPr lvl="2"/>
            <a:r>
              <a:rPr lang="en-GB" sz="2000" dirty="0" smtClean="0">
                <a:solidFill>
                  <a:schemeClr val="accent1"/>
                </a:solidFill>
              </a:rPr>
              <a:t>Globus </a:t>
            </a:r>
            <a:r>
              <a:rPr lang="en-GB" sz="2000" dirty="0" smtClean="0"/>
              <a:t>(1.49%), </a:t>
            </a:r>
          </a:p>
          <a:p>
            <a:pPr lvl="2"/>
            <a:r>
              <a:rPr lang="en-GB" sz="2000" dirty="0" err="1" smtClean="0">
                <a:solidFill>
                  <a:schemeClr val="accent1"/>
                </a:solidFill>
              </a:rPr>
              <a:t>QosCosGrid</a:t>
            </a:r>
            <a:r>
              <a:rPr lang="en-GB" sz="2000" dirty="0" smtClean="0"/>
              <a:t> (1.12%)</a:t>
            </a:r>
          </a:p>
          <a:p>
            <a:pPr lvl="2"/>
            <a:r>
              <a:rPr lang="en-GB" sz="2000" dirty="0" smtClean="0">
                <a:solidFill>
                  <a:schemeClr val="accent1"/>
                </a:solidFill>
              </a:rPr>
              <a:t>Desktop Grids </a:t>
            </a:r>
            <a:r>
              <a:rPr lang="en-GB" sz="2000" dirty="0" smtClean="0"/>
              <a:t>(6540 cores)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 Integration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41414"/>
            <a:ext cx="4598670" cy="28638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067" y="115888"/>
            <a:ext cx="7200453" cy="865187"/>
          </a:xfrm>
        </p:spPr>
        <p:txBody>
          <a:bodyPr/>
          <a:lstStyle/>
          <a:p>
            <a:r>
              <a:rPr lang="en-GB" sz="3600" dirty="0" smtClean="0"/>
              <a:t>PO5: Infrastructure Providers 1/2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4896544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1"/>
                </a:solidFill>
              </a:rPr>
              <a:t>Objective 1. Technical integration</a:t>
            </a:r>
          </a:p>
          <a:p>
            <a:pPr lvl="1"/>
            <a:r>
              <a:rPr lang="en-GB" sz="2400" dirty="0" smtClean="0"/>
              <a:t>Seamless authentication, data access, transfer, replication and processing across EGI, EUDAT and PRACE</a:t>
            </a:r>
            <a:endParaRPr lang="en-GB" sz="2400" dirty="0" smtClean="0">
              <a:solidFill>
                <a:schemeClr val="accent1"/>
              </a:solidFill>
            </a:endParaRPr>
          </a:p>
          <a:p>
            <a:r>
              <a:rPr lang="en-GB" sz="2800" dirty="0" smtClean="0"/>
              <a:t>Collaboration between user communities, Resource Infrastructures and Technology Providers</a:t>
            </a:r>
          </a:p>
          <a:p>
            <a:pPr lvl="1">
              <a:buFont typeface="Arial" pitchFamily="34" charset="0"/>
              <a:buChar char="−"/>
            </a:pPr>
            <a:r>
              <a:rPr lang="en-GB" sz="2200" dirty="0" smtClean="0"/>
              <a:t>Seismology (VERCE)</a:t>
            </a:r>
            <a:endParaRPr lang="en-GB" sz="2200" dirty="0"/>
          </a:p>
          <a:p>
            <a:pPr lvl="1">
              <a:buFont typeface="Arial" pitchFamily="34" charset="0"/>
              <a:buChar char="−"/>
            </a:pPr>
            <a:r>
              <a:rPr lang="en-GB" sz="2200" dirty="0"/>
              <a:t>B</a:t>
            </a:r>
            <a:r>
              <a:rPr lang="en-GB" sz="2200" dirty="0" smtClean="0"/>
              <a:t>iomedical </a:t>
            </a:r>
            <a:r>
              <a:rPr lang="en-GB" sz="2200" dirty="0"/>
              <a:t>modelling and simulation of the human </a:t>
            </a:r>
            <a:r>
              <a:rPr lang="en-GB" sz="2200" dirty="0" smtClean="0"/>
              <a:t>body (VPH)</a:t>
            </a:r>
            <a:endParaRPr lang="en-GB" sz="2200" dirty="0"/>
          </a:p>
          <a:p>
            <a:pPr lvl="1">
              <a:buFont typeface="Arial" pitchFamily="34" charset="0"/>
              <a:buChar char="−"/>
            </a:pPr>
            <a:r>
              <a:rPr lang="en-GB" sz="2200" dirty="0" smtClean="0"/>
              <a:t>European </a:t>
            </a:r>
            <a:r>
              <a:rPr lang="en-GB" sz="2200" dirty="0"/>
              <a:t>plate </a:t>
            </a:r>
            <a:r>
              <a:rPr lang="en-GB" sz="2200" dirty="0" smtClean="0"/>
              <a:t>observation (EPOS)</a:t>
            </a:r>
          </a:p>
          <a:p>
            <a:pPr lvl="1">
              <a:buFont typeface="Arial" pitchFamily="34" charset="0"/>
              <a:buChar char="−"/>
            </a:pPr>
            <a:r>
              <a:rPr lang="en-GB" sz="2200" dirty="0" smtClean="0"/>
              <a:t>Multi-scale simulation for </a:t>
            </a:r>
            <a:r>
              <a:rPr lang="en-GB" sz="2200" dirty="0" err="1" smtClean="0"/>
              <a:t>nano</a:t>
            </a:r>
            <a:r>
              <a:rPr lang="en-GB" sz="2200" dirty="0" smtClean="0"/>
              <a:t>-material science (MAPPER)</a:t>
            </a:r>
          </a:p>
          <a:p>
            <a:pPr lvl="1">
              <a:buFont typeface="Arial" pitchFamily="34" charset="0"/>
              <a:buChar char="−"/>
            </a:pPr>
            <a:r>
              <a:rPr lang="en-GB" sz="2200" dirty="0" smtClean="0"/>
              <a:t>Hydro-meteorology (DRIHM)</a:t>
            </a:r>
            <a:endParaRPr lang="en-GB" sz="3200" dirty="0"/>
          </a:p>
          <a:p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 Integration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14" y="5767065"/>
            <a:ext cx="1445258" cy="4909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568839"/>
            <a:ext cx="1296144" cy="678215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5811613"/>
            <a:ext cx="1008112" cy="43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273" y="5684490"/>
            <a:ext cx="1353984" cy="57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31475"/>
            <a:ext cx="1907704" cy="58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15888"/>
            <a:ext cx="7019925" cy="865187"/>
          </a:xfrm>
        </p:spPr>
        <p:txBody>
          <a:bodyPr/>
          <a:lstStyle/>
          <a:p>
            <a:r>
              <a:rPr lang="en-GB" sz="3600" dirty="0"/>
              <a:t>PO5: Infrastructure P</a:t>
            </a:r>
            <a:r>
              <a:rPr lang="en-GB" sz="3600" dirty="0" smtClean="0"/>
              <a:t>roviders 2/2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256584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1"/>
                </a:solidFill>
              </a:rPr>
              <a:t>Objective 2. Operations integration </a:t>
            </a:r>
            <a:r>
              <a:rPr lang="en-GB" sz="2800" dirty="0" smtClean="0"/>
              <a:t>for the exchange of support services, accounting and monitoring</a:t>
            </a:r>
            <a:endParaRPr lang="en-GB" sz="2800" dirty="0" smtClean="0">
              <a:solidFill>
                <a:schemeClr val="accent1"/>
              </a:solidFill>
            </a:endParaRPr>
          </a:p>
          <a:p>
            <a:pPr lvl="1"/>
            <a:r>
              <a:rPr lang="en-GB" sz="2400" dirty="0" smtClean="0"/>
              <a:t>Provisioning of operations </a:t>
            </a:r>
            <a:r>
              <a:rPr lang="en-GB" sz="2400" dirty="0" smtClean="0">
                <a:solidFill>
                  <a:schemeClr val="accent1"/>
                </a:solidFill>
              </a:rPr>
              <a:t>technical services</a:t>
            </a:r>
          </a:p>
          <a:p>
            <a:pPr lvl="1"/>
            <a:r>
              <a:rPr lang="en-GB" sz="2400" dirty="0" smtClean="0"/>
              <a:t>Provisioning of </a:t>
            </a:r>
            <a:r>
              <a:rPr lang="en-GB" sz="2400" dirty="0" smtClean="0">
                <a:solidFill>
                  <a:schemeClr val="accent1"/>
                </a:solidFill>
              </a:rPr>
              <a:t>tool software </a:t>
            </a:r>
            <a:r>
              <a:rPr lang="en-GB" sz="2400" dirty="0" smtClean="0"/>
              <a:t>(e.g. GOCDB for EUDAT)</a:t>
            </a:r>
            <a:endParaRPr lang="en-GB" sz="2400" dirty="0" smtClean="0">
              <a:solidFill>
                <a:schemeClr val="accent1"/>
              </a:solidFill>
            </a:endParaRPr>
          </a:p>
          <a:p>
            <a:pPr lvl="1"/>
            <a:r>
              <a:rPr lang="en-GB" sz="2400" dirty="0" smtClean="0"/>
              <a:t>Common </a:t>
            </a:r>
            <a:r>
              <a:rPr lang="en-GB" sz="2400" dirty="0">
                <a:solidFill>
                  <a:schemeClr val="accent1"/>
                </a:solidFill>
              </a:rPr>
              <a:t>s</a:t>
            </a:r>
            <a:r>
              <a:rPr lang="en-GB" sz="2400" dirty="0" smtClean="0">
                <a:solidFill>
                  <a:schemeClr val="accent1"/>
                </a:solidFill>
              </a:rPr>
              <a:t>ecurity operations, policies and incident response</a:t>
            </a:r>
            <a:endParaRPr lang="en-GB" sz="2400" dirty="0" smtClean="0"/>
          </a:p>
          <a:p>
            <a:pPr lvl="2"/>
            <a:r>
              <a:rPr lang="en-GB" sz="1800" dirty="0" smtClean="0">
                <a:solidFill>
                  <a:schemeClr val="accent1"/>
                </a:solidFill>
              </a:rPr>
              <a:t>Security for Collaboration among Infrastructures </a:t>
            </a:r>
            <a:r>
              <a:rPr lang="en-GB" sz="1800" dirty="0" smtClean="0"/>
              <a:t>(SCI) – D. </a:t>
            </a:r>
            <a:r>
              <a:rPr lang="en-GB" sz="1800" dirty="0"/>
              <a:t>Kelsey/EGI (EGI, OSG, PRACE, </a:t>
            </a:r>
            <a:r>
              <a:rPr lang="en-GB" sz="1800" dirty="0" smtClean="0"/>
              <a:t>WLCG, XSEDE)</a:t>
            </a:r>
          </a:p>
          <a:p>
            <a:pPr lvl="1"/>
            <a:endParaRPr lang="en-GB" sz="2400" dirty="0" smtClean="0">
              <a:sym typeface="Wingdings" pitchFamily="2" charset="2"/>
            </a:endParaRPr>
          </a:p>
          <a:p>
            <a:pPr lvl="1"/>
            <a:r>
              <a:rPr lang="en-GB" sz="2400" dirty="0" err="1" smtClean="0">
                <a:sym typeface="Wingdings" pitchFamily="2" charset="2"/>
              </a:rPr>
              <a:t>MoU</a:t>
            </a:r>
            <a:r>
              <a:rPr lang="en-GB" sz="2400" dirty="0" smtClean="0">
                <a:sym typeface="Wingdings" pitchFamily="2" charset="2"/>
              </a:rPr>
              <a:t> with Asia Pacific </a:t>
            </a:r>
          </a:p>
          <a:p>
            <a:pPr lvl="1"/>
            <a:r>
              <a:rPr lang="en-GB" sz="2400" dirty="0" smtClean="0">
                <a:sym typeface="Wingdings" pitchFamily="2" charset="2"/>
              </a:rPr>
              <a:t>Collaboration with OSG and XSEDE</a:t>
            </a:r>
            <a:endParaRPr lang="en-GB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 Integration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SA1 Overview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10381" y="1238987"/>
            <a:ext cx="207081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1"/>
                </a:solidFill>
              </a:rPr>
              <a:t>57</a:t>
            </a:r>
            <a:r>
              <a:rPr lang="en-GB" sz="1600" b="1" dirty="0" smtClean="0"/>
              <a:t> </a:t>
            </a:r>
            <a:r>
              <a:rPr lang="en-GB" sz="1600" b="1" dirty="0"/>
              <a:t>Countries</a:t>
            </a:r>
          </a:p>
          <a:p>
            <a:r>
              <a:rPr lang="en-GB" sz="1600" b="1" dirty="0" smtClean="0">
                <a:solidFill>
                  <a:schemeClr val="accent1"/>
                </a:solidFill>
              </a:rPr>
              <a:t>58</a:t>
            </a:r>
            <a:r>
              <a:rPr lang="en-GB" sz="1600" b="1" dirty="0" smtClean="0"/>
              <a:t> </a:t>
            </a:r>
            <a:r>
              <a:rPr lang="en-GB" sz="1600" b="1" dirty="0"/>
              <a:t>Beneficiaries</a:t>
            </a:r>
          </a:p>
          <a:p>
            <a:endParaRPr lang="en-GB" sz="1600" b="1" dirty="0" smtClean="0"/>
          </a:p>
          <a:p>
            <a:r>
              <a:rPr lang="en-GB" sz="1400" b="1" dirty="0" smtClean="0"/>
              <a:t>PY3 effort (excluding unfunded partners)</a:t>
            </a:r>
            <a:endParaRPr lang="en-GB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>
                <a:solidFill>
                  <a:schemeClr val="accent1"/>
                </a:solidFill>
              </a:rPr>
              <a:t>1194</a:t>
            </a:r>
            <a:r>
              <a:rPr lang="en-GB" sz="1600" b="1" dirty="0" smtClean="0"/>
              <a:t> PMs</a:t>
            </a:r>
            <a:endParaRPr lang="en-GB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>
                <a:solidFill>
                  <a:schemeClr val="accent1"/>
                </a:solidFill>
              </a:rPr>
              <a:t> </a:t>
            </a:r>
            <a:r>
              <a:rPr lang="en-GB" sz="1600" b="1" dirty="0" smtClean="0">
                <a:solidFill>
                  <a:schemeClr val="accent1"/>
                </a:solidFill>
              </a:rPr>
              <a:t> 100 </a:t>
            </a:r>
            <a:r>
              <a:rPr lang="en-GB" sz="1600" b="1" dirty="0" smtClean="0"/>
              <a:t>FTEs</a:t>
            </a:r>
          </a:p>
          <a:p>
            <a:pPr marL="285750" indent="-285750">
              <a:buFontTx/>
              <a:buChar char="-"/>
            </a:pPr>
            <a:endParaRPr lang="en-GB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35696" y="1040947"/>
            <a:ext cx="1296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France</a:t>
            </a:r>
          </a:p>
          <a:p>
            <a:r>
              <a:rPr lang="en-GB" sz="1000" dirty="0" smtClean="0"/>
              <a:t>Finland</a:t>
            </a:r>
          </a:p>
          <a:p>
            <a:r>
              <a:rPr lang="en-GB" sz="1000" dirty="0" smtClean="0"/>
              <a:t>Spain</a:t>
            </a:r>
          </a:p>
          <a:p>
            <a:r>
              <a:rPr lang="en-GB" sz="1000" dirty="0" smtClean="0"/>
              <a:t>Poland</a:t>
            </a:r>
          </a:p>
          <a:p>
            <a:r>
              <a:rPr lang="en-GB" sz="1000" dirty="0" smtClean="0"/>
              <a:t>Greece</a:t>
            </a:r>
          </a:p>
          <a:p>
            <a:r>
              <a:rPr lang="en-GB" sz="1000" dirty="0" smtClean="0"/>
              <a:t>Italy</a:t>
            </a:r>
          </a:p>
          <a:p>
            <a:r>
              <a:rPr lang="en-GB" sz="1000" dirty="0" smtClean="0"/>
              <a:t>Germany</a:t>
            </a:r>
          </a:p>
          <a:p>
            <a:r>
              <a:rPr lang="en-GB" sz="1000" dirty="0" smtClean="0"/>
              <a:t>Portugal</a:t>
            </a:r>
          </a:p>
          <a:p>
            <a:r>
              <a:rPr lang="en-GB" sz="1000" dirty="0" smtClean="0"/>
              <a:t>Netherlands</a:t>
            </a:r>
          </a:p>
          <a:p>
            <a:r>
              <a:rPr lang="en-GB" sz="1000" dirty="0" smtClean="0"/>
              <a:t>Croatia</a:t>
            </a:r>
          </a:p>
          <a:p>
            <a:r>
              <a:rPr lang="en-GB" sz="1000" dirty="0" smtClean="0"/>
              <a:t>UK</a:t>
            </a:r>
          </a:p>
          <a:p>
            <a:r>
              <a:rPr lang="en-GB" sz="1000" dirty="0" smtClean="0"/>
              <a:t>Sweden</a:t>
            </a:r>
          </a:p>
          <a:p>
            <a:r>
              <a:rPr lang="en-GB" sz="1000" dirty="0" smtClean="0"/>
              <a:t>Slovenia</a:t>
            </a:r>
          </a:p>
          <a:p>
            <a:r>
              <a:rPr lang="en-GB" sz="1000" dirty="0" smtClean="0"/>
              <a:t>Czech Republic</a:t>
            </a:r>
          </a:p>
          <a:p>
            <a:r>
              <a:rPr lang="en-GB" sz="1000" dirty="0" smtClean="0"/>
              <a:t>Russia</a:t>
            </a:r>
          </a:p>
          <a:p>
            <a:r>
              <a:rPr lang="en-GB" sz="1000" dirty="0" smtClean="0"/>
              <a:t>Georgia</a:t>
            </a:r>
            <a:endParaRPr lang="en-GB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2687554" y="1074255"/>
            <a:ext cx="9361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Romania</a:t>
            </a:r>
          </a:p>
          <a:p>
            <a:r>
              <a:rPr lang="en-GB" sz="1000" dirty="0" smtClean="0"/>
              <a:t>Bulgaria</a:t>
            </a:r>
          </a:p>
          <a:p>
            <a:r>
              <a:rPr lang="en-GB" sz="1000" dirty="0" smtClean="0"/>
              <a:t>Armenia</a:t>
            </a:r>
          </a:p>
          <a:p>
            <a:r>
              <a:rPr lang="en-GB" sz="1000" dirty="0" smtClean="0"/>
              <a:t>Latvia</a:t>
            </a:r>
          </a:p>
          <a:p>
            <a:r>
              <a:rPr lang="en-GB" sz="1000" dirty="0" smtClean="0"/>
              <a:t>Serbia</a:t>
            </a:r>
          </a:p>
          <a:p>
            <a:r>
              <a:rPr lang="en-GB" sz="1000" dirty="0" smtClean="0"/>
              <a:t>Israel</a:t>
            </a:r>
          </a:p>
          <a:p>
            <a:r>
              <a:rPr lang="en-GB" sz="1000" dirty="0" smtClean="0"/>
              <a:t>Hungary</a:t>
            </a:r>
          </a:p>
          <a:p>
            <a:r>
              <a:rPr lang="en-GB" sz="1000" dirty="0" smtClean="0"/>
              <a:t>Moldova</a:t>
            </a:r>
          </a:p>
          <a:p>
            <a:r>
              <a:rPr lang="en-GB" sz="1000" dirty="0" smtClean="0"/>
              <a:t>Norway</a:t>
            </a:r>
          </a:p>
          <a:p>
            <a:r>
              <a:rPr lang="en-GB" sz="1000" dirty="0" smtClean="0"/>
              <a:t>Switzerland</a:t>
            </a:r>
          </a:p>
          <a:p>
            <a:r>
              <a:rPr lang="en-GB" sz="1000" dirty="0" smtClean="0"/>
              <a:t>Ireland</a:t>
            </a:r>
          </a:p>
          <a:p>
            <a:r>
              <a:rPr lang="en-GB" sz="1000" dirty="0" smtClean="0"/>
              <a:t>Turkey</a:t>
            </a:r>
          </a:p>
          <a:p>
            <a:r>
              <a:rPr lang="en-GB" sz="1000" dirty="0" smtClean="0"/>
              <a:t>Denmark</a:t>
            </a:r>
          </a:p>
          <a:p>
            <a:r>
              <a:rPr lang="en-GB" sz="1000" dirty="0" smtClean="0"/>
              <a:t>Cyprus</a:t>
            </a:r>
          </a:p>
          <a:p>
            <a:r>
              <a:rPr lang="en-GB" sz="1000" dirty="0" smtClean="0"/>
              <a:t>Slovakia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7864" y="1077639"/>
            <a:ext cx="11521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Belarus</a:t>
            </a:r>
          </a:p>
          <a:p>
            <a:r>
              <a:rPr lang="en-GB" sz="1000" dirty="0" smtClean="0"/>
              <a:t>FYR Macedonia</a:t>
            </a:r>
          </a:p>
          <a:p>
            <a:r>
              <a:rPr lang="en-GB" sz="1000" dirty="0" smtClean="0"/>
              <a:t>Bosnia &amp; Herzegovina</a:t>
            </a:r>
          </a:p>
          <a:p>
            <a:r>
              <a:rPr lang="en-GB" sz="1000" dirty="0" smtClean="0"/>
              <a:t>Montenegro</a:t>
            </a:r>
          </a:p>
          <a:p>
            <a:r>
              <a:rPr lang="en-GB" sz="1000" dirty="0" smtClean="0"/>
              <a:t>Albania</a:t>
            </a:r>
          </a:p>
          <a:p>
            <a:r>
              <a:rPr lang="en-GB" sz="1000" dirty="0" smtClean="0"/>
              <a:t>Lithuania</a:t>
            </a:r>
          </a:p>
          <a:p>
            <a:r>
              <a:rPr lang="en-GB" sz="1000" dirty="0" smtClean="0"/>
              <a:t>Taiwan</a:t>
            </a:r>
          </a:p>
          <a:p>
            <a:r>
              <a:rPr lang="en-GB" sz="1000" dirty="0" smtClean="0"/>
              <a:t>Philippines</a:t>
            </a:r>
          </a:p>
          <a:p>
            <a:r>
              <a:rPr lang="en-GB" sz="1000" dirty="0" smtClean="0"/>
              <a:t>Japan</a:t>
            </a:r>
          </a:p>
          <a:p>
            <a:r>
              <a:rPr lang="en-GB" sz="1000" dirty="0" smtClean="0"/>
              <a:t>Korea</a:t>
            </a:r>
          </a:p>
          <a:p>
            <a:r>
              <a:rPr lang="en-GB" sz="1000" dirty="0" smtClean="0"/>
              <a:t>Australia</a:t>
            </a:r>
          </a:p>
          <a:p>
            <a:r>
              <a:rPr lang="en-GB" sz="1000" dirty="0" smtClean="0"/>
              <a:t>Singapore</a:t>
            </a:r>
            <a:endParaRPr lang="en-GB" sz="1000" dirty="0"/>
          </a:p>
        </p:txBody>
      </p:sp>
      <p:pic>
        <p:nvPicPr>
          <p:cNvPr id="21" name="Picture 2" descr="C:\Users\StevenNewhouse\Downloads\2011ReviewMap_SA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0" y="1113730"/>
            <a:ext cx="2446359" cy="251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924680"/>
              </p:ext>
            </p:extLst>
          </p:nvPr>
        </p:nvGraphicFramePr>
        <p:xfrm>
          <a:off x="4716016" y="1113730"/>
          <a:ext cx="2088232" cy="5051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482"/>
                <a:gridCol w="788888"/>
                <a:gridCol w="556862"/>
              </a:tblGrid>
              <a:tr h="28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WP</a:t>
                      </a:r>
                    </a:p>
                  </a:txBody>
                  <a:tcPr marL="7620" marR="7620" marT="762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Beneficiary</a:t>
                      </a:r>
                    </a:p>
                  </a:txBody>
                  <a:tcPr marL="7620" marR="7620" marT="762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Total </a:t>
                      </a:r>
                      <a:r>
                        <a:rPr lang="en-GB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PM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rgbClr val="4F81BD"/>
                    </a:solidFill>
                  </a:tcPr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</a:rPr>
                        <a:t>WP4-E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EGI.EU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79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</a:rPr>
                        <a:t>WP4-E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CESNET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42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</a:rPr>
                        <a:t>WP4-E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</a:rPr>
                        <a:t>KIT-G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76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</a:rPr>
                        <a:t>WP4-E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CSIC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29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</a:rPr>
                        <a:t>WP4-E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CSC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</a:rPr>
                        <a:t>WP4-E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CNRS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12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</a:rPr>
                        <a:t>WP4-E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</a:rPr>
                        <a:t>GRNET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70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</a:rPr>
                        <a:t>WP4-E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SRCE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39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</a:rPr>
                        <a:t>WP4-E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</a:rPr>
                        <a:t>INFN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72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</a:rPr>
                        <a:t>WP4-E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FOM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35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</a:rPr>
                        <a:t>WP4-E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</a:rPr>
                        <a:t>CYFRONET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23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</a:rPr>
                        <a:t>WP4-E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</a:rPr>
                        <a:t>LIP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29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</a:rPr>
                        <a:t>WP4-E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STFC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73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</a:rPr>
                        <a:t>WP4-E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</a:rPr>
                        <a:t>CERN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59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</a:rPr>
                        <a:t>WP4-E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</a:rPr>
                        <a:t>UU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</a:rPr>
                        <a:t>17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92D050"/>
                    </a:solidFill>
                  </a:tcPr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</a:rPr>
                        <a:t>WP4-N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UPT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15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</a:rPr>
                        <a:t>WP4-N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IIAP NAS RA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19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</a:rPr>
                        <a:t>WP4-N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</a:rPr>
                        <a:t>IICT-BAS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58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</a:rPr>
                        <a:t>WP4-N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UIIP NASB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26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</a:rPr>
                        <a:t>WP4-N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SWITCH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83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</a:rPr>
                        <a:t>WP4-N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UCY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48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</a:rPr>
                        <a:t>WP4-N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CESNET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121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</a:rPr>
                        <a:t>WP4-N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KIT-G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263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</a:rPr>
                        <a:t>WP4-N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UOBL ETF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71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</a:rPr>
                        <a:t>WP4-N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CSIC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358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</a:rPr>
                        <a:t>WP4-N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CSC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63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</a:rPr>
                        <a:t>WP4-N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CNRS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302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</a:rPr>
                        <a:t>WP4-N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GRENA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19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</a:rPr>
                        <a:t>WP4-N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GRNET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176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</a:tr>
              <a:tr h="1588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</a:rPr>
                        <a:t>WP4-N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</a:rPr>
                        <a:t>SRCE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</a:rPr>
                        <a:t>72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478318"/>
              </p:ext>
            </p:extLst>
          </p:nvPr>
        </p:nvGraphicFramePr>
        <p:xfrm>
          <a:off x="7020272" y="1113730"/>
          <a:ext cx="2016224" cy="49572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110"/>
                <a:gridCol w="814004"/>
                <a:gridCol w="601110"/>
              </a:tblGrid>
              <a:tr h="2994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WP</a:t>
                      </a:r>
                    </a:p>
                  </a:txBody>
                  <a:tcPr marL="5878" marR="5878" marT="5878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Beneficiary</a:t>
                      </a:r>
                    </a:p>
                  </a:txBody>
                  <a:tcPr marL="5878" marR="5878" marT="5878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Total PM</a:t>
                      </a:r>
                    </a:p>
                  </a:txBody>
                  <a:tcPr marL="5878" marR="5878" marT="5878" marB="0" anchor="ctr">
                    <a:solidFill>
                      <a:srgbClr val="4F81BD"/>
                    </a:solidFill>
                  </a:tcPr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 dirty="0">
                          <a:effectLst/>
                        </a:rPr>
                        <a:t>WP4-N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MTA KFKI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106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 dirty="0">
                          <a:effectLst/>
                        </a:rPr>
                        <a:t>WP4-N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TCD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90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 dirty="0">
                          <a:effectLst/>
                        </a:rPr>
                        <a:t>WP4-N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IUCC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25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 dirty="0">
                          <a:effectLst/>
                        </a:rPr>
                        <a:t>WP4-N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INFN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364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>
                          <a:effectLst/>
                        </a:rPr>
                        <a:t>WP4-N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VU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8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>
                          <a:effectLst/>
                        </a:rPr>
                        <a:t>WP4-N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RENAM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16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>
                          <a:effectLst/>
                        </a:rPr>
                        <a:t>WP4-N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UOM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58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>
                          <a:effectLst/>
                        </a:rPr>
                        <a:t>WP4-N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 dirty="0">
                          <a:effectLst/>
                        </a:rPr>
                        <a:t>UKIM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71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>
                          <a:effectLst/>
                        </a:rPr>
                        <a:t>WP4-N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FOM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149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>
                          <a:effectLst/>
                        </a:rPr>
                        <a:t>WP4-N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SIGMA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63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 dirty="0">
                          <a:effectLst/>
                        </a:rPr>
                        <a:t>WP4-N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CYFRONET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152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>
                          <a:effectLst/>
                        </a:rPr>
                        <a:t>WP4-N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LIP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103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>
                          <a:effectLst/>
                        </a:rPr>
                        <a:t>WP4-N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IPB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114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 dirty="0">
                          <a:effectLst/>
                        </a:rPr>
                        <a:t>WP4-N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ARNES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94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>
                          <a:effectLst/>
                        </a:rPr>
                        <a:t>WP4-N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UI SAV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92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>
                          <a:effectLst/>
                        </a:rPr>
                        <a:t>WP4-N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TUBITAK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126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>
                          <a:effectLst/>
                        </a:rPr>
                        <a:t>WP4-N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STFC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273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 dirty="0">
                          <a:effectLst/>
                        </a:rPr>
                        <a:t>WP4-N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UCPH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47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>
                          <a:effectLst/>
                        </a:rPr>
                        <a:t>WP4-N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UU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80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 dirty="0">
                          <a:effectLst/>
                        </a:rPr>
                        <a:t>WP4-N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IMCS-UL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48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>
                          <a:effectLst/>
                        </a:rPr>
                        <a:t>WP4-N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JINR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71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 dirty="0">
                          <a:effectLst/>
                        </a:rPr>
                        <a:t>WP4-N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ICI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54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/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 dirty="0">
                          <a:effectLst/>
                        </a:rPr>
                        <a:t>WP4-N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ASGC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193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>
                    <a:solidFill>
                      <a:srgbClr val="FFC000"/>
                    </a:solidFill>
                  </a:tcPr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 dirty="0">
                          <a:effectLst/>
                        </a:rPr>
                        <a:t>WP4-N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ASTI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156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>
                    <a:solidFill>
                      <a:srgbClr val="FFC000"/>
                    </a:solidFill>
                  </a:tcPr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>
                          <a:effectLst/>
                        </a:rPr>
                        <a:t>WP4-N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KEK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>
                    <a:solidFill>
                      <a:srgbClr val="FFC000"/>
                    </a:solidFill>
                  </a:tcPr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 dirty="0">
                          <a:effectLst/>
                        </a:rPr>
                        <a:t>WP4-N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KISTI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92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>
                    <a:solidFill>
                      <a:srgbClr val="FFC000"/>
                    </a:solidFill>
                  </a:tcPr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 dirty="0">
                          <a:effectLst/>
                        </a:rPr>
                        <a:t>WP4-N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UNIMELB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effectLst/>
                        </a:rPr>
                        <a:t>36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>
                    <a:solidFill>
                      <a:srgbClr val="FFC000"/>
                    </a:solidFill>
                  </a:tcPr>
                </a:tc>
              </a:tr>
              <a:tr h="1663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u="none" strike="noStrike" dirty="0">
                          <a:effectLst/>
                        </a:rPr>
                        <a:t>WP4-N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 dirty="0">
                          <a:effectLst/>
                        </a:rPr>
                        <a:t>NUS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 dirty="0">
                          <a:effectLst/>
                        </a:rPr>
                        <a:t>14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8" marR="5878" marT="5878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993038"/>
              </p:ext>
            </p:extLst>
          </p:nvPr>
        </p:nvGraphicFramePr>
        <p:xfrm>
          <a:off x="29151" y="3555827"/>
          <a:ext cx="5061744" cy="307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660144" cy="865187"/>
          </a:xfrm>
        </p:spPr>
        <p:txBody>
          <a:bodyPr/>
          <a:lstStyle/>
          <a:p>
            <a:r>
              <a:rPr lang="en-GB" sz="3600" dirty="0" smtClean="0"/>
              <a:t>Enhancing EGI’s</a:t>
            </a:r>
            <a:br>
              <a:rPr lang="en-GB" sz="3600" dirty="0" smtClean="0"/>
            </a:br>
            <a:r>
              <a:rPr lang="en-GB" sz="3600" dirty="0" smtClean="0"/>
              <a:t> Service Management</a:t>
            </a:r>
            <a:endParaRPr lang="en-GB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1680" y="1268760"/>
            <a:ext cx="87849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r>
              <a:rPr lang="en-GB" sz="2000" b="1" dirty="0" smtClean="0"/>
              <a:t>PO1</a:t>
            </a:r>
            <a:r>
              <a:rPr lang="en-GB" sz="2000" dirty="0" smtClean="0"/>
              <a:t> </a:t>
            </a:r>
            <a:r>
              <a:rPr lang="en-GB" sz="2000" i="1" dirty="0" smtClean="0"/>
              <a:t>The </a:t>
            </a:r>
            <a:r>
              <a:rPr lang="en-GB" sz="2000" i="1" dirty="0" smtClean="0">
                <a:solidFill>
                  <a:schemeClr val="accent1"/>
                </a:solidFill>
              </a:rPr>
              <a:t>continued operation and expansion</a:t>
            </a:r>
            <a:r>
              <a:rPr lang="en-GB" sz="2000" b="1" i="1" dirty="0" smtClean="0"/>
              <a:t> </a:t>
            </a:r>
            <a:r>
              <a:rPr lang="en-GB" sz="2000" i="1" dirty="0" smtClean="0"/>
              <a:t>of today’s production infrastructure</a:t>
            </a:r>
            <a:endParaRPr lang="en-GB" sz="2200" dirty="0" smtClean="0"/>
          </a:p>
          <a:p>
            <a:pPr marL="0" indent="0">
              <a:buFont typeface="Arial" pitchFamily="34" charset="0"/>
              <a:buNone/>
            </a:pPr>
            <a:endParaRPr lang="en-GB" sz="2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282885" y="2420888"/>
            <a:ext cx="3897627" cy="104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smtClean="0">
                <a:solidFill>
                  <a:schemeClr val="accent1"/>
                </a:solidFill>
              </a:rPr>
              <a:t>Objectives </a:t>
            </a:r>
          </a:p>
          <a:p>
            <a:r>
              <a:rPr lang="en-GB" sz="2000" dirty="0" smtClean="0"/>
              <a:t>Improvement of service </a:t>
            </a:r>
            <a:r>
              <a:rPr lang="en-GB" sz="2400" dirty="0" smtClean="0"/>
              <a:t>management</a:t>
            </a:r>
            <a:r>
              <a:rPr lang="en-GB" sz="2000" dirty="0" smtClean="0"/>
              <a:t> processes (EGI.eu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Advancement of </a:t>
            </a:r>
          </a:p>
          <a:p>
            <a:pPr lvl="1"/>
            <a:r>
              <a:rPr lang="en-GB" sz="1800" dirty="0" smtClean="0"/>
              <a:t>Service level management</a:t>
            </a:r>
          </a:p>
          <a:p>
            <a:pPr lvl="1"/>
            <a:r>
              <a:rPr lang="en-GB" sz="1800" dirty="0" smtClean="0"/>
              <a:t>Service reporting management</a:t>
            </a:r>
            <a:endParaRPr lang="en-GB" sz="18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3" y="2508346"/>
            <a:ext cx="4589313" cy="27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95" y="188640"/>
            <a:ext cx="7200925" cy="865187"/>
          </a:xfrm>
        </p:spPr>
        <p:txBody>
          <a:bodyPr/>
          <a:lstStyle/>
          <a:p>
            <a:r>
              <a:rPr lang="en-GB" sz="3200" dirty="0" smtClean="0"/>
              <a:t>Operational Level Agreements (OLAs)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96544"/>
          </a:xfrm>
        </p:spPr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PY2</a:t>
            </a:r>
          </a:p>
          <a:p>
            <a:pPr lvl="1"/>
            <a:r>
              <a:rPr lang="en-GB" dirty="0" smtClean="0"/>
              <a:t>Resource Centre (RC) OLA</a:t>
            </a:r>
          </a:p>
          <a:p>
            <a:pPr lvl="2"/>
            <a:r>
              <a:rPr lang="en-GB" dirty="0" smtClean="0"/>
              <a:t>Local resource access services</a:t>
            </a:r>
          </a:p>
          <a:p>
            <a:pPr lvl="1"/>
            <a:r>
              <a:rPr lang="en-GB" dirty="0" smtClean="0"/>
              <a:t>Resource infrastructure Provider (RP) OLA</a:t>
            </a:r>
          </a:p>
          <a:p>
            <a:pPr lvl="2"/>
            <a:r>
              <a:rPr lang="en-GB" dirty="0" smtClean="0"/>
              <a:t>NGI/EIRO technical, support and coordination services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PY3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EGI.eu OLA</a:t>
            </a:r>
          </a:p>
          <a:p>
            <a:pPr lvl="2"/>
            <a:r>
              <a:rPr lang="en-GB" dirty="0" smtClean="0"/>
              <a:t>Centrally provisioned EGI.eu technical, support and coordination services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-27384"/>
            <a:ext cx="398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 Service Management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4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124744"/>
            <a:ext cx="8789565" cy="4968552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1"/>
                </a:solidFill>
              </a:rPr>
              <a:t>Objective</a:t>
            </a:r>
          </a:p>
          <a:p>
            <a:pPr lvl="1"/>
            <a:r>
              <a:rPr lang="en-GB" sz="2400" dirty="0" smtClean="0"/>
              <a:t>Assess </a:t>
            </a:r>
            <a:r>
              <a:rPr lang="en-GB" sz="2400" dirty="0">
                <a:solidFill>
                  <a:schemeClr val="accent1"/>
                </a:solidFill>
              </a:rPr>
              <a:t>m</a:t>
            </a:r>
            <a:r>
              <a:rPr lang="en-GB" sz="2400" dirty="0" smtClean="0">
                <a:solidFill>
                  <a:schemeClr val="accent1"/>
                </a:solidFill>
              </a:rPr>
              <a:t>aturity</a:t>
            </a:r>
            <a:r>
              <a:rPr lang="en-GB" sz="2400" dirty="0" smtClean="0"/>
              <a:t> of service management of EGI.eu core services and </a:t>
            </a:r>
            <a:r>
              <a:rPr lang="en-GB" sz="2400" dirty="0" smtClean="0">
                <a:solidFill>
                  <a:schemeClr val="accent1"/>
                </a:solidFill>
              </a:rPr>
              <a:t>improvement</a:t>
            </a:r>
            <a:r>
              <a:rPr lang="en-GB" sz="2400" dirty="0" smtClean="0"/>
              <a:t> plan </a:t>
            </a:r>
          </a:p>
          <a:p>
            <a:r>
              <a:rPr lang="en-US" sz="2400" dirty="0" smtClean="0"/>
              <a:t>Phase 1: improve </a:t>
            </a:r>
            <a:r>
              <a:rPr lang="en-US" sz="2400" dirty="0" smtClean="0">
                <a:solidFill>
                  <a:schemeClr val="accent1"/>
                </a:solidFill>
              </a:rPr>
              <a:t>3</a:t>
            </a:r>
            <a:r>
              <a:rPr lang="en-US" sz="2400" dirty="0" smtClean="0"/>
              <a:t>/14 service management processes </a:t>
            </a:r>
            <a:endParaRPr lang="en-US" dirty="0" smtClean="0"/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Service level </a:t>
            </a:r>
            <a:r>
              <a:rPr lang="en-US" sz="2000" dirty="0" smtClean="0">
                <a:solidFill>
                  <a:schemeClr val="accent1"/>
                </a:solidFill>
              </a:rPr>
              <a:t>management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Service reporting </a:t>
            </a:r>
            <a:r>
              <a:rPr lang="en-US" sz="2000" dirty="0" smtClean="0">
                <a:solidFill>
                  <a:schemeClr val="accent1"/>
                </a:solidFill>
              </a:rPr>
              <a:t>management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Incident &amp; service request </a:t>
            </a:r>
            <a:r>
              <a:rPr lang="en-US" sz="2000" dirty="0" smtClean="0">
                <a:solidFill>
                  <a:schemeClr val="accent1"/>
                </a:solidFill>
              </a:rPr>
              <a:t>management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Y4 implementation of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24944"/>
            <a:ext cx="242943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547951"/>
              </p:ext>
            </p:extLst>
          </p:nvPr>
        </p:nvGraphicFramePr>
        <p:xfrm>
          <a:off x="1319472" y="3933056"/>
          <a:ext cx="6204856" cy="296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95736" y="-27384"/>
            <a:ext cx="398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 Service Management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3200" dirty="0" smtClean="0"/>
              <a:t>Service Level </a:t>
            </a:r>
            <a:r>
              <a:rPr lang="en-GB" sz="3200" dirty="0" smtClean="0"/>
              <a:t>Management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-27384"/>
            <a:ext cx="398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 Service Management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6990" y="4609428"/>
            <a:ext cx="433548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1"/>
                </a:solidFill>
              </a:rPr>
              <a:t>Computation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SAM/Availability Computation Engine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Operations Portal</a:t>
            </a:r>
          </a:p>
          <a:p>
            <a:r>
              <a:rPr lang="en-GB" sz="2000" dirty="0" smtClean="0">
                <a:solidFill>
                  <a:schemeClr val="accent1"/>
                </a:solidFill>
              </a:rPr>
              <a:t>Visualization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 smtClean="0">
                <a:solidFill>
                  <a:schemeClr val="accent1"/>
                </a:solidFill>
              </a:rPr>
              <a:t>MyEGI</a:t>
            </a:r>
            <a:r>
              <a:rPr lang="en-GB" dirty="0" smtClean="0">
                <a:solidFill>
                  <a:schemeClr val="accent1"/>
                </a:solidFill>
              </a:rPr>
              <a:t> and Operations Portal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5401" y="1643536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PY2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1" y="2043646"/>
            <a:ext cx="4462270" cy="253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4734713" y="1344055"/>
            <a:ext cx="1422319" cy="36004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6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</a:gradFill>
          <a:ln w="57150" cmpd="sng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600" dirty="0" smtClean="0"/>
              <a:t>In progress</a:t>
            </a:r>
            <a:endParaRPr lang="en-GB" sz="1600" i="1" dirty="0"/>
          </a:p>
        </p:txBody>
      </p:sp>
      <p:sp>
        <p:nvSpPr>
          <p:cNvPr id="17" name="Rounded Rectangle 16"/>
          <p:cNvSpPr/>
          <p:nvPr/>
        </p:nvSpPr>
        <p:spPr>
          <a:xfrm>
            <a:off x="3088648" y="1344055"/>
            <a:ext cx="1440159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 cmpd="sng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600" dirty="0" smtClean="0"/>
              <a:t>Completed</a:t>
            </a:r>
            <a:endParaRPr lang="en-GB" sz="1600" i="1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90" y="2043646"/>
            <a:ext cx="4437010" cy="2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372200" y="1709767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PY3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325" y="4615388"/>
            <a:ext cx="433548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1"/>
                </a:solidFill>
              </a:rPr>
              <a:t>Computation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SAM/Availability Computation Engine</a:t>
            </a:r>
          </a:p>
          <a:p>
            <a:r>
              <a:rPr lang="en-GB" sz="2000" dirty="0" smtClean="0">
                <a:solidFill>
                  <a:schemeClr val="accent1"/>
                </a:solidFill>
              </a:rPr>
              <a:t>Visualization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Not available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2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3200" dirty="0" smtClean="0"/>
              <a:t>Service </a:t>
            </a:r>
            <a:r>
              <a:rPr lang="en-GB" sz="3200" dirty="0" smtClean="0"/>
              <a:t>Reporting Management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-27384"/>
            <a:ext cx="398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Results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 Service Management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4392489" cy="31430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Immagine 7" descr="AR_TOPBD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903372"/>
            <a:ext cx="4590722" cy="18738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187624" y="4653136"/>
            <a:ext cx="71159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</a:rPr>
              <a:t>PY4 Availability/Reliability computation mini project</a:t>
            </a:r>
          </a:p>
          <a:p>
            <a:r>
              <a:rPr lang="en-GB" sz="2400" dirty="0" smtClean="0">
                <a:solidFill>
                  <a:schemeClr val="accent1"/>
                </a:solidFill>
              </a:rPr>
              <a:t>Objectives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Regionalization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Customization of reports for NGIs and VOs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dirty="0" smtClean="0"/>
              <a:t>PART IV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/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Results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14"/>
          <p:cNvSpPr>
            <a:spLocks noGrp="1"/>
          </p:cNvSpPr>
          <p:nvPr>
            <p:ph idx="1"/>
          </p:nvPr>
        </p:nvSpPr>
        <p:spPr>
          <a:xfrm>
            <a:off x="323528" y="1124744"/>
            <a:ext cx="8676456" cy="4752528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NGI operations sustainability</a:t>
            </a:r>
            <a:r>
              <a:rPr lang="en-US" sz="2800" dirty="0"/>
              <a:t> </a:t>
            </a:r>
            <a:r>
              <a:rPr lang="en-US" sz="2800" dirty="0" smtClean="0"/>
              <a:t>after EGI-InSPIRE</a:t>
            </a:r>
          </a:p>
          <a:p>
            <a:pPr lvl="1"/>
            <a:r>
              <a:rPr lang="en-US" sz="2400" dirty="0" smtClean="0"/>
              <a:t>Jan 2013: </a:t>
            </a:r>
            <a:r>
              <a:rPr lang="en-US" sz="2400" dirty="0" smtClean="0">
                <a:solidFill>
                  <a:schemeClr val="accent1"/>
                </a:solidFill>
              </a:rPr>
              <a:t>no progress in securing funding </a:t>
            </a:r>
            <a:r>
              <a:rPr lang="en-US" sz="2400" dirty="0" smtClean="0"/>
              <a:t>to support national NGI operations activities (</a:t>
            </a:r>
            <a:r>
              <a:rPr lang="en-GB" sz="2400" dirty="0"/>
              <a:t>70.3</a:t>
            </a:r>
            <a:r>
              <a:rPr lang="en-GB" sz="2400" dirty="0" smtClean="0"/>
              <a:t>%), negotiations still in progress, no national funding secured yet for the majority of the NGIs (85%)</a:t>
            </a:r>
            <a:endParaRPr lang="en-US" sz="2400" dirty="0" smtClean="0"/>
          </a:p>
          <a:p>
            <a:pPr lvl="1"/>
            <a:r>
              <a:rPr lang="en-US" sz="2400" u="sng" dirty="0" smtClean="0"/>
              <a:t>PY4 mitigation</a:t>
            </a:r>
            <a:endParaRPr lang="en-US" sz="2400" dirty="0"/>
          </a:p>
          <a:p>
            <a:pPr lvl="2"/>
            <a:r>
              <a:rPr lang="en-US" dirty="0" smtClean="0"/>
              <a:t>Central regional views of tools</a:t>
            </a:r>
          </a:p>
          <a:p>
            <a:pPr lvl="2"/>
            <a:r>
              <a:rPr lang="en-US" dirty="0" smtClean="0"/>
              <a:t>Facilitate the exchange of operational services</a:t>
            </a:r>
          </a:p>
          <a:p>
            <a:pPr lvl="3"/>
            <a:r>
              <a:rPr lang="en-US" sz="1800" dirty="0" smtClean="0"/>
              <a:t>NGI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party service provisioning</a:t>
            </a:r>
          </a:p>
          <a:p>
            <a:pPr lvl="3"/>
            <a:r>
              <a:rPr lang="en-US" sz="1800" dirty="0" smtClean="0"/>
              <a:t>Share services </a:t>
            </a:r>
          </a:p>
          <a:p>
            <a:pPr lvl="3"/>
            <a:r>
              <a:rPr lang="en-US" sz="1800" dirty="0" smtClean="0"/>
              <a:t>Leverage </a:t>
            </a:r>
            <a:r>
              <a:rPr lang="en-US" sz="1800" dirty="0"/>
              <a:t>on </a:t>
            </a:r>
            <a:r>
              <a:rPr lang="en-US" sz="1800" dirty="0" smtClean="0"/>
              <a:t>expertise</a:t>
            </a:r>
          </a:p>
          <a:p>
            <a:pPr lvl="2"/>
            <a:r>
              <a:rPr lang="en-US" dirty="0" smtClean="0"/>
              <a:t>EGI.eu coordination of community platform services</a:t>
            </a:r>
          </a:p>
          <a:p>
            <a:pPr lvl="3"/>
            <a:r>
              <a:rPr lang="en-US" sz="1800" dirty="0" smtClean="0"/>
              <a:t>Increase efficiency and reduce cost</a:t>
            </a:r>
            <a:endParaRPr lang="en-US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4000" dirty="0" smtClean="0"/>
              <a:t> PY4 Issues/SA1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0" y="1124744"/>
            <a:ext cx="8388424" cy="4525963"/>
          </a:xfrm>
        </p:spPr>
        <p:txBody>
          <a:bodyPr/>
          <a:lstStyle/>
          <a:p>
            <a:r>
              <a:rPr lang="en-GB" sz="2800" dirty="0" smtClean="0"/>
              <a:t>TJRA1.4: extension of the </a:t>
            </a:r>
            <a:r>
              <a:rPr lang="en-GB" sz="2800" dirty="0" smtClean="0">
                <a:solidFill>
                  <a:schemeClr val="accent1"/>
                </a:solidFill>
              </a:rPr>
              <a:t>accounting </a:t>
            </a:r>
            <a:r>
              <a:rPr lang="en-GB" sz="2800" dirty="0">
                <a:solidFill>
                  <a:schemeClr val="accent1"/>
                </a:solidFill>
              </a:rPr>
              <a:t>system to support </a:t>
            </a:r>
            <a:r>
              <a:rPr lang="en-GB" sz="2800" dirty="0" smtClean="0">
                <a:solidFill>
                  <a:schemeClr val="accent1"/>
                </a:solidFill>
              </a:rPr>
              <a:t>pay-for-use </a:t>
            </a:r>
          </a:p>
          <a:p>
            <a:pPr lvl="1"/>
            <a:r>
              <a:rPr lang="en-GB" sz="2400" dirty="0"/>
              <a:t>P</a:t>
            </a:r>
            <a:r>
              <a:rPr lang="en-GB" sz="2400" dirty="0" smtClean="0"/>
              <a:t>ay-per use model being experimented</a:t>
            </a:r>
          </a:p>
          <a:p>
            <a:pPr lvl="2"/>
            <a:r>
              <a:rPr lang="en-GB" sz="2000" dirty="0" smtClean="0"/>
              <a:t>Participation to </a:t>
            </a:r>
            <a:r>
              <a:rPr lang="en-GB" sz="2000" dirty="0"/>
              <a:t>the EGI Pay-for-Use pilot group to identify </a:t>
            </a:r>
            <a:r>
              <a:rPr lang="en-GB" sz="2000" dirty="0" smtClean="0"/>
              <a:t>requirements</a:t>
            </a:r>
          </a:p>
          <a:p>
            <a:pPr lvl="1"/>
            <a:r>
              <a:rPr lang="en-GB" sz="2400" u="sng" dirty="0" smtClean="0"/>
              <a:t>PY3 </a:t>
            </a:r>
            <a:r>
              <a:rPr lang="en-GB" sz="2400" u="sng" dirty="0" smtClean="0"/>
              <a:t>Mitigation</a:t>
            </a:r>
            <a:r>
              <a:rPr lang="en-GB" sz="2400" dirty="0" smtClean="0"/>
              <a:t>: Effort allocated to the handling of accounting usage records for new resources (storage, cloud, local and parallel jobs)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PY4 Issues/JRA1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Use of Resources/SA1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96752"/>
            <a:ext cx="8784976" cy="504056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103% PMs achieved </a:t>
            </a:r>
            <a:r>
              <a:rPr lang="en-US" sz="2800" dirty="0" smtClean="0"/>
              <a:t>(aggregated)</a:t>
            </a:r>
          </a:p>
          <a:p>
            <a:pPr lvl="1"/>
            <a:r>
              <a:rPr lang="en-US" dirty="0" smtClean="0"/>
              <a:t>EGI.eu </a:t>
            </a:r>
            <a:r>
              <a:rPr lang="en-US" dirty="0" smtClean="0">
                <a:solidFill>
                  <a:schemeClr val="accent1"/>
                </a:solidFill>
              </a:rPr>
              <a:t>Global Services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92% PMs </a:t>
            </a:r>
            <a:r>
              <a:rPr lang="en-US" dirty="0" smtClean="0">
                <a:sym typeface="Wingdings" pitchFamily="2" charset="2"/>
              </a:rPr>
              <a:t>achieved</a:t>
            </a:r>
            <a:endParaRPr lang="en-US" dirty="0" smtClean="0">
              <a:solidFill>
                <a:schemeClr val="accent1"/>
              </a:solidFill>
            </a:endParaRPr>
          </a:p>
          <a:p>
            <a:pPr lvl="2"/>
            <a:r>
              <a:rPr lang="en-US" dirty="0" smtClean="0"/>
              <a:t>No PY2 deviations to be compensated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Operations coordination </a:t>
            </a:r>
            <a:r>
              <a:rPr lang="en-US" dirty="0" smtClean="0"/>
              <a:t>(TSA1.1) </a:t>
            </a:r>
            <a:r>
              <a:rPr lang="en-US" dirty="0" smtClean="0">
                <a:sym typeface="Wingdings" pitchFamily="2" charset="2"/>
              </a:rPr>
              <a:t> 173% PMs achieved by EGI.eu, compensating PY1 (60%) and PY2 (70%)</a:t>
            </a:r>
            <a:endParaRPr lang="en-US" dirty="0" smtClean="0">
              <a:solidFill>
                <a:schemeClr val="accent1"/>
              </a:solidFill>
            </a:endParaRPr>
          </a:p>
          <a:p>
            <a:pPr lvl="2"/>
            <a:r>
              <a:rPr lang="en-US" dirty="0">
                <a:solidFill>
                  <a:schemeClr val="accent1"/>
                </a:solidFill>
              </a:rPr>
              <a:t>C</a:t>
            </a:r>
            <a:r>
              <a:rPr lang="en-US" dirty="0" smtClean="0">
                <a:solidFill>
                  <a:schemeClr val="accent1"/>
                </a:solidFill>
              </a:rPr>
              <a:t>atch all services/availability </a:t>
            </a:r>
            <a:r>
              <a:rPr lang="en-US" dirty="0" smtClean="0"/>
              <a:t>(TSA1.8)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smtClean="0">
                <a:sym typeface="Wingdings" pitchFamily="2" charset="2"/>
              </a:rPr>
              <a:t>27% PMs achieved, partner affected by hiring freeze and austerity measures in the public sector, but </a:t>
            </a:r>
            <a:r>
              <a:rPr lang="en-US" dirty="0" smtClean="0"/>
              <a:t>services </a:t>
            </a:r>
            <a:r>
              <a:rPr lang="en-US" dirty="0"/>
              <a:t>successfully </a:t>
            </a:r>
            <a:r>
              <a:rPr lang="en-US" dirty="0" smtClean="0"/>
              <a:t>delivered. No compensation of PY2 deviation</a:t>
            </a:r>
          </a:p>
          <a:p>
            <a:pPr lvl="1"/>
            <a:r>
              <a:rPr lang="en-US" dirty="0" smtClean="0"/>
              <a:t>NGI </a:t>
            </a:r>
            <a:r>
              <a:rPr lang="en-US" dirty="0" smtClean="0">
                <a:solidFill>
                  <a:schemeClr val="accent1"/>
                </a:solidFill>
              </a:rPr>
              <a:t>Services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105% PMs </a:t>
            </a:r>
            <a:r>
              <a:rPr lang="en-US" dirty="0" smtClean="0">
                <a:sym typeface="Wingdings" pitchFamily="2" charset="2"/>
              </a:rPr>
              <a:t>achieved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90465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92% PMs achieved </a:t>
            </a:r>
            <a:r>
              <a:rPr lang="en-US" dirty="0"/>
              <a:t>(aggregated)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Coordination and maintenance </a:t>
            </a:r>
            <a:r>
              <a:rPr lang="en-US" dirty="0" smtClean="0"/>
              <a:t>(</a:t>
            </a:r>
            <a:r>
              <a:rPr lang="en-US" dirty="0"/>
              <a:t>TJRA1.1, TJRA1.2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96% PMs </a:t>
            </a:r>
            <a:r>
              <a:rPr lang="en-US" dirty="0" smtClean="0"/>
              <a:t>achieved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General tasks </a:t>
            </a:r>
            <a:r>
              <a:rPr lang="en-US" dirty="0" smtClean="0"/>
              <a:t>(TJRA1.4</a:t>
            </a:r>
            <a:r>
              <a:rPr lang="en-US" dirty="0"/>
              <a:t>, TJRA1.5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olidFill>
                  <a:schemeClr val="accent1"/>
                </a:solidFill>
              </a:rPr>
              <a:t>88</a:t>
            </a:r>
            <a:r>
              <a:rPr lang="en-US" dirty="0" smtClean="0">
                <a:solidFill>
                  <a:schemeClr val="accent1"/>
                </a:solidFill>
              </a:rPr>
              <a:t>% PMs </a:t>
            </a:r>
            <a:r>
              <a:rPr lang="en-US" dirty="0" smtClean="0"/>
              <a:t>achieved</a:t>
            </a:r>
          </a:p>
          <a:p>
            <a:pPr lvl="2"/>
            <a:r>
              <a:rPr lang="en-US" dirty="0" smtClean="0"/>
              <a:t>TJRA1.4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68%</a:t>
            </a:r>
            <a:r>
              <a:rPr lang="en-US" dirty="0" smtClean="0"/>
              <a:t> PMs achieved, compensation expected in PY4 with ramping up of new implementation activities </a:t>
            </a:r>
          </a:p>
          <a:p>
            <a:pPr lvl="2"/>
            <a:r>
              <a:rPr lang="en-US" dirty="0" smtClean="0"/>
              <a:t>TJRA1.5 </a:t>
            </a:r>
            <a:r>
              <a:rPr lang="en-US" dirty="0"/>
              <a:t>(ended)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99%</a:t>
            </a:r>
            <a:r>
              <a:rPr lang="en-US" dirty="0"/>
              <a:t> PMs achieved over PY1, 2 and 3</a:t>
            </a:r>
          </a:p>
          <a:p>
            <a:pPr lvl="2"/>
            <a:endParaRPr lang="en-US" dirty="0" smtClean="0"/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2276475" y="187549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 smtClean="0">
                <a:solidFill>
                  <a:prstClr val="white"/>
                </a:solidFill>
              </a:rPr>
              <a:t>Use of Resources/JRA1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IV.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344" y="115888"/>
            <a:ext cx="7416477" cy="865187"/>
          </a:xfrm>
        </p:spPr>
        <p:txBody>
          <a:bodyPr/>
          <a:lstStyle/>
          <a:p>
            <a:r>
              <a:rPr lang="en-GB" sz="3500" dirty="0" smtClean="0"/>
              <a:t>SA1 tasks and resource distribution</a:t>
            </a:r>
            <a:endParaRPr lang="en-GB" sz="35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893116"/>
              </p:ext>
            </p:extLst>
          </p:nvPr>
        </p:nvGraphicFramePr>
        <p:xfrm>
          <a:off x="683568" y="1196752"/>
          <a:ext cx="7505920" cy="500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711"/>
                <a:gridCol w="3978137"/>
                <a:gridCol w="2627072"/>
              </a:tblGrid>
              <a:tr h="796713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smtClean="0"/>
                        <a:t>Task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Leader/Partner</a:t>
                      </a:r>
                      <a:endParaRPr lang="en-GB" sz="2800" dirty="0"/>
                    </a:p>
                  </a:txBody>
                  <a:tcPr/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Activity Management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T. Ferrari/EGI.eu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TSA1.2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Secure Infrastructure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D. Kelsey/STFC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Service Deployment Validation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J.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Pina</a:t>
                      </a:r>
                      <a:r>
                        <a:rPr lang="en-GB" sz="1800" dirty="0" smtClean="0"/>
                        <a:t>/LIP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Infrastructure for Grid Management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E. Imamagic/ SRCE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TSA1.5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Accounting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A.</a:t>
                      </a:r>
                      <a:r>
                        <a:rPr lang="en-GB" sz="1800" baseline="0" dirty="0" smtClean="0"/>
                        <a:t> P</a:t>
                      </a:r>
                      <a:r>
                        <a:rPr lang="en-GB" sz="1800" dirty="0" smtClean="0"/>
                        <a:t>acker/STFC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TSA1.6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Helpdesk Infrastructure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G. </a:t>
                      </a:r>
                      <a:r>
                        <a:rPr lang="en-GB" sz="1800" dirty="0" err="1" smtClean="0"/>
                        <a:t>Grein</a:t>
                      </a:r>
                      <a:r>
                        <a:rPr lang="en-GB" sz="1800" dirty="0" smtClean="0"/>
                        <a:t>/KIT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TSA1.7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Support Teams </a:t>
                      </a:r>
                      <a:r>
                        <a:rPr lang="en-GB" dirty="0" smtClean="0">
                          <a:sym typeface="Wingdings" pitchFamily="2" charset="2"/>
                        </a:rPr>
                        <a:t> </a:t>
                      </a:r>
                      <a:r>
                        <a:rPr lang="en-GB" b="1" dirty="0" smtClean="0">
                          <a:sym typeface="Wingdings" pitchFamily="2" charset="2"/>
                        </a:rPr>
                        <a:t>extended</a:t>
                      </a:r>
                      <a:r>
                        <a:rPr lang="en-GB" b="1" baseline="0" dirty="0" smtClean="0">
                          <a:sym typeface="Wingdings" pitchFamily="2" charset="2"/>
                        </a:rPr>
                        <a:t> to include software support (formerly SA2.5)</a:t>
                      </a:r>
                      <a:endParaRPr lang="en-GB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R. Trompert/SARA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6713">
                <a:tc>
                  <a:txBody>
                    <a:bodyPr/>
                    <a:lstStyle/>
                    <a:p>
                      <a:r>
                        <a:rPr lang="en-GB" dirty="0" smtClean="0"/>
                        <a:t>TSA1.8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Providing a Reliable</a:t>
                      </a:r>
                      <a:r>
                        <a:rPr lang="en-GB" baseline="0" dirty="0" smtClean="0"/>
                        <a:t> Grid Infrastructure and core services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P. </a:t>
                      </a:r>
                      <a:r>
                        <a:rPr lang="en-GB" sz="1800" dirty="0" err="1" smtClean="0"/>
                        <a:t>Korosoglou</a:t>
                      </a:r>
                      <a:r>
                        <a:rPr lang="en-GB" sz="1800" dirty="0" smtClean="0"/>
                        <a:t> /AUTH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</a:t>
            </a:r>
            <a:r>
              <a:rPr lang="en-US" sz="4000" dirty="0" smtClean="0"/>
              <a:t>A1 </a:t>
            </a:r>
            <a:r>
              <a:rPr lang="en-US" sz="4000" dirty="0"/>
              <a:t>Plans for </a:t>
            </a:r>
            <a:r>
              <a:rPr lang="en-US" sz="4000" dirty="0" smtClean="0"/>
              <a:t>PY4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472608"/>
          </a:xfrm>
        </p:spPr>
        <p:txBody>
          <a:bodyPr/>
          <a:lstStyle/>
          <a:p>
            <a:r>
              <a:rPr lang="en-GB" sz="2000" dirty="0" smtClean="0">
                <a:solidFill>
                  <a:schemeClr val="accent1"/>
                </a:solidFill>
              </a:rPr>
              <a:t>Core infrastructure platform</a:t>
            </a:r>
          </a:p>
          <a:p>
            <a:pPr lvl="1"/>
            <a:r>
              <a:rPr lang="en-GB" sz="1600" dirty="0" smtClean="0">
                <a:solidFill>
                  <a:schemeClr val="accent1"/>
                </a:solidFill>
              </a:rPr>
              <a:t>Federated cloud </a:t>
            </a:r>
            <a:r>
              <a:rPr lang="en-GB" sz="1600" dirty="0" smtClean="0"/>
              <a:t>integration</a:t>
            </a:r>
          </a:p>
          <a:p>
            <a:pPr lvl="1"/>
            <a:r>
              <a:rPr lang="en-GB" sz="1600" dirty="0" smtClean="0">
                <a:solidFill>
                  <a:schemeClr val="accent1"/>
                </a:solidFill>
              </a:rPr>
              <a:t>Secured messaging </a:t>
            </a:r>
            <a:r>
              <a:rPr lang="en-GB" sz="1600" dirty="0" smtClean="0"/>
              <a:t>connections and messaging failover</a:t>
            </a:r>
          </a:p>
          <a:p>
            <a:pPr lvl="1"/>
            <a:r>
              <a:rPr lang="en-GB" sz="1600" dirty="0" smtClean="0"/>
              <a:t>Deployment of </a:t>
            </a:r>
            <a:r>
              <a:rPr lang="en-GB" sz="1600" dirty="0" smtClean="0">
                <a:solidFill>
                  <a:schemeClr val="accent1"/>
                </a:solidFill>
              </a:rPr>
              <a:t>GOCDB v5</a:t>
            </a:r>
            <a:r>
              <a:rPr lang="en-GB" sz="1600" dirty="0" smtClean="0"/>
              <a:t>, scoping </a:t>
            </a:r>
          </a:p>
          <a:p>
            <a:pPr lvl="1"/>
            <a:r>
              <a:rPr lang="en-GB" sz="1600" dirty="0" smtClean="0">
                <a:solidFill>
                  <a:schemeClr val="accent1"/>
                </a:solidFill>
              </a:rPr>
              <a:t>Accounting</a:t>
            </a:r>
            <a:r>
              <a:rPr lang="en-GB" sz="1600" dirty="0" smtClean="0"/>
              <a:t>: regionalization</a:t>
            </a:r>
            <a:r>
              <a:rPr lang="en-GB" sz="1600" dirty="0"/>
              <a:t>;</a:t>
            </a:r>
            <a:r>
              <a:rPr lang="en-GB" sz="1600" dirty="0" smtClean="0"/>
              <a:t> cloud, storage and parallel job accounting in production</a:t>
            </a:r>
          </a:p>
          <a:p>
            <a:r>
              <a:rPr lang="en-GB" sz="2000" dirty="0" smtClean="0">
                <a:solidFill>
                  <a:schemeClr val="accent1"/>
                </a:solidFill>
              </a:rPr>
              <a:t>Security</a:t>
            </a:r>
            <a:endParaRPr lang="en-GB" sz="1600" dirty="0">
              <a:solidFill>
                <a:schemeClr val="accent1"/>
              </a:solidFill>
            </a:endParaRPr>
          </a:p>
          <a:p>
            <a:pPr lvl="1"/>
            <a:r>
              <a:rPr lang="en-GB" sz="1600" dirty="0" smtClean="0">
                <a:solidFill>
                  <a:schemeClr val="accent1"/>
                </a:solidFill>
              </a:rPr>
              <a:t>SHA-2</a:t>
            </a:r>
            <a:r>
              <a:rPr lang="en-GB" sz="1600" dirty="0" smtClean="0"/>
              <a:t> readiness, central emergency suspension enforcement, procedures and policies</a:t>
            </a:r>
            <a:endParaRPr lang="en-GB" sz="1400" dirty="0"/>
          </a:p>
          <a:p>
            <a:r>
              <a:rPr lang="en-GB" sz="2000" dirty="0" smtClean="0">
                <a:solidFill>
                  <a:schemeClr val="accent1"/>
                </a:solidFill>
              </a:rPr>
              <a:t>Service management</a:t>
            </a:r>
            <a:endParaRPr lang="en-GB" sz="2000" dirty="0">
              <a:solidFill>
                <a:schemeClr val="accent1"/>
              </a:solidFill>
            </a:endParaRPr>
          </a:p>
          <a:p>
            <a:pPr lvl="1"/>
            <a:r>
              <a:rPr lang="en-GB" sz="1600" dirty="0" smtClean="0"/>
              <a:t>Improvement of </a:t>
            </a:r>
            <a:r>
              <a:rPr lang="en-GB" sz="1600" dirty="0"/>
              <a:t>s</a:t>
            </a:r>
            <a:r>
              <a:rPr lang="en-GB" sz="1600" dirty="0" smtClean="0"/>
              <a:t>ervice management (EGI.eu core infrastructure platform)</a:t>
            </a:r>
            <a:endParaRPr lang="en-GB" sz="1600" dirty="0" smtClean="0">
              <a:solidFill>
                <a:schemeClr val="accent1"/>
              </a:solidFill>
            </a:endParaRPr>
          </a:p>
          <a:p>
            <a:pPr lvl="1"/>
            <a:r>
              <a:rPr lang="en-GB" sz="1600" dirty="0" smtClean="0"/>
              <a:t>New service level </a:t>
            </a:r>
            <a:r>
              <a:rPr lang="en-GB" sz="1600" dirty="0" smtClean="0">
                <a:solidFill>
                  <a:schemeClr val="accent1"/>
                </a:solidFill>
              </a:rPr>
              <a:t>computing and reporting system </a:t>
            </a:r>
            <a:r>
              <a:rPr lang="en-GB" sz="1600" dirty="0" smtClean="0"/>
              <a:t>(Operations Portal)</a:t>
            </a:r>
          </a:p>
          <a:p>
            <a:r>
              <a:rPr lang="en-GB" sz="2000" dirty="0" smtClean="0">
                <a:solidFill>
                  <a:schemeClr val="accent1"/>
                </a:solidFill>
              </a:rPr>
              <a:t>Technical integration</a:t>
            </a:r>
          </a:p>
          <a:p>
            <a:pPr lvl="1"/>
            <a:r>
              <a:rPr lang="en-GB" sz="1600" dirty="0" smtClean="0"/>
              <a:t>Use case-driven integration with EUDAT, PRACE, OSG and XSEDE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Preparation to post-EGI-InSPIRE  </a:t>
            </a:r>
          </a:p>
          <a:p>
            <a:pPr lvl="1"/>
            <a:r>
              <a:rPr lang="en-GB" sz="1600" dirty="0"/>
              <a:t>Global task transition, NGI service federation and coordinated community platform </a:t>
            </a:r>
            <a:r>
              <a:rPr lang="en-GB" sz="1600" dirty="0" smtClean="0"/>
              <a:t>provisioning</a:t>
            </a:r>
            <a:endParaRPr lang="en-GB" sz="1800" dirty="0"/>
          </a:p>
          <a:p>
            <a:r>
              <a:rPr lang="en-GB" sz="2000" dirty="0" smtClean="0">
                <a:solidFill>
                  <a:schemeClr val="accent1"/>
                </a:solidFill>
              </a:rPr>
              <a:t>Resource allocation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052736"/>
            <a:ext cx="8712968" cy="5328592"/>
          </a:xfrm>
        </p:spPr>
        <p:txBody>
          <a:bodyPr/>
          <a:lstStyle/>
          <a:p>
            <a:r>
              <a:rPr lang="en-GB" sz="2000" dirty="0" smtClean="0">
                <a:solidFill>
                  <a:schemeClr val="accent1"/>
                </a:solidFill>
              </a:rPr>
              <a:t>Operations Portal</a:t>
            </a:r>
          </a:p>
          <a:p>
            <a:pPr lvl="1"/>
            <a:r>
              <a:rPr lang="en-GB" sz="1800" dirty="0" smtClean="0"/>
              <a:t>Consolidation of </a:t>
            </a:r>
            <a:r>
              <a:rPr lang="en-GB" sz="1800" dirty="0" smtClean="0">
                <a:solidFill>
                  <a:schemeClr val="accent1"/>
                </a:solidFill>
              </a:rPr>
              <a:t>Availability/Reliability dashboard</a:t>
            </a:r>
            <a:r>
              <a:rPr lang="en-GB" sz="1800" dirty="0" smtClean="0"/>
              <a:t>, integration of new module for </a:t>
            </a:r>
            <a:r>
              <a:rPr lang="en-GB" sz="1800" dirty="0" smtClean="0">
                <a:solidFill>
                  <a:schemeClr val="accent1"/>
                </a:solidFill>
              </a:rPr>
              <a:t>resource allocation </a:t>
            </a:r>
            <a:r>
              <a:rPr lang="en-GB" sz="1800" dirty="0" smtClean="0"/>
              <a:t>(Mini Project), automated testing of release updates </a:t>
            </a:r>
          </a:p>
          <a:p>
            <a:r>
              <a:rPr lang="en-GB" sz="2000" dirty="0" smtClean="0">
                <a:solidFill>
                  <a:schemeClr val="accent1"/>
                </a:solidFill>
              </a:rPr>
              <a:t>GOCDB</a:t>
            </a:r>
          </a:p>
          <a:p>
            <a:pPr lvl="1"/>
            <a:r>
              <a:rPr lang="en-GB" sz="1800" dirty="0">
                <a:solidFill>
                  <a:schemeClr val="accent1"/>
                </a:solidFill>
              </a:rPr>
              <a:t>GOCDB </a:t>
            </a:r>
            <a:r>
              <a:rPr lang="en-GB" sz="1800" dirty="0" smtClean="0">
                <a:solidFill>
                  <a:schemeClr val="accent1"/>
                </a:solidFill>
              </a:rPr>
              <a:t>v5</a:t>
            </a:r>
            <a:r>
              <a:rPr lang="en-GB" sz="1800" dirty="0" smtClean="0"/>
              <a:t>, scoping, </a:t>
            </a:r>
            <a:r>
              <a:rPr lang="en-US" sz="1800" dirty="0" smtClean="0"/>
              <a:t>GLUE2 XML rendering</a:t>
            </a:r>
            <a:endParaRPr lang="en-US" sz="1800" dirty="0"/>
          </a:p>
          <a:p>
            <a:r>
              <a:rPr lang="en-GB" sz="2000" dirty="0" smtClean="0">
                <a:solidFill>
                  <a:schemeClr val="accent1"/>
                </a:solidFill>
              </a:rPr>
              <a:t>Accounting</a:t>
            </a:r>
          </a:p>
          <a:p>
            <a:pPr lvl="1"/>
            <a:r>
              <a:rPr lang="en-GB" sz="1800" dirty="0" smtClean="0"/>
              <a:t>Validation of accounting of </a:t>
            </a:r>
            <a:r>
              <a:rPr lang="en-GB" sz="1800" dirty="0" smtClean="0">
                <a:solidFill>
                  <a:schemeClr val="accent1"/>
                </a:solidFill>
              </a:rPr>
              <a:t>new resource types </a:t>
            </a:r>
            <a:r>
              <a:rPr lang="en-GB" sz="1800" dirty="0" smtClean="0"/>
              <a:t>(storage, clouds, parallel jobs)</a:t>
            </a:r>
          </a:p>
          <a:p>
            <a:pPr lvl="1"/>
            <a:r>
              <a:rPr lang="en-GB" sz="1800" dirty="0" smtClean="0"/>
              <a:t>Advancement of </a:t>
            </a:r>
            <a:r>
              <a:rPr lang="en-GB" sz="1800" dirty="0">
                <a:solidFill>
                  <a:schemeClr val="accent1"/>
                </a:solidFill>
              </a:rPr>
              <a:t>a</a:t>
            </a:r>
            <a:r>
              <a:rPr lang="en-GB" sz="1800" dirty="0" smtClean="0">
                <a:solidFill>
                  <a:schemeClr val="accent1"/>
                </a:solidFill>
              </a:rPr>
              <a:t>pplication</a:t>
            </a:r>
            <a:r>
              <a:rPr lang="en-GB" sz="1800" dirty="0" smtClean="0"/>
              <a:t> accounting</a:t>
            </a:r>
          </a:p>
          <a:p>
            <a:pPr lvl="1"/>
            <a:r>
              <a:rPr lang="en-GB" sz="1800" dirty="0" smtClean="0"/>
              <a:t>Development of new accounting </a:t>
            </a:r>
            <a:r>
              <a:rPr lang="en-GB" sz="1800" dirty="0" smtClean="0">
                <a:solidFill>
                  <a:schemeClr val="accent1"/>
                </a:solidFill>
              </a:rPr>
              <a:t>portal views</a:t>
            </a:r>
          </a:p>
          <a:p>
            <a:r>
              <a:rPr lang="en-GB" sz="2000" dirty="0" smtClean="0">
                <a:solidFill>
                  <a:schemeClr val="accent1"/>
                </a:solidFill>
              </a:rPr>
              <a:t>GGUS</a:t>
            </a:r>
          </a:p>
          <a:p>
            <a:pPr lvl="1"/>
            <a:r>
              <a:rPr lang="en-GB" sz="1800" dirty="0" smtClean="0"/>
              <a:t>Extended user authentication, Shibboleth</a:t>
            </a:r>
          </a:p>
          <a:p>
            <a:r>
              <a:rPr lang="en-GB" sz="2000" dirty="0" smtClean="0">
                <a:solidFill>
                  <a:schemeClr val="accent1"/>
                </a:solidFill>
              </a:rPr>
              <a:t>SAM</a:t>
            </a:r>
          </a:p>
          <a:p>
            <a:pPr lvl="1"/>
            <a:r>
              <a:rPr lang="en-GB" sz="1800" dirty="0" smtClean="0"/>
              <a:t>Release of </a:t>
            </a:r>
            <a:r>
              <a:rPr lang="en-GB" sz="1800" dirty="0" smtClean="0">
                <a:solidFill>
                  <a:schemeClr val="accent1"/>
                </a:solidFill>
              </a:rPr>
              <a:t>Update </a:t>
            </a:r>
            <a:r>
              <a:rPr lang="en-GB" sz="1800" dirty="0">
                <a:solidFill>
                  <a:schemeClr val="accent1"/>
                </a:solidFill>
              </a:rPr>
              <a:t>22 </a:t>
            </a:r>
            <a:r>
              <a:rPr lang="en-GB" sz="1800" dirty="0"/>
              <a:t>in </a:t>
            </a:r>
            <a:r>
              <a:rPr lang="en-GB" sz="1800" dirty="0" smtClean="0"/>
              <a:t>production (new set of probes</a:t>
            </a:r>
            <a:r>
              <a:rPr lang="en-GB" sz="1800" dirty="0"/>
              <a:t>)</a:t>
            </a:r>
          </a:p>
          <a:p>
            <a:pPr lvl="1"/>
            <a:r>
              <a:rPr lang="en-GB" sz="1800" dirty="0" smtClean="0"/>
              <a:t>Use of </a:t>
            </a:r>
            <a:r>
              <a:rPr lang="en-GB" sz="1800" dirty="0" smtClean="0">
                <a:solidFill>
                  <a:schemeClr val="accent1"/>
                </a:solidFill>
              </a:rPr>
              <a:t>messaging failover </a:t>
            </a:r>
            <a:r>
              <a:rPr lang="en-GB" sz="1800" dirty="0" smtClean="0"/>
              <a:t>for dispatching of </a:t>
            </a:r>
            <a:r>
              <a:rPr lang="en-GB" sz="1800" dirty="0"/>
              <a:t>SAM </a:t>
            </a:r>
            <a:r>
              <a:rPr lang="en-GB" sz="1800" dirty="0" smtClean="0"/>
              <a:t>results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4000" dirty="0" smtClean="0"/>
              <a:t>JRA1 Plans for </a:t>
            </a:r>
            <a:r>
              <a:rPr lang="en-US" sz="4000" dirty="0" smtClean="0"/>
              <a:t>PY4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SA1 and JRA1 contribute to meet the project objectives and support the EGI Strategy 2020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Leadership </a:t>
            </a:r>
          </a:p>
          <a:p>
            <a:pPr marL="914400" lvl="2" indent="0">
              <a:buNone/>
            </a:pPr>
            <a:r>
              <a:rPr lang="en-GB" sz="2000" dirty="0"/>
              <a:t>w</a:t>
            </a:r>
            <a:r>
              <a:rPr lang="en-GB" sz="2000" dirty="0" smtClean="0"/>
              <a:t>ith the </a:t>
            </a:r>
            <a:r>
              <a:rPr lang="en-GB" sz="2000" dirty="0" smtClean="0">
                <a:solidFill>
                  <a:schemeClr val="accent1"/>
                </a:solidFill>
              </a:rPr>
              <a:t>expansion</a:t>
            </a:r>
            <a:r>
              <a:rPr lang="en-GB" sz="2000" dirty="0" smtClean="0"/>
              <a:t> </a:t>
            </a:r>
            <a:r>
              <a:rPr lang="en-GB" sz="2000" dirty="0"/>
              <a:t>of the resource infrastructure and </a:t>
            </a:r>
            <a:r>
              <a:rPr lang="en-GB" sz="2000" dirty="0">
                <a:solidFill>
                  <a:schemeClr val="accent1"/>
                </a:solidFill>
              </a:rPr>
              <a:t>increasing </a:t>
            </a:r>
            <a:r>
              <a:rPr lang="en-GB" sz="2000" dirty="0" smtClean="0">
                <a:solidFill>
                  <a:schemeClr val="accent1"/>
                </a:solidFill>
              </a:rPr>
              <a:t>usage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Openness</a:t>
            </a:r>
          </a:p>
          <a:p>
            <a:pPr marL="914400" lvl="2" indent="0">
              <a:buNone/>
            </a:pPr>
            <a:r>
              <a:rPr lang="en-GB" sz="2000" dirty="0">
                <a:sym typeface="Wingdings" pitchFamily="2" charset="2"/>
              </a:rPr>
              <a:t>w</a:t>
            </a:r>
            <a:r>
              <a:rPr lang="en-GB" sz="2000" dirty="0" smtClean="0">
                <a:sym typeface="Wingdings" pitchFamily="2" charset="2"/>
              </a:rPr>
              <a:t>ith a </a:t>
            </a:r>
            <a:r>
              <a:rPr lang="en-GB" sz="2000" dirty="0" smtClean="0">
                <a:solidFill>
                  <a:schemeClr val="accent1"/>
                </a:solidFill>
                <a:sym typeface="Wingdings" pitchFamily="2" charset="2"/>
              </a:rPr>
              <a:t>growing </a:t>
            </a:r>
            <a:r>
              <a:rPr lang="en-GB" sz="2000" dirty="0">
                <a:solidFill>
                  <a:schemeClr val="accent1"/>
                </a:solidFill>
                <a:sym typeface="Wingdings" pitchFamily="2" charset="2"/>
              </a:rPr>
              <a:t>level of integration</a:t>
            </a:r>
            <a:endParaRPr lang="en-GB" sz="2000" dirty="0" smtClean="0">
              <a:solidFill>
                <a:schemeClr val="accent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Reliability </a:t>
            </a:r>
          </a:p>
          <a:p>
            <a:pPr marL="914400" lvl="2" indent="0">
              <a:buNone/>
            </a:pPr>
            <a:r>
              <a:rPr lang="en-GB" sz="2000" dirty="0"/>
              <a:t>w</a:t>
            </a:r>
            <a:r>
              <a:rPr lang="en-GB" sz="2000" dirty="0" smtClean="0"/>
              <a:t>ith </a:t>
            </a:r>
            <a:r>
              <a:rPr lang="en-GB" sz="2000" dirty="0" smtClean="0">
                <a:solidFill>
                  <a:schemeClr val="accent1"/>
                </a:solidFill>
              </a:rPr>
              <a:t>continued operation </a:t>
            </a:r>
            <a:r>
              <a:rPr lang="en-GB" sz="2000" dirty="0" smtClean="0">
                <a:sym typeface="Wingdings" pitchFamily="2" charset="2"/>
              </a:rPr>
              <a:t>and  </a:t>
            </a:r>
            <a:r>
              <a:rPr lang="en-GB" sz="2000" dirty="0" smtClean="0">
                <a:solidFill>
                  <a:schemeClr val="accent1"/>
                </a:solidFill>
                <a:sym typeface="Wingdings" pitchFamily="2" charset="2"/>
              </a:rPr>
              <a:t>increasing performance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Innovation</a:t>
            </a:r>
          </a:p>
          <a:p>
            <a:pPr marL="914400" lvl="2" indent="0">
              <a:buNone/>
            </a:pPr>
            <a:r>
              <a:rPr lang="en-GB" sz="2000" dirty="0" smtClean="0"/>
              <a:t>by evolving</a:t>
            </a:r>
            <a:r>
              <a:rPr lang="en-GB" sz="2000" dirty="0" smtClean="0">
                <a:solidFill>
                  <a:schemeClr val="accent1"/>
                </a:solidFill>
              </a:rPr>
              <a:t> the infrastructure, operational tools and service level management</a:t>
            </a:r>
          </a:p>
          <a:p>
            <a:pPr lvl="1">
              <a:buFont typeface="Arial" pitchFamily="34" charset="0"/>
              <a:buChar char="•"/>
            </a:pPr>
            <a:endParaRPr lang="en-GB" sz="2400" dirty="0" smtClean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JRA1 Overview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974265"/>
              </p:ext>
            </p:extLst>
          </p:nvPr>
        </p:nvGraphicFramePr>
        <p:xfrm>
          <a:off x="5220071" y="1153748"/>
          <a:ext cx="3744417" cy="4583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069"/>
                <a:gridCol w="917131"/>
                <a:gridCol w="1013009"/>
                <a:gridCol w="931208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WP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Task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PMs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TJRA1.1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KIT-G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GRNET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SRCE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CERN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SRCE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CERN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TJRA1.4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KIT-G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TJRA1.4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TJRA1.4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TJRA1.4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TJRA1.5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5536" y="1124744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7</a:t>
            </a:r>
            <a:r>
              <a:rPr lang="en-GB" b="1" dirty="0" smtClean="0"/>
              <a:t> Countries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8</a:t>
            </a:r>
            <a:r>
              <a:rPr lang="en-GB" b="1" dirty="0" smtClean="0"/>
              <a:t> Beneficiaries</a:t>
            </a:r>
          </a:p>
          <a:p>
            <a:endParaRPr lang="en-GB" b="1" dirty="0" smtClean="0"/>
          </a:p>
          <a:p>
            <a:r>
              <a:rPr lang="en-GB" sz="1600" b="1" dirty="0" smtClean="0"/>
              <a:t>PY3 effort:</a:t>
            </a:r>
            <a:endParaRPr lang="en-GB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86</a:t>
            </a:r>
            <a:r>
              <a:rPr lang="en-GB" b="1" dirty="0" smtClean="0"/>
              <a:t> PMs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  7 </a:t>
            </a:r>
            <a:r>
              <a:rPr lang="en-GB" b="1" dirty="0" smtClean="0"/>
              <a:t>FTEs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79912" y="1196752"/>
            <a:ext cx="12241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Italy</a:t>
            </a:r>
          </a:p>
          <a:p>
            <a:r>
              <a:rPr lang="en-GB" sz="1600" dirty="0" smtClean="0"/>
              <a:t>Germany</a:t>
            </a:r>
          </a:p>
          <a:p>
            <a:r>
              <a:rPr lang="en-GB" sz="1600" dirty="0" smtClean="0"/>
              <a:t>Spain</a:t>
            </a:r>
          </a:p>
          <a:p>
            <a:r>
              <a:rPr lang="en-GB" sz="1600" dirty="0" smtClean="0"/>
              <a:t>Greece</a:t>
            </a:r>
          </a:p>
          <a:p>
            <a:r>
              <a:rPr lang="en-GB" sz="1600" dirty="0" smtClean="0"/>
              <a:t>Croatia</a:t>
            </a:r>
          </a:p>
          <a:p>
            <a:r>
              <a:rPr lang="en-GB" sz="1600" dirty="0" smtClean="0"/>
              <a:t>CERN</a:t>
            </a:r>
          </a:p>
          <a:p>
            <a:r>
              <a:rPr lang="en-GB" sz="1600" dirty="0" smtClean="0"/>
              <a:t>France</a:t>
            </a:r>
          </a:p>
          <a:p>
            <a:r>
              <a:rPr lang="en-GB" sz="1600" dirty="0" smtClean="0"/>
              <a:t>UK</a:t>
            </a:r>
            <a:endParaRPr lang="en-GB" sz="1600" dirty="0"/>
          </a:p>
        </p:txBody>
      </p:sp>
      <p:pic>
        <p:nvPicPr>
          <p:cNvPr id="16" name="Picture 2" descr="C:\Users\StevenNewhouse\Downloads\2011ReviewMap_JRA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4" t="35643" r="27575" b="11347"/>
          <a:stretch/>
        </p:blipFill>
        <p:spPr bwMode="auto">
          <a:xfrm>
            <a:off x="2611092" y="1124745"/>
            <a:ext cx="2573243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194422"/>
              </p:ext>
            </p:extLst>
          </p:nvPr>
        </p:nvGraphicFramePr>
        <p:xfrm>
          <a:off x="-540568" y="3533081"/>
          <a:ext cx="6590604" cy="3641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104" y="115888"/>
            <a:ext cx="7632502" cy="865187"/>
          </a:xfrm>
        </p:spPr>
        <p:txBody>
          <a:bodyPr/>
          <a:lstStyle/>
          <a:p>
            <a:r>
              <a:rPr lang="en-GB" sz="3500" dirty="0" smtClean="0"/>
              <a:t>JRA1 tasks and resource distribution</a:t>
            </a:r>
            <a:endParaRPr lang="en-GB" sz="35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18727"/>
              </p:ext>
            </p:extLst>
          </p:nvPr>
        </p:nvGraphicFramePr>
        <p:xfrm>
          <a:off x="179512" y="1385664"/>
          <a:ext cx="5472608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324"/>
                <a:gridCol w="2776329"/>
                <a:gridCol w="1790955"/>
              </a:tblGrid>
              <a:tr h="428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Task and </a:t>
                      </a:r>
                    </a:p>
                    <a:p>
                      <a:r>
                        <a:rPr lang="en-GB" sz="1800" dirty="0" smtClean="0"/>
                        <a:t>Effort Distribution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Leader</a:t>
                      </a:r>
                    </a:p>
                  </a:txBody>
                  <a:tcPr/>
                </a:tc>
              </a:tr>
              <a:tr h="24809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TJRA1.1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Activity Management (7%)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D. </a:t>
                      </a:r>
                      <a:r>
                        <a:rPr lang="en-GB" sz="1600" dirty="0" err="1" smtClean="0"/>
                        <a:t>Scardaci</a:t>
                      </a:r>
                      <a:r>
                        <a:rPr lang="en-GB" sz="1600" dirty="0" smtClean="0"/>
                        <a:t>/INFN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822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TJRA1.2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Maintenance and development of the deployed operational tools  (42%)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H.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Dres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/KIT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991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TJRA1.4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Accounting for usage of different resource types (28%)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Cloud, HPC,  Desktop Grid, 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Storage/Data Usage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Application Usage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Billing system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A. Packer/SFTC</a:t>
                      </a:r>
                    </a:p>
                    <a:p>
                      <a:pPr algn="ctr"/>
                      <a:endParaRPr lang="en-GB" sz="1600" b="1" dirty="0" smtClean="0"/>
                    </a:p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1566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TJRA1.5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Integrated Operations Portal (17%)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Service Oriented model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Porting to </a:t>
                      </a:r>
                      <a:r>
                        <a:rPr lang="en-US" sz="1200" dirty="0" err="1" smtClean="0"/>
                        <a:t>Symfony</a:t>
                      </a:r>
                      <a:endParaRPr lang="en-US" sz="1200" dirty="0" smtClean="0"/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New DCI integration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Support of mobile  devices</a:t>
                      </a:r>
                      <a:endParaRPr lang="en-GB" sz="12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C. </a:t>
                      </a:r>
                      <a:r>
                        <a:rPr lang="en-US" sz="1600" dirty="0" err="1" smtClean="0"/>
                        <a:t>L’Orphelin</a:t>
                      </a:r>
                      <a:r>
                        <a:rPr lang="en-US" sz="1600" dirty="0" smtClean="0"/>
                        <a:t>/CNRS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Immagine 8" descr="GANTT_JR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957190"/>
            <a:ext cx="3305287" cy="15951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68344" y="2708920"/>
            <a:ext cx="648072" cy="20882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112568"/>
          </a:xfrm>
        </p:spPr>
        <p:txBody>
          <a:bodyPr/>
          <a:lstStyle/>
          <a:p>
            <a:pPr marL="0" indent="0">
              <a:buNone/>
            </a:pPr>
            <a:r>
              <a:rPr lang="en-GB" sz="2400" i="1" dirty="0" smtClean="0">
                <a:solidFill>
                  <a:schemeClr val="accent1"/>
                </a:solidFill>
              </a:rPr>
              <a:t>Operate</a:t>
            </a:r>
            <a:r>
              <a:rPr lang="en-GB" sz="2400" i="1" dirty="0" smtClean="0"/>
              <a:t> a </a:t>
            </a:r>
            <a:r>
              <a:rPr lang="en-GB" sz="2400" i="1" dirty="0">
                <a:solidFill>
                  <a:schemeClr val="accent1"/>
                </a:solidFill>
              </a:rPr>
              <a:t>secure</a:t>
            </a:r>
            <a:r>
              <a:rPr lang="en-GB" sz="2400" i="1" dirty="0"/>
              <a:t>, </a:t>
            </a:r>
            <a:r>
              <a:rPr lang="en-GB" sz="2400" i="1" dirty="0">
                <a:solidFill>
                  <a:schemeClr val="accent1"/>
                </a:solidFill>
              </a:rPr>
              <a:t>reliable</a:t>
            </a:r>
            <a:r>
              <a:rPr lang="en-GB" sz="2400" i="1" dirty="0"/>
              <a:t> European-wide </a:t>
            </a:r>
            <a:r>
              <a:rPr lang="en-GB" sz="2400" i="1" dirty="0" smtClean="0"/>
              <a:t>federated production </a:t>
            </a:r>
            <a:r>
              <a:rPr lang="en-GB" sz="2400" i="1" dirty="0"/>
              <a:t>grid infrastructure </a:t>
            </a:r>
            <a:r>
              <a:rPr lang="en-GB" sz="2400" i="1" dirty="0" smtClean="0"/>
              <a:t>that </a:t>
            </a:r>
            <a:r>
              <a:rPr lang="en-GB" sz="2400" i="1" dirty="0"/>
              <a:t>is </a:t>
            </a:r>
            <a:r>
              <a:rPr lang="en-GB" sz="2400" i="1" dirty="0">
                <a:solidFill>
                  <a:schemeClr val="accent1"/>
                </a:solidFill>
              </a:rPr>
              <a:t>integrated</a:t>
            </a:r>
            <a:r>
              <a:rPr lang="en-GB" sz="2400" i="1" dirty="0"/>
              <a:t> and </a:t>
            </a:r>
            <a:r>
              <a:rPr lang="en-GB" sz="2400" i="1" dirty="0">
                <a:solidFill>
                  <a:schemeClr val="accent1"/>
                </a:solidFill>
              </a:rPr>
              <a:t>interoperates</a:t>
            </a:r>
            <a:r>
              <a:rPr lang="en-GB" sz="2400" i="1" dirty="0"/>
              <a:t> with other grids </a:t>
            </a:r>
            <a:r>
              <a:rPr lang="en-GB" sz="2400" i="1" dirty="0" smtClean="0"/>
              <a:t>worldwide</a:t>
            </a:r>
          </a:p>
          <a:p>
            <a:endParaRPr lang="en-GB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837963"/>
              </p:ext>
            </p:extLst>
          </p:nvPr>
        </p:nvGraphicFramePr>
        <p:xfrm>
          <a:off x="251520" y="2204864"/>
          <a:ext cx="8712968" cy="3962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864096"/>
                <a:gridCol w="7272808"/>
              </a:tblGrid>
              <a:tr h="3938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Tasks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Task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Objectives</a:t>
                      </a:r>
                      <a:endParaRPr lang="en-GB" sz="2000" dirty="0"/>
                    </a:p>
                  </a:txBody>
                  <a:tcPr/>
                </a:tc>
              </a:tr>
              <a:tr h="399326">
                <a:tc>
                  <a:txBody>
                    <a:bodyPr/>
                    <a:lstStyle/>
                    <a:p>
                      <a:r>
                        <a:rPr lang="en-GB" dirty="0" smtClean="0"/>
                        <a:t>O1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TSA1.2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Maintain a secure infrastructure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9326">
                <a:tc>
                  <a:txBody>
                    <a:bodyPr/>
                    <a:lstStyle/>
                    <a:p>
                      <a:r>
                        <a:rPr lang="en-GB" dirty="0" smtClean="0"/>
                        <a:t>O2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TSA1.3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Validate new technology releases (tools and middleware)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9326">
                <a:tc>
                  <a:txBody>
                    <a:bodyPr/>
                    <a:lstStyle/>
                    <a:p>
                      <a:r>
                        <a:rPr lang="en-GB" dirty="0" smtClean="0"/>
                        <a:t>O3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TSA1.7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Support end-users and Resource Centre administrators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9326">
                <a:tc>
                  <a:txBody>
                    <a:bodyPr/>
                    <a:lstStyle/>
                    <a:p>
                      <a:r>
                        <a:rPr lang="en-GB" dirty="0" smtClean="0"/>
                        <a:t>O4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TSA1.8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Service</a:t>
                      </a:r>
                      <a:r>
                        <a:rPr lang="en-GB" sz="1800" baseline="0" dirty="0" smtClean="0"/>
                        <a:t> Level Management</a:t>
                      </a:r>
                      <a:r>
                        <a:rPr lang="en-GB" sz="1800" dirty="0" smtClean="0"/>
                        <a:t>, grid oversight, documentation and procedures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7712">
                <a:tc>
                  <a:txBody>
                    <a:bodyPr/>
                    <a:lstStyle/>
                    <a:p>
                      <a:r>
                        <a:rPr lang="en-GB" dirty="0" smtClean="0"/>
                        <a:t>O5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TSA1.4</a:t>
                      </a:r>
                    </a:p>
                    <a:p>
                      <a:r>
                        <a:rPr lang="en-GB" sz="1400" dirty="0" smtClean="0"/>
                        <a:t>TSA1.5</a:t>
                      </a:r>
                    </a:p>
                    <a:p>
                      <a:r>
                        <a:rPr lang="en-GB" sz="1400" dirty="0" smtClean="0"/>
                        <a:t>TSA1.6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Wingdings" pitchFamily="2" charset="2"/>
                        </a:rPr>
                        <a:t>Operate tools, </a:t>
                      </a:r>
                      <a:r>
                        <a:rPr lang="en-GB" sz="1800" dirty="0" smtClean="0"/>
                        <a:t>the accounting infrastructure and the EGI Helpdesk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81568">
                <a:tc>
                  <a:txBody>
                    <a:bodyPr/>
                    <a:lstStyle/>
                    <a:p>
                      <a:r>
                        <a:rPr lang="en-GB" dirty="0" smtClean="0"/>
                        <a:t>O6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JRA1.2</a:t>
                      </a:r>
                    </a:p>
                    <a:p>
                      <a:r>
                        <a:rPr lang="en-GB" sz="1400" dirty="0" smtClean="0"/>
                        <a:t>JRA1.3</a:t>
                      </a:r>
                    </a:p>
                    <a:p>
                      <a:r>
                        <a:rPr lang="en-GB" sz="1400" dirty="0" smtClean="0"/>
                        <a:t>JRA1.4</a:t>
                      </a:r>
                    </a:p>
                    <a:p>
                      <a:r>
                        <a:rPr lang="en-GB" sz="1400" dirty="0" smtClean="0"/>
                        <a:t>JRA1.5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Evolve the operational tools used by the production infrastructure 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smtClean="0"/>
                        <a:t>Maintenance, development and support of national deployment 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smtClean="0"/>
                        <a:t>Accounting for the use of new resources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smtClean="0"/>
                        <a:t>Advancement of the Operations Portal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48478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Results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SA1 and JRA1: 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-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EGI-InSPIRE-Slide-Template_v4-5</Template>
  <TotalTime>19607</TotalTime>
  <Words>4080</Words>
  <Application>Microsoft Office PowerPoint</Application>
  <PresentationFormat>On-screen Show (4:3)</PresentationFormat>
  <Paragraphs>1083</Paragraphs>
  <Slides>52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EGI-InSPIRE-Slide-Template_v4-5</vt:lpstr>
      <vt:lpstr>SA1 and JRA1 Operations and Operational Tools</vt:lpstr>
      <vt:lpstr>Contents</vt:lpstr>
      <vt:lpstr>PART I</vt:lpstr>
      <vt:lpstr>SA1 Overview</vt:lpstr>
      <vt:lpstr>SA1 tasks and resource distribution</vt:lpstr>
      <vt:lpstr>JRA1 Overview</vt:lpstr>
      <vt:lpstr>JRA1 tasks and resource distribution</vt:lpstr>
      <vt:lpstr>Objectives</vt:lpstr>
      <vt:lpstr>Contents</vt:lpstr>
      <vt:lpstr>Resource infrastructure Providers</vt:lpstr>
      <vt:lpstr>Installed Capacity</vt:lpstr>
      <vt:lpstr>10 years in production</vt:lpstr>
      <vt:lpstr>Contents</vt:lpstr>
      <vt:lpstr>Continued operations</vt:lpstr>
      <vt:lpstr>Coordination</vt:lpstr>
      <vt:lpstr>EGI CSIRT</vt:lpstr>
      <vt:lpstr>EGI CSIRT Collaborations</vt:lpstr>
      <vt:lpstr>Security Service Challenge</vt:lpstr>
      <vt:lpstr>Security Threat Mitigations</vt:lpstr>
      <vt:lpstr>Software Upgrades</vt:lpstr>
      <vt:lpstr>Service Levels/Core infrastructure</vt:lpstr>
      <vt:lpstr>Service Levels/Community platforms</vt:lpstr>
      <vt:lpstr>Evolution of operations  and user support</vt:lpstr>
      <vt:lpstr>VO and User Statistics</vt:lpstr>
      <vt:lpstr>CPU Usage</vt:lpstr>
      <vt:lpstr>GGUS</vt:lpstr>
      <vt:lpstr>GGUS</vt:lpstr>
      <vt:lpstr>Technical Advancement</vt:lpstr>
      <vt:lpstr>Monitoring 1/2</vt:lpstr>
      <vt:lpstr>Operations Portal and GOCDB</vt:lpstr>
      <vt:lpstr>Accounting and regionalization</vt:lpstr>
      <vt:lpstr>Information Discovery Service</vt:lpstr>
      <vt:lpstr>Integration</vt:lpstr>
      <vt:lpstr>PO4: GOCDB</vt:lpstr>
      <vt:lpstr>PO4: Accounting</vt:lpstr>
      <vt:lpstr>PO4: SAM and Operations Portal</vt:lpstr>
      <vt:lpstr>PO6: Software</vt:lpstr>
      <vt:lpstr>PO5: Infrastructure Providers 1/2</vt:lpstr>
      <vt:lpstr>PO5: Infrastructure Providers 2/2</vt:lpstr>
      <vt:lpstr>Enhancing EGI’s  Service Management</vt:lpstr>
      <vt:lpstr>Operational Level Agreements (OLAs)</vt:lpstr>
      <vt:lpstr>Service Management</vt:lpstr>
      <vt:lpstr>Service Level Management</vt:lpstr>
      <vt:lpstr>Service Reporting Management</vt:lpstr>
      <vt:lpstr>PART IV</vt:lpstr>
      <vt:lpstr> PY4 Issues/SA1</vt:lpstr>
      <vt:lpstr>PY4 Issues/JRA1</vt:lpstr>
      <vt:lpstr>Use of Resources/SA1</vt:lpstr>
      <vt:lpstr>PowerPoint Presentation</vt:lpstr>
      <vt:lpstr>SA1 Plans for PY4</vt:lpstr>
      <vt:lpstr>JRA1 Plans for PY4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Tiziana Ferrari</dc:creator>
  <cp:lastModifiedBy>Tiziana Ferrari</cp:lastModifiedBy>
  <cp:revision>481</cp:revision>
  <dcterms:created xsi:type="dcterms:W3CDTF">2013-06-05T15:48:33Z</dcterms:created>
  <dcterms:modified xsi:type="dcterms:W3CDTF">2013-06-24T15:57:11Z</dcterms:modified>
</cp:coreProperties>
</file>