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23"/>
  </p:notesMasterIdLst>
  <p:handoutMasterIdLst>
    <p:handoutMasterId r:id="rId24"/>
  </p:handoutMasterIdLst>
  <p:sldIdLst>
    <p:sldId id="640" r:id="rId4"/>
    <p:sldId id="661" r:id="rId5"/>
    <p:sldId id="660" r:id="rId6"/>
    <p:sldId id="712" r:id="rId7"/>
    <p:sldId id="693" r:id="rId8"/>
    <p:sldId id="700" r:id="rId9"/>
    <p:sldId id="692" r:id="rId10"/>
    <p:sldId id="690" r:id="rId11"/>
    <p:sldId id="697" r:id="rId12"/>
    <p:sldId id="703" r:id="rId13"/>
    <p:sldId id="715" r:id="rId14"/>
    <p:sldId id="688" r:id="rId15"/>
    <p:sldId id="707" r:id="rId16"/>
    <p:sldId id="691" r:id="rId17"/>
    <p:sldId id="716" r:id="rId18"/>
    <p:sldId id="665" r:id="rId19"/>
    <p:sldId id="714" r:id="rId20"/>
    <p:sldId id="710" r:id="rId21"/>
    <p:sldId id="64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  <p:cmAuthor id="2" name="Damir  Marinovic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8" autoAdjust="0"/>
    <p:restoredTop sz="81534" autoAdjust="0"/>
  </p:normalViewPr>
  <p:slideViewPr>
    <p:cSldViewPr>
      <p:cViewPr>
        <p:scale>
          <a:sx n="59" d="100"/>
          <a:sy n="59" d="100"/>
        </p:scale>
        <p:origin x="-1624" y="-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68713-FE3B-904F-ADF5-4312B95EECA3}" type="doc">
      <dgm:prSet loTypeId="urn:microsoft.com/office/officeart/2005/8/layout/cycle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A99D75-903C-C94C-A815-AE63B2280F7C}">
      <dgm:prSet phldrT="[Text]"/>
      <dgm:spPr/>
      <dgm:t>
        <a:bodyPr/>
        <a:lstStyle/>
        <a:p>
          <a:r>
            <a:rPr lang="en-US" dirty="0" smtClean="0"/>
            <a:t>Technology Providers</a:t>
          </a:r>
          <a:endParaRPr lang="en-US" dirty="0"/>
        </a:p>
      </dgm:t>
    </dgm:pt>
    <dgm:pt modelId="{72EAD23B-9EA6-BE43-BFA7-BBBBE677554D}" type="parTrans" cxnId="{947E1712-0906-B644-B5D5-AAE775C38EEF}">
      <dgm:prSet/>
      <dgm:spPr/>
      <dgm:t>
        <a:bodyPr/>
        <a:lstStyle/>
        <a:p>
          <a:endParaRPr lang="en-US"/>
        </a:p>
      </dgm:t>
    </dgm:pt>
    <dgm:pt modelId="{75F80C96-302B-B14C-943A-A92BB1CE4843}" type="sibTrans" cxnId="{947E1712-0906-B644-B5D5-AAE775C38EEF}">
      <dgm:prSet/>
      <dgm:spPr/>
      <dgm:t>
        <a:bodyPr/>
        <a:lstStyle/>
        <a:p>
          <a:endParaRPr lang="en-US"/>
        </a:p>
      </dgm:t>
    </dgm:pt>
    <dgm:pt modelId="{458F5CEA-F14D-2347-A3F1-0EABBC3CA41A}">
      <dgm:prSet phldrT="[Text]" custT="1"/>
      <dgm:spPr/>
      <dgm:t>
        <a:bodyPr/>
        <a:lstStyle/>
        <a:p>
          <a:r>
            <a:rPr lang="en-US" sz="1400" dirty="0" smtClean="0"/>
            <a:t>EMI, IGE, </a:t>
          </a:r>
          <a:r>
            <a:rPr lang="en-US" sz="1400" dirty="0" err="1" smtClean="0"/>
            <a:t>StratusLab</a:t>
          </a:r>
          <a:r>
            <a:rPr lang="en-US" sz="1400" dirty="0" smtClean="0"/>
            <a:t>, SAGA, </a:t>
          </a:r>
          <a:r>
            <a:rPr lang="en-US" sz="1400" b="1" u="sng" dirty="0" smtClean="0">
              <a:solidFill>
                <a:schemeClr val="tx1"/>
              </a:solidFill>
            </a:rPr>
            <a:t>UVACSE</a:t>
          </a:r>
          <a:r>
            <a:rPr lang="en-US" sz="1400" dirty="0" smtClean="0">
              <a:solidFill>
                <a:schemeClr val="tx1"/>
              </a:solidFill>
            </a:rPr>
            <a:t>, </a:t>
          </a:r>
          <a:r>
            <a:rPr lang="en-US" sz="1400" b="1" u="sng" dirty="0" smtClean="0">
              <a:solidFill>
                <a:schemeClr val="tx1"/>
              </a:solidFill>
            </a:rPr>
            <a:t>PSNC</a:t>
          </a:r>
          <a:endParaRPr lang="en-US" sz="1400" b="1" u="sng" dirty="0"/>
        </a:p>
      </dgm:t>
    </dgm:pt>
    <dgm:pt modelId="{CAAE70B0-E9E0-F04E-9B8B-4D282470C6C6}" type="parTrans" cxnId="{3E1D3AD7-C28E-0B46-A7C1-E24BB884A4C5}">
      <dgm:prSet/>
      <dgm:spPr/>
      <dgm:t>
        <a:bodyPr/>
        <a:lstStyle/>
        <a:p>
          <a:endParaRPr lang="en-US"/>
        </a:p>
      </dgm:t>
    </dgm:pt>
    <dgm:pt modelId="{78614FCA-34CE-3A4B-A4B2-C38A1C19C089}" type="sibTrans" cxnId="{3E1D3AD7-C28E-0B46-A7C1-E24BB884A4C5}">
      <dgm:prSet/>
      <dgm:spPr/>
      <dgm:t>
        <a:bodyPr/>
        <a:lstStyle/>
        <a:p>
          <a:endParaRPr lang="en-US"/>
        </a:p>
      </dgm:t>
    </dgm:pt>
    <dgm:pt modelId="{32F5EBD0-0FEA-3045-A27E-59C3AFE26D5A}">
      <dgm:prSet phldrT="[Text]"/>
      <dgm:spPr/>
      <dgm:t>
        <a:bodyPr/>
        <a:lstStyle/>
        <a:p>
          <a:r>
            <a:rPr lang="en-US" dirty="0" smtClean="0"/>
            <a:t>Resource Providers</a:t>
          </a:r>
          <a:endParaRPr lang="en-US" dirty="0"/>
        </a:p>
      </dgm:t>
    </dgm:pt>
    <dgm:pt modelId="{BB58B0C4-4AD3-F24F-9B47-EC705142E53E}" type="parTrans" cxnId="{5A7E642E-8CBA-D144-B930-B90715608999}">
      <dgm:prSet/>
      <dgm:spPr/>
      <dgm:t>
        <a:bodyPr/>
        <a:lstStyle/>
        <a:p>
          <a:endParaRPr lang="en-US"/>
        </a:p>
      </dgm:t>
    </dgm:pt>
    <dgm:pt modelId="{A83926D2-FB7E-034B-BA3A-472B9905BEC6}" type="sibTrans" cxnId="{5A7E642E-8CBA-D144-B930-B90715608999}">
      <dgm:prSet/>
      <dgm:spPr/>
      <dgm:t>
        <a:bodyPr/>
        <a:lstStyle/>
        <a:p>
          <a:endParaRPr lang="en-US"/>
        </a:p>
      </dgm:t>
    </dgm:pt>
    <dgm:pt modelId="{7DB05DC9-8BF4-C54C-A557-EFE1D51FB1FE}">
      <dgm:prSet phldrT="[Text]" custT="1"/>
      <dgm:spPr/>
      <dgm:t>
        <a:bodyPr/>
        <a:lstStyle/>
        <a:p>
          <a:r>
            <a:rPr lang="en-US" sz="1400" dirty="0" smtClean="0"/>
            <a:t>Latin-America, South Africa, Ukraine, </a:t>
          </a:r>
          <a:r>
            <a:rPr lang="en-US" sz="1400" b="1" u="sng" dirty="0" smtClean="0"/>
            <a:t>Asia-Pacific</a:t>
          </a:r>
          <a:r>
            <a:rPr lang="en-US" sz="1400" b="0" u="none" dirty="0" smtClean="0"/>
            <a:t>, OSG (US)*</a:t>
          </a:r>
          <a:endParaRPr lang="en-US" sz="1400" b="0" u="none" dirty="0"/>
        </a:p>
      </dgm:t>
    </dgm:pt>
    <dgm:pt modelId="{9F7BD703-39D2-1341-9E31-113CF5A508B2}" type="parTrans" cxnId="{1E94CE1F-46ED-054B-86F6-29A4A947EF10}">
      <dgm:prSet/>
      <dgm:spPr/>
      <dgm:t>
        <a:bodyPr/>
        <a:lstStyle/>
        <a:p>
          <a:endParaRPr lang="en-US"/>
        </a:p>
      </dgm:t>
    </dgm:pt>
    <dgm:pt modelId="{57837589-ABE9-7240-B7B4-1EACF353F449}" type="sibTrans" cxnId="{1E94CE1F-46ED-054B-86F6-29A4A947EF10}">
      <dgm:prSet/>
      <dgm:spPr/>
      <dgm:t>
        <a:bodyPr/>
        <a:lstStyle/>
        <a:p>
          <a:endParaRPr lang="en-US"/>
        </a:p>
      </dgm:t>
    </dgm:pt>
    <dgm:pt modelId="{982273AA-0D40-B740-B52A-707F0F391E39}">
      <dgm:prSet phldrT="[Text]"/>
      <dgm:spPr/>
      <dgm:t>
        <a:bodyPr/>
        <a:lstStyle/>
        <a:p>
          <a:r>
            <a:rPr lang="en-US" dirty="0" err="1" smtClean="0"/>
            <a:t>Specialised</a:t>
          </a:r>
          <a:r>
            <a:rPr lang="en-US" dirty="0" smtClean="0"/>
            <a:t> Services and Support</a:t>
          </a:r>
          <a:endParaRPr lang="en-US" dirty="0"/>
        </a:p>
      </dgm:t>
    </dgm:pt>
    <dgm:pt modelId="{34163C09-1D6C-F643-BCA0-11AD3610C570}" type="parTrans" cxnId="{0C0B4F46-72C0-1143-BFDD-53E323FA6417}">
      <dgm:prSet/>
      <dgm:spPr/>
      <dgm:t>
        <a:bodyPr/>
        <a:lstStyle/>
        <a:p>
          <a:endParaRPr lang="en-US"/>
        </a:p>
      </dgm:t>
    </dgm:pt>
    <dgm:pt modelId="{8D534E4A-883F-2A46-9AE0-ED50571AE9DB}" type="sibTrans" cxnId="{0C0B4F46-72C0-1143-BFDD-53E323FA6417}">
      <dgm:prSet/>
      <dgm:spPr/>
      <dgm:t>
        <a:bodyPr/>
        <a:lstStyle/>
        <a:p>
          <a:endParaRPr lang="en-US"/>
        </a:p>
      </dgm:t>
    </dgm:pt>
    <dgm:pt modelId="{71143087-4D00-074B-BB87-3AB999CA4DDA}">
      <dgm:prSet phldrT="[Text]" custT="1"/>
      <dgm:spPr/>
      <dgm:t>
        <a:bodyPr/>
        <a:lstStyle/>
        <a:p>
          <a:r>
            <a:rPr lang="en-US" sz="1400" dirty="0" smtClean="0"/>
            <a:t>MAPPER, GISELA, </a:t>
          </a:r>
          <a:r>
            <a:rPr lang="en-US" sz="1400" dirty="0" err="1" smtClean="0"/>
            <a:t>gSLM</a:t>
          </a:r>
          <a:r>
            <a:rPr lang="en-US" sz="1400" dirty="0" smtClean="0"/>
            <a:t>, e-</a:t>
          </a:r>
          <a:r>
            <a:rPr lang="en-US" sz="1400" dirty="0" err="1" smtClean="0"/>
            <a:t>ScienceTalk</a:t>
          </a:r>
          <a:r>
            <a:rPr lang="en-US" sz="1400" dirty="0" smtClean="0"/>
            <a:t>, DECIDE, CHAIN, EDGI, </a:t>
          </a:r>
          <a:r>
            <a:rPr lang="en-US" sz="1400" dirty="0" err="1" smtClean="0"/>
            <a:t>ScalaLife</a:t>
          </a:r>
          <a:r>
            <a:rPr lang="en-US" sz="1400" dirty="0" smtClean="0"/>
            <a:t>, SCI-BUS, SHIWA, SIENA, e-</a:t>
          </a:r>
          <a:r>
            <a:rPr lang="en-US" sz="1400" dirty="0" err="1" smtClean="0"/>
            <a:t>nventory</a:t>
          </a:r>
          <a:r>
            <a:rPr lang="en-US" sz="1400" dirty="0" smtClean="0"/>
            <a:t>, </a:t>
          </a:r>
          <a:r>
            <a:rPr lang="en-US" sz="1400" b="1" u="sng" dirty="0" smtClean="0">
              <a:solidFill>
                <a:srgbClr val="000000"/>
              </a:solidFill>
            </a:rPr>
            <a:t>DANTE</a:t>
          </a:r>
          <a:endParaRPr lang="en-US" sz="1400" b="1" u="sng" dirty="0"/>
        </a:p>
      </dgm:t>
    </dgm:pt>
    <dgm:pt modelId="{96C8288D-2461-A94E-886A-8E4063F55E0C}" type="parTrans" cxnId="{1CBE92B9-B83A-834E-BEB9-FB168785DDC5}">
      <dgm:prSet/>
      <dgm:spPr/>
      <dgm:t>
        <a:bodyPr/>
        <a:lstStyle/>
        <a:p>
          <a:endParaRPr lang="en-US"/>
        </a:p>
      </dgm:t>
    </dgm:pt>
    <dgm:pt modelId="{A54D8EE3-2E2D-5B44-AA45-3B50F9794C51}" type="sibTrans" cxnId="{1CBE92B9-B83A-834E-BEB9-FB168785DDC5}">
      <dgm:prSet/>
      <dgm:spPr/>
      <dgm:t>
        <a:bodyPr/>
        <a:lstStyle/>
        <a:p>
          <a:endParaRPr lang="en-US"/>
        </a:p>
      </dgm:t>
    </dgm:pt>
    <dgm:pt modelId="{D27916FC-705A-DF40-A0A5-150D93C73185}">
      <dgm:prSet phldrT="[Text]"/>
      <dgm:spPr/>
      <dgm:t>
        <a:bodyPr/>
        <a:lstStyle/>
        <a:p>
          <a:r>
            <a:rPr lang="en-US" dirty="0" smtClean="0"/>
            <a:t>VRCs</a:t>
          </a:r>
          <a:endParaRPr lang="en-US" dirty="0"/>
        </a:p>
      </dgm:t>
    </dgm:pt>
    <dgm:pt modelId="{DC4D8002-B88F-1645-BCBC-6E3432DD912E}" type="parTrans" cxnId="{46360BB9-4A58-AA44-B29B-FF8720B70E7C}">
      <dgm:prSet/>
      <dgm:spPr/>
      <dgm:t>
        <a:bodyPr/>
        <a:lstStyle/>
        <a:p>
          <a:endParaRPr lang="en-US"/>
        </a:p>
      </dgm:t>
    </dgm:pt>
    <dgm:pt modelId="{7577BA9E-AA27-3043-8A7B-05C017689CA4}" type="sibTrans" cxnId="{46360BB9-4A58-AA44-B29B-FF8720B70E7C}">
      <dgm:prSet/>
      <dgm:spPr/>
      <dgm:t>
        <a:bodyPr/>
        <a:lstStyle/>
        <a:p>
          <a:endParaRPr lang="en-US"/>
        </a:p>
      </dgm:t>
    </dgm:pt>
    <dgm:pt modelId="{4074B56A-AEF2-334A-A912-EADA14B31E9B}">
      <dgm:prSet phldrT="[Text]" custT="1"/>
      <dgm:spPr/>
      <dgm:t>
        <a:bodyPr/>
        <a:lstStyle/>
        <a:p>
          <a:r>
            <a:rPr lang="en-US" sz="1400" dirty="0" smtClean="0"/>
            <a:t>WLCG, </a:t>
          </a:r>
          <a:r>
            <a:rPr lang="en-US" sz="1400" dirty="0" err="1" smtClean="0"/>
            <a:t>WeNMR</a:t>
          </a:r>
          <a:r>
            <a:rPr lang="en-US" sz="1400" dirty="0" smtClean="0"/>
            <a:t>, HMRC, LSGC, VERCE*</a:t>
          </a:r>
          <a:endParaRPr lang="en-US" sz="1400" dirty="0"/>
        </a:p>
      </dgm:t>
    </dgm:pt>
    <dgm:pt modelId="{36CF6355-1F99-8D4A-903D-93612EA1FBBD}" type="parTrans" cxnId="{B8E6EE3D-1B9E-FD40-8B91-F6BD1985F64A}">
      <dgm:prSet/>
      <dgm:spPr/>
      <dgm:t>
        <a:bodyPr/>
        <a:lstStyle/>
        <a:p>
          <a:endParaRPr lang="en-US"/>
        </a:p>
      </dgm:t>
    </dgm:pt>
    <dgm:pt modelId="{E537235F-1CDA-0C46-8703-23CE85579BB3}" type="sibTrans" cxnId="{B8E6EE3D-1B9E-FD40-8B91-F6BD1985F64A}">
      <dgm:prSet/>
      <dgm:spPr/>
      <dgm:t>
        <a:bodyPr/>
        <a:lstStyle/>
        <a:p>
          <a:endParaRPr lang="en-US"/>
        </a:p>
      </dgm:t>
    </dgm:pt>
    <dgm:pt modelId="{A759591A-5EA5-2948-9BC9-3F5FD33ED62B}">
      <dgm:prSet phldrT="[Text]" custT="1"/>
      <dgm:spPr/>
      <dgm:t>
        <a:bodyPr/>
        <a:lstStyle/>
        <a:p>
          <a:r>
            <a:rPr lang="en-US" sz="1400" dirty="0" err="1" smtClean="0"/>
            <a:t>LoI</a:t>
          </a:r>
          <a:r>
            <a:rPr lang="en-US" sz="1400" dirty="0" smtClean="0"/>
            <a:t> with DARIAH/CLARIN</a:t>
          </a:r>
          <a:endParaRPr lang="en-US" sz="1400" dirty="0"/>
        </a:p>
      </dgm:t>
    </dgm:pt>
    <dgm:pt modelId="{7E877F5E-B98C-9C46-8E9F-ECACF4CFC549}" type="parTrans" cxnId="{6DDE791E-BC0B-7B49-875E-34C980706429}">
      <dgm:prSet/>
      <dgm:spPr/>
      <dgm:t>
        <a:bodyPr/>
        <a:lstStyle/>
        <a:p>
          <a:endParaRPr lang="en-US"/>
        </a:p>
      </dgm:t>
    </dgm:pt>
    <dgm:pt modelId="{4A7A2033-B711-094B-8189-7E3E610E154A}" type="sibTrans" cxnId="{6DDE791E-BC0B-7B49-875E-34C980706429}">
      <dgm:prSet/>
      <dgm:spPr/>
      <dgm:t>
        <a:bodyPr/>
        <a:lstStyle/>
        <a:p>
          <a:endParaRPr lang="en-US"/>
        </a:p>
      </dgm:t>
    </dgm:pt>
    <dgm:pt modelId="{A12B0F9C-128C-A642-AF06-A69036212EA3}" type="pres">
      <dgm:prSet presAssocID="{28E68713-FE3B-904F-ADF5-4312B95EECA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6835F2-8343-764E-BCB6-DBB4AB0BAE99}" type="pres">
      <dgm:prSet presAssocID="{28E68713-FE3B-904F-ADF5-4312B95EECA3}" presName="children" presStyleCnt="0"/>
      <dgm:spPr/>
    </dgm:pt>
    <dgm:pt modelId="{EA805880-C4BF-754C-91DB-9B29F5B50E23}" type="pres">
      <dgm:prSet presAssocID="{28E68713-FE3B-904F-ADF5-4312B95EECA3}" presName="child1group" presStyleCnt="0"/>
      <dgm:spPr/>
    </dgm:pt>
    <dgm:pt modelId="{E50AAD97-F2DF-7B49-9E41-E0F9D3669F88}" type="pres">
      <dgm:prSet presAssocID="{28E68713-FE3B-904F-ADF5-4312B95EECA3}" presName="child1" presStyleLbl="bgAcc1" presStyleIdx="0" presStyleCnt="4" custScaleY="61658" custLinFactNeighborY="23879"/>
      <dgm:spPr/>
      <dgm:t>
        <a:bodyPr/>
        <a:lstStyle/>
        <a:p>
          <a:endParaRPr lang="en-US"/>
        </a:p>
      </dgm:t>
    </dgm:pt>
    <dgm:pt modelId="{EAA6F985-E420-7947-A666-39E11428FF07}" type="pres">
      <dgm:prSet presAssocID="{28E68713-FE3B-904F-ADF5-4312B95EECA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EEC1E-A4C2-6843-96C0-8F2C925401E2}" type="pres">
      <dgm:prSet presAssocID="{28E68713-FE3B-904F-ADF5-4312B95EECA3}" presName="child2group" presStyleCnt="0"/>
      <dgm:spPr/>
    </dgm:pt>
    <dgm:pt modelId="{5492233D-D55E-344C-AB04-A1F9A93C88F2}" type="pres">
      <dgm:prSet presAssocID="{28E68713-FE3B-904F-ADF5-4312B95EECA3}" presName="child2" presStyleLbl="bgAcc1" presStyleIdx="1" presStyleCnt="4" custLinFactNeighborX="8385" custLinFactNeighborY="40724"/>
      <dgm:spPr/>
      <dgm:t>
        <a:bodyPr/>
        <a:lstStyle/>
        <a:p>
          <a:endParaRPr lang="en-US"/>
        </a:p>
      </dgm:t>
    </dgm:pt>
    <dgm:pt modelId="{593EFC3D-3077-3F42-83A7-C7137E0B9CB8}" type="pres">
      <dgm:prSet presAssocID="{28E68713-FE3B-904F-ADF5-4312B95EECA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F05B9-DE15-7946-88BB-DC30DB244282}" type="pres">
      <dgm:prSet presAssocID="{28E68713-FE3B-904F-ADF5-4312B95EECA3}" presName="child3group" presStyleCnt="0"/>
      <dgm:spPr/>
    </dgm:pt>
    <dgm:pt modelId="{AF977D3F-0CAB-7742-B452-F02C87B1FF72}" type="pres">
      <dgm:prSet presAssocID="{28E68713-FE3B-904F-ADF5-4312B95EECA3}" presName="child3" presStyleLbl="bgAcc1" presStyleIdx="2" presStyleCnt="4" custScaleX="85866" custScaleY="163660" custLinFactNeighborX="19568" custLinFactNeighborY="-19535"/>
      <dgm:spPr/>
      <dgm:t>
        <a:bodyPr/>
        <a:lstStyle/>
        <a:p>
          <a:endParaRPr lang="en-US"/>
        </a:p>
      </dgm:t>
    </dgm:pt>
    <dgm:pt modelId="{CFFCB6ED-08E1-BD46-92BC-B7B6CE8F8035}" type="pres">
      <dgm:prSet presAssocID="{28E68713-FE3B-904F-ADF5-4312B95EECA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AEF02-379E-694A-ADCB-624FCB2663C8}" type="pres">
      <dgm:prSet presAssocID="{28E68713-FE3B-904F-ADF5-4312B95EECA3}" presName="child4group" presStyleCnt="0"/>
      <dgm:spPr/>
    </dgm:pt>
    <dgm:pt modelId="{52874E04-3795-C94A-8251-8AD74B83E474}" type="pres">
      <dgm:prSet presAssocID="{28E68713-FE3B-904F-ADF5-4312B95EECA3}" presName="child4" presStyleLbl="bgAcc1" presStyleIdx="3" presStyleCnt="4"/>
      <dgm:spPr/>
      <dgm:t>
        <a:bodyPr/>
        <a:lstStyle/>
        <a:p>
          <a:endParaRPr lang="en-US"/>
        </a:p>
      </dgm:t>
    </dgm:pt>
    <dgm:pt modelId="{169003E2-C617-1A4B-8A4F-FF8E75119AF6}" type="pres">
      <dgm:prSet presAssocID="{28E68713-FE3B-904F-ADF5-4312B95EECA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4867F-4DFA-324C-9A99-C77BB05375AD}" type="pres">
      <dgm:prSet presAssocID="{28E68713-FE3B-904F-ADF5-4312B95EECA3}" presName="childPlaceholder" presStyleCnt="0"/>
      <dgm:spPr/>
    </dgm:pt>
    <dgm:pt modelId="{2225E0FC-4F17-354B-B889-A7A7DAE257CD}" type="pres">
      <dgm:prSet presAssocID="{28E68713-FE3B-904F-ADF5-4312B95EECA3}" presName="circle" presStyleCnt="0"/>
      <dgm:spPr/>
    </dgm:pt>
    <dgm:pt modelId="{D1418448-AAF7-9144-9AA2-4AA45B15F744}" type="pres">
      <dgm:prSet presAssocID="{28E68713-FE3B-904F-ADF5-4312B95EECA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3C492-F587-184A-AF69-305CAB4B3724}" type="pres">
      <dgm:prSet presAssocID="{28E68713-FE3B-904F-ADF5-4312B95EECA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DF2A8-E842-904A-9DCE-012488ED6CAC}" type="pres">
      <dgm:prSet presAssocID="{28E68713-FE3B-904F-ADF5-4312B95EECA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55CD2-BF45-D145-A92F-392809708C32}" type="pres">
      <dgm:prSet presAssocID="{28E68713-FE3B-904F-ADF5-4312B95EECA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E046-DD58-CA4D-8E9B-7586C003A478}" type="pres">
      <dgm:prSet presAssocID="{28E68713-FE3B-904F-ADF5-4312B95EECA3}" presName="quadrantPlaceholder" presStyleCnt="0"/>
      <dgm:spPr/>
    </dgm:pt>
    <dgm:pt modelId="{1ED831B1-FC7F-4748-BC37-788F68F8A467}" type="pres">
      <dgm:prSet presAssocID="{28E68713-FE3B-904F-ADF5-4312B95EECA3}" presName="center1" presStyleLbl="fgShp" presStyleIdx="0" presStyleCnt="2"/>
      <dgm:spPr/>
    </dgm:pt>
    <dgm:pt modelId="{A42CB3DE-A14E-4C46-B823-CC6BEECA7911}" type="pres">
      <dgm:prSet presAssocID="{28E68713-FE3B-904F-ADF5-4312B95EECA3}" presName="center2" presStyleLbl="fgShp" presStyleIdx="1" presStyleCnt="2"/>
      <dgm:spPr/>
    </dgm:pt>
  </dgm:ptLst>
  <dgm:cxnLst>
    <dgm:cxn modelId="{B8E6EE3D-1B9E-FD40-8B91-F6BD1985F64A}" srcId="{D27916FC-705A-DF40-A0A5-150D93C73185}" destId="{4074B56A-AEF2-334A-A912-EADA14B31E9B}" srcOrd="0" destOrd="0" parTransId="{36CF6355-1F99-8D4A-903D-93612EA1FBBD}" sibTransId="{E537235F-1CDA-0C46-8703-23CE85579BB3}"/>
    <dgm:cxn modelId="{3E1D3AD7-C28E-0B46-A7C1-E24BB884A4C5}" srcId="{90A99D75-903C-C94C-A815-AE63B2280F7C}" destId="{458F5CEA-F14D-2347-A3F1-0EABBC3CA41A}" srcOrd="0" destOrd="0" parTransId="{CAAE70B0-E9E0-F04E-9B8B-4D282470C6C6}" sibTransId="{78614FCA-34CE-3A4B-A4B2-C38A1C19C089}"/>
    <dgm:cxn modelId="{5A7E642E-8CBA-D144-B930-B90715608999}" srcId="{28E68713-FE3B-904F-ADF5-4312B95EECA3}" destId="{32F5EBD0-0FEA-3045-A27E-59C3AFE26D5A}" srcOrd="1" destOrd="0" parTransId="{BB58B0C4-4AD3-F24F-9B47-EC705142E53E}" sibTransId="{A83926D2-FB7E-034B-BA3A-472B9905BEC6}"/>
    <dgm:cxn modelId="{56E45341-534D-EA4B-9FFA-E8FEA3C1857C}" type="presOf" srcId="{D27916FC-705A-DF40-A0A5-150D93C73185}" destId="{88C55CD2-BF45-D145-A92F-392809708C32}" srcOrd="0" destOrd="0" presId="urn:microsoft.com/office/officeart/2005/8/layout/cycle4"/>
    <dgm:cxn modelId="{0C0B4F46-72C0-1143-BFDD-53E323FA6417}" srcId="{28E68713-FE3B-904F-ADF5-4312B95EECA3}" destId="{982273AA-0D40-B740-B52A-707F0F391E39}" srcOrd="2" destOrd="0" parTransId="{34163C09-1D6C-F643-BCA0-11AD3610C570}" sibTransId="{8D534E4A-883F-2A46-9AE0-ED50571AE9DB}"/>
    <dgm:cxn modelId="{6DDE791E-BC0B-7B49-875E-34C980706429}" srcId="{D27916FC-705A-DF40-A0A5-150D93C73185}" destId="{A759591A-5EA5-2948-9BC9-3F5FD33ED62B}" srcOrd="1" destOrd="0" parTransId="{7E877F5E-B98C-9C46-8E9F-ECACF4CFC549}" sibTransId="{4A7A2033-B711-094B-8189-7E3E610E154A}"/>
    <dgm:cxn modelId="{E0C37783-1DED-8742-B81B-3D1A0B3187E3}" type="presOf" srcId="{4074B56A-AEF2-334A-A912-EADA14B31E9B}" destId="{169003E2-C617-1A4B-8A4F-FF8E75119AF6}" srcOrd="1" destOrd="0" presId="urn:microsoft.com/office/officeart/2005/8/layout/cycle4"/>
    <dgm:cxn modelId="{9463F341-B6D6-6542-9EFC-C82A0F0627CF}" type="presOf" srcId="{7DB05DC9-8BF4-C54C-A557-EFE1D51FB1FE}" destId="{593EFC3D-3077-3F42-83A7-C7137E0B9CB8}" srcOrd="1" destOrd="0" presId="urn:microsoft.com/office/officeart/2005/8/layout/cycle4"/>
    <dgm:cxn modelId="{3656C8A9-8331-7A45-91CB-13294C4AA439}" type="presOf" srcId="{90A99D75-903C-C94C-A815-AE63B2280F7C}" destId="{D1418448-AAF7-9144-9AA2-4AA45B15F744}" srcOrd="0" destOrd="0" presId="urn:microsoft.com/office/officeart/2005/8/layout/cycle4"/>
    <dgm:cxn modelId="{D3D5341E-27A9-2F43-8E68-251C9AE3B62E}" type="presOf" srcId="{71143087-4D00-074B-BB87-3AB999CA4DDA}" destId="{CFFCB6ED-08E1-BD46-92BC-B7B6CE8F8035}" srcOrd="1" destOrd="0" presId="urn:microsoft.com/office/officeart/2005/8/layout/cycle4"/>
    <dgm:cxn modelId="{1C4E927E-B527-FE41-B0C7-82B7B5319CC7}" type="presOf" srcId="{A759591A-5EA5-2948-9BC9-3F5FD33ED62B}" destId="{52874E04-3795-C94A-8251-8AD74B83E474}" srcOrd="0" destOrd="1" presId="urn:microsoft.com/office/officeart/2005/8/layout/cycle4"/>
    <dgm:cxn modelId="{947E1712-0906-B644-B5D5-AAE775C38EEF}" srcId="{28E68713-FE3B-904F-ADF5-4312B95EECA3}" destId="{90A99D75-903C-C94C-A815-AE63B2280F7C}" srcOrd="0" destOrd="0" parTransId="{72EAD23B-9EA6-BE43-BFA7-BBBBE677554D}" sibTransId="{75F80C96-302B-B14C-943A-A92BB1CE4843}"/>
    <dgm:cxn modelId="{4C22159C-FAE7-B54A-B64B-E72EFF2B0CC6}" type="presOf" srcId="{4074B56A-AEF2-334A-A912-EADA14B31E9B}" destId="{52874E04-3795-C94A-8251-8AD74B83E474}" srcOrd="0" destOrd="0" presId="urn:microsoft.com/office/officeart/2005/8/layout/cycle4"/>
    <dgm:cxn modelId="{DCECDCFD-39B8-1644-9823-2F191C8AC817}" type="presOf" srcId="{982273AA-0D40-B740-B52A-707F0F391E39}" destId="{DD2DF2A8-E842-904A-9DCE-012488ED6CAC}" srcOrd="0" destOrd="0" presId="urn:microsoft.com/office/officeart/2005/8/layout/cycle4"/>
    <dgm:cxn modelId="{3E34E9FE-2D55-3C49-AD0E-1168E502652D}" type="presOf" srcId="{7DB05DC9-8BF4-C54C-A557-EFE1D51FB1FE}" destId="{5492233D-D55E-344C-AB04-A1F9A93C88F2}" srcOrd="0" destOrd="0" presId="urn:microsoft.com/office/officeart/2005/8/layout/cycle4"/>
    <dgm:cxn modelId="{5E16384E-BF6B-EA4A-A5DF-D95A02C71792}" type="presOf" srcId="{458F5CEA-F14D-2347-A3F1-0EABBC3CA41A}" destId="{EAA6F985-E420-7947-A666-39E11428FF07}" srcOrd="1" destOrd="0" presId="urn:microsoft.com/office/officeart/2005/8/layout/cycle4"/>
    <dgm:cxn modelId="{46360BB9-4A58-AA44-B29B-FF8720B70E7C}" srcId="{28E68713-FE3B-904F-ADF5-4312B95EECA3}" destId="{D27916FC-705A-DF40-A0A5-150D93C73185}" srcOrd="3" destOrd="0" parTransId="{DC4D8002-B88F-1645-BCBC-6E3432DD912E}" sibTransId="{7577BA9E-AA27-3043-8A7B-05C017689CA4}"/>
    <dgm:cxn modelId="{2D0AB9B3-1A1C-2741-9C85-37576991A711}" type="presOf" srcId="{32F5EBD0-0FEA-3045-A27E-59C3AFE26D5A}" destId="{C473C492-F587-184A-AF69-305CAB4B3724}" srcOrd="0" destOrd="0" presId="urn:microsoft.com/office/officeart/2005/8/layout/cycle4"/>
    <dgm:cxn modelId="{0DE74765-9623-3541-B38C-68E530FBE711}" type="presOf" srcId="{458F5CEA-F14D-2347-A3F1-0EABBC3CA41A}" destId="{E50AAD97-F2DF-7B49-9E41-E0F9D3669F88}" srcOrd="0" destOrd="0" presId="urn:microsoft.com/office/officeart/2005/8/layout/cycle4"/>
    <dgm:cxn modelId="{5C2D8BFF-63BB-8447-9B5B-4F069A9B92D0}" type="presOf" srcId="{A759591A-5EA5-2948-9BC9-3F5FD33ED62B}" destId="{169003E2-C617-1A4B-8A4F-FF8E75119AF6}" srcOrd="1" destOrd="1" presId="urn:microsoft.com/office/officeart/2005/8/layout/cycle4"/>
    <dgm:cxn modelId="{8110AF84-8C40-B940-9E43-06ADD7CFFCFD}" type="presOf" srcId="{28E68713-FE3B-904F-ADF5-4312B95EECA3}" destId="{A12B0F9C-128C-A642-AF06-A69036212EA3}" srcOrd="0" destOrd="0" presId="urn:microsoft.com/office/officeart/2005/8/layout/cycle4"/>
    <dgm:cxn modelId="{1F295E8A-83C0-2C4D-8557-D8D9B750DF96}" type="presOf" srcId="{71143087-4D00-074B-BB87-3AB999CA4DDA}" destId="{AF977D3F-0CAB-7742-B452-F02C87B1FF72}" srcOrd="0" destOrd="0" presId="urn:microsoft.com/office/officeart/2005/8/layout/cycle4"/>
    <dgm:cxn modelId="{1CBE92B9-B83A-834E-BEB9-FB168785DDC5}" srcId="{982273AA-0D40-B740-B52A-707F0F391E39}" destId="{71143087-4D00-074B-BB87-3AB999CA4DDA}" srcOrd="0" destOrd="0" parTransId="{96C8288D-2461-A94E-886A-8E4063F55E0C}" sibTransId="{A54D8EE3-2E2D-5B44-AA45-3B50F9794C51}"/>
    <dgm:cxn modelId="{1E94CE1F-46ED-054B-86F6-29A4A947EF10}" srcId="{32F5EBD0-0FEA-3045-A27E-59C3AFE26D5A}" destId="{7DB05DC9-8BF4-C54C-A557-EFE1D51FB1FE}" srcOrd="0" destOrd="0" parTransId="{9F7BD703-39D2-1341-9E31-113CF5A508B2}" sibTransId="{57837589-ABE9-7240-B7B4-1EACF353F449}"/>
    <dgm:cxn modelId="{D9C0CD9A-9934-A247-8AC5-75CD8D12051D}" type="presParOf" srcId="{A12B0F9C-128C-A642-AF06-A69036212EA3}" destId="{B16835F2-8343-764E-BCB6-DBB4AB0BAE99}" srcOrd="0" destOrd="0" presId="urn:microsoft.com/office/officeart/2005/8/layout/cycle4"/>
    <dgm:cxn modelId="{1C6F7E4F-972C-2145-BB85-9C7D4BE19396}" type="presParOf" srcId="{B16835F2-8343-764E-BCB6-DBB4AB0BAE99}" destId="{EA805880-C4BF-754C-91DB-9B29F5B50E23}" srcOrd="0" destOrd="0" presId="urn:microsoft.com/office/officeart/2005/8/layout/cycle4"/>
    <dgm:cxn modelId="{D5730C40-882B-1048-B516-217EA30DA10C}" type="presParOf" srcId="{EA805880-C4BF-754C-91DB-9B29F5B50E23}" destId="{E50AAD97-F2DF-7B49-9E41-E0F9D3669F88}" srcOrd="0" destOrd="0" presId="urn:microsoft.com/office/officeart/2005/8/layout/cycle4"/>
    <dgm:cxn modelId="{65596D83-B413-FE4A-BDAD-E771C1A8097B}" type="presParOf" srcId="{EA805880-C4BF-754C-91DB-9B29F5B50E23}" destId="{EAA6F985-E420-7947-A666-39E11428FF07}" srcOrd="1" destOrd="0" presId="urn:microsoft.com/office/officeart/2005/8/layout/cycle4"/>
    <dgm:cxn modelId="{D81CEA4D-9132-6C4B-90FF-9B1BDB7E3A5E}" type="presParOf" srcId="{B16835F2-8343-764E-BCB6-DBB4AB0BAE99}" destId="{D8DEEC1E-A4C2-6843-96C0-8F2C925401E2}" srcOrd="1" destOrd="0" presId="urn:microsoft.com/office/officeart/2005/8/layout/cycle4"/>
    <dgm:cxn modelId="{12C61179-86F9-DC48-B65D-AFEFF301A4B3}" type="presParOf" srcId="{D8DEEC1E-A4C2-6843-96C0-8F2C925401E2}" destId="{5492233D-D55E-344C-AB04-A1F9A93C88F2}" srcOrd="0" destOrd="0" presId="urn:microsoft.com/office/officeart/2005/8/layout/cycle4"/>
    <dgm:cxn modelId="{ABD10A4F-3318-524A-8C49-DF76A26DED6C}" type="presParOf" srcId="{D8DEEC1E-A4C2-6843-96C0-8F2C925401E2}" destId="{593EFC3D-3077-3F42-83A7-C7137E0B9CB8}" srcOrd="1" destOrd="0" presId="urn:microsoft.com/office/officeart/2005/8/layout/cycle4"/>
    <dgm:cxn modelId="{9EA53B1C-1BB1-AA4C-A3B8-F7AA42597863}" type="presParOf" srcId="{B16835F2-8343-764E-BCB6-DBB4AB0BAE99}" destId="{14FF05B9-DE15-7946-88BB-DC30DB244282}" srcOrd="2" destOrd="0" presId="urn:microsoft.com/office/officeart/2005/8/layout/cycle4"/>
    <dgm:cxn modelId="{E6F6739A-F1F0-B446-962A-EBD28A329E3C}" type="presParOf" srcId="{14FF05B9-DE15-7946-88BB-DC30DB244282}" destId="{AF977D3F-0CAB-7742-B452-F02C87B1FF72}" srcOrd="0" destOrd="0" presId="urn:microsoft.com/office/officeart/2005/8/layout/cycle4"/>
    <dgm:cxn modelId="{DE82F544-ACAD-854A-9CE8-F219879F7972}" type="presParOf" srcId="{14FF05B9-DE15-7946-88BB-DC30DB244282}" destId="{CFFCB6ED-08E1-BD46-92BC-B7B6CE8F8035}" srcOrd="1" destOrd="0" presId="urn:microsoft.com/office/officeart/2005/8/layout/cycle4"/>
    <dgm:cxn modelId="{3EAFA5A9-6A0B-6747-9CC3-310016FB2AA0}" type="presParOf" srcId="{B16835F2-8343-764E-BCB6-DBB4AB0BAE99}" destId="{ACEAEF02-379E-694A-ADCB-624FCB2663C8}" srcOrd="3" destOrd="0" presId="urn:microsoft.com/office/officeart/2005/8/layout/cycle4"/>
    <dgm:cxn modelId="{17C38B12-2581-5946-BC61-B8013D594CA7}" type="presParOf" srcId="{ACEAEF02-379E-694A-ADCB-624FCB2663C8}" destId="{52874E04-3795-C94A-8251-8AD74B83E474}" srcOrd="0" destOrd="0" presId="urn:microsoft.com/office/officeart/2005/8/layout/cycle4"/>
    <dgm:cxn modelId="{44A97578-B015-7B47-A289-7610EFFCA505}" type="presParOf" srcId="{ACEAEF02-379E-694A-ADCB-624FCB2663C8}" destId="{169003E2-C617-1A4B-8A4F-FF8E75119AF6}" srcOrd="1" destOrd="0" presId="urn:microsoft.com/office/officeart/2005/8/layout/cycle4"/>
    <dgm:cxn modelId="{EEAAB042-921C-8549-8058-D64795793D3E}" type="presParOf" srcId="{B16835F2-8343-764E-BCB6-DBB4AB0BAE99}" destId="{4324867F-4DFA-324C-9A99-C77BB05375AD}" srcOrd="4" destOrd="0" presId="urn:microsoft.com/office/officeart/2005/8/layout/cycle4"/>
    <dgm:cxn modelId="{E0C467B0-2DAB-A541-BD42-32D81950CF4E}" type="presParOf" srcId="{A12B0F9C-128C-A642-AF06-A69036212EA3}" destId="{2225E0FC-4F17-354B-B889-A7A7DAE257CD}" srcOrd="1" destOrd="0" presId="urn:microsoft.com/office/officeart/2005/8/layout/cycle4"/>
    <dgm:cxn modelId="{8AD7E47C-E715-404A-AB23-BC2A560932E6}" type="presParOf" srcId="{2225E0FC-4F17-354B-B889-A7A7DAE257CD}" destId="{D1418448-AAF7-9144-9AA2-4AA45B15F744}" srcOrd="0" destOrd="0" presId="urn:microsoft.com/office/officeart/2005/8/layout/cycle4"/>
    <dgm:cxn modelId="{1B0A6362-4A82-904F-A25C-DDCF8CDF8BA2}" type="presParOf" srcId="{2225E0FC-4F17-354B-B889-A7A7DAE257CD}" destId="{C473C492-F587-184A-AF69-305CAB4B3724}" srcOrd="1" destOrd="0" presId="urn:microsoft.com/office/officeart/2005/8/layout/cycle4"/>
    <dgm:cxn modelId="{00685194-04BE-F74E-9E8B-1C61CEE03A84}" type="presParOf" srcId="{2225E0FC-4F17-354B-B889-A7A7DAE257CD}" destId="{DD2DF2A8-E842-904A-9DCE-012488ED6CAC}" srcOrd="2" destOrd="0" presId="urn:microsoft.com/office/officeart/2005/8/layout/cycle4"/>
    <dgm:cxn modelId="{4E5765F6-089C-C340-860A-E7BE053E3DD7}" type="presParOf" srcId="{2225E0FC-4F17-354B-B889-A7A7DAE257CD}" destId="{88C55CD2-BF45-D145-A92F-392809708C32}" srcOrd="3" destOrd="0" presId="urn:microsoft.com/office/officeart/2005/8/layout/cycle4"/>
    <dgm:cxn modelId="{4C805A18-A24E-DB4F-B74B-61614CC6C087}" type="presParOf" srcId="{2225E0FC-4F17-354B-B889-A7A7DAE257CD}" destId="{3C67E046-DD58-CA4D-8E9B-7586C003A478}" srcOrd="4" destOrd="0" presId="urn:microsoft.com/office/officeart/2005/8/layout/cycle4"/>
    <dgm:cxn modelId="{97DDEEAE-5FDC-374B-A64F-CAA51A8D4EB8}" type="presParOf" srcId="{A12B0F9C-128C-A642-AF06-A69036212EA3}" destId="{1ED831B1-FC7F-4748-BC37-788F68F8A467}" srcOrd="2" destOrd="0" presId="urn:microsoft.com/office/officeart/2005/8/layout/cycle4"/>
    <dgm:cxn modelId="{CA0B084F-37BB-194C-81B9-2E57BA792241}" type="presParOf" srcId="{A12B0F9C-128C-A642-AF06-A69036212EA3}" destId="{A42CB3DE-A14E-4C46-B823-CC6BEECA791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0E367-8DEA-7E4B-BECB-FE18B70BA7DB}" type="doc">
      <dgm:prSet loTypeId="urn:microsoft.com/office/officeart/2009/layout/CircleArrowProcess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87AB651-1ED6-AF45-ACD9-B249F864BC48}">
      <dgm:prSet phldrT="[Text]"/>
      <dgm:spPr/>
      <dgm:t>
        <a:bodyPr/>
        <a:lstStyle/>
        <a:p>
          <a:r>
            <a:rPr lang="en-US" dirty="0" smtClean="0"/>
            <a:t>Negotiate</a:t>
          </a:r>
          <a:endParaRPr lang="en-US" dirty="0"/>
        </a:p>
      </dgm:t>
    </dgm:pt>
    <dgm:pt modelId="{3B04C646-DECB-384C-9742-DB3C728BF00A}" type="parTrans" cxnId="{949AB12D-C6EA-334D-AA77-2A9733F8270C}">
      <dgm:prSet/>
      <dgm:spPr/>
      <dgm:t>
        <a:bodyPr/>
        <a:lstStyle/>
        <a:p>
          <a:endParaRPr lang="en-US"/>
        </a:p>
      </dgm:t>
    </dgm:pt>
    <dgm:pt modelId="{3EF348E4-7104-5D4C-94A3-CD3440508E59}" type="sibTrans" cxnId="{949AB12D-C6EA-334D-AA77-2A9733F8270C}">
      <dgm:prSet/>
      <dgm:spPr/>
      <dgm:t>
        <a:bodyPr/>
        <a:lstStyle/>
        <a:p>
          <a:endParaRPr lang="en-US"/>
        </a:p>
      </dgm:t>
    </dgm:pt>
    <dgm:pt modelId="{05721818-C750-4542-A670-6AB8F3E66692}">
      <dgm:prSet phldrT="[Text]"/>
      <dgm:spPr/>
      <dgm:t>
        <a:bodyPr/>
        <a:lstStyle/>
        <a:p>
          <a:r>
            <a:rPr lang="en-US" dirty="0" smtClean="0"/>
            <a:t>Execute</a:t>
          </a:r>
          <a:endParaRPr lang="en-US" dirty="0"/>
        </a:p>
      </dgm:t>
    </dgm:pt>
    <dgm:pt modelId="{FDB2C40A-8BD3-F049-8BC1-BABF5A95F261}" type="parTrans" cxnId="{0CF0EE2B-1343-564B-86C9-129CCF10C991}">
      <dgm:prSet/>
      <dgm:spPr/>
      <dgm:t>
        <a:bodyPr/>
        <a:lstStyle/>
        <a:p>
          <a:endParaRPr lang="en-US"/>
        </a:p>
      </dgm:t>
    </dgm:pt>
    <dgm:pt modelId="{C6C0C1F0-340D-D54C-9FC1-C39D5B7A004E}" type="sibTrans" cxnId="{0CF0EE2B-1343-564B-86C9-129CCF10C991}">
      <dgm:prSet/>
      <dgm:spPr/>
      <dgm:t>
        <a:bodyPr/>
        <a:lstStyle/>
        <a:p>
          <a:endParaRPr lang="en-US"/>
        </a:p>
      </dgm:t>
    </dgm:pt>
    <dgm:pt modelId="{6F5BDC83-6A89-4546-98AF-30C1145CC102}">
      <dgm:prSet phldrT="[Text]"/>
      <dgm:spPr/>
      <dgm:t>
        <a:bodyPr/>
        <a:lstStyle/>
        <a:p>
          <a:r>
            <a:rPr lang="en-US" dirty="0" smtClean="0"/>
            <a:t>Close</a:t>
          </a:r>
          <a:endParaRPr lang="en-US" dirty="0"/>
        </a:p>
      </dgm:t>
    </dgm:pt>
    <dgm:pt modelId="{8AD94469-59D8-4847-9988-F96D81414A5D}" type="parTrans" cxnId="{DC6CE5EB-F018-5247-AF91-880F5C9CBC6C}">
      <dgm:prSet/>
      <dgm:spPr/>
      <dgm:t>
        <a:bodyPr/>
        <a:lstStyle/>
        <a:p>
          <a:endParaRPr lang="en-US"/>
        </a:p>
      </dgm:t>
    </dgm:pt>
    <dgm:pt modelId="{D78052C1-5DE5-8448-BB0A-0E860E00E1CC}" type="sibTrans" cxnId="{DC6CE5EB-F018-5247-AF91-880F5C9CBC6C}">
      <dgm:prSet/>
      <dgm:spPr/>
      <dgm:t>
        <a:bodyPr/>
        <a:lstStyle/>
        <a:p>
          <a:endParaRPr lang="en-US"/>
        </a:p>
      </dgm:t>
    </dgm:pt>
    <dgm:pt modelId="{B190A304-07BA-F44A-ADCB-7687D6D4194A}" type="pres">
      <dgm:prSet presAssocID="{41D0E367-8DEA-7E4B-BECB-FE18B70BA7D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3E3F45-D7E9-1F48-BA3E-031861B9192D}" type="pres">
      <dgm:prSet presAssocID="{787AB651-1ED6-AF45-ACD9-B249F864BC48}" presName="Accent1" presStyleCnt="0"/>
      <dgm:spPr/>
      <dgm:t>
        <a:bodyPr/>
        <a:lstStyle/>
        <a:p>
          <a:endParaRPr lang="en-US"/>
        </a:p>
      </dgm:t>
    </dgm:pt>
    <dgm:pt modelId="{FA52820A-BBC6-AC43-9EB5-B85B3E68E88C}" type="pres">
      <dgm:prSet presAssocID="{787AB651-1ED6-AF45-ACD9-B249F864BC48}" presName="Accent" presStyleLbl="node1" presStyleIdx="0" presStyleCnt="3"/>
      <dgm:spPr/>
      <dgm:t>
        <a:bodyPr/>
        <a:lstStyle/>
        <a:p>
          <a:endParaRPr lang="en-US"/>
        </a:p>
      </dgm:t>
    </dgm:pt>
    <dgm:pt modelId="{37FCD25B-D16E-334C-8DCA-981113510D7F}" type="pres">
      <dgm:prSet presAssocID="{787AB651-1ED6-AF45-ACD9-B249F864BC4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338FD-791A-0145-9F3D-9B23A20BDB9E}" type="pres">
      <dgm:prSet presAssocID="{05721818-C750-4542-A670-6AB8F3E66692}" presName="Accent2" presStyleCnt="0"/>
      <dgm:spPr/>
      <dgm:t>
        <a:bodyPr/>
        <a:lstStyle/>
        <a:p>
          <a:endParaRPr lang="en-US"/>
        </a:p>
      </dgm:t>
    </dgm:pt>
    <dgm:pt modelId="{C3C82570-E3C3-E042-A3BF-D09842D02A0A}" type="pres">
      <dgm:prSet presAssocID="{05721818-C750-4542-A670-6AB8F3E66692}" presName="Accent" presStyleLbl="node1" presStyleIdx="1" presStyleCnt="3"/>
      <dgm:spPr/>
      <dgm:t>
        <a:bodyPr/>
        <a:lstStyle/>
        <a:p>
          <a:endParaRPr lang="en-US"/>
        </a:p>
      </dgm:t>
    </dgm:pt>
    <dgm:pt modelId="{4DCCE44A-79D2-DB48-93A1-19931D953ECC}" type="pres">
      <dgm:prSet presAssocID="{05721818-C750-4542-A670-6AB8F3E6669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51F75-BA47-504F-A6B9-325646BDC217}" type="pres">
      <dgm:prSet presAssocID="{6F5BDC83-6A89-4546-98AF-30C1145CC102}" presName="Accent3" presStyleCnt="0"/>
      <dgm:spPr/>
      <dgm:t>
        <a:bodyPr/>
        <a:lstStyle/>
        <a:p>
          <a:endParaRPr lang="en-US"/>
        </a:p>
      </dgm:t>
    </dgm:pt>
    <dgm:pt modelId="{DA631387-EB15-FC41-AFF2-742A8E0F268F}" type="pres">
      <dgm:prSet presAssocID="{6F5BDC83-6A89-4546-98AF-30C1145CC102}" presName="Accent" presStyleLbl="node1" presStyleIdx="2" presStyleCnt="3"/>
      <dgm:spPr/>
      <dgm:t>
        <a:bodyPr/>
        <a:lstStyle/>
        <a:p>
          <a:endParaRPr lang="en-US"/>
        </a:p>
      </dgm:t>
    </dgm:pt>
    <dgm:pt modelId="{D4C9B0E9-6F35-514D-8559-7622BCC83322}" type="pres">
      <dgm:prSet presAssocID="{6F5BDC83-6A89-4546-98AF-30C1145CC10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0EE2B-1343-564B-86C9-129CCF10C991}" srcId="{41D0E367-8DEA-7E4B-BECB-FE18B70BA7DB}" destId="{05721818-C750-4542-A670-6AB8F3E66692}" srcOrd="1" destOrd="0" parTransId="{FDB2C40A-8BD3-F049-8BC1-BABF5A95F261}" sibTransId="{C6C0C1F0-340D-D54C-9FC1-C39D5B7A004E}"/>
    <dgm:cxn modelId="{ABAD600C-E6DA-0942-B076-1CA484BE2771}" type="presOf" srcId="{05721818-C750-4542-A670-6AB8F3E66692}" destId="{4DCCE44A-79D2-DB48-93A1-19931D953ECC}" srcOrd="0" destOrd="0" presId="urn:microsoft.com/office/officeart/2009/layout/CircleArrowProcess"/>
    <dgm:cxn modelId="{324308D9-EDCA-5D45-948C-DF1FB61A2F1D}" type="presOf" srcId="{6F5BDC83-6A89-4546-98AF-30C1145CC102}" destId="{D4C9B0E9-6F35-514D-8559-7622BCC83322}" srcOrd="0" destOrd="0" presId="urn:microsoft.com/office/officeart/2009/layout/CircleArrowProcess"/>
    <dgm:cxn modelId="{949AB12D-C6EA-334D-AA77-2A9733F8270C}" srcId="{41D0E367-8DEA-7E4B-BECB-FE18B70BA7DB}" destId="{787AB651-1ED6-AF45-ACD9-B249F864BC48}" srcOrd="0" destOrd="0" parTransId="{3B04C646-DECB-384C-9742-DB3C728BF00A}" sibTransId="{3EF348E4-7104-5D4C-94A3-CD3440508E59}"/>
    <dgm:cxn modelId="{5C74091A-5FA1-D044-B62C-A4DBC597E4CE}" type="presOf" srcId="{41D0E367-8DEA-7E4B-BECB-FE18B70BA7DB}" destId="{B190A304-07BA-F44A-ADCB-7687D6D4194A}" srcOrd="0" destOrd="0" presId="urn:microsoft.com/office/officeart/2009/layout/CircleArrowProcess"/>
    <dgm:cxn modelId="{DC6CE5EB-F018-5247-AF91-880F5C9CBC6C}" srcId="{41D0E367-8DEA-7E4B-BECB-FE18B70BA7DB}" destId="{6F5BDC83-6A89-4546-98AF-30C1145CC102}" srcOrd="2" destOrd="0" parTransId="{8AD94469-59D8-4847-9988-F96D81414A5D}" sibTransId="{D78052C1-5DE5-8448-BB0A-0E860E00E1CC}"/>
    <dgm:cxn modelId="{951BFBFC-B7A2-274A-8F71-00451568CB02}" type="presOf" srcId="{787AB651-1ED6-AF45-ACD9-B249F864BC48}" destId="{37FCD25B-D16E-334C-8DCA-981113510D7F}" srcOrd="0" destOrd="0" presId="urn:microsoft.com/office/officeart/2009/layout/CircleArrowProcess"/>
    <dgm:cxn modelId="{ED07BA0E-CEF3-E04A-BAAC-AD3C24548DCF}" type="presParOf" srcId="{B190A304-07BA-F44A-ADCB-7687D6D4194A}" destId="{A83E3F45-D7E9-1F48-BA3E-031861B9192D}" srcOrd="0" destOrd="0" presId="urn:microsoft.com/office/officeart/2009/layout/CircleArrowProcess"/>
    <dgm:cxn modelId="{A11A8F54-4224-D240-9781-C279BED357BD}" type="presParOf" srcId="{A83E3F45-D7E9-1F48-BA3E-031861B9192D}" destId="{FA52820A-BBC6-AC43-9EB5-B85B3E68E88C}" srcOrd="0" destOrd="0" presId="urn:microsoft.com/office/officeart/2009/layout/CircleArrowProcess"/>
    <dgm:cxn modelId="{0360312A-F4FC-414B-8297-7840EBBF1366}" type="presParOf" srcId="{B190A304-07BA-F44A-ADCB-7687D6D4194A}" destId="{37FCD25B-D16E-334C-8DCA-981113510D7F}" srcOrd="1" destOrd="0" presId="urn:microsoft.com/office/officeart/2009/layout/CircleArrowProcess"/>
    <dgm:cxn modelId="{E0815B3C-143A-AA49-8880-D746B67528A5}" type="presParOf" srcId="{B190A304-07BA-F44A-ADCB-7687D6D4194A}" destId="{9E5338FD-791A-0145-9F3D-9B23A20BDB9E}" srcOrd="2" destOrd="0" presId="urn:microsoft.com/office/officeart/2009/layout/CircleArrowProcess"/>
    <dgm:cxn modelId="{D029FDEC-E167-1946-B97C-46CB38C9C362}" type="presParOf" srcId="{9E5338FD-791A-0145-9F3D-9B23A20BDB9E}" destId="{C3C82570-E3C3-E042-A3BF-D09842D02A0A}" srcOrd="0" destOrd="0" presId="urn:microsoft.com/office/officeart/2009/layout/CircleArrowProcess"/>
    <dgm:cxn modelId="{27CCBC39-0AFA-634A-8B42-26530038FD2B}" type="presParOf" srcId="{B190A304-07BA-F44A-ADCB-7687D6D4194A}" destId="{4DCCE44A-79D2-DB48-93A1-19931D953ECC}" srcOrd="3" destOrd="0" presId="urn:microsoft.com/office/officeart/2009/layout/CircleArrowProcess"/>
    <dgm:cxn modelId="{F0152A60-ECF2-9545-AF37-3E24CCB48C5A}" type="presParOf" srcId="{B190A304-07BA-F44A-ADCB-7687D6D4194A}" destId="{BE451F75-BA47-504F-A6B9-325646BDC217}" srcOrd="4" destOrd="0" presId="urn:microsoft.com/office/officeart/2009/layout/CircleArrowProcess"/>
    <dgm:cxn modelId="{1354DB34-EE9C-3646-9A8C-52EA8740646E}" type="presParOf" srcId="{BE451F75-BA47-504F-A6B9-325646BDC217}" destId="{DA631387-EB15-FC41-AFF2-742A8E0F268F}" srcOrd="0" destOrd="0" presId="urn:microsoft.com/office/officeart/2009/layout/CircleArrowProcess"/>
    <dgm:cxn modelId="{5DCD97EB-2B8A-734B-B279-BA126F13316E}" type="presParOf" srcId="{B190A304-07BA-F44A-ADCB-7687D6D4194A}" destId="{D4C9B0E9-6F35-514D-8559-7622BCC8332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77D3F-0CAB-7742-B452-F02C87B1FF72}">
      <dsp:nvSpPr>
        <dsp:cNvPr id="0" name=""/>
        <dsp:cNvSpPr/>
      </dsp:nvSpPr>
      <dsp:spPr>
        <a:xfrm>
          <a:off x="5036185" y="2418243"/>
          <a:ext cx="2091615" cy="2582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MAPPER, GISELA, </a:t>
          </a:r>
          <a:r>
            <a:rPr lang="en-US" sz="1400" kern="1200" dirty="0" err="1" smtClean="0"/>
            <a:t>gSLM</a:t>
          </a:r>
          <a:r>
            <a:rPr lang="en-US" sz="1400" kern="1200" dirty="0" smtClean="0"/>
            <a:t>, e-</a:t>
          </a:r>
          <a:r>
            <a:rPr lang="en-US" sz="1400" kern="1200" dirty="0" err="1" smtClean="0"/>
            <a:t>ScienceTalk</a:t>
          </a:r>
          <a:r>
            <a:rPr lang="en-US" sz="1400" kern="1200" dirty="0" smtClean="0"/>
            <a:t>, DECIDE, CHAIN, EDGI, </a:t>
          </a:r>
          <a:r>
            <a:rPr lang="en-US" sz="1400" kern="1200" dirty="0" err="1" smtClean="0"/>
            <a:t>ScalaLife</a:t>
          </a:r>
          <a:r>
            <a:rPr lang="en-US" sz="1400" kern="1200" dirty="0" smtClean="0"/>
            <a:t>, SCI-BUS, SHIWA, SIENA, e-</a:t>
          </a:r>
          <a:r>
            <a:rPr lang="en-US" sz="1400" kern="1200" dirty="0" err="1" smtClean="0"/>
            <a:t>nventory</a:t>
          </a:r>
          <a:r>
            <a:rPr lang="en-US" sz="1400" kern="1200" dirty="0" smtClean="0"/>
            <a:t>, </a:t>
          </a:r>
          <a:r>
            <a:rPr lang="en-US" sz="1400" b="1" u="sng" kern="1200" dirty="0" smtClean="0">
              <a:solidFill>
                <a:srgbClr val="000000"/>
              </a:solidFill>
            </a:rPr>
            <a:t>DANTE</a:t>
          </a:r>
          <a:endParaRPr lang="en-US" sz="1400" b="1" u="sng" kern="1200" dirty="0"/>
        </a:p>
      </dsp:txBody>
      <dsp:txXfrm>
        <a:off x="5706553" y="3106730"/>
        <a:ext cx="1378364" cy="1851046"/>
      </dsp:txXfrm>
    </dsp:sp>
    <dsp:sp modelId="{52874E04-3795-C94A-8251-8AD74B83E474}">
      <dsp:nvSpPr>
        <dsp:cNvPr id="0" name=""/>
        <dsp:cNvSpPr/>
      </dsp:nvSpPr>
      <dsp:spPr>
        <a:xfrm>
          <a:off x="413007" y="3228740"/>
          <a:ext cx="2435906" cy="1577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WLCG, </a:t>
          </a:r>
          <a:r>
            <a:rPr lang="en-US" sz="1400" kern="1200" dirty="0" err="1" smtClean="0"/>
            <a:t>WeNMR</a:t>
          </a:r>
          <a:r>
            <a:rPr lang="en-US" sz="1400" kern="1200" dirty="0" smtClean="0"/>
            <a:t>, HMRC, LSGC, VERCE*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LoI</a:t>
          </a:r>
          <a:r>
            <a:rPr lang="en-US" sz="1400" kern="1200" dirty="0" smtClean="0"/>
            <a:t> with DARIAH/CLARIN</a:t>
          </a:r>
          <a:endParaRPr lang="en-US" sz="1400" kern="1200" dirty="0"/>
        </a:p>
      </dsp:txBody>
      <dsp:txXfrm>
        <a:off x="447669" y="3657880"/>
        <a:ext cx="1635810" cy="1114112"/>
      </dsp:txXfrm>
    </dsp:sp>
    <dsp:sp modelId="{5492233D-D55E-344C-AB04-A1F9A93C88F2}">
      <dsp:nvSpPr>
        <dsp:cNvPr id="0" name=""/>
        <dsp:cNvSpPr/>
      </dsp:nvSpPr>
      <dsp:spPr>
        <a:xfrm>
          <a:off x="4591632" y="518260"/>
          <a:ext cx="2435906" cy="1577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Latin-America, South Africa, Ukraine, </a:t>
          </a:r>
          <a:r>
            <a:rPr lang="en-US" sz="1400" b="1" u="sng" kern="1200" dirty="0" smtClean="0"/>
            <a:t>Asia-Pacific</a:t>
          </a:r>
          <a:r>
            <a:rPr lang="en-US" sz="1400" b="0" u="none" kern="1200" dirty="0" smtClean="0"/>
            <a:t>, OSG (US)*</a:t>
          </a:r>
          <a:endParaRPr lang="en-US" sz="1400" b="0" u="none" kern="1200" dirty="0"/>
        </a:p>
      </dsp:txBody>
      <dsp:txXfrm>
        <a:off x="5357066" y="552922"/>
        <a:ext cx="1635810" cy="1114112"/>
      </dsp:txXfrm>
    </dsp:sp>
    <dsp:sp modelId="{E50AAD97-F2DF-7B49-9E41-E0F9D3669F88}">
      <dsp:nvSpPr>
        <dsp:cNvPr id="0" name=""/>
        <dsp:cNvSpPr/>
      </dsp:nvSpPr>
      <dsp:spPr>
        <a:xfrm>
          <a:off x="413007" y="554962"/>
          <a:ext cx="2435906" cy="972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EMI, IGE, </a:t>
          </a:r>
          <a:r>
            <a:rPr lang="en-US" sz="1400" kern="1200" dirty="0" err="1" smtClean="0"/>
            <a:t>StratusLab</a:t>
          </a:r>
          <a:r>
            <a:rPr lang="en-US" sz="1400" kern="1200" dirty="0" smtClean="0"/>
            <a:t>, SAGA, </a:t>
          </a:r>
          <a:r>
            <a:rPr lang="en-US" sz="1400" b="1" u="sng" kern="1200" dirty="0" smtClean="0">
              <a:solidFill>
                <a:schemeClr val="tx1"/>
              </a:solidFill>
            </a:rPr>
            <a:t>UVACSE</a:t>
          </a:r>
          <a:r>
            <a:rPr lang="en-US" sz="1400" kern="1200" dirty="0" smtClean="0">
              <a:solidFill>
                <a:schemeClr val="tx1"/>
              </a:solidFill>
            </a:rPr>
            <a:t>, </a:t>
          </a:r>
          <a:r>
            <a:rPr lang="en-US" sz="1400" b="1" u="sng" kern="1200" dirty="0" smtClean="0">
              <a:solidFill>
                <a:schemeClr val="tx1"/>
              </a:solidFill>
            </a:rPr>
            <a:t>PSNC</a:t>
          </a:r>
          <a:endParaRPr lang="en-US" sz="1400" b="1" u="sng" kern="1200" dirty="0"/>
        </a:p>
      </dsp:txBody>
      <dsp:txXfrm>
        <a:off x="434379" y="576334"/>
        <a:ext cx="1662390" cy="686939"/>
      </dsp:txXfrm>
    </dsp:sp>
    <dsp:sp modelId="{D1418448-AAF7-9144-9AA2-4AA45B15F744}">
      <dsp:nvSpPr>
        <dsp:cNvPr id="0" name=""/>
        <dsp:cNvSpPr/>
      </dsp:nvSpPr>
      <dsp:spPr>
        <a:xfrm>
          <a:off x="1433721" y="407861"/>
          <a:ext cx="2135116" cy="2135116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Technology Providers</a:t>
          </a:r>
          <a:endParaRPr lang="en-US" sz="2000" kern="1200" dirty="0"/>
        </a:p>
      </dsp:txBody>
      <dsp:txXfrm>
        <a:off x="2059082" y="1033222"/>
        <a:ext cx="1509755" cy="1509755"/>
      </dsp:txXfrm>
    </dsp:sp>
    <dsp:sp modelId="{C473C492-F587-184A-AF69-305CAB4B3724}">
      <dsp:nvSpPr>
        <dsp:cNvPr id="0" name=""/>
        <dsp:cNvSpPr/>
      </dsp:nvSpPr>
      <dsp:spPr>
        <a:xfrm rot="5400000">
          <a:off x="3667457" y="407861"/>
          <a:ext cx="2135116" cy="2135116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Resource Providers</a:t>
          </a:r>
          <a:endParaRPr lang="en-US" sz="2000" kern="1200" dirty="0"/>
        </a:p>
      </dsp:txBody>
      <dsp:txXfrm rot="-5400000">
        <a:off x="3667457" y="1033222"/>
        <a:ext cx="1509755" cy="1509755"/>
      </dsp:txXfrm>
    </dsp:sp>
    <dsp:sp modelId="{DD2DF2A8-E842-904A-9DCE-012488ED6CAC}">
      <dsp:nvSpPr>
        <dsp:cNvPr id="0" name=""/>
        <dsp:cNvSpPr/>
      </dsp:nvSpPr>
      <dsp:spPr>
        <a:xfrm rot="10800000">
          <a:off x="3667457" y="2641597"/>
          <a:ext cx="2135116" cy="2135116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Specialised</a:t>
          </a:r>
          <a:r>
            <a:rPr lang="en-US" sz="2000" kern="1200" dirty="0" smtClean="0"/>
            <a:t> Services and Support</a:t>
          </a:r>
          <a:endParaRPr lang="en-US" sz="2000" kern="1200" dirty="0"/>
        </a:p>
      </dsp:txBody>
      <dsp:txXfrm rot="10800000">
        <a:off x="3667457" y="2641597"/>
        <a:ext cx="1509755" cy="1509755"/>
      </dsp:txXfrm>
    </dsp:sp>
    <dsp:sp modelId="{88C55CD2-BF45-D145-A92F-392809708C32}">
      <dsp:nvSpPr>
        <dsp:cNvPr id="0" name=""/>
        <dsp:cNvSpPr/>
      </dsp:nvSpPr>
      <dsp:spPr>
        <a:xfrm rot="16200000">
          <a:off x="1433721" y="2641597"/>
          <a:ext cx="2135116" cy="2135116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VRCs</a:t>
          </a:r>
          <a:endParaRPr lang="en-US" sz="2000" kern="1200" dirty="0"/>
        </a:p>
      </dsp:txBody>
      <dsp:txXfrm rot="5400000">
        <a:off x="2059082" y="2641597"/>
        <a:ext cx="1509755" cy="1509755"/>
      </dsp:txXfrm>
    </dsp:sp>
    <dsp:sp modelId="{1ED831B1-FC7F-4748-BC37-788F68F8A467}">
      <dsp:nvSpPr>
        <dsp:cNvPr id="0" name=""/>
        <dsp:cNvSpPr/>
      </dsp:nvSpPr>
      <dsp:spPr>
        <a:xfrm>
          <a:off x="3249556" y="2148499"/>
          <a:ext cx="737182" cy="641028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42CB3DE-A14E-4C46-B823-CC6BEECA7911}">
      <dsp:nvSpPr>
        <dsp:cNvPr id="0" name=""/>
        <dsp:cNvSpPr/>
      </dsp:nvSpPr>
      <dsp:spPr>
        <a:xfrm rot="10800000">
          <a:off x="3249556" y="2395048"/>
          <a:ext cx="737182" cy="641028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2820A-BBC6-AC43-9EB5-B85B3E68E88C}">
      <dsp:nvSpPr>
        <dsp:cNvPr id="0" name=""/>
        <dsp:cNvSpPr/>
      </dsp:nvSpPr>
      <dsp:spPr>
        <a:xfrm>
          <a:off x="675627" y="1089665"/>
          <a:ext cx="1169229" cy="116940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FCD25B-D16E-334C-8DCA-981113510D7F}">
      <dsp:nvSpPr>
        <dsp:cNvPr id="0" name=""/>
        <dsp:cNvSpPr/>
      </dsp:nvSpPr>
      <dsp:spPr>
        <a:xfrm>
          <a:off x="934066" y="1511857"/>
          <a:ext cx="649718" cy="324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Negotiate</a:t>
          </a:r>
          <a:endParaRPr lang="en-US" sz="1200" kern="1200" dirty="0"/>
        </a:p>
      </dsp:txBody>
      <dsp:txXfrm>
        <a:off x="934066" y="1511857"/>
        <a:ext cx="649718" cy="324781"/>
      </dsp:txXfrm>
    </dsp:sp>
    <dsp:sp modelId="{C3C82570-E3C3-E042-A3BF-D09842D02A0A}">
      <dsp:nvSpPr>
        <dsp:cNvPr id="0" name=""/>
        <dsp:cNvSpPr/>
      </dsp:nvSpPr>
      <dsp:spPr>
        <a:xfrm>
          <a:off x="350878" y="1761577"/>
          <a:ext cx="1169229" cy="116940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CE44A-79D2-DB48-93A1-19931D953ECC}">
      <dsp:nvSpPr>
        <dsp:cNvPr id="0" name=""/>
        <dsp:cNvSpPr/>
      </dsp:nvSpPr>
      <dsp:spPr>
        <a:xfrm>
          <a:off x="610634" y="2187655"/>
          <a:ext cx="649718" cy="324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Execute</a:t>
          </a:r>
          <a:endParaRPr lang="en-US" sz="1200" kern="1200" dirty="0"/>
        </a:p>
      </dsp:txBody>
      <dsp:txXfrm>
        <a:off x="610634" y="2187655"/>
        <a:ext cx="649718" cy="324781"/>
      </dsp:txXfrm>
    </dsp:sp>
    <dsp:sp modelId="{DA631387-EB15-FC41-AFF2-742A8E0F268F}">
      <dsp:nvSpPr>
        <dsp:cNvPr id="0" name=""/>
        <dsp:cNvSpPr/>
      </dsp:nvSpPr>
      <dsp:spPr>
        <a:xfrm>
          <a:off x="758846" y="2513894"/>
          <a:ext cx="1004549" cy="100495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9B0E9-6F35-514D-8559-7622BCC83322}">
      <dsp:nvSpPr>
        <dsp:cNvPr id="0" name=""/>
        <dsp:cNvSpPr/>
      </dsp:nvSpPr>
      <dsp:spPr>
        <a:xfrm>
          <a:off x="935603" y="2864424"/>
          <a:ext cx="649718" cy="324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Close</a:t>
          </a:r>
          <a:endParaRPr lang="en-US" sz="1200" kern="1200" dirty="0"/>
        </a:p>
      </dsp:txBody>
      <dsp:txXfrm>
        <a:off x="935603" y="2864424"/>
        <a:ext cx="649718" cy="324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E4D85-B8E4-154C-87D5-A4033284A2B0}" type="datetimeFigureOut">
              <a:rPr lang="en-US" smtClean="0"/>
              <a:t>6/21/13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6EA36-F66B-884C-8087-7C78378F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61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3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0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NA2.3: EGI-InSPIRE Review 2013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NA2.3: EGI-InSPIRE Review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NA2.3: EGI-InSPIRE Review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NA2.3: EGI-InSPIRE Review 2013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NA2.3: EGI-InSPIRE Review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NA2.3: EGI-InSPIRE Review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NA2.3: EGI-InSPIRE Review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NA2.3: EGI-InSPIRE Review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iki.egi.eu/wiki/VT_Scientific_Discipline_Classification_Classificatio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hyperlink" Target="http://www.egi.eu/community/collaborations/" TargetMode="Externa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go.egi.eu/egi-compendium-201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NA2.3 – Strategic Planning and Policy Support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Sergio </a:t>
            </a:r>
            <a:r>
              <a:rPr lang="en-GB" dirty="0" err="1" smtClean="0"/>
              <a:t>Andreozzi</a:t>
            </a:r>
            <a:endParaRPr lang="en-GB" dirty="0" smtClean="0"/>
          </a:p>
          <a:p>
            <a:r>
              <a:rPr lang="en-GB" sz="2400" dirty="0" smtClean="0"/>
              <a:t>EGI-</a:t>
            </a:r>
            <a:r>
              <a:rPr lang="en-GB" sz="2400" dirty="0" err="1" smtClean="0"/>
              <a:t>InSPIRE</a:t>
            </a:r>
            <a:r>
              <a:rPr lang="en-GB" sz="2400" dirty="0" smtClean="0"/>
              <a:t> NA2.3 Task Leader</a:t>
            </a:r>
          </a:p>
          <a:p>
            <a:r>
              <a:rPr lang="en-GB" sz="2400" dirty="0" smtClean="0"/>
              <a:t>EGI.eu Strategy &amp; Policy Manager</a:t>
            </a:r>
            <a:endParaRPr lang="en-GB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NA2.3: EGI-InSPIRE Review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17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63277"/>
            <a:ext cx="6192688" cy="524604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Need</a:t>
            </a:r>
          </a:p>
          <a:p>
            <a:r>
              <a:rPr lang="en-US" sz="2000" dirty="0" smtClean="0"/>
              <a:t>Making EGI service offerings description independent from projects</a:t>
            </a:r>
          </a:p>
          <a:p>
            <a:r>
              <a:rPr lang="en-US" sz="2000" dirty="0" smtClean="0"/>
              <a:t>Improve clarity for potential new users</a:t>
            </a:r>
          </a:p>
          <a:p>
            <a:pPr marL="0" indent="0">
              <a:buNone/>
            </a:pPr>
            <a:r>
              <a:rPr lang="en-US" sz="2400" b="1" dirty="0" smtClean="0"/>
              <a:t>Solution</a:t>
            </a:r>
            <a:endParaRPr lang="en-US" sz="2400" b="1" dirty="0"/>
          </a:p>
          <a:p>
            <a:r>
              <a:rPr lang="en-US" sz="2000" dirty="0" smtClean="0"/>
              <a:t>Introduce Service/Solution Portfolios</a:t>
            </a:r>
          </a:p>
          <a:p>
            <a:r>
              <a:rPr lang="en-US" sz="2000" dirty="0" smtClean="0"/>
              <a:t>Defined </a:t>
            </a:r>
            <a:r>
              <a:rPr lang="en-US" sz="2000" dirty="0"/>
              <a:t>a template for </a:t>
            </a:r>
            <a:r>
              <a:rPr lang="en-US" sz="2000" dirty="0" smtClean="0"/>
              <a:t>a </a:t>
            </a:r>
            <a:r>
              <a:rPr lang="en-US" sz="2000" dirty="0"/>
              <a:t>service portfolio</a:t>
            </a:r>
          </a:p>
          <a:p>
            <a:r>
              <a:rPr lang="en-US" sz="2000" dirty="0"/>
              <a:t>Refactored </a:t>
            </a:r>
            <a:r>
              <a:rPr lang="en-US" sz="2000" dirty="0" smtClean="0"/>
              <a:t>EGI-</a:t>
            </a:r>
            <a:r>
              <a:rPr lang="en-US" sz="2000" dirty="0" err="1" smtClean="0"/>
              <a:t>InSPIRE</a:t>
            </a:r>
            <a:r>
              <a:rPr lang="en-US" sz="2000" dirty="0" smtClean="0"/>
              <a:t> Global </a:t>
            </a:r>
            <a:r>
              <a:rPr lang="en-US" sz="2000" dirty="0"/>
              <a:t>tasks into </a:t>
            </a:r>
            <a:r>
              <a:rPr lang="en-US" sz="2000" dirty="0" err="1"/>
              <a:t>EGI.eu</a:t>
            </a:r>
            <a:r>
              <a:rPr lang="en-US" sz="2000" dirty="0"/>
              <a:t> Service </a:t>
            </a:r>
            <a:r>
              <a:rPr lang="en-US" sz="2000" dirty="0" smtClean="0"/>
              <a:t>Portfolio</a:t>
            </a:r>
          </a:p>
          <a:p>
            <a:r>
              <a:rPr lang="en-US" sz="2000" dirty="0" smtClean="0"/>
              <a:t>Initial draft of NGI/Resource Provider/Resource Centre portfolio</a:t>
            </a:r>
            <a:endParaRPr lang="en-US" sz="2000" dirty="0"/>
          </a:p>
          <a:p>
            <a:r>
              <a:rPr lang="en-US" sz="2000" dirty="0" smtClean="0"/>
              <a:t>Defined </a:t>
            </a:r>
            <a:r>
              <a:rPr lang="en-US" sz="2000" dirty="0"/>
              <a:t>initial solutions portfolio</a:t>
            </a:r>
          </a:p>
          <a:p>
            <a:pPr marL="0" indent="0">
              <a:buNone/>
            </a:pPr>
            <a:r>
              <a:rPr lang="en-US" sz="2400" b="1" dirty="0"/>
              <a:t>Plan for </a:t>
            </a:r>
            <a:r>
              <a:rPr lang="en-US" sz="2400" b="1" dirty="0" smtClean="0"/>
              <a:t>Y4</a:t>
            </a:r>
            <a:endParaRPr lang="en-US" sz="2400" b="1" dirty="0"/>
          </a:p>
          <a:p>
            <a:r>
              <a:rPr lang="en-US" sz="2000" dirty="0"/>
              <a:t>Transfer the experience to </a:t>
            </a:r>
            <a:r>
              <a:rPr lang="en-US" sz="2000" dirty="0" smtClean="0"/>
              <a:t>NGIs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200" dirty="0"/>
              <a:t>Strategic </a:t>
            </a:r>
            <a:r>
              <a:rPr lang="en-US" sz="3200" dirty="0" smtClean="0"/>
              <a:t>Planning </a:t>
            </a:r>
            <a:r>
              <a:rPr lang="en-US" sz="2800" dirty="0" smtClean="0"/>
              <a:t>:: Service Strategy</a:t>
            </a:r>
            <a:br>
              <a:rPr lang="en-US" sz="2800" dirty="0" smtClean="0"/>
            </a:br>
            <a:r>
              <a:rPr lang="en-US" sz="2400" dirty="0" smtClean="0"/>
              <a:t>EGI Service/Solution Portfolio(s)</a:t>
            </a:r>
            <a:endParaRPr lang="en-US" sz="24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567" y="1916832"/>
            <a:ext cx="1779973" cy="792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2627620"/>
            <a:ext cx="203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</a:t>
            </a:r>
            <a:r>
              <a:rPr lang="en-US" dirty="0" smtClean="0">
                <a:solidFill>
                  <a:schemeClr val="accent3"/>
                </a:solidFill>
              </a:rPr>
              <a:t>hanks for support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73325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www.egi.eu</a:t>
            </a:r>
            <a:r>
              <a:rPr lang="en-US" dirty="0"/>
              <a:t>/services/</a:t>
            </a:r>
          </a:p>
        </p:txBody>
      </p:sp>
    </p:spTree>
    <p:extLst>
      <p:ext uri="{BB962C8B-B14F-4D97-AF65-F5344CB8AC3E}">
        <p14:creationId xmlns:p14="http://schemas.microsoft.com/office/powerpoint/2010/main" val="349527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Objectives and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9301"/>
            <a:ext cx="835292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D9D9D9"/>
                </a:solidFill>
              </a:rPr>
              <a:t>Strategic Planning</a:t>
            </a:r>
            <a:endParaRPr lang="en-US" sz="2000" b="1" dirty="0" smtClean="0">
              <a:solidFill>
                <a:srgbClr val="D9D9D9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D9D9D9"/>
                </a:solidFill>
              </a:rPr>
              <a:t>Assessment: EGI Compendium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D9D9D9"/>
                </a:solidFill>
              </a:rPr>
              <a:t>Execution: implementing the EGI Balanced Scorecard</a:t>
            </a:r>
            <a:endParaRPr lang="en-US" sz="2000" dirty="0">
              <a:solidFill>
                <a:srgbClr val="D9D9D9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D9D9D9"/>
                </a:solidFill>
              </a:rPr>
              <a:t>Governance: developing the ERIC opportunity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D9D9D9"/>
                </a:solidFill>
              </a:rPr>
              <a:t>Business Models: exploring EGI Pay-for-Use</a:t>
            </a:r>
            <a:endParaRPr lang="en-US" sz="2000" dirty="0">
              <a:solidFill>
                <a:srgbClr val="D9D9D9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D9D9D9"/>
                </a:solidFill>
              </a:rPr>
              <a:t>Service Strategy: EGI Service/Solution Portfolio(s)</a:t>
            </a:r>
            <a:endParaRPr lang="en-US" sz="2000" dirty="0">
              <a:solidFill>
                <a:srgbClr val="D9D9D9"/>
              </a:solidFill>
            </a:endParaRPr>
          </a:p>
          <a:p>
            <a:pPr marL="57150" indent="0">
              <a:buNone/>
            </a:pPr>
            <a:r>
              <a:rPr lang="en-US" sz="2400" b="1" dirty="0" smtClean="0"/>
              <a:t>Policy Development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Scientific Impact: demonstrating and preparing for Open Access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Scientific Discipline Classification: harmonisation</a:t>
            </a:r>
          </a:p>
          <a:p>
            <a:pPr marL="57150" indent="0">
              <a:buNone/>
            </a:pPr>
            <a:r>
              <a:rPr lang="en-GB" sz="2400" b="1" dirty="0" smtClean="0">
                <a:solidFill>
                  <a:srgbClr val="D9D9D9"/>
                </a:solidFill>
              </a:rPr>
              <a:t>Building Strategic Collaborations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solidFill>
                  <a:srgbClr val="D9D9D9"/>
                </a:solidFill>
              </a:rPr>
              <a:t>Establish new collaborations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6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4725144"/>
            <a:ext cx="1584176" cy="15841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95325"/>
            <a:ext cx="446449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ea typeface="Arial" pitchFamily="34" charset="0"/>
              </a:rPr>
              <a:t>Problem 1:</a:t>
            </a:r>
          </a:p>
          <a:p>
            <a:r>
              <a:rPr lang="en-US" sz="2000" dirty="0" smtClean="0">
                <a:ea typeface="Arial" pitchFamily="34" charset="0"/>
              </a:rPr>
              <a:t>Difficult for research communities to “shop” for resources</a:t>
            </a:r>
          </a:p>
          <a:p>
            <a:pPr marL="0" indent="0">
              <a:buNone/>
            </a:pPr>
            <a:r>
              <a:rPr lang="en-US" sz="2400" dirty="0" smtClean="0">
                <a:ea typeface="Arial" pitchFamily="34" charset="0"/>
              </a:rPr>
              <a:t>Solution:</a:t>
            </a:r>
          </a:p>
          <a:p>
            <a:r>
              <a:rPr lang="en-US" sz="2000" dirty="0" smtClean="0">
                <a:ea typeface="Arial" pitchFamily="34" charset="0"/>
              </a:rPr>
              <a:t>Introducing federated resource allocation process 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  <a:ea typeface="Arial" pitchFamily="34" charset="0"/>
              </a:rPr>
              <a:t>to be added to current one</a:t>
            </a:r>
            <a:endParaRPr lang="en-US" sz="2000" dirty="0">
              <a:ea typeface="Arial" pitchFamily="34" charset="0"/>
            </a:endParaRPr>
          </a:p>
          <a:p>
            <a:pPr lvl="1"/>
            <a:r>
              <a:rPr lang="en-US" sz="2000" dirty="0" smtClean="0">
                <a:ea typeface="Arial" pitchFamily="34" charset="0"/>
              </a:rPr>
              <a:t>managed by </a:t>
            </a:r>
            <a:r>
              <a:rPr lang="en-US" sz="2000" dirty="0" err="1" smtClean="0">
                <a:ea typeface="Arial" pitchFamily="34" charset="0"/>
              </a:rPr>
              <a:t>EGI.eu</a:t>
            </a:r>
            <a:endParaRPr lang="en-US" sz="2000" dirty="0">
              <a:ea typeface="Arial" pitchFamily="34" charset="0"/>
            </a:endParaRPr>
          </a:p>
          <a:p>
            <a:pPr lvl="1"/>
            <a:r>
              <a:rPr lang="en-US" sz="2000" dirty="0">
                <a:ea typeface="Arial" pitchFamily="34" charset="0"/>
              </a:rPr>
              <a:t>a</a:t>
            </a:r>
            <a:r>
              <a:rPr lang="en-US" sz="2000" dirty="0" smtClean="0">
                <a:ea typeface="Arial" pitchFamily="34" charset="0"/>
              </a:rPr>
              <a:t>llocation based on peer review from expert committee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for resources that NGIs delegate to </a:t>
            </a:r>
            <a:r>
              <a:rPr lang="en-US" sz="2000" dirty="0" err="1" smtClean="0">
                <a:ea typeface="Arial" pitchFamily="34" charset="0"/>
              </a:rPr>
              <a:t>EGI.eu</a:t>
            </a:r>
            <a:endParaRPr lang="en-US" sz="2000" dirty="0" smtClean="0">
              <a:ea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2800" dirty="0" smtClean="0"/>
              <a:t>Policy Development :: Scientific Impact</a:t>
            </a:r>
            <a:br>
              <a:rPr lang="en-US" sz="2800" dirty="0" smtClean="0"/>
            </a:br>
            <a:r>
              <a:rPr lang="en-US" sz="2400" dirty="0" smtClean="0"/>
              <a:t>Demonstrating </a:t>
            </a:r>
            <a:r>
              <a:rPr lang="en-US" sz="2400" dirty="0"/>
              <a:t>Excellent </a:t>
            </a:r>
            <a:r>
              <a:rPr lang="en-US" sz="2400" dirty="0" smtClean="0"/>
              <a:t>Science</a:t>
            </a:r>
            <a:endParaRPr lang="en-US" sz="2000" dirty="0"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4008" y="1484784"/>
            <a:ext cx="4248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ea typeface="Arial" pitchFamily="34" charset="0"/>
              </a:rPr>
              <a:t>Problem 2:</a:t>
            </a:r>
          </a:p>
          <a:p>
            <a:r>
              <a:rPr lang="en-US" sz="2000" dirty="0" smtClean="0">
                <a:ea typeface="Arial" pitchFamily="34" charset="0"/>
              </a:rPr>
              <a:t>Difficult to track scientific output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ea typeface="Arial" pitchFamily="34" charset="0"/>
              </a:rPr>
              <a:t>Solution: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>
                <a:ea typeface="Arial" pitchFamily="34" charset="0"/>
              </a:rPr>
              <a:t>Change of User AUP to mandate use of acknowledgment statements in research outputs</a:t>
            </a:r>
          </a:p>
          <a:p>
            <a:r>
              <a:rPr lang="en-GB" sz="2000" dirty="0" smtClean="0">
                <a:ea typeface="Arial" pitchFamily="34" charset="0"/>
              </a:rPr>
              <a:t>Extending </a:t>
            </a:r>
            <a:r>
              <a:rPr lang="en-GB" sz="2000" dirty="0" err="1" smtClean="0">
                <a:ea typeface="Arial" pitchFamily="34" charset="0"/>
              </a:rPr>
              <a:t>OpenAIRE</a:t>
            </a:r>
            <a:r>
              <a:rPr lang="en-GB" sz="2000" dirty="0" smtClean="0">
                <a:ea typeface="Arial" pitchFamily="34" charset="0"/>
              </a:rPr>
              <a:t> to allow:</a:t>
            </a:r>
          </a:p>
          <a:p>
            <a:pPr lvl="1"/>
            <a:r>
              <a:rPr lang="en-GB" sz="1600" dirty="0" smtClean="0">
                <a:ea typeface="Arial" pitchFamily="34" charset="0"/>
              </a:rPr>
              <a:t>linking scientific publications to e-Infrastructures and virtual organisation</a:t>
            </a:r>
          </a:p>
          <a:p>
            <a:pPr lvl="1"/>
            <a:r>
              <a:rPr lang="en-GB" sz="1600" dirty="0" smtClean="0">
                <a:ea typeface="Arial" pitchFamily="34" charset="0"/>
              </a:rPr>
              <a:t>Manual/automatic mining</a:t>
            </a:r>
            <a:endParaRPr lang="nl-NL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44016" y="105273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Arial" pitchFamily="34" charset="0"/>
              </a:rPr>
              <a:t>EGI: distributed infrastructure, distributed communities, distributed resource </a:t>
            </a:r>
            <a:r>
              <a:rPr lang="en-US" dirty="0" smtClean="0">
                <a:ea typeface="Arial" pitchFamily="34" charset="0"/>
              </a:rPr>
              <a:t>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5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Policy Development :: Scientific Impact</a:t>
            </a:r>
            <a:br>
              <a:rPr lang="en-US" sz="2800" dirty="0" smtClean="0"/>
            </a:br>
            <a:r>
              <a:rPr lang="en-US" sz="2400" dirty="0" smtClean="0"/>
              <a:t>Demonstrating </a:t>
            </a:r>
            <a:r>
              <a:rPr lang="en-US" sz="2400" dirty="0"/>
              <a:t>Excellent </a:t>
            </a:r>
            <a:r>
              <a:rPr lang="en-US" sz="2400" dirty="0" smtClean="0"/>
              <a:t>Science</a:t>
            </a:r>
            <a:endParaRPr lang="en-US" sz="2000" dirty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8044" y="1052736"/>
            <a:ext cx="248376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EGI</a:t>
            </a:r>
            <a:r>
              <a:rPr lang="en-US" dirty="0" smtClean="0"/>
              <a:t>: first case to collaborate with </a:t>
            </a:r>
            <a:r>
              <a:rPr lang="en-US" dirty="0" err="1" smtClean="0"/>
              <a:t>OpenAIRE</a:t>
            </a:r>
            <a:r>
              <a:rPr lang="en-US" dirty="0" smtClean="0"/>
              <a:t> on enriched metadata for </a:t>
            </a:r>
            <a:r>
              <a:rPr lang="en-US" b="1" dirty="0" smtClean="0"/>
              <a:t>linking research outputs to infrastructures</a:t>
            </a:r>
          </a:p>
          <a:p>
            <a:endParaRPr lang="en-US" dirty="0" smtClean="0"/>
          </a:p>
          <a:p>
            <a:r>
              <a:rPr lang="en-US" dirty="0" smtClean="0"/>
              <a:t>Preview of next </a:t>
            </a:r>
            <a:r>
              <a:rPr lang="en-US" dirty="0" err="1" smtClean="0"/>
              <a:t>OpenAIRE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be rolled out in autumn</a:t>
            </a:r>
          </a:p>
          <a:p>
            <a:endParaRPr lang="en-US" dirty="0"/>
          </a:p>
          <a:p>
            <a:r>
              <a:rPr lang="en-US" b="1" dirty="0" smtClean="0"/>
              <a:t>Prepare EGI for Open Access</a:t>
            </a:r>
          </a:p>
          <a:p>
            <a:endParaRPr lang="en-US" dirty="0"/>
          </a:p>
        </p:txBody>
      </p:sp>
      <p:pic>
        <p:nvPicPr>
          <p:cNvPr id="8" name="Picture 7" descr="ep_publication_EG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6588224" cy="478463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88024" y="3645024"/>
            <a:ext cx="1728192" cy="720080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525963"/>
          </a:xfrm>
        </p:spPr>
        <p:txBody>
          <a:bodyPr/>
          <a:lstStyle/>
          <a:p>
            <a:r>
              <a:rPr lang="en-GB" sz="2800" dirty="0" smtClean="0">
                <a:ea typeface="Arial" pitchFamily="34" charset="0"/>
              </a:rPr>
              <a:t>Problem</a:t>
            </a:r>
          </a:p>
          <a:p>
            <a:pPr lvl="1"/>
            <a:r>
              <a:rPr lang="en-GB" sz="1800" dirty="0">
                <a:ea typeface="Arial" pitchFamily="34" charset="0"/>
              </a:rPr>
              <a:t>Many EGI tools map user-related information to scientific disciplines</a:t>
            </a:r>
          </a:p>
          <a:p>
            <a:pPr lvl="1"/>
            <a:r>
              <a:rPr lang="en-GB" sz="1800" dirty="0" smtClean="0">
                <a:ea typeface="Arial" pitchFamily="34" charset="0"/>
              </a:rPr>
              <a:t>A legacy simple classification was inherited by EGEE</a:t>
            </a:r>
            <a:r>
              <a:rPr lang="en-GB" sz="1800" dirty="0">
                <a:ea typeface="Arial" pitchFamily="34" charset="0"/>
              </a:rPr>
              <a:t> </a:t>
            </a:r>
            <a:r>
              <a:rPr lang="en-GB" sz="1800" dirty="0" smtClean="0">
                <a:ea typeface="Arial" pitchFamily="34" charset="0"/>
              </a:rPr>
              <a:t>(the “other” effect)</a:t>
            </a:r>
          </a:p>
          <a:p>
            <a:pPr lvl="1"/>
            <a:r>
              <a:rPr lang="en-GB" sz="1800" dirty="0" smtClean="0">
                <a:ea typeface="Arial" pitchFamily="34" charset="0"/>
              </a:rPr>
              <a:t>Some new EGI tools adopted other classifications (e.g., CRM, </a:t>
            </a:r>
            <a:r>
              <a:rPr lang="en-GB" sz="1800" dirty="0" err="1" smtClean="0">
                <a:ea typeface="Arial" pitchFamily="34" charset="0"/>
              </a:rPr>
              <a:t>AppDB</a:t>
            </a:r>
            <a:r>
              <a:rPr lang="en-GB" sz="1800" dirty="0" smtClean="0">
                <a:ea typeface="Arial" pitchFamily="34" charset="0"/>
              </a:rPr>
              <a:t>)</a:t>
            </a:r>
          </a:p>
          <a:p>
            <a:pPr lvl="1"/>
            <a:r>
              <a:rPr lang="en-GB" sz="1800" dirty="0" smtClean="0">
                <a:ea typeface="Arial" pitchFamily="34" charset="0"/>
              </a:rPr>
              <a:t>Inconsistent usage across tools make difficult to track impact by discipline and limit re-use of results</a:t>
            </a:r>
          </a:p>
          <a:p>
            <a:r>
              <a:rPr lang="en-GB" sz="2800" dirty="0" smtClean="0">
                <a:ea typeface="Arial" pitchFamily="34" charset="0"/>
              </a:rPr>
              <a:t>Solution</a:t>
            </a:r>
            <a:endParaRPr lang="en-GB" sz="2400" dirty="0" smtClean="0">
              <a:ea typeface="Arial" pitchFamily="34" charset="0"/>
            </a:endParaRPr>
          </a:p>
          <a:p>
            <a:pPr lvl="1"/>
            <a:r>
              <a:rPr lang="en-GB" sz="1800" dirty="0" smtClean="0">
                <a:ea typeface="Arial" pitchFamily="34" charset="0"/>
              </a:rPr>
              <a:t>Defined a new classification based on the </a:t>
            </a:r>
            <a:r>
              <a:rPr lang="en-GB" sz="1800" dirty="0" err="1" smtClean="0">
                <a:ea typeface="Arial" pitchFamily="34" charset="0"/>
              </a:rPr>
              <a:t>Frascati</a:t>
            </a:r>
            <a:r>
              <a:rPr lang="en-GB" sz="1800" dirty="0" smtClean="0">
                <a:ea typeface="Arial" pitchFamily="34" charset="0"/>
              </a:rPr>
              <a:t> Fields of Science (FOS)</a:t>
            </a:r>
          </a:p>
          <a:p>
            <a:pPr marL="457200" lvl="1" indent="0">
              <a:buNone/>
            </a:pPr>
            <a:r>
              <a:rPr lang="en-GB" sz="1800" dirty="0">
                <a:ea typeface="Arial" pitchFamily="34" charset="0"/>
                <a:hlinkClick r:id="rId2"/>
              </a:rPr>
              <a:t>https://</a:t>
            </a:r>
            <a:r>
              <a:rPr lang="en-GB" sz="1800" dirty="0" err="1">
                <a:ea typeface="Arial" pitchFamily="34" charset="0"/>
                <a:hlinkClick r:id="rId2"/>
              </a:rPr>
              <a:t>wiki.egi.eu</a:t>
            </a:r>
            <a:r>
              <a:rPr lang="en-GB" sz="1800" dirty="0">
                <a:ea typeface="Arial" pitchFamily="34" charset="0"/>
                <a:hlinkClick r:id="rId2"/>
              </a:rPr>
              <a:t>/wiki/</a:t>
            </a:r>
            <a:r>
              <a:rPr lang="en-GB" sz="1800" dirty="0" err="1">
                <a:ea typeface="Arial" pitchFamily="34" charset="0"/>
                <a:hlinkClick r:id="rId2"/>
              </a:rPr>
              <a:t>VT_Scientific_Discipline_Classification_Classification</a:t>
            </a:r>
            <a:endParaRPr lang="en-GB" sz="1800" dirty="0" smtClean="0">
              <a:ea typeface="Arial" pitchFamily="34" charset="0"/>
            </a:endParaRPr>
          </a:p>
          <a:p>
            <a:pPr lvl="1"/>
            <a:r>
              <a:rPr lang="en-GB" sz="1800" dirty="0" smtClean="0">
                <a:ea typeface="Arial" pitchFamily="34" charset="0"/>
              </a:rPr>
              <a:t>Validated through survey to VOs and public comment period</a:t>
            </a:r>
          </a:p>
          <a:p>
            <a:pPr lvl="1"/>
            <a:r>
              <a:rPr lang="en-GB" sz="1800" dirty="0" smtClean="0">
                <a:ea typeface="Arial" pitchFamily="34" charset="0"/>
              </a:rPr>
              <a:t>Assessed cost for updating/aligning tools</a:t>
            </a:r>
          </a:p>
          <a:p>
            <a:r>
              <a:rPr lang="en-GB" sz="2800" dirty="0" smtClean="0">
                <a:ea typeface="Arial" pitchFamily="34" charset="0"/>
              </a:rPr>
              <a:t>Implementation</a:t>
            </a:r>
            <a:endParaRPr lang="en-GB" sz="2800" dirty="0">
              <a:ea typeface="Arial" pitchFamily="34" charset="0"/>
            </a:endParaRPr>
          </a:p>
          <a:p>
            <a:pPr lvl="1"/>
            <a:r>
              <a:rPr lang="en-GB" sz="1800" dirty="0" smtClean="0">
                <a:ea typeface="Arial" pitchFamily="34" charset="0"/>
              </a:rPr>
              <a:t>Planned in PY4 (prioritisation to be confirmed)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6984901" cy="865187"/>
          </a:xfrm>
        </p:spPr>
        <p:txBody>
          <a:bodyPr/>
          <a:lstStyle/>
          <a:p>
            <a:r>
              <a:rPr lang="en-US" sz="2800" dirty="0" smtClean="0"/>
              <a:t>Policy Development :</a:t>
            </a:r>
            <a:r>
              <a:rPr lang="en-US" sz="2800" dirty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Scientific Discipline Classification </a:t>
            </a:r>
            <a:r>
              <a:rPr lang="en-US" sz="2400" dirty="0" err="1" smtClean="0"/>
              <a:t>Harmonisation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5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Objectives and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9301"/>
            <a:ext cx="835292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D9D9D9"/>
                </a:solidFill>
              </a:rPr>
              <a:t>Strategic Planning</a:t>
            </a:r>
            <a:endParaRPr lang="en-US" sz="2000" b="1" dirty="0" smtClean="0">
              <a:solidFill>
                <a:srgbClr val="D9D9D9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D9D9D9"/>
                </a:solidFill>
              </a:rPr>
              <a:t>Assessment: EGI Compendium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D9D9D9"/>
                </a:solidFill>
              </a:rPr>
              <a:t>Execution: implementing the EGI Balanced Scorecard</a:t>
            </a:r>
            <a:endParaRPr lang="en-US" sz="2000" dirty="0">
              <a:solidFill>
                <a:srgbClr val="D9D9D9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D9D9D9"/>
                </a:solidFill>
              </a:rPr>
              <a:t>Governance: developing the ERIC opportunity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D9D9D9"/>
                </a:solidFill>
              </a:rPr>
              <a:t>Business Models: exploring EGI Pay-for-Use</a:t>
            </a:r>
            <a:endParaRPr lang="en-US" sz="2000" dirty="0">
              <a:solidFill>
                <a:srgbClr val="D9D9D9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D9D9D9"/>
                </a:solidFill>
              </a:rPr>
              <a:t>Service Strategy: EGI Service/Solution Portfolio(s)</a:t>
            </a:r>
            <a:endParaRPr lang="en-US" sz="2000" dirty="0">
              <a:solidFill>
                <a:srgbClr val="D9D9D9"/>
              </a:solidFill>
            </a:endParaRPr>
          </a:p>
          <a:p>
            <a:pPr marL="57150" indent="0">
              <a:buNone/>
            </a:pPr>
            <a:r>
              <a:rPr lang="en-US" sz="2400" b="1" dirty="0" smtClean="0">
                <a:solidFill>
                  <a:srgbClr val="D9D9D9"/>
                </a:solidFill>
              </a:rPr>
              <a:t>Policy Development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D9D9D9"/>
                </a:solidFill>
              </a:rPr>
              <a:t>Scientific Impact: demonstrating and preparing for Open Access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D9D9D9"/>
                </a:solidFill>
              </a:rPr>
              <a:t>Scientific Discipline Classification: harmonisation</a:t>
            </a:r>
          </a:p>
          <a:p>
            <a:pPr marL="57150" indent="0">
              <a:buNone/>
            </a:pPr>
            <a:r>
              <a:rPr lang="en-GB" sz="2400" b="1" dirty="0" smtClean="0"/>
              <a:t>Building Strategic Collaborations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Establish new collaborations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6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Collaborations ::</a:t>
            </a:r>
            <a:r>
              <a:rPr lang="en-US" sz="4000" dirty="0"/>
              <a:t> </a:t>
            </a:r>
            <a:r>
              <a:rPr lang="en-US" sz="4000" dirty="0" smtClean="0"/>
              <a:t>New</a:t>
            </a:r>
            <a:br>
              <a:rPr lang="en-US" sz="4000" dirty="0" smtClean="0"/>
            </a:b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199069"/>
              </p:ext>
            </p:extLst>
          </p:nvPr>
        </p:nvGraphicFramePr>
        <p:xfrm>
          <a:off x="0" y="1040492"/>
          <a:ext cx="72362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0804847"/>
              </p:ext>
            </p:extLst>
          </p:nvPr>
        </p:nvGraphicFramePr>
        <p:xfrm>
          <a:off x="6948264" y="2060848"/>
          <a:ext cx="21957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308304" y="1268760"/>
            <a:ext cx="1656184" cy="14401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Signed </a:t>
            </a:r>
            <a:r>
              <a:rPr lang="en-US" dirty="0" err="1" smtClean="0"/>
              <a:t>MoUs</a:t>
            </a:r>
            <a:r>
              <a:rPr lang="en-US" dirty="0" smtClean="0"/>
              <a:t>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+7 </a:t>
            </a:r>
            <a:r>
              <a:rPr lang="en-US" dirty="0" smtClean="0"/>
              <a:t>  (</a:t>
            </a:r>
            <a:r>
              <a:rPr lang="en-US" dirty="0"/>
              <a:t>PY1)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+16 (PY2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+</a:t>
            </a:r>
            <a:r>
              <a:rPr lang="en-US" dirty="0"/>
              <a:t>4</a:t>
            </a:r>
            <a:r>
              <a:rPr lang="en-US" dirty="0" smtClean="0"/>
              <a:t>   (PY3)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877272"/>
            <a:ext cx="213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Active negotiation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5981799"/>
            <a:ext cx="4211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2"/>
              </a:rPr>
              <a:t>http://www.egi.eu/community/collaborations</a:t>
            </a:r>
            <a:r>
              <a:rPr lang="en-US" sz="1600" dirty="0" smtClean="0">
                <a:hlinkClick r:id="rId12"/>
              </a:rPr>
              <a:t>/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9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418448-AAF7-9144-9AA2-4AA45B15F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1418448-AAF7-9144-9AA2-4AA45B15F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0AAD97-F2DF-7B49-9E41-E0F9D3669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E50AAD97-F2DF-7B49-9E41-E0F9D3669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73C492-F587-184A-AF69-305CAB4B3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C473C492-F587-184A-AF69-305CAB4B3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92233D-D55E-344C-AB04-A1F9A93C8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5492233D-D55E-344C-AB04-A1F9A93C8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C55CD2-BF45-D145-A92F-39280970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88C55CD2-BF45-D145-A92F-392809708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74E04-3795-C94A-8251-8AD74B83E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52874E04-3795-C94A-8251-8AD74B83E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F2A8-E842-904A-9DCE-012488ED6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D2DF2A8-E842-904A-9DCE-012488ED6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977D3F-0CAB-7742-B452-F02C87B1F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F977D3F-0CAB-7742-B452-F02C87B1F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D831B1-FC7F-4748-BC37-788F68F8A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1ED831B1-FC7F-4748-BC37-788F68F8A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CB3DE-A14E-4C46-B823-CC6BEECA7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A42CB3DE-A14E-4C46-B823-CC6BEECA7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(Routine)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08512"/>
          </a:xfrm>
        </p:spPr>
        <p:txBody>
          <a:bodyPr/>
          <a:lstStyle/>
          <a:p>
            <a:r>
              <a:rPr lang="en-US" sz="2800" dirty="0" smtClean="0"/>
              <a:t>Supported EGI policy groups</a:t>
            </a:r>
          </a:p>
          <a:p>
            <a:pPr lvl="1"/>
            <a:r>
              <a:rPr lang="en-US" sz="2400" dirty="0" smtClean="0"/>
              <a:t>Secretary support </a:t>
            </a:r>
          </a:p>
          <a:p>
            <a:pPr lvl="1"/>
            <a:r>
              <a:rPr lang="en-US" sz="2400" dirty="0" smtClean="0"/>
              <a:t>Policy development process</a:t>
            </a:r>
          </a:p>
          <a:p>
            <a:pPr lvl="1"/>
            <a:r>
              <a:rPr lang="en-US" sz="2400" dirty="0" smtClean="0"/>
              <a:t>Review of Terms of Reference (e.g. new TCB, URT)</a:t>
            </a:r>
          </a:p>
          <a:p>
            <a:r>
              <a:rPr lang="en-US" sz="2800" dirty="0" smtClean="0"/>
              <a:t>Deliver messages on strategy/policy</a:t>
            </a:r>
          </a:p>
          <a:p>
            <a:pPr lvl="1"/>
            <a:r>
              <a:rPr lang="en-US" sz="2400" dirty="0" smtClean="0"/>
              <a:t>Blog posts, article in Inspired newsletter, e-IRG newsletter, other media</a:t>
            </a:r>
          </a:p>
          <a:p>
            <a:r>
              <a:rPr lang="en-US" sz="2800" dirty="0"/>
              <a:t>Monitor execution of strategic collaboration</a:t>
            </a:r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2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Strategic Planning</a:t>
            </a:r>
            <a:endParaRPr lang="en-US" sz="2000" b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4D85"/>
                </a:solidFill>
              </a:rPr>
              <a:t>Assessment: </a:t>
            </a:r>
            <a:r>
              <a:rPr lang="en-US" sz="2000" dirty="0" smtClean="0"/>
              <a:t>Publish EGI Compendium 2012, collect data for 2013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4D85"/>
                </a:solidFill>
              </a:rPr>
              <a:t>Strategy </a:t>
            </a:r>
            <a:r>
              <a:rPr lang="en-US" sz="2000" dirty="0">
                <a:solidFill>
                  <a:srgbClr val="004D85"/>
                </a:solidFill>
              </a:rPr>
              <a:t>Execution</a:t>
            </a:r>
            <a:r>
              <a:rPr lang="en-US" sz="2000" dirty="0"/>
              <a:t>: </a:t>
            </a:r>
            <a:r>
              <a:rPr lang="en-US" sz="2000" dirty="0" smtClean="0"/>
              <a:t>review the EGI </a:t>
            </a:r>
            <a:r>
              <a:rPr lang="en-US" sz="2000" dirty="0"/>
              <a:t>Balanced Scorecard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4D85"/>
                </a:solidFill>
              </a:rPr>
              <a:t>Governance</a:t>
            </a:r>
            <a:r>
              <a:rPr lang="en-US" sz="2000" dirty="0"/>
              <a:t>: </a:t>
            </a:r>
            <a:r>
              <a:rPr lang="en-US" sz="2000" dirty="0" smtClean="0"/>
              <a:t>develop discussion with e-IRG and key players for common ERIC to coordinate e-Infrastructures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4D85"/>
                </a:solidFill>
              </a:rPr>
              <a:t>Business Models</a:t>
            </a:r>
            <a:r>
              <a:rPr lang="en-US" sz="2000" dirty="0"/>
              <a:t>: </a:t>
            </a:r>
            <a:r>
              <a:rPr lang="en-US" sz="2000" dirty="0" smtClean="0"/>
              <a:t>complete EGI </a:t>
            </a:r>
            <a:r>
              <a:rPr lang="en-US" sz="2000" dirty="0"/>
              <a:t>Pay-for-</a:t>
            </a:r>
            <a:r>
              <a:rPr lang="en-US" sz="2000" dirty="0" smtClean="0"/>
              <a:t>Use gap analysis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4D85"/>
                </a:solidFill>
              </a:rPr>
              <a:t>Service Strategy</a:t>
            </a:r>
            <a:r>
              <a:rPr lang="en-US" sz="2000" dirty="0"/>
              <a:t>: </a:t>
            </a:r>
            <a:r>
              <a:rPr lang="en-US" sz="2000" dirty="0" smtClean="0"/>
              <a:t>complete EGI </a:t>
            </a:r>
            <a:r>
              <a:rPr lang="en-US" sz="2000" dirty="0"/>
              <a:t>Service/Solution Portfolio(s)</a:t>
            </a:r>
          </a:p>
          <a:p>
            <a:pPr marL="57150" indent="0">
              <a:buNone/>
            </a:pPr>
            <a:r>
              <a:rPr lang="en-US" sz="2400" b="1" dirty="0"/>
              <a:t>Policy Development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solidFill>
                  <a:srgbClr val="004D85"/>
                </a:solidFill>
              </a:rPr>
              <a:t>Scientific Impact</a:t>
            </a:r>
            <a:r>
              <a:rPr lang="en-GB" sz="2000" dirty="0"/>
              <a:t>: </a:t>
            </a:r>
            <a:r>
              <a:rPr lang="en-GB" sz="2000" dirty="0" smtClean="0"/>
              <a:t>complete federated allocation and </a:t>
            </a:r>
            <a:r>
              <a:rPr lang="en-GB" sz="2000" dirty="0" err="1" smtClean="0"/>
              <a:t>OpenAIRE</a:t>
            </a:r>
            <a:r>
              <a:rPr lang="en-GB" sz="2000" dirty="0" smtClean="0"/>
              <a:t> extensions</a:t>
            </a:r>
            <a:endParaRPr lang="en-GB" sz="2000" dirty="0"/>
          </a:p>
          <a:p>
            <a:pPr marL="57150" indent="0">
              <a:buNone/>
            </a:pPr>
            <a:r>
              <a:rPr lang="en-GB" sz="2400" b="1" dirty="0" smtClean="0"/>
              <a:t>Building Strategic Collaborations</a:t>
            </a:r>
            <a:endParaRPr lang="en-GB" sz="2400" b="1" dirty="0"/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Broaden collaborations, monitor execution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dirty="0" smtClean="0"/>
              <a:t>Plans for Next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08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104456"/>
          </a:xfrm>
        </p:spPr>
        <p:txBody>
          <a:bodyPr/>
          <a:lstStyle/>
          <a:p>
            <a:r>
              <a:rPr lang="en-GB" sz="2400" smtClean="0"/>
              <a:t>Strategic Planning </a:t>
            </a:r>
            <a:endParaRPr lang="en-GB" sz="2400" dirty="0" smtClean="0"/>
          </a:p>
          <a:p>
            <a:pPr lvl="1"/>
            <a:r>
              <a:rPr lang="en-GB" sz="2000" dirty="0" smtClean="0"/>
              <a:t>Increased clarity in </a:t>
            </a:r>
            <a:r>
              <a:rPr lang="en-GB" sz="2000" dirty="0" err="1" smtClean="0"/>
              <a:t>EGI.eu</a:t>
            </a:r>
            <a:r>
              <a:rPr lang="en-GB" sz="2000" dirty="0" smtClean="0"/>
              <a:t>/EGI service offering/value</a:t>
            </a:r>
          </a:p>
          <a:p>
            <a:pPr lvl="1"/>
            <a:r>
              <a:rPr lang="en-GB" sz="2000" dirty="0" smtClean="0"/>
              <a:t>Strengthened strategy execution monitoring</a:t>
            </a:r>
          </a:p>
          <a:p>
            <a:pPr lvl="1"/>
            <a:r>
              <a:rPr lang="en-GB" sz="2000" dirty="0" smtClean="0"/>
              <a:t>Started EGI Pay-for-Use experiment</a:t>
            </a:r>
          </a:p>
          <a:p>
            <a:pPr lvl="1"/>
            <a:r>
              <a:rPr lang="en-GB" sz="2000" dirty="0" smtClean="0"/>
              <a:t>Developed vision and plan for a common ERIC across e-Infra</a:t>
            </a:r>
          </a:p>
          <a:p>
            <a:r>
              <a:rPr lang="en-GB" sz="2400" dirty="0" smtClean="0"/>
              <a:t>Policy Development</a:t>
            </a:r>
          </a:p>
          <a:p>
            <a:pPr lvl="1"/>
            <a:r>
              <a:rPr lang="en-GB" sz="2000" dirty="0" smtClean="0"/>
              <a:t>Defined process and governance for federated resource allocation</a:t>
            </a:r>
          </a:p>
          <a:p>
            <a:pPr lvl="1"/>
            <a:r>
              <a:rPr lang="en-GB" sz="2000" dirty="0" smtClean="0"/>
              <a:t>Defined process and collaborated with </a:t>
            </a:r>
            <a:r>
              <a:rPr lang="en-GB" sz="2000" dirty="0" err="1" smtClean="0"/>
              <a:t>OpenAIRE</a:t>
            </a:r>
            <a:r>
              <a:rPr lang="en-GB" sz="2000" dirty="0" smtClean="0"/>
              <a:t> for better scientific publications tracking (preparing for Open Access)</a:t>
            </a:r>
          </a:p>
          <a:p>
            <a:pPr lvl="1"/>
            <a:r>
              <a:rPr lang="en-GB" sz="2000" dirty="0" smtClean="0"/>
              <a:t>Harmonised scientific discipline classification</a:t>
            </a:r>
          </a:p>
          <a:p>
            <a:r>
              <a:rPr lang="en-GB" sz="2400" dirty="0" smtClean="0"/>
              <a:t>Building Strategic Collaborations</a:t>
            </a:r>
          </a:p>
          <a:p>
            <a:pPr lvl="1"/>
            <a:r>
              <a:rPr lang="en-GB" sz="2000" dirty="0" smtClean="0"/>
              <a:t>Expanded network and streamlined monitoring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NA2.3: EGI-InSPIRE Review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Strategic </a:t>
            </a:r>
            <a:r>
              <a:rPr lang="en-US" dirty="0"/>
              <a:t>Planning</a:t>
            </a:r>
            <a:endParaRPr lang="en-US" sz="2000" dirty="0"/>
          </a:p>
          <a:p>
            <a:pPr lvl="1"/>
            <a:r>
              <a:rPr lang="en-US" dirty="0"/>
              <a:t>Policy Development</a:t>
            </a:r>
          </a:p>
          <a:p>
            <a:pPr lvl="1"/>
            <a:r>
              <a:rPr lang="en-GB" dirty="0"/>
              <a:t>Building Strategic </a:t>
            </a:r>
            <a:r>
              <a:rPr lang="en-GB" dirty="0" smtClean="0"/>
              <a:t>Collaborations</a:t>
            </a:r>
            <a:endParaRPr lang="en-US" dirty="0" smtClean="0"/>
          </a:p>
          <a:p>
            <a:r>
              <a:rPr lang="en-US" dirty="0" smtClean="0"/>
              <a:t>Achievements</a:t>
            </a:r>
          </a:p>
          <a:p>
            <a:r>
              <a:rPr lang="en-US" dirty="0" smtClean="0"/>
              <a:t>Achievements of PY3</a:t>
            </a:r>
          </a:p>
          <a:p>
            <a:r>
              <a:rPr lang="en-US" dirty="0" smtClean="0"/>
              <a:t>Plans for PY4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NA2.3: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2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TNA2.3 Partners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24536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EGI.eu</a:t>
            </a:r>
            <a:r>
              <a:rPr lang="en-GB" dirty="0" smtClean="0"/>
              <a:t>, NL </a:t>
            </a:r>
          </a:p>
          <a:p>
            <a:pPr lvl="1"/>
            <a:r>
              <a:rPr lang="en-GB" dirty="0" smtClean="0"/>
              <a:t>Strategy and Policy Team (40PM/Y3)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STFC*, </a:t>
            </a:r>
            <a:r>
              <a:rPr lang="en-GB" dirty="0"/>
              <a:t>UK</a:t>
            </a:r>
          </a:p>
          <a:p>
            <a:pPr lvl="1"/>
            <a:r>
              <a:rPr lang="en-GB" dirty="0" smtClean="0"/>
              <a:t>Leading the Security Policy Group (5.1PM/Y3)</a:t>
            </a:r>
          </a:p>
          <a:p>
            <a:pPr marL="0" indent="0">
              <a:buNone/>
            </a:pPr>
            <a:r>
              <a:rPr lang="en-GB" dirty="0" smtClean="0"/>
              <a:t>FOM*, NL </a:t>
            </a:r>
          </a:p>
          <a:p>
            <a:pPr lvl="1"/>
            <a:r>
              <a:rPr lang="en-GB" dirty="0" smtClean="0"/>
              <a:t>Liaison with </a:t>
            </a:r>
            <a:r>
              <a:rPr lang="en-GB" dirty="0" err="1" smtClean="0"/>
              <a:t>EUGridPMA</a:t>
            </a:r>
            <a:r>
              <a:rPr lang="en-GB" dirty="0" smtClean="0"/>
              <a:t>/</a:t>
            </a:r>
            <a:r>
              <a:rPr lang="en-GB" dirty="0"/>
              <a:t>IGTF </a:t>
            </a:r>
            <a:r>
              <a:rPr lang="en-GB" dirty="0" smtClean="0"/>
              <a:t>(1.2PM/Y3)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2000" dirty="0" smtClean="0"/>
              <a:t>* Activity reported in the context of SA1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72706" y="1494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1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Objectives and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9301"/>
            <a:ext cx="835292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Strategic Planning</a:t>
            </a:r>
            <a:endParaRPr lang="en-US" sz="20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Assessment: EGI Compendium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Execution: implementing the EGI Balanced Scorecard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Governance: developing the ERIC opportunity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Business Models: exploring EGI Pay-for-Use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Service Strategy: EGI Service/Solution Portfolio(s)</a:t>
            </a:r>
            <a:endParaRPr lang="en-US" sz="2000" dirty="0"/>
          </a:p>
          <a:p>
            <a:pPr marL="57150" indent="0">
              <a:buNone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Policy Development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Scientific Impact: demonstrating and preparing for Open Access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Scientific Discipline Classification: harmonisation</a:t>
            </a:r>
          </a:p>
          <a:p>
            <a:pPr marL="57150" indent="0">
              <a:buNone/>
            </a:pPr>
            <a:r>
              <a:rPr lang="en-GB" sz="2400" b="1" dirty="0" smtClean="0">
                <a:solidFill>
                  <a:schemeClr val="bg1">
                    <a:lumMod val="85000"/>
                  </a:schemeClr>
                </a:solidFill>
              </a:rPr>
              <a:t>Building Strategic Collaborations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Establish new collaborations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4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590465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Body of information about NGIs/EIROs:</a:t>
            </a:r>
          </a:p>
          <a:p>
            <a:pPr>
              <a:buFont typeface="Arial" charset="0"/>
              <a:buChar char="–"/>
            </a:pPr>
            <a:r>
              <a:rPr lang="en-GB" sz="2000" b="1" dirty="0"/>
              <a:t>To increase transparency and clarity </a:t>
            </a:r>
            <a:endParaRPr lang="en-GB" sz="2000" b="1" dirty="0" smtClean="0"/>
          </a:p>
          <a:p>
            <a:pPr>
              <a:buFont typeface="Arial" charset="0"/>
              <a:buChar char="–"/>
            </a:pPr>
            <a:r>
              <a:rPr lang="en-GB" sz="2000" b="1" dirty="0" smtClean="0"/>
              <a:t>To </a:t>
            </a:r>
            <a:r>
              <a:rPr lang="en-GB" sz="2000" b="1" dirty="0"/>
              <a:t>support strategic planning </a:t>
            </a:r>
            <a:endParaRPr lang="en-GB" sz="2000" b="1" dirty="0" smtClean="0"/>
          </a:p>
          <a:p>
            <a:pPr>
              <a:buFont typeface="Arial" charset="0"/>
              <a:buChar char="–"/>
            </a:pPr>
            <a:r>
              <a:rPr lang="en-GB" sz="2000" b="1" dirty="0" smtClean="0"/>
              <a:t>To </a:t>
            </a:r>
            <a:r>
              <a:rPr lang="en-GB" sz="2000" b="1" dirty="0"/>
              <a:t>provide a coherent </a:t>
            </a:r>
            <a:r>
              <a:rPr lang="en-GB" sz="2000" b="1" dirty="0" smtClean="0"/>
              <a:t>view</a:t>
            </a:r>
            <a:endParaRPr lang="en-US" sz="2000" b="1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200" dirty="0" smtClean="0"/>
              <a:t>Build on similar experience from NRENs community (see TERENA Compendium)</a:t>
            </a:r>
          </a:p>
          <a:p>
            <a:r>
              <a:rPr lang="en-US" sz="2200" dirty="0" smtClean="0"/>
              <a:t>Authored first edition (data about 2011) with 28 out 38 NGIs participating 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://go.egi.eu/egi-compendium-</a:t>
            </a:r>
            <a:r>
              <a:rPr lang="en-US" sz="2200" dirty="0" smtClean="0">
                <a:hlinkClick r:id="rId2"/>
              </a:rPr>
              <a:t>2011</a:t>
            </a:r>
            <a:endParaRPr lang="en-US" sz="2200" dirty="0"/>
          </a:p>
          <a:p>
            <a:r>
              <a:rPr lang="en-US" sz="2200" dirty="0" smtClean="0"/>
              <a:t>Authoring second edition (data about 2012, collection ended 26/05/13, publication for late summer)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2800" dirty="0" smtClean="0"/>
              <a:t>Strategy Planning :: Assessment</a:t>
            </a:r>
            <a:br>
              <a:rPr lang="en-US" sz="2800" dirty="0" smtClean="0"/>
            </a:br>
            <a:r>
              <a:rPr lang="en-US" sz="2400" dirty="0" smtClean="0"/>
              <a:t>EGI Compendium</a:t>
            </a:r>
            <a:endParaRPr lang="en-US" sz="2400" dirty="0"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2160" y="1196752"/>
            <a:ext cx="3096344" cy="49685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dirty="0"/>
              <a:t>125 questions to describe: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Identity and Contact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Strategy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Governance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Funding and staffing of the NGI/EIRO e-infrastructure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Funding of the NGI/EIRO e-Infrastructure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Cost of the NGI/EIRO e-Infrastructure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Outreach and Publications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Users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Technology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919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Strategy Planning :: Assessment</a:t>
            </a:r>
            <a:br>
              <a:rPr lang="en-US" sz="2800" dirty="0"/>
            </a:br>
            <a:r>
              <a:rPr lang="en-US" sz="2400" dirty="0"/>
              <a:t>EGI Compendium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7764" y="2276872"/>
            <a:ext cx="5803900" cy="3962400"/>
            <a:chOff x="-7764" y="2276872"/>
            <a:chExt cx="5803900" cy="3962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764" y="2276872"/>
              <a:ext cx="5803900" cy="3962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357262" y="3789040"/>
              <a:ext cx="130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Manpower</a:t>
              </a:r>
              <a:br>
                <a:rPr lang="en-US" dirty="0" smtClean="0"/>
              </a:br>
              <a:r>
                <a:rPr lang="en-US" dirty="0" smtClean="0"/>
                <a:t>distribution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000" y="3212976"/>
            <a:ext cx="4536504" cy="3096344"/>
            <a:chOff x="6505081" y="4467862"/>
            <a:chExt cx="2635735" cy="18153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5081" y="4467862"/>
              <a:ext cx="2635735" cy="1815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8227792" y="5705628"/>
              <a:ext cx="908526" cy="370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Government </a:t>
              </a:r>
            </a:p>
            <a:p>
              <a:r>
                <a:rPr lang="en-US" dirty="0" smtClean="0"/>
                <a:t>relations 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67744" y="1049496"/>
            <a:ext cx="6832600" cy="3171592"/>
            <a:chOff x="2347912" y="1043444"/>
            <a:chExt cx="6832600" cy="31715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7912" y="1052736"/>
              <a:ext cx="6832600" cy="3162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236344" y="1043444"/>
              <a:ext cx="2916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Ops: yearly wall-clock time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7696" y="980728"/>
            <a:ext cx="5349776" cy="2304256"/>
            <a:chOff x="-57696" y="980728"/>
            <a:chExt cx="5997848" cy="2592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7696" y="1077911"/>
              <a:ext cx="5997848" cy="24951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518220" y="980728"/>
              <a:ext cx="2031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Strategy: vision(s)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906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8" y="1124744"/>
            <a:ext cx="360077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Implemented balanced scorecard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For each metric</a:t>
            </a:r>
            <a:endParaRPr lang="en-US" sz="2400" dirty="0" smtClean="0"/>
          </a:p>
          <a:p>
            <a:r>
              <a:rPr lang="en-US" sz="2000" dirty="0" smtClean="0"/>
              <a:t>Updated metric definitions</a:t>
            </a:r>
          </a:p>
          <a:p>
            <a:r>
              <a:rPr lang="en-US" sz="2000" dirty="0" smtClean="0"/>
              <a:t>Defined a data dictionary item </a:t>
            </a:r>
          </a:p>
          <a:p>
            <a:r>
              <a:rPr lang="en-US" sz="2000" dirty="0" smtClean="0"/>
              <a:t>Collected values for PY3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2800" dirty="0"/>
              <a:t>Strategy Planning :: </a:t>
            </a:r>
            <a:r>
              <a:rPr lang="en-US" sz="2800" dirty="0" smtClean="0"/>
              <a:t>Execution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 smtClean="0"/>
              <a:t>Implementing EGI Balanced Scorecard</a:t>
            </a:r>
            <a:endParaRPr lang="en-US" sz="240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58772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Scorecard data dictionary -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089496"/>
            <a:ext cx="5737531" cy="48597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419872" y="3645024"/>
            <a:ext cx="1368152" cy="36004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68344" y="1124744"/>
            <a:ext cx="1368152" cy="504056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764414" y="3645024"/>
            <a:ext cx="1368152" cy="43204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91880" y="4653136"/>
            <a:ext cx="5652120" cy="216024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228184" y="4869160"/>
            <a:ext cx="2915816" cy="100811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228184" y="2132856"/>
            <a:ext cx="2915816" cy="100811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2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5400600" cy="4525963"/>
          </a:xfrm>
        </p:spPr>
        <p:txBody>
          <a:bodyPr/>
          <a:lstStyle/>
          <a:p>
            <a:r>
              <a:rPr lang="en-US" sz="2400" dirty="0" smtClean="0"/>
              <a:t>Proposed a governance structure</a:t>
            </a:r>
          </a:p>
          <a:p>
            <a:pPr lvl="1"/>
            <a:r>
              <a:rPr lang="en-US" sz="2000" dirty="0" smtClean="0"/>
              <a:t>Based on the ERIC legal framework</a:t>
            </a:r>
          </a:p>
          <a:p>
            <a:pPr lvl="1"/>
            <a:r>
              <a:rPr lang="en-US" sz="2000" dirty="0" smtClean="0"/>
              <a:t>With a proposed Statute</a:t>
            </a:r>
          </a:p>
          <a:p>
            <a:pPr lvl="1"/>
            <a:r>
              <a:rPr lang="en-US" sz="2000" dirty="0" smtClean="0"/>
              <a:t>Overarching e-Infrastructures</a:t>
            </a:r>
          </a:p>
          <a:p>
            <a:pPr lvl="1"/>
            <a:r>
              <a:rPr lang="en-US" sz="2000" dirty="0" smtClean="0"/>
              <a:t>With better user representations</a:t>
            </a:r>
          </a:p>
          <a:p>
            <a:pPr lvl="1"/>
            <a:r>
              <a:rPr lang="en-US" sz="2000" dirty="0" smtClean="0"/>
              <a:t>With a preliminary implementation plan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Next steps</a:t>
            </a:r>
          </a:p>
          <a:p>
            <a:pPr lvl="1"/>
            <a:r>
              <a:rPr lang="en-US" sz="2000" dirty="0" smtClean="0"/>
              <a:t>Discussing with other e-Infrastructures</a:t>
            </a:r>
          </a:p>
          <a:p>
            <a:pPr lvl="1"/>
            <a:r>
              <a:rPr lang="en-US" sz="2000" dirty="0" smtClean="0"/>
              <a:t>Participating in e-IRG</a:t>
            </a:r>
          </a:p>
          <a:p>
            <a:pPr lvl="1"/>
            <a:r>
              <a:rPr lang="en-US" sz="2000" dirty="0" smtClean="0"/>
              <a:t>Proposed networking session at ICT2013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200" dirty="0"/>
              <a:t>Strategic </a:t>
            </a:r>
            <a:r>
              <a:rPr lang="en-US" sz="3200" dirty="0" smtClean="0"/>
              <a:t>Planning </a:t>
            </a:r>
            <a:r>
              <a:rPr lang="en-US" sz="2800" dirty="0" smtClean="0"/>
              <a:t>:: Governance</a:t>
            </a:r>
            <a:br>
              <a:rPr lang="en-US" sz="2800" dirty="0" smtClean="0"/>
            </a:br>
            <a:r>
              <a:rPr lang="en-US" sz="2400" dirty="0" smtClean="0"/>
              <a:t>Developing the ERIC Opportunity</a:t>
            </a:r>
            <a:endParaRPr lang="en-US" sz="20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779" y="1268760"/>
            <a:ext cx="3683733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5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525963"/>
          </a:xfrm>
        </p:spPr>
        <p:txBody>
          <a:bodyPr/>
          <a:lstStyle/>
          <a:p>
            <a:r>
              <a:rPr lang="en-GB" sz="2400" dirty="0" smtClean="0">
                <a:ea typeface="Arial" pitchFamily="34" charset="0"/>
              </a:rPr>
              <a:t>Opportunity</a:t>
            </a:r>
          </a:p>
          <a:p>
            <a:pPr lvl="1"/>
            <a:r>
              <a:rPr lang="en-GB" sz="2000" dirty="0" smtClean="0">
                <a:ea typeface="Arial" pitchFamily="34" charset="0"/>
              </a:rPr>
              <a:t>Emerging on-demand, self-service, pay-as-you-go models </a:t>
            </a:r>
          </a:p>
          <a:p>
            <a:pPr lvl="1"/>
            <a:r>
              <a:rPr lang="en-GB" sz="2000" dirty="0">
                <a:ea typeface="Arial" pitchFamily="34" charset="0"/>
              </a:rPr>
              <a:t>D</a:t>
            </a:r>
            <a:r>
              <a:rPr lang="en-GB" sz="2000" dirty="0" smtClean="0">
                <a:ea typeface="Arial" pitchFamily="34" charset="0"/>
              </a:rPr>
              <a:t>irect charge to users as additional revenue stream</a:t>
            </a:r>
          </a:p>
          <a:p>
            <a:r>
              <a:rPr lang="en-GB" sz="2400" dirty="0" smtClean="0">
                <a:ea typeface="Arial" pitchFamily="34" charset="0"/>
              </a:rPr>
              <a:t>Performed activities</a:t>
            </a:r>
          </a:p>
          <a:p>
            <a:pPr lvl="1"/>
            <a:r>
              <a:rPr lang="en-GB" sz="2000" dirty="0" smtClean="0">
                <a:ea typeface="Arial" pitchFamily="34" charset="0"/>
              </a:rPr>
              <a:t>Authored a policy </a:t>
            </a:r>
            <a:r>
              <a:rPr lang="en-GB" sz="2000" dirty="0">
                <a:ea typeface="Arial" pitchFamily="34" charset="0"/>
              </a:rPr>
              <a:t>paper to explore possible </a:t>
            </a:r>
            <a:r>
              <a:rPr lang="en-GB" sz="2000" dirty="0" smtClean="0">
                <a:ea typeface="Arial" pitchFamily="34" charset="0"/>
              </a:rPr>
              <a:t>models and actions</a:t>
            </a:r>
            <a:endParaRPr lang="en-GB" sz="2000" dirty="0">
              <a:ea typeface="Arial" pitchFamily="34" charset="0"/>
            </a:endParaRPr>
          </a:p>
          <a:p>
            <a:pPr lvl="1"/>
            <a:r>
              <a:rPr lang="en-GB" sz="2000" dirty="0" smtClean="0">
                <a:ea typeface="Arial" pitchFamily="34" charset="0"/>
              </a:rPr>
              <a:t>Started a pilot </a:t>
            </a:r>
            <a:r>
              <a:rPr lang="en-GB" sz="2000" dirty="0">
                <a:ea typeface="Arial" pitchFamily="34" charset="0"/>
              </a:rPr>
              <a:t>group </a:t>
            </a:r>
            <a:r>
              <a:rPr lang="en-GB" sz="2000" dirty="0" smtClean="0">
                <a:ea typeface="Arial" pitchFamily="34" charset="0"/>
              </a:rPr>
              <a:t>for small-scale experiment to identify available/missing technical capabilities (collaboration with JRA1 and SA1)</a:t>
            </a:r>
          </a:p>
          <a:p>
            <a:pPr lvl="1"/>
            <a:r>
              <a:rPr lang="en-GB" sz="2000" dirty="0" smtClean="0">
                <a:ea typeface="Arial" pitchFamily="34" charset="0"/>
              </a:rPr>
              <a:t>Collaboration with e-FISCAL project to derive metrics for pricing models definition</a:t>
            </a:r>
          </a:p>
          <a:p>
            <a:r>
              <a:rPr lang="en-GB" sz="2400" dirty="0" smtClean="0">
                <a:ea typeface="Arial" pitchFamily="34" charset="0"/>
              </a:rPr>
              <a:t>Issues</a:t>
            </a:r>
          </a:p>
          <a:p>
            <a:pPr lvl="1"/>
            <a:r>
              <a:rPr lang="en-GB" sz="2000" dirty="0" smtClean="0">
                <a:ea typeface="Arial" pitchFamily="34" charset="0"/>
              </a:rPr>
              <a:t>Legal barriers for some NGIs, liability, selection of broker model may require </a:t>
            </a:r>
            <a:r>
              <a:rPr lang="en-GB" sz="2000" dirty="0" err="1" smtClean="0">
                <a:ea typeface="Arial" pitchFamily="34" charset="0"/>
              </a:rPr>
              <a:t>EGI.eu</a:t>
            </a:r>
            <a:r>
              <a:rPr lang="en-GB" sz="2000" dirty="0" smtClean="0">
                <a:ea typeface="Arial" pitchFamily="34" charset="0"/>
              </a:rPr>
              <a:t> to change legal nature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NA2.3: EGI-InSPIRE Review 2013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200" dirty="0"/>
              <a:t>Strategic </a:t>
            </a:r>
            <a:r>
              <a:rPr lang="en-US" sz="3200" dirty="0" smtClean="0"/>
              <a:t>Planning </a:t>
            </a:r>
            <a:r>
              <a:rPr lang="en-US" sz="2800" dirty="0" smtClean="0"/>
              <a:t>:: Business Models</a:t>
            </a:r>
            <a:br>
              <a:rPr lang="en-US" sz="2800" dirty="0" smtClean="0"/>
            </a:br>
            <a:r>
              <a:rPr lang="en-US" sz="2400" dirty="0" smtClean="0"/>
              <a:t>Exploring EGI Pay-for-Use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4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15533</TotalTime>
  <Words>1439</Words>
  <Application>Microsoft Macintosh PowerPoint</Application>
  <PresentationFormat>On-screen Show (4:3)</PresentationFormat>
  <Paragraphs>262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EGI-InSPIRE 2</vt:lpstr>
      <vt:lpstr>EG-InSPIRE</vt:lpstr>
      <vt:lpstr>1_EG-InSPIRE</vt:lpstr>
      <vt:lpstr>NA2.3 – Strategic Planning and Policy Support</vt:lpstr>
      <vt:lpstr>Outline</vt:lpstr>
      <vt:lpstr>TNA2.3 Partners</vt:lpstr>
      <vt:lpstr>Objectives and Achievements</vt:lpstr>
      <vt:lpstr>Strategy Planning :: Assessment EGI Compendium</vt:lpstr>
      <vt:lpstr>Strategy Planning :: Assessment EGI Compendium</vt:lpstr>
      <vt:lpstr>Strategy Planning :: Execution Implementing EGI Balanced Scorecard</vt:lpstr>
      <vt:lpstr>Strategic Planning :: Governance Developing the ERIC Opportunity</vt:lpstr>
      <vt:lpstr>Strategic Planning :: Business Models Exploring EGI Pay-for-Use</vt:lpstr>
      <vt:lpstr>Strategic Planning :: Service Strategy EGI Service/Solution Portfolio(s)</vt:lpstr>
      <vt:lpstr>Objectives and Achievements</vt:lpstr>
      <vt:lpstr>Policy Development :: Scientific Impact Demonstrating Excellent Science</vt:lpstr>
      <vt:lpstr>Policy Development :: Scientific Impact Demonstrating Excellent Science</vt:lpstr>
      <vt:lpstr>Policy Development ::  Scientific Discipline Classification Harmonisation</vt:lpstr>
      <vt:lpstr>Objectives and Achievements</vt:lpstr>
      <vt:lpstr>Collaborations :: New </vt:lpstr>
      <vt:lpstr>Other (Routine) Activities</vt:lpstr>
      <vt:lpstr>Plans for Next Year</vt:lpstr>
      <vt:lpstr>Summary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Sergio Andreozzi</cp:lastModifiedBy>
  <cp:revision>422</cp:revision>
  <dcterms:created xsi:type="dcterms:W3CDTF">2010-09-03T12:01:03Z</dcterms:created>
  <dcterms:modified xsi:type="dcterms:W3CDTF">2013-06-21T13:06:17Z</dcterms:modified>
</cp:coreProperties>
</file>