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28"/>
  </p:notesMasterIdLst>
  <p:handoutMasterIdLst>
    <p:handoutMasterId r:id="rId29"/>
  </p:handoutMasterIdLst>
  <p:sldIdLst>
    <p:sldId id="362" r:id="rId3"/>
    <p:sldId id="363" r:id="rId4"/>
    <p:sldId id="366" r:id="rId5"/>
    <p:sldId id="364" r:id="rId6"/>
    <p:sldId id="374" r:id="rId7"/>
    <p:sldId id="365" r:id="rId8"/>
    <p:sldId id="376" r:id="rId9"/>
    <p:sldId id="384" r:id="rId10"/>
    <p:sldId id="368" r:id="rId11"/>
    <p:sldId id="383" r:id="rId12"/>
    <p:sldId id="392" r:id="rId13"/>
    <p:sldId id="382" r:id="rId14"/>
    <p:sldId id="387" r:id="rId15"/>
    <p:sldId id="380" r:id="rId16"/>
    <p:sldId id="388" r:id="rId17"/>
    <p:sldId id="381" r:id="rId18"/>
    <p:sldId id="385" r:id="rId19"/>
    <p:sldId id="386" r:id="rId20"/>
    <p:sldId id="389" r:id="rId21"/>
    <p:sldId id="393" r:id="rId22"/>
    <p:sldId id="390" r:id="rId23"/>
    <p:sldId id="391" r:id="rId24"/>
    <p:sldId id="370" r:id="rId25"/>
    <p:sldId id="394" r:id="rId26"/>
    <p:sldId id="3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02" autoAdjust="0"/>
    <p:restoredTop sz="77579" autoAdjust="0"/>
  </p:normalViewPr>
  <p:slideViewPr>
    <p:cSldViewPr>
      <p:cViewPr>
        <p:scale>
          <a:sx n="60" d="100"/>
          <a:sy n="60" d="100"/>
        </p:scale>
        <p:origin x="-141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6C124-1D52-4D4C-98A3-2211535531E6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31F1B-3C04-AA48-BAB4-A72808C47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YouTube Views – 170% increase on last year, ~3,000 for the Top Quark video</a:t>
            </a:r>
          </a:p>
          <a:p>
            <a:r>
              <a:rPr lang="en-US" baseline="0" dirty="0" smtClean="0"/>
              <a:t>YouTube Subscribers – 155% increase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203 speakers</a:t>
            </a:r>
            <a:r>
              <a:rPr lang="en-US" baseline="0" dirty="0" smtClean="0"/>
              <a:t> (less than 50%)</a:t>
            </a:r>
          </a:p>
          <a:p>
            <a:r>
              <a:rPr lang="en-US" baseline="0" dirty="0" smtClean="0"/>
              <a:t>356 tweets not from EGI accounts, Tuesday 18</a:t>
            </a:r>
            <a:r>
              <a:rPr lang="en-US" baseline="30000" dirty="0" smtClean="0"/>
              <a:t>th</a:t>
            </a:r>
            <a:r>
              <a:rPr lang="en-US" baseline="0" dirty="0" smtClean="0"/>
              <a:t> was the busiest day</a:t>
            </a:r>
          </a:p>
          <a:p>
            <a:pPr rtl="0"/>
            <a:r>
              <a:rPr lang="en-US" baseline="0" dirty="0" smtClean="0"/>
              <a:t>Issued a press release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Globus and the Initiative 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Globus in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26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 speakers</a:t>
            </a:r>
          </a:p>
          <a:p>
            <a:r>
              <a:rPr lang="en-US" dirty="0" smtClean="0"/>
              <a:t>62</a:t>
            </a:r>
            <a:r>
              <a:rPr lang="en-US" baseline="0" dirty="0" smtClean="0"/>
              <a:t> individual tweeters at the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Clear switch in emphasis on attending tech </a:t>
            </a:r>
            <a:r>
              <a:rPr lang="en-GB" dirty="0" err="1" smtClean="0"/>
              <a:t>vs</a:t>
            </a:r>
            <a:r>
              <a:rPr lang="en-GB" dirty="0" smtClean="0"/>
              <a:t> scientific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5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 large exposure that grid computing got generally during the blanket coverage of the Higgs announcement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5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Discipline</a:t>
            </a:r>
            <a:r>
              <a:rPr lang="en-US" baseline="0" dirty="0" smtClean="0"/>
              <a:t> brochures will come in 2 </a:t>
            </a:r>
            <a:r>
              <a:rPr lang="en-US" baseline="0" dirty="0" err="1" smtClean="0"/>
              <a:t>flavours</a:t>
            </a:r>
            <a:r>
              <a:rPr lang="en-US" baseline="0" dirty="0" smtClean="0"/>
              <a:t>, Science &amp; Tools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Attendance at events primarily by NILs &amp; Champions with support from </a:t>
            </a:r>
            <a:r>
              <a:rPr lang="en-US" baseline="0" dirty="0" err="1" smtClean="0"/>
              <a:t>EGI.eu</a:t>
            </a:r>
            <a:r>
              <a:rPr lang="en-US" baseline="0" dirty="0" smtClean="0"/>
              <a:t>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4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6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/>
              <a:t>Website</a:t>
            </a:r>
            <a:r>
              <a:rPr lang="en-GB" sz="1200" baseline="0" dirty="0" smtClean="0"/>
              <a:t> – </a:t>
            </a:r>
            <a:r>
              <a:rPr lang="en-GB" sz="1200" dirty="0" smtClean="0"/>
              <a:t>Wiki &amp; Blog</a:t>
            </a:r>
          </a:p>
          <a:p>
            <a:pPr marL="0" indent="0">
              <a:buFont typeface="Arial" pitchFamily="34" charset="0"/>
              <a:buNone/>
            </a:pPr>
            <a:endParaRPr lang="en-GB" sz="120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dirty="0" smtClean="0"/>
              <a:t>Social Media</a:t>
            </a:r>
          </a:p>
          <a:p>
            <a:pPr marL="0" indent="0">
              <a:buFont typeface="Arial" pitchFamily="34" charset="0"/>
              <a:buNone/>
            </a:pPr>
            <a:endParaRPr lang="en-GB" sz="120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dirty="0" smtClean="0"/>
              <a:t>Newsletters,</a:t>
            </a:r>
            <a:r>
              <a:rPr lang="en-GB" sz="1200" baseline="0" dirty="0" smtClean="0"/>
              <a:t> dispatches and L</a:t>
            </a:r>
            <a:r>
              <a:rPr lang="en-GB" sz="1200" dirty="0" smtClean="0"/>
              <a:t>etters</a:t>
            </a:r>
          </a:p>
          <a:p>
            <a:pPr marL="0" indent="0">
              <a:buFont typeface="Arial" pitchFamily="34" charset="0"/>
              <a:buNone/>
            </a:pPr>
            <a:endParaRPr lang="en-GB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aseline="0" dirty="0" smtClean="0"/>
              <a:t>Publications -&gt; </a:t>
            </a:r>
            <a:r>
              <a:rPr lang="en-GB" sz="1200" dirty="0" smtClean="0"/>
              <a:t>Brochures, Book of abstracts, Annual Report, Posters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/>
              <a:t>Main Site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Information portal, All material</a:t>
            </a:r>
            <a:r>
              <a:rPr lang="en-GB" sz="1200" baseline="0" dirty="0" smtClean="0"/>
              <a:t> produced by EGI available here</a:t>
            </a:r>
            <a:endParaRPr lang="en-GB" sz="120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Design refreshed before last review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Content and structure being looked at all times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Recent restructure of </a:t>
            </a:r>
            <a:r>
              <a:rPr lang="en-GB" dirty="0" smtClean="0"/>
              <a:t>the 'Services’, 'Case Studies’,</a:t>
            </a:r>
            <a:r>
              <a:rPr lang="en-GB" baseline="0" dirty="0" smtClean="0"/>
              <a:t> </a:t>
            </a:r>
            <a:r>
              <a:rPr lang="en-GB" dirty="0" smtClean="0"/>
              <a:t>'Infrastructure’,</a:t>
            </a:r>
            <a:r>
              <a:rPr lang="en-GB" baseline="0" dirty="0" smtClean="0"/>
              <a:t> </a:t>
            </a:r>
            <a:r>
              <a:rPr lang="en-GB" dirty="0" smtClean="0"/>
              <a:t>'Community’ and 'Strategy and Policy' sections,</a:t>
            </a:r>
            <a:r>
              <a:rPr lang="en-GB" baseline="0" dirty="0" smtClean="0"/>
              <a:t> in conjunction with User Support, policy, technology and operations teams</a:t>
            </a: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sz="120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dirty="0" smtClean="0"/>
              <a:t>Blog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dirty="0" smtClean="0"/>
              <a:t>Publicly</a:t>
            </a:r>
            <a:r>
              <a:rPr lang="en-GB" sz="1200" baseline="0" dirty="0" smtClean="0"/>
              <a:t> viewable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Open for entire (SSO) community to blog</a:t>
            </a:r>
            <a:r>
              <a:rPr lang="en-GB" sz="1200" dirty="0" smtClean="0"/>
              <a:t> almost 150</a:t>
            </a:r>
            <a:r>
              <a:rPr lang="en-GB" sz="1200" baseline="0" dirty="0" smtClean="0"/>
              <a:t> </a:t>
            </a:r>
            <a:r>
              <a:rPr lang="en-GB" sz="1200" dirty="0" smtClean="0"/>
              <a:t>posts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Wiki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A working/collaboration space for various</a:t>
            </a:r>
            <a:r>
              <a:rPr lang="en-GB" sz="1200" baseline="0" dirty="0" smtClean="0"/>
              <a:t> projects including VTs and mini projects</a:t>
            </a:r>
            <a:endParaRPr lang="en-GB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Added info: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'Services' section: adding more info on the services we provide, to whom,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'Case Studies' section: divided by scientific field, add a 'Who is using EGI now' subsection (a list of mini-case studies) </a:t>
            </a:r>
            <a:br>
              <a:rPr lang="en-GB" dirty="0" smtClean="0"/>
            </a:br>
            <a:r>
              <a:rPr lang="en-GB" dirty="0" smtClean="0"/>
              <a:t>'Infrastructure' section: adding info on the Platform Architecture, simplifying Ops &amp; Technology, expand the Fed Cloud area </a:t>
            </a:r>
            <a:br>
              <a:rPr lang="en-GB" dirty="0" smtClean="0"/>
            </a:br>
            <a:r>
              <a:rPr lang="en-GB" dirty="0" smtClean="0"/>
              <a:t>'Community' section: now expanded to include NGI (and pages therein) and the projects </a:t>
            </a:r>
            <a:br>
              <a:rPr lang="en-GB" dirty="0" smtClean="0"/>
            </a:br>
            <a:r>
              <a:rPr lang="en-GB" dirty="0" smtClean="0"/>
              <a:t>'Strategy and Policy' section: to simplify the Policy part and expand on the Strategy 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Twitter - 200% increase on last year, </a:t>
            </a:r>
          </a:p>
          <a:p>
            <a:r>
              <a:rPr lang="en-US" dirty="0" smtClean="0"/>
              <a:t>Facebook – 274% increase on last</a:t>
            </a:r>
            <a:r>
              <a:rPr lang="en-US" baseline="0" dirty="0" smtClean="0"/>
              <a:t>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/>
              <a:t>Inspired</a:t>
            </a:r>
            <a:endParaRPr lang="en-GB" sz="12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Redesigned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Online mail system called </a:t>
            </a:r>
            <a:r>
              <a:rPr lang="en-GB" sz="1200" baseline="0" dirty="0" err="1" smtClean="0"/>
              <a:t>mailchimp</a:t>
            </a:r>
            <a:endParaRPr lang="en-GB" sz="12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Let’s us track total clicks/opens not individual users/opens</a:t>
            </a:r>
          </a:p>
          <a:p>
            <a:pPr marL="0" indent="0">
              <a:buFont typeface="Arial" pitchFamily="34" charset="0"/>
              <a:buNone/>
            </a:pPr>
            <a:endParaRPr lang="en-GB" sz="12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Dispatches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NILs asked for, actions as bullet points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Champions being worked on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Developers future </a:t>
            </a:r>
            <a:r>
              <a:rPr lang="en-GB" sz="1200" baseline="0" dirty="0" err="1" smtClean="0"/>
              <a:t>devlopment</a:t>
            </a:r>
            <a:endParaRPr lang="en-GB" sz="1200" baseline="0" dirty="0" smtClean="0"/>
          </a:p>
          <a:p>
            <a:pPr marL="0" indent="0">
              <a:buFont typeface="Arial" pitchFamily="34" charset="0"/>
              <a:buNone/>
            </a:pPr>
            <a:endParaRPr lang="en-GB" sz="12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Directors letter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Continued since EGEE days, read and enjoyed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baseline="0" dirty="0" smtClean="0"/>
              <a:t>May move to </a:t>
            </a:r>
            <a:r>
              <a:rPr lang="en-GB" sz="1200" baseline="0" dirty="0" err="1" smtClean="0"/>
              <a:t>Mailchimp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Brochures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Earth</a:t>
            </a:r>
            <a:r>
              <a:rPr lang="en-GB" sz="1200" baseline="0" dirty="0" smtClean="0"/>
              <a:t> Science and Life Science, working with Champions to improve existing and create new ones revolving around tools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aseline="0" dirty="0" smtClean="0"/>
              <a:t>UCST and the </a:t>
            </a:r>
            <a:r>
              <a:rPr lang="en-GB" sz="1200" baseline="0" dirty="0" err="1" smtClean="0"/>
              <a:t>AppDB</a:t>
            </a:r>
            <a:endParaRPr lang="en-GB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aseline="0" dirty="0" smtClean="0"/>
              <a:t>Book of Abstracts, produced 3 one for each Community Forum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aseline="0" dirty="0" smtClean="0"/>
              <a:t>Case for EGI, new document produced to explain EGI’s added value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aseline="0" dirty="0" smtClean="0"/>
              <a:t>Copies of most of these are in your pack, please ask if you want to see any thing else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GridCast</a:t>
            </a:r>
            <a:r>
              <a:rPr lang="en-US" dirty="0" smtClean="0"/>
              <a:t> run by </a:t>
            </a:r>
            <a:r>
              <a:rPr lang="en-US" dirty="0" err="1" smtClean="0"/>
              <a:t>eScienceTalk</a:t>
            </a:r>
            <a:r>
              <a:rPr lang="en-US" baseline="0" dirty="0" smtClean="0"/>
              <a:t> at events to record and discuss the event as it is happening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376"/>
            <a:ext cx="1466429" cy="57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E9C060-C592-4D70-B78B-A7005251C405}" type="datetime1">
              <a:rPr lang="en-GB" smtClean="0"/>
              <a:t>19/06/2013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68-7ACF-43B5-B0F0-FCF64E19B259}" type="datetime1">
              <a:rPr lang="en-GB" smtClean="0"/>
              <a:t>19/06/2013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8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5F02-7F36-47E6-BD6C-818C62BAEAAC}" type="datetime1">
              <a:rPr lang="en-GB" smtClean="0"/>
              <a:t>19/06/2013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2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267F-860A-402C-9869-4A2DACB4D7CD}" type="datetime1">
              <a:rPr lang="en-GB" smtClean="0"/>
              <a:t>19/06/2013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1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03BA-55B6-464E-BA36-CA89397E7C25}" type="datetime1">
              <a:rPr lang="en-GB" smtClean="0"/>
              <a:t>19/06/2013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7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5807-30A9-4907-A307-4A15A3EC45E7}" type="datetime1">
              <a:rPr lang="en-GB" smtClean="0"/>
              <a:t>19/06/2013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983ECB1-4F9F-4EC1-B259-512B8EE862C2}" type="datetime1">
              <a:rPr lang="en-GB" smtClean="0"/>
              <a:t>19/06/2013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4BF824-47FF-4A53-8FBB-55D1EAD9785C}" type="datetime1">
              <a:rPr lang="en-GB" smtClean="0"/>
              <a:t>19/06/2013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70E7-56AE-440F-9871-A529F317EEE4}" type="datetime1">
              <a:rPr lang="en-GB" smtClean="0"/>
              <a:t>19/06/2013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7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604C-3363-4CA4-B726-BFD6977E27EF}" type="datetime1">
              <a:rPr lang="en-GB" smtClean="0"/>
              <a:t>19/06/2013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64BE-37FA-485C-A376-9BFC2F244586}" type="datetime1">
              <a:rPr lang="en-GB" smtClean="0"/>
              <a:t>19/06/2013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0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C5-7D26-40EB-9BC6-BC1D649AD946}" type="datetime1">
              <a:rPr lang="en-GB" smtClean="0"/>
              <a:t>19/06/2013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79F4-C172-49A3-8322-376B0348C0B0}" type="datetime1">
              <a:rPr lang="en-GB" smtClean="0"/>
              <a:t>19/06/2013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49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FB64-F5D5-41F8-9ABE-49581B056069}" type="datetime1">
              <a:rPr lang="en-GB" smtClean="0"/>
              <a:t>19/06/2013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1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A566DA8-331E-4DC4-82CA-FB04D1424613}" type="datetime1">
              <a:rPr lang="en-GB" smtClean="0"/>
              <a:t>19/06/2013</a:t>
            </a:fld>
            <a:endParaRPr lang="en-GB"/>
          </a:p>
        </p:txBody>
      </p:sp>
      <p:pic>
        <p:nvPicPr>
          <p:cNvPr id="3" name="Picture 2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F056-BEF8-4E7D-8276-920E52D7B794}" type="datetime1">
              <a:rPr lang="en-GB" smtClean="0"/>
              <a:t>19/06/2013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NA2.2: EGI-InSPIRE Review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3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5.jpg"/><Relationship Id="rId4" Type="http://schemas.openxmlformats.org/officeDocument/2006/relationships/image" Target="../media/image20.jpeg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f2012.egi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2.egi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NA2.2 – Communications, Marketing &amp; Events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Neasan O’Neill</a:t>
            </a:r>
          </a:p>
          <a:p>
            <a:r>
              <a:rPr lang="en-GB" dirty="0" smtClean="0"/>
              <a:t>Communications Manager</a:t>
            </a:r>
          </a:p>
          <a:p>
            <a:r>
              <a:rPr lang="en-GB" dirty="0" err="1" smtClean="0"/>
              <a:t>EGI.eu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creen Shot 2013-06-06 at 14.49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2736"/>
            <a:ext cx="2664295" cy="2593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Newsletters</a:t>
            </a:r>
            <a:endParaRPr lang="en-GB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3995936" y="1268760"/>
            <a:ext cx="2657252" cy="2952328"/>
            <a:chOff x="2130772" y="1124744"/>
            <a:chExt cx="2657252" cy="2952328"/>
          </a:xfrm>
        </p:grpSpPr>
        <p:pic>
          <p:nvPicPr>
            <p:cNvPr id="10" name="Picture 9" descr="Inspired_201209_520w736h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772" y="1124744"/>
              <a:ext cx="1577131" cy="2232248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Picture 4" descr="Inspired_10_520W736H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844" y="1412776"/>
              <a:ext cx="1577132" cy="2232248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Inspired_11_520W736H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892" y="1844824"/>
              <a:ext cx="1577132" cy="2232248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8" name="Picture 27" descr="Screen Shot 2013-06-06 at 14.42.1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1657056" cy="2304256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79512" y="1124744"/>
            <a:ext cx="424847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Inspired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Quarterly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Email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PDF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HTML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Dispatches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NILs, monthly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Champions, bi-monthly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Directors Letter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Monthly</a:t>
            </a:r>
            <a:endParaRPr lang="en-GB" sz="2200" dirty="0"/>
          </a:p>
        </p:txBody>
      </p:sp>
      <p:pic>
        <p:nvPicPr>
          <p:cNvPr id="3" name="Picture 2" descr="directle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73016"/>
            <a:ext cx="1944216" cy="27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&amp;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Issues of Inspired</a:t>
            </a:r>
          </a:p>
          <a:p>
            <a:pPr lvl="1"/>
            <a:r>
              <a:rPr lang="en-GB" dirty="0" smtClean="0"/>
              <a:t>2 on </a:t>
            </a:r>
            <a:r>
              <a:rPr lang="en-GB" dirty="0" err="1" smtClean="0"/>
              <a:t>mailchimp</a:t>
            </a:r>
            <a:endParaRPr lang="en-GB" dirty="0" smtClean="0"/>
          </a:p>
          <a:p>
            <a:pPr lvl="1"/>
            <a:r>
              <a:rPr lang="en-GB" dirty="0" smtClean="0"/>
              <a:t>~2,000 opens an issue</a:t>
            </a:r>
          </a:p>
          <a:p>
            <a:pPr lvl="1"/>
            <a:r>
              <a:rPr lang="en-GB" dirty="0" smtClean="0"/>
              <a:t>~400 clicks an issue</a:t>
            </a:r>
          </a:p>
          <a:p>
            <a:r>
              <a:rPr lang="en-GB" dirty="0" smtClean="0"/>
              <a:t>NILs Dispatch</a:t>
            </a:r>
          </a:p>
          <a:p>
            <a:pPr lvl="1"/>
            <a:r>
              <a:rPr lang="en-GB" dirty="0" smtClean="0"/>
              <a:t>Sent 7 up to May 2013</a:t>
            </a:r>
          </a:p>
          <a:p>
            <a:pPr lvl="1"/>
            <a:r>
              <a:rPr lang="en-GB" dirty="0" smtClean="0"/>
              <a:t>40% open rate, 20% click rate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05" y="4515699"/>
            <a:ext cx="1248139" cy="176310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Pub_LifeSci_520W736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00" y="4521840"/>
            <a:ext cx="1221005" cy="1728192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Publications</a:t>
            </a:r>
            <a:endParaRPr lang="en-GB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1124744"/>
            <a:ext cx="4248472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Brochures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Scientific Disciplines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EGI Services and Tools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200" dirty="0" err="1" smtClean="0"/>
              <a:t>FederatedCloud</a:t>
            </a:r>
            <a:endParaRPr lang="en-GB" sz="22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200" dirty="0" err="1" smtClean="0"/>
              <a:t>AppDB</a:t>
            </a:r>
            <a:endParaRPr lang="en-GB" sz="22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200" dirty="0" smtClean="0"/>
              <a:t>UCST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General 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Book of Abstracts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Only for Community Forum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Annual Report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Case for EGI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Posters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/>
              <a:t>O</a:t>
            </a:r>
            <a:r>
              <a:rPr lang="en-GB" sz="2200" dirty="0" smtClean="0"/>
              <a:t>ur events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/>
              <a:t>M</a:t>
            </a:r>
            <a:r>
              <a:rPr lang="en-GB" sz="2200" dirty="0" smtClean="0"/>
              <a:t>irror brochures</a:t>
            </a:r>
          </a:p>
        </p:txBody>
      </p:sp>
      <p:pic>
        <p:nvPicPr>
          <p:cNvPr id="19" name="Picture 18" descr="2013TF_400W567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96752"/>
            <a:ext cx="1803550" cy="2556531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 descr="AnnualReport2012_520W520H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2232248" cy="2232248"/>
          </a:xfrm>
          <a:prstGeom prst="rect">
            <a:avLst/>
          </a:prstGeom>
          <a:effectLst>
            <a:outerShdw blurRad="88900" dist="38100" dir="135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 descr="Pub_2013CFBoA_520W736H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1728192" cy="2446055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1" y="4513779"/>
            <a:ext cx="1249498" cy="176502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28" y="4513779"/>
            <a:ext cx="1238250" cy="1752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4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&amp;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2" cy="511256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Publications</a:t>
            </a:r>
            <a:endParaRPr lang="en-GB" dirty="0"/>
          </a:p>
          <a:p>
            <a:pPr lvl="1"/>
            <a:r>
              <a:rPr lang="en-GB" dirty="0" smtClean="0"/>
              <a:t>General EGI Brochure</a:t>
            </a:r>
          </a:p>
          <a:p>
            <a:pPr lvl="1"/>
            <a:r>
              <a:rPr lang="en-GB" dirty="0" smtClean="0"/>
              <a:t>Community Forum Book of Abstracts</a:t>
            </a:r>
          </a:p>
          <a:p>
            <a:pPr lvl="1"/>
            <a:r>
              <a:rPr lang="en-GB" dirty="0" smtClean="0"/>
              <a:t>Fed Cloud Leaflet</a:t>
            </a:r>
          </a:p>
          <a:p>
            <a:endParaRPr lang="en-GB" dirty="0" smtClean="0"/>
          </a:p>
          <a:p>
            <a:r>
              <a:rPr lang="en-GB" dirty="0" smtClean="0"/>
              <a:t>Press Releases</a:t>
            </a:r>
          </a:p>
          <a:p>
            <a:pPr lvl="1"/>
            <a:r>
              <a:rPr lang="en-GB" dirty="0" smtClean="0"/>
              <a:t>2 </a:t>
            </a:r>
            <a:r>
              <a:rPr lang="en-GB" dirty="0"/>
              <a:t>central press </a:t>
            </a:r>
            <a:r>
              <a:rPr lang="en-GB" dirty="0" smtClean="0"/>
              <a:t>releases</a:t>
            </a:r>
          </a:p>
          <a:p>
            <a:endParaRPr lang="en-GB" dirty="0" smtClean="0"/>
          </a:p>
          <a:p>
            <a:r>
              <a:rPr lang="en-GB" dirty="0" smtClean="0"/>
              <a:t>External </a:t>
            </a:r>
            <a:r>
              <a:rPr lang="en-GB" dirty="0"/>
              <a:t>Publications</a:t>
            </a:r>
          </a:p>
          <a:p>
            <a:pPr lvl="1"/>
            <a:r>
              <a:rPr lang="en-GB" i="1" dirty="0"/>
              <a:t>Public Service Review, Pan-European </a:t>
            </a:r>
            <a:r>
              <a:rPr lang="en-GB" i="1" dirty="0" smtClean="0"/>
              <a:t>Networks</a:t>
            </a:r>
            <a:r>
              <a:rPr lang="en-GB" dirty="0" smtClean="0"/>
              <a:t>, </a:t>
            </a:r>
            <a:r>
              <a:rPr lang="en-GB" i="1" dirty="0" smtClean="0"/>
              <a:t>International </a:t>
            </a:r>
            <a:r>
              <a:rPr lang="en-GB" i="1" dirty="0"/>
              <a:t>Science Grid This Week, </a:t>
            </a:r>
            <a:r>
              <a:rPr lang="fi-FI" i="1" dirty="0"/>
              <a:t>International </a:t>
            </a:r>
            <a:r>
              <a:rPr lang="fi-FI" i="1" dirty="0" err="1"/>
              <a:t>Innovation</a:t>
            </a:r>
            <a:r>
              <a:rPr lang="fi-FI" i="1" dirty="0"/>
              <a:t>, </a:t>
            </a:r>
            <a:r>
              <a:rPr lang="en-US" i="1" dirty="0" err="1"/>
              <a:t>Hortonworks</a:t>
            </a:r>
            <a:r>
              <a:rPr lang="en-US" i="1" dirty="0"/>
              <a:t> blog, CONNECT, Pan European Networks, Public Service Review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Clippings</a:t>
            </a:r>
          </a:p>
          <a:p>
            <a:pPr lvl="1"/>
            <a:r>
              <a:rPr lang="en-GB" i="1" dirty="0" smtClean="0"/>
              <a:t>Discover </a:t>
            </a:r>
            <a:r>
              <a:rPr lang="en-GB" i="1" dirty="0"/>
              <a:t>Magazine, Wired, </a:t>
            </a:r>
            <a:r>
              <a:rPr lang="nl-NL" i="1" dirty="0" err="1"/>
              <a:t>Bloomberg</a:t>
            </a:r>
            <a:r>
              <a:rPr lang="nl-NL" i="1" dirty="0"/>
              <a:t> Business Week,</a:t>
            </a:r>
            <a:r>
              <a:rPr lang="en-GB" i="1" dirty="0"/>
              <a:t> Panorama (Italy)</a:t>
            </a:r>
            <a:r>
              <a:rPr lang="en-US" dirty="0"/>
              <a:t> </a:t>
            </a:r>
            <a:r>
              <a:rPr lang="en-US" i="1" dirty="0"/>
              <a:t>Belarusian Telegraph Agency, Supercomputer (Ukraine)</a:t>
            </a:r>
            <a:r>
              <a:rPr lang="en-GB" i="1" dirty="0"/>
              <a:t> </a:t>
            </a:r>
            <a:r>
              <a:rPr lang="en-GB" i="1" dirty="0" err="1"/>
              <a:t>HPCWire</a:t>
            </a:r>
            <a:r>
              <a:rPr lang="en-GB" i="1" dirty="0"/>
              <a:t>, CERN Bulletin, HPC in the </a:t>
            </a:r>
            <a:r>
              <a:rPr lang="en-GB" i="1" dirty="0" smtClean="0"/>
              <a:t>Cloud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Stories from the Grid</a:t>
            </a:r>
          </a:p>
          <a:p>
            <a:pPr lvl="1"/>
            <a:r>
              <a:rPr lang="en-US" dirty="0" smtClean="0"/>
              <a:t>Corporate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External</a:t>
            </a:r>
          </a:p>
          <a:p>
            <a:pPr lvl="1"/>
            <a:r>
              <a:rPr lang="en-US" dirty="0" err="1" smtClean="0"/>
              <a:t>Gridcast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4994292" cy="28083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1651000" cy="1143000"/>
          </a:xfrm>
          <a:prstGeom prst="rect">
            <a:avLst/>
          </a:prstGeom>
        </p:spPr>
      </p:pic>
      <p:pic>
        <p:nvPicPr>
          <p:cNvPr id="9" name="Picture 8" descr="announcement_090910_esciencetal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323976" cy="7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&amp;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1296144"/>
          </a:xfrm>
        </p:spPr>
        <p:txBody>
          <a:bodyPr/>
          <a:lstStyle/>
          <a:p>
            <a:r>
              <a:rPr lang="en-GB" dirty="0" smtClean="0"/>
              <a:t>9 Videos on YouTube</a:t>
            </a:r>
          </a:p>
          <a:p>
            <a:pPr lvl="1"/>
            <a:r>
              <a:rPr lang="en-GB" dirty="0" smtClean="0"/>
              <a:t>Only push the 4 stories from the grid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4533"/>
              </p:ext>
            </p:extLst>
          </p:nvPr>
        </p:nvGraphicFramePr>
        <p:xfrm>
          <a:off x="611560" y="2132856"/>
          <a:ext cx="777686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059"/>
                <a:gridCol w="1710910"/>
                <a:gridCol w="1710910"/>
                <a:gridCol w="20219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EuropeanGrid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en-US" dirty="0" smtClean="0"/>
                        <a:t>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5,605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9,503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Subscribers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560" y="3212976"/>
            <a:ext cx="80756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58 </a:t>
            </a:r>
            <a:r>
              <a:rPr lang="en-GB" dirty="0" err="1" smtClean="0"/>
              <a:t>GridCast</a:t>
            </a:r>
            <a:r>
              <a:rPr lang="en-GB" dirty="0" smtClean="0"/>
              <a:t> Videos</a:t>
            </a:r>
          </a:p>
          <a:p>
            <a:pPr lvl="1"/>
            <a:r>
              <a:rPr lang="en-GB" dirty="0" smtClean="0"/>
              <a:t>6786 views in total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96222"/>
              </p:ext>
            </p:extLst>
          </p:nvPr>
        </p:nvGraphicFramePr>
        <p:xfrm>
          <a:off x="611560" y="4365104"/>
          <a:ext cx="7776865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059"/>
                <a:gridCol w="1710910"/>
                <a:gridCol w="1710910"/>
                <a:gridCol w="20219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3rd</a:t>
                      </a:r>
                      <a:endParaRPr lang="en-US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en-US" dirty="0" smtClean="0"/>
                        <a:t>TF Videos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en-US" dirty="0" smtClean="0"/>
                        <a:t>TF</a:t>
                      </a:r>
                      <a:r>
                        <a:rPr lang="en-US" baseline="0" dirty="0" smtClean="0"/>
                        <a:t> Views (per video)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858 (171)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1041 (130)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320 (45)</a:t>
                      </a:r>
                      <a:endParaRPr lang="en-US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en-US" dirty="0" smtClean="0"/>
                        <a:t>CF Videos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CF</a:t>
                      </a:r>
                      <a:r>
                        <a:rPr lang="en-US" baseline="0" dirty="0" smtClean="0"/>
                        <a:t> Views (per video)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1704 (154)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2196 (146)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667 (55)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680520" cy="4525963"/>
          </a:xfrm>
        </p:spPr>
        <p:txBody>
          <a:bodyPr/>
          <a:lstStyle/>
          <a:p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Community Forum (Spring)</a:t>
            </a:r>
          </a:p>
          <a:p>
            <a:pPr lvl="1"/>
            <a:r>
              <a:rPr lang="en-US" dirty="0" smtClean="0"/>
              <a:t>Technical Forum (Autumn)</a:t>
            </a:r>
          </a:p>
          <a:p>
            <a:pPr lvl="1"/>
            <a:endParaRPr lang="en-US" dirty="0"/>
          </a:p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Scientific</a:t>
            </a:r>
          </a:p>
          <a:p>
            <a:pPr lvl="1"/>
            <a:r>
              <a:rPr lang="en-US" dirty="0" smtClean="0"/>
              <a:t>Technology/peer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4016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EGI Technical Forum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1196752"/>
            <a:ext cx="619268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Held in Prague, Czech Republic, 17-21 </a:t>
            </a:r>
            <a:r>
              <a:rPr lang="en-GB" dirty="0"/>
              <a:t>September </a:t>
            </a:r>
            <a:r>
              <a:rPr lang="en-GB" dirty="0" smtClean="0"/>
              <a:t>2012, with </a:t>
            </a:r>
            <a:r>
              <a:rPr lang="en-GB" dirty="0"/>
              <a:t>the with CESNET, the consortium of Czech universities and the Czech Academy of Sciences</a:t>
            </a:r>
            <a:r>
              <a:rPr lang="en-US" dirty="0" smtClean="0"/>
              <a:t>Theme: </a:t>
            </a:r>
            <a:r>
              <a:rPr lang="en-GB" dirty="0" smtClean="0"/>
              <a:t>adoption </a:t>
            </a:r>
            <a:r>
              <a:rPr lang="en-GB" dirty="0"/>
              <a:t>of a federated virtualised infrastructure for European </a:t>
            </a:r>
            <a:r>
              <a:rPr lang="en-GB" dirty="0" smtClean="0"/>
              <a:t>researchers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Co-located with the 2nd </a:t>
            </a:r>
            <a:r>
              <a:rPr lang="en-GB" dirty="0" err="1" smtClean="0"/>
              <a:t>GlobusEUROPE</a:t>
            </a:r>
            <a:r>
              <a:rPr lang="en-GB" dirty="0" smtClean="0"/>
              <a:t> </a:t>
            </a:r>
            <a:r>
              <a:rPr lang="en-GB" dirty="0"/>
              <a:t>event </a:t>
            </a:r>
            <a:r>
              <a:rPr lang="en-GB" dirty="0" smtClean="0"/>
              <a:t>&amp; an EC workshop on DCIs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415 </a:t>
            </a:r>
            <a:r>
              <a:rPr lang="en-GB" dirty="0"/>
              <a:t>participants registered for the </a:t>
            </a:r>
            <a:r>
              <a:rPr lang="en-GB" dirty="0" smtClean="0"/>
              <a:t>forum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sessions included </a:t>
            </a:r>
            <a:r>
              <a:rPr lang="en-GB" dirty="0" smtClean="0"/>
              <a:t>305 </a:t>
            </a:r>
            <a:r>
              <a:rPr lang="en-GB" dirty="0"/>
              <a:t>contributions.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Technical Forum website (</a:t>
            </a:r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tf2012.egi.eu</a:t>
            </a:r>
            <a:r>
              <a:rPr lang="en-GB" dirty="0"/>
              <a:t>) received almost </a:t>
            </a:r>
            <a:r>
              <a:rPr lang="en-GB" dirty="0" smtClean="0"/>
              <a:t>2,417 </a:t>
            </a:r>
            <a:r>
              <a:rPr lang="en-GB" dirty="0"/>
              <a:t>unique visitors, with about </a:t>
            </a:r>
            <a:r>
              <a:rPr lang="en-GB" dirty="0" smtClean="0"/>
              <a:t>21,027 </a:t>
            </a:r>
            <a:r>
              <a:rPr lang="en-GB" dirty="0"/>
              <a:t>page </a:t>
            </a:r>
            <a:r>
              <a:rPr lang="en-GB" dirty="0" smtClean="0"/>
              <a:t>views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</a:t>
            </a:r>
            <a:r>
              <a:rPr lang="en-GB" dirty="0" smtClean="0"/>
              <a:t>#tf2012 </a:t>
            </a:r>
            <a:r>
              <a:rPr lang="en-GB" dirty="0"/>
              <a:t>tag was mentioned in </a:t>
            </a:r>
            <a:r>
              <a:rPr lang="en-GB" dirty="0" smtClean="0"/>
              <a:t>509 tweets; 19 photographs </a:t>
            </a:r>
            <a:r>
              <a:rPr lang="en-GB" dirty="0"/>
              <a:t>uploaded to Flickr; </a:t>
            </a:r>
            <a:r>
              <a:rPr lang="en-GB" dirty="0" smtClean="0"/>
              <a:t>17 blog posts, 9 videos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190 people used the conference4me iPhone/</a:t>
            </a:r>
            <a:r>
              <a:rPr lang="en-GB" dirty="0" err="1" smtClean="0"/>
              <a:t>Andorid</a:t>
            </a:r>
            <a:r>
              <a:rPr lang="en-GB" dirty="0" smtClean="0"/>
              <a:t> app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" name="Picture 2" descr="2012TF_200x297p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2540000" cy="3771900"/>
          </a:xfrm>
          <a:prstGeom prst="rect">
            <a:avLst/>
          </a:prstGeom>
          <a:effectLst>
            <a:outerShdw blurRad="88900" dist="889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0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EGI Community Forum 2013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268760"/>
            <a:ext cx="5904656" cy="4824536"/>
          </a:xfrm>
        </p:spPr>
        <p:txBody>
          <a:bodyPr/>
          <a:lstStyle/>
          <a:p>
            <a:r>
              <a:rPr lang="en-GB" sz="1800" dirty="0" smtClean="0"/>
              <a:t>Held in Manchester, UK, </a:t>
            </a:r>
            <a:r>
              <a:rPr lang="en-GB" sz="1800" dirty="0"/>
              <a:t>from </a:t>
            </a:r>
            <a:r>
              <a:rPr lang="en-GB" sz="1800" dirty="0" smtClean="0"/>
              <a:t>8-12 April 2013, </a:t>
            </a:r>
            <a:r>
              <a:rPr lang="en-GB" sz="1800" dirty="0"/>
              <a:t>co-organised </a:t>
            </a:r>
            <a:r>
              <a:rPr lang="en-GB" sz="1800" dirty="0" smtClean="0"/>
              <a:t>with the UK </a:t>
            </a:r>
            <a:r>
              <a:rPr lang="en-GB" sz="1800" dirty="0"/>
              <a:t>NGI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event showcased </a:t>
            </a:r>
            <a:r>
              <a:rPr lang="en-GB" sz="1800" dirty="0" smtClean="0"/>
              <a:t>the </a:t>
            </a:r>
            <a:r>
              <a:rPr lang="en-GB" sz="1800" dirty="0"/>
              <a:t>services, technologies and tools available </a:t>
            </a:r>
            <a:r>
              <a:rPr lang="en-GB" sz="1800" dirty="0" smtClean="0"/>
              <a:t>to new and existing scientific communities </a:t>
            </a:r>
            <a:endParaRPr lang="en-GB" sz="1800" dirty="0"/>
          </a:p>
          <a:p>
            <a:r>
              <a:rPr lang="en-GB" sz="1800" dirty="0" smtClean="0"/>
              <a:t>Held </a:t>
            </a:r>
            <a:r>
              <a:rPr lang="en-GB" sz="1800" dirty="0"/>
              <a:t>in conjunction with the 3rd EMI Technical Conference and </a:t>
            </a:r>
            <a:r>
              <a:rPr lang="en-GB" sz="1800" dirty="0" smtClean="0"/>
              <a:t>co</a:t>
            </a:r>
            <a:r>
              <a:rPr lang="en-GB" sz="1800" dirty="0"/>
              <a:t>-located with the </a:t>
            </a:r>
            <a:r>
              <a:rPr lang="en-GB" sz="1800" dirty="0" smtClean="0"/>
              <a:t>3rd </a:t>
            </a:r>
            <a:r>
              <a:rPr lang="en-GB" sz="1800" dirty="0"/>
              <a:t>annual meeting of the European </a:t>
            </a:r>
            <a:r>
              <a:rPr lang="en-GB" sz="1800" dirty="0" smtClean="0"/>
              <a:t>Globus Community Forum.</a:t>
            </a:r>
          </a:p>
          <a:p>
            <a:r>
              <a:rPr lang="en-GB" sz="1800" dirty="0" smtClean="0"/>
              <a:t>380 </a:t>
            </a:r>
            <a:r>
              <a:rPr lang="en-GB" sz="1800" dirty="0"/>
              <a:t>registered for the event that featured </a:t>
            </a:r>
            <a:r>
              <a:rPr lang="en-GB" sz="1800" dirty="0" smtClean="0"/>
              <a:t>287 contributions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Community Forum website (</a:t>
            </a:r>
            <a:r>
              <a:rPr lang="en-GB" sz="1800" u="sng" dirty="0">
                <a:hlinkClick r:id="rId3"/>
              </a:rPr>
              <a:t>http://</a:t>
            </a:r>
            <a:r>
              <a:rPr lang="en-GB" sz="1800" u="sng" dirty="0" smtClean="0">
                <a:hlinkClick r:id="rId3"/>
              </a:rPr>
              <a:t>cf2013.egi.eu</a:t>
            </a:r>
            <a:r>
              <a:rPr lang="en-GB" sz="1800" dirty="0"/>
              <a:t>) </a:t>
            </a:r>
            <a:r>
              <a:rPr lang="en-GB" sz="1800" dirty="0" smtClean="0"/>
              <a:t>had about 19,000 </a:t>
            </a:r>
            <a:r>
              <a:rPr lang="en-GB" sz="1800" dirty="0"/>
              <a:t>page views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 smtClean="0"/>
              <a:t>The </a:t>
            </a:r>
            <a:r>
              <a:rPr lang="en-GB" sz="1800" dirty="0"/>
              <a:t>#</a:t>
            </a:r>
            <a:r>
              <a:rPr lang="en-GB" sz="1800" dirty="0" smtClean="0"/>
              <a:t>cf2013 </a:t>
            </a:r>
            <a:r>
              <a:rPr lang="en-GB" sz="1800" dirty="0"/>
              <a:t>tag was </a:t>
            </a:r>
            <a:r>
              <a:rPr lang="en-GB" sz="1800" dirty="0" smtClean="0"/>
              <a:t>mentioned in 341 tweets; 69 </a:t>
            </a:r>
            <a:r>
              <a:rPr lang="en-GB" sz="1800" dirty="0"/>
              <a:t>photographs </a:t>
            </a:r>
            <a:r>
              <a:rPr lang="en-GB" sz="1800" dirty="0" smtClean="0"/>
              <a:t>uploaded </a:t>
            </a:r>
            <a:r>
              <a:rPr lang="en-GB" sz="1800" dirty="0"/>
              <a:t>to </a:t>
            </a:r>
            <a:r>
              <a:rPr lang="en-GB" sz="1800" dirty="0" smtClean="0"/>
              <a:t>Flickr; iPhone </a:t>
            </a:r>
            <a:r>
              <a:rPr lang="en-GB" sz="1800" dirty="0"/>
              <a:t>&amp; </a:t>
            </a:r>
            <a:r>
              <a:rPr lang="en-GB" sz="1800" dirty="0" smtClean="0"/>
              <a:t>android </a:t>
            </a:r>
            <a:r>
              <a:rPr lang="en-GB" sz="1800" dirty="0"/>
              <a:t>free </a:t>
            </a:r>
            <a:r>
              <a:rPr lang="en-GB" sz="1800" dirty="0" smtClean="0"/>
              <a:t>apps downloaded </a:t>
            </a:r>
            <a:r>
              <a:rPr lang="en-GB" sz="1800" dirty="0"/>
              <a:t>by </a:t>
            </a:r>
            <a:r>
              <a:rPr lang="en-GB" sz="1800" dirty="0" smtClean="0"/>
              <a:t>223 users, 24 blog posts, 14 videos</a:t>
            </a:r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4" name="Picture 3" descr="2013CF_210W300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2671498" cy="3816425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Events Attended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323528" y="1412776"/>
            <a:ext cx="3960812" cy="446449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Scientific </a:t>
            </a:r>
            <a:r>
              <a:rPr lang="en-GB" b="1" dirty="0"/>
              <a:t>Meetings</a:t>
            </a:r>
          </a:p>
          <a:p>
            <a:r>
              <a:rPr lang="en-US" dirty="0" smtClean="0"/>
              <a:t>EGU </a:t>
            </a:r>
            <a:r>
              <a:rPr lang="en-US" dirty="0"/>
              <a:t>General Assembly </a:t>
            </a:r>
            <a:r>
              <a:rPr lang="en-US" dirty="0" smtClean="0"/>
              <a:t>2013</a:t>
            </a:r>
          </a:p>
          <a:p>
            <a:r>
              <a:rPr lang="en-US" dirty="0" err="1"/>
              <a:t>HealthGrid</a:t>
            </a:r>
            <a:r>
              <a:rPr lang="en-US" dirty="0"/>
              <a:t> 2012/IWSG-Life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European </a:t>
            </a:r>
            <a:r>
              <a:rPr lang="en-US" dirty="0"/>
              <a:t>Conference on Computational Biology ECCB'12</a:t>
            </a:r>
            <a:endParaRPr lang="en-US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787652" y="1412776"/>
            <a:ext cx="39608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Technology Meetings</a:t>
            </a:r>
          </a:p>
          <a:p>
            <a:pPr marL="285750" indent="-285750"/>
            <a:r>
              <a:rPr lang="en-GB" dirty="0" smtClean="0"/>
              <a:t>Supercomputing</a:t>
            </a:r>
          </a:p>
          <a:p>
            <a:pPr marL="285750" indent="-285750"/>
            <a:r>
              <a:rPr lang="en-GB" dirty="0" smtClean="0"/>
              <a:t>International Supercomputing</a:t>
            </a:r>
          </a:p>
          <a:p>
            <a:pPr marL="285750" indent="-285750"/>
            <a:r>
              <a:rPr lang="en-GB" dirty="0" smtClean="0"/>
              <a:t>International Symposium on Grids and Clouds</a:t>
            </a:r>
          </a:p>
          <a:p>
            <a:pPr marL="285750" indent="-285750"/>
            <a:r>
              <a:rPr lang="en-GB" dirty="0" smtClean="0"/>
              <a:t>Cloudscape V</a:t>
            </a:r>
          </a:p>
          <a:p>
            <a:pPr marL="285750" indent="-285750"/>
            <a:r>
              <a:rPr lang="en-GB" dirty="0"/>
              <a:t>iPv6 World </a:t>
            </a:r>
            <a:r>
              <a:rPr lang="en-GB" dirty="0" smtClean="0"/>
              <a:t>Launch</a:t>
            </a:r>
          </a:p>
          <a:p>
            <a:pPr marL="285750" indent="-285750"/>
            <a:r>
              <a:rPr lang="en-GB" dirty="0"/>
              <a:t>SciTech12</a:t>
            </a:r>
          </a:p>
          <a:p>
            <a:pPr marL="285750" indent="-285750"/>
            <a:r>
              <a:rPr lang="en-GB" dirty="0" smtClean="0"/>
              <a:t>IT </a:t>
            </a:r>
            <a:r>
              <a:rPr lang="en-GB" dirty="0"/>
              <a:t>and Research Infrastructures</a:t>
            </a:r>
          </a:p>
          <a:p>
            <a:pPr marL="285750" indent="-285750"/>
            <a:r>
              <a:rPr lang="en-GB" dirty="0" smtClean="0"/>
              <a:t>CRISP </a:t>
            </a:r>
            <a:r>
              <a:rPr lang="en-GB" dirty="0"/>
              <a:t>2nd annual event</a:t>
            </a:r>
          </a:p>
          <a:p>
            <a:pPr marL="285750" indent="-285750"/>
            <a:r>
              <a:rPr lang="en-GB" dirty="0" smtClean="0"/>
              <a:t>5th </a:t>
            </a:r>
            <a:r>
              <a:rPr lang="en-GB" dirty="0"/>
              <a:t>CAPRI Evaluation meeting</a:t>
            </a:r>
          </a:p>
        </p:txBody>
      </p:sp>
    </p:spTree>
    <p:extLst>
      <p:ext uri="{BB962C8B-B14F-4D97-AF65-F5344CB8AC3E}">
        <p14:creationId xmlns:p14="http://schemas.microsoft.com/office/powerpoint/2010/main" val="12014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Aims and </a:t>
            </a:r>
            <a:r>
              <a:rPr lang="en-GB" dirty="0" smtClean="0"/>
              <a:t>objectives</a:t>
            </a:r>
          </a:p>
          <a:p>
            <a:r>
              <a:rPr lang="en-GB" dirty="0" smtClean="0"/>
              <a:t>Overview of communications team</a:t>
            </a:r>
          </a:p>
          <a:p>
            <a:r>
              <a:rPr lang="en-GB" dirty="0" smtClean="0"/>
              <a:t>Audiences</a:t>
            </a:r>
          </a:p>
          <a:p>
            <a:r>
              <a:rPr lang="en-GB" dirty="0" smtClean="0"/>
              <a:t>Channels</a:t>
            </a:r>
          </a:p>
          <a:p>
            <a:r>
              <a:rPr lang="en-GB" dirty="0" smtClean="0"/>
              <a:t>Past activities</a:t>
            </a:r>
          </a:p>
          <a:p>
            <a:r>
              <a:rPr lang="en-GB" dirty="0" smtClean="0"/>
              <a:t>Future plans</a:t>
            </a:r>
          </a:p>
          <a:p>
            <a:r>
              <a:rPr lang="en-GB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99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</a:t>
            </a:r>
            <a:r>
              <a:rPr lang="en-US" dirty="0" smtClean="0"/>
              <a:t>External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323528" y="1412776"/>
            <a:ext cx="3960812" cy="4464496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Scientific </a:t>
            </a:r>
            <a:r>
              <a:rPr lang="en-GB" b="1" dirty="0"/>
              <a:t>Meetings</a:t>
            </a:r>
          </a:p>
          <a:p>
            <a:pPr marL="285750" indent="-285750"/>
            <a:r>
              <a:rPr lang="en-GB" dirty="0"/>
              <a:t>European </a:t>
            </a:r>
            <a:r>
              <a:rPr lang="en-GB" dirty="0" err="1"/>
              <a:t>BioPhysics</a:t>
            </a:r>
            <a:endParaRPr lang="en-GB" dirty="0"/>
          </a:p>
          <a:p>
            <a:pPr marL="285750" indent="-285750"/>
            <a:r>
              <a:rPr lang="en-GB" dirty="0"/>
              <a:t>European Conference on Computational Biology</a:t>
            </a:r>
          </a:p>
          <a:p>
            <a:pPr marL="285750" indent="-285750"/>
            <a:r>
              <a:rPr lang="en-US" dirty="0"/>
              <a:t>Theory and Practice of Digital Libraries</a:t>
            </a:r>
          </a:p>
          <a:p>
            <a:pPr marL="285750" indent="-285750"/>
            <a:r>
              <a:rPr lang="en-US" dirty="0"/>
              <a:t>IEEE Engineering in Medicine and Biology Society</a:t>
            </a:r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499992" y="1412776"/>
            <a:ext cx="45365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Technology Meetings</a:t>
            </a:r>
          </a:p>
          <a:p>
            <a:pPr marL="285750" indent="-285750"/>
            <a:r>
              <a:rPr lang="en-GB" dirty="0"/>
              <a:t>Supercomputing</a:t>
            </a:r>
          </a:p>
          <a:p>
            <a:pPr marL="285750" indent="-285750"/>
            <a:r>
              <a:rPr lang="en-GB" dirty="0"/>
              <a:t>International Supercomputing</a:t>
            </a:r>
          </a:p>
          <a:p>
            <a:pPr marL="285750" indent="-285750"/>
            <a:r>
              <a:rPr lang="en-GB" dirty="0" smtClean="0"/>
              <a:t>ICT2013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5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Ad-hoc</a:t>
            </a:r>
            <a:r>
              <a:rPr lang="en-US" dirty="0"/>
              <a:t>, short term, working groups created to solve individual issues </a:t>
            </a:r>
            <a:r>
              <a:rPr lang="en-US" dirty="0" smtClean="0"/>
              <a:t>in the </a:t>
            </a:r>
            <a:r>
              <a:rPr lang="en-US" dirty="0"/>
              <a:t>EGI </a:t>
            </a:r>
            <a:r>
              <a:rPr lang="en-US" dirty="0" smtClean="0"/>
              <a:t>ecosystem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Scientific </a:t>
            </a:r>
            <a:r>
              <a:rPr lang="en-US" b="1" dirty="0"/>
              <a:t>Publications Repository</a:t>
            </a:r>
            <a:r>
              <a:rPr lang="en-US" dirty="0"/>
              <a:t>, designing and implementing a process to track scientific publications produced using EGI </a:t>
            </a:r>
            <a:r>
              <a:rPr lang="en-US" dirty="0" smtClean="0"/>
              <a:t>resources</a:t>
            </a:r>
          </a:p>
          <a:p>
            <a:endParaRPr lang="en-US" b="1" dirty="0" smtClean="0"/>
          </a:p>
          <a:p>
            <a:r>
              <a:rPr lang="en-US" b="1" dirty="0" smtClean="0"/>
              <a:t>Inter</a:t>
            </a:r>
            <a:r>
              <a:rPr lang="en-US" b="1" dirty="0"/>
              <a:t>-Usage Report</a:t>
            </a:r>
            <a:r>
              <a:rPr lang="en-US" dirty="0"/>
              <a:t>, to produce a report detailing the usage of computing resources by the </a:t>
            </a:r>
            <a:r>
              <a:rPr lang="en-US" dirty="0" smtClean="0"/>
              <a:t>NGIs</a:t>
            </a:r>
          </a:p>
          <a:p>
            <a:endParaRPr lang="en-US" b="1" dirty="0" smtClean="0"/>
          </a:p>
          <a:p>
            <a:r>
              <a:rPr lang="en-US" b="1" dirty="0" smtClean="0"/>
              <a:t>Website </a:t>
            </a:r>
            <a:r>
              <a:rPr lang="en-US" b="1" dirty="0"/>
              <a:t>Content</a:t>
            </a:r>
            <a:r>
              <a:rPr lang="en-US" dirty="0"/>
              <a:t>, to improve the website structure, content and </a:t>
            </a:r>
            <a:r>
              <a:rPr lang="en-US" dirty="0" smtClean="0"/>
              <a:t>navigation</a:t>
            </a:r>
          </a:p>
          <a:p>
            <a:endParaRPr lang="en-US" b="1" dirty="0" smtClean="0"/>
          </a:p>
          <a:p>
            <a:r>
              <a:rPr lang="en-US" b="1" dirty="0" smtClean="0"/>
              <a:t>Environmental </a:t>
            </a:r>
            <a:r>
              <a:rPr lang="en-US" b="1" dirty="0"/>
              <a:t>&amp; Biodiversity Virtual Team</a:t>
            </a:r>
            <a:r>
              <a:rPr lang="en-US" dirty="0"/>
              <a:t>, to collect information about the </a:t>
            </a:r>
            <a:r>
              <a:rPr lang="en-US" dirty="0" smtClean="0"/>
              <a:t>Environmental and </a:t>
            </a:r>
            <a:r>
              <a:rPr lang="en-US" dirty="0"/>
              <a:t>Biodiversity research communities and begin the process of creating a VRC for them</a:t>
            </a:r>
          </a:p>
        </p:txBody>
      </p:sp>
    </p:spTree>
    <p:extLst>
      <p:ext uri="{BB962C8B-B14F-4D97-AF65-F5344CB8AC3E}">
        <p14:creationId xmlns:p14="http://schemas.microsoft.com/office/powerpoint/2010/main" val="14913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24744"/>
            <a:ext cx="8075612" cy="51125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Around 80 papers published</a:t>
            </a:r>
          </a:p>
          <a:p>
            <a:r>
              <a:rPr lang="en-US" dirty="0" smtClean="0"/>
              <a:t>They cover Computing, Physics, Economics, Chemistry, Ecology, Engineering and more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Examples</a:t>
            </a:r>
          </a:p>
          <a:p>
            <a:r>
              <a:rPr lang="en-US"/>
              <a:t>Use of High Performance Computing infrastructure for solving the complex problems of economic modeling</a:t>
            </a:r>
          </a:p>
          <a:p>
            <a:r>
              <a:rPr lang="en-US" dirty="0" smtClean="0"/>
              <a:t>Pathways </a:t>
            </a:r>
            <a:r>
              <a:rPr lang="en-US" dirty="0"/>
              <a:t>of cryptic invasion in a fish parasite traced using coalescent analysis and epidemiological </a:t>
            </a:r>
            <a:r>
              <a:rPr lang="en-US" dirty="0" smtClean="0"/>
              <a:t>survey</a:t>
            </a:r>
          </a:p>
          <a:p>
            <a:r>
              <a:rPr lang="fi-FI" dirty="0"/>
              <a:t>P/2006 VW139: A </a:t>
            </a:r>
            <a:r>
              <a:rPr lang="fi-FI" dirty="0" err="1"/>
              <a:t>Main-Belt</a:t>
            </a:r>
            <a:r>
              <a:rPr lang="fi-FI" dirty="0"/>
              <a:t> </a:t>
            </a:r>
            <a:r>
              <a:rPr lang="fi-FI" dirty="0" err="1"/>
              <a:t>Comet</a:t>
            </a:r>
            <a:r>
              <a:rPr lang="fi-FI" dirty="0"/>
              <a:t> </a:t>
            </a:r>
            <a:r>
              <a:rPr lang="fi-FI" dirty="0" err="1"/>
              <a:t>Born</a:t>
            </a:r>
            <a:r>
              <a:rPr lang="fi-FI" dirty="0"/>
              <a:t> in an </a:t>
            </a:r>
            <a:r>
              <a:rPr lang="fi-FI" dirty="0" err="1"/>
              <a:t>Asteroid</a:t>
            </a:r>
            <a:r>
              <a:rPr lang="fi-FI" dirty="0"/>
              <a:t> </a:t>
            </a:r>
            <a:r>
              <a:rPr lang="fi-FI" dirty="0" err="1"/>
              <a:t>Collision</a:t>
            </a:r>
            <a:r>
              <a:rPr lang="fi-FI" dirty="0" smtClean="0"/>
              <a:t>?</a:t>
            </a:r>
          </a:p>
          <a:p>
            <a:r>
              <a:rPr lang="en-US" dirty="0"/>
              <a:t>Electron-Phonon Coupling in Crystalline Organic Semiconductors: Microscopic Evidence for </a:t>
            </a:r>
            <a:r>
              <a:rPr lang="en-US" dirty="0" err="1"/>
              <a:t>Nonpolaronic</a:t>
            </a:r>
            <a:r>
              <a:rPr lang="en-US" dirty="0"/>
              <a:t> Charge </a:t>
            </a:r>
            <a:r>
              <a:rPr lang="en-US" dirty="0" smtClean="0"/>
              <a:t>Carriers</a:t>
            </a:r>
          </a:p>
          <a:p>
            <a:r>
              <a:rPr lang="en-US" dirty="0" smtClean="0"/>
              <a:t>Variability </a:t>
            </a:r>
            <a:r>
              <a:rPr lang="en-US" dirty="0"/>
              <a:t>of Soil </a:t>
            </a:r>
            <a:r>
              <a:rPr lang="en-US" dirty="0" smtClean="0"/>
              <a:t>Strength </a:t>
            </a:r>
            <a:r>
              <a:rPr lang="en-US" dirty="0"/>
              <a:t>Parameters and </a:t>
            </a:r>
            <a:r>
              <a:rPr lang="en-US" dirty="0" smtClean="0"/>
              <a:t>its Effect </a:t>
            </a:r>
            <a:r>
              <a:rPr lang="en-US" dirty="0"/>
              <a:t>on the Slope Stability of the </a:t>
            </a:r>
            <a:r>
              <a:rPr lang="en-US" dirty="0" err="1" smtClean="0"/>
              <a:t>Želazny</a:t>
            </a:r>
            <a:r>
              <a:rPr lang="en-US" dirty="0" smtClean="0"/>
              <a:t> Most Tailing Dam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Scientific </a:t>
            </a:r>
            <a:r>
              <a:rPr lang="en-US" dirty="0"/>
              <a:t>Repositories VT is also working with </a:t>
            </a:r>
            <a:r>
              <a:rPr lang="en-US" dirty="0" err="1"/>
              <a:t>OpenAIRE</a:t>
            </a:r>
            <a:r>
              <a:rPr lang="en-US" dirty="0"/>
              <a:t> to apply an algorithm to identify papers that used </a:t>
            </a:r>
            <a:r>
              <a:rPr lang="en-US" dirty="0" smtClean="0"/>
              <a:t>EGI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Great source for News Stories and 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24744"/>
            <a:ext cx="807561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Web</a:t>
            </a:r>
          </a:p>
          <a:p>
            <a:pPr lvl="1"/>
            <a:r>
              <a:rPr lang="en-GB" sz="1800" dirty="0" smtClean="0"/>
              <a:t>Continue to seek feedback from community/stakeholders for content and structure</a:t>
            </a:r>
          </a:p>
          <a:p>
            <a:pPr lvl="1"/>
            <a:r>
              <a:rPr lang="en-GB" sz="1800" dirty="0" smtClean="0"/>
              <a:t>No change to style/design of the site</a:t>
            </a:r>
          </a:p>
          <a:p>
            <a:pPr lvl="1"/>
            <a:r>
              <a:rPr lang="en-GB" sz="1800" dirty="0" smtClean="0"/>
              <a:t>Encourage use of the blog, highlight its benefits</a:t>
            </a:r>
          </a:p>
          <a:p>
            <a:pPr lvl="1"/>
            <a:r>
              <a:rPr lang="en-GB" sz="1800" dirty="0" smtClean="0"/>
              <a:t>Website review in August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Social Media</a:t>
            </a:r>
          </a:p>
          <a:p>
            <a:pPr lvl="1"/>
            <a:r>
              <a:rPr lang="en-GB" sz="1800" dirty="0" smtClean="0"/>
              <a:t>Maintain current social media campaign</a:t>
            </a:r>
          </a:p>
          <a:p>
            <a:pPr lvl="1"/>
            <a:r>
              <a:rPr lang="en-GB" sz="1800" dirty="0" smtClean="0"/>
              <a:t>Increase level of interaction on the UCST, Tech &amp; Ops and Policy channels</a:t>
            </a:r>
          </a:p>
          <a:p>
            <a:pPr lvl="1"/>
            <a:r>
              <a:rPr lang="en-GB" sz="1800" dirty="0" smtClean="0"/>
              <a:t>Investigate new platforms that fit with EGI’s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24744"/>
            <a:ext cx="8075612" cy="4896544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/>
              <a:t>Newsletters</a:t>
            </a:r>
          </a:p>
          <a:p>
            <a:pPr lvl="1"/>
            <a:r>
              <a:rPr lang="en-GB" sz="1800" dirty="0" smtClean="0"/>
              <a:t>Continue Directors Letter, Inspired &amp; NIL Dispatch</a:t>
            </a:r>
          </a:p>
          <a:p>
            <a:pPr lvl="1"/>
            <a:r>
              <a:rPr lang="en-GB" sz="1800" dirty="0" smtClean="0"/>
              <a:t>Start Champion and Developer Dispatch</a:t>
            </a:r>
            <a:endParaRPr lang="en-GB" sz="1800" dirty="0"/>
          </a:p>
          <a:p>
            <a:endParaRPr lang="en-GB" sz="2200" dirty="0" smtClean="0"/>
          </a:p>
          <a:p>
            <a:r>
              <a:rPr lang="en-GB" sz="2200" dirty="0" smtClean="0"/>
              <a:t>Publications</a:t>
            </a:r>
          </a:p>
          <a:p>
            <a:pPr lvl="1"/>
            <a:r>
              <a:rPr lang="en-GB" sz="1800" dirty="0" smtClean="0"/>
              <a:t>Update existing brochures</a:t>
            </a:r>
          </a:p>
          <a:p>
            <a:pPr lvl="1"/>
            <a:r>
              <a:rPr lang="en-GB" sz="1800" dirty="0" smtClean="0"/>
              <a:t>Expand discipline portfolio</a:t>
            </a:r>
            <a:endParaRPr lang="en-GB" sz="1400" dirty="0"/>
          </a:p>
          <a:p>
            <a:endParaRPr lang="en-GB" sz="2200" dirty="0" smtClean="0"/>
          </a:p>
          <a:p>
            <a:r>
              <a:rPr lang="en-GB" sz="2200" dirty="0" smtClean="0"/>
              <a:t>Videos</a:t>
            </a:r>
          </a:p>
          <a:p>
            <a:pPr lvl="1"/>
            <a:r>
              <a:rPr lang="en-GB" sz="1800" dirty="0" smtClean="0"/>
              <a:t>Promote existing Stories from the Grid &amp; Corporate Video</a:t>
            </a:r>
          </a:p>
          <a:p>
            <a:pPr lvl="1"/>
            <a:r>
              <a:rPr lang="en-GB" sz="1800" dirty="0" smtClean="0"/>
              <a:t>Create a shorter, more general video using existing footage</a:t>
            </a:r>
          </a:p>
          <a:p>
            <a:endParaRPr lang="en-GB" sz="2200" dirty="0" smtClean="0"/>
          </a:p>
          <a:p>
            <a:r>
              <a:rPr lang="en-GB" sz="2200" dirty="0" smtClean="0"/>
              <a:t>Events</a:t>
            </a:r>
          </a:p>
          <a:p>
            <a:pPr lvl="1"/>
            <a:r>
              <a:rPr lang="en-GB" sz="1800" smtClean="0"/>
              <a:t>Increased </a:t>
            </a:r>
            <a:r>
              <a:rPr lang="en-GB" sz="1800" dirty="0" smtClean="0"/>
              <a:t>attendance at scientific events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8965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Communicate EGI’s benefit, strategy and values</a:t>
            </a:r>
          </a:p>
          <a:p>
            <a:endParaRPr lang="en-GB" dirty="0" smtClean="0"/>
          </a:p>
          <a:p>
            <a:r>
              <a:rPr lang="en-GB" dirty="0" smtClean="0"/>
              <a:t>Collaboration of </a:t>
            </a:r>
            <a:r>
              <a:rPr lang="en-GB" dirty="0" err="1" smtClean="0"/>
              <a:t>EGI.eu</a:t>
            </a:r>
            <a:r>
              <a:rPr lang="en-GB" dirty="0" smtClean="0"/>
              <a:t>, NGIs and Champions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Produce quality targeted material/products through relevant channels for particular audiences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Continue to innovate and be a </a:t>
            </a:r>
            <a:r>
              <a:rPr lang="en-US" dirty="0" err="1" smtClean="0"/>
              <a:t>recognised</a:t>
            </a:r>
            <a:r>
              <a:rPr lang="en-US" dirty="0" smtClean="0"/>
              <a:t> leader in communicating e-infrastructures and their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for EGI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612" cy="3744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Aim</a:t>
            </a:r>
          </a:p>
          <a:p>
            <a:pPr marL="0" indent="0">
              <a:buNone/>
            </a:pPr>
            <a:r>
              <a:rPr lang="en-US" dirty="0"/>
              <a:t>Communicate the work of the EGI and its user communities both within the project and </a:t>
            </a:r>
            <a:r>
              <a:rPr lang="en-US" dirty="0" smtClean="0"/>
              <a:t>worldwide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Promoting/</a:t>
            </a:r>
            <a:r>
              <a:rPr lang="en-US" b="1" dirty="0" err="1" smtClean="0"/>
              <a:t>Publicising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EGI’s Strategic objectives</a:t>
            </a:r>
          </a:p>
          <a:p>
            <a:pPr marL="0" indent="0">
              <a:buNone/>
            </a:pPr>
            <a:r>
              <a:rPr lang="en-US" dirty="0"/>
              <a:t>EGI’s Core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Documents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Communications </a:t>
            </a:r>
            <a:r>
              <a:rPr lang="en-US" dirty="0"/>
              <a:t>&amp; Marketing Plan (D2.22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Marketing </a:t>
            </a:r>
            <a:r>
              <a:rPr lang="en-US" dirty="0"/>
              <a:t>and Communication Handbook (MS228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Community Outreach Strategy</a:t>
            </a:r>
          </a:p>
        </p:txBody>
      </p:sp>
    </p:spTree>
    <p:extLst>
      <p:ext uri="{BB962C8B-B14F-4D97-AF65-F5344CB8AC3E}">
        <p14:creationId xmlns:p14="http://schemas.microsoft.com/office/powerpoint/2010/main" val="2074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3456384" cy="475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EGI.eu</a:t>
            </a:r>
            <a:endParaRPr lang="en-US" dirty="0" smtClean="0"/>
          </a:p>
          <a:p>
            <a:pPr lvl="1"/>
            <a:r>
              <a:rPr lang="en-US" dirty="0" smtClean="0"/>
              <a:t>1 Manager</a:t>
            </a:r>
          </a:p>
          <a:p>
            <a:pPr lvl="1"/>
            <a:r>
              <a:rPr lang="en-US" dirty="0" smtClean="0"/>
              <a:t>2.5 FTEs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National Grid Initiatives (NGI)</a:t>
            </a:r>
          </a:p>
          <a:p>
            <a:pPr lvl="1"/>
            <a:r>
              <a:rPr lang="en-US" dirty="0"/>
              <a:t>NGI International </a:t>
            </a:r>
            <a:r>
              <a:rPr lang="en-US" dirty="0" smtClean="0"/>
              <a:t>Liaisons</a:t>
            </a:r>
            <a:endParaRPr lang="en-US" dirty="0"/>
          </a:p>
          <a:p>
            <a:pPr lvl="1"/>
            <a:r>
              <a:rPr lang="en-US" dirty="0"/>
              <a:t>Some NGIs have separately funded </a:t>
            </a:r>
            <a:r>
              <a:rPr lang="en-US" dirty="0" smtClean="0"/>
              <a:t>effort</a:t>
            </a:r>
          </a:p>
          <a:p>
            <a:endParaRPr lang="en-US" dirty="0"/>
          </a:p>
          <a:p>
            <a:r>
              <a:rPr lang="en-US" dirty="0" smtClean="0"/>
              <a:t>Partner Projects &amp;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partner projects also have </a:t>
            </a:r>
            <a:r>
              <a:rPr lang="en-US" dirty="0" smtClean="0"/>
              <a:t>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11490" y="1728192"/>
            <a:ext cx="54325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237118" y="1196751"/>
            <a:ext cx="8583354" cy="4768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752"/>
            <a:ext cx="8075612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Enthusiastic </a:t>
            </a:r>
            <a:r>
              <a:rPr lang="en-US" dirty="0"/>
              <a:t>scientists using </a:t>
            </a:r>
            <a:r>
              <a:rPr lang="en-US" dirty="0" smtClean="0"/>
              <a:t>EGI for </a:t>
            </a:r>
            <a:r>
              <a:rPr lang="en-US" dirty="0"/>
              <a:t>their research and keen to go to conferences and spread the word about the benefits of working with </a:t>
            </a:r>
            <a:r>
              <a:rPr lang="en-US" dirty="0" smtClean="0"/>
              <a:t>EGI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go.egi.eu</a:t>
            </a:r>
            <a:r>
              <a:rPr lang="en-US" dirty="0" smtClean="0"/>
              <a:t>/champs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176464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Research </a:t>
            </a:r>
            <a:r>
              <a:rPr lang="en-GB" sz="1600" b="1" dirty="0" smtClean="0"/>
              <a:t>Communities</a:t>
            </a:r>
          </a:p>
          <a:p>
            <a:r>
              <a:rPr lang="en-GB" sz="1600" dirty="0" smtClean="0"/>
              <a:t>EGI needs an </a:t>
            </a:r>
            <a:r>
              <a:rPr lang="en-GB" sz="1600" dirty="0"/>
              <a:t>engaged and broadly satisfied user </a:t>
            </a:r>
            <a:r>
              <a:rPr lang="en-GB" sz="1600" dirty="0" smtClean="0"/>
              <a:t>community</a:t>
            </a:r>
          </a:p>
          <a:p>
            <a:pPr lvl="1"/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Policy makers and collaborating projects</a:t>
            </a:r>
          </a:p>
          <a:p>
            <a:r>
              <a:rPr lang="en-GB" sz="1600" dirty="0" smtClean="0"/>
              <a:t>Key </a:t>
            </a:r>
            <a:r>
              <a:rPr lang="en-GB" sz="1600" dirty="0"/>
              <a:t>to future funding and decide on strategic priorities  </a:t>
            </a:r>
            <a:endParaRPr lang="en-GB" sz="1600" dirty="0" smtClean="0"/>
          </a:p>
          <a:p>
            <a:r>
              <a:rPr lang="en-GB" sz="1600" dirty="0" smtClean="0"/>
              <a:t>Keeps </a:t>
            </a:r>
            <a:r>
              <a:rPr lang="en-GB" sz="1600" dirty="0"/>
              <a:t>our work on their </a:t>
            </a:r>
            <a:r>
              <a:rPr lang="en-GB" sz="1600" dirty="0" smtClean="0"/>
              <a:t>agenda</a:t>
            </a:r>
          </a:p>
          <a:p>
            <a:pPr lvl="1"/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smtClean="0"/>
              <a:t>NGIs, EIROS and (future) Partner Projects</a:t>
            </a:r>
            <a:endParaRPr lang="en-GB" sz="1600" b="1" dirty="0"/>
          </a:p>
          <a:p>
            <a:r>
              <a:rPr lang="en-GB" sz="1600" dirty="0" smtClean="0"/>
              <a:t>EGI’s </a:t>
            </a:r>
            <a:r>
              <a:rPr lang="en-GB" sz="1600" dirty="0"/>
              <a:t>key stakeholders and source of funding, strategy and </a:t>
            </a:r>
            <a:r>
              <a:rPr lang="en-GB" sz="1600" dirty="0" smtClean="0"/>
              <a:t>resources</a:t>
            </a:r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smtClean="0"/>
              <a:t>Media </a:t>
            </a:r>
            <a:r>
              <a:rPr lang="en-GB" sz="1600" b="1" dirty="0"/>
              <a:t>&amp; General public</a:t>
            </a:r>
          </a:p>
          <a:p>
            <a:r>
              <a:rPr lang="en-GB" sz="1600" dirty="0" smtClean="0"/>
              <a:t>Mainstream media can </a:t>
            </a:r>
            <a:r>
              <a:rPr lang="en-GB" sz="1600" dirty="0"/>
              <a:t>improve EGI’s visibility within the scientific community and with policy </a:t>
            </a:r>
            <a:r>
              <a:rPr lang="en-GB" sz="1600" dirty="0" smtClean="0"/>
              <a:t>makers</a:t>
            </a:r>
          </a:p>
          <a:p>
            <a:r>
              <a:rPr lang="en-GB" sz="1600" dirty="0" smtClean="0"/>
              <a:t>Informs </a:t>
            </a:r>
            <a:r>
              <a:rPr lang="en-GB" sz="1600" dirty="0"/>
              <a:t>the public about the benefits of grid through case studies relevant to </a:t>
            </a:r>
            <a:r>
              <a:rPr lang="en-GB" sz="1600" dirty="0" smtClean="0"/>
              <a:t>them</a:t>
            </a:r>
            <a:endParaRPr lang="en-GB" sz="1600" dirty="0"/>
          </a:p>
          <a:p>
            <a:pPr lvl="1"/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creen Shot 2013-06-06 at 14.49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08720"/>
            <a:ext cx="2664295" cy="2593279"/>
          </a:xfrm>
          <a:prstGeom prst="rect">
            <a:avLst/>
          </a:prstGeom>
        </p:spPr>
      </p:pic>
      <p:pic>
        <p:nvPicPr>
          <p:cNvPr id="12" name="Picture 11" descr="AnnualReport2012_520W520H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1800200" cy="1800200"/>
          </a:xfrm>
          <a:prstGeom prst="rect">
            <a:avLst/>
          </a:prstGeom>
          <a:effectLst>
            <a:outerShdw blurRad="88900" dist="38100" dir="135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 descr="Screen Shot 2013-06-06 at 14.26.1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2492064" cy="1656184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Channels &amp; Activities</a:t>
            </a:r>
            <a:endParaRPr lang="en-GB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pic>
        <p:nvPicPr>
          <p:cNvPr id="29" name="Picture 28" descr="Screen Shot 2013-06-06 at 14.44.4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2663278" cy="2592288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6470802" y="1052736"/>
            <a:ext cx="2657252" cy="2952328"/>
            <a:chOff x="2130772" y="1124744"/>
            <a:chExt cx="2657252" cy="2952328"/>
          </a:xfrm>
        </p:grpSpPr>
        <p:pic>
          <p:nvPicPr>
            <p:cNvPr id="10" name="Picture 9" descr="Inspired_201209_520w736h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772" y="1124744"/>
              <a:ext cx="1577131" cy="2232248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Picture 4" descr="Inspired_10_520W736H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844" y="1412776"/>
              <a:ext cx="1577132" cy="2232248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Inspired_11_520W736H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892" y="1844824"/>
              <a:ext cx="1577132" cy="2232248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8" name="Picture 27" descr="Screen Shot 2013-06-06 at 14.42.1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1657056" cy="2304256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2013TF_400W567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80781"/>
            <a:ext cx="1803550" cy="2556531"/>
          </a:xfrm>
          <a:prstGeom prst="rect">
            <a:avLst/>
          </a:prstGeom>
          <a:effectLst>
            <a:outerShdw blurRad="88900" dist="88900" dir="135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136995" y="4496400"/>
            <a:ext cx="6883277" cy="1792800"/>
            <a:chOff x="136995" y="4496400"/>
            <a:chExt cx="6883277" cy="17928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128" y="4501059"/>
              <a:ext cx="1249498" cy="1765025"/>
            </a:xfrm>
            <a:prstGeom prst="rect">
              <a:avLst/>
            </a:prstGeom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502979"/>
              <a:ext cx="1248139" cy="1763105"/>
            </a:xfrm>
            <a:prstGeom prst="rect">
              <a:avLst/>
            </a:prstGeom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795" y="4501059"/>
              <a:ext cx="1238250" cy="1752600"/>
            </a:xfrm>
            <a:prstGeom prst="rect">
              <a:avLst/>
            </a:prstGeom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 descr="Pub_2013CFBoA_520W736H.gif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95" y="4496400"/>
              <a:ext cx="1266653" cy="1792800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5" name="Picture 24" descr="Pub_LifeSci_520W736H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267" y="4509120"/>
              <a:ext cx="1221005" cy="1728192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107504" y="1268760"/>
            <a:ext cx="3024336" cy="30963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Web</a:t>
            </a:r>
          </a:p>
          <a:p>
            <a:pPr marL="800100" lvl="1" indent="-342900">
              <a:buFont typeface="Lucida Grande"/>
              <a:buChar char="-"/>
            </a:pPr>
            <a:r>
              <a:rPr lang="en-GB" sz="2200" dirty="0" smtClean="0"/>
              <a:t>Social Media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Publications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Videos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Scientific Papers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Virtual Teams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753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</a:t>
            </a:r>
            <a:endParaRPr lang="en-GB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355976" y="1312307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Main Site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Information Portal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Design refreshed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Recent Restructure</a:t>
            </a: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Blog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Publicly Viewable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Community platform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~150 posts in total</a:t>
            </a: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Wiki</a:t>
            </a:r>
            <a:endParaRPr lang="en-GB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A working space/repository for the community and related projects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Social Media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Facebook &amp; Twitter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Google</a:t>
            </a:r>
            <a:r>
              <a:rPr lang="en-GB" sz="2000" dirty="0"/>
              <a:t>+, </a:t>
            </a:r>
            <a:r>
              <a:rPr lang="en-GB" sz="2000" dirty="0" smtClean="0"/>
              <a:t>LinkedIn &amp; YouTube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2" y="1124744"/>
            <a:ext cx="4248576" cy="5057958"/>
            <a:chOff x="467440" y="1251362"/>
            <a:chExt cx="3805650" cy="4769926"/>
          </a:xfrm>
        </p:grpSpPr>
        <p:pic>
          <p:nvPicPr>
            <p:cNvPr id="20" name="Picture 19" descr="Screen Shot 2013-06-06 at 14.44.4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0" y="1251362"/>
              <a:ext cx="2461778" cy="2855987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9" name="Picture 18" descr="Screen Shot 2013-06-06 at 14.26.1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73" y="2272867"/>
              <a:ext cx="2597782" cy="2057750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" name="Picture 3" descr="Screen Shot 2013-06-06 at 14.53.2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605" y="2776923"/>
              <a:ext cx="2301923" cy="2670533"/>
            </a:xfrm>
            <a:prstGeom prst="rect">
              <a:avLst/>
            </a:prstGeom>
            <a:effectLst>
              <a:outerShdw blurRad="88900" dist="88900" dir="135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Picture 9" descr="Screen Shot 2013-06-06 at 15.31.1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40968"/>
              <a:ext cx="2520280" cy="2453102"/>
            </a:xfrm>
            <a:prstGeom prst="rect">
              <a:avLst/>
            </a:prstGeom>
          </p:spPr>
        </p:pic>
        <p:pic>
          <p:nvPicPr>
            <p:cNvPr id="11" name="Picture 10" descr="Screen Shot 2013-06-06 at 15.29.1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3789040"/>
              <a:ext cx="2293378" cy="2232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7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NA2.2: EGI-InSPIRE Review 2013</a:t>
            </a:r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3528392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News </a:t>
            </a:r>
            <a:r>
              <a:rPr lang="en-GB" dirty="0" smtClean="0"/>
              <a:t>Items</a:t>
            </a:r>
          </a:p>
          <a:p>
            <a:r>
              <a:rPr lang="en-GB" dirty="0" smtClean="0"/>
              <a:t>68 </a:t>
            </a:r>
            <a:r>
              <a:rPr lang="en-GB" dirty="0"/>
              <a:t>News </a:t>
            </a:r>
            <a:r>
              <a:rPr lang="en-GB" dirty="0" smtClean="0"/>
              <a:t>Items</a:t>
            </a:r>
          </a:p>
          <a:p>
            <a:r>
              <a:rPr lang="en-GB" dirty="0" smtClean="0"/>
              <a:t>33 Blogs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Traffic </a:t>
            </a:r>
            <a:r>
              <a:rPr lang="en-GB" dirty="0"/>
              <a:t>t</a:t>
            </a:r>
            <a:r>
              <a:rPr lang="en-GB" dirty="0" smtClean="0"/>
              <a:t>o website from </a:t>
            </a:r>
            <a:r>
              <a:rPr lang="en-GB" dirty="0"/>
              <a:t>external sources has </a:t>
            </a:r>
            <a:r>
              <a:rPr lang="en-GB" dirty="0" smtClean="0"/>
              <a:t>significantly increased: </a:t>
            </a:r>
            <a:endParaRPr lang="en-GB" dirty="0"/>
          </a:p>
          <a:p>
            <a:r>
              <a:rPr lang="en-GB" dirty="0"/>
              <a:t>Facebook up  90</a:t>
            </a:r>
            <a:r>
              <a:rPr lang="en-GB" dirty="0" smtClean="0"/>
              <a:t>%</a:t>
            </a:r>
            <a:endParaRPr lang="en-GB" dirty="0"/>
          </a:p>
          <a:p>
            <a:r>
              <a:rPr lang="en-GB" dirty="0"/>
              <a:t>Twitter up 30</a:t>
            </a:r>
            <a:r>
              <a:rPr lang="en-GB" dirty="0" smtClean="0"/>
              <a:t>%</a:t>
            </a:r>
            <a:endParaRPr lang="en-GB" dirty="0"/>
          </a:p>
          <a:p>
            <a:r>
              <a:rPr lang="en-GB" dirty="0" err="1"/>
              <a:t>iSGTW.org</a:t>
            </a:r>
            <a:r>
              <a:rPr lang="en-GB" dirty="0"/>
              <a:t> by 90+</a:t>
            </a:r>
            <a:r>
              <a:rPr lang="en-GB" dirty="0" smtClean="0"/>
              <a:t>%</a:t>
            </a:r>
            <a:endParaRPr lang="en-GB" dirty="0"/>
          </a:p>
          <a:p>
            <a:r>
              <a:rPr lang="en-GB" dirty="0"/>
              <a:t>Wikipedia is up by </a:t>
            </a:r>
            <a:r>
              <a:rPr lang="en-GB" dirty="0" smtClean="0"/>
              <a:t>80%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Traffic </a:t>
            </a:r>
            <a:r>
              <a:rPr lang="en-GB" dirty="0"/>
              <a:t>from LinkedIn has dropped slightly (14%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43442"/>
              </p:ext>
            </p:extLst>
          </p:nvPr>
        </p:nvGraphicFramePr>
        <p:xfrm>
          <a:off x="755575" y="4681944"/>
          <a:ext cx="77768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059"/>
                <a:gridCol w="1710910"/>
                <a:gridCol w="1710910"/>
                <a:gridCol w="20219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Social Media Stats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 Followers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r>
                        <a:rPr lang="en-US" baseline="0" dirty="0" smtClean="0"/>
                        <a:t> likes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FB</a:t>
                      </a:r>
                      <a:r>
                        <a:rPr lang="en-US" baseline="0" dirty="0" smtClean="0"/>
                        <a:t> Friends of likes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1832</Words>
  <Application>Microsoft Office PowerPoint</Application>
  <PresentationFormat>On-screen Show (4:3)</PresentationFormat>
  <Paragraphs>429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1_EG-InSPIRE</vt:lpstr>
      <vt:lpstr>Custom Design</vt:lpstr>
      <vt:lpstr>NA2.2 – Communications, Marketing &amp; Events</vt:lpstr>
      <vt:lpstr>Contents</vt:lpstr>
      <vt:lpstr>Communications for EGI</vt:lpstr>
      <vt:lpstr>Communications Effort</vt:lpstr>
      <vt:lpstr>Champions</vt:lpstr>
      <vt:lpstr>Audiences</vt:lpstr>
      <vt:lpstr>Channels &amp; Activities</vt:lpstr>
      <vt:lpstr>Web</vt:lpstr>
      <vt:lpstr>Statistics</vt:lpstr>
      <vt:lpstr>Newsletters</vt:lpstr>
      <vt:lpstr>Activities &amp; Impact</vt:lpstr>
      <vt:lpstr>Publications</vt:lpstr>
      <vt:lpstr>Activities &amp; Impact</vt:lpstr>
      <vt:lpstr>Videos</vt:lpstr>
      <vt:lpstr>Activities &amp; Impact</vt:lpstr>
      <vt:lpstr>Events</vt:lpstr>
      <vt:lpstr>EGI Technical Forum 2012</vt:lpstr>
      <vt:lpstr>EGI Community Forum 2013</vt:lpstr>
      <vt:lpstr>External Events Attended</vt:lpstr>
      <vt:lpstr>Future External Events</vt:lpstr>
      <vt:lpstr>Virtual Teams</vt:lpstr>
      <vt:lpstr>Scientific Papers</vt:lpstr>
      <vt:lpstr>Future Activities</vt:lpstr>
      <vt:lpstr>Future Activities</vt:lpstr>
      <vt:lpstr>Summary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402</cp:revision>
  <dcterms:created xsi:type="dcterms:W3CDTF">2010-09-03T12:01:03Z</dcterms:created>
  <dcterms:modified xsi:type="dcterms:W3CDTF">2013-06-19T13:02:56Z</dcterms:modified>
</cp:coreProperties>
</file>