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7" r:id="rId2"/>
    <p:sldId id="258" r:id="rId3"/>
    <p:sldId id="270" r:id="rId4"/>
    <p:sldId id="272" r:id="rId5"/>
    <p:sldId id="273" r:id="rId6"/>
    <p:sldId id="259" r:id="rId7"/>
    <p:sldId id="269" r:id="rId8"/>
    <p:sldId id="261"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75" autoAdjust="0"/>
  </p:normalViewPr>
  <p:slideViewPr>
    <p:cSldViewPr>
      <p:cViewPr varScale="1">
        <p:scale>
          <a:sx n="87" d="100"/>
          <a:sy n="87" d="100"/>
        </p:scale>
        <p:origin x="-65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ern.ch\dfs\Users\a\apurcell\Desktop\iSGTW-Advisory%20Board_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rn.ch\dfs\Users\a\apurcell\Desktop\iSGTW-Advisory%20Board_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rgbClr val="FFC000"/>
              </a:solidFill>
            </a:ln>
          </c:spPr>
          <c:marker>
            <c:spPr>
              <a:solidFill>
                <a:srgbClr val="FFC000"/>
              </a:solidFill>
            </c:spPr>
          </c:marker>
          <c:cat>
            <c:numRef>
              <c:f>Sheet1!$L$6:$L$12</c:f>
              <c:numCache>
                <c:formatCode>mmm\-yy</c:formatCode>
                <c:ptCount val="7"/>
                <c:pt idx="0">
                  <c:v>41244</c:v>
                </c:pt>
                <c:pt idx="1">
                  <c:v>41275</c:v>
                </c:pt>
                <c:pt idx="2">
                  <c:v>41306</c:v>
                </c:pt>
                <c:pt idx="3">
                  <c:v>41334</c:v>
                </c:pt>
                <c:pt idx="4">
                  <c:v>41365</c:v>
                </c:pt>
                <c:pt idx="5">
                  <c:v>41395</c:v>
                </c:pt>
                <c:pt idx="6">
                  <c:v>41426</c:v>
                </c:pt>
              </c:numCache>
            </c:numRef>
          </c:cat>
          <c:val>
            <c:numRef>
              <c:f>Sheet1!$M$6:$M$12</c:f>
              <c:numCache>
                <c:formatCode>General</c:formatCode>
                <c:ptCount val="7"/>
                <c:pt idx="0">
                  <c:v>8697</c:v>
                </c:pt>
                <c:pt idx="1">
                  <c:v>8706</c:v>
                </c:pt>
                <c:pt idx="2">
                  <c:v>8706</c:v>
                </c:pt>
                <c:pt idx="3">
                  <c:v>8719</c:v>
                </c:pt>
                <c:pt idx="4">
                  <c:v>8750</c:v>
                </c:pt>
                <c:pt idx="5">
                  <c:v>8770</c:v>
                </c:pt>
                <c:pt idx="6">
                  <c:v>8789</c:v>
                </c:pt>
              </c:numCache>
            </c:numRef>
          </c:val>
          <c:smooth val="0"/>
        </c:ser>
        <c:dLbls>
          <c:showLegendKey val="0"/>
          <c:showVal val="0"/>
          <c:showCatName val="0"/>
          <c:showSerName val="0"/>
          <c:showPercent val="0"/>
          <c:showBubbleSize val="0"/>
        </c:dLbls>
        <c:marker val="1"/>
        <c:smooth val="0"/>
        <c:axId val="70341760"/>
        <c:axId val="70410240"/>
      </c:lineChart>
      <c:dateAx>
        <c:axId val="70341760"/>
        <c:scaling>
          <c:orientation val="minMax"/>
        </c:scaling>
        <c:delete val="0"/>
        <c:axPos val="b"/>
        <c:numFmt formatCode="mmm\-yy" sourceLinked="1"/>
        <c:majorTickMark val="out"/>
        <c:minorTickMark val="none"/>
        <c:tickLblPos val="nextTo"/>
        <c:crossAx val="70410240"/>
        <c:crosses val="autoZero"/>
        <c:auto val="1"/>
        <c:lblOffset val="100"/>
        <c:baseTimeUnit val="months"/>
      </c:dateAx>
      <c:valAx>
        <c:axId val="70410240"/>
        <c:scaling>
          <c:orientation val="minMax"/>
          <c:min val="8680"/>
        </c:scaling>
        <c:delete val="0"/>
        <c:axPos val="l"/>
        <c:numFmt formatCode="General" sourceLinked="1"/>
        <c:majorTickMark val="out"/>
        <c:minorTickMark val="none"/>
        <c:tickLblPos val="nextTo"/>
        <c:crossAx val="7034176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Twitter</c:v>
                </c:pt>
              </c:strCache>
            </c:strRef>
          </c:tx>
          <c:cat>
            <c:numRef>
              <c:f>Sheet1!$A$2:$A$7</c:f>
              <c:numCache>
                <c:formatCode>mmm\-yy</c:formatCode>
                <c:ptCount val="6"/>
                <c:pt idx="0">
                  <c:v>41426</c:v>
                </c:pt>
                <c:pt idx="1">
                  <c:v>41365</c:v>
                </c:pt>
                <c:pt idx="2">
                  <c:v>41214</c:v>
                </c:pt>
                <c:pt idx="3">
                  <c:v>41061</c:v>
                </c:pt>
                <c:pt idx="4">
                  <c:v>40909</c:v>
                </c:pt>
                <c:pt idx="5">
                  <c:v>40787</c:v>
                </c:pt>
              </c:numCache>
            </c:numRef>
          </c:cat>
          <c:val>
            <c:numRef>
              <c:f>Sheet1!$B$2:$B$7</c:f>
              <c:numCache>
                <c:formatCode>General</c:formatCode>
                <c:ptCount val="6"/>
                <c:pt idx="0">
                  <c:v>1759</c:v>
                </c:pt>
                <c:pt idx="1">
                  <c:v>1656</c:v>
                </c:pt>
                <c:pt idx="2">
                  <c:v>1292</c:v>
                </c:pt>
                <c:pt idx="3">
                  <c:v>1109</c:v>
                </c:pt>
                <c:pt idx="4">
                  <c:v>785</c:v>
                </c:pt>
                <c:pt idx="5">
                  <c:v>413</c:v>
                </c:pt>
              </c:numCache>
            </c:numRef>
          </c:val>
          <c:smooth val="0"/>
        </c:ser>
        <c:ser>
          <c:idx val="1"/>
          <c:order val="1"/>
          <c:tx>
            <c:strRef>
              <c:f>Sheet1!$C$1</c:f>
              <c:strCache>
                <c:ptCount val="1"/>
                <c:pt idx="0">
                  <c:v>Facebook</c:v>
                </c:pt>
              </c:strCache>
            </c:strRef>
          </c:tx>
          <c:cat>
            <c:numRef>
              <c:f>Sheet1!$A$2:$A$7</c:f>
              <c:numCache>
                <c:formatCode>mmm\-yy</c:formatCode>
                <c:ptCount val="6"/>
                <c:pt idx="0">
                  <c:v>41426</c:v>
                </c:pt>
                <c:pt idx="1">
                  <c:v>41365</c:v>
                </c:pt>
                <c:pt idx="2">
                  <c:v>41214</c:v>
                </c:pt>
                <c:pt idx="3">
                  <c:v>41061</c:v>
                </c:pt>
                <c:pt idx="4">
                  <c:v>40909</c:v>
                </c:pt>
                <c:pt idx="5">
                  <c:v>40787</c:v>
                </c:pt>
              </c:numCache>
            </c:numRef>
          </c:cat>
          <c:val>
            <c:numRef>
              <c:f>Sheet1!$C$2:$C$7</c:f>
              <c:numCache>
                <c:formatCode>General</c:formatCode>
                <c:ptCount val="6"/>
                <c:pt idx="0">
                  <c:v>1207</c:v>
                </c:pt>
                <c:pt idx="1">
                  <c:v>1056</c:v>
                </c:pt>
                <c:pt idx="2">
                  <c:v>638</c:v>
                </c:pt>
                <c:pt idx="3">
                  <c:v>558</c:v>
                </c:pt>
                <c:pt idx="4">
                  <c:v>511</c:v>
                </c:pt>
                <c:pt idx="5">
                  <c:v>433</c:v>
                </c:pt>
              </c:numCache>
            </c:numRef>
          </c:val>
          <c:smooth val="0"/>
        </c:ser>
        <c:ser>
          <c:idx val="2"/>
          <c:order val="2"/>
          <c:tx>
            <c:strRef>
              <c:f>Sheet1!$D$1</c:f>
              <c:strCache>
                <c:ptCount val="1"/>
                <c:pt idx="0">
                  <c:v>Google+</c:v>
                </c:pt>
              </c:strCache>
            </c:strRef>
          </c:tx>
          <c:cat>
            <c:numRef>
              <c:f>Sheet1!$A$2:$A$7</c:f>
              <c:numCache>
                <c:formatCode>mmm\-yy</c:formatCode>
                <c:ptCount val="6"/>
                <c:pt idx="0">
                  <c:v>41426</c:v>
                </c:pt>
                <c:pt idx="1">
                  <c:v>41365</c:v>
                </c:pt>
                <c:pt idx="2">
                  <c:v>41214</c:v>
                </c:pt>
                <c:pt idx="3">
                  <c:v>41061</c:v>
                </c:pt>
                <c:pt idx="4">
                  <c:v>40909</c:v>
                </c:pt>
                <c:pt idx="5">
                  <c:v>40787</c:v>
                </c:pt>
              </c:numCache>
            </c:numRef>
          </c:cat>
          <c:val>
            <c:numRef>
              <c:f>Sheet1!$D$2:$D$7</c:f>
              <c:numCache>
                <c:formatCode>General</c:formatCode>
                <c:ptCount val="6"/>
                <c:pt idx="0">
                  <c:v>67</c:v>
                </c:pt>
                <c:pt idx="1">
                  <c:v>61</c:v>
                </c:pt>
                <c:pt idx="2">
                  <c:v>23</c:v>
                </c:pt>
                <c:pt idx="3">
                  <c:v>12</c:v>
                </c:pt>
              </c:numCache>
            </c:numRef>
          </c:val>
          <c:smooth val="0"/>
        </c:ser>
        <c:dLbls>
          <c:showLegendKey val="0"/>
          <c:showVal val="0"/>
          <c:showCatName val="0"/>
          <c:showSerName val="0"/>
          <c:showPercent val="0"/>
          <c:showBubbleSize val="0"/>
        </c:dLbls>
        <c:marker val="1"/>
        <c:smooth val="0"/>
        <c:axId val="36148736"/>
        <c:axId val="36150656"/>
      </c:lineChart>
      <c:dateAx>
        <c:axId val="36148736"/>
        <c:scaling>
          <c:orientation val="minMax"/>
        </c:scaling>
        <c:delete val="0"/>
        <c:axPos val="b"/>
        <c:numFmt formatCode="mmm\-yy" sourceLinked="1"/>
        <c:majorTickMark val="out"/>
        <c:minorTickMark val="none"/>
        <c:tickLblPos val="nextTo"/>
        <c:crossAx val="36150656"/>
        <c:crosses val="autoZero"/>
        <c:auto val="1"/>
        <c:lblOffset val="100"/>
        <c:baseTimeUnit val="months"/>
      </c:dateAx>
      <c:valAx>
        <c:axId val="36150656"/>
        <c:scaling>
          <c:orientation val="minMax"/>
        </c:scaling>
        <c:delete val="0"/>
        <c:axPos val="l"/>
        <c:numFmt formatCode="General" sourceLinked="1"/>
        <c:majorTickMark val="out"/>
        <c:minorTickMark val="none"/>
        <c:tickLblPos val="nextTo"/>
        <c:crossAx val="36148736"/>
        <c:crosses val="autoZero"/>
        <c:crossBetween val="between"/>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7FA41-5028-41E7-BECE-20FFC11B8523}" type="datetimeFigureOut">
              <a:rPr lang="en-US" smtClean="0"/>
              <a:t>7/9/2013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FFF80-E7E7-4098-B816-00286E52E619}" type="slidenum">
              <a:rPr lang="en-US" smtClean="0"/>
              <a:t>‹#›</a:t>
            </a:fld>
            <a:endParaRPr lang="en-US"/>
          </a:p>
        </p:txBody>
      </p:sp>
    </p:spTree>
    <p:extLst>
      <p:ext uri="{BB962C8B-B14F-4D97-AF65-F5344CB8AC3E}">
        <p14:creationId xmlns:p14="http://schemas.microsoft.com/office/powerpoint/2010/main" val="32840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2FFF80-E7E7-4098-B816-00286E52E619}" type="slidenum">
              <a:rPr lang="en-US" smtClean="0"/>
              <a:t>6</a:t>
            </a:fld>
            <a:endParaRPr lang="en-US"/>
          </a:p>
        </p:txBody>
      </p:sp>
    </p:spTree>
    <p:extLst>
      <p:ext uri="{BB962C8B-B14F-4D97-AF65-F5344CB8AC3E}">
        <p14:creationId xmlns:p14="http://schemas.microsoft.com/office/powerpoint/2010/main" val="26958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2FFF80-E7E7-4098-B816-00286E52E619}" type="slidenum">
              <a:rPr lang="en-US" smtClean="0"/>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2FFF80-E7E7-4098-B816-00286E52E619}"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70FC9F-ECDE-4CF4-9DC2-CE5406AC6C3A}"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0FC9F-ECDE-4CF4-9DC2-CE5406AC6C3A}"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0FC9F-ECDE-4CF4-9DC2-CE5406AC6C3A}"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0FC9F-ECDE-4CF4-9DC2-CE5406AC6C3A}"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0FC9F-ECDE-4CF4-9DC2-CE5406AC6C3A}"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0FC9F-ECDE-4CF4-9DC2-CE5406AC6C3A}" type="datetimeFigureOut">
              <a:rPr lang="en-US" smtClean="0"/>
              <a:t>7/9/2013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70FC9F-ECDE-4CF4-9DC2-CE5406AC6C3A}" type="datetimeFigureOut">
              <a:rPr lang="en-US" smtClean="0"/>
              <a:t>7/9/2013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0FC9F-ECDE-4CF4-9DC2-CE5406AC6C3A}" type="datetimeFigureOut">
              <a:rPr lang="en-US" smtClean="0"/>
              <a:t>7/9/2013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0FC9F-ECDE-4CF4-9DC2-CE5406AC6C3A}" type="datetimeFigureOut">
              <a:rPr lang="en-US" smtClean="0"/>
              <a:t>7/9/2013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0FC9F-ECDE-4CF4-9DC2-CE5406AC6C3A}" type="datetimeFigureOut">
              <a:rPr lang="en-US" smtClean="0"/>
              <a:t>7/9/2013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0FC9F-ECDE-4CF4-9DC2-CE5406AC6C3A}" type="datetimeFigureOut">
              <a:rPr lang="en-US" smtClean="0"/>
              <a:t>7/9/2013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5F049-D1F0-4127-974C-7C7EAA5188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0FC9F-ECDE-4CF4-9DC2-CE5406AC6C3A}" type="datetimeFigureOut">
              <a:rPr lang="en-US" smtClean="0"/>
              <a:t>7/9/2013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5F049-D1F0-4127-974C-7C7EAA5188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2536" y="2492896"/>
            <a:ext cx="9721080"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179512" y="5877272"/>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9" name="Rectangle 8"/>
          <p:cNvSpPr/>
          <p:nvPr/>
        </p:nvSpPr>
        <p:spPr>
          <a:xfrm>
            <a:off x="0" y="2276872"/>
            <a:ext cx="9144000" cy="1862048"/>
          </a:xfrm>
          <a:prstGeom prst="rect">
            <a:avLst/>
          </a:prstGeom>
          <a:noFill/>
        </p:spPr>
        <p:txBody>
          <a:bodyPr wrap="square" lIns="91440" tIns="45720" rIns="91440" bIns="45720">
            <a:spAutoFit/>
          </a:bodyPr>
          <a:lstStyle/>
          <a:p>
            <a:pPr algn="ctr"/>
            <a:r>
              <a:rPr lang="en-US" sz="11500"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Status Report</a:t>
            </a:r>
            <a:endParaRPr lang="en-US" sz="115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0" y="836712"/>
            <a:ext cx="9144000" cy="1754326"/>
          </a:xfrm>
          <a:prstGeom prst="rect">
            <a:avLst/>
          </a:prstGeom>
          <a:noFill/>
        </p:spPr>
        <p:txBody>
          <a:bodyPr wrap="square" rtlCol="0">
            <a:spAutoFit/>
          </a:bodyPr>
          <a:lstStyle/>
          <a:p>
            <a:pPr algn="ctr"/>
            <a:r>
              <a:rPr lang="en-US" b="1" dirty="0" err="1" smtClean="0">
                <a:solidFill>
                  <a:schemeClr val="tx2">
                    <a:lumMod val="75000"/>
                  </a:schemeClr>
                </a:solidFill>
              </a:rPr>
              <a:t>iSGTW</a:t>
            </a:r>
            <a:r>
              <a:rPr lang="en-US" b="1" dirty="0" smtClean="0">
                <a:solidFill>
                  <a:schemeClr val="tx2">
                    <a:lumMod val="75000"/>
                  </a:schemeClr>
                </a:solidFill>
              </a:rPr>
              <a:t> Advisory Board Meeting</a:t>
            </a:r>
          </a:p>
          <a:p>
            <a:pPr algn="ctr"/>
            <a:endParaRPr lang="en-US" b="1" dirty="0" smtClean="0">
              <a:solidFill>
                <a:schemeClr val="tx2">
                  <a:lumMod val="75000"/>
                </a:schemeClr>
              </a:solidFill>
            </a:endParaRPr>
          </a:p>
          <a:p>
            <a:pPr algn="ctr"/>
            <a:r>
              <a:rPr lang="en-US" b="1" dirty="0" smtClean="0">
                <a:solidFill>
                  <a:schemeClr val="tx2">
                    <a:lumMod val="75000"/>
                  </a:schemeClr>
                </a:solidFill>
              </a:rPr>
              <a:t>Wednesday 24 </a:t>
            </a:r>
            <a:r>
              <a:rPr lang="en-US" b="1" dirty="0">
                <a:solidFill>
                  <a:schemeClr val="tx2">
                    <a:lumMod val="75000"/>
                  </a:schemeClr>
                </a:solidFill>
              </a:rPr>
              <a:t>J</a:t>
            </a:r>
            <a:r>
              <a:rPr lang="en-US" b="1" dirty="0" smtClean="0">
                <a:solidFill>
                  <a:schemeClr val="tx2">
                    <a:lumMod val="75000"/>
                  </a:schemeClr>
                </a:solidFill>
              </a:rPr>
              <a:t>uly, 2013</a:t>
            </a:r>
          </a:p>
          <a:p>
            <a:pPr algn="ctr"/>
            <a:endParaRPr lang="en-US" b="1" dirty="0" smtClean="0">
              <a:solidFill>
                <a:schemeClr val="tx2">
                  <a:lumMod val="75000"/>
                </a:schemeClr>
              </a:solidFill>
            </a:endParaRPr>
          </a:p>
          <a:p>
            <a:pPr algn="ctr"/>
            <a:endParaRPr lang="en-US" b="1" dirty="0" smtClean="0">
              <a:solidFill>
                <a:schemeClr val="tx2">
                  <a:lumMod val="75000"/>
                </a:schemeClr>
              </a:solidFill>
            </a:endParaRPr>
          </a:p>
          <a:p>
            <a:pPr algn="ctr"/>
            <a:endParaRPr lang="en-US"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5040560"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Events attended</a:t>
            </a:r>
            <a:endParaRPr lang="en-US" sz="54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AutoShape 2" descr="data:image/jpeg;base64,/9j/4AAQSkZJRgABAQAAAQABAAD/2wCEAAkGBhMSERQSEhQVFBQVFhQUFxUXFRQUFxcYFxYYFxUVGBYYGyceFxkkGRUUHy8gIycpLCwsFh4xNTAqNSYrLCkBCQoKDgwOGg8PGiwlHyQsLCwpLCwsLCksLCwsLCksLCwpLCwsLCksLCwsKSwsLCksLCwsKSwsLCwsLCwsLCwpKf/AABEIAN8A4gMBIgACEQEDEQH/xAAcAAACAgMBAQAAAAAAAAAAAAAABgQFAgMHAQj/xABBEAABAwIEAwUGAwUIAQUAAAABAAIRAwQFEiExBkFREyJhcYEHMkKRobFSwdEjYnLh8BQWM0OCkqLxFSRTY4Oy/8QAGQEAAwEBAQAAAAAAAAAAAAAAAAIDBAEF/8QAJREAAgICAgIDAQADAQAAAAAAAAECEQMhEjEiQQQTUTIUYfAj/9oADAMBAAIRAxEAPwDuKEIQAIQhAAhCEACEIQAIXhco1fEWN3K6k2cslIlL13xWxvNU11xt0Vo4Jy9E3lih4LwvO1HVc2q8ZvK1DimqdRKr/iTE/wAiJ07tR1WQcFy5nFj5iYTFa486BPTdJP40ojRzKQ4IVHQxvQSplHFGlRcGivJFgha2VgVsSHQQhCABCEIAEIQgAQhCABCEIAEIQgAQhCABCFrq1g0SUAZkqDeYq1nNUmN8ThkgFLdhijq1bXUfZaofHbXJkZZVdIu77iVzn5G7n6JXxfFKmYgzE7q5uKLaUuA5eqo7/FKQBdU25zy8vFasSS6RDJ/tlU+u47lYSqqtjwc4ikyROhdp9Aptoar/AIW/Va/sijPwbJLBrrsmKlaBzGhoDCRPiVHwAspvHbtyzEOOo8p+H1TRiOGA7dNFnyZk3SL48ToRr6yLDqdSmHBqhdSgjUaDnI6qDc4Y55Mk+CkYFbvY4zoPumnJSgLCLUi2ZQKl29u5bqJ0UilssLZrSPKdZwKnsv43UemxeV6IIU3THLWjeBy3gpTpV3NKuLPE50KSUKBSLVCxY8FZKYwIQhAAhCEACEIQAIQhAAhCxe6EAeVaoAVTeXkyEYjd8gqwyVaMfYrZU4rh4eRyW2ytgwAAQphpidVtpsV+bqifFXZHuLZuUueYABJJ2AAklcPxvF+3rEjSnmIptJ5cj5kCfDZda9oVyWWLw3eo5lL0Jlw9Wgj1XGaNoTVBgw17ZnkCI25RqqY5VGyeRXKidhF7TcQJiZIkaaEg/YroWH3XZMblZne7NAjTutJ1PKYj1XO6DezyCoTAz5g3m1wIGo2In6JotuO6bG5Owa5kRlc6ARqDykadFN5kCxs6jZ06VS2D6tEtc2nnc2Cd9wJGvNU2H4qGvdQBJZJFMn4Y1yfwkajpsl/CuIKDmkse+3DqdSgw6EAzmnMNTlnmNfmrS5twaPbsqtru7oDmxEsDZk7kywnXqpRkm9j7SLGqdVlTC0NdMHqAfmtzFY4TaT1IZVVe16y7WUrQ1lmy61Rc1+6olMwtheloazANJWBlpWx1RY5kxwnYficGCr2lVDgknMZkK4w/ECIBU54/aOxkMSFhSqSFms5QEIQgAQhCABCEIA8JVffXcaBTa50SdxHj9G21qvAJ1DRq4+TenjsqQjbFk67JpEmSh5hINf2lvLopUWhvIvJJ/wBoiPmVnR4vunbspnwDXj65lfgyfNDk96zpvS9a8SAwK1N1Odcw7zfXmFd0nhwBaQ4HYjUH1XGqOp2VvG9DtLUfuVGO+ctn/kuc2uH1byuaVAHKwgOcR3QfE8z4Lqle2NZrqY90iCeXjHUrRf4xbYdQJ7rY+56dSSoznrih0t2xRv8AgK3tmh9UveDLXsBALiRALdDlcCQRvMHZIdSyExmzcg7Z3hmHWN+XkrbF+NDdua4lzQSSGz0cRmPOQBKmW+HU69Opch4aaQEMI1c53dc4QCXCMx156qFsdbFanWfTOVwGYaAjVp12lNvDFSqyq6lB74ksb3hmIlsRziUo4hdNYQ1nLzjyjmftKveF8YuKTRWAeWjTNlOWOeuwKdP2K/w6c0wAOgA+QhGdQMN4ooXGj/2dQ8+RKsats5uu4OzhqD6rVGaZFo9FRbWPUSVtpvTnCX2iz7RRg5ZByAJGZePdosGOQ+ohHQokR4oqE8jsolZx5LW7P47qnESxrwe9OxKvGlc/trlzXj7p1w+5DmhZcsK2WhK9ExCEKBQEIQgAQhYVHQgBT9oHGAsqPdg1nyKYOw6vPgOnMrh1W5fWe6pUcXveZLjqT/XRXfHeKuurt9T4AcjP4W7fmfVVNnanReljx8YmKc+UiywmhJiPon7h/CGuiQfH+vklfC8OMZtNI8Pl1T5gdGAIOvQ/9pZSSGSbLb+6jC3p4Khu8H/sby7M40Xe+wDw0I69DsfNOzbiGz9Bqq/F2itSMDMIIgjWVlUm3svpIornFgWhlCDIGvIDlP6JX4ww+h/ZKjq4znSDs7OTDYPISflKnYaezfUpcgczfXf8j6lKHtBxfPUbQadKfed/GRoPRp/5IUFAOViphtg+q4U6VLO8ZnaOAGWQTodAZ585VrYW1eo5zZIdGRzQJPd3HoeiZeBcM7Oiarh3quo8GD3fmZPyW/hQZb2uP/kf9XE/mkcajyO3uinseBX1Kgq3TxECGNBzEAANDnH3dANAPVOdJjWNDGANaBAA0ACzvDD3DxK0hy0QiktE23ZTYnwsypLqR7N++nunzHLzHyUaw4hubI5KozMOkHVrh4HYphD1hWY17S1wDgdwRISyxpgpEywv7e6E0nBj+dNx09DyWb6TmGHAg/180oXnDJac9u6CNchP/wCXfkfmp+FcbVKX7K6YXtG+bRzfH+aTlKGmNSYwgrc1q2WbaVZue3fnG+UxmH6oe0hVUk+haowLoUeq4leVnlanVtFaKEbNpfHishcaLKzoF4nkthsoIJQ2umCT7R5RpZzJ5fdMGFVo0VQwqXbOgqU9lI6GtpXqj2dSWqQsZYEIQgAVRjt4WU3kbhjj8mlWxKXMZcHS08wR89E8FbFl0cYZQABc86DVRK+PNp+60unnpA33+Sy4krOY5lIj8RPjl0g/f0VPc2gIdJMggEHbxH1T5c7uiePEqstH8RV4lpDQB5ROx13Xv98rmnDjUdoRsQPEHbQfqqi8ozkicrqbCZgnaDp6KLb3xa/stCAYzHTTkYPIfks8ZuSss4paHzDPaleCA1zcu8Ob2h8pBkymvDvad2pDKzG050zAmCeZ1215dOa5ZfVbepIpkCoACCCQ0nnrzMAj1UizwUvt6VXOXVnPJDWsc5rWNA5jRziZ05aLtnKOg4lfNpE1SQcrHnxIJ7o8yRC59Z27rm4AJ1e4ueeg3cflMeisL9lRtrmqMe3tasDO0j3RJEkanuyrXg3DMtM1iNX6N/hB1PqR9FdeVISqtjGCAABoAAAOgGgCqMGMYjUHUg/NoVuKap6QyYiP3msP0j8k+X+RI9jFiulVw8j9AoeZT8db+0nq0fp+SrJVMSuCFm6kZkoBWEoBT8RbN7V5c4bTrNy1Gz0OxHkdwimVIzwlcRkxZuMBuLY9pbuLwNdNHjzaPe9PkrrBvaDTqQy5EHbtBuPNTW3IUDGOH6VfvOGR/wCNuh/1D4h5qUsL9DqaZf3VpmbnpkVKe+ZuseY5LRa4fm1PySPQu7vD3ZmuJZzcJLY/eHwq7vfaEKtBwogU7ktMEbabkD8R1jxXVklHxYcU9lniXEtC0lrnS/fs26u9fw+qqRx4557tER1LiT9AFz1odnl85jqZ1JJ1kymfA6QJHmruKI82N9njb3amiY6tJP0I/NX9pVDxIO24Ojh5g7KVw5ZsLRMHTbb6KXjeEAgVWHI9g0I2I6EdFnnJXRaG1ZLw/ZT0v4TiGbwMwR4q/aVCSplUz1CEJTphWMApRxGrLk13R7pSVf1u+VbEhJnO/algLsouaYPcJLwOh3P0n5pJp3Qe0Au30n8vNdtvHhzSDBB0IOoK5PxVwxSt6gNNxDaknJzZHMdWzyPijLitchIzp0R2Ue1ojUl9Mlp03G7SfmR4wi9w0Oa1pqS1u8AbrZbPNNjCwNGcHM/PJBB2Iju7aDxHVR7qqS1uaoABIIAJJHWQAPRY4xa7Zpb0aBhDQczZNPSSQJnoP1WeHV6gqOFORklwAkwBoYjzVnZ4lXuGdnSomqxpBDiAwM0ygZ9oHTrqg0qllXa6RMAyNvL5/ZWUZVfom5K6HTBPaDSqU/7Pcsa6mdId3h4zPOZKa7fD6T2N/sxGUAAMnYDkDzSn/wCLt8TpZ2xSuh8TYGc9Hjn57pdZc3eHv1nKDEicvkfwnzRC+0cbXTOiVW5TB0PQ6JaxF8X9Fw5sA+TnfqrfCONqF00MuBDtg7YjyK045wxUFWlXo/tqbZmPeaCQQS3mN9Qr/ZGUWn2T4tPRa8RaGmerPsf5qmzK84iE06LvBw+ypm0sy1fGr60Z839sxD1l2i8NEjdYELRSJW0b21F6HytErbRpyuUkdtszYNd1YNY4mIUahbEGTyU2lcGZUpy/CsV+mFZrQAI15/p4rmuM2LXXLxSAYJ0jQAgST4Lp189pbnJDWjdxIA+ZXO62J0ml5bLqmclvJrmyZgxvtHhKm5KrZSt0jRb4S95Lu8crcziZMCYknpJ+qtLG4pM96o1pEc1V47Rqsyhpa85G1XZYcIcZY0kbADcfbRenhV3YVbmoX02NYSzu5g8gEw5090E6A76jRQfyH0h1hXs6BhHHlrR1LiQObQY38d002XF9tXAyVWnNs0w0+Ig7lfNtcFhBAzN3k6/PoFMtMUa0EiSefgOoUXK3ZRKjvlBuWuQ3Z0GE1UToFyn2YYnUrEl5Lsg0cTOjspAP1XV6Oy7J2giZoQhIMaLz3Suf4pVh5XQbsd0rmuNth5Wr46tmfM6RoqXU6LmvEl921dxGoHdb5D+cn1Thjd72dFzhue6PM8/QSUjWdqalRrB8RA8hzPoJPoqfI1UF7J4dvkxo4Zw1ooZnNB7Q8wD3RoPrmPqEXdzaUjAp03O6NY0wfE7ArRxHihYBQpaaAOI5CNGjpoqWyoahaIwUYpE3JybYy0uINP8ADho/eAgfJVF0TcVZj3iAB0Gw/VMeHYc3syXAQQASdhm0mT5p1wf2a2raQqB7nuczRxIygkakAfqsvyJ9RLYYds5PSfVsa41kbtPJw/IroNKuy+pZ2R2gEOb+MdCOqqsZwgHPQq6wdHD6OHilazvatjXAPoeT29fNSnB43zh1/wBoeMlNcZFhiPCoJzUDkd+A+76c2rzCOLrizeGVM0DkenUHmE21q7LiibmkJe1uZ7GiS6NyB18Eg4rjBrgDIMoII1k66b+qeUceSPKOn+CpzjLizp1rjdvf0w0uyOBkbaGOYWu8w11H3h3eThq0+vJc6pYDXb+0oScoBiQHk6yGAauAjwTBw97Qn0/2dcSB3SCNuoIOylDJLHr0UlFSLGo9EK5bZ0LoZ7Zwa465CdD5dFooYYWPiqI30/rcLdHNCS0ZXikmQLa3zuDeqs3Yb2ZG5nbRSWBrTIGqjXuMsZq5w+ajk+Qi0MNdmbqawqva0S4gJcueLy93Z27HVH9GguPmY2HiVlT4Xuq/euKnZN/C05nx5+60/NZ3OUuiqikL/EGLNdVd3i4ZoaCZ8AAP0VViWF3DaPbvpOp05AzuGWJ0BLfeDZI1IXTsK4ft7fWmwZvxu7z/APcdvSFu4gxOnStqjqrQ9paW5Hah5cIDSOnXwBTcW+2CqzmvBuGC5ucmQAAUqhgn1J5EOcCYXTPaFctoWJotAzVG5I/i3PoPqtHs14d7KkKr/eOoGujdw3ySx7SMTq1bpzW0qsU4DXGm/I6dSWmMrtdPRZJd6Kx/Tnl1QFNroqEkkCJ5c/PkorLiBAE7TPPlt+StbbhC9uahyUKhJOrnt7No/wBToEeS6Lwf7NGWzm1rktq1m6tYP8Nh6yffcDsYAHTmqxi2LJ/gwezTh91rat7TSpUOdw2LR8LT4xqfErotDZLlm+XJko7JpaOIzQhCQYwqiQVz3iahD10QpM4ypBrXPOzQT8lo+PKpEMyuJyPi29l4pjZg1/iP8o+a28IWOrqp5d1v3J+UfMqiuHOqVCd3Od9Sdk+4fZilTazoNfE7k/NVx/8AplcvwlPwx8f0Wa1kXuc4xq4mVtoXFClGY5ieQEnQ6xqqnibEHsuBRExDTlHMkuj7K0o8MZaTbqpBptcHOaM2fTTL0JJgTymUmXPK6Q+PFGrLnCuOaNKqGvY7IHDKRAcTHMHlvonnD+NqZazVrahaM7X1WtaQTIcDtmg84OnkuJ3NvqSHBpd3suYbTAlx32IPkvLjOx2R0Bw0Ou0dfkoOXLtlkq6OucQVWVH5qZDh4a+B25JaxmyZUpP7Qe6C4HYtIG4n5RzlLNrY3Tml1OnUeAJJpHPp1hplaaRe7Mwh2sZswIOh038fstOLJa4vZDJDdokcNcRPtarSDIkSORTZj7qFR9KtQY1jnh5flA3nQwNj72/LySbWwr4o5j/r6KbaOFN2Y18gPL3jqIgyoyx8JWmUjPkqOhcLWzCQHf10TXjXA9pds/aUw18QKje68evxDwMhc/4b4wt2OLKrhp7rxOvQR1T1hvFlKt3abjy1cC2RB2nfWAjLNSR2EWjkuKYPc4fXqNpudUbShxe0GA0iQ57ZOXffZMnD/tHZUAp3IB8T+RU3i7C6lav23+GXd19LM4FzKcjtBA2JiPAjxCUbzham+XMeWvJkGBljkC0fdTUHPodvj2OuOYTXqsz2NRlQHdjjlc3xB+If1ql624RBdN1Uc934BLGjwPxH6JfscburB4DpjkZlp8j+SerLjm1umf8AqBlePiGh/muR8X5IHvo3UXUben3QymwdIaP5lUGJcd8qTJESHO5+IaOXml/ijEHvqOaA7s2gFo6zPe6EAbnr0VRat0WyKT2Rk60M9Lia5f8AE0eTR9yttzQq3BYapzZDIboBymQPJasFtwSAdV0jh7CmujQD+vunklRNSdmnD8bpii2nBpPIjK4GPMOIhb6hjVXOIcOU6jC2I8Uslj7d3Y1DmHwu8PwlZYJbo0ttdkg3UrB1VRq1UEyFg2qqULZdYTq5NNMaJcwCjrKZAoz7Hj0eoQhTGBLvGtpnt3NA338gmJRr+3zsIQBw3g3hg1rx5cO7SBcf4jowfc/6U14jg7qTS/4RJJMAADUknomWxwttqxx0Bc4vcfDYfIfdUvE1I3FJznOLKTWlwbtnIEgvnlpoOW+vK2PL9ZPJjUkId4ynUqisWjujKHHcjdUXE/Fz3j+y0jla0986jWZDB0A0XQ+GuHMxbWrtMb02Eb9HuH2HqrDijhG2uxmfTGcA98d18DlmGqJ+bFhHijijLsOgEZi3M4QZOoEgaxuJ8yVlXve1LWiXPdIDWtlxd589I8k5v9nNsD3hVjpnMfMCT81YUsLt7Npc1jac9NXu8NdSufTX9M79t9Ip8Mtr2zYH0yHD3n0xqQY/5adFIxLi2lcGk5w7N4Dw4x3Tmy5SY8iq3E8VdULu84MJ0bI28Y3VY2xqVp7NjnDaQNP92y7JQvws4nKvIsr8vNHtHuZDnZcjHAmIkmeiX2Ohr3Tpny+O0j6Qo1N5pVSyq090lrmk7Tz89j8lbvptYwuYe1Doe3m4cu8wbRCzytssqorG1wJkZ28jt9eoKtLXHHgBofEQND0J08tfovLbBK9wHZGl2TvObHujYk9AOphR69iabXAgB25OmkaQPVdugqy7o8V12/5jumvTop9PjJ/xNY7SNh/Upe4RwZ1zVgDutGZ3jG4HinKvwvQd8Jb/AAkj6GQrY4OW0RnJR7I/956DwW1KWhEEbg+JlL+K2ND36FQhp/y4lwdE6On3dt9dVcV+C/8A26pHg4T9QR9lRV8MfSrGm4gkBpETEE6p+DvyOc1XibKOO1adN9GRFRvZl2slpIOUdRI+6rqeI/s+0a2Ydlg6cpWzFS2m9ucHuObGsCDGvj7p6KAzEYp1GMYAQ4EECfCYMyU/KMOhalLsdcHxZgqmm7uENDp+Et6zy3XSrLETRYKjW9pJaAG+JAnwEarhVvjtckHNoWZDyglmWQAd519VdUOPq7AafcFPKBkLM+YRrmzbk7ylea0dWI6zd8R3gHuF0VQ0w3dms/b6qvx6vVFZ2cONPtHNzZdmwDTdPTdczueJK9VtQsdTGeJBaTJkunrzIV4OKDVrPfWDWhxpSWuI91uWCCJG/wDXKSnXQ7VjnTf1Ui2Y0uUG21aDvJP3Kt8HtZcFofVirsZ8LoQ1WC10GQIWxZGXBCELgAhCEAV+JWocJOw1hKrmdo+X/wCG091v4j1P7vhz8k71aeYQUn8Ss7MFx2XKXbALrEWjnr4a/wDSq7zGo1kNHzP6JSuuJnvd2dBhe7aGiY8+g815S4br1tbip2bfwM7zvU+6PqmXKXRxtBi/GQHdp9522Y66+HUqvocPXdyc7wabT8VSQfRm/wBgmqwwujb/AOEwZvxnvP8A9x29IUqpdkhVjhZNzRRWvB9Gnq4mqf3oDfRo/OVZdhA02C2ErArXCPHozyd9lHxBwvTuhPuVQIDwJ9HD4h9UoVcDu7b4HFo0D6WZ5gn93vD1HNdMAXkJZ4oz37CM5QOeYPjT6faANe4VBDhOp1nXrryVphvCVe+l4a1jAZdL5qO11y09+u5Hqp+AYRTqXtRtQS0PcY2mXEjXpqpWNYFWtrmpUs3kDNPZTEaD3Tz8j13WDh5UvRr5atizXtauH15boDmDHRGh+Ejk4CPOJ8mLAcZFQBrj3ht4qXS4qtrxhtsQZld7ucd17TyOvPzSlimGvsq4YXh7D3qVVuz2zv8AuuEiRynoQnjk4StCyhyWx7AStxY0NcKgMFwbTkbySWx8nR6rXc3VeuzMwuc1oAc1gOh6mORWDsBdVpFmoJhzDHxAgtPiJAWuUvsj4kIrg7YqUKhGrmhxIDhOuYEaec8lNqW3+WGiR33uB5xqA7YNG0dVlbk03Z6zILS7QjafDwMx/JTbioxzGjRzTr5y4785XlyuzbFKhWo3AbMuG8CByncK5tLimTlMO1Ba46jo6Bv0jyVdimElkvaQW66TqFro4LUNNtQEEEExOojkR1TpprRx2mWd1hnZnM10kgOaDEwdpLTEyNtPqob7wuIJ95nLU6AkRvv/ADWilWfUOWZLZkDw3nxV1wXgLru4Df8ALpuD6r43EyGAnmSI8pKZWxW/w6vgVu7sKTTvlaT66p2waxygFVuE2EmU0UqcCFectUJGJmhCFEoCEIQAIQhAAq/FMKZWbDxI6KwQgBBxDBBS0Y0NHQCAqp5I0K6NfWQeNklYthrmuJhaccr0RnH2VRKxKycvCtCIMxQgoXTh5KJXq8QBU4O7LiNTxg/8QUzY439sfENP0StTOXER+81v2j8k24577T1YPuVjjrMaGrxlBiWC064io3UbOGjh5H8jokW/o1KZdSc7tWscQBzGsZx0K6ax659jeK06NRzHSX6mP9R3PLmrSUH/AEhIqS/kiYHjlS2qdo0xETvlcJmCOYMBNOEUXV3Z6Zp5S3MajgdGzqGskQJBGuiTxeF5gMZEyJGYtESTGmoUxuKXDIJIpgQ5ha3IYjQ+Oqzxmoy8Sri5LZlxfRo0qjaVIZnUw4Vnu1zvJnLGwyDuyNy507KPhVjb1hkLuzcdMxJa2QJgk6E7bdRoqmu8uKZcJ4p7GkLXI11LNMFokl27s3MyfoByU5Pkx1oqMUwMUxOaenumfkmH2f8AD7bupUoPeWfs+0bAB91wDvHZw2I2VrxJgVMUXPYxrXNGaQI2Pe28JVd7P73ssQoHk5xpH/7AQP8AllTPG4rYjnZ0Kj7MKBGWsQ9umjabWEjpnkuHoVhg3CzbYmhSblY1xPUun4iTuYhT7jiqs26dQFBj8pjM2qSQ3TKXDJDXEaxJ0jqmq2o5g15EOI1G8JMb4jyieWFnkapiELrOghCEACEIQAIQhAAhCEACh3tgHjZTEIToBGxTAS0kgKjqUSN11GrQDt1R4jw+HahaIZfTIyx/gioIVpeYM5h2UGvPMbK/KyXE0lC8lewuhRQ4gIvaJ6tA+RKb8WbpTPVp+kfqlDHtK9u7xcPqP1TliImlSPmPp/JZHrKiq/hlaFzT2hYWWXIrfBVAg8g9vvNPmNR/q6Lp9JkqFjllTdQe2s3NTiT6bEHk6dj1V5pSVCRtbEHg2xpveBWBNMZsxaY7o1LupaG6wsMcxLtahILixvcphxkhgJyjw3mPFZvq9lS7JmkiHdcvQnnKqqj41ifD9Vka4l07NF5Tc0MP4iTHOBz8jqp/CVi6vcNJnJTIe49IMtbPiQPqrHBOHH37srczak6nLLQ3qNRliF0TAuDuyYKbGwOZO7j1JXcUbexcj9I0OYagLTqCCD5HRROFeC6naNeQZY4EebTI+oXQ8L4aDdSFf0LNrdgq5Jp9Cwg/ZrbhzM5qQJMax0UsBCFAsCEIQAIQhAAhCEACEIQAIQvEAeoXi9QAIhCEAaK1o124VVecOtdsFeIXVJo40mJFzwwRsq+rgjxyXRi0LW62aeSosrEcEcb4lwl/7IwdH/cfyTPcWzjb09Nj+RTncYPTfuBpqs//ABrcuWNEjlclI6o0qOe9i7TRVXEVpVeyAO6CCeWZ3wtHWNSfRdU/8SzovHYLTMSNp+u6eWT8OKJwehwbXqu90yUys9l5BaBro2SeuuaF1qjhzG7ALeGBSHoVuGODm2rszeYynlI3+4CZado0bBbkIOnkL1CEACEIQAIQhAAhCEACEIQ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TextBox 21"/>
          <p:cNvSpPr txBox="1"/>
          <p:nvPr/>
        </p:nvSpPr>
        <p:spPr>
          <a:xfrm>
            <a:off x="971600" y="1287588"/>
            <a:ext cx="7344816" cy="4339650"/>
          </a:xfrm>
          <a:prstGeom prst="rect">
            <a:avLst/>
          </a:prstGeom>
          <a:noFill/>
        </p:spPr>
        <p:txBody>
          <a:bodyPr wrap="square" rtlCol="0">
            <a:spAutoFit/>
          </a:bodyPr>
          <a:lstStyle/>
          <a:p>
            <a:pPr marL="342900" indent="-342900">
              <a:buFont typeface="Arial" pitchFamily="34" charset="0"/>
              <a:buChar char="•"/>
            </a:pPr>
            <a:endParaRPr lang="en-GB" sz="1600" dirty="0"/>
          </a:p>
          <a:p>
            <a:pPr marL="342900" indent="-342900">
              <a:buFont typeface="Arial" pitchFamily="34" charset="0"/>
              <a:buChar char="•"/>
            </a:pPr>
            <a:r>
              <a:rPr lang="en-US" sz="2000" dirty="0"/>
              <a:t>EGI Community Forum 2013        </a:t>
            </a:r>
            <a:endParaRPr lang="en-US" sz="2000" dirty="0" smtClean="0"/>
          </a:p>
          <a:p>
            <a:pPr marL="342900" indent="-342900">
              <a:buFont typeface="Arial" pitchFamily="34" charset="0"/>
              <a:buChar char="•"/>
            </a:pPr>
            <a:r>
              <a:rPr lang="en-US" sz="2000" dirty="0" smtClean="0"/>
              <a:t>ISC'13</a:t>
            </a:r>
            <a:endParaRPr lang="en-US" sz="2000" dirty="0" smtClean="0"/>
          </a:p>
          <a:p>
            <a:endParaRPr lang="en-US" sz="2800" dirty="0" smtClean="0"/>
          </a:p>
          <a:p>
            <a:pPr marL="342900" indent="-342900">
              <a:buFont typeface="Arial" pitchFamily="34" charset="0"/>
              <a:buChar char="•"/>
            </a:pPr>
            <a:r>
              <a:rPr lang="en-US" sz="2000" dirty="0" smtClean="0"/>
              <a:t>HPC </a:t>
            </a:r>
            <a:r>
              <a:rPr lang="en-US" sz="2000" dirty="0"/>
              <a:t>Advisory Council        </a:t>
            </a:r>
            <a:endParaRPr lang="en-US" sz="2000" dirty="0" smtClean="0"/>
          </a:p>
          <a:p>
            <a:pPr marL="342900" indent="-342900">
              <a:buFont typeface="Arial" pitchFamily="34" charset="0"/>
              <a:buChar char="•"/>
            </a:pPr>
            <a:r>
              <a:rPr lang="en-US" sz="2000" dirty="0" smtClean="0"/>
              <a:t>CCC </a:t>
            </a:r>
            <a:r>
              <a:rPr lang="en-US" sz="2000" dirty="0"/>
              <a:t>for DOD and Government Summit        </a:t>
            </a:r>
            <a:endParaRPr lang="en-US" sz="2000" dirty="0" smtClean="0"/>
          </a:p>
          <a:p>
            <a:pPr marL="342900" indent="-342900">
              <a:buFont typeface="Arial" pitchFamily="34" charset="0"/>
              <a:buChar char="•"/>
            </a:pPr>
            <a:r>
              <a:rPr lang="en-US" sz="2000" dirty="0" smtClean="0"/>
              <a:t>Open </a:t>
            </a:r>
            <a:r>
              <a:rPr lang="en-US" sz="2000" dirty="0"/>
              <a:t>Science Grid All Hands </a:t>
            </a:r>
            <a:r>
              <a:rPr lang="en-US" sz="2000" dirty="0" smtClean="0"/>
              <a:t>Meeting</a:t>
            </a:r>
          </a:p>
          <a:p>
            <a:pPr marL="342900" indent="-342900">
              <a:buFont typeface="Arial" pitchFamily="34" charset="0"/>
              <a:buChar char="•"/>
            </a:pPr>
            <a:r>
              <a:rPr lang="en-US" sz="2000" dirty="0" smtClean="0"/>
              <a:t>Globus World</a:t>
            </a:r>
          </a:p>
          <a:p>
            <a:pPr marL="342900" indent="-342900">
              <a:buFont typeface="Arial" pitchFamily="34" charset="0"/>
              <a:buChar char="•"/>
            </a:pPr>
            <a:r>
              <a:rPr lang="en-US" sz="2000" dirty="0" smtClean="0"/>
              <a:t>Internet2</a:t>
            </a:r>
          </a:p>
          <a:p>
            <a:pPr marL="342900" indent="-342900">
              <a:buFont typeface="Arial" pitchFamily="34" charset="0"/>
              <a:buChar char="•"/>
            </a:pPr>
            <a:r>
              <a:rPr lang="en-US" sz="2000" dirty="0" smtClean="0"/>
              <a:t>Condor Week</a:t>
            </a:r>
          </a:p>
          <a:p>
            <a:pPr marL="342900" indent="-342900">
              <a:buFont typeface="Arial" pitchFamily="34" charset="0"/>
              <a:buChar char="•"/>
            </a:pPr>
            <a:r>
              <a:rPr lang="en-US" sz="2000" dirty="0" smtClean="0"/>
              <a:t>NCSA </a:t>
            </a:r>
            <a:r>
              <a:rPr lang="en-US" sz="2000" dirty="0"/>
              <a:t>Private Sector </a:t>
            </a:r>
            <a:r>
              <a:rPr lang="en-US" sz="2000" dirty="0" smtClean="0"/>
              <a:t>Annual</a:t>
            </a:r>
          </a:p>
          <a:p>
            <a:pPr marL="342900" indent="-342900">
              <a:buFont typeface="Arial" pitchFamily="34" charset="0"/>
              <a:buChar char="•"/>
            </a:pPr>
            <a:r>
              <a:rPr lang="en-US" sz="2000" dirty="0" smtClean="0"/>
              <a:t>IPDPS</a:t>
            </a:r>
          </a:p>
          <a:p>
            <a:pPr marL="342900" indent="-342900">
              <a:buFont typeface="Arial" pitchFamily="34" charset="0"/>
              <a:buChar char="•"/>
            </a:pPr>
            <a:r>
              <a:rPr lang="en-US" sz="2000" dirty="0" smtClean="0"/>
              <a:t>HPDC'13</a:t>
            </a:r>
            <a:endParaRPr lang="en-US" sz="3200" dirty="0" smtClean="0"/>
          </a:p>
          <a:p>
            <a:pPr>
              <a:buFont typeface="Arial" pitchFamily="34" charset="0"/>
              <a:buChar char="•"/>
            </a:pP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Overview</a:t>
            </a:r>
            <a:endParaRPr lang="en-US" sz="54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TextBox 10"/>
          <p:cNvSpPr txBox="1"/>
          <p:nvPr/>
        </p:nvSpPr>
        <p:spPr>
          <a:xfrm>
            <a:off x="971600" y="1751905"/>
            <a:ext cx="7776864" cy="3693319"/>
          </a:xfrm>
          <a:prstGeom prst="rect">
            <a:avLst/>
          </a:prstGeom>
          <a:noFill/>
        </p:spPr>
        <p:txBody>
          <a:bodyPr wrap="square" rtlCol="0">
            <a:spAutoFit/>
          </a:bodyPr>
          <a:lstStyle/>
          <a:p>
            <a:pPr>
              <a:buFont typeface="Arial" pitchFamily="34" charset="0"/>
              <a:buChar char="•"/>
            </a:pPr>
            <a:r>
              <a:rPr lang="en-US" sz="3600" dirty="0" smtClean="0"/>
              <a:t> Developments</a:t>
            </a:r>
          </a:p>
          <a:p>
            <a:pPr>
              <a:buFont typeface="Arial" pitchFamily="34" charset="0"/>
              <a:buChar char="•"/>
            </a:pPr>
            <a:r>
              <a:rPr lang="en-US" sz="3600" dirty="0"/>
              <a:t> </a:t>
            </a:r>
            <a:r>
              <a:rPr lang="en-US" sz="3600" dirty="0" smtClean="0"/>
              <a:t>Media </a:t>
            </a:r>
            <a:r>
              <a:rPr lang="en-US" sz="3600" dirty="0" smtClean="0"/>
              <a:t>partnerships</a:t>
            </a:r>
          </a:p>
          <a:p>
            <a:pPr>
              <a:buFont typeface="Arial" pitchFamily="34" charset="0"/>
              <a:buChar char="•"/>
            </a:pPr>
            <a:r>
              <a:rPr lang="en-US" sz="3600" dirty="0" smtClean="0"/>
              <a:t> Readership</a:t>
            </a:r>
            <a:endParaRPr lang="en-US" sz="3600" dirty="0" smtClean="0"/>
          </a:p>
          <a:p>
            <a:pPr>
              <a:buFont typeface="Arial" pitchFamily="34" charset="0"/>
              <a:buChar char="•"/>
            </a:pPr>
            <a:r>
              <a:rPr lang="en-US" sz="3600" dirty="0" smtClean="0"/>
              <a:t> Subscribers</a:t>
            </a:r>
          </a:p>
          <a:p>
            <a:pPr>
              <a:buFont typeface="Arial" pitchFamily="34" charset="0"/>
              <a:buChar char="•"/>
            </a:pPr>
            <a:r>
              <a:rPr lang="en-US" sz="3600" dirty="0"/>
              <a:t> </a:t>
            </a:r>
            <a:r>
              <a:rPr lang="en-US" sz="3600" dirty="0" smtClean="0"/>
              <a:t>Social media</a:t>
            </a:r>
          </a:p>
          <a:p>
            <a:pPr>
              <a:buFont typeface="Arial" pitchFamily="34" charset="0"/>
              <a:buChar char="•"/>
            </a:pPr>
            <a:r>
              <a:rPr lang="en-US" sz="3600" dirty="0"/>
              <a:t> </a:t>
            </a:r>
            <a:r>
              <a:rPr lang="en-US" sz="3600" dirty="0" smtClean="0"/>
              <a:t>Event </a:t>
            </a:r>
            <a:r>
              <a:rPr lang="en-US" sz="3600" dirty="0" smtClean="0"/>
              <a:t>coverage</a:t>
            </a:r>
            <a:endParaRPr lang="en-US" sz="3600"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Developments 1</a:t>
            </a:r>
            <a:endParaRPr lang="en-US" sz="54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611560" y="1409575"/>
            <a:ext cx="7920880" cy="4862870"/>
          </a:xfrm>
          <a:prstGeom prst="rect">
            <a:avLst/>
          </a:prstGeom>
          <a:noFill/>
        </p:spPr>
        <p:txBody>
          <a:bodyPr wrap="square" rtlCol="0">
            <a:spAutoFit/>
          </a:bodyPr>
          <a:lstStyle/>
          <a:p>
            <a:pPr marL="285750" indent="-285750">
              <a:buFont typeface="Arial" pitchFamily="34" charset="0"/>
              <a:buChar char="•"/>
            </a:pPr>
            <a:r>
              <a:rPr lang="en-US" sz="2000" b="1" dirty="0" smtClean="0"/>
              <a:t>e-Science Talk project coming to an end.</a:t>
            </a:r>
          </a:p>
          <a:p>
            <a:pPr marL="1257300" lvl="2" indent="-342900">
              <a:buFont typeface="Wingdings" pitchFamily="2" charset="2"/>
              <a:buChar char="Ø"/>
            </a:pPr>
            <a:r>
              <a:rPr lang="en-US" dirty="0" smtClean="0"/>
              <a:t>Finishes at the end of the month.</a:t>
            </a:r>
          </a:p>
          <a:p>
            <a:pPr marL="1257300" lvl="2" indent="-342900">
              <a:buFont typeface="Wingdings" pitchFamily="2" charset="2"/>
              <a:buChar char="Ø"/>
            </a:pPr>
            <a:r>
              <a:rPr lang="en-US" dirty="0" smtClean="0"/>
              <a:t>Review set for 13 September in Brussels.</a:t>
            </a:r>
          </a:p>
          <a:p>
            <a:pPr marL="1257300" lvl="2" indent="-342900">
              <a:buFont typeface="Wingdings" pitchFamily="2" charset="2"/>
              <a:buChar char="Ø"/>
            </a:pPr>
            <a:r>
              <a:rPr lang="en-US" dirty="0" smtClean="0"/>
              <a:t>Final report on </a:t>
            </a:r>
            <a:r>
              <a:rPr lang="en-US" dirty="0" err="1" smtClean="0"/>
              <a:t>iSGTW</a:t>
            </a:r>
            <a:r>
              <a:rPr lang="en-US" dirty="0" smtClean="0"/>
              <a:t> and social media for EC now complete.</a:t>
            </a:r>
          </a:p>
          <a:p>
            <a:pPr marL="1257300" lvl="2" indent="-342900">
              <a:buFont typeface="Wingdings" pitchFamily="2" charset="2"/>
              <a:buChar char="Ø"/>
            </a:pPr>
            <a:r>
              <a:rPr lang="en-US" dirty="0" err="1" smtClean="0"/>
              <a:t>iSGTW</a:t>
            </a:r>
            <a:r>
              <a:rPr lang="en-US" dirty="0" smtClean="0"/>
              <a:t> readership survey report for EC also completed.</a:t>
            </a:r>
          </a:p>
          <a:p>
            <a:pPr marL="1257300" lvl="2" indent="-342900">
              <a:buFont typeface="Wingdings" pitchFamily="2" charset="2"/>
              <a:buChar char="Ø"/>
            </a:pPr>
            <a:r>
              <a:rPr lang="en-US" dirty="0" smtClean="0"/>
              <a:t>As of 1 August, Andrew will be spending only 0.75FTE on </a:t>
            </a:r>
            <a:r>
              <a:rPr lang="en-US" dirty="0" err="1" smtClean="0"/>
              <a:t>iSGTW</a:t>
            </a:r>
            <a:r>
              <a:rPr lang="en-US" dirty="0" smtClean="0"/>
              <a:t>.</a:t>
            </a:r>
          </a:p>
          <a:p>
            <a:pPr marL="1257300" lvl="2" indent="-342900">
              <a:buFont typeface="Wingdings" pitchFamily="2" charset="2"/>
              <a:buChar char="Ø"/>
            </a:pPr>
            <a:r>
              <a:rPr lang="en-US" dirty="0" smtClean="0"/>
              <a:t>Zara Qadir no-longer contributing to the publication – we thank her for her efforts and wish her all the best for the future.</a:t>
            </a:r>
            <a:endParaRPr lang="en-US" dirty="0" smtClean="0"/>
          </a:p>
          <a:p>
            <a:pPr marL="1257300" lvl="2" indent="-342900">
              <a:buFont typeface="Wingdings" pitchFamily="2" charset="2"/>
              <a:buChar char="Ø"/>
            </a:pPr>
            <a:endParaRPr lang="en-US" dirty="0"/>
          </a:p>
          <a:p>
            <a:pPr marL="342900" indent="-342900">
              <a:buFont typeface="Arial" pitchFamily="34" charset="0"/>
              <a:buChar char="•"/>
            </a:pPr>
            <a:r>
              <a:rPr lang="en-US" sz="2000" b="1" dirty="0" smtClean="0"/>
              <a:t>Summer break:</a:t>
            </a:r>
          </a:p>
          <a:p>
            <a:pPr marL="1257300" lvl="2" indent="-342900">
              <a:buFont typeface="Wingdings" pitchFamily="2" charset="2"/>
              <a:buChar char="Ø"/>
            </a:pPr>
            <a:r>
              <a:rPr lang="en-US" dirty="0" smtClean="0"/>
              <a:t>Andrew currently away for 4 weeks.</a:t>
            </a:r>
          </a:p>
          <a:p>
            <a:pPr marL="1257300" lvl="2" indent="-342900">
              <a:buFont typeface="Wingdings" pitchFamily="2" charset="2"/>
              <a:buChar char="Ø"/>
            </a:pPr>
            <a:r>
              <a:rPr lang="en-US" dirty="0" err="1" smtClean="0"/>
              <a:t>iSGTW</a:t>
            </a:r>
            <a:r>
              <a:rPr lang="en-US" dirty="0" smtClean="0"/>
              <a:t> break will be for 2 weeks only, as last year.</a:t>
            </a:r>
          </a:p>
          <a:p>
            <a:pPr marL="1257300" lvl="2" indent="-342900">
              <a:buFont typeface="Wingdings" pitchFamily="2" charset="2"/>
              <a:buChar char="Ø"/>
            </a:pPr>
            <a:r>
              <a:rPr lang="en-US" dirty="0" smtClean="0"/>
              <a:t>No issue on 31 July, 7 August.</a:t>
            </a:r>
          </a:p>
          <a:p>
            <a:pPr marL="1257300" lvl="2" indent="-342900">
              <a:buFont typeface="Wingdings" pitchFamily="2" charset="2"/>
              <a:buChar char="Ø"/>
            </a:pPr>
            <a:r>
              <a:rPr lang="en-US" dirty="0" smtClean="0"/>
              <a:t>Melissa (and her students) have kindly agreed to publish the remaining issues while Andrew is away.</a:t>
            </a:r>
          </a:p>
          <a:p>
            <a:pPr marL="342900" indent="-342900">
              <a:buFont typeface="Arial" pitchFamily="34" charset="0"/>
              <a:buChar char="•"/>
            </a:pPr>
            <a:endParaRPr lang="en-US" dirty="0" smtClean="0"/>
          </a:p>
          <a:p>
            <a:endParaRPr lang="en-US" dirty="0"/>
          </a:p>
        </p:txBody>
      </p:sp>
    </p:spTree>
    <p:extLst>
      <p:ext uri="{BB962C8B-B14F-4D97-AF65-F5344CB8AC3E}">
        <p14:creationId xmlns:p14="http://schemas.microsoft.com/office/powerpoint/2010/main" val="3913144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Developments 2</a:t>
            </a:r>
            <a:endParaRPr lang="en-US" sz="2800" b="1"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611560" y="1523999"/>
            <a:ext cx="7920880" cy="5170646"/>
          </a:xfrm>
          <a:prstGeom prst="rect">
            <a:avLst/>
          </a:prstGeom>
          <a:noFill/>
        </p:spPr>
        <p:txBody>
          <a:bodyPr wrap="square" rtlCol="0">
            <a:spAutoFit/>
          </a:bodyPr>
          <a:lstStyle/>
          <a:p>
            <a:pPr>
              <a:buFont typeface="Arial" pitchFamily="34" charset="0"/>
              <a:buChar char="•"/>
            </a:pPr>
            <a:r>
              <a:rPr lang="en-US" sz="2000" dirty="0" smtClean="0"/>
              <a:t> </a:t>
            </a:r>
            <a:r>
              <a:rPr lang="en-US" sz="2000" dirty="0" smtClean="0"/>
              <a:t>  </a:t>
            </a:r>
            <a:r>
              <a:rPr lang="en-US" sz="2000" dirty="0" smtClean="0"/>
              <a:t> </a:t>
            </a:r>
            <a:r>
              <a:rPr lang="en-US" sz="2000" dirty="0" err="1"/>
              <a:t>iSGTW</a:t>
            </a:r>
            <a:r>
              <a:rPr lang="en-US" sz="2000" dirty="0"/>
              <a:t> archive </a:t>
            </a:r>
            <a:r>
              <a:rPr lang="en-US" sz="2000" dirty="0" smtClean="0"/>
              <a:t>section of website </a:t>
            </a:r>
            <a:r>
              <a:rPr lang="en-US" sz="2000" dirty="0"/>
              <a:t>now properly </a:t>
            </a:r>
            <a:r>
              <a:rPr lang="en-US" sz="2000" dirty="0" smtClean="0"/>
              <a:t>formatted</a:t>
            </a:r>
          </a:p>
          <a:p>
            <a:pPr>
              <a:buFont typeface="Arial" pitchFamily="34" charset="0"/>
              <a:buChar char="•"/>
            </a:pPr>
            <a:endParaRPr lang="en-US" sz="2000" dirty="0"/>
          </a:p>
          <a:p>
            <a:pPr>
              <a:buFont typeface="Arial" pitchFamily="34" charset="0"/>
              <a:buChar char="•"/>
            </a:pPr>
            <a:r>
              <a:rPr lang="en-US" sz="2000" dirty="0" smtClean="0"/>
              <a:t>   Banners from previous media partnership now removed from site and</a:t>
            </a:r>
          </a:p>
          <a:p>
            <a:r>
              <a:rPr lang="en-US" sz="2000" dirty="0" smtClean="0"/>
              <a:t>     newsletter.</a:t>
            </a:r>
          </a:p>
          <a:p>
            <a:endParaRPr lang="en-US" sz="2000" dirty="0" smtClean="0"/>
          </a:p>
          <a:p>
            <a:pPr>
              <a:buFont typeface="Arial" pitchFamily="34" charset="0"/>
              <a:buChar char="•"/>
            </a:pPr>
            <a:r>
              <a:rPr lang="en-US" sz="2000" dirty="0"/>
              <a:t> </a:t>
            </a:r>
            <a:r>
              <a:rPr lang="en-US" sz="2000" dirty="0" smtClean="0"/>
              <a:t>   Newsletter formatting tweaked, so as to take account of new, reduced</a:t>
            </a:r>
          </a:p>
          <a:p>
            <a:r>
              <a:rPr lang="en-US" sz="2000" dirty="0" smtClean="0"/>
              <a:t>      format (one </a:t>
            </a:r>
            <a:r>
              <a:rPr lang="en-US" sz="2000" dirty="0"/>
              <a:t>feature article fewer per week).</a:t>
            </a:r>
          </a:p>
          <a:p>
            <a:endParaRPr lang="en-US" sz="2000" dirty="0" smtClean="0"/>
          </a:p>
          <a:p>
            <a:pPr marL="285750" indent="-285750">
              <a:buFont typeface="Arial" pitchFamily="34" charset="0"/>
              <a:buChar char="•"/>
            </a:pPr>
            <a:r>
              <a:rPr lang="en-US" sz="2000" dirty="0" smtClean="0"/>
              <a:t>Comment settings on the website have been changed, so that all new comments must now be approved before they are visible on the site. This is an attempt to tackle growing problem of spam comments, which has accompanied increase in traffic to site.</a:t>
            </a:r>
          </a:p>
          <a:p>
            <a:pPr marL="285750" indent="-285750">
              <a:buFont typeface="Arial" pitchFamily="34" charset="0"/>
              <a:buChar char="•"/>
            </a:pPr>
            <a:endParaRPr lang="en-US" dirty="0"/>
          </a:p>
          <a:p>
            <a:endParaRPr lang="en-US" dirty="0"/>
          </a:p>
          <a:p>
            <a:pPr marL="285750" indent="-285750">
              <a:buFont typeface="Arial" pitchFamily="34" charset="0"/>
              <a:buChar char="•"/>
            </a:pPr>
            <a:endParaRPr lang="en-US" dirty="0" smtClean="0"/>
          </a:p>
          <a:p>
            <a:pPr marL="285750" indent="-285750">
              <a:buFont typeface="Arial" pitchFamily="34" charset="0"/>
              <a:buChar char="•"/>
            </a:pPr>
            <a:endParaRPr lang="en-US" dirty="0"/>
          </a:p>
          <a:p>
            <a:endParaRPr lang="en-US" dirty="0" smtClean="0"/>
          </a:p>
        </p:txBody>
      </p:sp>
    </p:spTree>
    <p:extLst>
      <p:ext uri="{BB962C8B-B14F-4D97-AF65-F5344CB8AC3E}">
        <p14:creationId xmlns:p14="http://schemas.microsoft.com/office/powerpoint/2010/main" val="4243166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Developments 3</a:t>
            </a:r>
            <a:endParaRPr lang="en-US" sz="2800" b="1"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575590" y="1556792"/>
            <a:ext cx="7920880" cy="3077766"/>
          </a:xfrm>
          <a:prstGeom prst="rect">
            <a:avLst/>
          </a:prstGeom>
          <a:noFill/>
        </p:spPr>
        <p:txBody>
          <a:bodyPr wrap="square" rtlCol="0">
            <a:spAutoFit/>
          </a:bodyPr>
          <a:lstStyle/>
          <a:p>
            <a:endParaRPr lang="en-US" dirty="0"/>
          </a:p>
          <a:p>
            <a:pPr marL="285750" indent="-285750">
              <a:buFont typeface="Arial" pitchFamily="34" charset="0"/>
              <a:buChar char="•"/>
            </a:pPr>
            <a:r>
              <a:rPr lang="en-US" sz="2000" dirty="0" smtClean="0"/>
              <a:t>Plan to clear all previous comments from articles during the Drupal 6 to Drupal 7 upgrade. </a:t>
            </a:r>
          </a:p>
          <a:p>
            <a:pPr marL="285750" indent="-285750">
              <a:buFont typeface="Arial" pitchFamily="34" charset="0"/>
              <a:buChar char="•"/>
            </a:pPr>
            <a:endParaRPr lang="en-US" sz="2000" dirty="0"/>
          </a:p>
          <a:p>
            <a:pPr marL="285750" indent="-285750">
              <a:buFont typeface="Arial" pitchFamily="34" charset="0"/>
              <a:buChar char="•"/>
            </a:pPr>
            <a:r>
              <a:rPr lang="en-US" sz="2000" dirty="0"/>
              <a:t>Five feature articles produced for </a:t>
            </a:r>
            <a:r>
              <a:rPr lang="en-US" sz="2000" dirty="0" err="1"/>
              <a:t>iSGTW</a:t>
            </a:r>
            <a:r>
              <a:rPr lang="en-US" sz="2000" dirty="0"/>
              <a:t> under freelance scheme (now ended</a:t>
            </a:r>
            <a:r>
              <a:rPr lang="en-US" sz="2000" dirty="0" smtClean="0"/>
              <a:t>).</a:t>
            </a:r>
          </a:p>
          <a:p>
            <a:pPr marL="285750" indent="-285750">
              <a:buFont typeface="Arial" pitchFamily="34" charset="0"/>
              <a:buChar char="•"/>
            </a:pPr>
            <a:endParaRPr lang="en-US" sz="2000" dirty="0"/>
          </a:p>
          <a:p>
            <a:pPr marL="285750" indent="-285750">
              <a:buFont typeface="Arial" pitchFamily="34" charset="0"/>
              <a:buChar char="•"/>
            </a:pPr>
            <a:r>
              <a:rPr lang="en-US" sz="2000" dirty="0" smtClean="0"/>
              <a:t>Several new media partnerships signed/completed/under discussion...</a:t>
            </a:r>
            <a:endParaRPr lang="en-US" dirty="0" smtClean="0"/>
          </a:p>
          <a:p>
            <a:pPr marL="285750" indent="-285750">
              <a:buFont typeface="Arial" pitchFamily="34" charset="0"/>
              <a:buChar char="•"/>
            </a:pPr>
            <a:endParaRPr lang="en-US" dirty="0"/>
          </a:p>
          <a:p>
            <a:endParaRPr lang="en-US" dirty="0" smtClean="0"/>
          </a:p>
        </p:txBody>
      </p:sp>
    </p:spTree>
    <p:extLst>
      <p:ext uri="{BB962C8B-B14F-4D97-AF65-F5344CB8AC3E}">
        <p14:creationId xmlns:p14="http://schemas.microsoft.com/office/powerpoint/2010/main" val="336984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332656"/>
            <a:ext cx="4968552" cy="830997"/>
          </a:xfrm>
          <a:prstGeom prst="rect">
            <a:avLst/>
          </a:prstGeom>
          <a:noFill/>
        </p:spPr>
        <p:txBody>
          <a:bodyPr wrap="square" lIns="91440" tIns="45720" rIns="91440" bIns="45720">
            <a:spAutoFit/>
          </a:bodyPr>
          <a:lstStyle/>
          <a:p>
            <a:r>
              <a:rPr lang="en-US" sz="48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Media partnerships</a:t>
            </a:r>
            <a:endParaRPr lang="en-US" sz="48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TextBox 12"/>
          <p:cNvSpPr txBox="1"/>
          <p:nvPr/>
        </p:nvSpPr>
        <p:spPr>
          <a:xfrm>
            <a:off x="611560" y="1628800"/>
            <a:ext cx="7920880" cy="3785652"/>
          </a:xfrm>
          <a:prstGeom prst="rect">
            <a:avLst/>
          </a:prstGeom>
          <a:noFill/>
        </p:spPr>
        <p:txBody>
          <a:bodyPr wrap="square" rtlCol="0">
            <a:spAutoFit/>
          </a:bodyPr>
          <a:lstStyle/>
          <a:p>
            <a:pPr>
              <a:buFont typeface="Arial" pitchFamily="34" charset="0"/>
              <a:buChar char="•"/>
            </a:pPr>
            <a:r>
              <a:rPr lang="en-US" sz="2000" dirty="0" smtClean="0"/>
              <a:t> Media partnership with ISC’13 </a:t>
            </a:r>
            <a:r>
              <a:rPr lang="en-US" sz="2000" dirty="0" smtClean="0"/>
              <a:t>completed.</a:t>
            </a:r>
            <a:endParaRPr lang="en-US" sz="2000" dirty="0" smtClean="0"/>
          </a:p>
          <a:p>
            <a:pPr>
              <a:buFont typeface="Arial" pitchFamily="34" charset="0"/>
              <a:buChar char="•"/>
            </a:pPr>
            <a:endParaRPr lang="en-US" sz="2000" dirty="0"/>
          </a:p>
          <a:p>
            <a:pPr>
              <a:buFont typeface="Arial" pitchFamily="34" charset="0"/>
              <a:buChar char="•"/>
            </a:pPr>
            <a:r>
              <a:rPr lang="en-US" sz="2000" dirty="0" smtClean="0"/>
              <a:t> </a:t>
            </a:r>
            <a:r>
              <a:rPr lang="en-US" sz="2000" dirty="0" smtClean="0"/>
              <a:t>Media </a:t>
            </a:r>
            <a:r>
              <a:rPr lang="en-US" sz="2000" dirty="0" smtClean="0"/>
              <a:t>partnership with ISC Big Data event in September currently under </a:t>
            </a:r>
            <a:r>
              <a:rPr lang="en-US" sz="2000" dirty="0" smtClean="0"/>
              <a:t>discussion</a:t>
            </a:r>
            <a:r>
              <a:rPr lang="en-US" sz="2000" dirty="0" smtClean="0"/>
              <a:t>.</a:t>
            </a:r>
          </a:p>
          <a:p>
            <a:endParaRPr lang="en-US" sz="2000" dirty="0"/>
          </a:p>
          <a:p>
            <a:pPr>
              <a:buFont typeface="Arial" pitchFamily="34" charset="0"/>
              <a:buChar char="•"/>
            </a:pPr>
            <a:r>
              <a:rPr lang="en-US" sz="2000" dirty="0" smtClean="0"/>
              <a:t> Media partnership now established with EUDAT for event in October.</a:t>
            </a:r>
          </a:p>
          <a:p>
            <a:pPr>
              <a:buFont typeface="Arial" pitchFamily="34" charset="0"/>
              <a:buChar char="•"/>
            </a:pPr>
            <a:endParaRPr lang="en-US" sz="2000" dirty="0"/>
          </a:p>
          <a:p>
            <a:pPr>
              <a:buFont typeface="Arial" pitchFamily="34" charset="0"/>
              <a:buChar char="•"/>
            </a:pPr>
            <a:r>
              <a:rPr lang="en-US" sz="2000" dirty="0" smtClean="0"/>
              <a:t> Content-sharing agreement with NUANCE (Newsletter of </a:t>
            </a:r>
            <a:r>
              <a:rPr lang="en-US" sz="2000" dirty="0" err="1" smtClean="0"/>
              <a:t>UbuntuNet</a:t>
            </a:r>
            <a:r>
              <a:rPr lang="en-US" sz="2000" dirty="0" smtClean="0"/>
              <a:t>  Alliance: Networks, Collaboration, Education) now signed.</a:t>
            </a:r>
          </a:p>
          <a:p>
            <a:pPr>
              <a:buFont typeface="Arial" pitchFamily="34" charset="0"/>
              <a:buChar char="•"/>
            </a:pPr>
            <a:endParaRPr lang="en-US" sz="2000" dirty="0" smtClean="0"/>
          </a:p>
          <a:p>
            <a:pPr marL="1714500" lvl="3" indent="-342900">
              <a:buFont typeface="Wingdings" pitchFamily="2" charset="2"/>
              <a:buChar char="Ø"/>
            </a:pPr>
            <a:r>
              <a:rPr lang="en-US" sz="2000" dirty="0" smtClean="0"/>
              <a:t>Limited </a:t>
            </a:r>
            <a:r>
              <a:rPr lang="en-US" sz="2000" dirty="0" smtClean="0"/>
              <a:t>to ten articles per year.</a:t>
            </a:r>
          </a:p>
          <a:p>
            <a:pPr marL="1714500" lvl="3" indent="-342900">
              <a:buFont typeface="Wingdings" pitchFamily="2" charset="2"/>
              <a:buChar char="Ø"/>
            </a:pPr>
            <a:r>
              <a:rPr lang="en-US" sz="2000" dirty="0" smtClean="0"/>
              <a:t>Should help us to increase coverage of Africa.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Readership</a:t>
            </a:r>
            <a:endParaRPr lang="en-US" sz="54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6" name="TextBox 15"/>
          <p:cNvSpPr txBox="1"/>
          <p:nvPr/>
        </p:nvSpPr>
        <p:spPr>
          <a:xfrm>
            <a:off x="611560" y="1340768"/>
            <a:ext cx="7920880" cy="4739759"/>
          </a:xfrm>
          <a:prstGeom prst="rect">
            <a:avLst/>
          </a:prstGeom>
          <a:noFill/>
        </p:spPr>
        <p:txBody>
          <a:bodyPr wrap="square" rtlCol="0">
            <a:spAutoFit/>
          </a:bodyPr>
          <a:lstStyle/>
          <a:p>
            <a:pPr marL="342900" indent="-342900">
              <a:buFont typeface="Arial" pitchFamily="34" charset="0"/>
              <a:buChar char="•"/>
            </a:pPr>
            <a:endParaRPr lang="en-GB" sz="2000" dirty="0"/>
          </a:p>
          <a:p>
            <a:pPr marL="342900" indent="-342900">
              <a:buFont typeface="Arial" pitchFamily="34" charset="0"/>
              <a:buChar char="•"/>
            </a:pPr>
            <a:r>
              <a:rPr lang="en-GB" dirty="0" smtClean="0"/>
              <a:t>Site traffic still doing well this quarter.</a:t>
            </a:r>
          </a:p>
          <a:p>
            <a:pPr marL="342900" indent="-342900">
              <a:buFont typeface="Arial" pitchFamily="34" charset="0"/>
              <a:buChar char="•"/>
            </a:pPr>
            <a:endParaRPr lang="en-GB" dirty="0"/>
          </a:p>
          <a:p>
            <a:pPr marL="342900" indent="-342900">
              <a:buFont typeface="Arial" pitchFamily="34" charset="0"/>
              <a:buChar char="•"/>
            </a:pPr>
            <a:r>
              <a:rPr lang="en-GB" dirty="0" smtClean="0"/>
              <a:t>‘Visits’ (71,000), ‘new visits’ (73%), and ‘unique visits’ (53,280) all unchanged on previous quarter (i.e. &lt;1% difference).</a:t>
            </a:r>
          </a:p>
          <a:p>
            <a:pPr marL="342900" indent="-342900">
              <a:buFont typeface="Arial" pitchFamily="34" charset="0"/>
              <a:buChar char="•"/>
            </a:pPr>
            <a:endParaRPr lang="en-GB" dirty="0"/>
          </a:p>
          <a:p>
            <a:pPr marL="342900" indent="-342900">
              <a:buFont typeface="Arial" pitchFamily="34" charset="0"/>
              <a:buChar char="•"/>
            </a:pPr>
            <a:r>
              <a:rPr lang="en-US" dirty="0" smtClean="0"/>
              <a:t>‘Page views’ and ‘visit duration’ down slightly though (both 12%), probably due to reduction in size of issue (i.e. less pages now available to view per issue).</a:t>
            </a:r>
          </a:p>
          <a:p>
            <a:endParaRPr lang="en-US" dirty="0"/>
          </a:p>
          <a:p>
            <a:pPr marL="342900" indent="-342900">
              <a:buFont typeface="Arial" pitchFamily="34" charset="0"/>
              <a:buChar char="•"/>
            </a:pPr>
            <a:r>
              <a:rPr lang="en-US" dirty="0" smtClean="0"/>
              <a:t>Traffic (page views) is still over double last year though!</a:t>
            </a:r>
          </a:p>
          <a:p>
            <a:pPr marL="342900" indent="-342900">
              <a:buFont typeface="Arial" pitchFamily="34" charset="0"/>
              <a:buChar char="•"/>
            </a:pPr>
            <a:endParaRPr lang="en-US" dirty="0"/>
          </a:p>
          <a:p>
            <a:pPr marL="342900" indent="-342900">
              <a:buFont typeface="Arial" pitchFamily="34" charset="0"/>
              <a:buChar char="•"/>
            </a:pPr>
            <a:r>
              <a:rPr lang="en-US" dirty="0"/>
              <a:t>M</a:t>
            </a:r>
            <a:r>
              <a:rPr lang="en-US" dirty="0" smtClean="0"/>
              <a:t>ore page views in first half of this year than we have ever had before in a full calendar year. Firmly on track to achieve over half a million page views for 2013.</a:t>
            </a:r>
            <a:endParaRPr lang="en-GB" dirty="0"/>
          </a:p>
          <a:p>
            <a:endParaRPr lang="en-US" sz="3200" dirty="0" smtClean="0"/>
          </a:p>
          <a:p>
            <a:pPr>
              <a:buFont typeface="Arial" pitchFamily="34" charset="0"/>
              <a:buChar char="•"/>
            </a:pPr>
            <a:endParaRPr lang="en-US" sz="1600" dirty="0"/>
          </a:p>
        </p:txBody>
      </p:sp>
    </p:spTree>
    <p:extLst>
      <p:ext uri="{BB962C8B-B14F-4D97-AF65-F5344CB8AC3E}">
        <p14:creationId xmlns:p14="http://schemas.microsoft.com/office/powerpoint/2010/main" val="1717641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Subscribers</a:t>
            </a:r>
            <a:endParaRPr lang="en-US" sz="54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Content Placeholder 2"/>
          <p:cNvSpPr txBox="1">
            <a:spLocks/>
          </p:cNvSpPr>
          <p:nvPr/>
        </p:nvSpPr>
        <p:spPr bwMode="auto">
          <a:xfrm>
            <a:off x="6777003" y="2514600"/>
            <a:ext cx="218748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1800" dirty="0" smtClean="0"/>
              <a:t>Subscriber numbers had reached a plateau (with no growth over all of last year), but we’ve managed to drive them up again through media partnerships.</a:t>
            </a:r>
            <a:endParaRPr lang="en-US" sz="1800" i="1" dirty="0" smtClean="0"/>
          </a:p>
        </p:txBody>
      </p:sp>
      <p:sp>
        <p:nvSpPr>
          <p:cNvPr id="15" name="Content Placeholder 2"/>
          <p:cNvSpPr txBox="1">
            <a:spLocks/>
          </p:cNvSpPr>
          <p:nvPr/>
        </p:nvSpPr>
        <p:spPr bwMode="auto">
          <a:xfrm>
            <a:off x="6804248" y="1412776"/>
            <a:ext cx="3415905" cy="916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ja-JP" b="1" i="0" u="none" strike="noStrike" kern="0" cap="none" spc="0" normalizeH="0" baseline="0" noProof="0" dirty="0" smtClean="0">
                <a:ln>
                  <a:noFill/>
                </a:ln>
                <a:solidFill>
                  <a:schemeClr val="tx1"/>
                </a:solidFill>
                <a:effectLst/>
                <a:uLnTx/>
                <a:uFillTx/>
                <a:latin typeface="Arial" pitchFamily="34" charset="0"/>
                <a:ea typeface="ＭＳ Ｐゴシック" pitchFamily="34" charset="-128"/>
                <a:cs typeface="Arial" pitchFamily="34" charset="0"/>
              </a:rPr>
              <a:t>8,789 newsletter</a:t>
            </a:r>
            <a:endParaRPr lang="en-US" altLang="ja-JP" b="1" kern="0" dirty="0">
              <a:latin typeface="Arial" pitchFamily="34" charset="0"/>
              <a:ea typeface="ＭＳ Ｐゴシック" pitchFamily="34" charset="-128"/>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ja-JP" b="1" i="0" u="none" strike="noStrike" kern="0" cap="none" spc="0" normalizeH="0" baseline="0" noProof="0" dirty="0" smtClean="0">
                <a:ln>
                  <a:noFill/>
                </a:ln>
                <a:solidFill>
                  <a:schemeClr val="tx1"/>
                </a:solidFill>
                <a:effectLst/>
                <a:uLnTx/>
                <a:uFillTx/>
                <a:latin typeface="Arial" pitchFamily="34" charset="0"/>
                <a:ea typeface="ＭＳ Ｐゴシック" pitchFamily="34" charset="-128"/>
                <a:cs typeface="Arial" pitchFamily="34" charset="0"/>
              </a:rPr>
              <a:t>subscribers</a:t>
            </a:r>
            <a:endParaRPr kumimoji="0" lang="en-US" sz="4400" b="1" i="0" u="none" strike="noStrike" kern="0" cap="none" spc="0" normalizeH="0" baseline="0" noProof="0" dirty="0">
              <a:ln>
                <a:noFill/>
              </a:ln>
              <a:solidFill>
                <a:schemeClr val="tx1"/>
              </a:solidFill>
              <a:effectLst/>
              <a:uLnTx/>
              <a:uFillTx/>
              <a:latin typeface="Arial" pitchFamily="34" charset="0"/>
              <a:cs typeface="Arial"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val="319493042"/>
              </p:ext>
            </p:extLst>
          </p:nvPr>
        </p:nvGraphicFramePr>
        <p:xfrm>
          <a:off x="360040" y="1556792"/>
          <a:ext cx="6084168" cy="38953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5949280"/>
            <a:ext cx="4248472" cy="719267"/>
          </a:xfrm>
          <a:prstGeom prst="rect">
            <a:avLst/>
          </a:prstGeom>
          <a:noFill/>
          <a:ln w="9525">
            <a:noFill/>
            <a:miter lim="800000"/>
            <a:headEnd/>
            <a:tailEnd/>
          </a:ln>
        </p:spPr>
      </p:pic>
      <p:cxnSp>
        <p:nvCxnSpPr>
          <p:cNvPr id="6" name="Straight Connector 5"/>
          <p:cNvCxnSpPr/>
          <p:nvPr/>
        </p:nvCxnSpPr>
        <p:spPr>
          <a:xfrm>
            <a:off x="0" y="5733256"/>
            <a:ext cx="87484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32040" y="5949280"/>
            <a:ext cx="3888432" cy="646331"/>
          </a:xfrm>
          <a:prstGeom prst="rect">
            <a:avLst/>
          </a:prstGeom>
          <a:noFill/>
        </p:spPr>
        <p:txBody>
          <a:bodyPr wrap="square" rtlCol="0">
            <a:spAutoFit/>
          </a:bodyPr>
          <a:lstStyle/>
          <a:p>
            <a:pPr algn="r"/>
            <a:r>
              <a:rPr lang="en-US" b="1" dirty="0" smtClean="0">
                <a:solidFill>
                  <a:schemeClr val="tx2">
                    <a:lumMod val="75000"/>
                  </a:schemeClr>
                </a:solidFill>
              </a:rPr>
              <a:t>Andrew Purcell</a:t>
            </a:r>
          </a:p>
          <a:p>
            <a:pPr algn="r"/>
            <a:r>
              <a:rPr lang="en-US" dirty="0" smtClean="0">
                <a:solidFill>
                  <a:schemeClr val="tx2">
                    <a:lumMod val="75000"/>
                  </a:schemeClr>
                </a:solidFill>
              </a:rPr>
              <a:t>Editor</a:t>
            </a:r>
            <a:endParaRPr lang="en-US" dirty="0">
              <a:solidFill>
                <a:schemeClr val="tx2">
                  <a:lumMod val="75000"/>
                </a:schemeClr>
              </a:solidFill>
            </a:endParaRPr>
          </a:p>
        </p:txBody>
      </p:sp>
      <p:sp>
        <p:nvSpPr>
          <p:cNvPr id="7" name="Rectangle 6"/>
          <p:cNvSpPr/>
          <p:nvPr/>
        </p:nvSpPr>
        <p:spPr>
          <a:xfrm>
            <a:off x="-252536" y="26064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504" y="260648"/>
            <a:ext cx="4968552" cy="923330"/>
          </a:xfrm>
          <a:prstGeom prst="rect">
            <a:avLst/>
          </a:prstGeom>
          <a:noFill/>
        </p:spPr>
        <p:txBody>
          <a:bodyPr wrap="square" lIns="91440" tIns="45720" rIns="91440" bIns="45720">
            <a:spAutoFit/>
          </a:bodyPr>
          <a:lstStyle/>
          <a:p>
            <a:r>
              <a:rPr lang="en-US" sz="5400" spc="-15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Social Media</a:t>
            </a:r>
            <a:endParaRPr lang="en-US" sz="540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9" name="Content Placeholder 2"/>
          <p:cNvSpPr txBox="1">
            <a:spLocks/>
          </p:cNvSpPr>
          <p:nvPr/>
        </p:nvSpPr>
        <p:spPr bwMode="auto">
          <a:xfrm>
            <a:off x="5656822" y="4158081"/>
            <a:ext cx="2692660" cy="495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1800" b="1" dirty="0" smtClean="0">
                <a:solidFill>
                  <a:schemeClr val="accent2">
                    <a:lumMod val="75000"/>
                  </a:schemeClr>
                </a:solidFill>
              </a:rPr>
              <a:t>1207 </a:t>
            </a:r>
            <a:r>
              <a:rPr lang="en-US" sz="1800" b="1" dirty="0" smtClean="0">
                <a:solidFill>
                  <a:schemeClr val="accent2">
                    <a:lumMod val="75000"/>
                  </a:schemeClr>
                </a:solidFill>
              </a:rPr>
              <a:t>Facebook ‘likes’</a:t>
            </a:r>
            <a:endParaRPr lang="en-US" sz="1800" dirty="0" smtClean="0">
              <a:solidFill>
                <a:schemeClr val="accent2">
                  <a:lumMod val="75000"/>
                </a:schemeClr>
              </a:solidFill>
            </a:endParaRPr>
          </a:p>
        </p:txBody>
      </p:sp>
      <p:sp>
        <p:nvSpPr>
          <p:cNvPr id="20" name="Content Placeholder 2"/>
          <p:cNvSpPr txBox="1">
            <a:spLocks/>
          </p:cNvSpPr>
          <p:nvPr/>
        </p:nvSpPr>
        <p:spPr bwMode="auto">
          <a:xfrm>
            <a:off x="5979497" y="4518121"/>
            <a:ext cx="2692660" cy="495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1800" b="1" dirty="0" smtClean="0">
                <a:solidFill>
                  <a:schemeClr val="accent3">
                    <a:lumMod val="75000"/>
                  </a:schemeClr>
                </a:solidFill>
              </a:rPr>
              <a:t>67 </a:t>
            </a:r>
            <a:r>
              <a:rPr lang="en-US" sz="1800" b="1" dirty="0" smtClean="0">
                <a:solidFill>
                  <a:schemeClr val="accent3">
                    <a:lumMod val="75000"/>
                  </a:schemeClr>
                </a:solidFill>
              </a:rPr>
              <a:t>Google Plus ‘+1’</a:t>
            </a:r>
            <a:endParaRPr lang="en-US" sz="1800" dirty="0" smtClean="0">
              <a:solidFill>
                <a:schemeClr val="accent3">
                  <a:lumMod val="75000"/>
                </a:schemeClr>
              </a:solidFill>
            </a:endParaRPr>
          </a:p>
        </p:txBody>
      </p:sp>
      <p:sp>
        <p:nvSpPr>
          <p:cNvPr id="21" name="Content Placeholder 2"/>
          <p:cNvSpPr txBox="1">
            <a:spLocks/>
          </p:cNvSpPr>
          <p:nvPr/>
        </p:nvSpPr>
        <p:spPr bwMode="auto">
          <a:xfrm>
            <a:off x="5508104" y="3789040"/>
            <a:ext cx="2564570" cy="495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1800" b="1" dirty="0" smtClean="0">
                <a:solidFill>
                  <a:schemeClr val="tx2">
                    <a:lumMod val="60000"/>
                    <a:lumOff val="40000"/>
                  </a:schemeClr>
                </a:solidFill>
              </a:rPr>
              <a:t>1759 </a:t>
            </a:r>
            <a:r>
              <a:rPr lang="en-US" sz="1800" b="1" dirty="0" smtClean="0">
                <a:solidFill>
                  <a:schemeClr val="tx2">
                    <a:lumMod val="60000"/>
                    <a:lumOff val="40000"/>
                  </a:schemeClr>
                </a:solidFill>
              </a:rPr>
              <a:t>Twitter followers</a:t>
            </a:r>
            <a:endParaRPr lang="en-US" sz="1800" dirty="0" smtClean="0">
              <a:solidFill>
                <a:schemeClr val="tx2">
                  <a:lumMod val="60000"/>
                  <a:lumOff val="40000"/>
                </a:schemeClr>
              </a:solidFill>
            </a:endParaRPr>
          </a:p>
        </p:txBody>
      </p:sp>
      <p:graphicFrame>
        <p:nvGraphicFramePr>
          <p:cNvPr id="11" name="Chart 10"/>
          <p:cNvGraphicFramePr>
            <a:graphicFrameLocks/>
          </p:cNvGraphicFramePr>
          <p:nvPr>
            <p:extLst>
              <p:ext uri="{D42A27DB-BD31-4B8C-83A1-F6EECF244321}">
                <p14:modId xmlns:p14="http://schemas.microsoft.com/office/powerpoint/2010/main" val="3958076879"/>
              </p:ext>
            </p:extLst>
          </p:nvPr>
        </p:nvGraphicFramePr>
        <p:xfrm>
          <a:off x="467544" y="1484784"/>
          <a:ext cx="4680520" cy="3976337"/>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p:cNvSpPr txBox="1">
            <a:spLocks/>
          </p:cNvSpPr>
          <p:nvPr/>
        </p:nvSpPr>
        <p:spPr bwMode="auto">
          <a:xfrm>
            <a:off x="6343836" y="4878161"/>
            <a:ext cx="2692660" cy="495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1800" b="1" dirty="0" err="1" smtClean="0">
                <a:solidFill>
                  <a:schemeClr val="accent6"/>
                </a:solidFill>
              </a:rPr>
              <a:t>Klout</a:t>
            </a:r>
            <a:r>
              <a:rPr lang="en-US" sz="1800" b="1" dirty="0" smtClean="0">
                <a:solidFill>
                  <a:schemeClr val="accent6"/>
                </a:solidFill>
              </a:rPr>
              <a:t> score: 54</a:t>
            </a:r>
            <a:endParaRPr lang="en-US" sz="1800" dirty="0" smtClean="0">
              <a:solidFill>
                <a:schemeClr val="accent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TotalTime>
  <Words>587</Words>
  <Application>Microsoft Office PowerPoint</Application>
  <PresentationFormat>On-screen Show (4:3)</PresentationFormat>
  <Paragraphs>114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AVC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AVC</dc:creator>
  <cp:lastModifiedBy>Andrew Purcell</cp:lastModifiedBy>
  <cp:revision>36</cp:revision>
  <dcterms:created xsi:type="dcterms:W3CDTF">2012-11-13T22:22:54Z</dcterms:created>
  <dcterms:modified xsi:type="dcterms:W3CDTF">2013-07-09T09:13:41Z</dcterms:modified>
</cp:coreProperties>
</file>