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62" r:id="rId2"/>
    <p:sldId id="260" r:id="rId3"/>
    <p:sldId id="261" r:id="rId4"/>
    <p:sldId id="263" r:id="rId5"/>
    <p:sldId id="259" r:id="rId6"/>
    <p:sldId id="264" r:id="rId7"/>
    <p:sldId id="25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96" autoAdjust="0"/>
  </p:normalViewPr>
  <p:slideViewPr>
    <p:cSldViewPr>
      <p:cViewPr>
        <p:scale>
          <a:sx n="94" d="100"/>
          <a:sy n="94" d="100"/>
        </p:scale>
        <p:origin x="-912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26/9/13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9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----- Meeting Notes (26/9/13 12:02) -----</a:t>
            </a:r>
          </a:p>
          <a:p>
            <a:r>
              <a:rPr lang="en-GB"/>
              <a:t>Step between Contributing &amp; Integrated is too high!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5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----- Meeting Notes (26/9/13 12:12) -----</a:t>
            </a:r>
          </a:p>
          <a:p>
            <a:r>
              <a:rPr lang="en-GB"/>
              <a:t>Add support levels!!!</a:t>
            </a:r>
          </a:p>
          <a:p>
            <a:r>
              <a:rPr lang="en-GB"/>
              <a:t>----- Meeting Notes (26/9/13 13:21) -----</a:t>
            </a:r>
          </a:p>
          <a:p>
            <a:r>
              <a:rPr lang="en-GB"/>
              <a:t>basic - 5 regardless of priority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2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----- Meeting Notes (26/9/13 11:58) -----</a:t>
            </a:r>
          </a:p>
          <a:p>
            <a:r>
              <a:rPr lang="en-GB"/>
              <a:t>EGCF - Platform Integrator, Contributing, with basic support commitment</a:t>
            </a:r>
          </a:p>
          <a:p>
            <a:endParaRPr lang="en-GB"/>
          </a:p>
          <a:p>
            <a:r>
              <a:rPr lang="en-GB"/>
              <a:t>PSNC - Platform Integrator, Integrated, Basic or better</a:t>
            </a:r>
          </a:p>
          <a:p>
            <a:endParaRPr lang="en-GB"/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26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26/9/13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26/9/13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26/9/13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26/9/13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Collaboration taxonomy</a:t>
            </a:r>
            <a:br>
              <a:rPr lang="en-GB" dirty="0" smtClean="0"/>
            </a:br>
            <a:r>
              <a:rPr lang="en-GB" dirty="0" smtClean="0"/>
              <a:t>&amp;</a:t>
            </a:r>
            <a:br>
              <a:rPr lang="en-GB" dirty="0" smtClean="0"/>
            </a:br>
            <a:r>
              <a:rPr lang="en-GB" dirty="0" smtClean="0"/>
              <a:t>known commitments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505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Technology Provider type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46728"/>
              </p:ext>
            </p:extLst>
          </p:nvPr>
        </p:nvGraphicFramePr>
        <p:xfrm>
          <a:off x="251520" y="1412776"/>
          <a:ext cx="8640960" cy="45714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160240"/>
                <a:gridCol w="6480720"/>
              </a:tblGrid>
              <a:tr h="14401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Type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Definition</a:t>
                      </a:r>
                      <a:endParaRPr lang="en-GB" sz="2400" dirty="0"/>
                    </a:p>
                  </a:txBody>
                  <a:tcPr/>
                </a:tc>
              </a:tr>
              <a:tr h="55091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Product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Deliver software components that require bundling and integration with other components to provide purpose and functionality, e.g. libraries.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51432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Platform Integrator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Assemble software that is partially or wholly developed by other/external Technology Providers into self-sufficient and well-behaving software service collections.</a:t>
                      </a:r>
                      <a:r>
                        <a:rPr lang="en-US" sz="2000" dirty="0" smtClean="0">
                          <a:effectLst/>
                        </a:rPr>
                        <a:t> Takes responsibility on approaching</a:t>
                      </a:r>
                      <a:r>
                        <a:rPr lang="en-US" sz="2000" baseline="0" dirty="0" smtClean="0">
                          <a:effectLst/>
                        </a:rPr>
                        <a:t> external TPs for their existing components. Is responsible for delivering the platform in a bundle including all external dependencies.</a:t>
                      </a:r>
                      <a:endParaRPr lang="en-US" sz="2000" dirty="0" smtClean="0">
                        <a:effectLst/>
                      </a:endParaRPr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Service Provider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software services as part of a specific platform, for example the EGI Collaboration Platform.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5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Collaborative cooperation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568991"/>
              </p:ext>
            </p:extLst>
          </p:nvPr>
        </p:nvGraphicFramePr>
        <p:xfrm>
          <a:off x="251520" y="1412776"/>
          <a:ext cx="8640960" cy="43891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72208"/>
                <a:gridCol w="6768752"/>
              </a:tblGrid>
              <a:tr h="14401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Type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Definition</a:t>
                      </a:r>
                      <a:endParaRPr lang="en-GB" sz="2400" dirty="0"/>
                    </a:p>
                  </a:txBody>
                  <a:tcPr/>
                </a:tc>
              </a:tr>
              <a:tr h="98296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Community</a:t>
                      </a:r>
                      <a:endParaRPr lang="en-GB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Focus on direct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collaboration with User Communities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Very loose collaboration with EGI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Chances on unforeseen service disruption</a:t>
                      </a:r>
                      <a:endParaRPr lang="en-GB" sz="2800" dirty="0"/>
                    </a:p>
                  </a:txBody>
                  <a:tcPr/>
                </a:tc>
              </a:tr>
              <a:tr h="51432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Contributing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communication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EGI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Regular exchange of roadmaps &amp; release schedules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 mutual influence on decisions is presumed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 in regular F2F meetings expected</a:t>
                      </a:r>
                      <a:endParaRPr lang="en-GB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88132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Integrated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Close collaboration with EGI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MUST adhere to EGI’s quality criteria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</a:t>
                      </a: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must undergo EGI’s Staged Rollout or an equivalent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Implies EGI exerting larger influence on technical and procedural cooperation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290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858153"/>
              </p:ext>
            </p:extLst>
          </p:nvPr>
        </p:nvGraphicFramePr>
        <p:xfrm>
          <a:off x="323528" y="1196752"/>
          <a:ext cx="8559376" cy="49787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30584"/>
                <a:gridCol w="7128792"/>
              </a:tblGrid>
              <a:tr h="52034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Profile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Definition</a:t>
                      </a:r>
                      <a:endParaRPr lang="en-GB" sz="2000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Unspecified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relationship that EGI has with the Technology Provider does not require a service level commitment to be specified.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111373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effort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Technology Provider cannot guarantee any minimum level of support, other than providing as much and as best as is possible in any given circumstance.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Basic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minimum level of support is guaranteed for the most common service targets.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Extended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 Providers commit to significant and measurable support for the software and services they are responsible for.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Premium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Premium support indicates the highest level of support which may include specialised and personal assistance, customised service levels, etc.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663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Existing support targets</a:t>
            </a:r>
            <a:endParaRPr lang="en-GB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67430"/>
              </p:ext>
            </p:extLst>
          </p:nvPr>
        </p:nvGraphicFramePr>
        <p:xfrm>
          <a:off x="2267744" y="1257118"/>
          <a:ext cx="4896544" cy="61793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12168"/>
                <a:gridCol w="3384376"/>
              </a:tblGrid>
              <a:tr h="52034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Profile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Ticket response times</a:t>
                      </a:r>
                      <a:endParaRPr lang="en-GB" sz="2000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Unspecified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  <a:tr h="572251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Best effort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guarantees</a:t>
                      </a:r>
                      <a:endParaRPr lang="en-GB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Base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5 days response regardless priority</a:t>
                      </a:r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Medium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24 hours for top priority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5 working days for all others</a:t>
                      </a:r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dirty="0" smtClean="0"/>
                        <a:t>Top priority – 4 working</a:t>
                      </a:r>
                      <a:r>
                        <a:rPr lang="en-GB" baseline="0" dirty="0" smtClean="0"/>
                        <a:t> hours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Very urgent – 2 working days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Urgent – 5 working days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baseline="0" dirty="0" smtClean="0"/>
                        <a:t>Less urgent – 15 working days</a:t>
                      </a:r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Extended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tbd</a:t>
                      </a:r>
                      <a:endParaRPr lang="en-GB" dirty="0"/>
                    </a:p>
                  </a:txBody>
                  <a:tcPr/>
                </a:tc>
              </a:tr>
              <a:tr h="779613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Premium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tbd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62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service targets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dirty="0" smtClean="0"/>
              <a:t>Ticket solution time</a:t>
            </a:r>
          </a:p>
          <a:p>
            <a:pPr lvl="1"/>
            <a:r>
              <a:rPr lang="en-GB" dirty="0" smtClean="0"/>
              <a:t>Measures the time until a solution for a ticket is provided</a:t>
            </a:r>
          </a:p>
          <a:p>
            <a:pPr lvl="1"/>
            <a:r>
              <a:rPr lang="en-GB" dirty="0" smtClean="0"/>
              <a:t>Requires change of policy</a:t>
            </a:r>
          </a:p>
          <a:p>
            <a:pPr lvl="2"/>
            <a:r>
              <a:rPr lang="en-GB" dirty="0" smtClean="0"/>
              <a:t>Service requests that identify a bug must be closed, </a:t>
            </a:r>
          </a:p>
          <a:p>
            <a:pPr lvl="2"/>
            <a:r>
              <a:rPr lang="en-GB" dirty="0" smtClean="0"/>
              <a:t>Bug maintained as a ticket opened directly to 3</a:t>
            </a:r>
            <a:r>
              <a:rPr lang="en-GB" baseline="30000" dirty="0" smtClean="0"/>
              <a:t>rd</a:t>
            </a:r>
            <a:r>
              <a:rPr lang="en-GB" dirty="0" smtClean="0"/>
              <a:t> level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Postponed until April 2014</a:t>
            </a:r>
          </a:p>
          <a:p>
            <a:r>
              <a:rPr lang="en-GB" dirty="0" smtClean="0"/>
              <a:t>Quality assurance</a:t>
            </a:r>
          </a:p>
          <a:p>
            <a:pPr lvl="1"/>
            <a:r>
              <a:rPr lang="en-GB" dirty="0" smtClean="0"/>
              <a:t>Performance related to EGI Quality Criteria and SR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Agreed to include into Service agreements</a:t>
            </a:r>
          </a:p>
          <a:p>
            <a:r>
              <a:rPr lang="en-GB" dirty="0" smtClean="0"/>
              <a:t>ETA accuracy</a:t>
            </a:r>
          </a:p>
          <a:p>
            <a:pPr lvl="1"/>
            <a:r>
              <a:rPr lang="en-GB" dirty="0" smtClean="0"/>
              <a:t>Measures TP’s accuracy in release planning and scheduling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Agreed to include into Service </a:t>
            </a:r>
            <a:r>
              <a:rPr lang="en-GB" dirty="0" smtClean="0">
                <a:solidFill>
                  <a:srgbClr val="FF0000"/>
                </a:solidFill>
              </a:rPr>
              <a:t>agreements</a:t>
            </a:r>
          </a:p>
          <a:p>
            <a:r>
              <a:rPr lang="en-GB" dirty="0" smtClean="0"/>
              <a:t>Training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Technology Providers to suggest their potential commitments</a:t>
            </a:r>
          </a:p>
          <a:p>
            <a:r>
              <a:rPr lang="en-GB" dirty="0" err="1" smtClean="0"/>
              <a:t>TechProvider</a:t>
            </a:r>
            <a:r>
              <a:rPr lang="en-GB" dirty="0" smtClean="0"/>
              <a:t> </a:t>
            </a:r>
            <a:r>
              <a:rPr lang="en-GB" dirty="0" err="1" smtClean="0"/>
              <a:t>testbed</a:t>
            </a:r>
            <a:endParaRPr lang="en-GB" dirty="0" smtClean="0"/>
          </a:p>
          <a:p>
            <a:pPr lvl="1"/>
            <a:r>
              <a:rPr lang="en-GB" dirty="0" smtClean="0"/>
              <a:t>User can do alpha testing on it</a:t>
            </a:r>
          </a:p>
          <a:p>
            <a:pPr lvl="1"/>
            <a:r>
              <a:rPr lang="en-GB">
                <a:solidFill>
                  <a:srgbClr val="FF0000"/>
                </a:solidFill>
              </a:rPr>
              <a:t>Technology Providers to suggest their potential </a:t>
            </a:r>
            <a:r>
              <a:rPr lang="en-GB" smtClean="0">
                <a:solidFill>
                  <a:srgbClr val="FF0000"/>
                </a:solidFill>
              </a:rPr>
              <a:t>commitments</a:t>
            </a:r>
            <a:endParaRPr lang="en-GB" dirty="0" smtClean="0"/>
          </a:p>
          <a:p>
            <a:r>
              <a:rPr lang="en-GB" dirty="0" smtClean="0"/>
              <a:t>Other Technology provider contributions in the </a:t>
            </a:r>
            <a:r>
              <a:rPr lang="en-GB" dirty="0" err="1" smtClean="0"/>
              <a:t>MoU</a:t>
            </a:r>
            <a:endParaRPr lang="en-GB" dirty="0" smtClean="0"/>
          </a:p>
          <a:p>
            <a:pPr lvl="1"/>
            <a:r>
              <a:rPr lang="en-GB" dirty="0">
                <a:solidFill>
                  <a:srgbClr val="FF0000"/>
                </a:solidFill>
              </a:rPr>
              <a:t>Technology Providers to suggest their potential </a:t>
            </a:r>
            <a:r>
              <a:rPr lang="en-GB" dirty="0" smtClean="0">
                <a:solidFill>
                  <a:srgbClr val="FF0000"/>
                </a:solidFill>
              </a:rPr>
              <a:t>commitments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1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 </a:t>
            </a:r>
            <a:r>
              <a:rPr lang="en-US" dirty="0"/>
              <a:t>c</a:t>
            </a:r>
            <a:r>
              <a:rPr lang="en-US" dirty="0" smtClean="0"/>
              <a:t>ommitment overview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26/9/13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24035"/>
              </p:ext>
            </p:extLst>
          </p:nvPr>
        </p:nvGraphicFramePr>
        <p:xfrm>
          <a:off x="251520" y="1332449"/>
          <a:ext cx="8712970" cy="52324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68152"/>
                <a:gridCol w="2016224"/>
                <a:gridCol w="1843406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Technology Provider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TP type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Integration</a:t>
                      </a:r>
                      <a:r>
                        <a:rPr lang="en-GB" baseline="0" dirty="0" smtClean="0"/>
                        <a:t> level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Support commitment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NorduGrid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 Integrator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FZJ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</a:t>
                      </a:r>
                      <a:r>
                        <a:rPr lang="en-GB" baseline="0" dirty="0" smtClean="0"/>
                        <a:t> Integrator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UNICORE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Community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dCache.org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 Team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EGI HTC, EGI CLIP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Advanced or better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CESNET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 Team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EGI HTC(?),</a:t>
                      </a:r>
                      <a:r>
                        <a:rPr lang="en-GB" baseline="0" dirty="0" smtClean="0"/>
                        <a:t> EGI CLIP, Various CPs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Medium or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 Team(s)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EGI CIP, CLIP, HTC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Contributing or higher, depends</a:t>
                      </a:r>
                      <a:r>
                        <a:rPr lang="en-GB" baseline="0" dirty="0" smtClean="0"/>
                        <a:t> on product &amp; platform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 or higher, depends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smtClean="0"/>
                        <a:t>on the products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STFC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Product</a:t>
                      </a:r>
                      <a:r>
                        <a:rPr lang="en-GB" baseline="0" dirty="0" smtClean="0"/>
                        <a:t> Team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Various CPs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Followed up with TF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EGCF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 Integrator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Globus platform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Contributing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PSNC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Platform Integrator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QCG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Integrated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Advanced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226</TotalTime>
  <Words>707</Words>
  <Application>Microsoft Macintosh PowerPoint</Application>
  <PresentationFormat>On-screen Show (4:3)</PresentationFormat>
  <Paragraphs>145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EGI-InSPIRE-Slide-Template_v4</vt:lpstr>
      <vt:lpstr>Collaboration taxonomy &amp; known commitments</vt:lpstr>
      <vt:lpstr>Technology Provider type</vt:lpstr>
      <vt:lpstr>Collaborative cooperation</vt:lpstr>
      <vt:lpstr>PowerPoint Presentation</vt:lpstr>
      <vt:lpstr>Existing support targets</vt:lpstr>
      <vt:lpstr>Potential service targets</vt:lpstr>
      <vt:lpstr>TP commitment overview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32</cp:revision>
  <dcterms:created xsi:type="dcterms:W3CDTF">2010-09-03T12:01:03Z</dcterms:created>
  <dcterms:modified xsi:type="dcterms:W3CDTF">2013-09-26T12:00:13Z</dcterms:modified>
</cp:coreProperties>
</file>