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63" r:id="rId2"/>
  </p:sldMasterIdLst>
  <p:notesMasterIdLst>
    <p:notesMasterId r:id="rId8"/>
  </p:notesMasterIdLst>
  <p:sldIdLst>
    <p:sldId id="256" r:id="rId3"/>
    <p:sldId id="263" r:id="rId4"/>
    <p:sldId id="264" r:id="rId5"/>
    <p:sldId id="265" r:id="rId6"/>
    <p:sldId id="266" r:id="rId7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513" autoAdjust="0"/>
  </p:normalViewPr>
  <p:slideViewPr>
    <p:cSldViewPr>
      <p:cViewPr varScale="1">
        <p:scale>
          <a:sx n="93" d="100"/>
          <a:sy n="93" d="100"/>
        </p:scale>
        <p:origin x="-205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C5A2B8A-13BC-488B-9271-FD55D091AB17}" type="datetimeFigureOut">
              <a:rPr lang="en-US"/>
              <a:pPr>
                <a:defRPr/>
              </a:pPr>
              <a:t>7/18/2013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C662CB6-D06F-414F-9D69-026D5ED5C7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5000 w 5001"/>
                <a:gd name="T1" fmla="*/ 0 h 2721"/>
                <a:gd name="T2" fmla="*/ 5000 w 5001"/>
                <a:gd name="T3" fmla="*/ 2720 h 2721"/>
                <a:gd name="T4" fmla="*/ 0 w 5001"/>
                <a:gd name="T5" fmla="*/ 2720 h 2721"/>
                <a:gd name="T6" fmla="*/ 2000 w 5001"/>
                <a:gd name="T7" fmla="*/ 0 h 2721"/>
                <a:gd name="T8" fmla="*/ 5000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" name="Text Box 12"/>
            <p:cNvSpPr txBox="1">
              <a:spLocks noChangeArrowheads="1"/>
            </p:cNvSpPr>
            <p:nvPr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sz="3200" b="1">
                  <a:solidFill>
                    <a:srgbClr val="FFFFFF"/>
                  </a:solidFill>
                  <a:ea typeface="SimSun" pitchFamily="2" charset="-122"/>
                  <a:cs typeface="Arial" charset="0"/>
                </a:rPr>
                <a:t>EGI-InSPIRE</a:t>
              </a: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200">
                <a:solidFill>
                  <a:srgbClr val="FFFFFF"/>
                </a:solidFill>
                <a:ea typeface="SimSun" pitchFamily="2" charset="-122"/>
                <a:cs typeface="Arial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200">
                <a:solidFill>
                  <a:srgbClr val="FFFFFF"/>
                </a:solidFill>
                <a:ea typeface="SimSun" pitchFamily="2" charset="-122"/>
                <a:cs typeface="Arial" charset="0"/>
              </a:rPr>
              <a:t>EGI-InSPIRE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D30BDEB-DAC9-4436-925D-F77FA7140691}" type="datetime1">
              <a:rPr lang="en-US"/>
              <a:pPr>
                <a:defRPr/>
              </a:pPr>
              <a:t>7/18/2013</a:t>
            </a:fld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31D746A-063A-41BB-A2C7-2EF164B273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3DCC11-37E5-4FD4-AE05-CD71CE8B83C5}" type="datetime1">
              <a:rPr lang="it-IT"/>
              <a:pPr/>
              <a:t>18/07/2013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947F4F-63D7-425E-A51A-21E6B83E4AF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41448D-20D9-4F3B-9617-40FBE963D647}" type="datetime1">
              <a:rPr lang="it-IT"/>
              <a:pPr/>
              <a:t>18/07/2013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AE70A6-E46F-44CA-9072-E6269C0E25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BDD664-3D29-4670-BCAC-B5AB1EF446D6}" type="datetime1">
              <a:rPr lang="it-IT"/>
              <a:pPr/>
              <a:t>18/07/2013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FEFEDD-124C-48D0-867D-C2AA4F02E8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BDA01B-E993-4E53-8730-B75CCB3F3DBD}" type="datetime1">
              <a:rPr lang="it-IT"/>
              <a:pPr/>
              <a:t>18/07/2013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E91200-F7DD-487A-8C89-2E35FA167D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11963" y="274638"/>
            <a:ext cx="1874837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87450" y="274638"/>
            <a:ext cx="5472113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598F23-13F2-490A-8DA3-1852AF5273AF}" type="datetime1">
              <a:rPr lang="it-IT"/>
              <a:pPr/>
              <a:t>18/07/2013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B907D7-7F12-405B-B00A-C41C2FB1B10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4FD390-F25E-4D6E-97E8-AD243A849891}" type="datetimeFigureOut">
              <a:rPr lang="en-US"/>
              <a:pPr>
                <a:defRPr/>
              </a:pPr>
              <a:t>7/18/2013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FC9E4-F6FB-4412-9C4B-A690766BD7C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093CD-18C6-409C-B6DE-7403EFD51F44}" type="datetimeFigureOut">
              <a:rPr lang="en-US"/>
              <a:pPr>
                <a:defRPr/>
              </a:pPr>
              <a:t>7/18/2013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E6C95A-FE0B-4A9D-ADC4-ED2AEB2EBED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C85C3C-D170-41CE-A689-4B33CEB2A3C3}" type="datetime1">
              <a:rPr lang="it-IT"/>
              <a:pPr/>
              <a:t>18/07/2013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A78C0F-A237-448C-AE55-06B52F9D8D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1ABE5E-3EBF-495F-850C-F10CC8F359E1}" type="datetime1">
              <a:rPr lang="it-IT"/>
              <a:pPr/>
              <a:t>18/07/2013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A8DF2C-EC0E-4E31-A71F-F8AF0ED799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5680AD-7E0D-4E98-958D-13920E4E9B24}" type="datetime1">
              <a:rPr lang="it-IT"/>
              <a:pPr/>
              <a:t>18/07/2013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DB2336-89B9-4A2A-9DE2-E4A3BDF2C2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7450" y="1600200"/>
            <a:ext cx="367347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3325" y="1600200"/>
            <a:ext cx="367347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FC6559-1884-4ED3-9725-755342B8D643}" type="datetime1">
              <a:rPr lang="it-IT"/>
              <a:pPr/>
              <a:t>18/07/2013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D3C649-670A-4D88-A678-0678C6CC3E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7F87C2-8B98-4F62-956C-D5FE2FCBCED2}" type="datetime1">
              <a:rPr lang="it-IT"/>
              <a:pPr/>
              <a:t>18/07/2013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C00B06-F9AB-4321-825B-4E38C3CF8A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A5946F-F0E7-48E5-8C52-E210007EAC13}" type="datetime1">
              <a:rPr lang="it-IT"/>
              <a:pPr/>
              <a:t>18/07/2013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209F59-E084-44A9-8EE8-D3D856FAD9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5" Type="http://schemas.openxmlformats.org/officeDocument/2006/relationships/image" Target="../media/image7.jpeg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Relationship Id="rId14" Type="http://schemas.openxmlformats.org/officeDocument/2006/relationships/image" Target="../media/image6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1035" name="Rectangle 4"/>
            <p:cNvSpPr>
              <a:spLocks noChangeArrowheads="1"/>
            </p:cNvSpPr>
            <p:nvPr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1037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038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5000 w 5001"/>
                <a:gd name="T1" fmla="*/ 0 h 2721"/>
                <a:gd name="T2" fmla="*/ 5000 w 5001"/>
                <a:gd name="T3" fmla="*/ 2720 h 2721"/>
                <a:gd name="T4" fmla="*/ 0 w 5001"/>
                <a:gd name="T5" fmla="*/ 2720 h 2721"/>
                <a:gd name="T6" fmla="*/ 2000 w 5001"/>
                <a:gd name="T7" fmla="*/ 0 h 2721"/>
                <a:gd name="T8" fmla="*/ 5000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CD79E49-2BAE-40EC-B41F-0444A1B0D329}" type="datetimeFigureOut">
              <a:rPr lang="en-US"/>
              <a:pPr>
                <a:defRPr/>
              </a:pPr>
              <a:t>7/18/2013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5FC496D-C743-4A21-9F29-345E1C4E347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3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200">
                <a:solidFill>
                  <a:srgbClr val="FFFFFF"/>
                </a:solidFill>
                <a:ea typeface="SimSun" pitchFamily="2" charset="-122"/>
                <a:cs typeface="Arial" charset="0"/>
              </a:rPr>
              <a:t>www.egi.eu</a:t>
            </a:r>
          </a:p>
        </p:txBody>
      </p:sp>
      <p:sp>
        <p:nvSpPr>
          <p:cNvPr id="1034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200">
                <a:solidFill>
                  <a:srgbClr val="FFFFFF"/>
                </a:solidFill>
                <a:ea typeface="SimSun" pitchFamily="2" charset="-122"/>
                <a:cs typeface="Arial" charset="0"/>
              </a:rPr>
              <a:t>EGI-InSPIRE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0" r:id="rId2"/>
    <p:sldLayoutId id="2147483661" r:id="rId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magine 4" descr="Logo Drihm.jpg"/>
          <p:cNvPicPr>
            <a:picLocks noChangeAspect="1"/>
          </p:cNvPicPr>
          <p:nvPr userDrawn="1"/>
        </p:nvPicPr>
        <p:blipFill>
          <a:blip r:embed="rId13" cstate="print"/>
          <a:srcRect l="27898" t="6322" r="27585" b="39809"/>
          <a:stretch>
            <a:fillRect/>
          </a:stretch>
        </p:blipFill>
        <p:spPr bwMode="auto">
          <a:xfrm>
            <a:off x="34925" y="68263"/>
            <a:ext cx="971550" cy="912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8" name="Rectangle 8"/>
          <p:cNvSpPr>
            <a:spLocks noChangeArrowheads="1"/>
          </p:cNvSpPr>
          <p:nvPr userDrawn="1"/>
        </p:nvSpPr>
        <p:spPr bwMode="auto">
          <a:xfrm flipH="1">
            <a:off x="1042988" y="0"/>
            <a:ext cx="215900" cy="68580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en-US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274638"/>
            <a:ext cx="74993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7450" y="1600200"/>
            <a:ext cx="749935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4438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fld id="{85CF939A-FC15-4075-AB6A-F36652481B50}" type="datetime1">
              <a:rPr lang="it-IT"/>
              <a:pPr/>
              <a:t>18/07/2013</a:t>
            </a:fld>
            <a:endParaRPr lang="en-US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76625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75475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ahoma" pitchFamily="34" charset="0"/>
              </a:defRPr>
            </a:lvl1pPr>
          </a:lstStyle>
          <a:p>
            <a:fld id="{9B660B7A-306A-4927-B386-B7028B25E936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3" name="Picture 18" descr="Destruction in the French Riviera caused by flash flooding "/>
          <p:cNvPicPr>
            <a:picLocks noChangeAspect="1" noChangeArrowheads="1"/>
          </p:cNvPicPr>
          <p:nvPr userDrawn="1"/>
        </p:nvPicPr>
        <p:blipFill>
          <a:blip r:embed="rId14" cstate="print"/>
          <a:srcRect l="46811" r="29385"/>
          <a:stretch>
            <a:fillRect/>
          </a:stretch>
        </p:blipFill>
        <p:spPr bwMode="auto">
          <a:xfrm>
            <a:off x="0" y="1052513"/>
            <a:ext cx="1042988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Picture 20" descr="xinsrc_4e1ee09f4a6c44ab95f9b25a7dd2c41b_francefliid"/>
          <p:cNvPicPr>
            <a:picLocks noChangeAspect="1" noChangeArrowheads="1"/>
          </p:cNvPicPr>
          <p:nvPr userDrawn="1"/>
        </p:nvPicPr>
        <p:blipFill>
          <a:blip r:embed="rId15" cstate="print"/>
          <a:srcRect l="59142" t="25862" r="7677"/>
          <a:stretch>
            <a:fillRect/>
          </a:stretch>
        </p:blipFill>
        <p:spPr bwMode="auto">
          <a:xfrm>
            <a:off x="0" y="3644900"/>
            <a:ext cx="1042988" cy="321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gergely.sipos@egi.eu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3"/>
          <p:cNvSpPr>
            <a:spLocks noGrp="1"/>
          </p:cNvSpPr>
          <p:nvPr>
            <p:ph type="ctrTitle"/>
          </p:nvPr>
        </p:nvSpPr>
        <p:spPr>
          <a:xfrm>
            <a:off x="1619250" y="1700808"/>
            <a:ext cx="7200900" cy="1470025"/>
          </a:xfrm>
        </p:spPr>
        <p:txBody>
          <a:bodyPr/>
          <a:lstStyle/>
          <a:p>
            <a:pPr eaLnBrk="1" hangingPunct="1"/>
            <a:r>
              <a:rPr lang="en-GB" smtClean="0">
                <a:latin typeface="Arial" charset="0"/>
                <a:cs typeface="Arial" charset="0"/>
              </a:rPr>
              <a:t>DRIHM-EGI collaboration</a:t>
            </a:r>
            <a:endParaRPr lang="en-GB" smtClean="0">
              <a:latin typeface="Arial" charset="0"/>
              <a:cs typeface="Arial" charset="0"/>
            </a:endParaRPr>
          </a:p>
        </p:txBody>
      </p:sp>
      <p:sp>
        <p:nvSpPr>
          <p:cNvPr id="3075" name="Subtitle 4"/>
          <p:cNvSpPr>
            <a:spLocks noGrp="1"/>
          </p:cNvSpPr>
          <p:nvPr>
            <p:ph type="subTitle" idx="1"/>
          </p:nvPr>
        </p:nvSpPr>
        <p:spPr>
          <a:xfrm>
            <a:off x="2268538" y="3094087"/>
            <a:ext cx="5832475" cy="1343025"/>
          </a:xfrm>
        </p:spPr>
        <p:txBody>
          <a:bodyPr/>
          <a:lstStyle/>
          <a:p>
            <a:pPr eaLnBrk="1" hangingPunct="1"/>
            <a:r>
              <a:rPr lang="en-GB" smtClean="0">
                <a:latin typeface="Arial" charset="0"/>
                <a:cs typeface="Arial" charset="0"/>
              </a:rPr>
              <a:t>2</a:t>
            </a:r>
            <a:r>
              <a:rPr lang="en-GB" baseline="30000" smtClean="0">
                <a:latin typeface="Arial" charset="0"/>
                <a:cs typeface="Arial" charset="0"/>
              </a:rPr>
              <a:t>nd</a:t>
            </a:r>
            <a:r>
              <a:rPr lang="en-GB" smtClean="0">
                <a:latin typeface="Arial" charset="0"/>
                <a:cs typeface="Arial" charset="0"/>
              </a:rPr>
              <a:t> coordination telcon</a:t>
            </a:r>
            <a:endParaRPr lang="en-GB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GB" smtClean="0">
                <a:latin typeface="Arial" charset="0"/>
                <a:cs typeface="Arial" charset="0"/>
              </a:rPr>
              <a:t>19/July/2013</a:t>
            </a:r>
          </a:p>
          <a:p>
            <a:pPr eaLnBrk="1" hangingPunct="1"/>
            <a:endParaRPr lang="en-GB" sz="1400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GB" smtClean="0">
                <a:latin typeface="Arial" charset="0"/>
                <a:cs typeface="Arial" charset="0"/>
              </a:rPr>
              <a:t>Gergely Sipos</a:t>
            </a:r>
            <a:br>
              <a:rPr lang="en-GB" smtClean="0">
                <a:latin typeface="Arial" charset="0"/>
                <a:cs typeface="Arial" charset="0"/>
              </a:rPr>
            </a:br>
            <a:r>
              <a:rPr lang="en-GB" smtClean="0">
                <a:latin typeface="Arial" charset="0"/>
                <a:cs typeface="Arial" charset="0"/>
                <a:hlinkClick r:id="rId2"/>
              </a:rPr>
              <a:t>gergely.sipos@egi.eu</a:t>
            </a:r>
            <a:r>
              <a:rPr lang="en-GB" smtClean="0">
                <a:latin typeface="Arial" charset="0"/>
                <a:cs typeface="Arial" charset="0"/>
              </a:rPr>
              <a:t> </a:t>
            </a:r>
            <a:endParaRPr lang="en-GB" smtClean="0">
              <a:latin typeface="Arial" charset="0"/>
              <a:cs typeface="Arial" charset="0"/>
            </a:endParaRPr>
          </a:p>
        </p:txBody>
      </p:sp>
      <p:sp>
        <p:nvSpPr>
          <p:cNvPr id="3076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CCEB941-F453-4E3C-891C-AFB5195714FF}" type="datetime1">
              <a:rPr lang="en-GB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18/07/2013</a:t>
            </a:fld>
            <a:endParaRPr lang="en-GB" smtClean="0">
              <a:latin typeface="Arial" charset="0"/>
              <a:cs typeface="Arial" charset="0"/>
            </a:endParaRPr>
          </a:p>
        </p:txBody>
      </p:sp>
      <p:sp>
        <p:nvSpPr>
          <p:cNvPr id="3077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07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3D1481-8262-4440-BCFB-46B33AD11A22}" type="slidenum">
              <a:rPr lang="en-GB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Goal and task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207293"/>
            <a:ext cx="8075612" cy="4525963"/>
          </a:xfrm>
        </p:spPr>
        <p:txBody>
          <a:bodyPr/>
          <a:lstStyle/>
          <a:p>
            <a:r>
              <a:rPr lang="en-GB" sz="2800" smtClean="0"/>
              <a:t>Goal: </a:t>
            </a:r>
          </a:p>
          <a:p>
            <a:pPr lvl="1"/>
            <a:r>
              <a:rPr lang="en-GB" sz="2400" smtClean="0"/>
              <a:t>Setup </a:t>
            </a:r>
            <a:r>
              <a:rPr lang="en-GB" sz="2400" smtClean="0"/>
              <a:t>a </a:t>
            </a:r>
            <a:r>
              <a:rPr lang="en-GB" sz="2400" smtClean="0"/>
              <a:t>science gateway with workflows for hydrometeorology research communities</a:t>
            </a:r>
          </a:p>
          <a:p>
            <a:r>
              <a:rPr lang="en-GB" sz="2800" smtClean="0"/>
              <a:t>Task: </a:t>
            </a:r>
          </a:p>
          <a:p>
            <a:r>
              <a:rPr lang="en-GB" sz="2800" smtClean="0"/>
              <a:t>Integration of</a:t>
            </a:r>
            <a:endParaRPr lang="en-GB" sz="2800" smtClean="0"/>
          </a:p>
          <a:p>
            <a:pPr lvl="1"/>
            <a:r>
              <a:rPr lang="en-GB" sz="2400" smtClean="0"/>
              <a:t>Simulation models: WRF, DRIFT, RainFARM, RIBS  (DRIHM)</a:t>
            </a:r>
          </a:p>
          <a:p>
            <a:pPr lvl="1"/>
            <a:r>
              <a:rPr lang="en-GB" sz="2400" smtClean="0"/>
              <a:t>gUSE gateway framework (SCI-BUS)</a:t>
            </a:r>
          </a:p>
          <a:p>
            <a:pPr lvl="1"/>
            <a:r>
              <a:rPr lang="en-GB" sz="2400" smtClean="0"/>
              <a:t>Workflows (ER-flow)</a:t>
            </a:r>
          </a:p>
          <a:p>
            <a:pPr lvl="1"/>
            <a:r>
              <a:rPr lang="en-GB" sz="2400" smtClean="0"/>
              <a:t>Computing and storage resources (NGIs and IGE)</a:t>
            </a:r>
            <a:endParaRPr lang="en-GB"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-243408"/>
            <a:ext cx="8100392" cy="1143000"/>
          </a:xfrm>
        </p:spPr>
        <p:txBody>
          <a:bodyPr/>
          <a:lstStyle/>
          <a:p>
            <a:r>
              <a:rPr lang="en-GB" sz="2800" smtClean="0"/>
              <a:t>Envisaged workflows (DRIHM model chains)</a:t>
            </a:r>
            <a:endParaRPr lang="en-GB" sz="2800"/>
          </a:p>
        </p:txBody>
      </p:sp>
      <p:sp>
        <p:nvSpPr>
          <p:cNvPr id="5" name="Rectangle 6"/>
          <p:cNvSpPr txBox="1">
            <a:spLocks noGrp="1" noChangeArrowheads="1"/>
          </p:cNvSpPr>
          <p:nvPr/>
        </p:nvSpPr>
        <p:spPr bwMode="auto">
          <a:xfrm>
            <a:off x="8675688" y="6245225"/>
            <a:ext cx="43338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fld id="{EAC2F227-2925-4C91-AE55-B1BC8B4268AF}" type="slidenum">
              <a:rPr lang="en-US" sz="1400"/>
              <a:pPr algn="r" eaLnBrk="0" hangingPunct="0"/>
              <a:t>3</a:t>
            </a:fld>
            <a:endParaRPr lang="en-US" sz="1400"/>
          </a:p>
        </p:txBody>
      </p:sp>
      <p:grpSp>
        <p:nvGrpSpPr>
          <p:cNvPr id="6" name="Group 4"/>
          <p:cNvGrpSpPr>
            <a:grpSpLocks/>
          </p:cNvGrpSpPr>
          <p:nvPr/>
        </p:nvGrpSpPr>
        <p:grpSpPr bwMode="auto">
          <a:xfrm>
            <a:off x="2338388" y="1052513"/>
            <a:ext cx="5810250" cy="5505450"/>
            <a:chOff x="1111" y="663"/>
            <a:chExt cx="3660" cy="3468"/>
          </a:xfrm>
        </p:grpSpPr>
        <p:pic>
          <p:nvPicPr>
            <p:cNvPr id="7" name="Picture 5" descr="DRIHM Modelling Structure v0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111" y="663"/>
              <a:ext cx="3660" cy="34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Oval 6"/>
            <p:cNvSpPr>
              <a:spLocks noChangeArrowheads="1"/>
            </p:cNvSpPr>
            <p:nvPr/>
          </p:nvSpPr>
          <p:spPr bwMode="auto">
            <a:xfrm>
              <a:off x="2744" y="1026"/>
              <a:ext cx="227" cy="181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wrap="none" lIns="0" tIns="0" rIns="72000" bIns="0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2409825" y="1052513"/>
            <a:ext cx="5832475" cy="5472112"/>
          </a:xfrm>
          <a:prstGeom prst="rect">
            <a:avLst/>
          </a:prstGeom>
          <a:solidFill>
            <a:schemeClr val="bg1">
              <a:alpha val="74901"/>
            </a:schemeClr>
          </a:solidFill>
          <a:ln w="6350">
            <a:solidFill>
              <a:schemeClr val="bg1"/>
            </a:solidFill>
            <a:miter lim="800000"/>
            <a:headEnd/>
            <a:tailEnd/>
          </a:ln>
        </p:spPr>
        <p:txBody>
          <a:bodyPr wrap="none" lIns="0" tIns="0" rIns="72000" bIns="0" anchor="ctr">
            <a:spAutoFit/>
          </a:bodyPr>
          <a:lstStyle/>
          <a:p>
            <a:endParaRPr lang="en-GB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1692275" y="2852738"/>
            <a:ext cx="7129463" cy="288925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7453313" y="2925763"/>
            <a:ext cx="1008062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72000" bIns="0">
            <a:spAutoFit/>
          </a:bodyPr>
          <a:lstStyle/>
          <a:p>
            <a:r>
              <a:rPr lang="en-GB" sz="900" b="1">
                <a:solidFill>
                  <a:schemeClr val="bg1"/>
                </a:solidFill>
                <a:latin typeface="Verdana" pitchFamily="34" charset="0"/>
              </a:rPr>
              <a:t>Probability</a:t>
            </a: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1692275" y="1700213"/>
            <a:ext cx="7129463" cy="288925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7453313" y="1773238"/>
            <a:ext cx="1008062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72000" bIns="0">
            <a:spAutoFit/>
          </a:bodyPr>
          <a:lstStyle/>
          <a:p>
            <a:r>
              <a:rPr lang="en-GB" sz="900" b="1">
                <a:solidFill>
                  <a:schemeClr val="bg1"/>
                </a:solidFill>
                <a:latin typeface="Verdana" pitchFamily="34" charset="0"/>
              </a:rPr>
              <a:t>Probability</a:t>
            </a:r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1692275" y="4005263"/>
            <a:ext cx="7129463" cy="288925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7453313" y="4078288"/>
            <a:ext cx="1008062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72000" bIns="0">
            <a:spAutoFit/>
          </a:bodyPr>
          <a:lstStyle/>
          <a:p>
            <a:r>
              <a:rPr lang="en-GB" sz="900" b="1">
                <a:solidFill>
                  <a:schemeClr val="bg1"/>
                </a:solidFill>
                <a:latin typeface="Verdana" pitchFamily="34" charset="0"/>
              </a:rPr>
              <a:t>Probability</a:t>
            </a:r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1692275" y="5229225"/>
            <a:ext cx="7129463" cy="288925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Text Box 15"/>
          <p:cNvSpPr txBox="1">
            <a:spLocks noChangeArrowheads="1"/>
          </p:cNvSpPr>
          <p:nvPr/>
        </p:nvSpPr>
        <p:spPr bwMode="auto">
          <a:xfrm>
            <a:off x="4933950" y="5302250"/>
            <a:ext cx="1008063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72000" bIns="0">
            <a:spAutoFit/>
          </a:bodyPr>
          <a:lstStyle/>
          <a:p>
            <a:r>
              <a:rPr lang="en-GB" sz="900" b="1">
                <a:solidFill>
                  <a:schemeClr val="bg1"/>
                </a:solidFill>
                <a:latin typeface="Verdana" pitchFamily="34" charset="0"/>
              </a:rPr>
              <a:t>Ensemble</a:t>
            </a:r>
          </a:p>
        </p:txBody>
      </p:sp>
      <p:sp>
        <p:nvSpPr>
          <p:cNvPr id="18" name="Text Box 16"/>
          <p:cNvSpPr txBox="1">
            <a:spLocks noChangeArrowheads="1"/>
          </p:cNvSpPr>
          <p:nvPr/>
        </p:nvSpPr>
        <p:spPr bwMode="auto">
          <a:xfrm>
            <a:off x="7453313" y="5302250"/>
            <a:ext cx="1008062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72000" bIns="0">
            <a:spAutoFit/>
          </a:bodyPr>
          <a:lstStyle/>
          <a:p>
            <a:r>
              <a:rPr lang="en-GB" sz="900" b="1">
                <a:solidFill>
                  <a:schemeClr val="bg1"/>
                </a:solidFill>
                <a:latin typeface="Verdana" pitchFamily="34" charset="0"/>
              </a:rPr>
              <a:t>Probability</a:t>
            </a:r>
          </a:p>
        </p:txBody>
      </p:sp>
      <p:sp>
        <p:nvSpPr>
          <p:cNvPr id="19" name="Text Box 17"/>
          <p:cNvSpPr txBox="1">
            <a:spLocks noChangeArrowheads="1"/>
          </p:cNvSpPr>
          <p:nvPr/>
        </p:nvSpPr>
        <p:spPr bwMode="auto">
          <a:xfrm>
            <a:off x="1116013" y="1052513"/>
            <a:ext cx="11525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72000" bIns="0">
            <a:spAutoFit/>
          </a:bodyPr>
          <a:lstStyle/>
          <a:p>
            <a:pPr algn="l"/>
            <a:r>
              <a:rPr lang="en-GB" altLang="it-IT" sz="1200" b="1"/>
              <a:t>“</a:t>
            </a:r>
            <a:r>
              <a:rPr lang="en-GB" sz="1200" b="1"/>
              <a:t>Large</a:t>
            </a:r>
            <a:r>
              <a:rPr lang="en-GB" altLang="it-IT" sz="1200" b="1"/>
              <a:t>”</a:t>
            </a:r>
            <a:r>
              <a:rPr lang="en-GB" sz="1200" b="1"/>
              <a:t> Scale</a:t>
            </a:r>
          </a:p>
          <a:p>
            <a:pPr algn="l"/>
            <a:r>
              <a:rPr lang="en-GB" sz="1200" b="1"/>
              <a:t>Meteorological</a:t>
            </a:r>
          </a:p>
        </p:txBody>
      </p:sp>
      <p:sp>
        <p:nvSpPr>
          <p:cNvPr id="20" name="Text Box 18"/>
          <p:cNvSpPr txBox="1">
            <a:spLocks noChangeArrowheads="1"/>
          </p:cNvSpPr>
          <p:nvPr/>
        </p:nvSpPr>
        <p:spPr bwMode="auto">
          <a:xfrm>
            <a:off x="1116013" y="2205038"/>
            <a:ext cx="11525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72000" bIns="0">
            <a:spAutoFit/>
          </a:bodyPr>
          <a:lstStyle/>
          <a:p>
            <a:pPr algn="l"/>
            <a:r>
              <a:rPr lang="en-GB" altLang="it-IT" sz="1200" b="1"/>
              <a:t>“</a:t>
            </a:r>
            <a:r>
              <a:rPr lang="en-GB" sz="1200" b="1"/>
              <a:t>Small</a:t>
            </a:r>
            <a:r>
              <a:rPr lang="en-GB" altLang="it-IT" sz="1200" b="1"/>
              <a:t>”</a:t>
            </a:r>
            <a:r>
              <a:rPr lang="en-GB" sz="1200" b="1"/>
              <a:t> Scale</a:t>
            </a:r>
          </a:p>
          <a:p>
            <a:pPr algn="l"/>
            <a:r>
              <a:rPr lang="en-GB" sz="1200" b="1"/>
              <a:t>Meteorological</a:t>
            </a:r>
          </a:p>
        </p:txBody>
      </p:sp>
      <p:sp>
        <p:nvSpPr>
          <p:cNvPr id="21" name="Text Box 19"/>
          <p:cNvSpPr txBox="1">
            <a:spLocks noChangeArrowheads="1"/>
          </p:cNvSpPr>
          <p:nvPr/>
        </p:nvSpPr>
        <p:spPr bwMode="auto">
          <a:xfrm>
            <a:off x="1116013" y="5805488"/>
            <a:ext cx="11525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72000" bIns="0">
            <a:spAutoFit/>
          </a:bodyPr>
          <a:lstStyle/>
          <a:p>
            <a:pPr algn="l"/>
            <a:r>
              <a:rPr lang="en-GB" sz="1200" b="1"/>
              <a:t>Impact</a:t>
            </a:r>
          </a:p>
        </p:txBody>
      </p:sp>
      <p:sp>
        <p:nvSpPr>
          <p:cNvPr id="22" name="Text Box 20"/>
          <p:cNvSpPr txBox="1">
            <a:spLocks noChangeArrowheads="1"/>
          </p:cNvSpPr>
          <p:nvPr/>
        </p:nvSpPr>
        <p:spPr bwMode="auto">
          <a:xfrm>
            <a:off x="1116013" y="4508500"/>
            <a:ext cx="11525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72000" bIns="0">
            <a:spAutoFit/>
          </a:bodyPr>
          <a:lstStyle/>
          <a:p>
            <a:pPr algn="l"/>
            <a:r>
              <a:rPr lang="en-GB" sz="1200" b="1"/>
              <a:t>Hydraulic</a:t>
            </a:r>
          </a:p>
        </p:txBody>
      </p:sp>
      <p:sp>
        <p:nvSpPr>
          <p:cNvPr id="23" name="Text Box 21"/>
          <p:cNvSpPr txBox="1">
            <a:spLocks noChangeArrowheads="1"/>
          </p:cNvSpPr>
          <p:nvPr/>
        </p:nvSpPr>
        <p:spPr bwMode="auto">
          <a:xfrm>
            <a:off x="1116013" y="3357563"/>
            <a:ext cx="11525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72000" bIns="0">
            <a:spAutoFit/>
          </a:bodyPr>
          <a:lstStyle/>
          <a:p>
            <a:pPr algn="l"/>
            <a:r>
              <a:rPr lang="en-GB" sz="1200" b="1"/>
              <a:t>Hydrologic</a:t>
            </a:r>
          </a:p>
        </p:txBody>
      </p:sp>
      <p:grpSp>
        <p:nvGrpSpPr>
          <p:cNvPr id="24" name="Group 22"/>
          <p:cNvGrpSpPr>
            <a:grpSpLocks/>
          </p:cNvGrpSpPr>
          <p:nvPr/>
        </p:nvGrpSpPr>
        <p:grpSpPr bwMode="auto">
          <a:xfrm>
            <a:off x="2339975" y="692150"/>
            <a:ext cx="4752975" cy="3744913"/>
            <a:chOff x="1474" y="436"/>
            <a:chExt cx="2994" cy="2359"/>
          </a:xfrm>
        </p:grpSpPr>
        <p:sp>
          <p:nvSpPr>
            <p:cNvPr id="25" name="Rectangle 23"/>
            <p:cNvSpPr>
              <a:spLocks noChangeArrowheads="1"/>
            </p:cNvSpPr>
            <p:nvPr/>
          </p:nvSpPr>
          <p:spPr bwMode="auto">
            <a:xfrm>
              <a:off x="2517" y="436"/>
              <a:ext cx="862" cy="545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Rectangle 24"/>
            <p:cNvSpPr>
              <a:spLocks noChangeArrowheads="1"/>
            </p:cNvSpPr>
            <p:nvPr/>
          </p:nvSpPr>
          <p:spPr bwMode="auto">
            <a:xfrm>
              <a:off x="1474" y="1026"/>
              <a:ext cx="680" cy="272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Rectangle 25"/>
            <p:cNvSpPr>
              <a:spLocks noChangeArrowheads="1"/>
            </p:cNvSpPr>
            <p:nvPr/>
          </p:nvSpPr>
          <p:spPr bwMode="auto">
            <a:xfrm>
              <a:off x="1474" y="981"/>
              <a:ext cx="1905" cy="45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Rectangle 26"/>
            <p:cNvSpPr>
              <a:spLocks noChangeArrowheads="1"/>
            </p:cNvSpPr>
            <p:nvPr/>
          </p:nvSpPr>
          <p:spPr bwMode="auto">
            <a:xfrm>
              <a:off x="1474" y="1298"/>
              <a:ext cx="1905" cy="46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Rectangle 27"/>
            <p:cNvSpPr>
              <a:spLocks noChangeArrowheads="1"/>
            </p:cNvSpPr>
            <p:nvPr/>
          </p:nvSpPr>
          <p:spPr bwMode="auto">
            <a:xfrm>
              <a:off x="3152" y="1706"/>
              <a:ext cx="499" cy="363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Rectangle 28"/>
            <p:cNvSpPr>
              <a:spLocks noChangeArrowheads="1"/>
            </p:cNvSpPr>
            <p:nvPr/>
          </p:nvSpPr>
          <p:spPr bwMode="auto">
            <a:xfrm>
              <a:off x="2517" y="1344"/>
              <a:ext cx="862" cy="408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Rectangle 29"/>
            <p:cNvSpPr>
              <a:spLocks noChangeArrowheads="1"/>
            </p:cNvSpPr>
            <p:nvPr/>
          </p:nvSpPr>
          <p:spPr bwMode="auto">
            <a:xfrm>
              <a:off x="1474" y="1706"/>
              <a:ext cx="680" cy="363"/>
            </a:xfrm>
            <a:prstGeom prst="rect">
              <a:avLst/>
            </a:prstGeom>
            <a:solidFill>
              <a:srgbClr val="FF9999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Rectangle 30"/>
            <p:cNvSpPr>
              <a:spLocks noChangeArrowheads="1"/>
            </p:cNvSpPr>
            <p:nvPr/>
          </p:nvSpPr>
          <p:spPr bwMode="auto">
            <a:xfrm>
              <a:off x="3152" y="2432"/>
              <a:ext cx="499" cy="363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Rectangle 31"/>
            <p:cNvSpPr>
              <a:spLocks noChangeArrowheads="1"/>
            </p:cNvSpPr>
            <p:nvPr/>
          </p:nvSpPr>
          <p:spPr bwMode="auto">
            <a:xfrm>
              <a:off x="1474" y="1706"/>
              <a:ext cx="1043" cy="46"/>
            </a:xfrm>
            <a:prstGeom prst="rect">
              <a:avLst/>
            </a:prstGeom>
            <a:solidFill>
              <a:srgbClr val="FF9999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Rectangle 32"/>
            <p:cNvSpPr>
              <a:spLocks noChangeArrowheads="1"/>
            </p:cNvSpPr>
            <p:nvPr/>
          </p:nvSpPr>
          <p:spPr bwMode="auto">
            <a:xfrm>
              <a:off x="1746" y="2024"/>
              <a:ext cx="1406" cy="45"/>
            </a:xfrm>
            <a:prstGeom prst="rect">
              <a:avLst/>
            </a:prstGeom>
            <a:solidFill>
              <a:srgbClr val="FF9999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Rectangle 33"/>
            <p:cNvSpPr>
              <a:spLocks noChangeArrowheads="1"/>
            </p:cNvSpPr>
            <p:nvPr/>
          </p:nvSpPr>
          <p:spPr bwMode="auto">
            <a:xfrm>
              <a:off x="3606" y="2024"/>
              <a:ext cx="862" cy="454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Rectangle 34"/>
            <p:cNvSpPr>
              <a:spLocks noChangeArrowheads="1"/>
            </p:cNvSpPr>
            <p:nvPr/>
          </p:nvSpPr>
          <p:spPr bwMode="auto">
            <a:xfrm>
              <a:off x="1474" y="2432"/>
              <a:ext cx="680" cy="363"/>
            </a:xfrm>
            <a:prstGeom prst="rect">
              <a:avLst/>
            </a:prstGeom>
            <a:solidFill>
              <a:srgbClr val="FF9999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Rectangle 35"/>
            <p:cNvSpPr>
              <a:spLocks noChangeArrowheads="1"/>
            </p:cNvSpPr>
            <p:nvPr/>
          </p:nvSpPr>
          <p:spPr bwMode="auto">
            <a:xfrm>
              <a:off x="2109" y="2432"/>
              <a:ext cx="1043" cy="46"/>
            </a:xfrm>
            <a:prstGeom prst="rect">
              <a:avLst/>
            </a:prstGeom>
            <a:solidFill>
              <a:srgbClr val="FF9999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Text Box 36"/>
            <p:cNvSpPr txBox="1">
              <a:spLocks noChangeArrowheads="1"/>
            </p:cNvSpPr>
            <p:nvPr/>
          </p:nvSpPr>
          <p:spPr bwMode="auto">
            <a:xfrm>
              <a:off x="2653" y="482"/>
              <a:ext cx="635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72000" bIns="0">
              <a:spAutoFit/>
            </a:bodyPr>
            <a:lstStyle/>
            <a:p>
              <a:r>
                <a:rPr lang="en-GB" sz="900">
                  <a:solidFill>
                    <a:srgbClr val="424E7B"/>
                  </a:solidFill>
                  <a:latin typeface="Verdana" pitchFamily="34" charset="0"/>
                </a:rPr>
                <a:t> </a:t>
              </a:r>
              <a:r>
                <a:rPr lang="en-GB" sz="1200" b="1">
                  <a:solidFill>
                    <a:schemeClr val="bg1"/>
                  </a:solidFill>
                  <a:latin typeface="Verdana" pitchFamily="34" charset="0"/>
                </a:rPr>
                <a:t>CIMA</a:t>
              </a:r>
            </a:p>
          </p:txBody>
        </p:sp>
      </p:grpSp>
      <p:sp>
        <p:nvSpPr>
          <p:cNvPr id="42" name="Text Box 40"/>
          <p:cNvSpPr txBox="1">
            <a:spLocks noChangeArrowheads="1"/>
          </p:cNvSpPr>
          <p:nvPr/>
        </p:nvSpPr>
        <p:spPr bwMode="auto">
          <a:xfrm>
            <a:off x="5795963" y="3357563"/>
            <a:ext cx="1223962" cy="415925"/>
          </a:xfrm>
          <a:prstGeom prst="rect">
            <a:avLst/>
          </a:prstGeom>
          <a:solidFill>
            <a:schemeClr val="accent6">
              <a:lumMod val="50000"/>
            </a:schemeClr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>
            <a:noAutofit/>
          </a:bodyPr>
          <a:lstStyle/>
          <a:p>
            <a:pPr algn="r"/>
            <a:endParaRPr lang="en-GB" sz="1100" b="1">
              <a:solidFill>
                <a:schemeClr val="bg1"/>
              </a:solidFill>
              <a:latin typeface="Arial Narrow" pitchFamily="34" charset="0"/>
            </a:endParaRPr>
          </a:p>
          <a:p>
            <a:r>
              <a:rPr lang="en-GB" sz="1100" b="1">
                <a:solidFill>
                  <a:schemeClr val="bg1"/>
                </a:solidFill>
                <a:latin typeface="Verdana" pitchFamily="34" charset="0"/>
              </a:rPr>
              <a:t> DRiFt</a:t>
            </a:r>
          </a:p>
          <a:p>
            <a:endParaRPr lang="en-GB" sz="1100" b="1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43" name="Text Box 41"/>
          <p:cNvSpPr txBox="1">
            <a:spLocks noChangeArrowheads="1"/>
          </p:cNvSpPr>
          <p:nvPr/>
        </p:nvSpPr>
        <p:spPr bwMode="auto">
          <a:xfrm>
            <a:off x="4932363" y="2924175"/>
            <a:ext cx="1008062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72000" bIns="0">
            <a:spAutoFit/>
          </a:bodyPr>
          <a:lstStyle/>
          <a:p>
            <a:r>
              <a:rPr lang="en-GB" sz="900" b="1">
                <a:solidFill>
                  <a:schemeClr val="bg1"/>
                </a:solidFill>
                <a:latin typeface="Verdana" pitchFamily="34" charset="0"/>
              </a:rPr>
              <a:t>Ensemble</a:t>
            </a:r>
          </a:p>
        </p:txBody>
      </p:sp>
      <p:sp>
        <p:nvSpPr>
          <p:cNvPr id="44" name="Text Box 42"/>
          <p:cNvSpPr txBox="1">
            <a:spLocks noChangeArrowheads="1"/>
          </p:cNvSpPr>
          <p:nvPr/>
        </p:nvSpPr>
        <p:spPr bwMode="auto">
          <a:xfrm>
            <a:off x="4068763" y="2205038"/>
            <a:ext cx="1223962" cy="415925"/>
          </a:xfrm>
          <a:prstGeom prst="rect">
            <a:avLst/>
          </a:prstGeom>
          <a:solidFill>
            <a:schemeClr val="accent6">
              <a:lumMod val="50000"/>
            </a:schemeClr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>
            <a:noAutofit/>
          </a:bodyPr>
          <a:lstStyle/>
          <a:p>
            <a:pPr algn="r"/>
            <a:endParaRPr lang="en-GB" sz="1100" b="1">
              <a:solidFill>
                <a:schemeClr val="bg1"/>
              </a:solidFill>
              <a:latin typeface="Arial Narrow" pitchFamily="34" charset="0"/>
            </a:endParaRPr>
          </a:p>
          <a:p>
            <a:r>
              <a:rPr lang="en-GB" sz="1100" b="1">
                <a:solidFill>
                  <a:schemeClr val="bg1"/>
                </a:solidFill>
                <a:latin typeface="Verdana" pitchFamily="34" charset="0"/>
              </a:rPr>
              <a:t>RainFARM</a:t>
            </a:r>
          </a:p>
          <a:p>
            <a:endParaRPr lang="en-GB" sz="1100" b="1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45" name="Text Box 43"/>
          <p:cNvSpPr txBox="1">
            <a:spLocks noChangeArrowheads="1"/>
          </p:cNvSpPr>
          <p:nvPr/>
        </p:nvSpPr>
        <p:spPr bwMode="auto">
          <a:xfrm>
            <a:off x="4068763" y="1052513"/>
            <a:ext cx="1223962" cy="415925"/>
          </a:xfrm>
          <a:prstGeom prst="rect">
            <a:avLst/>
          </a:prstGeom>
          <a:gradFill rotWithShape="1">
            <a:gsLst>
              <a:gs pos="0">
                <a:srgbClr val="FFFFFF">
                  <a:alpha val="70000"/>
                </a:srgbClr>
              </a:gs>
              <a:gs pos="100000">
                <a:srgbClr val="FFFF00"/>
              </a:gs>
            </a:gsLst>
            <a:lin ang="5400000" scaled="1"/>
          </a:gra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72000" bIns="0">
            <a:spAutoFit/>
          </a:bodyPr>
          <a:lstStyle/>
          <a:p>
            <a:pPr algn="r"/>
            <a:endParaRPr lang="en-GB" sz="900" b="1">
              <a:solidFill>
                <a:srgbClr val="424E7B"/>
              </a:solidFill>
              <a:latin typeface="Arial Narrow" pitchFamily="34" charset="0"/>
            </a:endParaRPr>
          </a:p>
          <a:p>
            <a:r>
              <a:rPr lang="en-GB" sz="900">
                <a:latin typeface="Verdana" pitchFamily="34" charset="0"/>
              </a:rPr>
              <a:t>COSMO-Model</a:t>
            </a:r>
          </a:p>
          <a:p>
            <a:endParaRPr lang="en-GB" sz="900">
              <a:latin typeface="Verdana" pitchFamily="34" charset="0"/>
            </a:endParaRPr>
          </a:p>
        </p:txBody>
      </p:sp>
      <p:sp>
        <p:nvSpPr>
          <p:cNvPr id="46" name="Text Box 44"/>
          <p:cNvSpPr txBox="1">
            <a:spLocks noChangeArrowheads="1"/>
          </p:cNvSpPr>
          <p:nvPr/>
        </p:nvSpPr>
        <p:spPr bwMode="auto">
          <a:xfrm>
            <a:off x="5724525" y="765175"/>
            <a:ext cx="14398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72000" bIns="0">
            <a:spAutoFit/>
          </a:bodyPr>
          <a:lstStyle/>
          <a:p>
            <a:r>
              <a:rPr lang="en-GB" sz="1200" b="1">
                <a:solidFill>
                  <a:schemeClr val="bg1"/>
                </a:solidFill>
                <a:latin typeface="Verdana" pitchFamily="34" charset="0"/>
              </a:rPr>
              <a:t>CNRS</a:t>
            </a:r>
          </a:p>
        </p:txBody>
      </p:sp>
      <p:sp>
        <p:nvSpPr>
          <p:cNvPr id="47" name="Text Box 45"/>
          <p:cNvSpPr txBox="1">
            <a:spLocks noChangeArrowheads="1"/>
          </p:cNvSpPr>
          <p:nvPr/>
        </p:nvSpPr>
        <p:spPr bwMode="auto">
          <a:xfrm>
            <a:off x="5795963" y="1052513"/>
            <a:ext cx="1223962" cy="415925"/>
          </a:xfrm>
          <a:prstGeom prst="rect">
            <a:avLst/>
          </a:prstGeom>
          <a:gradFill rotWithShape="1">
            <a:gsLst>
              <a:gs pos="0">
                <a:srgbClr val="FFFFFF">
                  <a:alpha val="70000"/>
                </a:srgbClr>
              </a:gs>
              <a:gs pos="100000">
                <a:srgbClr val="FFFF00"/>
              </a:gs>
            </a:gsLst>
            <a:lin ang="5400000" scaled="1"/>
          </a:gra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72000" bIns="0">
            <a:spAutoFit/>
          </a:bodyPr>
          <a:lstStyle/>
          <a:p>
            <a:pPr algn="r"/>
            <a:endParaRPr lang="en-GB" sz="900" b="1">
              <a:solidFill>
                <a:srgbClr val="424E7B"/>
              </a:solidFill>
              <a:latin typeface="Arial Narrow" pitchFamily="34" charset="0"/>
            </a:endParaRPr>
          </a:p>
          <a:p>
            <a:r>
              <a:rPr lang="en-GB" sz="900">
                <a:solidFill>
                  <a:srgbClr val="424E7B"/>
                </a:solidFill>
                <a:latin typeface="Verdana" pitchFamily="34" charset="0"/>
              </a:rPr>
              <a:t> </a:t>
            </a:r>
            <a:r>
              <a:rPr lang="en-GB" sz="900">
                <a:latin typeface="Verdana" pitchFamily="34" charset="0"/>
              </a:rPr>
              <a:t>Arome EPS</a:t>
            </a:r>
          </a:p>
          <a:p>
            <a:endParaRPr lang="en-GB" sz="900">
              <a:latin typeface="Verdana" pitchFamily="34" charset="0"/>
            </a:endParaRPr>
          </a:p>
        </p:txBody>
      </p:sp>
      <p:sp>
        <p:nvSpPr>
          <p:cNvPr id="53" name="Text Box 51"/>
          <p:cNvSpPr txBox="1">
            <a:spLocks noChangeArrowheads="1"/>
          </p:cNvSpPr>
          <p:nvPr/>
        </p:nvSpPr>
        <p:spPr bwMode="auto">
          <a:xfrm>
            <a:off x="4933950" y="1773238"/>
            <a:ext cx="1008063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72000" bIns="0">
            <a:spAutoFit/>
          </a:bodyPr>
          <a:lstStyle/>
          <a:p>
            <a:r>
              <a:rPr lang="en-GB" sz="900" b="1">
                <a:solidFill>
                  <a:schemeClr val="bg1"/>
                </a:solidFill>
                <a:latin typeface="Verdana" pitchFamily="34" charset="0"/>
              </a:rPr>
              <a:t>Ensemble</a:t>
            </a:r>
          </a:p>
        </p:txBody>
      </p:sp>
      <p:sp>
        <p:nvSpPr>
          <p:cNvPr id="54" name="Text Box 52"/>
          <p:cNvSpPr txBox="1">
            <a:spLocks noChangeArrowheads="1"/>
          </p:cNvSpPr>
          <p:nvPr/>
        </p:nvSpPr>
        <p:spPr bwMode="auto">
          <a:xfrm>
            <a:off x="7524750" y="1052513"/>
            <a:ext cx="1223963" cy="415925"/>
          </a:xfrm>
          <a:prstGeom prst="rect">
            <a:avLst/>
          </a:prstGeom>
          <a:gradFill rotWithShape="1">
            <a:gsLst>
              <a:gs pos="0">
                <a:srgbClr val="FFFFFF">
                  <a:alpha val="70000"/>
                </a:srgbClr>
              </a:gs>
              <a:gs pos="100000">
                <a:srgbClr val="FFFF00"/>
              </a:gs>
            </a:gsLst>
            <a:lin ang="5400000" scaled="1"/>
          </a:gra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72000" bIns="0">
            <a:spAutoFit/>
          </a:bodyPr>
          <a:lstStyle/>
          <a:p>
            <a:pPr algn="r"/>
            <a:endParaRPr lang="en-GB" sz="900" b="1">
              <a:solidFill>
                <a:srgbClr val="424E7B"/>
              </a:solidFill>
              <a:latin typeface="Arial Narrow" pitchFamily="34" charset="0"/>
            </a:endParaRPr>
          </a:p>
          <a:p>
            <a:r>
              <a:rPr lang="en-GB" sz="900">
                <a:solidFill>
                  <a:srgbClr val="424E7B"/>
                </a:solidFill>
                <a:latin typeface="Verdana" pitchFamily="34" charset="0"/>
              </a:rPr>
              <a:t> </a:t>
            </a:r>
            <a:r>
              <a:rPr lang="en-GB" sz="900">
                <a:latin typeface="Verdana" pitchFamily="34" charset="0"/>
              </a:rPr>
              <a:t>Meso-NH</a:t>
            </a:r>
          </a:p>
          <a:p>
            <a:endParaRPr lang="en-GB" sz="900">
              <a:latin typeface="Verdana" pitchFamily="34" charset="0"/>
            </a:endParaRPr>
          </a:p>
        </p:txBody>
      </p:sp>
      <p:grpSp>
        <p:nvGrpSpPr>
          <p:cNvPr id="55" name="Group 53"/>
          <p:cNvGrpSpPr>
            <a:grpSpLocks/>
          </p:cNvGrpSpPr>
          <p:nvPr/>
        </p:nvGrpSpPr>
        <p:grpSpPr bwMode="auto">
          <a:xfrm>
            <a:off x="2268538" y="692150"/>
            <a:ext cx="3095625" cy="4321175"/>
            <a:chOff x="1429" y="436"/>
            <a:chExt cx="1950" cy="2722"/>
          </a:xfrm>
        </p:grpSpPr>
        <p:sp>
          <p:nvSpPr>
            <p:cNvPr id="56" name="Rectangle 54"/>
            <p:cNvSpPr>
              <a:spLocks noChangeArrowheads="1"/>
            </p:cNvSpPr>
            <p:nvPr/>
          </p:nvSpPr>
          <p:spPr bwMode="auto">
            <a:xfrm>
              <a:off x="1429" y="1344"/>
              <a:ext cx="861" cy="362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" name="Rectangle 55"/>
            <p:cNvSpPr>
              <a:spLocks noChangeArrowheads="1"/>
            </p:cNvSpPr>
            <p:nvPr/>
          </p:nvSpPr>
          <p:spPr bwMode="auto">
            <a:xfrm>
              <a:off x="1429" y="436"/>
              <a:ext cx="861" cy="545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Text Box 56"/>
            <p:cNvSpPr txBox="1">
              <a:spLocks noChangeArrowheads="1"/>
            </p:cNvSpPr>
            <p:nvPr/>
          </p:nvSpPr>
          <p:spPr bwMode="auto">
            <a:xfrm>
              <a:off x="1429" y="482"/>
              <a:ext cx="861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72000" bIns="0">
              <a:spAutoFit/>
            </a:bodyPr>
            <a:lstStyle/>
            <a:p>
              <a:r>
                <a:rPr lang="en-GB" sz="900">
                  <a:solidFill>
                    <a:srgbClr val="424E7B"/>
                  </a:solidFill>
                  <a:latin typeface="Verdana" pitchFamily="34" charset="0"/>
                </a:rPr>
                <a:t> </a:t>
              </a:r>
              <a:r>
                <a:rPr lang="en-GB" sz="1200" b="1">
                  <a:solidFill>
                    <a:schemeClr val="bg1"/>
                  </a:solidFill>
                  <a:latin typeface="Verdana" pitchFamily="34" charset="0"/>
                </a:rPr>
                <a:t>RHMSS</a:t>
              </a:r>
              <a:endParaRPr lang="en-GB" sz="900" b="1">
                <a:solidFill>
                  <a:schemeClr val="bg1"/>
                </a:solidFill>
                <a:latin typeface="Verdana" pitchFamily="34" charset="0"/>
              </a:endParaRPr>
            </a:p>
          </p:txBody>
        </p:sp>
        <p:sp>
          <p:nvSpPr>
            <p:cNvPr id="59" name="Rectangle 57"/>
            <p:cNvSpPr>
              <a:spLocks noChangeArrowheads="1"/>
            </p:cNvSpPr>
            <p:nvPr/>
          </p:nvSpPr>
          <p:spPr bwMode="auto">
            <a:xfrm>
              <a:off x="1474" y="981"/>
              <a:ext cx="680" cy="363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Rectangle 58"/>
            <p:cNvSpPr>
              <a:spLocks noChangeArrowheads="1"/>
            </p:cNvSpPr>
            <p:nvPr/>
          </p:nvSpPr>
          <p:spPr bwMode="auto">
            <a:xfrm>
              <a:off x="1474" y="1706"/>
              <a:ext cx="680" cy="363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Rectangle 59"/>
            <p:cNvSpPr>
              <a:spLocks noChangeArrowheads="1"/>
            </p:cNvSpPr>
            <p:nvPr/>
          </p:nvSpPr>
          <p:spPr bwMode="auto">
            <a:xfrm>
              <a:off x="2517" y="2069"/>
              <a:ext cx="862" cy="363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Rectangle 60"/>
            <p:cNvSpPr>
              <a:spLocks noChangeArrowheads="1"/>
            </p:cNvSpPr>
            <p:nvPr/>
          </p:nvSpPr>
          <p:spPr bwMode="auto">
            <a:xfrm>
              <a:off x="2109" y="2024"/>
              <a:ext cx="1270" cy="45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Rectangle 61"/>
            <p:cNvSpPr>
              <a:spLocks noChangeArrowheads="1"/>
            </p:cNvSpPr>
            <p:nvPr/>
          </p:nvSpPr>
          <p:spPr bwMode="auto">
            <a:xfrm>
              <a:off x="2517" y="2795"/>
              <a:ext cx="862" cy="363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Rectangle 62"/>
            <p:cNvSpPr>
              <a:spLocks noChangeArrowheads="1"/>
            </p:cNvSpPr>
            <p:nvPr/>
          </p:nvSpPr>
          <p:spPr bwMode="auto">
            <a:xfrm>
              <a:off x="1474" y="2432"/>
              <a:ext cx="680" cy="363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Rectangle 63"/>
            <p:cNvSpPr>
              <a:spLocks noChangeArrowheads="1"/>
            </p:cNvSpPr>
            <p:nvPr/>
          </p:nvSpPr>
          <p:spPr bwMode="auto">
            <a:xfrm>
              <a:off x="2109" y="2432"/>
              <a:ext cx="1270" cy="46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Rectangle 64"/>
            <p:cNvSpPr>
              <a:spLocks noChangeArrowheads="1"/>
            </p:cNvSpPr>
            <p:nvPr/>
          </p:nvSpPr>
          <p:spPr bwMode="auto">
            <a:xfrm>
              <a:off x="2109" y="2750"/>
              <a:ext cx="1270" cy="46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7" name="Text Box 65"/>
          <p:cNvSpPr txBox="1">
            <a:spLocks noChangeArrowheads="1"/>
          </p:cNvSpPr>
          <p:nvPr/>
        </p:nvSpPr>
        <p:spPr bwMode="auto">
          <a:xfrm>
            <a:off x="2339975" y="1052513"/>
            <a:ext cx="1223963" cy="415925"/>
          </a:xfrm>
          <a:prstGeom prst="rect">
            <a:avLst/>
          </a:prstGeom>
          <a:solidFill>
            <a:schemeClr val="accent6">
              <a:lumMod val="50000"/>
            </a:schemeClr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>
            <a:noAutofit/>
          </a:bodyPr>
          <a:lstStyle/>
          <a:p>
            <a:pPr algn="r"/>
            <a:endParaRPr lang="en-GB" sz="1100" b="1">
              <a:solidFill>
                <a:schemeClr val="bg1"/>
              </a:solidFill>
              <a:latin typeface="Arial Narrow" pitchFamily="34" charset="0"/>
            </a:endParaRPr>
          </a:p>
          <a:p>
            <a:r>
              <a:rPr lang="en-GB" sz="1100" b="1">
                <a:solidFill>
                  <a:schemeClr val="bg1"/>
                </a:solidFill>
                <a:latin typeface="Verdana" pitchFamily="34" charset="0"/>
              </a:rPr>
              <a:t> WRF-NMM</a:t>
            </a:r>
          </a:p>
          <a:p>
            <a:endParaRPr lang="en-GB" sz="1100" b="1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68" name="Text Box 66"/>
          <p:cNvSpPr txBox="1">
            <a:spLocks noChangeArrowheads="1"/>
          </p:cNvSpPr>
          <p:nvPr/>
        </p:nvSpPr>
        <p:spPr bwMode="auto">
          <a:xfrm>
            <a:off x="2413000" y="1773238"/>
            <a:ext cx="1008063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72000" bIns="0">
            <a:spAutoFit/>
          </a:bodyPr>
          <a:lstStyle/>
          <a:p>
            <a:r>
              <a:rPr lang="en-GB" sz="900">
                <a:solidFill>
                  <a:srgbClr val="424E7B"/>
                </a:solidFill>
                <a:latin typeface="Verdana" pitchFamily="34" charset="0"/>
              </a:rPr>
              <a:t> </a:t>
            </a:r>
            <a:r>
              <a:rPr lang="en-GB" sz="900" b="1">
                <a:solidFill>
                  <a:schemeClr val="bg1"/>
                </a:solidFill>
                <a:latin typeface="Verdana" pitchFamily="34" charset="0"/>
              </a:rPr>
              <a:t>Deterministic</a:t>
            </a:r>
          </a:p>
        </p:txBody>
      </p:sp>
      <p:sp>
        <p:nvSpPr>
          <p:cNvPr id="69" name="Text Box 67"/>
          <p:cNvSpPr txBox="1">
            <a:spLocks noChangeArrowheads="1"/>
          </p:cNvSpPr>
          <p:nvPr/>
        </p:nvSpPr>
        <p:spPr bwMode="auto">
          <a:xfrm>
            <a:off x="4068763" y="3357563"/>
            <a:ext cx="1223962" cy="415925"/>
          </a:xfrm>
          <a:prstGeom prst="rect">
            <a:avLst/>
          </a:prstGeom>
          <a:gradFill rotWithShape="1">
            <a:gsLst>
              <a:gs pos="0">
                <a:srgbClr val="FFFFFF">
                  <a:alpha val="70000"/>
                </a:srgbClr>
              </a:gs>
              <a:gs pos="100000">
                <a:srgbClr val="FFFF00"/>
              </a:gs>
            </a:gsLst>
            <a:lin ang="5400000" scaled="1"/>
          </a:gra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72000" bIns="0">
            <a:spAutoFit/>
          </a:bodyPr>
          <a:lstStyle/>
          <a:p>
            <a:pPr algn="r"/>
            <a:endParaRPr lang="en-GB" sz="900" b="1">
              <a:solidFill>
                <a:srgbClr val="424E7B"/>
              </a:solidFill>
              <a:latin typeface="Arial Narrow" pitchFamily="34" charset="0"/>
            </a:endParaRPr>
          </a:p>
          <a:p>
            <a:r>
              <a:rPr lang="en-GB" sz="900">
                <a:solidFill>
                  <a:srgbClr val="424E7B"/>
                </a:solidFill>
                <a:latin typeface="Verdana" pitchFamily="34" charset="0"/>
              </a:rPr>
              <a:t> </a:t>
            </a:r>
            <a:r>
              <a:rPr lang="en-GB" sz="900">
                <a:latin typeface="Verdana" pitchFamily="34" charset="0"/>
              </a:rPr>
              <a:t>HYPROM 2D</a:t>
            </a:r>
          </a:p>
          <a:p>
            <a:endParaRPr lang="en-GB" sz="900">
              <a:latin typeface="Verdana" pitchFamily="34" charset="0"/>
            </a:endParaRPr>
          </a:p>
        </p:txBody>
      </p:sp>
      <p:sp>
        <p:nvSpPr>
          <p:cNvPr id="70" name="Text Box 68"/>
          <p:cNvSpPr txBox="1">
            <a:spLocks noChangeArrowheads="1"/>
          </p:cNvSpPr>
          <p:nvPr/>
        </p:nvSpPr>
        <p:spPr bwMode="auto">
          <a:xfrm>
            <a:off x="4068763" y="4508500"/>
            <a:ext cx="1223962" cy="415925"/>
          </a:xfrm>
          <a:prstGeom prst="rect">
            <a:avLst/>
          </a:prstGeom>
          <a:gradFill rotWithShape="1">
            <a:gsLst>
              <a:gs pos="0">
                <a:srgbClr val="FFFFFF">
                  <a:alpha val="70000"/>
                </a:srgbClr>
              </a:gs>
              <a:gs pos="100000">
                <a:srgbClr val="FFFF00"/>
              </a:gs>
            </a:gsLst>
            <a:lin ang="5400000" scaled="1"/>
          </a:gra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72000" bIns="0">
            <a:spAutoFit/>
          </a:bodyPr>
          <a:lstStyle/>
          <a:p>
            <a:pPr algn="r"/>
            <a:endParaRPr lang="en-GB" sz="900" b="1">
              <a:solidFill>
                <a:srgbClr val="424E7B"/>
              </a:solidFill>
              <a:latin typeface="Arial Narrow" pitchFamily="34" charset="0"/>
            </a:endParaRPr>
          </a:p>
          <a:p>
            <a:r>
              <a:rPr lang="en-GB" sz="900">
                <a:solidFill>
                  <a:srgbClr val="424E7B"/>
                </a:solidFill>
                <a:latin typeface="Verdana" pitchFamily="34" charset="0"/>
              </a:rPr>
              <a:t> </a:t>
            </a:r>
            <a:r>
              <a:rPr lang="en-GB" sz="900">
                <a:latin typeface="Verdana" pitchFamily="34" charset="0"/>
              </a:rPr>
              <a:t>HYPROM 1D</a:t>
            </a:r>
          </a:p>
          <a:p>
            <a:endParaRPr lang="en-GB" sz="900">
              <a:latin typeface="Verdana" pitchFamily="34" charset="0"/>
            </a:endParaRPr>
          </a:p>
        </p:txBody>
      </p:sp>
      <p:grpSp>
        <p:nvGrpSpPr>
          <p:cNvPr id="71" name="Group 69"/>
          <p:cNvGrpSpPr>
            <a:grpSpLocks/>
          </p:cNvGrpSpPr>
          <p:nvPr/>
        </p:nvGrpSpPr>
        <p:grpSpPr bwMode="auto">
          <a:xfrm>
            <a:off x="2268538" y="1989138"/>
            <a:ext cx="1366837" cy="1871662"/>
            <a:chOff x="1429" y="1253"/>
            <a:chExt cx="861" cy="1179"/>
          </a:xfrm>
        </p:grpSpPr>
        <p:sp>
          <p:nvSpPr>
            <p:cNvPr id="72" name="Rectangle 70"/>
            <p:cNvSpPr>
              <a:spLocks noChangeArrowheads="1"/>
            </p:cNvSpPr>
            <p:nvPr/>
          </p:nvSpPr>
          <p:spPr bwMode="auto">
            <a:xfrm>
              <a:off x="1429" y="1253"/>
              <a:ext cx="861" cy="453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" name="Rectangle 71"/>
            <p:cNvSpPr>
              <a:spLocks noChangeArrowheads="1"/>
            </p:cNvSpPr>
            <p:nvPr/>
          </p:nvSpPr>
          <p:spPr bwMode="auto">
            <a:xfrm>
              <a:off x="1474" y="1706"/>
              <a:ext cx="680" cy="363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" name="Rectangle 72"/>
            <p:cNvSpPr>
              <a:spLocks noChangeArrowheads="1"/>
            </p:cNvSpPr>
            <p:nvPr/>
          </p:nvSpPr>
          <p:spPr bwMode="auto">
            <a:xfrm>
              <a:off x="1429" y="2069"/>
              <a:ext cx="861" cy="363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Text Box 73"/>
            <p:cNvSpPr txBox="1">
              <a:spLocks noChangeArrowheads="1"/>
            </p:cNvSpPr>
            <p:nvPr/>
          </p:nvSpPr>
          <p:spPr bwMode="auto">
            <a:xfrm>
              <a:off x="1429" y="1253"/>
              <a:ext cx="861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72000" bIns="0">
              <a:spAutoFit/>
            </a:bodyPr>
            <a:lstStyle/>
            <a:p>
              <a:r>
                <a:rPr lang="en-GB" sz="900">
                  <a:solidFill>
                    <a:srgbClr val="424E7B"/>
                  </a:solidFill>
                  <a:latin typeface="Verdana" pitchFamily="34" charset="0"/>
                </a:rPr>
                <a:t> </a:t>
              </a:r>
              <a:r>
                <a:rPr lang="en-GB" sz="1200" b="1">
                  <a:solidFill>
                    <a:schemeClr val="bg1"/>
                  </a:solidFill>
                  <a:latin typeface="Verdana" pitchFamily="34" charset="0"/>
                </a:rPr>
                <a:t>RHMSS</a:t>
              </a:r>
              <a:endParaRPr lang="en-GB" sz="900" b="1">
                <a:solidFill>
                  <a:schemeClr val="bg1"/>
                </a:solidFill>
                <a:latin typeface="Verdana" pitchFamily="34" charset="0"/>
              </a:endParaRPr>
            </a:p>
          </p:txBody>
        </p:sp>
      </p:grpSp>
      <p:sp>
        <p:nvSpPr>
          <p:cNvPr id="76" name="Text Box 74"/>
          <p:cNvSpPr txBox="1">
            <a:spLocks noChangeArrowheads="1"/>
          </p:cNvSpPr>
          <p:nvPr/>
        </p:nvSpPr>
        <p:spPr bwMode="auto">
          <a:xfrm>
            <a:off x="2339975" y="2205038"/>
            <a:ext cx="1223963" cy="415925"/>
          </a:xfrm>
          <a:prstGeom prst="rect">
            <a:avLst/>
          </a:prstGeom>
          <a:solidFill>
            <a:schemeClr val="accent6">
              <a:lumMod val="50000"/>
            </a:schemeClr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>
            <a:noAutofit/>
          </a:bodyPr>
          <a:lstStyle/>
          <a:p>
            <a:pPr algn="r"/>
            <a:endParaRPr lang="en-GB" sz="1100" b="1">
              <a:solidFill>
                <a:schemeClr val="bg1"/>
              </a:solidFill>
              <a:latin typeface="Arial Narrow" pitchFamily="34" charset="0"/>
            </a:endParaRPr>
          </a:p>
          <a:p>
            <a:r>
              <a:rPr lang="en-GB" sz="1100" b="1">
                <a:solidFill>
                  <a:schemeClr val="bg1"/>
                </a:solidFill>
                <a:latin typeface="Verdana" pitchFamily="34" charset="0"/>
              </a:rPr>
              <a:t> WRF-NMM</a:t>
            </a:r>
          </a:p>
          <a:p>
            <a:endParaRPr lang="en-GB" sz="1100" b="1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77" name="Text Box 75"/>
          <p:cNvSpPr txBox="1">
            <a:spLocks noChangeArrowheads="1"/>
          </p:cNvSpPr>
          <p:nvPr/>
        </p:nvSpPr>
        <p:spPr bwMode="auto">
          <a:xfrm>
            <a:off x="2339975" y="3357563"/>
            <a:ext cx="1223963" cy="415925"/>
          </a:xfrm>
          <a:prstGeom prst="rect">
            <a:avLst/>
          </a:prstGeom>
          <a:gradFill rotWithShape="1">
            <a:gsLst>
              <a:gs pos="0">
                <a:srgbClr val="FFFFFF">
                  <a:alpha val="70000"/>
                </a:srgbClr>
              </a:gs>
              <a:gs pos="100000">
                <a:srgbClr val="FFFF00"/>
              </a:gs>
            </a:gsLst>
            <a:lin ang="5400000" scaled="1"/>
          </a:gra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72000" bIns="0">
            <a:spAutoFit/>
          </a:bodyPr>
          <a:lstStyle/>
          <a:p>
            <a:pPr algn="r"/>
            <a:endParaRPr lang="en-GB" sz="900" b="1">
              <a:solidFill>
                <a:srgbClr val="424E7B"/>
              </a:solidFill>
              <a:latin typeface="Arial Narrow" pitchFamily="34" charset="0"/>
            </a:endParaRPr>
          </a:p>
          <a:p>
            <a:r>
              <a:rPr lang="en-GB" sz="900">
                <a:solidFill>
                  <a:srgbClr val="424E7B"/>
                </a:solidFill>
                <a:latin typeface="Verdana" pitchFamily="34" charset="0"/>
              </a:rPr>
              <a:t> </a:t>
            </a:r>
            <a:r>
              <a:rPr lang="en-GB" sz="900">
                <a:latin typeface="Verdana" pitchFamily="34" charset="0"/>
              </a:rPr>
              <a:t>HBV</a:t>
            </a:r>
          </a:p>
          <a:p>
            <a:endParaRPr lang="en-GB" sz="900">
              <a:latin typeface="Verdana" pitchFamily="34" charset="0"/>
            </a:endParaRPr>
          </a:p>
        </p:txBody>
      </p:sp>
      <p:sp>
        <p:nvSpPr>
          <p:cNvPr id="92" name="Text Box 90"/>
          <p:cNvSpPr txBox="1">
            <a:spLocks noChangeArrowheads="1"/>
          </p:cNvSpPr>
          <p:nvPr/>
        </p:nvSpPr>
        <p:spPr bwMode="auto">
          <a:xfrm>
            <a:off x="5795963" y="4508500"/>
            <a:ext cx="1223962" cy="415925"/>
          </a:xfrm>
          <a:prstGeom prst="rect">
            <a:avLst/>
          </a:prstGeom>
          <a:gradFill rotWithShape="1">
            <a:gsLst>
              <a:gs pos="0">
                <a:srgbClr val="FFFFFF">
                  <a:alpha val="70000"/>
                </a:srgbClr>
              </a:gs>
              <a:gs pos="100000">
                <a:srgbClr val="FFFF00"/>
              </a:gs>
            </a:gsLst>
            <a:lin ang="5400000" scaled="1"/>
          </a:gra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72000" bIns="0">
            <a:spAutoFit/>
          </a:bodyPr>
          <a:lstStyle/>
          <a:p>
            <a:pPr algn="r"/>
            <a:endParaRPr lang="en-GB" sz="900" b="1">
              <a:solidFill>
                <a:srgbClr val="424E7B"/>
              </a:solidFill>
              <a:latin typeface="Arial Narrow" pitchFamily="34" charset="0"/>
            </a:endParaRPr>
          </a:p>
          <a:p>
            <a:r>
              <a:rPr lang="en-GB" sz="900">
                <a:solidFill>
                  <a:srgbClr val="424E7B"/>
                </a:solidFill>
                <a:latin typeface="Verdana" pitchFamily="34" charset="0"/>
              </a:rPr>
              <a:t> </a:t>
            </a:r>
            <a:r>
              <a:rPr lang="en-GB" sz="900">
                <a:latin typeface="Verdana" pitchFamily="34" charset="0"/>
              </a:rPr>
              <a:t>SOBEK-FLOW</a:t>
            </a:r>
          </a:p>
          <a:p>
            <a:endParaRPr lang="en-GB" sz="900">
              <a:latin typeface="Verdana" pitchFamily="34" charset="0"/>
            </a:endParaRPr>
          </a:p>
        </p:txBody>
      </p:sp>
      <p:sp>
        <p:nvSpPr>
          <p:cNvPr id="93" name="Text Box 91"/>
          <p:cNvSpPr txBox="1">
            <a:spLocks noChangeArrowheads="1"/>
          </p:cNvSpPr>
          <p:nvPr/>
        </p:nvSpPr>
        <p:spPr bwMode="auto">
          <a:xfrm>
            <a:off x="7524750" y="4508500"/>
            <a:ext cx="1223963" cy="415925"/>
          </a:xfrm>
          <a:prstGeom prst="rect">
            <a:avLst/>
          </a:prstGeom>
          <a:gradFill rotWithShape="1">
            <a:gsLst>
              <a:gs pos="0">
                <a:srgbClr val="FFFFFF">
                  <a:alpha val="70000"/>
                </a:srgbClr>
              </a:gs>
              <a:gs pos="100000">
                <a:srgbClr val="FFFF00"/>
              </a:gs>
            </a:gsLst>
            <a:lin ang="5400000" scaled="1"/>
          </a:gra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72000" bIns="0">
            <a:spAutoFit/>
          </a:bodyPr>
          <a:lstStyle/>
          <a:p>
            <a:pPr algn="r"/>
            <a:endParaRPr lang="en-GB" sz="900" b="1">
              <a:solidFill>
                <a:srgbClr val="424E7B"/>
              </a:solidFill>
              <a:latin typeface="Arial Narrow" pitchFamily="34" charset="0"/>
            </a:endParaRPr>
          </a:p>
          <a:p>
            <a:r>
              <a:rPr lang="en-GB" sz="900">
                <a:latin typeface="Verdana" pitchFamily="34" charset="0"/>
              </a:rPr>
              <a:t> Delft3D-FLOW</a:t>
            </a:r>
          </a:p>
          <a:p>
            <a:endParaRPr lang="en-GB" sz="900">
              <a:solidFill>
                <a:srgbClr val="424E7B"/>
              </a:solidFill>
              <a:latin typeface="Verdana" pitchFamily="34" charset="0"/>
            </a:endParaRPr>
          </a:p>
        </p:txBody>
      </p:sp>
      <p:sp>
        <p:nvSpPr>
          <p:cNvPr id="100" name="Text Box 98"/>
          <p:cNvSpPr txBox="1">
            <a:spLocks noChangeArrowheads="1"/>
          </p:cNvSpPr>
          <p:nvPr/>
        </p:nvSpPr>
        <p:spPr bwMode="auto">
          <a:xfrm>
            <a:off x="2339975" y="4508500"/>
            <a:ext cx="1223963" cy="415925"/>
          </a:xfrm>
          <a:prstGeom prst="rect">
            <a:avLst/>
          </a:prstGeom>
          <a:gradFill rotWithShape="1">
            <a:gsLst>
              <a:gs pos="0">
                <a:srgbClr val="FFFFFF">
                  <a:alpha val="70000"/>
                </a:srgbClr>
              </a:gs>
              <a:gs pos="100000">
                <a:srgbClr val="FFFF00"/>
              </a:gs>
            </a:gsLst>
            <a:lin ang="5400000" scaled="1"/>
          </a:gra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72000" bIns="0">
            <a:spAutoFit/>
          </a:bodyPr>
          <a:lstStyle/>
          <a:p>
            <a:pPr algn="r"/>
            <a:endParaRPr lang="en-GB" sz="900" b="1">
              <a:solidFill>
                <a:srgbClr val="424E7B"/>
              </a:solidFill>
              <a:latin typeface="Arial Narrow" pitchFamily="34" charset="0"/>
            </a:endParaRPr>
          </a:p>
          <a:p>
            <a:r>
              <a:rPr lang="en-GB" sz="900">
                <a:solidFill>
                  <a:srgbClr val="424E7B"/>
                </a:solidFill>
                <a:latin typeface="Verdana" pitchFamily="34" charset="0"/>
              </a:rPr>
              <a:t> </a:t>
            </a:r>
            <a:r>
              <a:rPr lang="en-GB" sz="900">
                <a:latin typeface="Verdana" pitchFamily="34" charset="0"/>
              </a:rPr>
              <a:t>TELEMAC-2D</a:t>
            </a:r>
          </a:p>
          <a:p>
            <a:endParaRPr lang="en-GB" sz="900">
              <a:latin typeface="Verdana" pitchFamily="34" charset="0"/>
            </a:endParaRPr>
          </a:p>
        </p:txBody>
      </p:sp>
      <p:sp>
        <p:nvSpPr>
          <p:cNvPr id="101" name="Text Box 99"/>
          <p:cNvSpPr txBox="1">
            <a:spLocks noChangeArrowheads="1"/>
          </p:cNvSpPr>
          <p:nvPr/>
        </p:nvSpPr>
        <p:spPr bwMode="auto">
          <a:xfrm>
            <a:off x="2413000" y="5302250"/>
            <a:ext cx="1008063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72000" bIns="0">
            <a:spAutoFit/>
          </a:bodyPr>
          <a:lstStyle/>
          <a:p>
            <a:r>
              <a:rPr lang="en-GB" sz="900">
                <a:solidFill>
                  <a:srgbClr val="424E7B"/>
                </a:solidFill>
                <a:latin typeface="Verdana" pitchFamily="34" charset="0"/>
              </a:rPr>
              <a:t> </a:t>
            </a:r>
            <a:r>
              <a:rPr lang="en-GB" sz="900" b="1">
                <a:solidFill>
                  <a:schemeClr val="bg1"/>
                </a:solidFill>
                <a:latin typeface="Verdana" pitchFamily="34" charset="0"/>
              </a:rPr>
              <a:t>Deterministic</a:t>
            </a:r>
          </a:p>
        </p:txBody>
      </p:sp>
      <p:sp>
        <p:nvSpPr>
          <p:cNvPr id="102" name="Text Box 100"/>
          <p:cNvSpPr txBox="1">
            <a:spLocks noChangeArrowheads="1"/>
          </p:cNvSpPr>
          <p:nvPr/>
        </p:nvSpPr>
        <p:spPr bwMode="auto">
          <a:xfrm>
            <a:off x="2339975" y="5805488"/>
            <a:ext cx="1223963" cy="415925"/>
          </a:xfrm>
          <a:prstGeom prst="rect">
            <a:avLst/>
          </a:prstGeom>
          <a:gradFill rotWithShape="1">
            <a:gsLst>
              <a:gs pos="0">
                <a:srgbClr val="FFFFFF">
                  <a:alpha val="70000"/>
                </a:srgbClr>
              </a:gs>
              <a:gs pos="100000">
                <a:srgbClr val="FFFF00"/>
              </a:gs>
            </a:gsLst>
            <a:lin ang="5400000" scaled="1"/>
          </a:gra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72000" bIns="0">
            <a:spAutoFit/>
          </a:bodyPr>
          <a:lstStyle/>
          <a:p>
            <a:pPr algn="r"/>
            <a:endParaRPr lang="en-GB" sz="900" b="1">
              <a:solidFill>
                <a:srgbClr val="424E7B"/>
              </a:solidFill>
              <a:latin typeface="Arial Narrow" pitchFamily="34" charset="0"/>
            </a:endParaRPr>
          </a:p>
          <a:p>
            <a:r>
              <a:rPr lang="en-GB" sz="900">
                <a:solidFill>
                  <a:srgbClr val="424E7B"/>
                </a:solidFill>
                <a:latin typeface="Verdana" pitchFamily="34" charset="0"/>
              </a:rPr>
              <a:t> </a:t>
            </a:r>
            <a:r>
              <a:rPr lang="en-GB" sz="900">
                <a:latin typeface="Verdana" pitchFamily="34" charset="0"/>
              </a:rPr>
              <a:t>Property Damage</a:t>
            </a:r>
          </a:p>
          <a:p>
            <a:endParaRPr lang="en-GB" sz="900">
              <a:latin typeface="Verdana" pitchFamily="34" charset="0"/>
            </a:endParaRPr>
          </a:p>
        </p:txBody>
      </p:sp>
      <p:grpSp>
        <p:nvGrpSpPr>
          <p:cNvPr id="103" name="Group 101"/>
          <p:cNvGrpSpPr>
            <a:grpSpLocks/>
          </p:cNvGrpSpPr>
          <p:nvPr/>
        </p:nvGrpSpPr>
        <p:grpSpPr bwMode="auto">
          <a:xfrm>
            <a:off x="2339975" y="1989138"/>
            <a:ext cx="6480175" cy="2376487"/>
            <a:chOff x="1474" y="1253"/>
            <a:chExt cx="4082" cy="1497"/>
          </a:xfrm>
        </p:grpSpPr>
        <p:sp>
          <p:nvSpPr>
            <p:cNvPr id="104" name="Rectangle 102"/>
            <p:cNvSpPr>
              <a:spLocks noChangeArrowheads="1"/>
            </p:cNvSpPr>
            <p:nvPr/>
          </p:nvSpPr>
          <p:spPr bwMode="auto">
            <a:xfrm>
              <a:off x="1474" y="1706"/>
              <a:ext cx="680" cy="362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" name="Rectangle 103"/>
            <p:cNvSpPr>
              <a:spLocks noChangeArrowheads="1"/>
            </p:cNvSpPr>
            <p:nvPr/>
          </p:nvSpPr>
          <p:spPr bwMode="auto">
            <a:xfrm>
              <a:off x="1474" y="2478"/>
              <a:ext cx="680" cy="272"/>
            </a:xfrm>
            <a:prstGeom prst="rect">
              <a:avLst/>
            </a:prstGeom>
            <a:solidFill>
              <a:srgbClr val="FF9999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" name="Rectangle 104"/>
            <p:cNvSpPr>
              <a:spLocks noChangeArrowheads="1"/>
            </p:cNvSpPr>
            <p:nvPr/>
          </p:nvSpPr>
          <p:spPr bwMode="auto">
            <a:xfrm>
              <a:off x="1474" y="2432"/>
              <a:ext cx="1678" cy="46"/>
            </a:xfrm>
            <a:prstGeom prst="rect">
              <a:avLst/>
            </a:prstGeom>
            <a:solidFill>
              <a:srgbClr val="FF9999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" name="Rectangle 105"/>
            <p:cNvSpPr>
              <a:spLocks noChangeArrowheads="1"/>
            </p:cNvSpPr>
            <p:nvPr/>
          </p:nvSpPr>
          <p:spPr bwMode="auto">
            <a:xfrm>
              <a:off x="2109" y="2024"/>
              <a:ext cx="2631" cy="45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" name="Rectangle 106"/>
            <p:cNvSpPr>
              <a:spLocks noChangeArrowheads="1"/>
            </p:cNvSpPr>
            <p:nvPr/>
          </p:nvSpPr>
          <p:spPr bwMode="auto">
            <a:xfrm>
              <a:off x="3606" y="2432"/>
              <a:ext cx="1134" cy="46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" name="Rectangle 107"/>
            <p:cNvSpPr>
              <a:spLocks noChangeArrowheads="1"/>
            </p:cNvSpPr>
            <p:nvPr/>
          </p:nvSpPr>
          <p:spPr bwMode="auto">
            <a:xfrm>
              <a:off x="4694" y="2024"/>
              <a:ext cx="862" cy="454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" name="Rectangle 108"/>
            <p:cNvSpPr>
              <a:spLocks noChangeArrowheads="1"/>
            </p:cNvSpPr>
            <p:nvPr/>
          </p:nvSpPr>
          <p:spPr bwMode="auto">
            <a:xfrm>
              <a:off x="3107" y="2432"/>
              <a:ext cx="544" cy="318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" name="Rectangle 109"/>
            <p:cNvSpPr>
              <a:spLocks noChangeArrowheads="1"/>
            </p:cNvSpPr>
            <p:nvPr/>
          </p:nvSpPr>
          <p:spPr bwMode="auto">
            <a:xfrm>
              <a:off x="2109" y="1706"/>
              <a:ext cx="3447" cy="46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" name="Rectangle 110"/>
            <p:cNvSpPr>
              <a:spLocks noChangeArrowheads="1"/>
            </p:cNvSpPr>
            <p:nvPr/>
          </p:nvSpPr>
          <p:spPr bwMode="auto">
            <a:xfrm>
              <a:off x="4694" y="1253"/>
              <a:ext cx="862" cy="454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" name="Text Box 111"/>
            <p:cNvSpPr txBox="1">
              <a:spLocks noChangeArrowheads="1"/>
            </p:cNvSpPr>
            <p:nvPr/>
          </p:nvSpPr>
          <p:spPr bwMode="auto">
            <a:xfrm>
              <a:off x="4694" y="1253"/>
              <a:ext cx="862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72000" bIns="0">
              <a:spAutoFit/>
            </a:bodyPr>
            <a:lstStyle/>
            <a:p>
              <a:r>
                <a:rPr lang="en-GB" sz="1200" b="1">
                  <a:solidFill>
                    <a:schemeClr val="bg1"/>
                  </a:solidFill>
                  <a:latin typeface="Verdana" pitchFamily="34" charset="0"/>
                </a:rPr>
                <a:t>UPM</a:t>
              </a:r>
            </a:p>
          </p:txBody>
        </p:sp>
      </p:grpSp>
      <p:sp>
        <p:nvSpPr>
          <p:cNvPr id="115" name="Text Box 113"/>
          <p:cNvSpPr txBox="1">
            <a:spLocks noChangeArrowheads="1"/>
          </p:cNvSpPr>
          <p:nvPr/>
        </p:nvSpPr>
        <p:spPr bwMode="auto">
          <a:xfrm>
            <a:off x="2413000" y="2925763"/>
            <a:ext cx="1008063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72000" bIns="0">
            <a:spAutoFit/>
          </a:bodyPr>
          <a:lstStyle/>
          <a:p>
            <a:r>
              <a:rPr lang="en-GB" sz="900">
                <a:solidFill>
                  <a:srgbClr val="424E7B"/>
                </a:solidFill>
                <a:latin typeface="Verdana" pitchFamily="34" charset="0"/>
              </a:rPr>
              <a:t> </a:t>
            </a:r>
            <a:r>
              <a:rPr lang="en-GB" sz="900" b="1">
                <a:solidFill>
                  <a:schemeClr val="bg1"/>
                </a:solidFill>
                <a:latin typeface="Verdana" pitchFamily="34" charset="0"/>
              </a:rPr>
              <a:t>Deterministic</a:t>
            </a:r>
          </a:p>
        </p:txBody>
      </p:sp>
      <p:sp>
        <p:nvSpPr>
          <p:cNvPr id="116" name="Text Box 114"/>
          <p:cNvSpPr txBox="1">
            <a:spLocks noChangeArrowheads="1"/>
          </p:cNvSpPr>
          <p:nvPr/>
        </p:nvSpPr>
        <p:spPr bwMode="auto">
          <a:xfrm>
            <a:off x="7524750" y="3357563"/>
            <a:ext cx="1223963" cy="415925"/>
          </a:xfrm>
          <a:prstGeom prst="rect">
            <a:avLst/>
          </a:prstGeom>
          <a:solidFill>
            <a:schemeClr val="accent6">
              <a:lumMod val="50000"/>
            </a:schemeClr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>
            <a:noAutofit/>
          </a:bodyPr>
          <a:lstStyle/>
          <a:p>
            <a:pPr algn="r"/>
            <a:endParaRPr lang="en-GB" sz="1100" b="1">
              <a:solidFill>
                <a:schemeClr val="bg1"/>
              </a:solidFill>
              <a:latin typeface="Arial Narrow" pitchFamily="34" charset="0"/>
            </a:endParaRPr>
          </a:p>
          <a:p>
            <a:r>
              <a:rPr lang="en-GB" sz="1100" b="1">
                <a:solidFill>
                  <a:schemeClr val="bg1"/>
                </a:solidFill>
                <a:latin typeface="Verdana" pitchFamily="34" charset="0"/>
              </a:rPr>
              <a:t> RIBS</a:t>
            </a:r>
          </a:p>
          <a:p>
            <a:endParaRPr lang="en-GB" sz="1100" b="1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117" name="Text Box 115"/>
          <p:cNvSpPr txBox="1">
            <a:spLocks noChangeArrowheads="1"/>
          </p:cNvSpPr>
          <p:nvPr/>
        </p:nvSpPr>
        <p:spPr bwMode="auto">
          <a:xfrm>
            <a:off x="2413000" y="4078288"/>
            <a:ext cx="1008063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72000" bIns="0">
            <a:spAutoFit/>
          </a:bodyPr>
          <a:lstStyle/>
          <a:p>
            <a:r>
              <a:rPr lang="en-GB" sz="900">
                <a:solidFill>
                  <a:srgbClr val="424E7B"/>
                </a:solidFill>
                <a:latin typeface="Verdana" pitchFamily="34" charset="0"/>
              </a:rPr>
              <a:t> </a:t>
            </a:r>
            <a:r>
              <a:rPr lang="en-GB" sz="900" b="1">
                <a:solidFill>
                  <a:schemeClr val="bg1"/>
                </a:solidFill>
                <a:latin typeface="Verdana" pitchFamily="34" charset="0"/>
              </a:rPr>
              <a:t>Deterministic</a:t>
            </a:r>
          </a:p>
        </p:txBody>
      </p:sp>
      <p:sp>
        <p:nvSpPr>
          <p:cNvPr id="118" name="Text Box 116"/>
          <p:cNvSpPr txBox="1">
            <a:spLocks noChangeArrowheads="1"/>
          </p:cNvSpPr>
          <p:nvPr/>
        </p:nvSpPr>
        <p:spPr bwMode="auto">
          <a:xfrm>
            <a:off x="4933950" y="4078288"/>
            <a:ext cx="1008063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72000" bIns="0">
            <a:spAutoFit/>
          </a:bodyPr>
          <a:lstStyle/>
          <a:p>
            <a:r>
              <a:rPr lang="en-GB" sz="900" b="1">
                <a:solidFill>
                  <a:schemeClr val="bg1"/>
                </a:solidFill>
                <a:latin typeface="Verdana" pitchFamily="34" charset="0"/>
              </a:rPr>
              <a:t>Ensemble</a:t>
            </a:r>
          </a:p>
        </p:txBody>
      </p:sp>
      <p:sp>
        <p:nvSpPr>
          <p:cNvPr id="124" name="Text Box 52"/>
          <p:cNvSpPr txBox="1">
            <a:spLocks noChangeArrowheads="1"/>
          </p:cNvSpPr>
          <p:nvPr/>
        </p:nvSpPr>
        <p:spPr bwMode="auto">
          <a:xfrm>
            <a:off x="7524328" y="2204864"/>
            <a:ext cx="1223963" cy="415925"/>
          </a:xfrm>
          <a:prstGeom prst="rect">
            <a:avLst/>
          </a:prstGeom>
          <a:gradFill rotWithShape="1">
            <a:gsLst>
              <a:gs pos="0">
                <a:srgbClr val="FFFFFF">
                  <a:alpha val="70000"/>
                </a:srgbClr>
              </a:gs>
              <a:gs pos="100000">
                <a:srgbClr val="FFFF00"/>
              </a:gs>
            </a:gsLst>
            <a:lin ang="5400000" scaled="1"/>
          </a:gra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72000" bIns="0">
            <a:spAutoFit/>
          </a:bodyPr>
          <a:lstStyle/>
          <a:p>
            <a:pPr algn="r"/>
            <a:endParaRPr lang="en-GB" sz="900" b="1">
              <a:solidFill>
                <a:srgbClr val="424E7B"/>
              </a:solidFill>
              <a:latin typeface="Arial Narrow" pitchFamily="34" charset="0"/>
            </a:endParaRPr>
          </a:p>
          <a:p>
            <a:r>
              <a:rPr lang="en-GB" sz="900" smtClean="0">
                <a:solidFill>
                  <a:srgbClr val="424E7B"/>
                </a:solidFill>
                <a:latin typeface="Verdana" pitchFamily="34" charset="0"/>
              </a:rPr>
              <a:t>Measured Rainfall</a:t>
            </a:r>
            <a:endParaRPr lang="en-GB" sz="900">
              <a:latin typeface="Verdana" pitchFamily="34" charset="0"/>
            </a:endParaRPr>
          </a:p>
          <a:p>
            <a:endParaRPr lang="en-GB" sz="90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System architecture</a:t>
            </a:r>
            <a:endParaRPr lang="en-GB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007194"/>
            <a:ext cx="8265628" cy="5850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Status reports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12776"/>
            <a:ext cx="8856984" cy="4525963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mtClean="0"/>
              <a:t>Running WRF in the grid (Christian</a:t>
            </a:r>
            <a:r>
              <a:rPr lang="en-GB" smtClean="0"/>
              <a:t>, </a:t>
            </a:r>
            <a:r>
              <a:rPr lang="en-GB" smtClean="0"/>
              <a:t>Daniele C.)</a:t>
            </a:r>
            <a:endParaRPr lang="en-GB" smtClean="0"/>
          </a:p>
          <a:p>
            <a:pPr marL="514350" indent="-514350">
              <a:buFont typeface="+mj-lt"/>
              <a:buAutoNum type="arabicPeriod"/>
            </a:pPr>
            <a:endParaRPr lang="en-GB" smtClean="0"/>
          </a:p>
          <a:p>
            <a:pPr marL="514350" indent="-514350">
              <a:buFont typeface="+mj-lt"/>
              <a:buAutoNum type="arabicPeriod"/>
            </a:pPr>
            <a:r>
              <a:rPr lang="en-GB" smtClean="0"/>
              <a:t>Running </a:t>
            </a:r>
            <a:r>
              <a:rPr lang="en-GB" smtClean="0"/>
              <a:t>DRIFT, RainFARM, </a:t>
            </a:r>
            <a:r>
              <a:rPr lang="en-GB" smtClean="0"/>
              <a:t>RIBS </a:t>
            </a:r>
            <a:r>
              <a:rPr lang="en-GB" smtClean="0"/>
              <a:t>in the grid (???)</a:t>
            </a:r>
          </a:p>
          <a:p>
            <a:pPr marL="514350" indent="-514350">
              <a:buFont typeface="+mj-lt"/>
              <a:buAutoNum type="arabicPeriod"/>
            </a:pPr>
            <a:endParaRPr lang="en-GB" smtClean="0"/>
          </a:p>
          <a:p>
            <a:pPr marL="514350" indent="-514350">
              <a:buFont typeface="+mj-lt"/>
              <a:buAutoNum type="arabicPeriod"/>
            </a:pPr>
            <a:r>
              <a:rPr lang="en-GB" smtClean="0"/>
              <a:t>Workflow portal setup (SCI-BUS)</a:t>
            </a:r>
          </a:p>
          <a:p>
            <a:pPr marL="514350" indent="-514350">
              <a:buFont typeface="+mj-lt"/>
              <a:buAutoNum type="arabicPeriod"/>
            </a:pPr>
            <a:endParaRPr lang="en-GB" smtClean="0"/>
          </a:p>
          <a:p>
            <a:pPr marL="514350" indent="-514350">
              <a:buFont typeface="+mj-lt"/>
              <a:buAutoNum type="arabicPeriod"/>
            </a:pPr>
            <a:r>
              <a:rPr lang="en-GB" smtClean="0"/>
              <a:t>Workflow development (???)</a:t>
            </a:r>
          </a:p>
          <a:p>
            <a:pPr marL="514350" indent="-514350">
              <a:buFont typeface="+mj-lt"/>
              <a:buAutoNum type="arabicPeriod"/>
            </a:pPr>
            <a:endParaRPr lang="en-GB" smtClean="0"/>
          </a:p>
          <a:p>
            <a:pPr marL="514350" indent="-514350">
              <a:buFont typeface="+mj-lt"/>
              <a:buAutoNum type="arabicPeriod"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GI-InSPIRE-Slide-Template_v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EGI-InSPIRE-Slide-Template_v4</Template>
  <TotalTime>0</TotalTime>
  <Words>174</Words>
  <Application>Microsoft Office PowerPoint</Application>
  <PresentationFormat>On-screen Show (4:3)</PresentationFormat>
  <Paragraphs>83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EGI-InSPIRE-Slide-Template_v4</vt:lpstr>
      <vt:lpstr>Default Design</vt:lpstr>
      <vt:lpstr>DRIHM-EGI collaboration</vt:lpstr>
      <vt:lpstr>Goal and task</vt:lpstr>
      <vt:lpstr>Envisaged workflows (DRIHM model chains)</vt:lpstr>
      <vt:lpstr>System architecture</vt:lpstr>
      <vt:lpstr>Status reports</vt:lpstr>
    </vt:vector>
  </TitlesOfParts>
  <Company>Nikhef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GriF EGI &amp; XSEDE access</dc:title>
  <dc:creator>gergely.sipos</dc:creator>
  <cp:lastModifiedBy>gergely.sipos</cp:lastModifiedBy>
  <cp:revision>96</cp:revision>
  <dcterms:created xsi:type="dcterms:W3CDTF">2013-07-15T12:05:05Z</dcterms:created>
  <dcterms:modified xsi:type="dcterms:W3CDTF">2013-07-18T14:50:56Z</dcterms:modified>
</cp:coreProperties>
</file>