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4"/>
  </p:notesMasterIdLst>
  <p:sldIdLst>
    <p:sldId id="258" r:id="rId2"/>
    <p:sldId id="262" r:id="rId3"/>
    <p:sldId id="265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7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6" autoAdjust="0"/>
    <p:restoredTop sz="93358" autoAdjust="0"/>
  </p:normalViewPr>
  <p:slideViewPr>
    <p:cSldViewPr>
      <p:cViewPr>
        <p:scale>
          <a:sx n="60" d="100"/>
          <a:sy n="60" d="100"/>
        </p:scale>
        <p:origin x="-1788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C723AD4-AAE7-E645-9D11-09E36E28C145}" type="datetimeFigureOut">
              <a:rPr lang="en-US"/>
              <a:pPr/>
              <a:t>7/26/2013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B87174C-5845-5546-9086-BD1E0D2CDB4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1591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>
              <a:prstTxWarp prst="textNoShape">
                <a:avLst/>
              </a:prstTxWarp>
            </a:bodyPr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CE3842-7C8C-4728-BBFC-69C0822F78FD}" type="datetime1">
              <a:rPr lang="en-US" smtClean="0"/>
              <a:pPr/>
              <a:t>7/26/2013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B82A0604-2C04-FC48-8060-0DD5189BD7BD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EBFBBE-BF79-4C8E-8FCF-B95D94178217}" type="datetime1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979EC-C478-594C-8623-5C89DCD7030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47BABC-27B7-4318-8240-2753198B1924}" type="datetime1">
              <a:rPr lang="en-US" smtClean="0"/>
              <a:pPr/>
              <a:t>7/26/2013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81EC3-3DCA-C04F-8D8C-D6F4C49675AC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4878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2FC8C-2AEB-45E4-9417-1181BF6F33EE}" type="datetime1">
              <a:rPr lang="en-US" smtClean="0"/>
              <a:pPr>
                <a:defRPr/>
              </a:pPr>
              <a:t>7/26/2013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FBFDD-2709-BC4A-89E1-2821033BFC1C}" type="slidenum">
              <a:rPr lang="fi-FI"/>
              <a:pPr>
                <a:defRPr/>
              </a:pPr>
              <a:t>‹N›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16319161-3BE1-436B-A183-8506855CBD5E}" type="datetime1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E62EEB94-1EC7-5A4B-8DE9-CCB1FC63412F}" type="slidenum">
              <a:rPr lang="en-US"/>
              <a:pPr/>
              <a:t>‹N›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  <p:sldLayoutId id="2147483663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655887" y="2276872"/>
            <a:ext cx="7488113" cy="2304256"/>
          </a:xfrm>
        </p:spPr>
        <p:txBody>
          <a:bodyPr/>
          <a:lstStyle/>
          <a:p>
            <a:pPr eaLnBrk="1" hangingPunct="1"/>
            <a:r>
              <a:rPr lang="en-US" dirty="0" smtClean="0"/>
              <a:t>JRA1 tasks effort used versus plan</a:t>
            </a:r>
            <a:br>
              <a:rPr lang="en-US" dirty="0" smtClean="0"/>
            </a:br>
            <a:r>
              <a:rPr lang="en-US" dirty="0" smtClean="0"/>
              <a:t>(updated until PY3)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475656" y="3933056"/>
            <a:ext cx="7488113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Diego Scardaci – INFN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000" b="1" dirty="0" smtClean="0">
                <a:latin typeface="Arial" pitchFamily="34" charset="0"/>
                <a:ea typeface="Arial" charset="0"/>
                <a:cs typeface="Arial" pitchFamily="34" charset="0"/>
              </a:rPr>
              <a:t>JRA1 Manager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1EC3-3DCA-C04F-8D8C-D6F4C49675A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>
          <a:xfrm>
            <a:off x="1908175" y="144463"/>
            <a:ext cx="7235825" cy="620712"/>
          </a:xfrm>
        </p:spPr>
        <p:txBody>
          <a:bodyPr/>
          <a:lstStyle/>
          <a:p>
            <a:pPr algn="r"/>
            <a:r>
              <a:rPr lang="de-DE" sz="3600" b="1" dirty="0" smtClean="0"/>
              <a:t>CERN</a:t>
            </a:r>
            <a:endParaRPr lang="de-DE" sz="3600" b="1" dirty="0"/>
          </a:p>
        </p:txBody>
      </p:sp>
      <p:graphicFrame>
        <p:nvGraphicFramePr>
          <p:cNvPr id="6" name="Segnaposto contenuto 6"/>
          <p:cNvGraphicFramePr>
            <a:graphicFrameLocks/>
          </p:cNvGraphicFramePr>
          <p:nvPr/>
        </p:nvGraphicFramePr>
        <p:xfrm>
          <a:off x="107504" y="1412776"/>
          <a:ext cx="8928992" cy="4375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63"/>
                <a:gridCol w="1464163"/>
                <a:gridCol w="1464163"/>
                <a:gridCol w="1464163"/>
                <a:gridCol w="1464163"/>
                <a:gridCol w="1608177"/>
              </a:tblGrid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Task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Worked PM Funded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Achieved PM</a:t>
                      </a:r>
                      <a:r>
                        <a:rPr lang="en-US" sz="2400" baseline="0" dirty="0" smtClean="0"/>
                        <a:t> (PY1-PY3)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Committed PM (PY1-PY4)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Remaining PM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PM/Month foreseen</a:t>
                      </a:r>
                      <a:endParaRPr lang="en-US" sz="2400" baseline="0" dirty="0"/>
                    </a:p>
                  </a:txBody>
                  <a:tcPr anchor="ctr"/>
                </a:tc>
              </a:tr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TJRA1.2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8,7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97%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12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3,3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0,28</a:t>
                      </a:r>
                      <a:endParaRPr lang="en-US" sz="2400" baseline="0" dirty="0"/>
                    </a:p>
                  </a:txBody>
                  <a:tcPr anchor="ctr"/>
                </a:tc>
              </a:tr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TJRA1.3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4,3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72%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6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1,7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Task Ended</a:t>
                      </a:r>
                    </a:p>
                  </a:txBody>
                  <a:tcPr anchor="ctr"/>
                </a:tc>
              </a:tr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TOTAL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13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86,67%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18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5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0,42</a:t>
                      </a:r>
                      <a:endParaRPr lang="en-US" sz="2400" baseline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1EC3-3DCA-C04F-8D8C-D6F4C49675A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>
          <a:xfrm>
            <a:off x="1908175" y="144463"/>
            <a:ext cx="7235825" cy="620712"/>
          </a:xfrm>
        </p:spPr>
        <p:txBody>
          <a:bodyPr/>
          <a:lstStyle/>
          <a:p>
            <a:pPr algn="r"/>
            <a:r>
              <a:rPr lang="de-DE" sz="3600" b="1" dirty="0" smtClean="0"/>
              <a:t>LUH</a:t>
            </a:r>
            <a:endParaRPr lang="de-DE" sz="3600" b="1" dirty="0"/>
          </a:p>
        </p:txBody>
      </p:sp>
      <p:graphicFrame>
        <p:nvGraphicFramePr>
          <p:cNvPr id="6" name="Segnaposto contenuto 6"/>
          <p:cNvGraphicFramePr>
            <a:graphicFrameLocks/>
          </p:cNvGraphicFramePr>
          <p:nvPr/>
        </p:nvGraphicFramePr>
        <p:xfrm>
          <a:off x="35496" y="1412776"/>
          <a:ext cx="9036498" cy="3312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083"/>
                <a:gridCol w="1506083"/>
                <a:gridCol w="1506083"/>
                <a:gridCol w="1506083"/>
                <a:gridCol w="1506083"/>
                <a:gridCol w="1506083"/>
              </a:tblGrid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Task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Worked PM Funded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Achieved PM</a:t>
                      </a:r>
                      <a:r>
                        <a:rPr lang="en-US" sz="2400" baseline="0" dirty="0" smtClean="0"/>
                        <a:t> (PY1-PY3)</a:t>
                      </a:r>
                      <a:endParaRPr lang="en-US" sz="24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Committed PM (PY1-PY4)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Remaining PM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PM/Month foreseen</a:t>
                      </a:r>
                      <a:endParaRPr lang="en-US" sz="2400" baseline="0" dirty="0"/>
                    </a:p>
                  </a:txBody>
                  <a:tcPr anchor="ctr"/>
                </a:tc>
              </a:tr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TJRA1.4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11,5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96%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18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6,5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0,54</a:t>
                      </a:r>
                      <a:endParaRPr lang="en-US" sz="2400" baseline="0" dirty="0"/>
                    </a:p>
                  </a:txBody>
                  <a:tcPr anchor="ctr"/>
                </a:tc>
              </a:tr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TOTAL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11,5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96%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18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6,5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0,54</a:t>
                      </a:r>
                      <a:endParaRPr lang="en-US" sz="2400" baseline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Technical Forum, Lyon 2011-09-20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1EC3-3DCA-C04F-8D8C-D6F4C49675A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Inhaltsplatzhalter 1"/>
          <p:cNvSpPr txBox="1">
            <a:spLocks/>
          </p:cNvSpPr>
          <p:nvPr/>
        </p:nvSpPr>
        <p:spPr>
          <a:xfrm>
            <a:off x="323528" y="1124744"/>
            <a:ext cx="8820472" cy="5040560"/>
          </a:xfrm>
          <a:prstGeom prst="rect">
            <a:avLst/>
          </a:prstGeom>
        </p:spPr>
        <p:txBody>
          <a:bodyPr/>
          <a:lstStyle/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Discuss with your manager to define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 a plan to fix big deviations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3200" baseline="0" dirty="0" smtClean="0">
                <a:latin typeface="Arial" pitchFamily="34" charset="0"/>
                <a:ea typeface="Arial" charset="0"/>
                <a:cs typeface="Arial" pitchFamily="34" charset="0"/>
              </a:rPr>
              <a:t>Please,</a:t>
            </a:r>
            <a:r>
              <a:rPr lang="en-US" sz="3200" dirty="0" smtClean="0">
                <a:latin typeface="Arial" pitchFamily="34" charset="0"/>
                <a:ea typeface="Arial" charset="0"/>
                <a:cs typeface="Arial" pitchFamily="34" charset="0"/>
              </a:rPr>
              <a:t> inform </a:t>
            </a:r>
            <a:r>
              <a:rPr lang="en-US" sz="3200" dirty="0" smtClean="0">
                <a:latin typeface="Arial" pitchFamily="34" charset="0"/>
                <a:ea typeface="Arial" charset="0"/>
                <a:cs typeface="Arial" pitchFamily="34" charset="0"/>
              </a:rPr>
              <a:t>me about </a:t>
            </a:r>
            <a:r>
              <a:rPr lang="en-US" sz="3200" dirty="0" smtClean="0">
                <a:latin typeface="Arial" pitchFamily="34" charset="0"/>
                <a:ea typeface="Arial" charset="0"/>
                <a:cs typeface="Arial" pitchFamily="34" charset="0"/>
              </a:rPr>
              <a:t>critical issues that not allow you to fix deviations</a:t>
            </a:r>
            <a:endParaRPr lang="en-US" sz="3200" dirty="0" smtClean="0">
              <a:solidFill>
                <a:srgbClr val="FF0000"/>
              </a:solidFill>
              <a:latin typeface="Arial" pitchFamily="34" charset="0"/>
              <a:ea typeface="Arial" charset="0"/>
              <a:cs typeface="Arial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ea typeface="Arial" charset="0"/>
                <a:cs typeface="Arial" pitchFamily="34" charset="0"/>
              </a:rPr>
              <a:t>All the big deviations must be fixed and/or managed by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ea typeface="Arial" charset="0"/>
                <a:cs typeface="Arial" pitchFamily="34" charset="0"/>
              </a:rPr>
              <a:t>the end of the project</a:t>
            </a:r>
            <a:endParaRPr lang="en-US" sz="3200" dirty="0" smtClean="0">
              <a:latin typeface="Arial" pitchFamily="34" charset="0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23528" y="980728"/>
            <a:ext cx="8820472" cy="5328592"/>
          </a:xfrm>
        </p:spPr>
        <p:txBody>
          <a:bodyPr/>
          <a:lstStyle/>
          <a:p>
            <a:r>
              <a:rPr lang="en-US" dirty="0" smtClean="0"/>
              <a:t>Main </a:t>
            </a:r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Over Reporting in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</a:p>
          <a:p>
            <a:pPr lvl="1"/>
            <a:r>
              <a:rPr lang="en-US" dirty="0" smtClean="0"/>
              <a:t>Under Reporting in </a:t>
            </a:r>
            <a:r>
              <a:rPr lang="en-US" b="1" dirty="0" smtClean="0">
                <a:solidFill>
                  <a:srgbClr val="FFFF00"/>
                </a:solidFill>
              </a:rPr>
              <a:t>YELLOW</a:t>
            </a:r>
            <a:endParaRPr lang="en-US" b="1" dirty="0" smtClean="0">
              <a:solidFill>
                <a:srgbClr val="FFFF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Minor </a:t>
            </a:r>
            <a:r>
              <a:rPr lang="en-US" dirty="0" smtClean="0"/>
              <a:t>issues are being tracked but not critical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907704" y="144016"/>
            <a:ext cx="7236296" cy="620688"/>
          </a:xfrm>
        </p:spPr>
        <p:txBody>
          <a:bodyPr/>
          <a:lstStyle/>
          <a:p>
            <a:r>
              <a:rPr lang="en-GB" sz="3600" dirty="0" smtClean="0"/>
              <a:t>Effort</a:t>
            </a:r>
            <a:r>
              <a:rPr lang="de-DE" sz="3600" dirty="0" smtClean="0"/>
              <a:t> Reporting Analysis </a:t>
            </a:r>
            <a:endParaRPr lang="de-DE" sz="36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80530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sp>
        <p:nvSpPr>
          <p:cNvPr id="6" name="Titel 2"/>
          <p:cNvSpPr>
            <a:spLocks noGrp="1"/>
          </p:cNvSpPr>
          <p:nvPr>
            <p:ph type="title"/>
          </p:nvPr>
        </p:nvSpPr>
        <p:spPr>
          <a:xfrm>
            <a:off x="1908175" y="144463"/>
            <a:ext cx="7235825" cy="620712"/>
          </a:xfrm>
        </p:spPr>
        <p:txBody>
          <a:bodyPr/>
          <a:lstStyle/>
          <a:p>
            <a:r>
              <a:rPr lang="it-IT" sz="3600" dirty="0" smtClean="0"/>
              <a:t>INFN</a:t>
            </a:r>
            <a:endParaRPr lang="de-DE" sz="36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</p:nvPr>
        </p:nvGraphicFramePr>
        <p:xfrm>
          <a:off x="107504" y="1412776"/>
          <a:ext cx="8928992" cy="4375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63"/>
                <a:gridCol w="1464163"/>
                <a:gridCol w="1464163"/>
                <a:gridCol w="1464163"/>
                <a:gridCol w="1464163"/>
                <a:gridCol w="1608177"/>
              </a:tblGrid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Task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Worked PM Funded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Achieved PM</a:t>
                      </a:r>
                      <a:r>
                        <a:rPr lang="en-US" sz="2400" baseline="0" dirty="0" smtClean="0"/>
                        <a:t> (PY1-PY3)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Committed PM (PY1-PY4)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Remaining PM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PM/Month foreseen</a:t>
                      </a:r>
                      <a:endParaRPr lang="en-US" sz="2400" baseline="0" dirty="0"/>
                    </a:p>
                  </a:txBody>
                  <a:tcPr anchor="ctr"/>
                </a:tc>
              </a:tr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TJRA1.1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19,6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109%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24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4,4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0,37</a:t>
                      </a:r>
                      <a:endParaRPr lang="en-US" sz="2400" baseline="0" dirty="0"/>
                    </a:p>
                  </a:txBody>
                  <a:tcPr anchor="ctr"/>
                </a:tc>
              </a:tr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TJRA1.4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5,2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30%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26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20,8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1,73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TOTAL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24,8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70,25%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50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25,2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2,1</a:t>
                      </a:r>
                      <a:endParaRPr lang="en-US" sz="2400" baseline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0530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1EC3-3DCA-C04F-8D8C-D6F4C49675A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>
          <a:xfrm>
            <a:off x="1908175" y="144463"/>
            <a:ext cx="7235825" cy="620712"/>
          </a:xfrm>
        </p:spPr>
        <p:txBody>
          <a:bodyPr/>
          <a:lstStyle/>
          <a:p>
            <a:pPr algn="r"/>
            <a:r>
              <a:rPr lang="it-IT" sz="3600" b="1" dirty="0" smtClean="0"/>
              <a:t>KIT</a:t>
            </a:r>
            <a:endParaRPr lang="de-DE" sz="3600" b="1" dirty="0"/>
          </a:p>
        </p:txBody>
      </p:sp>
      <p:graphicFrame>
        <p:nvGraphicFramePr>
          <p:cNvPr id="6" name="Segnaposto contenuto 6"/>
          <p:cNvGraphicFramePr>
            <a:graphicFrameLocks/>
          </p:cNvGraphicFramePr>
          <p:nvPr/>
        </p:nvGraphicFramePr>
        <p:xfrm>
          <a:off x="35496" y="1412776"/>
          <a:ext cx="9036498" cy="3312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083"/>
                <a:gridCol w="1506083"/>
                <a:gridCol w="1506083"/>
                <a:gridCol w="1506083"/>
                <a:gridCol w="1506083"/>
                <a:gridCol w="1506083"/>
              </a:tblGrid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Task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Worked PM Funded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Achieved PM</a:t>
                      </a:r>
                      <a:r>
                        <a:rPr lang="en-US" sz="2400" baseline="0" dirty="0" smtClean="0"/>
                        <a:t> (PY1-PY3)</a:t>
                      </a:r>
                      <a:endParaRPr lang="en-US" sz="24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Committed PM (PY1-PY4)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Remaining PM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PM/Month foreseen</a:t>
                      </a:r>
                      <a:endParaRPr lang="en-US" sz="2400" baseline="0" dirty="0"/>
                    </a:p>
                  </a:txBody>
                  <a:tcPr anchor="ctr"/>
                </a:tc>
              </a:tr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TJRA1.2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35,2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100%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47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11,8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0,98</a:t>
                      </a:r>
                      <a:endParaRPr lang="en-US" sz="2400" baseline="0" dirty="0"/>
                    </a:p>
                  </a:txBody>
                  <a:tcPr anchor="ctr"/>
                </a:tc>
              </a:tr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TOTAL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35,2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100%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47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11,8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0,98</a:t>
                      </a:r>
                      <a:endParaRPr lang="en-US" sz="2400" baseline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b="1" dirty="0" smtClean="0"/>
              <a:t>FCTSG/CESGA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1EC3-3DCA-C04F-8D8C-D6F4C49675A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Segnaposto contenuto 6"/>
          <p:cNvGraphicFramePr>
            <a:graphicFrameLocks/>
          </p:cNvGraphicFramePr>
          <p:nvPr/>
        </p:nvGraphicFramePr>
        <p:xfrm>
          <a:off x="75972" y="1202944"/>
          <a:ext cx="9036498" cy="496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083"/>
                <a:gridCol w="1506083"/>
                <a:gridCol w="1506083"/>
                <a:gridCol w="1506083"/>
                <a:gridCol w="1506083"/>
                <a:gridCol w="1506083"/>
              </a:tblGrid>
              <a:tr h="1122904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Task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Worked PM Funded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Achieved PM</a:t>
                      </a:r>
                      <a:r>
                        <a:rPr lang="en-US" sz="2400" baseline="0" dirty="0" smtClean="0"/>
                        <a:t> (PY1-PY3)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Committed PM (PY1-PY4)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Remaining PM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PM/Month foreseen</a:t>
                      </a:r>
                      <a:endParaRPr lang="en-US" sz="2400" baseline="0" dirty="0"/>
                    </a:p>
                  </a:txBody>
                  <a:tcPr anchor="ctr"/>
                </a:tc>
              </a:tr>
              <a:tr h="94341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TJRA1.2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12,3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136%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12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-0,3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N.A.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94341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TJRA1.3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2,9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96%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3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0,1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Task Ended</a:t>
                      </a:r>
                      <a:endParaRPr lang="en-US" sz="2400" baseline="0" dirty="0"/>
                    </a:p>
                  </a:txBody>
                  <a:tcPr anchor="ctr"/>
                </a:tc>
              </a:tr>
              <a:tr h="94341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TJRA1.4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5,5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46%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18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12,5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1,04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94341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TOTAL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20,7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86,25%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33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12,3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1,025</a:t>
                      </a:r>
                      <a:endParaRPr lang="en-US" sz="2400" baseline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1EC3-3DCA-C04F-8D8C-D6F4C49675A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el 2"/>
          <p:cNvSpPr>
            <a:spLocks noGrp="1"/>
          </p:cNvSpPr>
          <p:nvPr>
            <p:ph type="title"/>
          </p:nvPr>
        </p:nvSpPr>
        <p:spPr>
          <a:xfrm>
            <a:off x="1908175" y="144463"/>
            <a:ext cx="7235825" cy="620712"/>
          </a:xfrm>
        </p:spPr>
        <p:txBody>
          <a:bodyPr/>
          <a:lstStyle/>
          <a:p>
            <a:pPr algn="r"/>
            <a:r>
              <a:rPr lang="it-IT" sz="3600" b="1" dirty="0" smtClean="0"/>
              <a:t>CNRS</a:t>
            </a:r>
            <a:endParaRPr lang="de-DE" sz="3600" b="1" dirty="0"/>
          </a:p>
        </p:txBody>
      </p:sp>
      <p:graphicFrame>
        <p:nvGraphicFramePr>
          <p:cNvPr id="7" name="Segnaposto contenuto 6"/>
          <p:cNvGraphicFramePr>
            <a:graphicFrameLocks/>
          </p:cNvGraphicFramePr>
          <p:nvPr/>
        </p:nvGraphicFramePr>
        <p:xfrm>
          <a:off x="75972" y="1202944"/>
          <a:ext cx="9036498" cy="496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083"/>
                <a:gridCol w="1506083"/>
                <a:gridCol w="1506083"/>
                <a:gridCol w="1506083"/>
                <a:gridCol w="1506083"/>
                <a:gridCol w="1506083"/>
              </a:tblGrid>
              <a:tr h="1122904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Task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Worked PM Funded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Achieved PM (PY1-PY3)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Committed PM (PY1-PY4)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Remaining PM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PM/Month foreseen</a:t>
                      </a:r>
                      <a:endParaRPr lang="en-US" sz="2400" baseline="0" dirty="0"/>
                    </a:p>
                  </a:txBody>
                  <a:tcPr anchor="ctr"/>
                </a:tc>
              </a:tr>
              <a:tr h="94341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TJRA1.2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8,3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92%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12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3,7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0,31</a:t>
                      </a:r>
                      <a:endParaRPr lang="en-US" sz="2400" baseline="0" dirty="0"/>
                    </a:p>
                  </a:txBody>
                  <a:tcPr anchor="ctr"/>
                </a:tc>
              </a:tr>
              <a:tr h="94341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TJRA1.3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3,5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116%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3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-0,5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Task Ended</a:t>
                      </a:r>
                      <a:endParaRPr lang="en-US" sz="2400" baseline="0" dirty="0"/>
                    </a:p>
                  </a:txBody>
                  <a:tcPr anchor="ctr"/>
                </a:tc>
              </a:tr>
              <a:tr h="94341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TJRA1.5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52,6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99%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53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0,4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Task Ended</a:t>
                      </a:r>
                    </a:p>
                  </a:txBody>
                  <a:tcPr anchor="ctr"/>
                </a:tc>
              </a:tr>
              <a:tr h="94341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TOTAL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64,4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99%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68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3,6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0,3</a:t>
                      </a:r>
                      <a:endParaRPr lang="en-US" sz="2400" baseline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1EC3-3DCA-C04F-8D8C-D6F4C49675A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>
          <a:xfrm>
            <a:off x="1908175" y="144463"/>
            <a:ext cx="7235825" cy="620712"/>
          </a:xfrm>
        </p:spPr>
        <p:txBody>
          <a:bodyPr/>
          <a:lstStyle/>
          <a:p>
            <a:pPr algn="r"/>
            <a:r>
              <a:rPr lang="it-IT" sz="3600" b="1" dirty="0" smtClean="0"/>
              <a:t>GRNET</a:t>
            </a:r>
            <a:endParaRPr lang="de-DE" sz="3600" b="1" dirty="0"/>
          </a:p>
        </p:txBody>
      </p:sp>
      <p:graphicFrame>
        <p:nvGraphicFramePr>
          <p:cNvPr id="6" name="Segnaposto contenuto 6"/>
          <p:cNvGraphicFramePr>
            <a:graphicFrameLocks/>
          </p:cNvGraphicFramePr>
          <p:nvPr/>
        </p:nvGraphicFramePr>
        <p:xfrm>
          <a:off x="35496" y="1412776"/>
          <a:ext cx="9036498" cy="3312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083"/>
                <a:gridCol w="1506083"/>
                <a:gridCol w="1506083"/>
                <a:gridCol w="1506083"/>
                <a:gridCol w="1506083"/>
                <a:gridCol w="1506083"/>
              </a:tblGrid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Task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Worked PM Funded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Achieved PM</a:t>
                      </a:r>
                      <a:r>
                        <a:rPr lang="en-US" sz="2400" baseline="0" dirty="0" smtClean="0"/>
                        <a:t> (PY1-PY3)</a:t>
                      </a:r>
                      <a:endParaRPr lang="en-US" sz="24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Committed PM (PY1-PY4)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Remaining PM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PM/Month foreseen</a:t>
                      </a:r>
                      <a:endParaRPr lang="en-US" sz="2400" baseline="0" dirty="0"/>
                    </a:p>
                  </a:txBody>
                  <a:tcPr anchor="ctr"/>
                </a:tc>
              </a:tr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TJRA1.2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4,9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55%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12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7,1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0,59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TOTAL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4,9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55%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12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7,1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0,59</a:t>
                      </a:r>
                      <a:endParaRPr lang="en-US" sz="2400" baseline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1EC3-3DCA-C04F-8D8C-D6F4C49675A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>
          <a:xfrm>
            <a:off x="1908175" y="144463"/>
            <a:ext cx="7235825" cy="620712"/>
          </a:xfrm>
        </p:spPr>
        <p:txBody>
          <a:bodyPr/>
          <a:lstStyle/>
          <a:p>
            <a:pPr algn="r"/>
            <a:r>
              <a:rPr lang="it-IT" sz="3600" b="1" dirty="0" smtClean="0"/>
              <a:t>SRCE</a:t>
            </a:r>
            <a:endParaRPr lang="de-DE" sz="3600" b="1" dirty="0"/>
          </a:p>
        </p:txBody>
      </p:sp>
      <p:graphicFrame>
        <p:nvGraphicFramePr>
          <p:cNvPr id="6" name="Segnaposto contenuto 6"/>
          <p:cNvGraphicFramePr>
            <a:graphicFrameLocks/>
          </p:cNvGraphicFramePr>
          <p:nvPr/>
        </p:nvGraphicFramePr>
        <p:xfrm>
          <a:off x="107504" y="1412776"/>
          <a:ext cx="8928992" cy="4375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63"/>
                <a:gridCol w="1464163"/>
                <a:gridCol w="1464163"/>
                <a:gridCol w="1464163"/>
                <a:gridCol w="1464163"/>
                <a:gridCol w="1608177"/>
              </a:tblGrid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Task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Worked PM Funded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Achieved PM</a:t>
                      </a:r>
                      <a:r>
                        <a:rPr lang="en-US" sz="2400" baseline="0" dirty="0" smtClean="0"/>
                        <a:t> (PY1-PY3)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Committed PM (PY1-PY4)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Remaining PM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PM/Month foreseen</a:t>
                      </a:r>
                      <a:endParaRPr lang="en-US" sz="2400" baseline="0" dirty="0"/>
                    </a:p>
                  </a:txBody>
                  <a:tcPr anchor="ctr"/>
                </a:tc>
              </a:tr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TJRA1.2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10,3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114%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12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1,7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0,14</a:t>
                      </a:r>
                      <a:endParaRPr lang="en-US" sz="2400" baseline="0" dirty="0"/>
                    </a:p>
                  </a:txBody>
                  <a:tcPr anchor="ctr"/>
                </a:tc>
              </a:tr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TJRA1.3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3,6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119%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3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-0,6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Task Ended</a:t>
                      </a:r>
                    </a:p>
                  </a:txBody>
                  <a:tcPr anchor="ctr"/>
                </a:tc>
              </a:tr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TOTAL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13,9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115,83%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15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1,1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0,09</a:t>
                      </a:r>
                      <a:endParaRPr lang="en-US" sz="2400" baseline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1EC3-3DCA-C04F-8D8C-D6F4C49675A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>
          <a:xfrm>
            <a:off x="1908175" y="144463"/>
            <a:ext cx="7235825" cy="620712"/>
          </a:xfrm>
        </p:spPr>
        <p:txBody>
          <a:bodyPr/>
          <a:lstStyle/>
          <a:p>
            <a:pPr algn="r"/>
            <a:r>
              <a:rPr lang="it-IT" sz="3600" b="1" dirty="0" smtClean="0"/>
              <a:t>STFC</a:t>
            </a:r>
            <a:endParaRPr lang="de-DE" sz="3600" b="1" dirty="0"/>
          </a:p>
        </p:txBody>
      </p:sp>
      <p:graphicFrame>
        <p:nvGraphicFramePr>
          <p:cNvPr id="6" name="Segnaposto contenuto 6"/>
          <p:cNvGraphicFramePr>
            <a:graphicFrameLocks/>
          </p:cNvGraphicFramePr>
          <p:nvPr/>
        </p:nvGraphicFramePr>
        <p:xfrm>
          <a:off x="75972" y="1202944"/>
          <a:ext cx="9036498" cy="496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083"/>
                <a:gridCol w="1506083"/>
                <a:gridCol w="1506083"/>
                <a:gridCol w="1506083"/>
                <a:gridCol w="1506083"/>
                <a:gridCol w="1506083"/>
              </a:tblGrid>
              <a:tr h="1122904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Task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Worked PM Funded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Achieved PM</a:t>
                      </a:r>
                      <a:r>
                        <a:rPr lang="en-US" sz="2400" baseline="0" dirty="0" smtClean="0"/>
                        <a:t> (PY1-PY3)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Committed PM (PY1-PY4)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Remaining PM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PM/Month foreseen</a:t>
                      </a:r>
                      <a:endParaRPr lang="en-US" sz="2400" baseline="0" dirty="0"/>
                    </a:p>
                  </a:txBody>
                  <a:tcPr anchor="ctr"/>
                </a:tc>
              </a:tr>
              <a:tr h="94341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TJRA1.2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16,5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92%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24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7,5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0,63</a:t>
                      </a:r>
                      <a:endParaRPr lang="en-US" sz="2400" baseline="0" dirty="0"/>
                    </a:p>
                  </a:txBody>
                  <a:tcPr anchor="ctr"/>
                </a:tc>
              </a:tr>
              <a:tr h="94341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TJRA1.3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2,9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96%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3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0,1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Task Ended</a:t>
                      </a:r>
                      <a:endParaRPr lang="en-US" sz="2400" baseline="0" dirty="0"/>
                    </a:p>
                  </a:txBody>
                  <a:tcPr anchor="ctr"/>
                </a:tc>
              </a:tr>
              <a:tr h="94341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TJRA1.4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13,6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76%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27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13,4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1,12</a:t>
                      </a:r>
                      <a:endParaRPr lang="en-US" sz="2400" baseline="0" dirty="0"/>
                    </a:p>
                  </a:txBody>
                  <a:tcPr anchor="ctr"/>
                </a:tc>
              </a:tr>
              <a:tr h="94341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TOTAL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33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84,62%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54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21</a:t>
                      </a:r>
                      <a:endParaRPr lang="en-US" sz="2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1,75</a:t>
                      </a:r>
                      <a:endParaRPr lang="en-US" sz="2400" baseline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420</TotalTime>
  <Words>514</Words>
  <Application>Microsoft Office PowerPoint</Application>
  <PresentationFormat>Presentazione su schermo (4:3)</PresentationFormat>
  <Paragraphs>271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EGI-InSPIRE-Slide-Template_v4</vt:lpstr>
      <vt:lpstr>JRA1 tasks effort used versus plan (updated until PY3) </vt:lpstr>
      <vt:lpstr>Effort Reporting Analysis </vt:lpstr>
      <vt:lpstr>INFN</vt:lpstr>
      <vt:lpstr>KIT</vt:lpstr>
      <vt:lpstr>FCTSG/CESGA</vt:lpstr>
      <vt:lpstr>CNRS</vt:lpstr>
      <vt:lpstr>GRNET</vt:lpstr>
      <vt:lpstr>SRCE</vt:lpstr>
      <vt:lpstr>STFC</vt:lpstr>
      <vt:lpstr>CERN</vt:lpstr>
      <vt:lpstr>LUH</vt:lpstr>
      <vt:lpstr>Conclusion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Shiers</dc:creator>
  <cp:lastModifiedBy>Diego</cp:lastModifiedBy>
  <cp:revision>151</cp:revision>
  <dcterms:created xsi:type="dcterms:W3CDTF">2010-09-16T10:31:35Z</dcterms:created>
  <dcterms:modified xsi:type="dcterms:W3CDTF">2013-07-26T10:23:19Z</dcterms:modified>
</cp:coreProperties>
</file>