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76" r:id="rId2"/>
    <p:sldId id="495" r:id="rId3"/>
    <p:sldId id="496" r:id="rId4"/>
    <p:sldId id="498" r:id="rId5"/>
    <p:sldId id="497" r:id="rId6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27" autoAdjust="0"/>
    <p:restoredTop sz="85377" autoAdjust="0"/>
  </p:normalViewPr>
  <p:slideViewPr>
    <p:cSldViewPr>
      <p:cViewPr>
        <p:scale>
          <a:sx n="80" d="100"/>
          <a:sy n="80" d="100"/>
        </p:scale>
        <p:origin x="-36" y="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8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F89EB-06CA-423F-9F75-B95E962B05DD}" type="datetimeFigureOut">
              <a:rPr lang="fi-FI" smtClean="0"/>
              <a:pPr/>
              <a:t>2.8.2013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B0AB1-A90F-49A1-A0D5-B04CCB00440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2895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31F0B-9304-4A09-8F22-98AFC8B989D3}" type="datetimeFigureOut">
              <a:rPr lang="en-US" smtClean="0"/>
              <a:pPr/>
              <a:t>8/2/2013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46FE0-6149-4DDF-B702-1345C836D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10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46FE0-6149-4DDF-B702-1345C836D2B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10" descr="889075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Kuva 11" descr="CSClogo.eps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301625"/>
            <a:ext cx="10048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Kuva 8" descr="kansikuv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Kuva 12" descr="CSClogo.ep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0" y="280988"/>
            <a:ext cx="117792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tsikko 1"/>
          <p:cNvSpPr>
            <a:spLocks noGrp="1"/>
          </p:cNvSpPr>
          <p:nvPr>
            <p:ph type="ctrTitle"/>
          </p:nvPr>
        </p:nvSpPr>
        <p:spPr>
          <a:xfrm>
            <a:off x="2382578" y="4947805"/>
            <a:ext cx="7772400" cy="293601"/>
          </a:xfrm>
        </p:spPr>
        <p:txBody>
          <a:bodyPr>
            <a:no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7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07EEA6-B88A-4008-A434-568CE1DAA057}" type="datetime1">
              <a:rPr lang="en-US" smtClean="0"/>
              <a:pPr/>
              <a:t>8/2/2013</a:t>
            </a:fld>
            <a:endParaRPr lang="en-US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CSC presentation</a:t>
            </a:r>
            <a:endParaRPr lang="en-US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019B6538-0F5B-4BD5-A53E-A217D6CD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10" descr="889075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Kuva 11" descr="CSClogo.eps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301625"/>
            <a:ext cx="10048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019800" y="508000"/>
            <a:ext cx="1872343" cy="48441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508000"/>
            <a:ext cx="5562600" cy="48441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AA73CF-A070-4486-859C-02C6F6B062A2}" type="datetime1">
              <a:rPr lang="en-US" smtClean="0"/>
              <a:pPr/>
              <a:t>8/2/2013</a:t>
            </a:fld>
            <a:endParaRPr lang="en-US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CSC presentation</a:t>
            </a:r>
            <a:endParaRPr lang="en-US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019B6538-0F5B-4BD5-A53E-A217D6CD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10" descr="889075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Kuva 11" descr="CSClogo.eps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301625"/>
            <a:ext cx="10048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64000" y="612000"/>
            <a:ext cx="7308400" cy="993775"/>
          </a:xfrm>
        </p:spPr>
        <p:txBody>
          <a:bodyPr/>
          <a:lstStyle>
            <a:lvl1pPr algn="l">
              <a:defRPr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64000" y="1836000"/>
            <a:ext cx="7308400" cy="4253672"/>
          </a:xfrm>
        </p:spPr>
        <p:txBody>
          <a:bodyPr/>
          <a:lstStyle>
            <a:lvl1pPr>
              <a:buClr>
                <a:schemeClr val="bg2"/>
              </a:buCl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9FAA61-8191-4D8F-8A43-3A293E7B84C7}" type="datetime1">
              <a:rPr lang="en-US" smtClean="0"/>
              <a:pPr/>
              <a:t>8/2/2013</a:t>
            </a:fld>
            <a:endParaRPr lang="en-US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CSC presentation</a:t>
            </a:r>
            <a:endParaRPr lang="en-US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532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019B6538-0F5B-4BD5-A53E-A217D6CD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10" descr="889075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Kuva 11" descr="CSClogo.eps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301625"/>
            <a:ext cx="10048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64000" y="2755900"/>
            <a:ext cx="7308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64000" y="1255713"/>
            <a:ext cx="7308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F76B69-5833-4C2A-AE7A-1C3FF78844B0}" type="datetime1">
              <a:rPr lang="en-US" smtClean="0"/>
              <a:pPr/>
              <a:t>8/2/2013</a:t>
            </a:fld>
            <a:endParaRPr lang="en-US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CSC presentation</a:t>
            </a:r>
            <a:endParaRPr lang="en-US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4371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019B6538-0F5B-4BD5-A53E-A217D6CD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10" descr="889075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Kuva 11" descr="CSClogo.eps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301625"/>
            <a:ext cx="10048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64000" y="612000"/>
            <a:ext cx="7308400" cy="9932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64000" y="1836000"/>
            <a:ext cx="3708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0" y="1836000"/>
            <a:ext cx="36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7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B651B6-B6AC-4002-9F0D-129831E9CB68}" type="datetime1">
              <a:rPr lang="en-US" smtClean="0"/>
              <a:pPr/>
              <a:t>8/2/2013</a:t>
            </a:fld>
            <a:endParaRPr lang="en-US"/>
          </a:p>
        </p:txBody>
      </p:sp>
      <p:sp>
        <p:nvSpPr>
          <p:cNvPr id="8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CSC presentation</a:t>
            </a:r>
            <a:endParaRPr lang="en-US"/>
          </a:p>
        </p:txBody>
      </p:sp>
      <p:sp>
        <p:nvSpPr>
          <p:cNvPr id="9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8532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019B6538-0F5B-4BD5-A53E-A217D6CD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10" descr="889075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Kuva 11" descr="CSClogo.eps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301625"/>
            <a:ext cx="10048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5" name="Päiväykse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4E3AAA-E9C5-448D-ACFD-4FE7DD7646E6}" type="datetime1">
              <a:rPr lang="en-US" smtClean="0"/>
              <a:pPr/>
              <a:t>8/2/2013</a:t>
            </a:fld>
            <a:endParaRPr lang="en-US"/>
          </a:p>
        </p:txBody>
      </p:sp>
      <p:sp>
        <p:nvSpPr>
          <p:cNvPr id="6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CSC presentation</a:t>
            </a:r>
            <a:endParaRPr lang="en-US"/>
          </a:p>
        </p:txBody>
      </p:sp>
      <p:sp>
        <p:nvSpPr>
          <p:cNvPr id="7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8119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019B6538-0F5B-4BD5-A53E-A217D6CD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0" descr="889075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Kuva 11" descr="CSClogo.eps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301625"/>
            <a:ext cx="10048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äiväykse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F51037-32AA-42AA-9CAF-416878C8AC97}" type="datetime1">
              <a:rPr lang="en-US" smtClean="0"/>
              <a:pPr/>
              <a:t>8/2/2013</a:t>
            </a:fld>
            <a:endParaRPr lang="en-US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CSC presentation</a:t>
            </a:r>
            <a:endParaRPr lang="en-US"/>
          </a:p>
        </p:txBody>
      </p:sp>
      <p:sp>
        <p:nvSpPr>
          <p:cNvPr id="6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86752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019B6538-0F5B-4BD5-A53E-A217D6CD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3008313" cy="9361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1052736"/>
            <a:ext cx="4597350" cy="5073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988840"/>
            <a:ext cx="3008313" cy="41373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94A7BC-2C7E-4454-8327-140CB073BB56}" type="datetime1">
              <a:rPr lang="en-US" smtClean="0"/>
              <a:pPr/>
              <a:t>8/2/2013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CSC presentation</a:t>
            </a:r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8707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019B6538-0F5B-4BD5-A53E-A217D6CD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10" descr="889075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Kuva 11" descr="CSClogo.eps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301625"/>
            <a:ext cx="10048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4800600"/>
            <a:ext cx="641894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57199" y="836711"/>
            <a:ext cx="6418943" cy="38908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199" y="5367338"/>
            <a:ext cx="641894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0D49A0-2582-4973-AE77-38CEAE56DFD3}" type="datetime1">
              <a:rPr lang="en-US" smtClean="0"/>
              <a:pPr/>
              <a:t>8/2/2013</a:t>
            </a:fld>
            <a:endParaRPr lang="en-US"/>
          </a:p>
        </p:txBody>
      </p:sp>
      <p:sp>
        <p:nvSpPr>
          <p:cNvPr id="8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CSC presentation</a:t>
            </a:r>
            <a:endParaRPr lang="en-US"/>
          </a:p>
        </p:txBody>
      </p:sp>
      <p:sp>
        <p:nvSpPr>
          <p:cNvPr id="9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8754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019B6538-0F5B-4BD5-A53E-A217D6CD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10" descr="889075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Kuva 11" descr="CSClogo.eps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301625"/>
            <a:ext cx="10048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773419"/>
            <a:ext cx="7063014" cy="993235"/>
          </a:xfrm>
        </p:spPr>
        <p:txBody>
          <a:bodyPr/>
          <a:lstStyle>
            <a:lvl1pPr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872491"/>
            <a:ext cx="7063014" cy="42536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2FA7F9-28CF-43B0-9037-A68765D4CCC4}" type="datetime1">
              <a:rPr lang="en-US" smtClean="0"/>
              <a:pPr/>
              <a:t>8/2/2013</a:t>
            </a:fld>
            <a:endParaRPr lang="en-US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CSC presentation</a:t>
            </a:r>
            <a:endParaRPr lang="en-US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7763" cy="365125"/>
          </a:xfrm>
        </p:spPr>
        <p:txBody>
          <a:bodyPr/>
          <a:lstStyle>
            <a:lvl1pPr>
              <a:defRPr/>
            </a:lvl1pPr>
          </a:lstStyle>
          <a:p>
            <a:fld id="{019B6538-0F5B-4BD5-A53E-A217D6CD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10" descr="8890755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Otsikon paikkamerkki 1"/>
          <p:cNvSpPr>
            <a:spLocks noGrp="1"/>
          </p:cNvSpPr>
          <p:nvPr>
            <p:ph type="title"/>
          </p:nvPr>
        </p:nvSpPr>
        <p:spPr bwMode="auto">
          <a:xfrm>
            <a:off x="864000" y="612000"/>
            <a:ext cx="73084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perustyylejä osoitt.</a:t>
            </a:r>
          </a:p>
        </p:txBody>
      </p:sp>
      <p:sp>
        <p:nvSpPr>
          <p:cNvPr id="1028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64000" y="1836000"/>
            <a:ext cx="7308400" cy="425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898989"/>
                </a:solidFill>
              </a:defRPr>
            </a:lvl1pPr>
          </a:lstStyle>
          <a:p>
            <a:fld id="{D43C1020-E306-40EA-AFEC-21E4C5779F34}" type="datetime1">
              <a:rPr lang="en-US" smtClean="0"/>
              <a:pPr/>
              <a:t>8/2/2013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r>
              <a:rPr lang="en-US" smtClean="0"/>
              <a:t>CSC presentation</a:t>
            </a:r>
            <a:endParaRPr lang="en-US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6117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898989"/>
                </a:solidFill>
              </a:defRPr>
            </a:lvl1pPr>
          </a:lstStyle>
          <a:p>
            <a:fld id="{019B6538-0F5B-4BD5-A53E-A217D6CD828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2" name="Kuva 11" descr="CSClogo.eps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12088" y="301625"/>
            <a:ext cx="10048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939FA8"/>
          </a:solidFill>
          <a:latin typeface="+mj-lt"/>
          <a:ea typeface="ＭＳ Ｐゴシック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39FA8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39FA8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39FA8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39FA8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39FA8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39FA8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39FA8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39FA8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SzPct val="100000"/>
        <a:buBlip>
          <a:blip r:embed="rId14"/>
        </a:buBlip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SzPct val="100000"/>
        <a:buBlip>
          <a:blip r:embed="rId15"/>
        </a:buBlip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9752" y="4797152"/>
            <a:ext cx="6804248" cy="576064"/>
          </a:xfrm>
        </p:spPr>
        <p:txBody>
          <a:bodyPr/>
          <a:lstStyle/>
          <a:p>
            <a:r>
              <a:rPr lang="en-US" sz="3200" dirty="0" smtClean="0"/>
              <a:t>Big data strategies for EISCAT-3D</a:t>
            </a:r>
            <a:endParaRPr lang="en-US" sz="3200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395536" y="5589240"/>
            <a:ext cx="8487500" cy="725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2000" b="1" dirty="0" smtClean="0">
                <a:solidFill>
                  <a:schemeClr val="tx2"/>
                </a:solidFill>
                <a:latin typeface="+mj-lt"/>
                <a:ea typeface="ＭＳ Ｐゴシック" charset="-128"/>
                <a:cs typeface="+mj-cs"/>
              </a:rPr>
              <a:t>Ville Savolainen</a:t>
            </a: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2000" b="1" dirty="0" smtClean="0">
                <a:solidFill>
                  <a:schemeClr val="tx2"/>
                </a:solidFill>
                <a:latin typeface="+mj-lt"/>
                <a:ea typeface="ＭＳ Ｐゴシック" charset="-128"/>
                <a:cs typeface="+mj-cs"/>
              </a:rPr>
              <a:t>CSC – IT Center for Science Ltd., Finland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CSC </a:t>
            </a:r>
            <a:r>
              <a:rPr lang="fi-FI" dirty="0" err="1" smtClean="0"/>
              <a:t>ideas/directions/services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CSC provides IT support and resources for academia and research institutes.</a:t>
            </a:r>
            <a:endParaRPr lang="fi-FI" dirty="0" smtClean="0"/>
          </a:p>
          <a:p>
            <a:r>
              <a:rPr lang="fi-FI" dirty="0" smtClean="0"/>
              <a:t>CSC is a</a:t>
            </a:r>
            <a:r>
              <a:rPr lang="en-US" dirty="0" smtClean="0"/>
              <a:t> part of the Finnish national collaboration on building EISCAT-3D</a:t>
            </a:r>
          </a:p>
          <a:p>
            <a:pPr lvl="1"/>
            <a:r>
              <a:rPr lang="en-US" dirty="0" smtClean="0"/>
              <a:t>in coordination with the other member states.</a:t>
            </a:r>
          </a:p>
          <a:p>
            <a:pPr lvl="1"/>
            <a:r>
              <a:rPr lang="en-US" dirty="0" smtClean="0"/>
              <a:t>Planned role to provide capacity and expertise in data management, HPC/Cloud services and connecting the EISCAT stations with high-speed networks.</a:t>
            </a:r>
          </a:p>
          <a:p>
            <a:r>
              <a:rPr lang="en-US" dirty="0" smtClean="0"/>
              <a:t>CSC’s modular Data Center in </a:t>
            </a:r>
            <a:r>
              <a:rPr lang="en-US" dirty="0" err="1" smtClean="0"/>
              <a:t>Kajaani</a:t>
            </a:r>
            <a:r>
              <a:rPr lang="en-US" dirty="0" smtClean="0"/>
              <a:t> offers &gt;2200 </a:t>
            </a:r>
            <a:r>
              <a:rPr lang="en-US" dirty="0" err="1" smtClean="0"/>
              <a:t>Tflops</a:t>
            </a:r>
            <a:r>
              <a:rPr lang="en-US" dirty="0" smtClean="0"/>
              <a:t> HPC capacity in 2014.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6538-0F5B-4BD5-A53E-A217D6CD828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EUDAT </a:t>
            </a:r>
            <a:r>
              <a:rPr lang="fi-FI" dirty="0" err="1" smtClean="0"/>
              <a:t>services/directions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EUDAT offers storage, computing and metadata services to large research communities (typically ESFRI) in need of a robust solution to replicate and optimize access to their data.</a:t>
            </a:r>
          </a:p>
          <a:p>
            <a:pPr lvl="1"/>
            <a:r>
              <a:rPr lang="en-US" dirty="0" smtClean="0"/>
              <a:t>Safe Replication</a:t>
            </a:r>
          </a:p>
          <a:p>
            <a:pPr lvl="1"/>
            <a:r>
              <a:rPr lang="en-US" dirty="0" smtClean="0"/>
              <a:t>Data Staging (moving large data)</a:t>
            </a:r>
          </a:p>
          <a:p>
            <a:pPr lvl="1"/>
            <a:r>
              <a:rPr lang="en-US" dirty="0" smtClean="0"/>
              <a:t>Simple Store (uploading and sharing data)</a:t>
            </a:r>
          </a:p>
          <a:p>
            <a:pPr lvl="1"/>
            <a:r>
              <a:rPr lang="en-US" dirty="0" smtClean="0"/>
              <a:t>Metadata (including a portal for the service)</a:t>
            </a:r>
          </a:p>
          <a:p>
            <a:pPr lvl="1"/>
            <a:r>
              <a:rPr lang="fi-FI" dirty="0" smtClean="0"/>
              <a:t>To </a:t>
            </a:r>
            <a:r>
              <a:rPr lang="fi-FI" dirty="0" err="1" smtClean="0"/>
              <a:t>come</a:t>
            </a:r>
            <a:r>
              <a:rPr lang="fi-FI" dirty="0" smtClean="0"/>
              <a:t>: </a:t>
            </a:r>
            <a:r>
              <a:rPr lang="fi-FI" dirty="0" err="1" smtClean="0"/>
              <a:t>Dynamic</a:t>
            </a:r>
            <a:r>
              <a:rPr lang="fi-FI" dirty="0" smtClean="0"/>
              <a:t> Data, </a:t>
            </a:r>
            <a:r>
              <a:rPr lang="fi-FI" dirty="0" err="1" smtClean="0"/>
              <a:t>Annotating</a:t>
            </a:r>
            <a:r>
              <a:rPr lang="fi-FI" dirty="0" smtClean="0"/>
              <a:t> Data 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6538-0F5B-4BD5-A53E-A217D6CD828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EUDAT </a:t>
            </a:r>
            <a:r>
              <a:rPr lang="fi-FI" dirty="0" err="1" smtClean="0"/>
              <a:t>ideas/directions</a:t>
            </a:r>
            <a:r>
              <a:rPr lang="fi-FI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EISCAT-3D, Safe Replication service, especially when tuned to handle dynamic data streams, could be most relevant.</a:t>
            </a:r>
          </a:p>
          <a:p>
            <a:pPr lvl="1"/>
            <a:r>
              <a:rPr lang="en-US" dirty="0" smtClean="0"/>
              <a:t>Real-time data streams require specific mechanisms.</a:t>
            </a:r>
          </a:p>
          <a:p>
            <a:pPr lvl="1"/>
            <a:r>
              <a:rPr lang="en-US" dirty="0" smtClean="0"/>
              <a:t>So does moving the large amounts of data to be generated by EISCAT-3D. </a:t>
            </a:r>
          </a:p>
          <a:p>
            <a:pPr lvl="1"/>
            <a:r>
              <a:rPr lang="en-US" dirty="0" smtClean="0"/>
              <a:t>Partnerships with EUDAT centers in the countries of operation could be discussed.</a:t>
            </a:r>
          </a:p>
          <a:p>
            <a:r>
              <a:rPr lang="en-US" dirty="0" smtClean="0"/>
              <a:t>Simple Store could also be offered and customized for EISCAT.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6538-0F5B-4BD5-A53E-A217D6CD828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Requirements</a:t>
            </a:r>
            <a:r>
              <a:rPr lang="fi-FI" dirty="0" smtClean="0"/>
              <a:t> / </a:t>
            </a:r>
            <a:r>
              <a:rPr lang="fi-FI" dirty="0" err="1" smtClean="0"/>
              <a:t>discussion</a:t>
            </a:r>
            <a:r>
              <a:rPr lang="fi-FI" dirty="0" smtClean="0"/>
              <a:t> </a:t>
            </a:r>
            <a:r>
              <a:rPr lang="fi-FI" dirty="0" err="1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Regarding EISCAT-3D off-site storage plans, information on requirements for:</a:t>
            </a:r>
          </a:p>
          <a:p>
            <a:pPr lvl="1"/>
            <a:r>
              <a:rPr lang="en-US" dirty="0" smtClean="0"/>
              <a:t>Integrity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imes New Roman"/>
              </a:rPr>
              <a:t>Confidentiality</a:t>
            </a:r>
          </a:p>
          <a:p>
            <a:pPr lvl="1"/>
            <a:r>
              <a:rPr lang="en-US" dirty="0" smtClean="0"/>
              <a:t>Service level</a:t>
            </a:r>
          </a:p>
          <a:p>
            <a:pPr lvl="1"/>
            <a:r>
              <a:rPr lang="en-US" dirty="0" smtClean="0"/>
              <a:t>Use cases</a:t>
            </a:r>
          </a:p>
          <a:p>
            <a:pPr lvl="1"/>
            <a:r>
              <a:rPr lang="en-US" dirty="0" smtClean="0"/>
              <a:t>Data objects</a:t>
            </a:r>
          </a:p>
          <a:p>
            <a:pPr lvl="1"/>
            <a:r>
              <a:rPr lang="en-US" dirty="0" smtClean="0"/>
              <a:t>Access pattern</a:t>
            </a:r>
          </a:p>
          <a:p>
            <a:pPr lvl="1"/>
            <a:r>
              <a:rPr lang="en-US" dirty="0" smtClean="0"/>
              <a:t>Catalogs 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6538-0F5B-4BD5-A53E-A217D6CD828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44540</TotalTime>
  <Words>264</Words>
  <Application>Microsoft Office PowerPoint</Application>
  <PresentationFormat>On-screen Show (4:3)</PresentationFormat>
  <Paragraphs>40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Csc</vt:lpstr>
      <vt:lpstr>Big data strategies for EISCAT-3D</vt:lpstr>
      <vt:lpstr>CSC ideas/directions/services</vt:lpstr>
      <vt:lpstr>EUDAT services/directions</vt:lpstr>
      <vt:lpstr>EUDAT ideas/directions…</vt:lpstr>
      <vt:lpstr>Requirements / discussion topics</vt:lpstr>
    </vt:vector>
  </TitlesOfParts>
  <Company>csc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opelehto</dc:creator>
  <cp:lastModifiedBy>Yin</cp:lastModifiedBy>
  <cp:revision>1808</cp:revision>
  <cp:lastPrinted>2013-03-14T07:06:14Z</cp:lastPrinted>
  <dcterms:created xsi:type="dcterms:W3CDTF">2012-09-24T07:28:47Z</dcterms:created>
  <dcterms:modified xsi:type="dcterms:W3CDTF">2013-08-04T22:33:02Z</dcterms:modified>
</cp:coreProperties>
</file>