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63" r:id="rId3"/>
    <p:sldId id="279" r:id="rId4"/>
    <p:sldId id="257" r:id="rId5"/>
    <p:sldId id="261" r:id="rId6"/>
    <p:sldId id="274" r:id="rId7"/>
    <p:sldId id="275" r:id="rId8"/>
    <p:sldId id="277" r:id="rId9"/>
    <p:sldId id="258" r:id="rId10"/>
    <p:sldId id="278" r:id="rId11"/>
    <p:sldId id="259" r:id="rId12"/>
    <p:sldId id="265" r:id="rId13"/>
    <p:sldId id="260" r:id="rId14"/>
    <p:sldId id="280" r:id="rId15"/>
    <p:sldId id="269" r:id="rId16"/>
    <p:sldId id="262" r:id="rId17"/>
    <p:sldId id="270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474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A8B241-68EA-4BA6-A823-6FAAFCFAE27A}" type="datetimeFigureOut">
              <a:rPr lang="en-GB" smtClean="0"/>
              <a:t>02/08/2013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3C79B6-EE9C-4FE3-998E-A3435586B0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009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motivations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C79B6-EE9C-4FE3-998E-A3435586B0D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799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challenges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3C79B6-EE9C-4FE3-998E-A3435586B0D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935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2C5A-9B61-4014-88B0-621F897897FE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90746-6EF5-45A5-AFB2-620B84DD1956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2C5A-9B61-4014-88B0-621F897897FE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90746-6EF5-45A5-AFB2-620B84DD195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2C5A-9B61-4014-88B0-621F897897FE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90746-6EF5-45A5-AFB2-620B84DD195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B5F2C5A-9B61-4014-88B0-621F897897FE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E390746-6EF5-45A5-AFB2-620B84DD1956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2C5A-9B61-4014-88B0-621F897897FE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90746-6EF5-45A5-AFB2-620B84DD1956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B5F2C5A-9B61-4014-88B0-621F897897FE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E390746-6EF5-45A5-AFB2-620B84DD1956}" type="slidenum">
              <a:rPr lang="en-GB" smtClean="0"/>
              <a:t>‹#›</a:t>
            </a:fld>
            <a:endParaRPr lang="en-GB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CB5F2C5A-9B61-4014-88B0-621F897897FE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E390746-6EF5-45A5-AFB2-620B84DD1956}" type="slidenum">
              <a:rPr lang="en-GB" smtClean="0"/>
              <a:t>‹#›</a:t>
            </a:fld>
            <a:endParaRPr lang="en-GB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2C5A-9B61-4014-88B0-621F897897FE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90746-6EF5-45A5-AFB2-620B84DD1956}" type="slidenum">
              <a:rPr lang="en-GB" smtClean="0"/>
              <a:t>‹#›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2C5A-9B61-4014-88B0-621F897897FE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90746-6EF5-45A5-AFB2-620B84DD1956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B5F2C5A-9B61-4014-88B0-621F897897FE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E390746-6EF5-45A5-AFB2-620B84DD1956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B5F2C5A-9B61-4014-88B0-621F897897FE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E390746-6EF5-45A5-AFB2-620B84DD1956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CB5F2C5A-9B61-4014-88B0-621F897897FE}" type="datetimeFigureOut">
              <a:rPr lang="en-GB" smtClean="0"/>
              <a:t>31/07/2013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9E390746-6EF5-45A5-AFB2-620B84DD195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921" y="4805591"/>
            <a:ext cx="4572000" cy="895665"/>
          </a:xfrm>
        </p:spPr>
        <p:txBody>
          <a:bodyPr/>
          <a:lstStyle/>
          <a:p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Yin Chen</a:t>
            </a:r>
          </a:p>
          <a:p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</a:rPr>
              <a:t>ChenY58@cardiff.ac.uk</a:t>
            </a:r>
            <a:endParaRPr lang="en-GB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095" y="1844824"/>
            <a:ext cx="7680960" cy="2438399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accent4">
                    <a:lumMod val="50000"/>
                  </a:schemeClr>
                </a:solidFill>
              </a:rPr>
              <a:t>Towards the Big Data Strategies for EISCAT-3D</a:t>
            </a:r>
            <a:endParaRPr lang="en-GB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026" name="Picture 2" descr="Cardiff University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836833"/>
            <a:ext cx="861249" cy="827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5992" y="5879995"/>
            <a:ext cx="924186" cy="704266"/>
          </a:xfrm>
          <a:prstGeom prst="rect">
            <a:avLst/>
          </a:prstGeom>
        </p:spPr>
      </p:pic>
      <p:pic>
        <p:nvPicPr>
          <p:cNvPr id="1036" name="Picture 12" descr="http://www.coopeus.eu/wp-content/uploads/2012/11/logo_kl_eisca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5712127"/>
            <a:ext cx="1040001" cy="104000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AutoShape 14" descr="data:image/jpeg;base64,/9j/4AAQSkZJRgABAQAAAQABAAD/2wCEAAkGBhQSEBUUExQUFRUVFRYUFhcVFxUUFxcXFBQVFxQYFxcXHCYeFxojGhUUHy8gJCcpLSwsFR8xNTAqNSYrLCkBCQoKDgwOGg8PGiwiHyQsLCwsLDAsLCwuLCwsLCksLCwsLCkpLCwuLCwsLCwsLCksLCkvLCwsKSwsKSwsKSwpLP/AABEIAK8BIAMBIgACEQEDEQH/xAAcAAABBAMBAAAAAAAAAAAAAAAABAUGBwEDCAL/xABNEAABAwIBBwYHDAkDBAMAAAABAAIDBBExBQYSIUFhcQcTIlGBkVRyc5OhsdEUFjI1QlKSsrPB0vAXIzM0YoKi0+FDU4MkRMPxFWOj/8QAGgEAAgMBAQAAAAAAAAAAAAAAAAQCAwUBBv/EADERAAICAQIEBAUDBAMAAAAAAAABAgMRBCESIjFRBTJB8GFxkaHhgbHBEzNC0RQjUv/aAAwDAQACEQMRAD8AvFCELgAhCEACEJHXZUZENZufmjH/AAoWWRrjxTeESjFyeEK7rRHXsc7RDgXDZ+cVE6jLskzrfBb80beJ2pPO4gXCwr/GlGajXHK7vb6GhDw+WOZ4ZO7rKiGTc53ssJOm3r+UPb2qT0deyVt2OB9Y4jYtXT6yq9cr37eordp50vmW3cUIQhNi4IQhAAhC8udbFAHpa5p2sF3EAb01VecTRcR9I4X+SPao7X17nHpEk78BwCx9V4rXU+Cvml9kPU6Kdnm2RN4ahrxdpBG5bFXlNWvjdpMcQdu/iNqkuTc6Wu1SdA9fyT+FT0viddvLPlf2O36Gde8d0PyF5a6+C9LVEAQhCABCEIAFglaamrawXcQPWeA2qP5Ty694Ij6A6/lH2JPU66nT+d79vUvqona+X6j/ACV7Gu0XOAJ2E+vqW8FVwZCcSe1OmSMuPj6JOk3YD6gdizavGE5P+pHC+H8jtnhzjHMXlk0QkdFlNkmBsfmnUf8AKWXW3XZGyPFB5Rmyi4vDBCEKZEEIQgAQhYKAMrRV1rI23e4NHpPAbU21uXOjeKzhctL9RAI1EEDA7jZR2paZDpOc4nrOv/0Fj6zxWFD4IrMvsO0aR2byeEOlTnI59xGNFuFz8I+xNxdc70i0nMNlgTnSv+bLzOout1EuKbz2NiFEa1yI9zs0TpD8lKWPBCCA4cUmidouscPzYpbzL4os6o1zR6J9SzTyua4FhId1j84JY+MHFDWABSja47rqHEmsMfcn5wGwEuPzm4do9ieo5A4XBBB2jWoDLVdXes0eU5IjdjuIOsHiFu6PxayPLduu/qZ9ugUuaG3wLAWLpqp8vN0Gma0TnamhxA0r4EXwHGyb8p5XkJLbGMdW3tPsWzfr6qa1N756e/QzoaecpcI712WGR6vhO6h952KOZSrXzanGw+aPg9vWm+Wq6u9eqaa+o4rzGr8Qvv8AhHsv5NenSRq5vU8Uz7Gx/JW6oiuN4Xiqi2he4JNIb9qzm/8AJDT/APSESy1t8EpfS3N72W1kYA1KbsWCTmhRkyskhwdcfNOsdnV2KR0WWmSWF9Fx+STjwO1Q+Wq6u9JibrQ0evvo6vMez/gUt0kbd3syyUKH5Iy7K0hljKOr5QG49XHvT0/OCMhwiLZHs+E1rgSze6xw3i43r09WuqsrdnTHX36mRbpZ1y4WOkkgaLkgAbTqTFlLOUN1R6z1n7h95TNlLKT3nWfYOATaVianxadm1Oy7+v4NCjQJc1m5vqaxzzdxN+K3U8txvCRL1HJY3WNNcW76mk4LGEbamKxv1rQnBwuOKb1GuWVgIvIvhluL7R6050ucjoyBJ0m9Y+EPxKPxyEYLDnXxV2nts08+Kt4Kp0Rs2kiwqStZI27HAj0jiNi3qvaUvadJhLSOrb7RxUmyTl4vbeUBovYPwa49Vjt4XXp9H4nC98Elh/YyNRo3XvF5X3HxCwCsrWEAWCsrBQBSdRlt9PUSujcQ7nH3AwI0zqcDqI3FPeSc74piGygQSHVpC5icfXGe8cFDMp/t5fKyfXckywp0wmuGayevdMZpPo+5alXSm2sbwcQRuI1EJvUdyDnJLE3RBDm/Kjfrad42tO8WUjgrYpyObdoSH/SeRcn/AOt+D+GorJnonF/9e/w9fz72KuavafTv76G+ll2dy2VMVxfaElc0tNiCCMQdRBW11Ubau9Z8oNSyjrW+UeGTkYFeXyk4leoKdzzZoJ2ncOsnADeUe7IWEgWmeMbX5pp44yHhYbyma6HPm6LuDazhLLPUVKS0uNmsGL3amjt2ncLlJv8A5xjXhsAudsrxr1fMYdTeJueC8VVY+Q3eb2wGAA6gBqATRKzm3gjDEfeE3WoQ8vXv/rsW108f9z6en69/exty7Unm3OcS4ki5JuTr2kpvybndLGAx4EsX+2640fJvxYe8bkvylZ0XWDZRaWPRNk3pmnF5JuuMlhosGgqYqgXgcS61zE+wlHXYYSDe3uC9A2O8Ku2uIIIJBGsEaiDsIOwqW5Jznc4Wqml42SiwmHjbJBxsd6qv0cHvDb4ehS4Th8V9/wA++pJY36Qukj+i42S2ENLNONwewYlvyfHadbTxSCR9ySsb+lKuTjJYK62pZwbxWbvStUkxPDqWtK4qHo6cjgxmwnF3ijF3Ypwq4nyok3GG7EzIyTYJa6lZELzHXiGDW89mDRvPck9RloMFoRoDa91tM8NjOzXvUeqK8m9r68ScSm4Updd39vz76ko12W/Bff8AHvoPFdlAyNLGjm2HFrDYnx3Yu4YblEZp3QVFw4tIAs5pII6iCME60VSb2Jxwv1pDlyDScesAW9ibqk1PEhhVqtcCWxIKTOdsg0aga9krBr4vYNTuIsdxS58HRD2lr2HUHsOk2/UT8k7jYqCUU9xY4j1JdR1ckL9OJ5YTqcNRa8dTmnU7tUrKITfNs+/+yh0uP9v6en497Epa2+CVRU1tZ1pLk/L8Mmp9oH9f+k7tOuPtuN4Syre5hsRa4uDsI62nAjesm+i2Hy7++hTxtvhawzM0thv2JCglb4KQuO3XgBrJ7FVGKiWbRW5oSqgpS8mwvbuG8k6gF7nhii/aEud/ttIv/O7BvDWUw5Qy1KTonRazEMaLM4na47yU5DTZXO8fD1/HvY5Hit2h9X/Hf3uP8+UY49TbSv8A/wAx97/QOKY6qd8lRG97i7psA6m9IamjADgm4VZ09LstuTtSWc9m0F7PrBMw/wCtpRWEXf0FSm+rx1LSCysBZXrTxwLBWVgoA57yn+3l8rJ9dy0xxF2CcK2ivPKXYc7Jh47l61NGwBYU7MPCPaw8qPFPT6O8lJq6S5A6kT1pOpuode3/AAky5GLzxMkSHJmeL2AMnHPRjUCTaVg/hftH8LrjgpHT11M5um2R0g2MDSx46w8nU3Eaxe+xV4WnqKfs3XAMOsXLvUAq9RGDXE0m/f1/UodEf8cr5e/2JDXVzpGlmpjPmN1DcTtcd5TNDNzZII2pWKgaZb+d611sFxcYj1JLibeJF9cYwXDjZmv3b0/4bW/ylU0Wk23cmlL6Ge40TiMOC7KON0WzjjdCKWXRYWnrFuPUkNTT6Q3pxy/B+r0hsIv7UzR152i+9M1JuPFErbzuboKQN1nWV6mqQ3eepJpa4nDV60mVyg3vI4K6fKssbw+N7mOGGibdh6xuKlOSs5o5+jM3mn/7jB+rJ/jYNbDvbcbgohTRaTrbMSnJrbYItcccLWSqdUZb9H3JXJleKNwbGBK+9i9wtGPFYdbjvdq3JNW1jnXe8lxtt/OocE31kOi7SHX6UrikDm3SEnsklhdiSpjHElv8RslmLse7YvC21MGi7ccFqVixjYdWMbAvNRNpO3gAHuSuCiJ1nUPT/hJ8oANedgAC7GSbwVTknsM9U3Rfcatq9NrztAPoWqol0nX7lrTqimlkqNks5dj3J0yJnBND0G2kivrjkuWDe04sO9vcUzlOkMei2yJS4VhEZQjJYkibUFfTPGkHOYRixw0nDxCNThvNt60ZQzjsC2MaAOo2N3nxnbBuHpUSoq4lxDdWrHbiEoSLrUZZSx7+36EYaSLeZNv5+/3FtPWkus62vBb6qDSbvGHsTWnKkn0hrxGPtVU1jdDE48PMhtTjkWf9Yxp+e230hqWivisb9frXig/ax+UZ9cK6OJYOzxKt/IugLKwFlepPBgsFZWCgCh8p1wE0gAN+ceP6ymySUuOtKsswOZUShzS08482cCDYvJB17CFimo9V3dg9qxJKMG2e0g8xRohpy7h1pfDThuGPWvT5A0a9SQz1ZdhqCq5pkxeHA9R9K209PotJGBcew2CZ4JdE371JsmtDoz1E/cFVbmCOp4eRKDY3TrBNpNv38U1yRlpsVspp9E7jiqJx4kXTjxLYzVwaJ1YH82Wlj7G4xCdKgAtNzYdfqTUiDytwg+Jbm/Kla3musm2r2qNJ6qqN743FjHO0bF2i0mw6zbBN7KE21nXs/wApulKESmWE8I0RRaRsEvjpWgdd8SUmpHhpOlqOCUGqGmBstjv2KU229jgm0jG4i17+pZdWdIEYDZxxSmph0hvGCbV2OJLIE1IDhuISKF5jfY4H8grNDPr0Ttw9i31lPpC4xH5ss3yvhZNcr4X0Nk0IcLFeIKQN3nr9iSQ1rmi2I3+1Zkr3HDV613gl0Dgl0FU9UG7z1e3qUaytOXSa+oatickkyrkqVrgXMc0OALS4WvwvimaIqLyElGKx6ja1tzbrTjDTBu89aRRHQd0gdSUTVosNHr18ExPL2RA8V0Hyhtx4pVBLpNv3rIs5vWCEijdzb7HA/kFQ8yx6oBVSw6Mh6iNXeNSWL3QxBxcN2rvCURZPN+lhuS8577lsJpLcTRxFxsAnGmptHeVsADRsACRz12xvf7FS257Ii257IMoSXIHVj2rXQftY/KM+sFoSrJkDnTRhrSTptNgCcHAlX1rDSJzxGtr4FyhZWAsr1B4IEIQgBtyzm9DVM0ZmB1sHYOb4rhrHDBQHL2Yc0N3RfrWDqHTbxaPhDeO4K0FghUW0Rs6jVGrso8r27HOkhJJvjgV5V1Zx5iwVd3Ec3L/uMAufHbg7171WGX8z6ikPTbpMvqkZctPHa07j6UnOmUPkb+n11d23R9hkUhzccebI2B2ruF01Q0O13d7U+5OkDYzfUNL7gs7UTTjhDxnKI1jtSNbKibSdfsCfsiZkyzWc+8UfWR0jwbs4n0qFNUp8sUTndCiGbHgYY2OeQ1oc44NABJ7AFL8icn5NnVBsP9tp1/zOGHAd6luSshRU7bRtsdrjrceJ+7BLwFr06GMd57nn9T4tOfLVsu/r+DTS0bImhkbQ1owAFvyd6YMu5jQz3cz9VJ1tHRcf4m/eLdqkyE7KuMlhrYyoWzhLii9yjc5M2pqZ15GWGGkNbHdRB69xsUxroqena9pa9oc1wsQ4AgjqIOKr/OPktabvpDonHmnHonxHYt4G43hJy0zj5dzb0/icZctuz7+hBqSfSGvEfm60VkFjpDbjxRUUslPJoyMcxwxa4W1feN41JU57S25wKz5Jwkayae6FSXCvGj1u6vvSI4rbSUb5XBkbS5x2AX7+obylODiYzNRxmRqc65v1pwyRkGWpNo29Ha86mjt2ncFKsh8n4FnVB0j/ALbT0f5nfK4DVxUyhhDQGtAAGoACwHABaVOhb3nsYuq8WjHlp3ff0/Iw5EzOigs536x/znDUODU9VdEyVhZI0OacQ4XH/vet6FqQrjBcMUefsunZLik8srrOTk1JBdTG+3m3HWPFcceB71XM9O5ji17S1w1FrgQRxBXRVk15bzagq22lYCR8F46L28HfcbjcqJ6aPWGxo6fxKcNrN139fyUfRT2OicDhxSiqg0hvGCes4+Tuemu+O80Q13aOm0fxMGPEX7EyQVQLbk6xis62uUJZwblVsLVxQeTdkOs0XEHXq7cQnh2UBsBPoTBRPBkcR1feEvSdsE5ZGowTWT3LMXYrMNOXYd6eMhZrSVFnWsz5x1D/AD2KfZJzbigsQNJ3ziMPFGDVfTpZ29FhdxLU+I1Ucsd32ItkTMp7rOf0G9ZHTPAfJ7VNKDJccLbMbbrOJPEpVZZWxTpa6d1u+55rUauy98z27AhCEyKghCLoAELF1m6ABeXsBFiLg6iDgV6uhAENzg5PmSAupyI3/NN+bJ7NbOzVuUUyVmZVue5j4ywh2tz/AIFrDW0j4XZ6FbqErPSVzeehoU+I3VRx1+foMGQ8z4aeziOck+e4YH+FuDeOs70/WWboTEIRgsRWBOy2dsuKbywQhCkVghCEACLIQgBBlbIkNSzQmYHjZfFu9rhraeCrXOLkzlhu+nJmjGvR/wBRvYNT+zXuVsoVc6oz6jNGqsofK9uxXORMw5JLOmvG35vyz9ze3XuU7ydkuOBujEwNG22J3k4lK0KFVEKly/UlqNZbqHzvbt6BZCEK8UBCEIAEIRdAGLKMZx5gwVV3Ac1KflsGon+NuDuOo71KLoXJRUlhk67JVvii8MpyPMWrin5vm9IEdF7dbDrGJPweB9Km2RMwo47OntI7HR+QPxdurcpai6Wjpa1Lie49b4lfZDgzj5ep5awAWAtZekITRnAhCEACEIQBXnLFlSaCKnMMskRdI8ExvcwkBgsDonWqu99tZ4XU+ek/ErH5cf2NN5R/1AqiWjRFOHQB299tZ4XU+ek/Ej321nhdT56T8Sfcy+Tk5QgdKJxFoyGOxj072Yx176Y+d6FIP0GnwseZP9xSdlSeH+wEC99tZ4XU+ek/ErN5HMqzTsqTNLJLouj0ece59rh97aR1YBN/6DT4WPMn+4pbmJmScnNlBlEvOlh+BoW0A4fON/hKm2ytxxHqBKSqCztzmqmV9S1lTO1rZnhrWyyAAB2oAA2AV+lc4Z6fGNV5eT6xUNMk5PIHmPOysuP+rqcR/rSfiXSIXLEXwhxHrXU4UtUksYAyqm5Xstzw1ULYZpYwYbkRvcwE844XIadZsrZVM8tn75D5D/yOVWnWZgRH321nhdT56T8Su/k5q3y5MgfI9z3nnLueS5xtK8C5Os6gB2LnpdAcl3xVT/8AJ9tImNSkorHcCUuXNrs7ay/73U+ek/EuknLld2JUNKk85AdffbWeF1PnpPxLLc760f8Ad1PnZD6ykuRcm+6KmKHS0ede1mlbStpHG1xfvViHkOdbVVt8yf7iYnKuG0v2AiFNyh5QZhVSHxwx/wBdpUlyLy0TsIFTEyRu10f6t432N2u4dFNuWeSWsgaXM0J2jWebuH28R2PAElQsixscRqP3o4a7FsB0tkHOOCsi5yB4cMHDBzT1OadYPr2XTmuZ8gZflo52zQmxGpzT8F7drXDqPoxC6JyFlllVTxzx/Be29ji0jU5p3ggjsSV1XA/gAvQhCoAhHKvnG6mpGsie5kszw0OaS1zWss55BGsfJb/Oqi99tZ4XU+ek/EnrlUy1z+UHNBuyAc0PGGuQ/SOj/IojFEXENaCSdQA1k8Fp01pQ3AdPfbWeF1PnpPar+zUyz7qo4Ztr2DS3Pb0Xj6QK5rVrcieW9U1K44frmdtmyDv0D2lQ1Fa4cr0AsjLDy2nmIJBEUhBGoghhsQVzs3O2st+91PnpPxLo6upuciey9tNjmXxtpNIvbbiquHIYfCx5k/3FRROEc8QED99tZ4XU+ek/Ej321nhdT56T8Snv6DT4WPMn+4oDnRkL3HVPp9PT0NHpaOjfTY12Fzb4VsdibjKuTwv2Az77azwup89J+JHvtrPC6nz0n4k0lWXk7kYMsMcnuoDnGMfbmSbabQ61+c14rsnCHUCFe+2s8LqfPSfiVp8j2VJZ4JzNLJIRKADI5zyBzYNgXHULpp/QafCx5k/3FMcxszTk6ORhlEvOPD7hmhazQ21tI3wS91lbjiIEY5cf2NN5R/1AqiVu8uP7Gm8o/wCoFUSu0/kQFp8lWdVLS0kjJ5mRuM7nAOvctMcQvqHWD3KafpEyf4VF/V7FzwhRlp4yecgdD/pEyf4VF/V7E85NypHURiSF4ewkgObgS0kHHeCuX1fPJN8VRePN9q9UXUqEcoCYFc4Z6fGNV5eT6xXR5XOGenxjVeXk+sV3S+ZgM8fwhxC6nC5Yj+EOIXU4XdV6AZVM8tn75D5D/wAjlcypnls/fIfIf+Ryr0/nArtdAcl3xVT/APJ9tIuf10ByXfFVP/yfbSJjVeVfMCUuXK7sSuqHLld2JUNL6gPWZPxlS+XZ610cFzjmT8ZUvl2etdHBR1XmQGVUvLHmu1mjWRgDSdzcwG0kEsfx1Fp6+iraUU5UmA5Knvs5ojiJo1TVJxmgKAVrciOVjaenJ1DRmZ29B/qj71VKnvIw4/8AyDx1077+ciT96zBgXam7OHKwpaWWc/6bC4Drdgwdri0dqcVWPLXlvRjipmnW886/xWamA8XEn+RZ1ceKSQFSySFzi5xu5xLiesk3J71OOSDI3PVxlIu2Bhdu033az0aZ7FBVenJLkbmcnh5HSncZT4vwY/QNL+daF8uGAFQ515H9y1s0OxryWeI7pM/pIHYs5pZa9yVsM1+i14D/ABH9F/oJPEBTnlsyNZ8NSB8IGF/EXfH6NMdgVXqUHxw3A6paVlRbk2y37pyfESbvj/Uv67xgBpPFhYe1SlZclh4AFQPKn8az8IvsY1fyoHlT+NZ+EX2MaY03n/QCJldM5ufudP5CL7Nq5mK6Zzc/c6fyEX2bVbquiAcUIQkQKy5cf2NN5R/1AqiVu8uP7Gm8o/6gVRLT0/kQFp8lWatLVUkj54WSOE7mguvcNEcRtqPWT3qafo7yf4LF/V7VCuSzOylpaSRk8zY3GdzwCHG7THEAdQO0HuUy/STk/wAKZ3P/AApS3j43jIHv9HeT/BYv6vannJuS4qeMRwsDGAkhrcBpG59JTH+knJ/hTO5/4U4ZHzrpapzmwTNkc0aTgA4WBNr6wNqqanjfIDqVzjns22Uqry7z3m49a6PVE8rWSzFlFz7dGdjZAd4AY8cbtB/mCv0z5sAQxhsQV1Qx1xcbda5Wsr1zCz9gnpo45ZGsnjaGOa8hunoiwc0nU64AuMQb7ibdVFtJoCaqmOWx/wD1sI6oPXI+3qVrV+cNPCwvlmiYBr1uFzwA1uO4BUFnnnD7trJJgCGamRg4hjML9RJLnW/iVWmi+LIDGugeTFtslU/CQ980hXP7WkkAC5JsANpOAXTGbmTPc9JDDtjiY0+MGjSP0rq3VPlSAcHLld2JXVDlyu7EqOl9QHrMn4ypfLs9a6OC5rzVq2RV1PJI4NYyVjnON7AA6zqV3HlKycB+8s7GyH0Bq5qYtyWEBJ1XnLNllrKRtOD05nhxH8EZ0iT/ADaA7+pGW+WWmY0ina+Z+wuBjYN5LukeAHaFUuWcsy1UzppnaT3dgAGDWjY0dX3klcpplxcUgESsrkSoCaieXYyNsfbI7SPojHeq4iiLnBrQXOcQ0AC5JJsABtJK6FzDzZ9w0bY3W5xx5yUj57ragdoaAG9l9qu1E8Rx3AkK5zz4y37qr5pQbtDubj8SPogjibu/mV15/wCW/cuT5ng2e4c3H48nRBHAaTv5Vzuq9LHrIDIttvbbbG2229W3Tcs9NGxrG00waxoa0Xj1BosBj1BVbR5LmmuYopZLY82x77Xwvog2Sj3s1fgtR5mX8KYnCE/MBNc7uU6nraR8HMStc6zmOJYQ1zSCDqN7YjgSq4Tl72avwWo8zL+FI6qjfE7RkY9jrX0Xtcw2OBs4A2XYRjHaIE85Gst83VPp3HozN0m+UjufSwu+iFdC5fyZlB0E0czPhRva8b9E3t2i47V0zRVbZY2SMN2va17TucAR6Ck9THEs9wN6oHlT+NZ+EX2Mav5UDyp/Gs/CL7GNc03n/QCJldM5ufudP5CL7Nq5mK6Zzc/c6fyEX2bVbquiAcUIQkQKy5cP2NN5R/1AqiXTmVMiQVIaJ4mShpJaHi9idRITf7w6DwSD6ATdV6hHDQHOaF0Z7w6DwSD6AR7w6DwSD6AVn/Kj2A5zVj8iP71UeRb9orF94dB4JB9AJZkzNympnF0EMcZcLEsaASL3se1Qs1ClFpIByUdz3zRbX0+hcNkYdKJ5wDrawduicDwB2KRISibTygOYsr5GmpZDHPG5jtl8HDra7Bw3hIl1FW5PjmZoSxskafkvaHDuKjVVyWZPeb8wWeI+Ro7tK3oTsdUv8kBQIavQHpwV7R8keTwf2ch3GWT7iE+ZKzTpKY3hgjY751tJ/wBN13eldeqj6ICveTXk5eJG1VU0sDOlFG4WcXbHvHyQMQDrvr1W12yhCTnNzeWBhy5YfiV1QmH3iUHgkH0ArKbVXnIHOaF0Z7w6DwSD6AXpuY1CP+0p+2Np9aY/5UewHOJKdsjZq1VUQIYXuHzyNFg4vdq7rldCU2b9NGbx08LD1tjY094CX2UHquyAhWY/JrHRESykS1Gw26Ed8dAHWTs0j2Aa7zZCErKTk8sCnuWnLWnPFTNOqJvOP8d+poO8NBP/ACKtl0lWZoUcsjpJKeJ73a3Oc0EmwA1ngB3LT7w6DwSD6ATVeojCKWAG/kuyN7nydGSLOmvM7g+2h/QG95UuXmOMNAAAAAAAGAA1ABekrJ8TyAKrOWzI3RhqQMCYX8Dd0fpDx/MFaaTZQydHPGY5WNkYbEtcLg2Nxq4hdrnwSTA5esru5H8tc7RGEnpU7tEeI+7mdx02/wAoT97w6DwSD6ASzJmbtPTOLoIY4i4WcWNtcA3AKvtujOOMAOSoHlT+NZ+EX2Mav5NFdmlSTSGSWnie91ruc0EmwAFzwAHYqqrFCWWBzYV0zm5+50/kIvs2pF7w6DwSD6AT3DCGNDWgBrQGgDAACwA7FO61WJYA9oQhLg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79" y="5879995"/>
            <a:ext cx="1249881" cy="75947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19" y="5978924"/>
            <a:ext cx="1224135" cy="68551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1162" y="5701256"/>
            <a:ext cx="998633" cy="930058"/>
          </a:xfrm>
          <a:prstGeom prst="rect">
            <a:avLst/>
          </a:prstGeom>
        </p:spPr>
      </p:pic>
      <p:pic>
        <p:nvPicPr>
          <p:cNvPr id="1042" name="Picture 18" descr="cnrs, advancing the frontiers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003" y="5752163"/>
            <a:ext cx="1310757" cy="959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496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824136"/>
          </a:xfrm>
        </p:spPr>
        <p:txBody>
          <a:bodyPr/>
          <a:lstStyle/>
          <a:p>
            <a:r>
              <a:rPr lang="en-GB" b="1" dirty="0" smtClean="0">
                <a:solidFill>
                  <a:schemeClr val="accent4">
                    <a:lumMod val="50000"/>
                  </a:schemeClr>
                </a:solidFill>
              </a:rPr>
              <a:t>EISCAT-3D Tire </a:t>
            </a:r>
            <a:r>
              <a:rPr lang="en-GB" b="1" dirty="0">
                <a:solidFill>
                  <a:schemeClr val="accent4">
                    <a:lumMod val="50000"/>
                  </a:schemeClr>
                </a:solidFill>
                <a:latin typeface="AR CENA" pitchFamily="2" charset="0"/>
              </a:rPr>
              <a:t>0</a:t>
            </a:r>
            <a:r>
              <a:rPr lang="en-GB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accent4">
                    <a:lumMod val="50000"/>
                  </a:schemeClr>
                </a:solidFill>
              </a:rPr>
              <a:t>Curation</a:t>
            </a:r>
            <a:endParaRPr lang="en-GB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1556792"/>
            <a:ext cx="8568952" cy="4729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3300"/>
              </a:lnSpc>
              <a:buFont typeface="Wingdings" pitchFamily="2" charset="2"/>
              <a:buChar char="q"/>
            </a:pPr>
            <a:r>
              <a:rPr lang="en-GB" sz="2800" b="1" dirty="0" smtClean="0"/>
              <a:t> Existing EISCAT</a:t>
            </a:r>
            <a:endParaRPr lang="en-GB" sz="2800" b="1" dirty="0"/>
          </a:p>
          <a:p>
            <a:pPr marL="742950" lvl="1" indent="-285750">
              <a:lnSpc>
                <a:spcPts val="3300"/>
              </a:lnSpc>
              <a:buFont typeface="Wingdings" pitchFamily="2" charset="2"/>
              <a:buChar char="§"/>
            </a:pPr>
            <a:r>
              <a:rPr lang="en-GB" sz="2600" b="1" dirty="0" smtClean="0">
                <a:solidFill>
                  <a:schemeClr val="accent3">
                    <a:lumMod val="50000"/>
                  </a:schemeClr>
                </a:solidFill>
              </a:rPr>
              <a:t>Small</a:t>
            </a:r>
            <a:r>
              <a:rPr lang="en-GB" sz="2600" b="1" dirty="0">
                <a:solidFill>
                  <a:schemeClr val="accent3">
                    <a:lumMod val="50000"/>
                  </a:schemeClr>
                </a:solidFill>
              </a:rPr>
              <a:t>, EISCAT archive (1981-2013) 60TB</a:t>
            </a:r>
          </a:p>
          <a:p>
            <a:pPr marL="285750" indent="-285750">
              <a:lnSpc>
                <a:spcPts val="3300"/>
              </a:lnSpc>
              <a:buFont typeface="Wingdings" pitchFamily="2" charset="2"/>
              <a:buChar char="q"/>
            </a:pPr>
            <a:r>
              <a:rPr lang="en-GB" sz="2800" b="1" dirty="0" smtClean="0"/>
              <a:t> EISCAT_3D </a:t>
            </a:r>
            <a:r>
              <a:rPr lang="en-GB" sz="2800" b="1" dirty="0"/>
              <a:t>1st stage (2018)</a:t>
            </a:r>
          </a:p>
          <a:p>
            <a:pPr marL="742950" lvl="1" indent="-285750">
              <a:lnSpc>
                <a:spcPts val="3300"/>
              </a:lnSpc>
              <a:buFont typeface="Wingdings" pitchFamily="2" charset="2"/>
              <a:buChar char="§"/>
            </a:pPr>
            <a:r>
              <a:rPr lang="en-GB" sz="2600" b="1" dirty="0" smtClean="0">
                <a:solidFill>
                  <a:schemeClr val="accent3">
                    <a:lumMod val="50000"/>
                  </a:schemeClr>
                </a:solidFill>
              </a:rPr>
              <a:t>Moderate</a:t>
            </a:r>
            <a:r>
              <a:rPr lang="en-GB" sz="2600" b="1" dirty="0">
                <a:solidFill>
                  <a:schemeClr val="accent3">
                    <a:lumMod val="50000"/>
                  </a:schemeClr>
                </a:solidFill>
              </a:rPr>
              <a:t>, EISCAT archive 1PB/year</a:t>
            </a:r>
          </a:p>
          <a:p>
            <a:pPr marL="742950" lvl="1" indent="-285750">
              <a:lnSpc>
                <a:spcPts val="3300"/>
              </a:lnSpc>
              <a:buFont typeface="Wingdings" pitchFamily="2" charset="2"/>
              <a:buChar char="§"/>
            </a:pPr>
            <a:r>
              <a:rPr lang="en-GB" sz="2600" b="1" dirty="0" smtClean="0">
                <a:solidFill>
                  <a:schemeClr val="accent3">
                    <a:lumMod val="50000"/>
                  </a:schemeClr>
                </a:solidFill>
              </a:rPr>
              <a:t>2-3 </a:t>
            </a:r>
            <a:r>
              <a:rPr lang="en-GB" sz="2600" b="1" dirty="0">
                <a:solidFill>
                  <a:schemeClr val="accent3">
                    <a:lumMod val="50000"/>
                  </a:schemeClr>
                </a:solidFill>
              </a:rPr>
              <a:t>Mirrors (North + South </a:t>
            </a:r>
            <a:r>
              <a:rPr lang="en-GB" sz="2600" b="1" dirty="0" err="1">
                <a:solidFill>
                  <a:schemeClr val="accent3">
                    <a:lumMod val="50000"/>
                  </a:schemeClr>
                </a:solidFill>
              </a:rPr>
              <a:t>Europe+Japan</a:t>
            </a:r>
            <a:r>
              <a:rPr lang="en-GB" sz="2600" b="1" dirty="0">
                <a:solidFill>
                  <a:schemeClr val="accent3">
                    <a:lumMod val="50000"/>
                  </a:schemeClr>
                </a:solidFill>
              </a:rPr>
              <a:t>)</a:t>
            </a:r>
          </a:p>
          <a:p>
            <a:pPr marL="742950" lvl="1" indent="-285750">
              <a:lnSpc>
                <a:spcPts val="3300"/>
              </a:lnSpc>
              <a:buFont typeface="Wingdings" pitchFamily="2" charset="2"/>
              <a:buChar char="§"/>
            </a:pPr>
            <a:r>
              <a:rPr lang="en-GB" sz="2600" b="1" dirty="0" err="1" smtClean="0">
                <a:solidFill>
                  <a:schemeClr val="accent3">
                    <a:lumMod val="50000"/>
                  </a:schemeClr>
                </a:solidFill>
              </a:rPr>
              <a:t>Analyis</a:t>
            </a:r>
            <a:r>
              <a:rPr lang="en-GB" sz="26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sz="2600" b="1" dirty="0">
                <a:solidFill>
                  <a:schemeClr val="accent3">
                    <a:lumMod val="50000"/>
                  </a:schemeClr>
                </a:solidFill>
              </a:rPr>
              <a:t>software + Search engines</a:t>
            </a:r>
          </a:p>
          <a:p>
            <a:pPr marL="742950" lvl="1" indent="-285750">
              <a:lnSpc>
                <a:spcPts val="3300"/>
              </a:lnSpc>
              <a:buFont typeface="Wingdings" pitchFamily="2" charset="2"/>
              <a:buChar char="§"/>
            </a:pPr>
            <a:r>
              <a:rPr lang="en-GB" sz="2600" b="1" dirty="0" smtClean="0">
                <a:solidFill>
                  <a:schemeClr val="accent3">
                    <a:lumMod val="50000"/>
                  </a:schemeClr>
                </a:solidFill>
              </a:rPr>
              <a:t>HPC </a:t>
            </a:r>
            <a:r>
              <a:rPr lang="en-GB" sz="2600" b="1" dirty="0">
                <a:solidFill>
                  <a:schemeClr val="accent3">
                    <a:lumMod val="50000"/>
                  </a:schemeClr>
                </a:solidFill>
              </a:rPr>
              <a:t>for detailed studies/developments</a:t>
            </a:r>
          </a:p>
          <a:p>
            <a:pPr marL="742950" lvl="1" indent="-285750">
              <a:lnSpc>
                <a:spcPts val="3300"/>
              </a:lnSpc>
              <a:buFont typeface="Wingdings" pitchFamily="2" charset="2"/>
              <a:buChar char="§"/>
            </a:pPr>
            <a:r>
              <a:rPr lang="en-GB" sz="2600" b="1" dirty="0" smtClean="0">
                <a:solidFill>
                  <a:schemeClr val="accent3">
                    <a:lumMod val="50000"/>
                  </a:schemeClr>
                </a:solidFill>
              </a:rPr>
              <a:t>Storage </a:t>
            </a:r>
            <a:r>
              <a:rPr lang="en-GB" sz="2600" b="1" dirty="0">
                <a:solidFill>
                  <a:schemeClr val="accent3">
                    <a:lumMod val="50000"/>
                  </a:schemeClr>
                </a:solidFill>
              </a:rPr>
              <a:t>1PB, 1Pflop/run</a:t>
            </a:r>
          </a:p>
          <a:p>
            <a:pPr marL="285750" indent="-285750">
              <a:lnSpc>
                <a:spcPts val="3300"/>
              </a:lnSpc>
              <a:buFont typeface="Wingdings" pitchFamily="2" charset="2"/>
              <a:buChar char="q"/>
            </a:pPr>
            <a:r>
              <a:rPr lang="en-GB" sz="2800" b="1" dirty="0" smtClean="0"/>
              <a:t> EISCAT_3D </a:t>
            </a:r>
            <a:r>
              <a:rPr lang="en-GB" sz="2800" b="1" dirty="0"/>
              <a:t>2nd stage (2023)</a:t>
            </a:r>
          </a:p>
          <a:p>
            <a:pPr marL="742950" lvl="1" indent="-285750">
              <a:lnSpc>
                <a:spcPts val="3300"/>
              </a:lnSpc>
              <a:buFont typeface="Wingdings" pitchFamily="2" charset="2"/>
              <a:buChar char="§"/>
            </a:pPr>
            <a:r>
              <a:rPr lang="en-GB" sz="2600" b="1" dirty="0" smtClean="0">
                <a:solidFill>
                  <a:schemeClr val="accent3">
                    <a:lumMod val="50000"/>
                  </a:schemeClr>
                </a:solidFill>
              </a:rPr>
              <a:t>High</a:t>
            </a:r>
            <a:r>
              <a:rPr lang="en-GB" sz="2600" b="1" dirty="0">
                <a:solidFill>
                  <a:schemeClr val="accent3">
                    <a:lumMod val="50000"/>
                  </a:schemeClr>
                </a:solidFill>
              </a:rPr>
              <a:t>, EISCAT archive 10PB/year</a:t>
            </a:r>
          </a:p>
          <a:p>
            <a:pPr marL="742950" lvl="1" indent="-285750">
              <a:lnSpc>
                <a:spcPts val="3300"/>
              </a:lnSpc>
              <a:buFont typeface="Wingdings" pitchFamily="2" charset="2"/>
              <a:buChar char="§"/>
            </a:pPr>
            <a:r>
              <a:rPr lang="en-GB" sz="2600" b="1" dirty="0" smtClean="0">
                <a:solidFill>
                  <a:schemeClr val="accent3">
                    <a:lumMod val="50000"/>
                  </a:schemeClr>
                </a:solidFill>
              </a:rPr>
              <a:t>HPC</a:t>
            </a:r>
            <a:r>
              <a:rPr lang="en-GB" sz="2600" b="1" dirty="0">
                <a:solidFill>
                  <a:schemeClr val="accent3">
                    <a:lumMod val="50000"/>
                  </a:schemeClr>
                </a:solidFill>
              </a:rPr>
              <a:t>, Storage 10PB, 10 </a:t>
            </a:r>
            <a:r>
              <a:rPr lang="en-GB" sz="2600" b="1" dirty="0" err="1">
                <a:solidFill>
                  <a:schemeClr val="accent3">
                    <a:lumMod val="50000"/>
                  </a:schemeClr>
                </a:solidFill>
              </a:rPr>
              <a:t>Eflop</a:t>
            </a:r>
            <a:r>
              <a:rPr lang="en-GB" sz="2600" b="1" dirty="0">
                <a:solidFill>
                  <a:schemeClr val="accent3">
                    <a:lumMod val="50000"/>
                  </a:schemeClr>
                </a:solidFill>
              </a:rPr>
              <a:t>/run</a:t>
            </a:r>
          </a:p>
        </p:txBody>
      </p:sp>
    </p:spTree>
    <p:extLst>
      <p:ext uri="{BB962C8B-B14F-4D97-AF65-F5344CB8AC3E}">
        <p14:creationId xmlns:p14="http://schemas.microsoft.com/office/powerpoint/2010/main" val="328897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680960" cy="752128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accent4">
                    <a:lumMod val="50000"/>
                  </a:schemeClr>
                </a:solidFill>
              </a:rPr>
              <a:t>EISCAT-3D Tire 1 </a:t>
            </a:r>
            <a:r>
              <a:rPr lang="en-GB" b="1" dirty="0" err="1" smtClean="0">
                <a:solidFill>
                  <a:schemeClr val="accent4">
                    <a:lumMod val="50000"/>
                  </a:schemeClr>
                </a:solidFill>
              </a:rPr>
              <a:t>Curation</a:t>
            </a:r>
            <a:r>
              <a:rPr lang="en-GB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en-GB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628800"/>
            <a:ext cx="7992887" cy="439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5940152" y="1484783"/>
            <a:ext cx="2808312" cy="4896545"/>
          </a:xfrm>
          <a:prstGeom prst="rect">
            <a:avLst/>
          </a:prstGeom>
          <a:solidFill>
            <a:schemeClr val="accent2">
              <a:lumMod val="20000"/>
              <a:lumOff val="80000"/>
              <a:alpha val="52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GB" b="1" dirty="0" smtClean="0">
                <a:solidFill>
                  <a:srgbClr val="C00000"/>
                </a:solidFill>
              </a:rPr>
              <a:t>Data Access &amp; Processing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7" name="Content Placeholder 6"/>
          <p:cNvSpPr txBox="1">
            <a:spLocks noGrp="1"/>
          </p:cNvSpPr>
          <p:nvPr>
            <p:ph sz="quarter" idx="13"/>
          </p:nvPr>
        </p:nvSpPr>
        <p:spPr>
          <a:xfrm>
            <a:off x="712466" y="1751072"/>
            <a:ext cx="763190" cy="381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Tire 0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2843808" y="1776149"/>
            <a:ext cx="763190" cy="381784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Font typeface="Arial" pitchFamily="34" charset="0"/>
              <a:buNone/>
              <a:defRPr sz="1800" b="0" i="0" kern="1200" cap="none" spc="30" baseline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-1714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2pPr>
            <a:lvl3pPr marL="344488" indent="-1651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3pPr>
            <a:lvl4pPr marL="517525" indent="-169863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4pPr>
            <a:lvl5pPr marL="688975" indent="-173038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5pPr>
            <a:lvl6pPr marL="868680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43584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08176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>
                <a:solidFill>
                  <a:srgbClr val="C00000"/>
                </a:solidFill>
              </a:rPr>
              <a:t>Tire 1</a:t>
            </a:r>
            <a:endParaRPr lang="en-GB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70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7504" y="1124744"/>
            <a:ext cx="9145016" cy="4918680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SzPct val="80000"/>
              <a:buFont typeface="Wingdings" pitchFamily="2" charset="2"/>
              <a:buChar char="q"/>
            </a:pPr>
            <a:r>
              <a:rPr lang="en-US" sz="2400" b="1" dirty="0" smtClean="0"/>
              <a:t>Data staging</a:t>
            </a:r>
          </a:p>
          <a:p>
            <a:pPr marL="285750" indent="-285750">
              <a:buSzPct val="80000"/>
              <a:buFont typeface="Wingdings" pitchFamily="2" charset="2"/>
              <a:buChar char="q"/>
            </a:pPr>
            <a:r>
              <a:rPr lang="en-US" sz="2400" b="1" dirty="0" smtClean="0"/>
              <a:t>Long-term </a:t>
            </a:r>
            <a:r>
              <a:rPr lang="en-US" sz="2400" b="1" dirty="0" err="1" smtClean="0"/>
              <a:t>perservation</a:t>
            </a:r>
            <a:endParaRPr lang="en-US" sz="2400" b="1" dirty="0" smtClean="0"/>
          </a:p>
          <a:p>
            <a:pPr marL="285750" indent="-285750">
              <a:buSzPct val="80000"/>
              <a:buFont typeface="Wingdings" pitchFamily="2" charset="2"/>
              <a:buChar char="q"/>
            </a:pPr>
            <a:r>
              <a:rPr lang="en-US" sz="2400" b="1" dirty="0" smtClean="0"/>
              <a:t>Security service, </a:t>
            </a:r>
            <a:r>
              <a:rPr lang="en-US" sz="2400" dirty="0" smtClean="0"/>
              <a:t>e.g., single sign-on, authentication, </a:t>
            </a:r>
            <a:r>
              <a:rPr lang="en-US" sz="2400" dirty="0" err="1" smtClean="0"/>
              <a:t>authorisation</a:t>
            </a:r>
            <a:endParaRPr lang="en-US" sz="2400" dirty="0" smtClean="0"/>
          </a:p>
          <a:p>
            <a:pPr marL="285750" indent="-285750">
              <a:buSzPct val="80000"/>
              <a:buFont typeface="Wingdings" pitchFamily="2" charset="2"/>
              <a:buChar char="q"/>
            </a:pPr>
            <a:r>
              <a:rPr lang="en-US" sz="2400" b="1" dirty="0" smtClean="0"/>
              <a:t>Large scale virtualization of data/compute center resources to achieve on-demand compute capacities</a:t>
            </a:r>
          </a:p>
          <a:p>
            <a:pPr marL="285750" indent="-285750">
              <a:buSzPct val="80000"/>
              <a:buFont typeface="Wingdings" pitchFamily="2" charset="2"/>
              <a:buChar char="q"/>
            </a:pPr>
            <a:r>
              <a:rPr lang="en-US" sz="2400" b="1" dirty="0" smtClean="0"/>
              <a:t>Computing sites and workload management</a:t>
            </a:r>
          </a:p>
          <a:p>
            <a:pPr marL="285750" indent="-285750">
              <a:buSzPct val="80000"/>
              <a:buFont typeface="Wingdings" pitchFamily="2" charset="2"/>
              <a:buChar char="q"/>
            </a:pPr>
            <a:r>
              <a:rPr lang="en-US" sz="2400" b="1" dirty="0" smtClean="0"/>
              <a:t>Metadata service</a:t>
            </a:r>
          </a:p>
          <a:p>
            <a:pPr marL="285750" indent="-285750">
              <a:buSzPct val="80000"/>
              <a:buFont typeface="Wingdings" pitchFamily="2" charset="2"/>
              <a:buChar char="q"/>
            </a:pPr>
            <a:r>
              <a:rPr lang="en-US" sz="2400" b="1" dirty="0" smtClean="0"/>
              <a:t>File catalogue, application registration</a:t>
            </a:r>
            <a:endParaRPr lang="en-US" sz="2400" b="1" dirty="0" smtClean="0"/>
          </a:p>
          <a:p>
            <a:pPr marL="285750" indent="-285750">
              <a:buSzPct val="80000"/>
              <a:buFont typeface="Wingdings" pitchFamily="2" charset="2"/>
              <a:buChar char="q"/>
            </a:pPr>
            <a:r>
              <a:rPr lang="en-US" sz="2400" b="1" dirty="0" smtClean="0"/>
              <a:t>Safe Replication service, e.g., dynamic data streams</a:t>
            </a:r>
          </a:p>
          <a:p>
            <a:pPr marL="285750" indent="-285750">
              <a:buSzPct val="80000"/>
              <a:buFont typeface="Wingdings" pitchFamily="2" charset="2"/>
              <a:buChar char="q"/>
            </a:pPr>
            <a:r>
              <a:rPr lang="en-US" sz="2400" b="1" dirty="0" smtClean="0"/>
              <a:t>Simple Store, e.g</a:t>
            </a:r>
            <a:r>
              <a:rPr lang="en-US" sz="2400" b="1" dirty="0" smtClean="0"/>
              <a:t>., drop-box like service for data</a:t>
            </a:r>
          </a:p>
          <a:p>
            <a:pPr marL="285750" indent="-285750">
              <a:buSzPct val="80000"/>
              <a:buFont typeface="Wingdings" pitchFamily="2" charset="2"/>
              <a:buChar char="q"/>
            </a:pPr>
            <a:r>
              <a:rPr lang="en-US" sz="2400" b="1" dirty="0" smtClean="0"/>
              <a:t> Semantic annotation services </a:t>
            </a:r>
          </a:p>
          <a:p>
            <a:pPr marL="285750" indent="-285750">
              <a:buSzPct val="80000"/>
              <a:buFont typeface="Wingdings" pitchFamily="2" charset="2"/>
              <a:buChar char="q"/>
            </a:pPr>
            <a:r>
              <a:rPr lang="en-US" sz="2400" b="1" dirty="0" smtClean="0"/>
              <a:t>A web based science gateway system</a:t>
            </a:r>
            <a:endParaRPr lang="en-US" sz="2400" b="1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680960" cy="752128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accent4">
                    <a:lumMod val="50000"/>
                  </a:schemeClr>
                </a:solidFill>
              </a:rPr>
              <a:t>EISCAT-3D Tire 1 </a:t>
            </a:r>
            <a:r>
              <a:rPr lang="en-GB" b="1" dirty="0" err="1" smtClean="0">
                <a:solidFill>
                  <a:schemeClr val="accent4">
                    <a:lumMod val="50000"/>
                  </a:schemeClr>
                </a:solidFill>
              </a:rPr>
              <a:t>Curation</a:t>
            </a:r>
            <a:r>
              <a:rPr lang="en-GB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en-GB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57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52426" y="1268760"/>
            <a:ext cx="7680960" cy="4918680"/>
          </a:xfrm>
        </p:spPr>
        <p:txBody>
          <a:bodyPr>
            <a:normAutofit lnSpcReduction="10000"/>
          </a:bodyPr>
          <a:lstStyle/>
          <a:p>
            <a:pPr marL="342900" indent="-342900">
              <a:buSzPct val="80000"/>
              <a:buFont typeface="Wingdings" pitchFamily="2" charset="2"/>
              <a:buChar char="q"/>
            </a:pPr>
            <a:r>
              <a:rPr lang="en-GB" sz="2800" b="1" dirty="0"/>
              <a:t>U</a:t>
            </a:r>
            <a:r>
              <a:rPr lang="en-GB" sz="2800" b="1" dirty="0" smtClean="0"/>
              <a:t>nlock the hidden-value of the big data</a:t>
            </a:r>
          </a:p>
          <a:p>
            <a:pPr marL="687388" lvl="2" indent="-342900">
              <a:buFont typeface="Wingdings" pitchFamily="2" charset="2"/>
              <a:buChar char="§"/>
            </a:pPr>
            <a:r>
              <a:rPr lang="en-GB" sz="2600" b="1" dirty="0" smtClean="0">
                <a:solidFill>
                  <a:schemeClr val="accent3">
                    <a:lumMod val="50000"/>
                  </a:schemeClr>
                </a:solidFill>
              </a:rPr>
              <a:t>Discovery &amp; Access</a:t>
            </a:r>
            <a:endParaRPr lang="en-GB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860425" lvl="3" indent="-342900">
              <a:buFont typeface="Wingdings" pitchFamily="2" charset="2"/>
              <a:buChar char="Ø"/>
            </a:pPr>
            <a:r>
              <a:rPr lang="en-GB" sz="2200" b="1" dirty="0" smtClean="0">
                <a:solidFill>
                  <a:schemeClr val="accent2">
                    <a:lumMod val="50000"/>
                  </a:schemeClr>
                </a:solidFill>
              </a:rPr>
              <a:t>Intelligent filter</a:t>
            </a:r>
          </a:p>
          <a:p>
            <a:pPr marL="860425" lvl="3" indent="-342900">
              <a:buFont typeface="Wingdings" pitchFamily="2" charset="2"/>
              <a:buChar char="Ø"/>
            </a:pPr>
            <a:r>
              <a:rPr lang="en-GB" sz="2200" b="1" dirty="0" smtClean="0">
                <a:solidFill>
                  <a:schemeClr val="accent2">
                    <a:lumMod val="50000"/>
                  </a:schemeClr>
                </a:solidFill>
              </a:rPr>
              <a:t>Signature search, similarity, pattern </a:t>
            </a:r>
          </a:p>
          <a:p>
            <a:pPr marL="860425" lvl="3" indent="-342900">
              <a:buFont typeface="Wingdings" pitchFamily="2" charset="2"/>
              <a:buChar char="Ø"/>
            </a:pPr>
            <a:r>
              <a:rPr lang="en-GB" sz="2200" b="1" dirty="0" smtClean="0">
                <a:solidFill>
                  <a:schemeClr val="accent2">
                    <a:lumMod val="50000"/>
                  </a:schemeClr>
                </a:solidFill>
              </a:rPr>
              <a:t>Connecting big data with existing research analysis</a:t>
            </a:r>
          </a:p>
          <a:p>
            <a:pPr marL="860425" lvl="3" indent="-342900">
              <a:buFont typeface="Wingdings" pitchFamily="2" charset="2"/>
              <a:buChar char="Ø"/>
            </a:pPr>
            <a:r>
              <a:rPr lang="en-GB" sz="2200" b="1" dirty="0" smtClean="0">
                <a:solidFill>
                  <a:schemeClr val="accent2">
                    <a:lumMod val="50000"/>
                  </a:schemeClr>
                </a:solidFill>
              </a:rPr>
              <a:t>To support discovery of “unknowns”</a:t>
            </a:r>
          </a:p>
          <a:p>
            <a:pPr marL="860425" lvl="3" indent="-342900">
              <a:buFont typeface="Wingdings" pitchFamily="2" charset="2"/>
              <a:buChar char="Ø"/>
            </a:pPr>
            <a:r>
              <a:rPr lang="en-GB" sz="2200" b="1" dirty="0">
                <a:solidFill>
                  <a:schemeClr val="accent2">
                    <a:lumMod val="50000"/>
                  </a:schemeClr>
                </a:solidFill>
              </a:rPr>
              <a:t>Metadata-based </a:t>
            </a:r>
          </a:p>
          <a:p>
            <a:pPr marL="860425" lvl="3" indent="-342900">
              <a:buFont typeface="Wingdings" pitchFamily="2" charset="2"/>
              <a:buChar char="Ø"/>
            </a:pPr>
            <a:r>
              <a:rPr lang="en-GB" sz="2200" b="1" dirty="0" smtClean="0">
                <a:solidFill>
                  <a:schemeClr val="accent2">
                    <a:lumMod val="50000"/>
                  </a:schemeClr>
                </a:solidFill>
              </a:rPr>
              <a:t>Integration of other resources</a:t>
            </a:r>
          </a:p>
          <a:p>
            <a:pPr marL="687388" lvl="2" indent="-342900">
              <a:buFont typeface="Wingdings" pitchFamily="2" charset="2"/>
              <a:buChar char="§"/>
            </a:pPr>
            <a:r>
              <a:rPr lang="en-GB" sz="2600" b="1" dirty="0" smtClean="0">
                <a:solidFill>
                  <a:schemeClr val="accent3">
                    <a:lumMod val="50000"/>
                  </a:schemeClr>
                </a:solidFill>
              </a:rPr>
              <a:t>Processing</a:t>
            </a:r>
          </a:p>
          <a:p>
            <a:pPr marL="860425" lvl="3" indent="-342900">
              <a:buFont typeface="Wingdings" pitchFamily="2" charset="2"/>
              <a:buChar char="Ø"/>
            </a:pP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Statistical analysing, correlation process  </a:t>
            </a:r>
          </a:p>
          <a:p>
            <a:pPr marL="860425" lvl="3" indent="-342900">
              <a:buFont typeface="Wingdings" pitchFamily="2" charset="2"/>
              <a:buChar char="Ø"/>
            </a:pP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Visualisation</a:t>
            </a:r>
          </a:p>
          <a:p>
            <a:pPr marL="860425" lvl="3" indent="-342900">
              <a:buFont typeface="Wingdings" pitchFamily="2" charset="2"/>
              <a:buChar char="Ø"/>
            </a:pPr>
            <a:r>
              <a:rPr lang="en-GB" sz="2200" b="1" dirty="0" smtClean="0">
                <a:solidFill>
                  <a:schemeClr val="accent2">
                    <a:lumMod val="50000"/>
                  </a:schemeClr>
                </a:solidFill>
              </a:rPr>
              <a:t>Domain Applications</a:t>
            </a:r>
            <a:r>
              <a:rPr lang="en-GB" sz="2200" dirty="0" smtClean="0">
                <a:solidFill>
                  <a:schemeClr val="accent2">
                    <a:lumMod val="50000"/>
                  </a:schemeClr>
                </a:solidFill>
              </a:rPr>
              <a:t>, e.g. , space weather service</a:t>
            </a:r>
            <a:endParaRPr lang="en-GB" sz="2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8468046" cy="752128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accent4">
                    <a:lumMod val="50000"/>
                  </a:schemeClr>
                </a:solidFill>
              </a:rPr>
              <a:t>EISCAT-3D Data Access &amp; Processing</a:t>
            </a:r>
            <a:endParaRPr lang="en-GB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00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A digraph will be provided here …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accent4">
                    <a:lumMod val="50000"/>
                  </a:schemeClr>
                </a:solidFill>
              </a:rPr>
              <a:t>EISCAT-3D Data Access &amp; Processing</a:t>
            </a:r>
            <a:endParaRPr lang="en-GB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86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414232"/>
          </a:xfrm>
        </p:spPr>
        <p:txBody>
          <a:bodyPr>
            <a:normAutofit/>
          </a:bodyPr>
          <a:lstStyle/>
          <a:p>
            <a:pPr marL="342900" indent="-342900">
              <a:buSzPct val="80000"/>
              <a:buFont typeface="Wingdings" pitchFamily="2" charset="2"/>
              <a:buChar char="q"/>
            </a:pPr>
            <a:r>
              <a:rPr lang="en-GB" sz="2600" b="1" dirty="0">
                <a:solidFill>
                  <a:schemeClr val="accent3">
                    <a:lumMod val="50000"/>
                  </a:schemeClr>
                </a:solidFill>
              </a:rPr>
              <a:t>Real-time data access</a:t>
            </a:r>
          </a:p>
          <a:p>
            <a:pPr marL="342900" indent="-342900">
              <a:buSzPct val="80000"/>
              <a:buFont typeface="Wingdings" pitchFamily="2" charset="2"/>
              <a:buChar char="q"/>
            </a:pPr>
            <a:r>
              <a:rPr lang="en-GB" sz="2600" b="1" dirty="0" smtClean="0">
                <a:solidFill>
                  <a:schemeClr val="accent3">
                    <a:lumMod val="50000"/>
                  </a:schemeClr>
                </a:solidFill>
              </a:rPr>
              <a:t>Community driven design</a:t>
            </a:r>
          </a:p>
          <a:p>
            <a:pPr marL="342900" indent="-342900">
              <a:buSzPct val="80000"/>
              <a:buFont typeface="Wingdings" pitchFamily="2" charset="2"/>
              <a:buChar char="q"/>
            </a:pPr>
            <a:r>
              <a:rPr lang="en-GB" sz="2600" b="1" dirty="0" smtClean="0">
                <a:solidFill>
                  <a:schemeClr val="accent3">
                    <a:lumMod val="50000"/>
                  </a:schemeClr>
                </a:solidFill>
              </a:rPr>
              <a:t>Virtual research environments</a:t>
            </a:r>
          </a:p>
          <a:p>
            <a:pPr marL="342900" indent="-342900">
              <a:buSzPct val="80000"/>
              <a:buFont typeface="Wingdings" pitchFamily="2" charset="2"/>
              <a:buChar char="q"/>
            </a:pPr>
            <a:r>
              <a:rPr lang="en-GB" sz="2600" b="1" dirty="0" smtClean="0">
                <a:solidFill>
                  <a:schemeClr val="accent3">
                    <a:lumMod val="50000"/>
                  </a:schemeClr>
                </a:solidFill>
              </a:rPr>
              <a:t>Support Long-tail scientists</a:t>
            </a:r>
          </a:p>
          <a:p>
            <a:pPr marL="342900" indent="-342900">
              <a:buSzPct val="80000"/>
              <a:buFont typeface="Wingdings" pitchFamily="2" charset="2"/>
              <a:buChar char="q"/>
            </a:pPr>
            <a:r>
              <a:rPr lang="en-GB" sz="2600" b="1" dirty="0" smtClean="0">
                <a:solidFill>
                  <a:schemeClr val="accent3">
                    <a:lumMod val="50000"/>
                  </a:schemeClr>
                </a:solidFill>
              </a:rPr>
              <a:t>Global data sharing and integration</a:t>
            </a:r>
            <a:endParaRPr lang="en-GB" sz="2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228600"/>
            <a:ext cx="8712968" cy="680120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chemeClr val="accent4">
                    <a:lumMod val="50000"/>
                  </a:schemeClr>
                </a:solidFill>
              </a:rPr>
              <a:t>Objective 1: Support EISCAT Science Community</a:t>
            </a:r>
            <a:endParaRPr lang="en-GB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29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52426" y="980728"/>
            <a:ext cx="8612062" cy="5760640"/>
          </a:xfrm>
        </p:spPr>
        <p:txBody>
          <a:bodyPr>
            <a:normAutofit lnSpcReduction="10000"/>
          </a:bodyPr>
          <a:lstStyle/>
          <a:p>
            <a:pPr marL="285750" indent="-285750">
              <a:buSzPct val="80000"/>
              <a:buFont typeface="Wingdings" pitchFamily="2" charset="2"/>
              <a:buChar char="q"/>
            </a:pPr>
            <a:r>
              <a:rPr lang="en-GB" sz="2800" b="1" dirty="0" smtClean="0"/>
              <a:t>Identify common requirements, challenging issues, state-of-the-art design experiences</a:t>
            </a:r>
          </a:p>
          <a:p>
            <a:pPr marL="630238" lvl="2" indent="-285750">
              <a:buFont typeface="Wingdings" pitchFamily="2" charset="2"/>
              <a:buChar char="§"/>
            </a:pPr>
            <a:r>
              <a:rPr lang="en-GB" sz="1800" b="1" dirty="0" smtClean="0">
                <a:solidFill>
                  <a:schemeClr val="accent3">
                    <a:lumMod val="50000"/>
                  </a:schemeClr>
                </a:solidFill>
              </a:rPr>
              <a:t>LOFAR</a:t>
            </a:r>
          </a:p>
          <a:p>
            <a:pPr marL="630238" lvl="2" indent="-285750">
              <a:buFont typeface="Wingdings" pitchFamily="2" charset="2"/>
              <a:buChar char="§"/>
            </a:pPr>
            <a:r>
              <a:rPr lang="en-GB" sz="1800" b="1" dirty="0" smtClean="0">
                <a:solidFill>
                  <a:schemeClr val="accent3">
                    <a:lumMod val="50000"/>
                  </a:schemeClr>
                </a:solidFill>
              </a:rPr>
              <a:t>LHC</a:t>
            </a:r>
          </a:p>
          <a:p>
            <a:pPr marL="630238" lvl="2" indent="-285750">
              <a:buFont typeface="Wingdings" pitchFamily="2" charset="2"/>
              <a:buChar char="§"/>
            </a:pPr>
            <a:r>
              <a:rPr lang="en-GB" sz="1800" b="1" dirty="0" smtClean="0">
                <a:solidFill>
                  <a:schemeClr val="accent3">
                    <a:lumMod val="50000"/>
                  </a:schemeClr>
                </a:solidFill>
              </a:rPr>
              <a:t>SKA</a:t>
            </a:r>
          </a:p>
          <a:p>
            <a:pPr marL="630238" lvl="2" indent="-285750">
              <a:buFont typeface="Wingdings" pitchFamily="2" charset="2"/>
              <a:buChar char="§"/>
            </a:pPr>
            <a:r>
              <a:rPr lang="en-GB" sz="1800" b="1" dirty="0" smtClean="0">
                <a:solidFill>
                  <a:schemeClr val="accent3">
                    <a:lumMod val="50000"/>
                  </a:schemeClr>
                </a:solidFill>
              </a:rPr>
              <a:t>The Pierre Auger Observatory</a:t>
            </a:r>
          </a:p>
          <a:p>
            <a:pPr marL="630238" lvl="2" indent="-285750">
              <a:buFont typeface="Wingdings" pitchFamily="2" charset="2"/>
              <a:buChar char="§"/>
            </a:pPr>
            <a:r>
              <a:rPr lang="en-GB" sz="1800" b="1" dirty="0" smtClean="0">
                <a:solidFill>
                  <a:schemeClr val="accent3">
                    <a:lumMod val="50000"/>
                  </a:schemeClr>
                </a:solidFill>
              </a:rPr>
              <a:t>Cherenkov Telescope Array</a:t>
            </a:r>
            <a:endParaRPr lang="en-GB" sz="18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buSzPct val="80000"/>
              <a:buFont typeface="Wingdings" pitchFamily="2" charset="2"/>
              <a:buChar char="q"/>
            </a:pPr>
            <a:r>
              <a:rPr lang="en-GB" sz="2800" b="1" dirty="0" smtClean="0"/>
              <a:t>Advance existing technologies </a:t>
            </a:r>
          </a:p>
          <a:p>
            <a:pPr marL="457200" lvl="1" indent="-285750"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Proof of concepts /prototypes of data infrastructure-enabling software</a:t>
            </a:r>
          </a:p>
          <a:p>
            <a:pPr marL="457200" lvl="1" indent="-285750"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Support 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to the evolution of EGI</a:t>
            </a:r>
          </a:p>
          <a:p>
            <a:pPr marL="457200" lvl="1" indent="-285750"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EUDAT: </a:t>
            </a:r>
          </a:p>
          <a:p>
            <a:pPr marL="630238" lvl="2" indent="-285750">
              <a:buFont typeface="Wingdings" pitchFamily="2" charset="2"/>
              <a:buChar char="Ø"/>
            </a:pPr>
            <a:r>
              <a:rPr lang="en-US" sz="2200" b="1" dirty="0" smtClean="0">
                <a:solidFill>
                  <a:schemeClr val="accent2">
                    <a:lumMod val="50000"/>
                  </a:schemeClr>
                </a:solidFill>
              </a:rPr>
              <a:t>Common storage</a:t>
            </a:r>
            <a:r>
              <a:rPr lang="en-US" sz="2200" b="1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sz="2200" b="1" dirty="0" smtClean="0">
                <a:solidFill>
                  <a:schemeClr val="accent2">
                    <a:lumMod val="50000"/>
                  </a:schemeClr>
                </a:solidFill>
              </a:rPr>
              <a:t>computing, metadata </a:t>
            </a:r>
            <a:r>
              <a:rPr lang="en-US" sz="2200" b="1" dirty="0">
                <a:solidFill>
                  <a:schemeClr val="accent2">
                    <a:lumMod val="50000"/>
                  </a:schemeClr>
                </a:solidFill>
              </a:rPr>
              <a:t>services to large research communities (typically </a:t>
            </a:r>
            <a:r>
              <a:rPr lang="en-US" sz="2200" b="1" dirty="0" smtClean="0">
                <a:solidFill>
                  <a:schemeClr val="accent2">
                    <a:lumMod val="50000"/>
                  </a:schemeClr>
                </a:solidFill>
              </a:rPr>
              <a:t>ESFRI)</a:t>
            </a:r>
          </a:p>
          <a:p>
            <a:pPr marL="630238" lvl="2" indent="-285750">
              <a:buFont typeface="Wingdings" pitchFamily="2" charset="2"/>
              <a:buChar char="Ø"/>
            </a:pPr>
            <a:r>
              <a:rPr lang="en-US" sz="2200" b="1" dirty="0" smtClean="0">
                <a:solidFill>
                  <a:schemeClr val="accent2">
                    <a:lumMod val="50000"/>
                  </a:schemeClr>
                </a:solidFill>
              </a:rPr>
              <a:t> Robust solutions </a:t>
            </a:r>
            <a:r>
              <a:rPr lang="en-US" sz="2200" b="1" dirty="0">
                <a:solidFill>
                  <a:schemeClr val="accent2">
                    <a:lumMod val="50000"/>
                  </a:schemeClr>
                </a:solidFill>
              </a:rPr>
              <a:t>to replicate and optimize </a:t>
            </a:r>
            <a:r>
              <a:rPr lang="en-US" sz="2200" b="1" dirty="0" smtClean="0">
                <a:solidFill>
                  <a:schemeClr val="accent2">
                    <a:lumMod val="50000"/>
                  </a:schemeClr>
                </a:solidFill>
              </a:rPr>
              <a:t>data access.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8540054" cy="608112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chemeClr val="accent4">
                    <a:lumMod val="50000"/>
                  </a:schemeClr>
                </a:solidFill>
              </a:rPr>
              <a:t>Objective 2: Common Services for Big Data</a:t>
            </a:r>
            <a:endParaRPr lang="en-GB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72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684070" cy="4724400"/>
          </a:xfrm>
        </p:spPr>
        <p:txBody>
          <a:bodyPr/>
          <a:lstStyle/>
          <a:p>
            <a:pPr marL="285750" indent="-285750">
              <a:buSzPct val="80000"/>
              <a:buFont typeface="Wingdings" pitchFamily="2" charset="2"/>
              <a:buChar char="q"/>
            </a:pPr>
            <a:r>
              <a:rPr lang="en-GB" sz="2400" b="1" dirty="0" smtClean="0">
                <a:solidFill>
                  <a:schemeClr val="accent3">
                    <a:lumMod val="50000"/>
                  </a:schemeClr>
                </a:solidFill>
              </a:rPr>
              <a:t>The 4</a:t>
            </a:r>
            <a:r>
              <a:rPr lang="en-GB" sz="2400" b="1" baseline="30000" dirty="0" smtClean="0">
                <a:solidFill>
                  <a:schemeClr val="accent3">
                    <a:lumMod val="50000"/>
                  </a:schemeClr>
                </a:solidFill>
              </a:rPr>
              <a:t>th</a:t>
            </a:r>
            <a:r>
              <a:rPr lang="en-GB" sz="2400" b="1" dirty="0" smtClean="0">
                <a:solidFill>
                  <a:schemeClr val="accent3">
                    <a:lumMod val="50000"/>
                  </a:schemeClr>
                </a:solidFill>
              </a:rPr>
              <a:t> paradigm for science </a:t>
            </a:r>
          </a:p>
          <a:p>
            <a:pPr marL="285750" indent="-285750">
              <a:buSzPct val="80000"/>
              <a:buFont typeface="Wingdings" pitchFamily="2" charset="2"/>
              <a:buChar char="q"/>
            </a:pPr>
            <a:r>
              <a:rPr lang="en-GB" sz="2400" b="1" dirty="0" smtClean="0">
                <a:solidFill>
                  <a:schemeClr val="accent3">
                    <a:lumMod val="50000"/>
                  </a:schemeClr>
                </a:solidFill>
              </a:rPr>
              <a:t>A </a:t>
            </a:r>
            <a:r>
              <a:rPr lang="en-GB" sz="2400" b="1" dirty="0">
                <a:solidFill>
                  <a:schemeClr val="accent3">
                    <a:lumMod val="50000"/>
                  </a:schemeClr>
                </a:solidFill>
              </a:rPr>
              <a:t>new data-centric way of conceptualising, organising and carrying out research activities </a:t>
            </a:r>
            <a:endParaRPr lang="en-GB" sz="2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buSzPct val="80000"/>
              <a:buFont typeface="Wingdings" pitchFamily="2" charset="2"/>
              <a:buChar char="q"/>
            </a:pPr>
            <a:r>
              <a:rPr lang="en-GB" sz="2400" b="1" dirty="0" smtClean="0">
                <a:solidFill>
                  <a:schemeClr val="accent3">
                    <a:lumMod val="50000"/>
                  </a:schemeClr>
                </a:solidFill>
              </a:rPr>
              <a:t>New </a:t>
            </a:r>
            <a:r>
              <a:rPr lang="en-GB" sz="2400" b="1" dirty="0">
                <a:solidFill>
                  <a:schemeClr val="accent3">
                    <a:lumMod val="50000"/>
                  </a:schemeClr>
                </a:solidFill>
              </a:rPr>
              <a:t>approaches to solve problems that were previously considered extremely </a:t>
            </a:r>
            <a:r>
              <a:rPr lang="en-GB" sz="2400" b="1" dirty="0" smtClean="0">
                <a:solidFill>
                  <a:schemeClr val="accent3">
                    <a:lumMod val="50000"/>
                  </a:schemeClr>
                </a:solidFill>
              </a:rPr>
              <a:t>hard/ impossible </a:t>
            </a:r>
            <a:r>
              <a:rPr lang="en-GB" sz="2400" b="1" dirty="0">
                <a:solidFill>
                  <a:schemeClr val="accent3">
                    <a:lumMod val="50000"/>
                  </a:schemeClr>
                </a:solidFill>
              </a:rPr>
              <a:t>to solve </a:t>
            </a:r>
            <a:r>
              <a:rPr lang="en-GB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marL="285750" indent="-285750">
              <a:buSzPct val="80000"/>
              <a:buFont typeface="Wingdings" pitchFamily="2" charset="2"/>
              <a:buChar char="q"/>
            </a:pPr>
            <a:r>
              <a:rPr lang="en-GB" sz="2400" b="1" dirty="0" smtClean="0">
                <a:solidFill>
                  <a:schemeClr val="accent3">
                    <a:lumMod val="50000"/>
                  </a:schemeClr>
                </a:solidFill>
              </a:rPr>
              <a:t> This will lead </a:t>
            </a:r>
            <a:r>
              <a:rPr lang="en-GB" sz="2400" b="1" dirty="0">
                <a:solidFill>
                  <a:schemeClr val="accent3">
                    <a:lumMod val="50000"/>
                  </a:schemeClr>
                </a:solidFill>
              </a:rPr>
              <a:t>to serendipitous discoveries and significant </a:t>
            </a:r>
            <a:r>
              <a:rPr lang="en-GB" sz="2400" b="1" dirty="0" smtClean="0">
                <a:solidFill>
                  <a:schemeClr val="accent3">
                    <a:lumMod val="50000"/>
                  </a:schemeClr>
                </a:solidFill>
              </a:rPr>
              <a:t>scientific breakthroughs </a:t>
            </a:r>
            <a:endParaRPr lang="en-GB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8468046" cy="680120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chemeClr val="accent4">
                    <a:lumMod val="50000"/>
                  </a:schemeClr>
                </a:solidFill>
              </a:rPr>
              <a:t>Objective 3: Training of Data Scientists</a:t>
            </a:r>
            <a:endParaRPr lang="en-GB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17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196752"/>
            <a:ext cx="8612062" cy="4990688"/>
          </a:xfrm>
        </p:spPr>
        <p:txBody>
          <a:bodyPr>
            <a:no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GB" sz="1600" b="1" dirty="0" smtClean="0"/>
              <a:t>Cardiff University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GB" sz="1600" b="1" dirty="0"/>
              <a:t>CERN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GB" sz="1600" b="1" dirty="0" smtClean="0"/>
              <a:t>CSC</a:t>
            </a:r>
          </a:p>
          <a:p>
            <a:pPr marL="457200" lvl="1" indent="-285750">
              <a:buFont typeface="Wingdings" pitchFamily="2" charset="2"/>
              <a:buChar char="§"/>
            </a:pPr>
            <a:r>
              <a:rPr lang="en-US" sz="1400" b="1" dirty="0">
                <a:solidFill>
                  <a:schemeClr val="accent3">
                    <a:lumMod val="50000"/>
                  </a:schemeClr>
                </a:solidFill>
              </a:rPr>
              <a:t>CSC provides IT support and resources for academia and research institutes.</a:t>
            </a:r>
            <a:endParaRPr lang="fi-FI" sz="14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457200" lvl="1" indent="-285750">
              <a:buFont typeface="Wingdings" pitchFamily="2" charset="2"/>
              <a:buChar char="§"/>
            </a:pPr>
            <a:r>
              <a:rPr lang="fi-FI" sz="1400" b="1" dirty="0">
                <a:solidFill>
                  <a:schemeClr val="accent3">
                    <a:lumMod val="50000"/>
                  </a:schemeClr>
                </a:solidFill>
              </a:rPr>
              <a:t>CSC is a</a:t>
            </a:r>
            <a:r>
              <a:rPr lang="en-US" sz="1400" b="1" dirty="0">
                <a:solidFill>
                  <a:schemeClr val="accent3">
                    <a:lumMod val="50000"/>
                  </a:schemeClr>
                </a:solidFill>
              </a:rPr>
              <a:t> part of the Finnish national collaboration on building </a:t>
            </a:r>
            <a:r>
              <a:rPr lang="en-US" sz="1400" b="1" dirty="0" smtClean="0">
                <a:solidFill>
                  <a:schemeClr val="accent3">
                    <a:lumMod val="50000"/>
                  </a:schemeClr>
                </a:solidFill>
              </a:rPr>
              <a:t>EISCAT-3D in </a:t>
            </a:r>
            <a:r>
              <a:rPr lang="en-US" sz="1400" b="1" dirty="0">
                <a:solidFill>
                  <a:schemeClr val="accent3">
                    <a:lumMod val="50000"/>
                  </a:schemeClr>
                </a:solidFill>
              </a:rPr>
              <a:t>coordination with the other member </a:t>
            </a:r>
            <a:r>
              <a:rPr lang="en-US" sz="1400" b="1" dirty="0" smtClean="0">
                <a:solidFill>
                  <a:schemeClr val="accent3">
                    <a:lumMod val="50000"/>
                  </a:schemeClr>
                </a:solidFill>
              </a:rPr>
              <a:t>states.</a:t>
            </a:r>
          </a:p>
          <a:p>
            <a:pPr marL="457200" lvl="1" indent="-285750"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accent3">
                    <a:lumMod val="50000"/>
                  </a:schemeClr>
                </a:solidFill>
              </a:rPr>
              <a:t>Planned </a:t>
            </a:r>
            <a:r>
              <a:rPr lang="en-US" sz="1400" b="1" dirty="0">
                <a:solidFill>
                  <a:schemeClr val="accent3">
                    <a:lumMod val="50000"/>
                  </a:schemeClr>
                </a:solidFill>
              </a:rPr>
              <a:t>role to provide capacity and expertise in data management, HPC/Cloud services and connecting the EISCAT stations with high-speed networks.</a:t>
            </a:r>
          </a:p>
          <a:p>
            <a:pPr marL="457200" lvl="1" indent="-285750">
              <a:buFont typeface="Wingdings" pitchFamily="2" charset="2"/>
              <a:buChar char="§"/>
            </a:pPr>
            <a:r>
              <a:rPr lang="en-US" sz="1400" b="1" dirty="0">
                <a:solidFill>
                  <a:schemeClr val="accent3">
                    <a:lumMod val="50000"/>
                  </a:schemeClr>
                </a:solidFill>
              </a:rPr>
              <a:t>CSC’s modular Data Center in </a:t>
            </a:r>
            <a:r>
              <a:rPr lang="en-US" sz="1400" b="1" dirty="0" err="1">
                <a:solidFill>
                  <a:schemeClr val="accent3">
                    <a:lumMod val="50000"/>
                  </a:schemeClr>
                </a:solidFill>
              </a:rPr>
              <a:t>Kajaani</a:t>
            </a:r>
            <a:r>
              <a:rPr lang="en-US" sz="1400" b="1" dirty="0">
                <a:solidFill>
                  <a:schemeClr val="accent3">
                    <a:lumMod val="50000"/>
                  </a:schemeClr>
                </a:solidFill>
              </a:rPr>
              <a:t> offers &gt;2200 </a:t>
            </a:r>
            <a:r>
              <a:rPr lang="en-US" sz="1400" b="1" dirty="0" err="1">
                <a:solidFill>
                  <a:schemeClr val="accent3">
                    <a:lumMod val="50000"/>
                  </a:schemeClr>
                </a:solidFill>
              </a:rPr>
              <a:t>Tflops</a:t>
            </a:r>
            <a:r>
              <a:rPr lang="en-US" sz="1400" b="1" dirty="0">
                <a:solidFill>
                  <a:schemeClr val="accent3">
                    <a:lumMod val="50000"/>
                  </a:schemeClr>
                </a:solidFill>
              </a:rPr>
              <a:t> HPC capacity in 2014.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GB" sz="1600" b="1" dirty="0" smtClean="0"/>
              <a:t>EGI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GB" sz="1600" b="1" dirty="0" smtClean="0"/>
              <a:t>EISCAT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GB" sz="1600" b="1" dirty="0" smtClean="0"/>
              <a:t>EUDAT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GB" sz="1600" b="1" dirty="0" smtClean="0"/>
              <a:t>University of Edinburgh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896144"/>
          </a:xfrm>
        </p:spPr>
        <p:txBody>
          <a:bodyPr/>
          <a:lstStyle/>
          <a:p>
            <a:r>
              <a:rPr lang="en-GB" b="1" dirty="0" smtClean="0">
                <a:solidFill>
                  <a:schemeClr val="accent4">
                    <a:lumMod val="50000"/>
                  </a:schemeClr>
                </a:solidFill>
              </a:rPr>
              <a:t>Participating Organisations</a:t>
            </a:r>
            <a:endParaRPr lang="en-GB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02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52426" y="1196752"/>
            <a:ext cx="8900094" cy="5040560"/>
          </a:xfrm>
        </p:spPr>
        <p:txBody>
          <a:bodyPr>
            <a:noAutofit/>
          </a:bodyPr>
          <a:lstStyle/>
          <a:p>
            <a:pPr marL="342900" indent="-342900">
              <a:buSzPct val="80000"/>
              <a:buFont typeface="Wingdings" pitchFamily="2" charset="2"/>
              <a:buChar char="q"/>
            </a:pPr>
            <a:r>
              <a:rPr lang="en-GB" sz="2800" b="1" dirty="0" smtClean="0"/>
              <a:t> EISCAT-3D </a:t>
            </a:r>
            <a:r>
              <a:rPr lang="en-GB" sz="2800" b="1" dirty="0"/>
              <a:t>New Measurement Capabilities</a:t>
            </a:r>
          </a:p>
          <a:p>
            <a:pPr marL="514350" lvl="1" indent="-342900">
              <a:lnSpc>
                <a:spcPts val="3100"/>
              </a:lnSpc>
              <a:buFont typeface="Wingdings" pitchFamily="2" charset="2"/>
              <a:buChar char="§"/>
            </a:pPr>
            <a:r>
              <a:rPr lang="en-GB" sz="2400" b="1" dirty="0" smtClean="0">
                <a:solidFill>
                  <a:schemeClr val="accent3">
                    <a:lumMod val="50000"/>
                  </a:schemeClr>
                </a:solidFill>
              </a:rPr>
              <a:t>Instantaneous</a:t>
            </a:r>
            <a:r>
              <a:rPr lang="en-GB" sz="2400" b="1" dirty="0">
                <a:solidFill>
                  <a:schemeClr val="accent3">
                    <a:lumMod val="50000"/>
                  </a:schemeClr>
                </a:solidFill>
              </a:rPr>
              <a:t>, adaptive control of beam positions</a:t>
            </a:r>
          </a:p>
          <a:p>
            <a:pPr marL="514350" lvl="1" indent="-342900">
              <a:lnSpc>
                <a:spcPts val="3100"/>
              </a:lnSpc>
              <a:buFont typeface="Wingdings" pitchFamily="2" charset="2"/>
              <a:buChar char="§"/>
            </a:pPr>
            <a:r>
              <a:rPr lang="en-GB" sz="2400" b="1" dirty="0">
                <a:solidFill>
                  <a:schemeClr val="accent3">
                    <a:lumMod val="50000"/>
                  </a:schemeClr>
                </a:solidFill>
              </a:rPr>
              <a:t>S</a:t>
            </a:r>
            <a:r>
              <a:rPr lang="en-GB" sz="2400" b="1" dirty="0" smtClean="0">
                <a:solidFill>
                  <a:schemeClr val="accent3">
                    <a:lumMod val="50000"/>
                  </a:schemeClr>
                </a:solidFill>
              </a:rPr>
              <a:t>imultaneous </a:t>
            </a:r>
            <a:r>
              <a:rPr lang="en-GB" sz="2400" b="1" dirty="0">
                <a:solidFill>
                  <a:schemeClr val="accent3">
                    <a:lumMod val="50000"/>
                  </a:schemeClr>
                </a:solidFill>
              </a:rPr>
              <a:t>multiple beams/interlaced beams</a:t>
            </a:r>
          </a:p>
          <a:p>
            <a:pPr marL="514350" lvl="1" indent="-342900">
              <a:lnSpc>
                <a:spcPts val="3100"/>
              </a:lnSpc>
              <a:buFont typeface="Wingdings" pitchFamily="2" charset="2"/>
              <a:buChar char="§"/>
            </a:pPr>
            <a:r>
              <a:rPr lang="en-GB" sz="2400" b="1" dirty="0">
                <a:solidFill>
                  <a:schemeClr val="accent3">
                    <a:lumMod val="50000"/>
                  </a:schemeClr>
                </a:solidFill>
              </a:rPr>
              <a:t>H</a:t>
            </a:r>
            <a:r>
              <a:rPr lang="en-GB" sz="2400" b="1" dirty="0" smtClean="0">
                <a:solidFill>
                  <a:schemeClr val="accent3">
                    <a:lumMod val="50000"/>
                  </a:schemeClr>
                </a:solidFill>
              </a:rPr>
              <a:t>igh-resolution </a:t>
            </a:r>
            <a:r>
              <a:rPr lang="en-GB" sz="2400" b="1" dirty="0">
                <a:solidFill>
                  <a:schemeClr val="accent3">
                    <a:lumMod val="50000"/>
                  </a:schemeClr>
                </a:solidFill>
              </a:rPr>
              <a:t>coding of polarisation, phase and amplitude</a:t>
            </a:r>
          </a:p>
          <a:p>
            <a:pPr marL="514350" lvl="1" indent="-342900">
              <a:lnSpc>
                <a:spcPts val="3100"/>
              </a:lnSpc>
              <a:buFont typeface="Wingdings" pitchFamily="2" charset="2"/>
              <a:buChar char="§"/>
            </a:pPr>
            <a:r>
              <a:rPr lang="en-GB" sz="2400" b="1" dirty="0">
                <a:solidFill>
                  <a:schemeClr val="accent3">
                    <a:lumMod val="50000"/>
                  </a:schemeClr>
                </a:solidFill>
              </a:rPr>
              <a:t>A</a:t>
            </a:r>
            <a:r>
              <a:rPr lang="en-GB" sz="2400" b="1" dirty="0" smtClean="0">
                <a:solidFill>
                  <a:schemeClr val="accent3">
                    <a:lumMod val="50000"/>
                  </a:schemeClr>
                </a:solidFill>
              </a:rPr>
              <a:t>perture </a:t>
            </a:r>
            <a:r>
              <a:rPr lang="en-GB" sz="2400" b="1" dirty="0">
                <a:solidFill>
                  <a:schemeClr val="accent3">
                    <a:lumMod val="50000"/>
                  </a:schemeClr>
                </a:solidFill>
              </a:rPr>
              <a:t>synthesis imaging – small-scale 3D imaging(sub-beam-width)</a:t>
            </a:r>
          </a:p>
          <a:p>
            <a:pPr marL="514350" lvl="1" indent="-342900">
              <a:lnSpc>
                <a:spcPts val="3100"/>
              </a:lnSpc>
              <a:buFont typeface="Wingdings" pitchFamily="2" charset="2"/>
              <a:buChar char="§"/>
            </a:pPr>
            <a:r>
              <a:rPr lang="en-GB" sz="2400" b="1" dirty="0">
                <a:solidFill>
                  <a:schemeClr val="accent3">
                    <a:lumMod val="50000"/>
                  </a:schemeClr>
                </a:solidFill>
              </a:rPr>
              <a:t>M</a:t>
            </a:r>
            <a:r>
              <a:rPr lang="en-GB" sz="2400" b="1" dirty="0" smtClean="0">
                <a:solidFill>
                  <a:schemeClr val="accent3">
                    <a:lumMod val="50000"/>
                  </a:schemeClr>
                </a:solidFill>
              </a:rPr>
              <a:t>ulti-beam </a:t>
            </a:r>
            <a:r>
              <a:rPr lang="en-GB" sz="2400" b="1" dirty="0">
                <a:solidFill>
                  <a:schemeClr val="accent3">
                    <a:lumMod val="50000"/>
                  </a:schemeClr>
                </a:solidFill>
              </a:rPr>
              <a:t>volume imaging – large-scale 3D imaging</a:t>
            </a:r>
          </a:p>
          <a:p>
            <a:pPr marL="514350" lvl="1" indent="-342900">
              <a:lnSpc>
                <a:spcPts val="3100"/>
              </a:lnSpc>
              <a:buFont typeface="Wingdings" pitchFamily="2" charset="2"/>
              <a:buChar char="§"/>
            </a:pPr>
            <a:r>
              <a:rPr lang="en-GB" sz="2400" b="1" dirty="0">
                <a:solidFill>
                  <a:schemeClr val="accent3">
                    <a:lumMod val="50000"/>
                  </a:schemeClr>
                </a:solidFill>
              </a:rPr>
              <a:t>F</a:t>
            </a:r>
            <a:r>
              <a:rPr lang="en-GB" sz="2400" b="1" dirty="0" smtClean="0">
                <a:solidFill>
                  <a:schemeClr val="accent3">
                    <a:lumMod val="50000"/>
                  </a:schemeClr>
                </a:solidFill>
              </a:rPr>
              <a:t>ull-profile </a:t>
            </a:r>
            <a:r>
              <a:rPr lang="en-GB" sz="2400" b="1" dirty="0">
                <a:solidFill>
                  <a:schemeClr val="accent3">
                    <a:lumMod val="50000"/>
                  </a:schemeClr>
                </a:solidFill>
              </a:rPr>
              <a:t>vector measurements – large/small-scale 3D vector imaging</a:t>
            </a:r>
          </a:p>
          <a:p>
            <a:pPr marL="514350" lvl="1" indent="-342900">
              <a:lnSpc>
                <a:spcPts val="3100"/>
              </a:lnSpc>
              <a:buFont typeface="Wingdings" pitchFamily="2" charset="2"/>
              <a:buChar char="§"/>
            </a:pPr>
            <a:r>
              <a:rPr lang="en-GB" sz="2400" b="1" dirty="0">
                <a:solidFill>
                  <a:schemeClr val="accent3">
                    <a:lumMod val="50000"/>
                  </a:schemeClr>
                </a:solidFill>
              </a:rPr>
              <a:t>H</a:t>
            </a:r>
            <a:r>
              <a:rPr lang="en-GB" sz="2400" b="1" dirty="0" smtClean="0">
                <a:solidFill>
                  <a:schemeClr val="accent3">
                    <a:lumMod val="50000"/>
                  </a:schemeClr>
                </a:solidFill>
              </a:rPr>
              <a:t>igh-speed </a:t>
            </a:r>
            <a:r>
              <a:rPr lang="en-GB" sz="2400" b="1" dirty="0">
                <a:solidFill>
                  <a:schemeClr val="accent3">
                    <a:lumMod val="50000"/>
                  </a:schemeClr>
                </a:solidFill>
              </a:rPr>
              <a:t>object tracking</a:t>
            </a:r>
          </a:p>
          <a:p>
            <a:pPr lvl="3" indent="0">
              <a:lnSpc>
                <a:spcPts val="3100"/>
              </a:lnSpc>
              <a:buNone/>
            </a:pPr>
            <a:r>
              <a:rPr lang="en-GB" sz="2400" b="1" dirty="0">
                <a:solidFill>
                  <a:schemeClr val="accent3">
                    <a:lumMod val="50000"/>
                  </a:schemeClr>
                </a:solidFill>
              </a:rPr>
              <a:t>* </a:t>
            </a:r>
            <a:r>
              <a:rPr lang="en-GB" sz="2400" b="1" dirty="0" smtClean="0">
                <a:solidFill>
                  <a:schemeClr val="accent3">
                    <a:lumMod val="50000"/>
                  </a:schemeClr>
                </a:solidFill>
              </a:rPr>
              <a:t>Estimated </a:t>
            </a:r>
            <a:r>
              <a:rPr lang="en-GB" sz="2400" b="1" dirty="0">
                <a:solidFill>
                  <a:schemeClr val="accent3">
                    <a:lumMod val="50000"/>
                  </a:schemeClr>
                </a:solidFill>
              </a:rPr>
              <a:t>for 3 MW </a:t>
            </a:r>
            <a:r>
              <a:rPr lang="en-GB" sz="2400" b="1" dirty="0" err="1">
                <a:solidFill>
                  <a:schemeClr val="accent3">
                    <a:lumMod val="50000"/>
                  </a:schemeClr>
                </a:solidFill>
              </a:rPr>
              <a:t>Tx</a:t>
            </a:r>
            <a:r>
              <a:rPr lang="en-GB" sz="2400" b="1" dirty="0">
                <a:solidFill>
                  <a:schemeClr val="accent3">
                    <a:lumMod val="50000"/>
                  </a:schemeClr>
                </a:solidFill>
              </a:rPr>
              <a:t>: improvement at least x 10 </a:t>
            </a:r>
            <a:r>
              <a:rPr lang="en-GB" sz="2400" b="1" dirty="0" smtClean="0">
                <a:solidFill>
                  <a:schemeClr val="accent3">
                    <a:lumMod val="50000"/>
                  </a:schemeClr>
                </a:solidFill>
              </a:rPr>
              <a:t>better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6" y="-27384"/>
            <a:ext cx="8540054" cy="896144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accent4">
                    <a:lumMod val="50000"/>
                  </a:schemeClr>
                </a:solidFill>
              </a:rPr>
              <a:t>Opportunities for new Research</a:t>
            </a:r>
            <a:endParaRPr lang="en-GB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70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24434" y="1124744"/>
            <a:ext cx="9044110" cy="5616624"/>
          </a:xfrm>
        </p:spPr>
        <p:txBody>
          <a:bodyPr>
            <a:normAutofit/>
          </a:bodyPr>
          <a:lstStyle/>
          <a:p>
            <a:pPr lvl="1">
              <a:buSzPct val="80000"/>
              <a:buFont typeface="Wingdings" pitchFamily="2" charset="2"/>
              <a:buChar char="q"/>
            </a:pPr>
            <a:r>
              <a:rPr lang="en-GB" sz="2800" b="1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  <a:r>
              <a:rPr lang="en-GB" sz="2800" b="1" dirty="0" smtClean="0"/>
              <a:t>EISCAT-3D </a:t>
            </a:r>
            <a:r>
              <a:rPr lang="en-GB" sz="2800" b="1" dirty="0"/>
              <a:t>e-Infrastructure capabilities</a:t>
            </a:r>
            <a:endParaRPr lang="en-GB" sz="2800" b="1" dirty="0" smtClean="0"/>
          </a:p>
          <a:p>
            <a:pPr lvl="2">
              <a:buFont typeface="Wingdings" pitchFamily="2" charset="2"/>
              <a:buChar char="§"/>
            </a:pPr>
            <a:r>
              <a:rPr lang="en-GB" sz="2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sz="2600" b="1" dirty="0" smtClean="0">
                <a:solidFill>
                  <a:schemeClr val="accent3">
                    <a:lumMod val="50000"/>
                  </a:schemeClr>
                </a:solidFill>
              </a:rPr>
              <a:t>Real-time data access</a:t>
            </a:r>
            <a:endParaRPr lang="en-GB" sz="2600" b="1" dirty="0">
              <a:solidFill>
                <a:schemeClr val="accent3">
                  <a:lumMod val="50000"/>
                </a:schemeClr>
              </a:solidFill>
            </a:endParaRPr>
          </a:p>
          <a:p>
            <a:pPr lvl="2">
              <a:buFont typeface="Wingdings" pitchFamily="2" charset="2"/>
              <a:buChar char="§"/>
            </a:pPr>
            <a:r>
              <a:rPr lang="en-GB" sz="2600" b="1" dirty="0" smtClean="0">
                <a:solidFill>
                  <a:schemeClr val="accent3">
                    <a:lumMod val="50000"/>
                  </a:schemeClr>
                </a:solidFill>
              </a:rPr>
              <a:t> Virtual observation </a:t>
            </a:r>
            <a:endParaRPr lang="en-GB" sz="2600" b="1" dirty="0">
              <a:solidFill>
                <a:schemeClr val="accent3">
                  <a:lumMod val="50000"/>
                </a:schemeClr>
              </a:solidFill>
            </a:endParaRPr>
          </a:p>
          <a:p>
            <a:pPr lvl="2">
              <a:buFont typeface="Wingdings" pitchFamily="2" charset="2"/>
              <a:buChar char="§"/>
            </a:pPr>
            <a:r>
              <a:rPr lang="en-GB" sz="26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sz="2600" b="1" dirty="0" smtClean="0">
                <a:solidFill>
                  <a:schemeClr val="accent3">
                    <a:lumMod val="50000"/>
                  </a:schemeClr>
                </a:solidFill>
              </a:rPr>
              <a:t>Support long-tail </a:t>
            </a:r>
            <a:r>
              <a:rPr lang="en-GB" sz="2600" b="1" dirty="0">
                <a:solidFill>
                  <a:schemeClr val="accent3">
                    <a:lumMod val="50000"/>
                  </a:schemeClr>
                </a:solidFill>
              </a:rPr>
              <a:t>scientists </a:t>
            </a:r>
          </a:p>
          <a:p>
            <a:pPr lvl="3">
              <a:buFont typeface="Wingdings" pitchFamily="2" charset="2"/>
              <a:buChar char="Ø"/>
            </a:pPr>
            <a:r>
              <a:rPr lang="en-GB" sz="26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</a:rPr>
              <a:t>S</a:t>
            </a: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earch </a:t>
            </a: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</a:rPr>
              <a:t>through </a:t>
            </a: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all levels of data, e.g.,</a:t>
            </a:r>
          </a:p>
          <a:p>
            <a:pPr lvl="4">
              <a:buFont typeface="Courier New" pitchFamily="49" charset="0"/>
              <a:buChar char="o"/>
            </a:pPr>
            <a:r>
              <a:rPr lang="en-GB" sz="22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2000" b="1" dirty="0">
                <a:solidFill>
                  <a:schemeClr val="accent3">
                    <a:lumMod val="75000"/>
                  </a:schemeClr>
                </a:solidFill>
              </a:rPr>
              <a:t>F</a:t>
            </a:r>
            <a:r>
              <a:rPr lang="en-GB" sz="2000" b="1" dirty="0" smtClean="0">
                <a:solidFill>
                  <a:schemeClr val="accent3">
                    <a:lumMod val="75000"/>
                  </a:schemeClr>
                </a:solidFill>
              </a:rPr>
              <a:t>ind specific signature at all levels </a:t>
            </a:r>
          </a:p>
          <a:p>
            <a:pPr lvl="4">
              <a:buFont typeface="Courier New" pitchFamily="49" charset="0"/>
              <a:buChar char="o"/>
            </a:pPr>
            <a:r>
              <a:rPr lang="en-GB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2000" b="1" dirty="0" smtClean="0">
                <a:solidFill>
                  <a:schemeClr val="accent3">
                    <a:lumMod val="75000"/>
                  </a:schemeClr>
                </a:solidFill>
              </a:rPr>
              <a:t>Plasma </a:t>
            </a:r>
            <a:r>
              <a:rPr lang="en-GB" sz="2000" b="1" dirty="0">
                <a:solidFill>
                  <a:schemeClr val="accent3">
                    <a:lumMod val="75000"/>
                  </a:schemeClr>
                </a:solidFill>
              </a:rPr>
              <a:t>features, meteors, space debris, astronomical features</a:t>
            </a:r>
            <a:r>
              <a:rPr lang="en-GB" sz="2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en-GB" sz="2000" b="1" dirty="0">
              <a:solidFill>
                <a:schemeClr val="accent3">
                  <a:lumMod val="75000"/>
                </a:schemeClr>
              </a:solidFill>
            </a:endParaRPr>
          </a:p>
          <a:p>
            <a:pPr lvl="3">
              <a:buFont typeface="Wingdings" pitchFamily="2" charset="2"/>
              <a:buChar char="Ø"/>
            </a:pPr>
            <a:r>
              <a:rPr lang="en-GB" sz="22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</a:rPr>
              <a:t>S</a:t>
            </a: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earch </a:t>
            </a: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</a:rPr>
              <a:t>for other </a:t>
            </a: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ISR data </a:t>
            </a: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</a:rPr>
              <a:t>resources</a:t>
            </a:r>
          </a:p>
          <a:p>
            <a:pPr lvl="3">
              <a:buFont typeface="Wingdings" pitchFamily="2" charset="2"/>
              <a:buChar char="Ø"/>
            </a:pP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 User specifying </a:t>
            </a: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</a:rPr>
              <a:t>data </a:t>
            </a: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analysis/processing</a:t>
            </a:r>
            <a:endParaRPr lang="en-GB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lvl="2">
              <a:buFont typeface="Wingdings" pitchFamily="2" charset="2"/>
              <a:buChar char="§"/>
            </a:pPr>
            <a:r>
              <a:rPr lang="en-GB" sz="2600" b="1" dirty="0" smtClean="0">
                <a:solidFill>
                  <a:schemeClr val="accent3">
                    <a:lumMod val="50000"/>
                  </a:schemeClr>
                </a:solidFill>
              </a:rPr>
              <a:t> New Applications</a:t>
            </a:r>
            <a:r>
              <a:rPr lang="en-GB" sz="2600" b="1" dirty="0">
                <a:solidFill>
                  <a:schemeClr val="accent3">
                    <a:lumMod val="50000"/>
                  </a:schemeClr>
                </a:solidFill>
              </a:rPr>
              <a:t>,</a:t>
            </a:r>
            <a:r>
              <a:rPr lang="en-GB" sz="2600" b="1" dirty="0" smtClean="0">
                <a:solidFill>
                  <a:schemeClr val="accent3">
                    <a:lumMod val="50000"/>
                  </a:schemeClr>
                </a:solidFill>
              </a:rPr>
              <a:t> e.g.,</a:t>
            </a:r>
          </a:p>
          <a:p>
            <a:pPr lvl="3">
              <a:buFont typeface="Wingdings" pitchFamily="2" charset="2"/>
              <a:buChar char="Ø"/>
            </a:pPr>
            <a:r>
              <a:rPr lang="en-GB" sz="26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</a:rPr>
              <a:t>Space </a:t>
            </a: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weather </a:t>
            </a:r>
          </a:p>
          <a:p>
            <a:pPr lvl="3">
              <a:buFont typeface="Wingdings" pitchFamily="2" charset="2"/>
              <a:buChar char="Ø"/>
            </a:pP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Visualisation </a:t>
            </a:r>
            <a:endParaRPr lang="en-GB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52426" y="-27384"/>
            <a:ext cx="8540054" cy="896144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accent4">
                    <a:lumMod val="50000"/>
                  </a:schemeClr>
                </a:solidFill>
              </a:rPr>
              <a:t>Opportunities for new Research</a:t>
            </a:r>
            <a:endParaRPr lang="en-GB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82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5496" y="836712"/>
            <a:ext cx="9145016" cy="6021288"/>
          </a:xfrm>
          <a:noFill/>
        </p:spPr>
        <p:txBody>
          <a:bodyPr>
            <a:normAutofit fontScale="92500" lnSpcReduction="10000"/>
          </a:bodyPr>
          <a:lstStyle/>
          <a:p>
            <a:pPr marL="342900" indent="-342900">
              <a:buSzPct val="80000"/>
              <a:buFont typeface="Wingdings" pitchFamily="2" charset="2"/>
              <a:buChar char="q"/>
            </a:pPr>
            <a:r>
              <a:rPr lang="en-GB" sz="3000" b="1" dirty="0" smtClean="0">
                <a:solidFill>
                  <a:schemeClr val="accent6">
                    <a:lumMod val="50000"/>
                  </a:schemeClr>
                </a:solidFill>
              </a:rPr>
              <a:t>3 +1 </a:t>
            </a:r>
            <a:r>
              <a:rPr lang="en-GB" sz="3000" b="1" dirty="0" err="1" smtClean="0">
                <a:solidFill>
                  <a:schemeClr val="accent6">
                    <a:lumMod val="50000"/>
                  </a:schemeClr>
                </a:solidFill>
              </a:rPr>
              <a:t>Vs</a:t>
            </a:r>
            <a:endParaRPr lang="en-GB" sz="3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3">
              <a:buFont typeface="Wingdings" pitchFamily="2" charset="2"/>
              <a:buChar char="§"/>
            </a:pPr>
            <a:r>
              <a:rPr lang="en-GB" sz="2600" b="1" dirty="0" smtClean="0">
                <a:solidFill>
                  <a:schemeClr val="accent3">
                    <a:lumMod val="50000"/>
                  </a:schemeClr>
                </a:solidFill>
              </a:rPr>
              <a:t>Volume</a:t>
            </a: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</a:p>
          <a:p>
            <a:pPr lvl="4">
              <a:buFont typeface="Wingdings" pitchFamily="2" charset="2"/>
              <a:buChar char="Ø"/>
            </a:pPr>
            <a:r>
              <a:rPr lang="en-GB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000" b="1" dirty="0" smtClean="0">
                <a:solidFill>
                  <a:schemeClr val="accent3">
                    <a:lumMod val="75000"/>
                  </a:schemeClr>
                </a:solidFill>
              </a:rPr>
              <a:t>5PB/year in 2018,  40PB/year in 2023 </a:t>
            </a:r>
          </a:p>
          <a:p>
            <a:pPr lvl="4">
              <a:buFont typeface="Wingdings" pitchFamily="2" charset="2"/>
              <a:buChar char="Ø"/>
            </a:pPr>
            <a:r>
              <a:rPr lang="en-GB" sz="2000" b="1" dirty="0" smtClean="0">
                <a:solidFill>
                  <a:schemeClr val="accent3">
                    <a:lumMod val="75000"/>
                  </a:schemeClr>
                </a:solidFill>
              </a:rPr>
              <a:t> Operate for 30 years, data products to be stored for &gt; 10 years</a:t>
            </a:r>
          </a:p>
          <a:p>
            <a:pPr lvl="3">
              <a:buFont typeface="Wingdings" pitchFamily="2" charset="2"/>
              <a:buChar char="§"/>
            </a:pPr>
            <a:r>
              <a:rPr lang="en-GB" sz="2600" b="1" dirty="0">
                <a:solidFill>
                  <a:schemeClr val="accent3">
                    <a:lumMod val="50000"/>
                  </a:schemeClr>
                </a:solidFill>
              </a:rPr>
              <a:t>Velocity</a:t>
            </a:r>
            <a:r>
              <a:rPr lang="en-GB" sz="2000" b="1" dirty="0">
                <a:solidFill>
                  <a:schemeClr val="accent6">
                    <a:lumMod val="50000"/>
                  </a:schemeClr>
                </a:solidFill>
              </a:rPr>
              <a:t>.  </a:t>
            </a:r>
            <a:endParaRPr lang="en-GB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4">
              <a:buFont typeface="Wingdings" pitchFamily="2" charset="2"/>
              <a:buChar char="Ø"/>
            </a:pPr>
            <a:r>
              <a:rPr lang="en-GB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Each antenna : 120MB/s</a:t>
            </a:r>
          </a:p>
          <a:p>
            <a:pPr lvl="4">
              <a:buFont typeface="Wingdings" pitchFamily="2" charset="2"/>
              <a:buChar char="Ø"/>
            </a:pP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 160 * antenna group (100 antennas): 2 </a:t>
            </a:r>
            <a:r>
              <a:rPr lang="en-GB" sz="2000" b="1" dirty="0" err="1" smtClean="0">
                <a:solidFill>
                  <a:schemeClr val="accent2">
                    <a:lumMod val="50000"/>
                  </a:schemeClr>
                </a:solidFill>
              </a:rPr>
              <a:t>Gbit</a:t>
            </a: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/s/group</a:t>
            </a:r>
          </a:p>
          <a:p>
            <a:pPr lvl="4">
              <a:buFont typeface="Wingdings" pitchFamily="2" charset="2"/>
              <a:buChar char="Ø"/>
            </a:pP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 5*  </a:t>
            </a:r>
            <a:r>
              <a:rPr lang="en-GB" sz="2000" b="1" dirty="0" err="1" smtClean="0">
                <a:solidFill>
                  <a:schemeClr val="accent2">
                    <a:lumMod val="50000"/>
                  </a:schemeClr>
                </a:solidFill>
              </a:rPr>
              <a:t>Ringbuffer</a:t>
            </a: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: each 125 TB/h</a:t>
            </a:r>
            <a:endParaRPr lang="en-GB" sz="2000" b="1" dirty="0">
              <a:solidFill>
                <a:schemeClr val="accent2">
                  <a:lumMod val="50000"/>
                </a:schemeClr>
              </a:solidFill>
            </a:endParaRPr>
          </a:p>
          <a:p>
            <a:pPr lvl="3">
              <a:buFont typeface="Wingdings" pitchFamily="2" charset="2"/>
              <a:buChar char="§"/>
            </a:pPr>
            <a:r>
              <a:rPr lang="en-GB" sz="2600" b="1" dirty="0" smtClean="0">
                <a:solidFill>
                  <a:schemeClr val="accent3">
                    <a:lumMod val="50000"/>
                  </a:schemeClr>
                </a:solidFill>
              </a:rPr>
              <a:t>Variety</a:t>
            </a: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lvl="4">
              <a:buFont typeface="Wingdings" pitchFamily="2" charset="2"/>
              <a:buChar char="Ø"/>
            </a:pP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Measurements</a:t>
            </a:r>
            <a:r>
              <a:rPr lang="en-GB" sz="2000" b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GB" sz="2000" dirty="0" smtClean="0">
                <a:solidFill>
                  <a:schemeClr val="accent3">
                    <a:lumMod val="75000"/>
                  </a:schemeClr>
                </a:solidFill>
              </a:rPr>
              <a:t>different </a:t>
            </a:r>
            <a:r>
              <a:rPr lang="en-GB" sz="2000" dirty="0">
                <a:solidFill>
                  <a:schemeClr val="accent3">
                    <a:lumMod val="75000"/>
                  </a:schemeClr>
                </a:solidFill>
              </a:rPr>
              <a:t>versions, formats, replicas, external </a:t>
            </a:r>
            <a:r>
              <a:rPr lang="en-GB" sz="2000" dirty="0" smtClean="0">
                <a:solidFill>
                  <a:schemeClr val="accent3">
                    <a:lumMod val="75000"/>
                  </a:schemeClr>
                </a:solidFill>
              </a:rPr>
              <a:t>sources ... </a:t>
            </a:r>
            <a:endParaRPr lang="en-GB" sz="2000" dirty="0">
              <a:solidFill>
                <a:schemeClr val="accent3">
                  <a:lumMod val="75000"/>
                </a:schemeClr>
              </a:solidFill>
            </a:endParaRPr>
          </a:p>
          <a:p>
            <a:pPr lvl="4">
              <a:buFont typeface="Wingdings" pitchFamily="2" charset="2"/>
              <a:buChar char="Ø"/>
            </a:pPr>
            <a:r>
              <a:rPr lang="en-GB" sz="2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System information</a:t>
            </a:r>
            <a:r>
              <a:rPr lang="en-GB" sz="2000" dirty="0" smtClean="0">
                <a:solidFill>
                  <a:schemeClr val="accent3">
                    <a:lumMod val="75000"/>
                  </a:schemeClr>
                </a:solidFill>
              </a:rPr>
              <a:t>: configuration</a:t>
            </a:r>
            <a:r>
              <a:rPr lang="en-GB" sz="2000" dirty="0">
                <a:solidFill>
                  <a:schemeClr val="accent3">
                    <a:lumMod val="75000"/>
                  </a:schemeClr>
                </a:solidFill>
              </a:rPr>
              <a:t>, monitoring, </a:t>
            </a:r>
            <a:r>
              <a:rPr lang="en-GB" sz="2000" dirty="0" smtClean="0">
                <a:solidFill>
                  <a:schemeClr val="accent3">
                    <a:lumMod val="75000"/>
                  </a:schemeClr>
                </a:solidFill>
              </a:rPr>
              <a:t>logs/provenance ...</a:t>
            </a:r>
            <a:endParaRPr lang="en-GB" sz="2000" dirty="0">
              <a:solidFill>
                <a:schemeClr val="accent3">
                  <a:lumMod val="75000"/>
                </a:schemeClr>
              </a:solidFill>
            </a:endParaRPr>
          </a:p>
          <a:p>
            <a:pPr lvl="4">
              <a:buFont typeface="Wingdings" pitchFamily="2" charset="2"/>
              <a:buChar char="Ø"/>
            </a:pPr>
            <a:r>
              <a:rPr lang="en-GB" sz="20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Users’ metadata/data</a:t>
            </a:r>
            <a:r>
              <a:rPr lang="en-GB" sz="2000" dirty="0" smtClean="0">
                <a:solidFill>
                  <a:schemeClr val="accent3">
                    <a:lumMod val="75000"/>
                  </a:schemeClr>
                </a:solidFill>
              </a:rPr>
              <a:t>: experiments, analysis, sharing, communications …</a:t>
            </a:r>
          </a:p>
          <a:p>
            <a:pPr lvl="3">
              <a:buFont typeface="Wingdings" pitchFamily="2" charset="2"/>
              <a:buChar char="§"/>
            </a:pPr>
            <a:r>
              <a:rPr lang="en-GB" sz="2600" b="1" dirty="0" smtClean="0">
                <a:solidFill>
                  <a:schemeClr val="accent4">
                    <a:lumMod val="50000"/>
                  </a:schemeClr>
                </a:solidFill>
              </a:rPr>
              <a:t>Value</a:t>
            </a:r>
            <a:r>
              <a:rPr lang="en-GB" sz="2000" b="1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</a:p>
          <a:p>
            <a:pPr lvl="4">
              <a:buFont typeface="Wingdings" pitchFamily="2" charset="2"/>
              <a:buChar char="Ø"/>
            </a:pPr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Meaningful insights </a:t>
            </a:r>
            <a:r>
              <a:rPr lang="en-GB" sz="2000" dirty="0" smtClean="0">
                <a:solidFill>
                  <a:schemeClr val="accent2">
                    <a:lumMod val="50000"/>
                  </a:schemeClr>
                </a:solidFill>
              </a:rPr>
              <a:t>that deliver </a:t>
            </a: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analytics/patterns</a:t>
            </a:r>
            <a:r>
              <a:rPr lang="en-GB" sz="2000" dirty="0" smtClean="0">
                <a:solidFill>
                  <a:schemeClr val="accent2">
                    <a:lumMod val="50000"/>
                  </a:schemeClr>
                </a:solidFill>
              </a:rPr>
              <a:t> from </a:t>
            </a: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deep, complex analysis </a:t>
            </a:r>
            <a:r>
              <a:rPr lang="en-GB" sz="2000" dirty="0" smtClean="0">
                <a:solidFill>
                  <a:schemeClr val="accent2">
                    <a:lumMod val="50000"/>
                  </a:schemeClr>
                </a:solidFill>
              </a:rPr>
              <a:t>based on</a:t>
            </a: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 machine learning, statistical modelling, graph algorithms ...</a:t>
            </a:r>
          </a:p>
          <a:p>
            <a:pPr lvl="4">
              <a:buFont typeface="Wingdings" pitchFamily="2" charset="2"/>
              <a:buChar char="Ø"/>
            </a:pPr>
            <a:r>
              <a:rPr lang="en-GB" sz="2000" b="1" dirty="0">
                <a:solidFill>
                  <a:schemeClr val="accent2">
                    <a:lumMod val="50000"/>
                  </a:schemeClr>
                </a:solidFill>
              </a:rPr>
              <a:t> G</a:t>
            </a:r>
            <a:r>
              <a:rPr lang="en-GB" sz="2000" b="1" dirty="0" smtClean="0">
                <a:solidFill>
                  <a:schemeClr val="accent2">
                    <a:lumMod val="50000"/>
                  </a:schemeClr>
                </a:solidFill>
              </a:rPr>
              <a:t>o beyond traditional approaches to the space science  </a:t>
            </a:r>
            <a:endParaRPr lang="en-GB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-27384"/>
            <a:ext cx="8892480" cy="864096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accent4">
                    <a:lumMod val="50000"/>
                  </a:schemeClr>
                </a:solidFill>
              </a:rPr>
              <a:t>The Big Data Challenges in EISCAT-3D</a:t>
            </a:r>
            <a:endParaRPr lang="en-GB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1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3"/>
          </p:nvPr>
        </p:nvSpPr>
        <p:spPr>
          <a:xfrm>
            <a:off x="4528842" y="1844823"/>
            <a:ext cx="4507654" cy="3888433"/>
          </a:xfrm>
        </p:spPr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GB" sz="2400" b="1" dirty="0" smtClean="0"/>
              <a:t>5 Types of data</a:t>
            </a:r>
            <a:endParaRPr lang="en-GB" sz="2400" b="1" dirty="0"/>
          </a:p>
          <a:p>
            <a:pPr marL="514350" lvl="1" indent="-342900">
              <a:buFont typeface="Wingdings" pitchFamily="2" charset="2"/>
              <a:buChar char="§"/>
            </a:pPr>
            <a:r>
              <a:rPr lang="en-GB" sz="2400" dirty="0" smtClean="0"/>
              <a:t> </a:t>
            </a:r>
            <a:r>
              <a:rPr lang="en-GB" sz="2400" b="1" dirty="0">
                <a:solidFill>
                  <a:schemeClr val="accent3">
                    <a:lumMod val="50000"/>
                  </a:schemeClr>
                </a:solidFill>
              </a:rPr>
              <a:t>Raw antenna (group) </a:t>
            </a:r>
            <a:r>
              <a:rPr lang="en-GB" sz="2400" b="1" dirty="0" smtClean="0">
                <a:solidFill>
                  <a:schemeClr val="accent3">
                    <a:lumMod val="50000"/>
                  </a:schemeClr>
                </a:solidFill>
              </a:rPr>
              <a:t>data (</a:t>
            </a:r>
            <a:r>
              <a:rPr lang="en-GB" sz="2000" b="1" dirty="0" smtClean="0">
                <a:solidFill>
                  <a:srgbClr val="C00000"/>
                </a:solidFill>
              </a:rPr>
              <a:t>10 PB/day</a:t>
            </a:r>
            <a:r>
              <a:rPr lang="en-GB" sz="2400" b="1" dirty="0" smtClean="0"/>
              <a:t>)</a:t>
            </a:r>
            <a:endParaRPr lang="en-GB" sz="2400" b="1" dirty="0"/>
          </a:p>
          <a:p>
            <a:pPr marL="514350" lvl="1" indent="-342900">
              <a:buFont typeface="Wingdings" pitchFamily="2" charset="2"/>
              <a:buChar char="§"/>
            </a:pPr>
            <a:r>
              <a:rPr lang="en-GB" sz="2400" b="1" dirty="0" smtClean="0"/>
              <a:t> </a:t>
            </a:r>
            <a:r>
              <a:rPr lang="en-GB" sz="2400" b="1" dirty="0">
                <a:solidFill>
                  <a:schemeClr val="accent3">
                    <a:lumMod val="50000"/>
                  </a:schemeClr>
                </a:solidFill>
              </a:rPr>
              <a:t>Voltage beam formed </a:t>
            </a:r>
            <a:r>
              <a:rPr lang="en-GB" sz="2400" b="1" dirty="0" smtClean="0">
                <a:solidFill>
                  <a:schemeClr val="accent3">
                    <a:lumMod val="50000"/>
                  </a:schemeClr>
                </a:solidFill>
              </a:rPr>
              <a:t>data (</a:t>
            </a:r>
            <a:r>
              <a:rPr lang="en-GB" sz="2000" b="1" dirty="0" smtClean="0">
                <a:solidFill>
                  <a:srgbClr val="C00000"/>
                </a:solidFill>
              </a:rPr>
              <a:t>10 PB/year</a:t>
            </a:r>
            <a:r>
              <a:rPr lang="en-GB" sz="2400" b="1" dirty="0" smtClean="0"/>
              <a:t>)</a:t>
            </a:r>
            <a:endParaRPr lang="en-GB" sz="2400" b="1" dirty="0"/>
          </a:p>
          <a:p>
            <a:pPr marL="514350" lvl="1" indent="-342900">
              <a:buFont typeface="Wingdings" pitchFamily="2" charset="2"/>
              <a:buChar char="§"/>
            </a:pPr>
            <a:r>
              <a:rPr lang="en-GB" sz="2400" b="1" dirty="0" smtClean="0"/>
              <a:t> </a:t>
            </a:r>
            <a:r>
              <a:rPr lang="en-GB" sz="2400" b="1" dirty="0">
                <a:solidFill>
                  <a:schemeClr val="accent3">
                    <a:lumMod val="50000"/>
                  </a:schemeClr>
                </a:solidFill>
              </a:rPr>
              <a:t>Correlated </a:t>
            </a:r>
            <a:r>
              <a:rPr lang="en-GB" sz="2400" b="1" dirty="0" smtClean="0">
                <a:solidFill>
                  <a:schemeClr val="accent3">
                    <a:lumMod val="50000"/>
                  </a:schemeClr>
                </a:solidFill>
              </a:rPr>
              <a:t>products                 (</a:t>
            </a:r>
            <a:r>
              <a:rPr lang="en-GB" sz="2000" b="1" dirty="0" smtClean="0">
                <a:solidFill>
                  <a:srgbClr val="C00000"/>
                </a:solidFill>
              </a:rPr>
              <a:t>1 PB/year</a:t>
            </a:r>
            <a:r>
              <a:rPr lang="en-GB" sz="2400" b="1" dirty="0" smtClean="0"/>
              <a:t>)</a:t>
            </a:r>
            <a:endParaRPr lang="en-GB" sz="2400" b="1" dirty="0"/>
          </a:p>
          <a:p>
            <a:pPr marL="514350" lvl="1" indent="-342900">
              <a:buFont typeface="Wingdings" pitchFamily="2" charset="2"/>
              <a:buChar char="§"/>
            </a:pPr>
            <a:r>
              <a:rPr lang="en-GB" sz="2400" b="1" dirty="0" smtClean="0">
                <a:solidFill>
                  <a:schemeClr val="accent3">
                    <a:lumMod val="50000"/>
                  </a:schemeClr>
                </a:solidFill>
              </a:rPr>
              <a:t>Fitted data (</a:t>
            </a:r>
            <a:r>
              <a:rPr lang="en-GB" sz="2000" b="1" dirty="0" smtClean="0">
                <a:solidFill>
                  <a:srgbClr val="C00000"/>
                </a:solidFill>
              </a:rPr>
              <a:t>1GB/year</a:t>
            </a:r>
            <a:r>
              <a:rPr lang="en-GB" sz="2400" b="1" dirty="0" smtClean="0"/>
              <a:t>)</a:t>
            </a:r>
          </a:p>
          <a:p>
            <a:pPr marL="514350" lvl="1" indent="-342900">
              <a:buFont typeface="Wingdings" pitchFamily="2" charset="2"/>
              <a:buChar char="§"/>
            </a:pPr>
            <a:r>
              <a:rPr lang="en-GB" sz="2400" b="1" dirty="0" smtClean="0">
                <a:solidFill>
                  <a:schemeClr val="accent3">
                    <a:lumMod val="50000"/>
                  </a:schemeClr>
                </a:solidFill>
              </a:rPr>
              <a:t>(User) Specialised Products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6" y="201960"/>
            <a:ext cx="7680960" cy="706760"/>
          </a:xfrm>
        </p:spPr>
        <p:txBody>
          <a:bodyPr/>
          <a:lstStyle/>
          <a:p>
            <a:r>
              <a:rPr lang="en-GB" b="1" dirty="0" smtClean="0">
                <a:solidFill>
                  <a:schemeClr val="accent4">
                    <a:lumMod val="50000"/>
                  </a:schemeClr>
                </a:solidFill>
              </a:rPr>
              <a:t>EISCAT-3D Data Acquisition</a:t>
            </a:r>
            <a:endParaRPr lang="en-GB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268760"/>
            <a:ext cx="4277322" cy="540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31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540054" cy="4724400"/>
          </a:xfrm>
        </p:spPr>
        <p:txBody>
          <a:bodyPr>
            <a:norm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GB" sz="2800" dirty="0" smtClean="0"/>
              <a:t>  </a:t>
            </a:r>
            <a:r>
              <a:rPr lang="en-GB" sz="2800" b="1" dirty="0" smtClean="0"/>
              <a:t>Each antenna </a:t>
            </a:r>
          </a:p>
          <a:p>
            <a:pPr marL="974725" lvl="3" indent="-457200">
              <a:buFont typeface="Wingdings" pitchFamily="2" charset="2"/>
              <a:buChar char="§"/>
            </a:pPr>
            <a:r>
              <a:rPr lang="en-GB" sz="2600" b="1" dirty="0" smtClean="0">
                <a:solidFill>
                  <a:schemeClr val="accent3">
                    <a:lumMod val="50000"/>
                  </a:schemeClr>
                </a:solidFill>
              </a:rPr>
              <a:t>30 </a:t>
            </a:r>
            <a:r>
              <a:rPr lang="en-GB" sz="2600" b="1" dirty="0" err="1">
                <a:solidFill>
                  <a:schemeClr val="accent3">
                    <a:lumMod val="50000"/>
                  </a:schemeClr>
                </a:solidFill>
              </a:rPr>
              <a:t>Msamples</a:t>
            </a:r>
            <a:r>
              <a:rPr lang="en-GB" sz="2600" b="1" dirty="0">
                <a:solidFill>
                  <a:schemeClr val="accent3">
                    <a:lumMod val="50000"/>
                  </a:schemeClr>
                </a:solidFill>
              </a:rPr>
              <a:t>/s (120MB/s)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GB" sz="2800" b="1" dirty="0" smtClean="0"/>
              <a:t>  Antenna </a:t>
            </a:r>
            <a:r>
              <a:rPr lang="en-GB" sz="2800" b="1" dirty="0"/>
              <a:t>group (core site)</a:t>
            </a:r>
          </a:p>
          <a:p>
            <a:pPr marL="974725" lvl="3" indent="-457200">
              <a:buFont typeface="Wingdings" pitchFamily="2" charset="2"/>
              <a:buChar char="§"/>
            </a:pPr>
            <a:r>
              <a:rPr lang="en-GB" sz="2800" b="1" dirty="0" smtClean="0">
                <a:solidFill>
                  <a:schemeClr val="accent3">
                    <a:lumMod val="50000"/>
                  </a:schemeClr>
                </a:solidFill>
              </a:rPr>
              <a:t>Computes </a:t>
            </a:r>
            <a:r>
              <a:rPr lang="en-GB" sz="2800" b="1" dirty="0">
                <a:solidFill>
                  <a:schemeClr val="accent3">
                    <a:lumMod val="50000"/>
                  </a:schemeClr>
                </a:solidFill>
              </a:rPr>
              <a:t>a number of (broad) beams from a </a:t>
            </a:r>
            <a:r>
              <a:rPr lang="en-GB" sz="2800" b="1" dirty="0" smtClean="0">
                <a:solidFill>
                  <a:schemeClr val="accent3">
                    <a:lumMod val="50000"/>
                  </a:schemeClr>
                </a:solidFill>
              </a:rPr>
              <a:t>small number </a:t>
            </a:r>
            <a:r>
              <a:rPr lang="en-GB" sz="2800" b="1" dirty="0">
                <a:solidFill>
                  <a:schemeClr val="accent3">
                    <a:lumMod val="50000"/>
                  </a:schemeClr>
                </a:solidFill>
              </a:rPr>
              <a:t>of antennas (FPGAs)</a:t>
            </a:r>
          </a:p>
          <a:p>
            <a:pPr marL="974725" lvl="3" indent="-457200">
              <a:buFont typeface="Wingdings" pitchFamily="2" charset="2"/>
              <a:buChar char="§"/>
            </a:pPr>
            <a:r>
              <a:rPr lang="fr-FR" sz="2800" b="1" dirty="0" smtClean="0">
                <a:solidFill>
                  <a:schemeClr val="accent3">
                    <a:lumMod val="50000"/>
                  </a:schemeClr>
                </a:solidFill>
              </a:rPr>
              <a:t>100 antennes </a:t>
            </a:r>
            <a:r>
              <a:rPr lang="fr-FR" sz="2800" b="1" dirty="0">
                <a:solidFill>
                  <a:schemeClr val="accent3">
                    <a:lumMod val="50000"/>
                  </a:schemeClr>
                </a:solidFill>
              </a:rPr>
              <a:t>→ 1 </a:t>
            </a:r>
            <a:r>
              <a:rPr lang="fr-FR" sz="2800" b="1" dirty="0" err="1">
                <a:solidFill>
                  <a:schemeClr val="accent3">
                    <a:lumMod val="50000"/>
                  </a:schemeClr>
                </a:solidFill>
              </a:rPr>
              <a:t>beam</a:t>
            </a:r>
            <a:r>
              <a:rPr lang="fr-FR" sz="2800" b="1" dirty="0">
                <a:solidFill>
                  <a:schemeClr val="accent3">
                    <a:lumMod val="50000"/>
                  </a:schemeClr>
                </a:solidFill>
              </a:rPr>
              <a:t> 2 polarisations</a:t>
            </a:r>
          </a:p>
          <a:p>
            <a:pPr marL="1412748" lvl="6" indent="-342900">
              <a:buFont typeface="Wingdings" pitchFamily="2" charset="2"/>
              <a:buChar char="Ø"/>
            </a:pP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At </a:t>
            </a: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</a:rPr>
              <a:t>30 MHz IQ this is 32 * 30 * 2 = 2 </a:t>
            </a:r>
            <a:r>
              <a:rPr lang="en-GB" sz="2400" b="1" dirty="0" err="1">
                <a:solidFill>
                  <a:schemeClr val="accent2">
                    <a:lumMod val="50000"/>
                  </a:schemeClr>
                </a:solidFill>
              </a:rPr>
              <a:t>Gbit</a:t>
            </a: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</a:rPr>
              <a:t>/s/group</a:t>
            </a:r>
          </a:p>
          <a:p>
            <a:pPr marL="974725" lvl="3" indent="-457200">
              <a:buFont typeface="Wingdings" pitchFamily="2" charset="2"/>
              <a:buChar char="§"/>
            </a:pPr>
            <a:r>
              <a:rPr lang="en-GB" sz="2800" b="1" dirty="0" smtClean="0">
                <a:solidFill>
                  <a:schemeClr val="accent3">
                    <a:lumMod val="50000"/>
                  </a:schemeClr>
                </a:solidFill>
              </a:rPr>
              <a:t>These </a:t>
            </a:r>
            <a:r>
              <a:rPr lang="en-GB" sz="2800" b="1" dirty="0">
                <a:solidFill>
                  <a:schemeClr val="accent3">
                    <a:lumMod val="50000"/>
                  </a:schemeClr>
                </a:solidFill>
              </a:rPr>
              <a:t>data are stored in a </a:t>
            </a:r>
            <a:r>
              <a:rPr lang="en-GB" sz="2800" b="1" dirty="0" err="1">
                <a:solidFill>
                  <a:schemeClr val="accent3">
                    <a:lumMod val="50000"/>
                  </a:schemeClr>
                </a:solidFill>
              </a:rPr>
              <a:t>ringbuffer</a:t>
            </a:r>
            <a:endParaRPr lang="en-GB" sz="28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1412748" lvl="6" indent="-342900">
              <a:buFont typeface="Wingdings" pitchFamily="2" charset="2"/>
              <a:buChar char="Ø"/>
            </a:pP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160 </a:t>
            </a: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</a:rPr>
              <a:t>groups → 125 TB/h</a:t>
            </a:r>
            <a:endParaRPr lang="en-GB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52426" y="201960"/>
            <a:ext cx="7680960" cy="70676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sz="4000" b="0" kern="1200" cap="none" spc="0" baseline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GB" b="1" smtClean="0">
                <a:solidFill>
                  <a:schemeClr val="accent4">
                    <a:lumMod val="50000"/>
                  </a:schemeClr>
                </a:solidFill>
              </a:rPr>
              <a:t>EISCAT-3D Data Acquisition</a:t>
            </a:r>
            <a:endParaRPr lang="en-GB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40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5278328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GB" sz="2800" b="1" dirty="0"/>
              <a:t>2nd stage </a:t>
            </a:r>
            <a:r>
              <a:rPr lang="en-GB" sz="2800" b="1" dirty="0" err="1"/>
              <a:t>beamforming</a:t>
            </a:r>
            <a:endParaRPr lang="en-GB" sz="2800" b="1" dirty="0"/>
          </a:p>
          <a:p>
            <a:pPr marL="801688" lvl="2" indent="-457200">
              <a:buFont typeface="Wingdings" pitchFamily="2" charset="2"/>
              <a:buChar char="§"/>
            </a:pPr>
            <a:r>
              <a:rPr lang="en-GB" sz="2600" b="1" dirty="0" smtClean="0">
                <a:solidFill>
                  <a:schemeClr val="accent3">
                    <a:lumMod val="50000"/>
                  </a:schemeClr>
                </a:solidFill>
              </a:rPr>
              <a:t>160 </a:t>
            </a:r>
            <a:r>
              <a:rPr lang="en-GB" sz="2600" b="1" dirty="0">
                <a:solidFill>
                  <a:schemeClr val="accent3">
                    <a:lumMod val="50000"/>
                  </a:schemeClr>
                </a:solidFill>
              </a:rPr>
              <a:t>antenna groups → 100 beams</a:t>
            </a:r>
          </a:p>
          <a:p>
            <a:pPr lvl="5">
              <a:buFont typeface="Wingdings" pitchFamily="2" charset="2"/>
              <a:buChar char="Ø"/>
            </a:pPr>
            <a:r>
              <a:rPr lang="en-GB" sz="2600" b="1" dirty="0"/>
              <a:t> </a:t>
            </a:r>
            <a:r>
              <a:rPr lang="en-GB" sz="2600" b="1" dirty="0" smtClean="0"/>
              <a:t> </a:t>
            </a: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Decimation </a:t>
            </a: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</a:rPr>
              <a:t>to </a:t>
            </a: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1MHz</a:t>
            </a: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</a:rPr>
              <a:t>→ 200 </a:t>
            </a:r>
            <a:r>
              <a:rPr lang="en-GB" sz="2400" b="1" dirty="0" err="1" smtClean="0">
                <a:solidFill>
                  <a:schemeClr val="accent2">
                    <a:lumMod val="50000"/>
                  </a:schemeClr>
                </a:solidFill>
              </a:rPr>
              <a:t>Gflop</a:t>
            </a: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/s</a:t>
            </a:r>
            <a:endParaRPr lang="en-GB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lvl="5">
              <a:buFont typeface="Wingdings" pitchFamily="2" charset="2"/>
              <a:buChar char="Ø"/>
            </a:pP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  Continuing </a:t>
            </a: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</a:rPr>
              <a:t>sampling 32bit words (I/Q)</a:t>
            </a:r>
            <a:endParaRPr lang="en-GB" sz="22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1527048" lvl="6" indent="-457200"/>
            <a:r>
              <a:rPr lang="en-GB" sz="2000" b="1" dirty="0" smtClean="0"/>
              <a:t>100*1e6*2*32 </a:t>
            </a:r>
            <a:r>
              <a:rPr lang="en-GB" sz="2000" b="1" dirty="0"/>
              <a:t>→ 1GB/s</a:t>
            </a:r>
          </a:p>
          <a:p>
            <a:pPr marL="1527048" lvl="6" indent="-457200"/>
            <a:r>
              <a:rPr lang="en-GB" sz="2000" b="1" dirty="0" smtClean="0"/>
              <a:t>2* </a:t>
            </a:r>
            <a:r>
              <a:rPr lang="en-GB" sz="2000" b="1" dirty="0"/>
              <a:t>10MHz bands correlated data → 2GB/s</a:t>
            </a:r>
          </a:p>
          <a:p>
            <a:pPr marL="1527048" lvl="6" indent="-457200"/>
            <a:r>
              <a:rPr lang="en-GB" sz="2000" b="1" dirty="0" smtClean="0"/>
              <a:t>In </a:t>
            </a:r>
            <a:r>
              <a:rPr lang="en-GB" sz="2000" b="1" dirty="0"/>
              <a:t>total 10TB/h to be stored in </a:t>
            </a:r>
            <a:r>
              <a:rPr lang="en-GB" sz="2000" b="1" dirty="0" smtClean="0"/>
              <a:t>archive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GB" sz="2800" b="1" dirty="0" smtClean="0"/>
              <a:t>  Lag </a:t>
            </a:r>
            <a:r>
              <a:rPr lang="en-GB" sz="2800" b="1" dirty="0"/>
              <a:t>profile inversion</a:t>
            </a:r>
          </a:p>
          <a:p>
            <a:pPr marL="801688" lvl="2" indent="-457200">
              <a:buFont typeface="Wingdings" pitchFamily="2" charset="2"/>
              <a:buChar char="§"/>
            </a:pPr>
            <a:r>
              <a:rPr lang="en-GB" sz="2600" b="1" dirty="0" smtClean="0">
                <a:solidFill>
                  <a:schemeClr val="accent3">
                    <a:lumMod val="50000"/>
                  </a:schemeClr>
                </a:solidFill>
              </a:rPr>
              <a:t>2-3 </a:t>
            </a:r>
            <a:r>
              <a:rPr lang="en-GB" sz="2600" b="1" dirty="0" err="1">
                <a:solidFill>
                  <a:schemeClr val="accent3">
                    <a:lumMod val="50000"/>
                  </a:schemeClr>
                </a:solidFill>
              </a:rPr>
              <a:t>Tflops</a:t>
            </a:r>
            <a:r>
              <a:rPr lang="en-GB" sz="2600" b="1" dirty="0">
                <a:solidFill>
                  <a:schemeClr val="accent3">
                    <a:lumMod val="50000"/>
                  </a:schemeClr>
                </a:solidFill>
              </a:rPr>
              <a:t>/s/beam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GB" sz="2800" b="1" dirty="0" smtClean="0"/>
              <a:t>  Total 5-10 </a:t>
            </a:r>
            <a:r>
              <a:rPr lang="en-GB" sz="2800" b="1" dirty="0"/>
              <a:t>+ beams*(2-3) </a:t>
            </a:r>
            <a:r>
              <a:rPr lang="en-GB" sz="2800" b="1" dirty="0" err="1"/>
              <a:t>Tflops</a:t>
            </a:r>
            <a:endParaRPr lang="en-GB" sz="2800" b="1" dirty="0"/>
          </a:p>
          <a:p>
            <a:pPr marL="687388" lvl="2" indent="-342900">
              <a:buFont typeface="Wingdings" pitchFamily="2" charset="2"/>
              <a:buChar char="§"/>
            </a:pPr>
            <a:r>
              <a:rPr lang="en-GB" sz="26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sz="2600" b="1" dirty="0" smtClean="0">
                <a:solidFill>
                  <a:schemeClr val="accent3">
                    <a:lumMod val="50000"/>
                  </a:schemeClr>
                </a:solidFill>
              </a:rPr>
              <a:t>8-13 </a:t>
            </a:r>
            <a:r>
              <a:rPr lang="en-GB" sz="2600" b="1" dirty="0" err="1">
                <a:solidFill>
                  <a:schemeClr val="accent3">
                    <a:lumMod val="50000"/>
                  </a:schemeClr>
                </a:solidFill>
              </a:rPr>
              <a:t>Tflops</a:t>
            </a:r>
            <a:r>
              <a:rPr lang="en-GB" sz="2600" b="1" dirty="0">
                <a:solidFill>
                  <a:schemeClr val="accent3">
                    <a:lumMod val="50000"/>
                  </a:schemeClr>
                </a:solidFill>
              </a:rPr>
              <a:t> for 1 beam</a:t>
            </a:r>
          </a:p>
          <a:p>
            <a:pPr marL="687388" lvl="2" indent="-342900">
              <a:buFont typeface="Wingdings" pitchFamily="2" charset="2"/>
              <a:buChar char="§"/>
            </a:pPr>
            <a:r>
              <a:rPr lang="en-GB" sz="2600" b="1" dirty="0" smtClean="0">
                <a:solidFill>
                  <a:schemeClr val="accent3">
                    <a:lumMod val="50000"/>
                  </a:schemeClr>
                </a:solidFill>
              </a:rPr>
              <a:t> 200-300 </a:t>
            </a:r>
            <a:r>
              <a:rPr lang="en-GB" sz="2600" b="1" dirty="0" err="1">
                <a:solidFill>
                  <a:schemeClr val="accent3">
                    <a:lumMod val="50000"/>
                  </a:schemeClr>
                </a:solidFill>
              </a:rPr>
              <a:t>Tflops</a:t>
            </a:r>
            <a:r>
              <a:rPr lang="en-GB" sz="2600" b="1" dirty="0">
                <a:solidFill>
                  <a:schemeClr val="accent3">
                    <a:lumMod val="50000"/>
                  </a:schemeClr>
                </a:solidFill>
              </a:rPr>
              <a:t>/s for 100 </a:t>
            </a:r>
            <a:r>
              <a:rPr lang="en-GB" sz="2600" b="1" dirty="0" smtClean="0">
                <a:solidFill>
                  <a:schemeClr val="accent3">
                    <a:lumMod val="50000"/>
                  </a:schemeClr>
                </a:solidFill>
              </a:rPr>
              <a:t>beams</a:t>
            </a:r>
            <a:endParaRPr lang="en-GB" sz="2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52426" y="201960"/>
            <a:ext cx="7680960" cy="706760"/>
          </a:xfrm>
        </p:spPr>
        <p:txBody>
          <a:bodyPr/>
          <a:lstStyle/>
          <a:p>
            <a:r>
              <a:rPr lang="en-GB" b="1" dirty="0" smtClean="0">
                <a:solidFill>
                  <a:schemeClr val="accent4">
                    <a:lumMod val="50000"/>
                  </a:schemeClr>
                </a:solidFill>
              </a:rPr>
              <a:t>EISCAT-3D Data Acquisition</a:t>
            </a:r>
            <a:endParaRPr lang="en-GB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90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791574" cy="5134312"/>
          </a:xfrm>
        </p:spPr>
        <p:txBody>
          <a:bodyPr>
            <a:norm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GB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sz="2800" b="1" dirty="0" smtClean="0"/>
              <a:t>One want occasionally do offline work on the </a:t>
            </a:r>
            <a:r>
              <a:rPr lang="en-GB" sz="2800" b="1" dirty="0" err="1" smtClean="0"/>
              <a:t>ringbuffer</a:t>
            </a:r>
            <a:r>
              <a:rPr lang="en-GB" sz="2800" b="1" dirty="0" smtClean="0"/>
              <a:t> data</a:t>
            </a:r>
          </a:p>
          <a:p>
            <a:pPr marL="630238" lvl="2" indent="-285750">
              <a:buFont typeface="Wingdings" pitchFamily="2" charset="2"/>
              <a:buChar char="§"/>
            </a:pPr>
            <a:r>
              <a:rPr lang="en-GB" sz="2600" b="1" dirty="0" smtClean="0">
                <a:solidFill>
                  <a:schemeClr val="accent3">
                    <a:lumMod val="50000"/>
                  </a:schemeClr>
                </a:solidFill>
              </a:rPr>
              <a:t>Need transfer </a:t>
            </a:r>
            <a:r>
              <a:rPr lang="en-GB" sz="2600" b="1" dirty="0">
                <a:solidFill>
                  <a:schemeClr val="accent3">
                    <a:lumMod val="50000"/>
                  </a:schemeClr>
                </a:solidFill>
              </a:rPr>
              <a:t>to HPC</a:t>
            </a:r>
          </a:p>
          <a:p>
            <a:pPr marL="974725" lvl="4" indent="-285750">
              <a:buFont typeface="Wingdings" pitchFamily="2" charset="2"/>
              <a:buChar char="Ø"/>
            </a:pP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Link </a:t>
            </a: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</a:rPr>
              <a:t>or physical transport</a:t>
            </a:r>
          </a:p>
          <a:p>
            <a:pPr marL="1412748" lvl="6" indent="-342900"/>
            <a:r>
              <a:rPr lang="en-GB" sz="2200" b="1" dirty="0" smtClean="0">
                <a:solidFill>
                  <a:schemeClr val="accent3">
                    <a:lumMod val="50000"/>
                  </a:schemeClr>
                </a:solidFill>
              </a:rPr>
              <a:t>1Tb/s </a:t>
            </a:r>
            <a:r>
              <a:rPr lang="en-GB" sz="2200" b="1" dirty="0">
                <a:solidFill>
                  <a:schemeClr val="accent3">
                    <a:lumMod val="50000"/>
                  </a:schemeClr>
                </a:solidFill>
              </a:rPr>
              <a:t>→ 1 month, better to do the </a:t>
            </a:r>
            <a:r>
              <a:rPr lang="en-GB" sz="2200" b="1" dirty="0" err="1">
                <a:solidFill>
                  <a:schemeClr val="accent3">
                    <a:lumMod val="50000"/>
                  </a:schemeClr>
                </a:solidFill>
              </a:rPr>
              <a:t>calcs</a:t>
            </a:r>
            <a:r>
              <a:rPr lang="en-GB" sz="2200" b="1" dirty="0">
                <a:solidFill>
                  <a:schemeClr val="accent3">
                    <a:lumMod val="50000"/>
                  </a:schemeClr>
                </a:solidFill>
              </a:rPr>
              <a:t> on-site?</a:t>
            </a:r>
          </a:p>
          <a:p>
            <a:pPr marL="1031875" lvl="4" indent="-342900">
              <a:buFont typeface="Wingdings" pitchFamily="2" charset="2"/>
              <a:buChar char="Ø"/>
            </a:pP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125 </a:t>
            </a: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</a:rPr>
              <a:t>TB/h * 1 day → 3 PB</a:t>
            </a:r>
          </a:p>
          <a:p>
            <a:pPr marL="1031875" lvl="4" indent="-342900">
              <a:buFont typeface="Wingdings" pitchFamily="2" charset="2"/>
              <a:buChar char="Ø"/>
            </a:pP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In </a:t>
            </a: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</a:rPr>
              <a:t>total ~10PB storage at HPC (72h data)</a:t>
            </a:r>
          </a:p>
          <a:p>
            <a:pPr marL="687388" lvl="2" indent="-342900">
              <a:buFont typeface="Wingdings" pitchFamily="2" charset="2"/>
              <a:buChar char="§"/>
            </a:pPr>
            <a:r>
              <a:rPr lang="en-GB" sz="2600" b="1" dirty="0" smtClean="0">
                <a:solidFill>
                  <a:schemeClr val="accent3">
                    <a:lumMod val="50000"/>
                  </a:schemeClr>
                </a:solidFill>
              </a:rPr>
              <a:t>HPC </a:t>
            </a:r>
            <a:r>
              <a:rPr lang="en-GB" sz="2600" b="1" dirty="0">
                <a:solidFill>
                  <a:schemeClr val="accent3">
                    <a:lumMod val="50000"/>
                  </a:schemeClr>
                </a:solidFill>
              </a:rPr>
              <a:t>computing</a:t>
            </a:r>
          </a:p>
          <a:p>
            <a:pPr marL="1031875" lvl="4" indent="-342900">
              <a:buFont typeface="Wingdings" pitchFamily="2" charset="2"/>
              <a:buChar char="Ø"/>
            </a:pP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Higher </a:t>
            </a: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</a:rPr>
              <a:t>resolutions (spatial and time)</a:t>
            </a:r>
          </a:p>
          <a:p>
            <a:pPr marL="1031875" lvl="4" indent="-342900">
              <a:buFont typeface="Wingdings" pitchFamily="2" charset="2"/>
              <a:buChar char="Ø"/>
            </a:pPr>
            <a:r>
              <a:rPr lang="en-GB" sz="2400" b="1" dirty="0" smtClean="0">
                <a:solidFill>
                  <a:schemeClr val="accent2">
                    <a:lumMod val="50000"/>
                  </a:schemeClr>
                </a:solidFill>
              </a:rPr>
              <a:t>4Pflop/s*24h </a:t>
            </a:r>
            <a:r>
              <a:rPr lang="en-GB" sz="2400" b="1" dirty="0">
                <a:solidFill>
                  <a:schemeClr val="accent2">
                    <a:lumMod val="50000"/>
                  </a:schemeClr>
                </a:solidFill>
              </a:rPr>
              <a:t>→ 10⁵ </a:t>
            </a:r>
            <a:r>
              <a:rPr lang="en-GB" sz="2400" b="1" dirty="0" err="1">
                <a:solidFill>
                  <a:schemeClr val="accent2">
                    <a:lumMod val="50000"/>
                  </a:schemeClr>
                </a:solidFill>
              </a:rPr>
              <a:t>Pflop</a:t>
            </a:r>
            <a:endParaRPr lang="en-GB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318110" y="273968"/>
            <a:ext cx="7680960" cy="85077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sz="4000" b="0" kern="1200" cap="none" spc="0" baseline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GB" b="1" dirty="0" smtClean="0">
                <a:solidFill>
                  <a:schemeClr val="accent4">
                    <a:lumMod val="50000"/>
                  </a:schemeClr>
                </a:solidFill>
              </a:rPr>
              <a:t>EISCAT-3D Data Acquisition</a:t>
            </a:r>
            <a:endParaRPr lang="en-GB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891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69" y="1052736"/>
            <a:ext cx="8280920" cy="54681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8684070" cy="68012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4">
                    <a:lumMod val="50000"/>
                  </a:schemeClr>
                </a:solidFill>
              </a:rPr>
              <a:t>EISCAT-3D Data </a:t>
            </a:r>
            <a:r>
              <a:rPr lang="en-GB" b="1" dirty="0" err="1" smtClean="0">
                <a:solidFill>
                  <a:schemeClr val="accent4">
                    <a:lumMod val="50000"/>
                  </a:schemeClr>
                </a:solidFill>
              </a:rPr>
              <a:t>Curation</a:t>
            </a:r>
            <a:endParaRPr lang="en-GB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93888" y="2977749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Tire 1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60371" y="5877272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Tire 0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2491" y="1144126"/>
            <a:ext cx="3984064" cy="5525234"/>
          </a:xfrm>
          <a:prstGeom prst="rect">
            <a:avLst/>
          </a:prstGeom>
          <a:solidFill>
            <a:schemeClr val="accent2">
              <a:lumMod val="20000"/>
              <a:lumOff val="80000"/>
              <a:alpha val="52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GB" b="1" dirty="0" smtClean="0">
                <a:solidFill>
                  <a:srgbClr val="C00000"/>
                </a:solidFill>
              </a:rPr>
              <a:t>Data Acquisition</a:t>
            </a:r>
            <a:endParaRPr lang="en-GB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11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7343</TotalTime>
  <Words>994</Words>
  <Application>Microsoft Office PowerPoint</Application>
  <PresentationFormat>On-screen Show (4:3)</PresentationFormat>
  <Paragraphs>170</Paragraphs>
  <Slides>18</Slides>
  <Notes>2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Mylar</vt:lpstr>
      <vt:lpstr>Towards the Big Data Strategies for EISCAT-3D</vt:lpstr>
      <vt:lpstr>Opportunities for new Research</vt:lpstr>
      <vt:lpstr>Opportunities for new Research</vt:lpstr>
      <vt:lpstr>The Big Data Challenges in EISCAT-3D</vt:lpstr>
      <vt:lpstr>EISCAT-3D Data Acquisition</vt:lpstr>
      <vt:lpstr>PowerPoint Presentation</vt:lpstr>
      <vt:lpstr>EISCAT-3D Data Acquisition</vt:lpstr>
      <vt:lpstr>PowerPoint Presentation</vt:lpstr>
      <vt:lpstr>EISCAT-3D Data Curation</vt:lpstr>
      <vt:lpstr>EISCAT-3D Tire 0 Curation</vt:lpstr>
      <vt:lpstr>EISCAT-3D Tire 1 Curation </vt:lpstr>
      <vt:lpstr>EISCAT-3D Tire 1 Curation </vt:lpstr>
      <vt:lpstr>EISCAT-3D Data Access &amp; Processing</vt:lpstr>
      <vt:lpstr>EISCAT-3D Data Access &amp; Processing</vt:lpstr>
      <vt:lpstr>Objective 1: Support EISCAT Science Community</vt:lpstr>
      <vt:lpstr>Objective 2: Common Services for Big Data</vt:lpstr>
      <vt:lpstr>Objective 3: Training of Data Scientists</vt:lpstr>
      <vt:lpstr>Participating Organisations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the Big Data Strategies for EISCAT-3D</dc:title>
  <dc:creator>Yin</dc:creator>
  <cp:lastModifiedBy>Yin</cp:lastModifiedBy>
  <cp:revision>69</cp:revision>
  <dcterms:created xsi:type="dcterms:W3CDTF">2013-07-31T09:15:28Z</dcterms:created>
  <dcterms:modified xsi:type="dcterms:W3CDTF">2013-08-05T11:38:31Z</dcterms:modified>
</cp:coreProperties>
</file>