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9"/>
  </p:notesMasterIdLst>
  <p:handoutMasterIdLst>
    <p:handoutMasterId r:id="rId10"/>
  </p:handoutMasterIdLst>
  <p:sldIdLst>
    <p:sldId id="646" r:id="rId4"/>
    <p:sldId id="699" r:id="rId5"/>
    <p:sldId id="700" r:id="rId6"/>
    <p:sldId id="701" r:id="rId7"/>
    <p:sldId id="70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F4AD1"/>
    <a:srgbClr val="A2D668"/>
    <a:srgbClr val="66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5" autoAdjust="0"/>
    <p:restoredTop sz="94265" autoAdjust="0"/>
  </p:normalViewPr>
  <p:slideViewPr>
    <p:cSldViewPr>
      <p:cViewPr varScale="1">
        <p:scale>
          <a:sx n="106" d="100"/>
          <a:sy n="106" d="100"/>
        </p:scale>
        <p:origin x="-7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342DB-7F21-46E6-AC97-9BD1194116E6}" type="datetimeFigureOut">
              <a:rPr lang="en-GB" smtClean="0"/>
              <a:pPr/>
              <a:t>06/08/2013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F71DF-BF50-42AE-A94B-4FF1E66B6E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085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646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NA2.5 -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EGI.eu in EISCAT_3D project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err="1" smtClean="0"/>
              <a:t>Gergely</a:t>
            </a:r>
            <a:r>
              <a:rPr lang="en-GB" smtClean="0"/>
              <a:t> </a:t>
            </a:r>
            <a:r>
              <a:rPr lang="en-GB" smtClean="0"/>
              <a:t>Sipos</a:t>
            </a:r>
            <a:endParaRPr lang="en-GB" dirty="0" smtClean="0"/>
          </a:p>
          <a:p>
            <a:r>
              <a:rPr lang="en-GB" sz="2000" smtClean="0">
                <a:hlinkClick r:id="rId3"/>
              </a:rPr>
              <a:t>gergely.sipos@egi.eu</a:t>
            </a:r>
            <a:r>
              <a:rPr lang="en-GB" sz="2000" smtClean="0"/>
              <a:t> </a:t>
            </a:r>
            <a:endParaRPr lang="en-GB" sz="2000" smtClean="0"/>
          </a:p>
          <a:p>
            <a:r>
              <a:rPr lang="en-GB" smtClean="0"/>
              <a:t>Technical </a:t>
            </a:r>
            <a:r>
              <a:rPr lang="en-GB" smtClean="0"/>
              <a:t>Outreach Manager </a:t>
            </a:r>
            <a:r>
              <a:rPr lang="en-GB" dirty="0" smtClean="0"/>
              <a:t>EGI.eu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14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7544" y="1124744"/>
            <a:ext cx="8280920" cy="49685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4" name="AutoShape 2" descr="data:image/jpeg;base64,/9j/4AAQSkZJRgABAQAAAQABAAD/2wCEAAkGBhQSERMTExQWFRUVFx0aFhgXGBcfHRsdGhwcHSQdGBwgGyYeHB8jGxodIC8gIycpLSwsIB8yNTAqNSYrLSkBCQoKBQUFDQUFDSkYEhgpKSkpKSkpKSkpKSkpKSkpKSkpKSkpKSkpKSkpKSkpKSkpKSkpKSkpKSkpKSkpKSkpKf/AABEIAOEA4QMBIgACEQEDEQH/xAAcAAADAQEBAQEBAAAAAAAAAAAABQYEAwIHAQj/xABPEAACAQIEAwQFBQ0GBAQHAAABAgMEEQAFEiEGMUETIlFhBxQycYEjM0JSkRUXJDRDU2JygpKhsbJUY3OTwdEWdKLCJTVV8ESDlKSz4fH/xAAUAQEAAAAAAAAAAAAAAAAAAAAA/8QAFBEBAAAAAAAAAAAAAAAAAAAAAP/aAAwDAQACEQMRAD8A+44MGDAGDBgwBgwYMAYMfjuACSbAbknp78SNRx6Z3eHLYTVuh0vKTpp4zsbNJY6jY+ygPnbAVzNbc7DE1XekWjRzFG7VMoNjHTI0pB5WYqCq77bkYyLwLJU97M6l5784Ii0UC+WlTqkHm5N/DDQVFPR0ZkpKcSRpssdIqEsdek6QCAbNcnfoeZwCw5zmtR8xRxUq7d+rk1NbxEUR2+Lj3Y9/8M18oHbZkyeIpoY0H2vrOJ/PuPczWSmjWjipBVSiKOSpfXZjy1KnK/TfnzxY8P5PVRxyirqzUvJyIjWMJtayBf5nfALE9G0O5mqq6bqe0qpAPsj0KPsxyPo2yse0mrzeeVv4tIcKOCahqjh+qildpJEWqhkLElrgPsTzvpYYVejvg/J5stpZaiOnMrIdZeQgkhmG417cvDAVsXoyytweziFhsTHNILfFX2x7Po1p9PyNRWw+Biq5j/BmZT8RhhltBR0lJM1GkaRaXduzN1JVdze532tiP4B4gjy3hmCplBsokIUc2ZpnCge+49w3wFGOE62P5nM5m22WojikHxKqhx4+6GbwfOU9PWJ407mKS3jokJVvg492MFFw9m9RH282YmllcakgiiiZIgeSvqF3PjvzvucMeB+Jp5paqjrAnrVGyh2juEkSQakcA8iRzGA9wekmlDBKntKNz0qkMYv4CQ/Jn4NipjlDAFSCDyINxjnV0aSoUkRXRhYq6ggg9CDscS0vo9EJL5dPJRPe+he/AfIwsdIB/Q0nAV+DEYONpqMhc0gESkgCqhu8BJIHf21xXJ+kCPPFfT1CuodGDKwuGUggjyIwHTBgwYAwYMGAMGDBgDBgwYAwYMGAMGDBgDCbiPiqGiVTIWaRzaKGMFpJD4Ig3Pv5DqcY+J+LDDIlLSp29ZKLpHfuxry7WZvooPtPIDHLLOH4qBZa6rl7Wo0XnqHB7qjfTEu/ZoPBee174DGnDFRmGmTMz2cNwy0Ubd3bl6y4+cI2OkWW/jhnxbnwyugaeGn7RIrDs4yFCqTa/I2UdbA87+OJ+OerzrSUL0eXHrcCeoHla/Zxnxvc4qjFSaBlpZTeEr2LPqYxgBd9RJOxG5wGPhPj6lzAWjYpKAC8Eo0yAEA3sfaXcbi4wk4Rc0GZ1OWsLQzXqaQ9LEjtIx5hrkAdPC4GE/DHCsVUstBV6lrMufTDUxnTL2TXMbhha4AuNJuNvG+FXHsuZUKQS1C+stSTB4KyMAEodmjqVt3QVNtQ8Bvc3IXPpcoC+WvKoBeldKhPIxMCbeHdvv78VWVZgs8EUym6yorg+TAH/XHFSlZS95ToqIt0cEHTIu6sDuDY2Iwv4EyCWhoIaWaRZGi1DUt7aSxIG++wNvhgJbgaLs58+pPCoaUDyqEJ/wBAMY/RHwTQ1GUUss1LDJI3aandASbTSAXPkABiukbL6WoqKp54o5J1VZS0q2ITYbX2PnjFlnG2TUcKwwVVOkSX0qr3tqJY9SeZJwGviugipcnro4I1iQU01lQAAFkbkB5nELmUITKeHdVxF29M0h6AshYavLUeuLKr9IGUVMTxS1cDRyDS6s9rg9Ohx2ebK66kNIJoJINIQKsi90La2k3uCLCxwFXhblWYU07zPA0bujdnKygXDL9Fja5tiSHBOZqnYxZw3q9gFLwRtKEtawlvcm30uYxU8L8NRUFMtPDcgXLMxuzs25Zj1JOAbY+Y8eelCVBOuWqj+q96qncXiSxA7JTyZ2YgWHLfzI0cU59VZjLNl2WHsxHdaqqa4VD+bjIF9R6kcunjiR4taSmytcoahamaaWJFljIeGQ9orFi9w+skA2YdD0GA+z5VM01NC8qrqkiUyKB3bsoLCxvtckb4mqnguWldp8rcRFjeSle/YSHxUDeJzy1LtsLjDviTOloaKaoK6hDHcKOpGwHkL23xKUuZZ2kS1brSzRsNbU0epZFQi/ckOzMBzB28DgKPhvjCOqLRMrQVUY+Vp5dnXpdTykS42dbjlyvh/iUmy+mzimgqoy8b21wTL3ZYmPMGxsbHZkN1Nuuxx5yHiqRKgUFeAlTa8Mo2jqVHMx+Dj6UZ3HS4wFbgwYMAYMGDAGDBgwBgwYMAYmuLOJ3hZKWlUS1k9+zU+zGo5yy25Iv8TYDGziviRaKDtCpeR2EcEQteSR9lQfHcnoAThXk1AMupp62ucPUOpkqpQOQG4jjH1EHdA6nfrgGfDHC6UaN3jJNIdU8z+1I/ifADkFGwGFGVcZFqybL6+JYZWLGnO5jniPRSebgc19/hhbS1ee1QFTF6nTQvYxQzB2coespA2NtwAR4G3Mv+NOE4a+BIpW7OYHVBKpKskgBN03uep0+V+YBAQFQtZlFQuWUzpHS1sn4LUS3b1ctctGPrNe2kN1Yc97W+V5FR5RDJUSyXdt56qcgyOSeV/C+wQeXM74naKqOYwy5PmY7OuiUFJAQO00+zPCRbcEXIsP5gasr4MZEWrzypWd6cAopNoItIsGIsodzz1MOZ25A4DZllI1dWU2a04enULJDKk0ZBniv3GUXuN7kE+XxbcT8f0VAD6xMoe1+zXvPY7X0jcC/U2GFMeY1maAeraqKiP5dgO3lXxhQgiNSOTtv4AYUZJwtTz1xSGIeqUT3lmZtT1NUOQZzdnSLUb3Oz7AWGA71vF+Zz1NLTwwR0gqdTAyntJliQAmRkU6I/aAAJJJPTfGbL+EPW8yqoqupqKyCmjjVlkfTG079/ZI9K2WMrsQd23O2zvhSpE8tbmrn5I3ipyeQgg1Ev7nfU1/qhcdOApCmXSVsgs9S0lU17X0sSUBt4RBMAt9H/AA1S9rmU6U0Sp600UQ0KQFgVUJS42vJrxr9HiK2TmUKB2pqX5Dk00tvhptjpwefVsiWZ9j6vJUPf6zhpSd/M41cG0+jJKZbW/A1JHm0dz/E4BJSUgfha2kE/c5iNt7iIkW+Ixn40yqmlyenrOwjbszTztZFu0d11g7bgxsx+GKHgSAPklKh5NShT8VtjHwnAKzh2GI7h6QxH3qpjI991wCfijg6OjnopaOWejhln7KYU7nTqlFo30Nqj0h+6Rp31X2tjUOIM0pK40ZWOuXsRLGx+RlkUEK2k7xM6kgle7cEH3bexev4fS3zxpVZPHtogCOfXWvXHDiDM+2y+iziEEtTaZmAtcxMNMycwLhSWtfmmAccN+keirGMaydlOGKtDN3H1LzUX2Yi2+knljxx3w5LVyZfoF0hqlll71iAoNjbrZrbYn+MMlp0nSteJZqGr0Cq8YmO0dVGdiuzaWZSCBYi++GjJW5YCyF8wowL6CQamNf7s8plHgxDeZwHThrMnzI5tBVBDClQ9OsViGCKLamN99d7jYWIO52tg4LrJaCpOTTsWUIXoZzzaMX+TbpqT+Q5AWv1lygVjDM8nqkjmkUCQMCYptPJZ09pWXlqA1DfCuviq6SaPM8zaKedCKejpqTUE1THSSWex1EX57bDflYKOgemyOhSOpqNtbkMR3nZ2LEIii558hjr61Q51TvGkmvSQdrrLC45MAQGRgeRwk9IadhX5ZmMiBqeJjDMG37IzWCyDps2xPkLXvt341iSCvy2opwBUyzdiwX8rCVJYN0IXZgfLAMeF+IJo5jl9d+MILwTfRqYx9IeEi7a18dxscVuE3FPDa1kOjV2cqHXBKPaikHJh5X5jqLjGfg/iNqlJIp1CVdM2ioQcr2uHT9B17w+I6YChwYMGAMGDBgDH47gAkmwG5J6e/H7iQ48qHnaDLYWKvVkmZ15x06W1keBYkIP1iemA4cMR/dGqOZyKexj1R0CsLd3k89uhk5C++keeNfpSyOSryqqhi3cqGUfWMbK+keZ02x54qziSmFNQUKqtRUXWG4JSGOMDVIw8FFgAeZtzxzpZ5cqhmnzPMfWI+7pvEiFWsbhQu7FjyHS3vOAccJ8Tw19Mk8LAggB1B3RrC6MOhH8rHriW9NMWmkgnjYrVxVMfqunm7sbFLdQVuSP0fC90eUR0eY1MsuWzVOWVrLqdGRQJAfyhi1FGFz0I5787mnouEBTN69mVY9U8ClleQKkcXiyRrsGttffAUGf19NSqKudV1oCiMFvIdZHycf0iWIHdHPCLL+GpK6VKvMVsqm9PRmxSLwebo8tvgtyPPBw1l8ldKuY1alVG9FTn8khHzkg5dq49+kWAPPFTm2aR00Mk8raY41LMfIeHmeQwCLjfO5EEdHS/jVWSqEC/ZJ9OZvJAdvFrDGHiSAUOXQ0FJtLUMKeE9bvcySt4kLrcnqffjXwVlUjGSvqltUVQGlPzMIuUi9++pj9Y+WOOU3rM1nqD8zRA08Pg0rWaV+X0RaMc/pYDnxtTLBlsVBDcesNFRxgc9LkKx5dIwxPxx39IzdllM0UQ70ipTxjlvKyxj7NV/hjzVD1nOol30UEBkIubdpUXRfI2jR+f1seuNI+2q8rp+Y9ZMzDyhjYg/B2U+8DAduPAIMmrFXktK8Y9xTQP54apCEotI5LBb7Ewo9Jk1svdefaSwx/vyoMUGYLaCQeEbf0nAI/RsP8Awih/5dP5Y4ei8gULRj8lU1KfZPIf+7Gj0af+U0H/AC6fyxx4EcB8xiAt2da//WqP/wB2A5+jjuR1dKRb1asmQA/Uc9qh92mQD4Y8cEIsb5hl7DuwzsyqesVSO0FtuWpnX4HHTK4+xzqsXkKmnhlHm0ZeNj9hX7Bj8zker5vR1HJaqNqWTn7S3ljNuW1nF/0sBw4JiHY1eVVChvVSYwGvZ6aQExncb926G17FTjtwbWPTSvlk7FmiGqlkb8rB0F+rRk6D1sAeuPPFjGkraSvA+TcilqrW9mRh2bncbJJseeznwwx4z4feoiSSAhaumbtKdzy1AWKN+i6kqfffpgMWe8IvHMa7LyI6m3ysfKKpA30yDo/PTINxc3uMZM4tnNCRAexq6eVJBHKO9FNEdQWQeBGwYbEEHflik4Zz9aynSZQVJusiHmjrsyN5hrjCnizIJVf1+hA9ajFnjJstTGNzG/TV9Vuh25HAS/EnpAWoy+opJ6SoStliaPsOxkI7QjSGRwNJXVZgb8rYaRcXJltJRU1Qr1FcsKfIQr2kt7aST4bXFyd9+eKzIc8jrKdKmLky8jbUjDmjeDKbgjxGJH0P0iy0z5jIAamrlkMjHmoVygjHUABeWA6R+k6WIhq7LqikhY2ExIdVv1l0i6fxxs4xpGjMWa0q9pJAtpVSxM9Od2Ub2JW/aL7iBzxVV1OkkbpKA0bKQ4bkVI3B8rYj/Q9OXytBcvGksqQs30olchfsG3wwFfl9ek8Uc0TBo5FDIR1DC4xoxGcL3oa2bL2J7GS9RR36KW+UiHkjEEX+i3lizwBgwYMB+M1hc8hiP4FT1mWqzJt/WHMcHlBCSq6fJ3DPfrceAxq9Itc6ULxREiWpZaeMjmDMwQsLb91SW28MMFqKegipacsI1JSCEd43YKbDr0U7n7bnAIuM8mq1q6fMKFEmlhjaKSB209pG5B7jHZWDDr/pY5Mk4XqaypWuzZUUx/i1IGDJEfrueTPtt4c/IX+E3EvCUFcsaz6/k2LIY5HQgkWPsnwNt8BM5mUq8/ohDZjQRyvUON7dsuhIyR15tY9PC+NGYoM0rjTHvUdEwafwln2KxHoyoDqYfW0jpjtmVLBk2XyLRxhZJGCRAksZJ5TpUuxOpu8QTvyG1sOuFMgFHSxwA6mALSOebyMdTufexJ8th0wDfERU3zOvEVr0VC4aQ32mqByS1rFI73P6Vh0wx42zuSNY6Wm/G6olIjsezX6czDwRd/M2GG2QZJHSU8cEV9KDcncsxN2Zj1LMST78Bk4zzw0lHLKgvKQEhX60sh0oP3iL7ja+PXCmSCio4oS12VS0rn6TsSzsfexJ8h7sJq38NzeOK94cvUSyDaxnkBEYO3NEBe227KcbfSJmbQ0EojPys2mCHl85MQg5+FyfcDgMvo4Uyx1Fa3OtnaRdvyS9yMfuLq97HH5E3bZ6+4K0dGFI6h6h9X9EX/VilynLlp4IoE2WJFQe5RbE7wKBJNmVTz7arKg230wIsVvtU4Dz6R5LrQRc+1r6cfBX7Q/9KHFNmfzMv6jf0nEzxdJqzHJ4vGaaX/KhYX/ekX7cU2Z/My/qN/ScAj9Gn/lNB/y6fyxl4WfTmebxf3kEo9zwIL/vIw+GNXo0/wDKaD/l0/ljLRyBM+qU6y0MMnv7OWRD9gZftGAOJz2OaZXPsBIZaZyf7xQ6f9URH7WNPpGy55aCRovnoCs8O1+/CQ9rXHtAFfjjj6TIvwITbXppoZwT0Ecikn92+KkWdfFWH2gjAKauCPMsvKg/J1UF1YcxrW4Yeakg+8YzcB5w89Iom2ngZoZx+nGdN+Q2YWceTYx+jiQxxVFEx71FO8Q5fNt34zt07NgPgcc2/As4B5Q5ktj4LURLsfLXELe9PPAc84By2uFYo/BKoqlYL7RycknAtyN9Ln9U9MWoOOFfQpNE8Uqho5FKup6hhYjExwZXPBJJllQxaSAaqeRrXmgPI+bR+w3uB64DNmMQyuuFUvdpK1wtUN9MczEBJgOShydLnx0k441GUV+WzzSZfElVTTuZHpmcRukjWuYnPd0nmQcWebZXHUwSwSjVHKhVh5EW28D1vhFwBmUjQPTVDaqijcwym1tQABR7XPtRlSfO+Ak+IqzMKuFlrzDlFEe7KTKkksim10Qjui4uOV/I4cZL6TMoiSOnimEcSAIjMjrHt+mV0/G/jjBwtkSZrVVGYVo7VYp3ipIW9iNYzpLFeRZjub35A+FvoFVlMMkbRPEjIwsVKixB6WwE96QKMtTJWw96Wib1iMrvqQDvoPEPHcbeXhikoK1Zoo5YyGSRQykdQwuMRvooqb09XTE6o6Srmp4iTe8anui/WwNvdbGv0dAwJU0Bv+BzssdyT8jJ8om5NyFDFb/o4CvwYMGAj84/CM5o4N9FLE9S/hre8UYPuHaN8BhFx7xAyZtRqlNNVCkieeRIFuymT5NWt1sL93zvig4X+VzHNJrew8VOpv0jjDn+MuGWU8MiGrrKsuXeqKcx7CxrpCjy5nAKKD0t5fIQkkpppLC6VCNGRfzYW+N8VdJXRyqHidJFYXDIwYEeIINjjlmWTQVClJ4Y5VPMOisNveMKuHeBKOhlklpYuyMgs4DuV532DMQvwwGCrX1vOIk5xUEXanwM011W/mkYY/teWKbM8yjp4ZJpWCxxqWYnoBiZ9Gh7WGorTzrKmSVbix7NbRxi36iA/tY4Zgv3UrhBzo6Jw0xvtNOLFY9vaSO+phy1aRvbAauCcrkdpMxqltPUgCNLfMwDdI/1jcsx8T5YoM6zZKWnlqJDZIkLH4Dl8eWNuIL0iVEk9RSUMUPb971mePUqho4iAqkttYysht104BzwBlDw0geb8YqWM8539uSx07k2CrZQOgGMmeH1jNqKm5rTI9XJ7/mowdrbl3I69040fd3MP/Th/wDURYSZRHmMVXWVT0AZ6lkC/hKdyONNKrY7c9TG3VsBcZpWrDBLKxsscbOx8Aqkn+Awj9GtG0eWUuv25FMz3FjqmYykEeRe3wwp4plzKqo56daAIZkKajUR7Btj0+rcY05dxLWnXEmX7wFY2HrEWx0Kw/6WBwHbMjqzyiW3zdJO/uLvEv8A2nFJmfzMv6jf0nEWrZj68ao0AI7ARKvrEdx3yxPxuPsxszTiGuWCUvQBVCNqY1EWwsd8Bs9Gn/lNB/y6fyxmzAhM8oz+dpJ0/deJ/wDQ4S+j/PK0ZbSLFRCRFiVQ3bxi+nbcHcG45HGvMmzGSqpagUAHYF7g1EfeDppsPjY4Cs4jyz1ikqYOXawul/DUpF/gTfGHgLNDUZbSSk3YxAP+uncYfBlIwuruLK2FQz5fYM6IPwiLdpHCKPizDC/hb7o0kTxGgDKZpZEtUR91ZHL6eXQscAxmIps6Q8lr6cofDtKc6gOXMpI3P6pxv45yZqmjcRG08RE0B8JIzqHwbdT5E4nuJ0zGqEBWgCSU88cyN6zH9E95TbmGQsvxw6+7uYf+nf8A3EWAbcO5ytXSw1Ci3aIGKnmptup8wbj4YW8a8PvPGk1OQtXTN2lOxGxNrNG3XS63U/A9MJeAqiaCrq6OeHsFkJqadNatYOflFBG1hJ3gP0j4YvcAs4bz5KynSdAV1CzoeaONmRvNWuMIs4X1XNqWpG0dWhppvDWt3iY+ezJ+0PDHDM1+5ld62u1JWMqVQvtHMSFSYDkA19Lkfok43+kmiaTLZmj+ch0zxbX70LCQbdbhSPjgEtVlVfltTUS0EC1dPVSGV4DIqNHK3tMjNsVbqN7bWAxV5XJNVUf4VCaWWRWV41kDFQSQCrr1K2PlhdxHm9Q9BFUUM1PF2gRzJU6tIjdb3Fge9cra4tzwko+A6iqXVV5vNOL7rT6Ik93c3+y2ApchpqPL44aGKWNWsdCM6dpIebNbYsx5mw+zC2sPq+dwP9Gtp2ibbbtILyKSfExmQfAY7ZD6MMvo5BLFADKDftJGd2v4jUSAd+YAx59IXcWjqLbwVkR9wlPZG/8AmYCswY/L4MBIejdfwaqm3PbVtTJ9khjAH7MYGJrLPSVX5jI8VHHSU7I1itTKxlsD7Qi0qeX2eOKf0UD/AMKpz9cu/wAXkZv5nG7iPgSkrSGmitKu6TRkpIp8nWxPuNxgIVOH8wrMwmo6vM5gkUKSkUoEQ+ULDTfc2st9788WUmVxZXldQsZcpHFI5Z2LMSQSST1N8TEfDuZ5ZUyVURGZRyIiOHOmcKhNtJ9hraifE/xw848zPtMiqZijR9rTX0OLMusDusOhF7EYDK1c9HllBRU29XPEkcP6A0jXKw8I1N/fYdcVfDuRJR08cEdyEG7Nuzsd2dz1ZmJJOJngeNXZswqWjWaZVWFC63hgA7qc/aY99vMgdMV/3Ti/Ox/vr/vgNOEvEPCcVXoZmkiljv2c0LlJEvzAI5g/VIIPhhj904vzsf76/wC+D7pxfnY/31/3wEsz5rR9I8yiHO1oZwL87bxyEC5t3b288b8n4+pKhhGXaCc/kKhTFJfwCvbV+zfrh1904vzsf76/74X5zRUVWhjqBBKvgxXbzBvcHzBwDnCijXRW1AsAJI45L9WYakP2KseJuTJ5aQaqDMFKLv6vVuJEI8Fkv2qe+7DyONXD+fet/c+u7MxmeOaEqTcA3DbEbMCYGKt1B88BY4S5p8tOkA9iO003nY/Jp8WGs+SAfSwyzCuWGKSV76Y1LGwJNgL2AG5J5ADcnGPI6Fo4meQDtpmMkvvIAC+5ECoP1b9cAn4XJgWl/N1UEf7Myxj+tB9qH62KzE9l+XdvllPHfS3YRMjfVdVVlYfqsAcM8mzLt4VcjSwJWRd+66Eqw3ANgwNj1FiNjgM2djVLSR2BBm1sD4RozAj3SaMN8I6uQeu6yCfVqZm25/KsNreNoDbExltRUZnGk81alLTSrqSCmZRIVNvnpj3lbn3UtbxNsBT53xpS0raJJNUp5QxgvKfdGt2+JFsKRV5nWj5NFy6I8nlAknI8owdEZ/WLeY6YZ5FlFBRqRTiFCTdm1hnY+LuxLMdzzOG33Ti/Ox/vr/vgFnD/AAjFSM8gaSaeQASTTOWdgDe3gq3PsqAMPMZvunF+dj/fX/fB904vzsf76/74D9zHL0nikhlUNHIpVlPUEWxK8KVTp22VVLFpYUPYyNzmgIsr+bITobzAPXFT904vzsf76/74nOM6NZkjqKeWIVdK2uA617w+nExv7Mi93yNj0wHjgGmjnyiGCVRIiK0LqwuD2TFLEfs4kuK/RzSwV+XinMtIlRJJHIaeRkNxGzKV5hbFfDfFJ6J8w7XL5JFWxNTUMEJ5apWYKSPfbCs+j+tzNlkzecJGrao6Wn2C7W78lrk2JBsT797AEGZ8RVdHJ2GX5k2ZSghewaHtSu9u/Mh5jqWPQ4u/SHE8uSVJcaJFhWUgW7rxFZPdsyYe5Lw/TUUXZ08SQoBvYbm3VmO7HbmScYuKJ46jK6po3WSOSmk0spBBBQjYjAZv+KY/H+OP3HwT/iZ/rf8Av7cGA+5+iyQLlFP4Irg/sOwP8scOAa+rrmOYSzBaaVXWCmCDYB7CR3vcsQp288dvRqFNHUQfmauqiby+VZv6XB+OEGScUHI4/Uq+GVYInb1eqRS8bRs2pQ9t1YarWI6YCh4u4HkqJDVU1ZUU1QqWQI3yTabkdpHbe97f6HHfhPMRmmWo1VEpL6o54yLrrjYq23gSt7eeEVV6XEqVaLK4ZqqdrqrdmyxISOcjNawHO3XxxT8DcOtQ0UUDtrkGp5WHIu7FmtsNrmw25DAcPvaZZ/Yaf/LGM9d6K8tkjZRSQoTyZUFwRuD5i/MdRtitwYCJyrgfLXLRS0FMs8dtahBYg8nS/NG/gbg7jDH72mWf2Gn/AMsYZ5xlRl0vG3Zzxm8b9PNHH0kYCxHuIsQCOuVZmJlNxokQ6ZUPNG8PMEWIPUEHAJ/vaZZ/Yaf/ACxg+9pln9hp/wDLGKXBgJr72uWf2Gn/AMsY1Z/TrHFAyIAIJoiqqAAoLdmbDkAEdsO8KuK9PqVTqYqOybcXJvbbSBuTe1gOuA5V/wAvVRwc44bSzebX+TTlvuDIdxbSnPVhy/I4VcLwn1dJGIMk4E0hHIs4BsOtlWyi+9lGGr8jgFnC34lS/wCBH/QMcX/B6sH8lVbNv7Myjum1vpxggm/NFFu9jtwt+JUv+BH/AEDGnNcvE8Txk6bi6sLXVgbqwvtdWAI92Ax5QuqorJCLfKLGD4rGgP8AB5HGMk/o7y52Z2oqcsxJY9mu5PM4/eBKrtKNZCbu7yPJz2d3ZiBfe24t5WxQ4Ca+9pln9hp/8sYPvaZZ/Yaf/LGKXBgJr72mWf2Gn/yxjFmnA+VwqLUEDyOdMcYRbu3h5ADctyABOKnMcwWGMu97bAAblmOwVR1YnYDGPKctfW1RObzOLBeaxJ+bTx8Wbmx8goAJMt9FeXonytJTvIx1MezGkE/RQdFHIfadzjX97TLP7DT/AOWMUuDALaXK46OB1pIFUKGZYksoZrcr8gSQBfEf98DM1PfyOa3ilQjn7An+uLnMsyjp4nlmYJGguzHkB54w5fxbRz/M1UMn6sin/XARWZ+lObsZg+UZjH8m3e7ElV7p3LWAsOZON2SfJ8MoeVqAt9sZb/XFbn9G09JURRFdcsLohYnTd1IBJAJtc9AcSnElI1Fw5JBIQXjo1gOm5BZlEXduATdm22wHwz7gH6p+zBj7z/wYnlgwGnhEdlXZrBsLzpOo62liVSf3ozjbnPGEcFVBSLHJNPMQSkYB7OO9jLJ9VAftwvrj2Gd078krKdoTt+UgJkW56XRn/dGMOd1yUGdJVVDBKeqpuwErckkR9YDNyUMpPxXAeeJKysqsz+59JUeqRxQCaWVUV2YsxARQbACw5/8A8O3hHOamKsmy2tkE0iRiaCcLp7WMnSdSjYMrEDY7g+Vyv4VzSOrzyunp2EkK08UZkX2SwLGynkdj0xoyNJ6zNnrXgeCnp4Xgi7QAPKxcamtc9yy7eNwd+gXeDBgwBhTm2VtrWog2nQWK3ssyc+zk+O6tzU+TMGbYMBly7MUnjDpex2IIsysNirDmGB2IONWE2Y0TQymqgBJIAniH5RR9JRy7VRyP0h3TyWzSlqlkRXRgysLgjAdcJKlvWKpYgbx0xEktjzkIvGjDyU9oQevZHrhhmuYCCF5SC2kbKLXZjsqLcgamYhRc8yMcsky8xRWc3kcl5W8Xbc28hso/RUYDPwptTLHv8i7xb87RuyA/EAHDd+RwpydtNRWRk3+UWQDwWRFH9aOcNn5HALOFvxKl/wACP+gY6cQVZipZ3AJKxsQBzJsbAed8c+FvxKl/wI/6BjnxMbxxR3IMs8Si36LdoR7ikbDAZaelFFLCAbQyokLXNrSoAsbeF3XuEk8xGN74osZc0y8TxPExI1DZhzU8wy+asAw8wMccjrzLF3xaVCUlHg67EjyYWYeTDAMMcqqqWNGd2CqouxPQY9u4UEkgAC5J5ADqcJKeE1cizvcQRm8EZ21t0lkHUD6Cnb6RF9OkPWW0TzSiqnBBAIgiP5JT9Nh+dYc7+wO6OblneDBgDBgwYBLxZxDS0kGqrIKudKx6dZkY/RVLHUfhj5nW5nlchLVORVcEbc5jSFQB4kry+F8VqRLNxA/agN6rSI1ODbumRmDOvnYAXxcEXwHzbKvRrQTxpPl9ZVxIeRgqXsbdGvci3K1wcPfSKuuCmpwd56uBbHqEcSn+EeF2Q0C0meVMEA0w1FOs7xj2UkDldQH0dQ8PDyFt2bfL5zRxD2aSKSpk221SXijF/HeRvgMBXdmPDBj1gwEp6SoGFIKpBd6KVKgW56Yz3wPfEXw7q56eWmMkvZvTsgclwGQrbVc3uCLb42yxBlKsLhgQR5HElwA3Zx1GXSbtRuUUN9KCS7RnzGg6P2SMAmp/SAGtBkuXtMt/nAnY069CdWkajty2uORPLHc8D11WRJmVc4Re96tR6kW433cHU/2XvyIxXUOdQGolo4+7JAqsyaSo0vexXaxG29sJ8k4gmXMamhqjcn5akcKAHi2BTbbUjfEjfAO8gz6KsgWeBtSNcbixBBsQw5gg9MMcfP4pRlebmO4WlzM6lFx3KkbHboJBbf622PoGAMGDBgDCKqiakkaZBeBzeeMXuhP5WMDp9dQN76huCGe4x5vmAgheTSWIFlQWu7E2VRcgXZiBv44Be0gqqpQpDQ09nYjcNKwugBBt3EOvru0ZFrYeYlcopHy4KrsGgkN3YC3ZTObn/wCSzGw+psN1PcqsAnY6MwXf56nIt5wuDv8ACbDd+RwpzttMtJJcACbQ3mJEZQB75NGGz8jgFnC34lS/4Ef9AxzzA6q2lj37iyzeWwWMfH5U/YcdOFvxKl/wI/6BjxSNrrag3uI4447eDHU5+1WjwDfCWs/B6pJuUc9o5fJ/ybk8t/mz4kx+GHWJ3OYjXGSkQ6YACtRIOZNvmovBuRZ/o8h3iSgdGBrXt/8ACId/79weX+EpG/PWf0R3n2FfDtUWhCMAskJ7KQKABqQDdQOSstnA8GGGmAMGDBgDHiaTSrNYtYE2HM26Dzx7xM596SsvopTFUVKpIttShZGIuLi4VTbbfAStXmEOaTRTUk7UOaU4I7KdSrMp3MciG2tfMXt/Jj/xJnanszlcLty7ValRH79JGu2FPEXGeR5ioDiWZ0PckhgnEiHndXCAjkNjtyxj4X44roaqOnWKrrqVyAss1O0Ukd9u81tLqOdzY8/ADAXHBvC8sDT1VXIJaupt2hX2I0W+mKP9Fb8+vM44cAuKiStr9itRMUhO28UHyYII5guHI9+NnH+atFSGOIkT1LCCC3PXLtq/ZW7E9AMN8mytKanigjFkiRUH7ItgNuDBgwBiM40Bo6iDNFB0x/I1YAveBzcPtuezex9xbFnjlU0yyIyOAyuCrA8iDsRgIv0g0ZhaDN4BeSk+d0/laZvbBsdwoJkHO1icTmeZvPnU9M2VwvH6tJrFdMulLFSrJGpBLg33/V874qeDZmpnkyqobWYl1Uzva8tOdgD0LJ7LW6aT1xYRRBQFUBQNgALAe4YCQ4c9GcMEnrFU7VtWTczT76T/AHSG4QA8vD7LWWDBgDBgwYAwlYesVgH5Kl3O3OZl23v9CNibWO7ruCuNub5h2MTOBqbZY1+s7HSq/FiN+guemJuLi+jolFMJGqKi5Z44FaWRnc6mZgLhAWb6RAAIA2GArpoVdSrAMrAhgRcEHYgjqCMJaCRqWQQSMWhc2p5G5r/cyHqR9BuZGxuwuymozzM5FLpT09FEN2kq5NTBep7OM6R+04xHzQV+ZqyU9VPOjbNUFUp6YWPOFQpmksRsQbX+ltgPpXF1hSSObDsdM2/TsWEl/sTG6fM4lW7SxqLdXUfzOPiWacArDItJVS1OYVk/4qrSusTAA3eTvFkCcyL7i2nmbVPAfoeoI6aOWeIVEzL3y+6K3JlVNlsGBFyL7dMBZ8J5lEaOmAljJEMYIDqd9I22OPXDThxUTAg9rUSbjwiIhH/4sRdR6JsuqcuhkaIQSCnVzLF3d9AJLL7LeO4v54jMn4EW6UStPR5kUWTVFK3YyREbzcwR1BQEHUNrC5AfaM1q5JH9Wp20sQDNKN+yQ/V6GVh7IOy+0QbBWZUVGkSLHGNKqNh/qTzJJ3JO5Nzj5EmS5jlYPa1NUYgSxqYQky7/AEqiF1MgsALlC21+Vhisy7PMy7NZUWkzGAi4encxSEde4xKE+Woe7APsw+QqY5xtHLaGb9a/yT89u8Sh231pyC4dYj344o6hWpavtKR5VKGOoBjJvt8nJ7DEEixVrg2w9yCuZ4yshvLEdEhHUgAhx5OhVvjbpgGeDBgwBiR4n9G0FVJ6zEzUtYN1qItjf+8XYONrEHmNr4rsGA+erxhWZcwTM4O0h6VtOpK7fnowLp7+X8bXOW5lFURLLDIskb+y6EEGxsd/Igg+BGNDKCCCLg8wcSnF+YNDHFQ0QVKipukWlRaJBu8pXwVb2/SK4DPlDfdDMpKrnT0OqCnJGzzHaWRb8woAjDDn38WmMOR5OlLTxU8d9MahQTzNubN4knc+ZxuwBgwYMAYMGDAT3GXDRqo0khISrp27SmkPRuqMRvocd1h8bG2O/CnEgrIdRQxTISk8LHvRyDmp8R1B6gg4dYk+J8hmjmGYUIBqFGmaK9lqYx9E9BIvNW+HI4CswYW5Bn8VZCJoTcHZlIsyMOauOasDsRjfNMqKWYhVUXJJsAB1J6YD3ibz7jiOBzBAhq6vpTwkXBtcdq3KJdwbt06HCx82qM1JSjL01HyarIs8o8KZTyH94w9w64bJlkGW0zLSxKHc2UG5aWVzYGR92a53LG9gCeQwENlVRLm1W0GZymmMDXSijbQWbvA3kvqlAUg9wgd7fli9mNFlVMXCRwRL0RQCzHkqgbu56DcnHDM+FKQ0YSrCssIMjTMdLK27tKHFijartcHELkmW5g7w5gVaupYtfqkEzqswQkaZ/ZCu+kEAOb6SDzwFNScNzZi61GZArDzhod9I66qnpI/LukWXzN8VtfWx00LyvZI4kLHoAFHTCTLfSHSSuIpGamm/NVKmNj+qT3X3HNScY+NQKuejy8G6Sv29QBYhoYbHSdiLNIUB8RfAc+FuGzURSVlUCtTV6XX61Oi7xpGTyK31HxJNx0xt4NrNAqKORl7eCWQnSCoZZW7UMgJO1pQDYmx28MVOIviail11hpU/CRFHPAbgEyANGw32I0KoIOxuPeA8ZnmKpk8EAI7WqgjgiUgm5lVY7sBvpGsXPS46kY0Z5wSXpg0TfhsTdtFNa15FFtJ3+bK/J6Og898JOBqSd6XL2q0+WkkU72uIYEZo7AbKNWg25km58vpWAVcMZ6tZSxTgaS699DzRxsyHzVgRhHmvCElPKavLCsUpJM1Odoai/O4GySbbSAe+98GUL6nmtTT3tFWL6zEOgkU6ZrbbXuj+8k9cMM449o6duzaXtJTyhgVpZD+ygJHvNhgPWU5pTZnTsHiBsdE8EygtG/VXUj7D15jEPxTTjJ5UfLprSSkKaJiZFYDVpMa31RjUQt7hRfltj94gy/M6iRswpYTQlYisilkM9QlwfYAaNXQatJJvc2xU8H5DQSUhmpx2q1SHtJpCWkkvsQ7HcEbjTsARywH7k3HoLLBXRGhqWsFSRhokJ5djL7LXP0eYO2+KzE9TUEdXTyUlYizGI9nIHHtAC6yDYWLLZrrybUBywo/Csp/OVlBf9aenH85Yx8XHngLjBjNl2YxzxJLC4eNxdWXkQf8A3yx+ZpmkdPE80zhI0F2Y9P8A9+WA4cQZ7HR07zy3so2Ue07HkiDqzHYDCfg3IpA0ldVget1Nrrz7CIezCp8ubEWuxPhjJkeWy19QtfVqUiTeip25qD+WlH5xhaw+iPMnFpgDBgwYAwYMGAMGDBgDBgwYCSz7huWKY12X2E/5aAm0dSB9b6sgHJ7eRvhNl8pzyZhPeGlpns9ETaWRx1qgOUYN7JuG2JO1sfRsTnEfBq1Ei1MMjU1Ygsk6Abj6kqnaRL22PLoRgKFVCgAAAAbAbAAfyGElMwqqoyghoaa6pYgq0rAanG30EOgEHm8g6Yna7PTNA+XZqPVJahDEsyG8MpYW+Sc+yT9R7E8t8NeE+H48ny9kaYvHFrlZ2sABzNhyA2wGbigmurI8tW/YoFnrSOqX7kPn2jKS36I88WSqAAALAchiW9HeXuKZqmYWnrX7eXyDDuJ7kj0j7T1xVYDJmWUw1CaJ4o5UP0ZFVh9hHPzx824e4AimrK6enlnpFilEEBp5LAKiIXFjqUqZPokW2HXfH02tqhHHJIxsqKzE+AUEn+WJz0Y0xXLKd3trn1TtbxndpP4KwHwwHJcizWO4jzGKUdO3pRf3Fo5FB9+kYw1q5pHVU7t6m7OkkIt2yqbhZLkb7/JG3vOL3CfiYWSKSxPZTxsLfpHsyT5BZCcBF5B90pGpNIpF7GjUqSZSNM2kDUPrWh/icPWybNpBZq+nh84aUsfgXlt8SD7sduA0vG0lvoQRA+IjhU3H7UjD4YqcB8r444DEaQ1c9TU1Zhnj7QSuAvZO6rIFVAqoCLE+Nhe4x9EyfIKalXTTQRRKdz2aKL+ZIFz7zjjxZlfrNDVQdZYXVfJipsfg1jjnwXmvrOX0k+15IULW+taxHwYEYB1iLph9zsy7LlS5gxaPwiqALsoHRZFBb9YHxxaYR8Z5EaujkjU6ZVtJC3VZYzqRh+0Le4nAGc2gmjq+SbRVHQaCe47bfk3J6gBXc9MOkcMAQQQeRHI4l1QZxlAVmMRqIrPp5o42ZfOzgixwkyKtjyyBMsotdfVJclQQEjLkteV/ZjW/0d2PO2+A6cRw/ceQ1tMyiGVwJ6MtYSOT7VKOkp3ugFm8rXxty3I5q+ZauvXREhvTUZ3CnpJUdGk8F5L5nfGrIeDWEq1ddIKmrA7ptaKC/NYE6eBc942HLFVgDBgwYAwYMGAMGDBgDBgwYAwYMGAMGDBgM2Y5ZFURtFNGksbc1dQQfgeoO9+mILiT0e1S08sFFUFqeS2ulmY7KCCywzbsgYAjSQRubWx9GwYCUy30g0+pYalWoZtgI6gBVPT5OT5tx4aT8BiqVr7jcY4V2XRzIY5Y0kQ7FXUEH4HEv97sQG9BVT0nXswwkh53+bkB0i55KRgNfpIlIyusC+08RjHvk7n/AHYe5fTiOKNALBUVQPCwAx8/4qy/OJIBC0VPVKJYn1wMYpCsbq5BjkJQk6ejj3Yd/fERLesUlZAet4GcC3i0WsYCtwp4rZBRVJdxGoia7k207bH7bYWUvpQyyS9qyJSOYl1Rke8SBTjtmGd5dWQSQvU08kUqlWAlXceRDbEeIwGT0UTK+VUzK4cspLkHkxJuvw5WxXYlchqcsy6nEENRDHGtz3plJudyWJOPdV6TcsjFzWwHyRtZ+Cpcn4DAUxGJP0aJopZYbW7GqqEA8AZWcfwfB98iF9qenq6g2uNFPIoP7UgQYS5FDmwlq2ipoadKmftVaqk1MoKKpAjiJubqTuwwH0fE3m3H9LC5iRmqZ+XYU47R7/pW2T3sQBjE/AUlR+P1s86nnFERDEdrEEJ3yCOhbFJlWSwUyCOCJIlHRFA+3xwEJkfBVdKsqzTNR0s07zerQteUdoQxjaYWCoWuSqDqRe2LrJ8jgpY+zp4ljW9zpG5Pix5sfM743YMAYMGDAGDBgwBgwYMAYMGDAGDBgwBgwYMAYMGDAGDBgwBgwYMAY/G5YMGAkOMPm/tx/PfFfOTH5gwGThrmvvGP6C4F9j4Y/cGAuouQx7wYMAYMGDAGDBgwBgwYMAYMGDAGDBgwBgwYMB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data:image/jpeg;base64,/9j/4AAQSkZJRgABAQAAAQABAAD/2wCEAAkGBhQSERMTExQWFRUVFx0aFhgXGBcfHRsdGhwcHSQdGBwgGyYeHB8jGxodIC8gIycpLSwsIB8yNTAqNSYrLSkBCQoKBQUFDQUFDSkYEhgpKSkpKSkpKSkpKSkpKSkpKSkpKSkpKSkpKSkpKSkpKSkpKSkpKSkpKSkpKSkpKSkpKf/AABEIAOEA4QMBIgACEQEDEQH/xAAcAAADAQEBAQEBAAAAAAAAAAAABQYEAwIHAQj/xABPEAACAQIEAwQFBQ0GBAQHAAABAgMEEQAFEiEGMUETIlFhBxQycYEjM0JSkRUXJDRDU2JygpKhsbJUY3OTwdEWdKLCJTVV8ESDlKSz4fH/xAAUAQEAAAAAAAAAAAAAAAAAAAAA/8QAFBEBAAAAAAAAAAAAAAAAAAAAAP/aAAwDAQACEQMRAD8A+44MGDAGDBgwBgwYMAYMfjuACSbAbknp78SNRx6Z3eHLYTVuh0vKTpp4zsbNJY6jY+ygPnbAVzNbc7DE1XekWjRzFG7VMoNjHTI0pB5WYqCq77bkYyLwLJU97M6l5784Ii0UC+WlTqkHm5N/DDQVFPR0ZkpKcSRpssdIqEsdek6QCAbNcnfoeZwCw5zmtR8xRxUq7d+rk1NbxEUR2+Lj3Y9/8M18oHbZkyeIpoY0H2vrOJ/PuPczWSmjWjipBVSiKOSpfXZjy1KnK/TfnzxY8P5PVRxyirqzUvJyIjWMJtayBf5nfALE9G0O5mqq6bqe0qpAPsj0KPsxyPo2yse0mrzeeVv4tIcKOCahqjh+qildpJEWqhkLElrgPsTzvpYYVejvg/J5stpZaiOnMrIdZeQgkhmG417cvDAVsXoyytweziFhsTHNILfFX2x7Po1p9PyNRWw+Biq5j/BmZT8RhhltBR0lJM1GkaRaXduzN1JVdze532tiP4B4gjy3hmCplBsokIUc2ZpnCge+49w3wFGOE62P5nM5m22WojikHxKqhx4+6GbwfOU9PWJ407mKS3jokJVvg492MFFw9m9RH282YmllcakgiiiZIgeSvqF3PjvzvucMeB+Jp5paqjrAnrVGyh2juEkSQakcA8iRzGA9wekmlDBKntKNz0qkMYv4CQ/Jn4NipjlDAFSCDyINxjnV0aSoUkRXRhYq6ggg9CDscS0vo9EJL5dPJRPe+he/AfIwsdIB/Q0nAV+DEYONpqMhc0gESkgCqhu8BJIHf21xXJ+kCPPFfT1CuodGDKwuGUggjyIwHTBgwYAwYMGAMGDBgDBgwYAwYMGAMGDBgDCbiPiqGiVTIWaRzaKGMFpJD4Ig3Pv5DqcY+J+LDDIlLSp29ZKLpHfuxry7WZvooPtPIDHLLOH4qBZa6rl7Wo0XnqHB7qjfTEu/ZoPBee174DGnDFRmGmTMz2cNwy0Ubd3bl6y4+cI2OkWW/jhnxbnwyugaeGn7RIrDs4yFCqTa/I2UdbA87+OJ+OerzrSUL0eXHrcCeoHla/Zxnxvc4qjFSaBlpZTeEr2LPqYxgBd9RJOxG5wGPhPj6lzAWjYpKAC8Eo0yAEA3sfaXcbi4wk4Rc0GZ1OWsLQzXqaQ9LEjtIx5hrkAdPC4GE/DHCsVUstBV6lrMufTDUxnTL2TXMbhha4AuNJuNvG+FXHsuZUKQS1C+stSTB4KyMAEodmjqVt3QVNtQ8Bvc3IXPpcoC+WvKoBeldKhPIxMCbeHdvv78VWVZgs8EUym6yorg+TAH/XHFSlZS95ToqIt0cEHTIu6sDuDY2Iwv4EyCWhoIaWaRZGi1DUt7aSxIG++wNvhgJbgaLs58+pPCoaUDyqEJ/wBAMY/RHwTQ1GUUss1LDJI3aandASbTSAXPkABiukbL6WoqKp54o5J1VZS0q2ITYbX2PnjFlnG2TUcKwwVVOkSX0qr3tqJY9SeZJwGviugipcnro4I1iQU01lQAAFkbkB5nELmUITKeHdVxF29M0h6AshYavLUeuLKr9IGUVMTxS1cDRyDS6s9rg9Ohx2ebK66kNIJoJINIQKsi90La2k3uCLCxwFXhblWYU07zPA0bujdnKygXDL9Fja5tiSHBOZqnYxZw3q9gFLwRtKEtawlvcm30uYxU8L8NRUFMtPDcgXLMxuzs25Zj1JOAbY+Y8eelCVBOuWqj+q96qncXiSxA7JTyZ2YgWHLfzI0cU59VZjLNl2WHsxHdaqqa4VD+bjIF9R6kcunjiR4taSmytcoahamaaWJFljIeGQ9orFi9w+skA2YdD0GA+z5VM01NC8qrqkiUyKB3bsoLCxvtckb4mqnguWldp8rcRFjeSle/YSHxUDeJzy1LtsLjDviTOloaKaoK6hDHcKOpGwHkL23xKUuZZ2kS1brSzRsNbU0epZFQi/ckOzMBzB28DgKPhvjCOqLRMrQVUY+Vp5dnXpdTykS42dbjlyvh/iUmy+mzimgqoy8b21wTL3ZYmPMGxsbHZkN1Nuuxx5yHiqRKgUFeAlTa8Mo2jqVHMx+Dj6UZ3HS4wFbgwYMAYMGDAGDBgwBgwYMAYmuLOJ3hZKWlUS1k9+zU+zGo5yy25Iv8TYDGziviRaKDtCpeR2EcEQteSR9lQfHcnoAThXk1AMupp62ucPUOpkqpQOQG4jjH1EHdA6nfrgGfDHC6UaN3jJNIdU8z+1I/ifADkFGwGFGVcZFqybL6+JYZWLGnO5jniPRSebgc19/hhbS1ee1QFTF6nTQvYxQzB2coespA2NtwAR4G3Mv+NOE4a+BIpW7OYHVBKpKskgBN03uep0+V+YBAQFQtZlFQuWUzpHS1sn4LUS3b1ctctGPrNe2kN1Yc97W+V5FR5RDJUSyXdt56qcgyOSeV/C+wQeXM74naKqOYwy5PmY7OuiUFJAQO00+zPCRbcEXIsP5gasr4MZEWrzypWd6cAopNoItIsGIsodzz1MOZ25A4DZllI1dWU2a04enULJDKk0ZBniv3GUXuN7kE+XxbcT8f0VAD6xMoe1+zXvPY7X0jcC/U2GFMeY1maAeraqKiP5dgO3lXxhQgiNSOTtv4AYUZJwtTz1xSGIeqUT3lmZtT1NUOQZzdnSLUb3Oz7AWGA71vF+Zz1NLTwwR0gqdTAyntJliQAmRkU6I/aAAJJJPTfGbL+EPW8yqoqupqKyCmjjVlkfTG079/ZI9K2WMrsQd23O2zvhSpE8tbmrn5I3ipyeQgg1Ev7nfU1/qhcdOApCmXSVsgs9S0lU17X0sSUBt4RBMAt9H/AA1S9rmU6U0Sp600UQ0KQFgVUJS42vJrxr9HiK2TmUKB2pqX5Dk00tvhptjpwefVsiWZ9j6vJUPf6zhpSd/M41cG0+jJKZbW/A1JHm0dz/E4BJSUgfha2kE/c5iNt7iIkW+Ixn40yqmlyenrOwjbszTztZFu0d11g7bgxsx+GKHgSAPklKh5NShT8VtjHwnAKzh2GI7h6QxH3qpjI991wCfijg6OjnopaOWejhln7KYU7nTqlFo30Nqj0h+6Rp31X2tjUOIM0pK40ZWOuXsRLGx+RlkUEK2k7xM6kgle7cEH3bexev4fS3zxpVZPHtogCOfXWvXHDiDM+2y+iziEEtTaZmAtcxMNMycwLhSWtfmmAccN+keirGMaydlOGKtDN3H1LzUX2Yi2+knljxx3w5LVyZfoF0hqlll71iAoNjbrZrbYn+MMlp0nSteJZqGr0Cq8YmO0dVGdiuzaWZSCBYi++GjJW5YCyF8wowL6CQamNf7s8plHgxDeZwHThrMnzI5tBVBDClQ9OsViGCKLamN99d7jYWIO52tg4LrJaCpOTTsWUIXoZzzaMX+TbpqT+Q5AWv1lygVjDM8nqkjmkUCQMCYptPJZ09pWXlqA1DfCuviq6SaPM8zaKedCKejpqTUE1THSSWex1EX57bDflYKOgemyOhSOpqNtbkMR3nZ2LEIii558hjr61Q51TvGkmvSQdrrLC45MAQGRgeRwk9IadhX5ZmMiBqeJjDMG37IzWCyDps2xPkLXvt341iSCvy2opwBUyzdiwX8rCVJYN0IXZgfLAMeF+IJo5jl9d+MILwTfRqYx9IeEi7a18dxscVuE3FPDa1kOjV2cqHXBKPaikHJh5X5jqLjGfg/iNqlJIp1CVdM2ioQcr2uHT9B17w+I6YChwYMGAMGDBgDH47gAkmwG5J6e/H7iQ48qHnaDLYWKvVkmZ15x06W1keBYkIP1iemA4cMR/dGqOZyKexj1R0CsLd3k89uhk5C++keeNfpSyOSryqqhi3cqGUfWMbK+keZ02x54qziSmFNQUKqtRUXWG4JSGOMDVIw8FFgAeZtzxzpZ5cqhmnzPMfWI+7pvEiFWsbhQu7FjyHS3vOAccJ8Tw19Mk8LAggB1B3RrC6MOhH8rHriW9NMWmkgnjYrVxVMfqunm7sbFLdQVuSP0fC90eUR0eY1MsuWzVOWVrLqdGRQJAfyhi1FGFz0I5787mnouEBTN69mVY9U8ClleQKkcXiyRrsGttffAUGf19NSqKudV1oCiMFvIdZHycf0iWIHdHPCLL+GpK6VKvMVsqm9PRmxSLwebo8tvgtyPPBw1l8ldKuY1alVG9FTn8khHzkg5dq49+kWAPPFTm2aR00Mk8raY41LMfIeHmeQwCLjfO5EEdHS/jVWSqEC/ZJ9OZvJAdvFrDGHiSAUOXQ0FJtLUMKeE9bvcySt4kLrcnqffjXwVlUjGSvqltUVQGlPzMIuUi9++pj9Y+WOOU3rM1nqD8zRA08Pg0rWaV+X0RaMc/pYDnxtTLBlsVBDcesNFRxgc9LkKx5dIwxPxx39IzdllM0UQ70ipTxjlvKyxj7NV/hjzVD1nOol30UEBkIubdpUXRfI2jR+f1seuNI+2q8rp+Y9ZMzDyhjYg/B2U+8DAduPAIMmrFXktK8Y9xTQP54apCEotI5LBb7Ewo9Jk1svdefaSwx/vyoMUGYLaCQeEbf0nAI/RsP8Awih/5dP5Y4ei8gULRj8lU1KfZPIf+7Gj0af+U0H/AC6fyxx4EcB8xiAt2da//WqP/wB2A5+jjuR1dKRb1asmQA/Uc9qh92mQD4Y8cEIsb5hl7DuwzsyqesVSO0FtuWpnX4HHTK4+xzqsXkKmnhlHm0ZeNj9hX7Bj8zker5vR1HJaqNqWTn7S3ljNuW1nF/0sBw4JiHY1eVVChvVSYwGvZ6aQExncb926G17FTjtwbWPTSvlk7FmiGqlkb8rB0F+rRk6D1sAeuPPFjGkraSvA+TcilqrW9mRh2bncbJJseeznwwx4z4feoiSSAhaumbtKdzy1AWKN+i6kqfffpgMWe8IvHMa7LyI6m3ysfKKpA30yDo/PTINxc3uMZM4tnNCRAexq6eVJBHKO9FNEdQWQeBGwYbEEHflik4Zz9aynSZQVJusiHmjrsyN5hrjCnizIJVf1+hA9ajFnjJstTGNzG/TV9Vuh25HAS/EnpAWoy+opJ6SoStliaPsOxkI7QjSGRwNJXVZgb8rYaRcXJltJRU1Qr1FcsKfIQr2kt7aST4bXFyd9+eKzIc8jrKdKmLky8jbUjDmjeDKbgjxGJH0P0iy0z5jIAamrlkMjHmoVygjHUABeWA6R+k6WIhq7LqikhY2ExIdVv1l0i6fxxs4xpGjMWa0q9pJAtpVSxM9Od2Ub2JW/aL7iBzxVV1OkkbpKA0bKQ4bkVI3B8rYj/Q9OXytBcvGksqQs30olchfsG3wwFfl9ek8Uc0TBo5FDIR1DC4xoxGcL3oa2bL2J7GS9RR36KW+UiHkjEEX+i3lizwBgwYMB+M1hc8hiP4FT1mWqzJt/WHMcHlBCSq6fJ3DPfrceAxq9Itc6ULxREiWpZaeMjmDMwQsLb91SW28MMFqKegipacsI1JSCEd43YKbDr0U7n7bnAIuM8mq1q6fMKFEmlhjaKSB209pG5B7jHZWDDr/pY5Mk4XqaypWuzZUUx/i1IGDJEfrueTPtt4c/IX+E3EvCUFcsaz6/k2LIY5HQgkWPsnwNt8BM5mUq8/ohDZjQRyvUON7dsuhIyR15tY9PC+NGYoM0rjTHvUdEwafwln2KxHoyoDqYfW0jpjtmVLBk2XyLRxhZJGCRAksZJ5TpUuxOpu8QTvyG1sOuFMgFHSxwA6mALSOebyMdTufexJ8th0wDfERU3zOvEVr0VC4aQ32mqByS1rFI73P6Vh0wx42zuSNY6Wm/G6olIjsezX6czDwRd/M2GG2QZJHSU8cEV9KDcncsxN2Zj1LMST78Bk4zzw0lHLKgvKQEhX60sh0oP3iL7ja+PXCmSCio4oS12VS0rn6TsSzsfexJ8h7sJq38NzeOK94cvUSyDaxnkBEYO3NEBe227KcbfSJmbQ0EojPys2mCHl85MQg5+FyfcDgMvo4Uyx1Fa3OtnaRdvyS9yMfuLq97HH5E3bZ6+4K0dGFI6h6h9X9EX/VilynLlp4IoE2WJFQe5RbE7wKBJNmVTz7arKg230wIsVvtU4Dz6R5LrQRc+1r6cfBX7Q/9KHFNmfzMv6jf0nEzxdJqzHJ4vGaaX/KhYX/ekX7cU2Z/My/qN/ScAj9Gn/lNB/y6fyxl4WfTmebxf3kEo9zwIL/vIw+GNXo0/wDKaD/l0/ljLRyBM+qU6y0MMnv7OWRD9gZftGAOJz2OaZXPsBIZaZyf7xQ6f9URH7WNPpGy55aCRovnoCs8O1+/CQ9rXHtAFfjjj6TIvwITbXppoZwT0Ecikn92+KkWdfFWH2gjAKauCPMsvKg/J1UF1YcxrW4Yeakg+8YzcB5w89Iom2ngZoZx+nGdN+Q2YWceTYx+jiQxxVFEx71FO8Q5fNt34zt07NgPgcc2/As4B5Q5ktj4LURLsfLXELe9PPAc84By2uFYo/BKoqlYL7RycknAtyN9Ln9U9MWoOOFfQpNE8Uqho5FKup6hhYjExwZXPBJJllQxaSAaqeRrXmgPI+bR+w3uB64DNmMQyuuFUvdpK1wtUN9MczEBJgOShydLnx0k441GUV+WzzSZfElVTTuZHpmcRukjWuYnPd0nmQcWebZXHUwSwSjVHKhVh5EW28D1vhFwBmUjQPTVDaqijcwym1tQABR7XPtRlSfO+Ak+IqzMKuFlrzDlFEe7KTKkksim10Qjui4uOV/I4cZL6TMoiSOnimEcSAIjMjrHt+mV0/G/jjBwtkSZrVVGYVo7VYp3ipIW9iNYzpLFeRZjub35A+FvoFVlMMkbRPEjIwsVKixB6WwE96QKMtTJWw96Wib1iMrvqQDvoPEPHcbeXhikoK1Zoo5YyGSRQykdQwuMRvooqb09XTE6o6Srmp4iTe8anui/WwNvdbGv0dAwJU0Bv+BzssdyT8jJ8om5NyFDFb/o4CvwYMGAj84/CM5o4N9FLE9S/hre8UYPuHaN8BhFx7xAyZtRqlNNVCkieeRIFuymT5NWt1sL93zvig4X+VzHNJrew8VOpv0jjDn+MuGWU8MiGrrKsuXeqKcx7CxrpCjy5nAKKD0t5fIQkkpppLC6VCNGRfzYW+N8VdJXRyqHidJFYXDIwYEeIINjjlmWTQVClJ4Y5VPMOisNveMKuHeBKOhlklpYuyMgs4DuV532DMQvwwGCrX1vOIk5xUEXanwM011W/mkYY/teWKbM8yjp4ZJpWCxxqWYnoBiZ9Gh7WGorTzrKmSVbix7NbRxi36iA/tY4Zgv3UrhBzo6Jw0xvtNOLFY9vaSO+phy1aRvbAauCcrkdpMxqltPUgCNLfMwDdI/1jcsx8T5YoM6zZKWnlqJDZIkLH4Dl8eWNuIL0iVEk9RSUMUPb971mePUqho4iAqkttYysht104BzwBlDw0geb8YqWM8539uSx07k2CrZQOgGMmeH1jNqKm5rTI9XJ7/mowdrbl3I69040fd3MP/Th/wDURYSZRHmMVXWVT0AZ6lkC/hKdyONNKrY7c9TG3VsBcZpWrDBLKxsscbOx8Aqkn+Awj9GtG0eWUuv25FMz3FjqmYykEeRe3wwp4plzKqo56daAIZkKajUR7Btj0+rcY05dxLWnXEmX7wFY2HrEWx0Kw/6WBwHbMjqzyiW3zdJO/uLvEv8A2nFJmfzMv6jf0nEWrZj68ao0AI7ARKvrEdx3yxPxuPsxszTiGuWCUvQBVCNqY1EWwsd8Bs9Gn/lNB/y6fyxmzAhM8oz+dpJ0/deJ/wDQ4S+j/PK0ZbSLFRCRFiVQ3bxi+nbcHcG45HGvMmzGSqpagUAHYF7g1EfeDppsPjY4Cs4jyz1ikqYOXawul/DUpF/gTfGHgLNDUZbSSk3YxAP+uncYfBlIwuruLK2FQz5fYM6IPwiLdpHCKPizDC/hb7o0kTxGgDKZpZEtUR91ZHL6eXQscAxmIps6Q8lr6cofDtKc6gOXMpI3P6pxv45yZqmjcRG08RE0B8JIzqHwbdT5E4nuJ0zGqEBWgCSU88cyN6zH9E95TbmGQsvxw6+7uYf+nf8A3EWAbcO5ytXSw1Ci3aIGKnmptup8wbj4YW8a8PvPGk1OQtXTN2lOxGxNrNG3XS63U/A9MJeAqiaCrq6OeHsFkJqadNatYOflFBG1hJ3gP0j4YvcAs4bz5KynSdAV1CzoeaONmRvNWuMIs4X1XNqWpG0dWhppvDWt3iY+ezJ+0PDHDM1+5ld62u1JWMqVQvtHMSFSYDkA19Lkfok43+kmiaTLZmj+ch0zxbX70LCQbdbhSPjgEtVlVfltTUS0EC1dPVSGV4DIqNHK3tMjNsVbqN7bWAxV5XJNVUf4VCaWWRWV41kDFQSQCrr1K2PlhdxHm9Q9BFUUM1PF2gRzJU6tIjdb3Fge9cra4tzwko+A6iqXVV5vNOL7rT6Ik93c3+y2ApchpqPL44aGKWNWsdCM6dpIebNbYsx5mw+zC2sPq+dwP9Gtp2ibbbtILyKSfExmQfAY7ZD6MMvo5BLFADKDftJGd2v4jUSAd+YAx59IXcWjqLbwVkR9wlPZG/8AmYCswY/L4MBIejdfwaqm3PbVtTJ9khjAH7MYGJrLPSVX5jI8VHHSU7I1itTKxlsD7Qi0qeX2eOKf0UD/AMKpz9cu/wAXkZv5nG7iPgSkrSGmitKu6TRkpIp8nWxPuNxgIVOH8wrMwmo6vM5gkUKSkUoEQ+ULDTfc2st9788WUmVxZXldQsZcpHFI5Z2LMSQSST1N8TEfDuZ5ZUyVURGZRyIiOHOmcKhNtJ9hraifE/xw848zPtMiqZijR9rTX0OLMusDusOhF7EYDK1c9HllBRU29XPEkcP6A0jXKw8I1N/fYdcVfDuRJR08cEdyEG7Nuzsd2dz1ZmJJOJngeNXZswqWjWaZVWFC63hgA7qc/aY99vMgdMV/3Ti/Ox/vr/vgNOEvEPCcVXoZmkiljv2c0LlJEvzAI5g/VIIPhhj904vzsf76/wC+D7pxfnY/31/3wEsz5rR9I8yiHO1oZwL87bxyEC5t3b288b8n4+pKhhGXaCc/kKhTFJfwCvbV+zfrh1904vzsf76/74X5zRUVWhjqBBKvgxXbzBvcHzBwDnCijXRW1AsAJI45L9WYakP2KseJuTJ5aQaqDMFKLv6vVuJEI8Fkv2qe+7DyONXD+fet/c+u7MxmeOaEqTcA3DbEbMCYGKt1B88BY4S5p8tOkA9iO003nY/Jp8WGs+SAfSwyzCuWGKSV76Y1LGwJNgL2AG5J5ADcnGPI6Fo4meQDtpmMkvvIAC+5ECoP1b9cAn4XJgWl/N1UEf7Myxj+tB9qH62KzE9l+XdvllPHfS3YRMjfVdVVlYfqsAcM8mzLt4VcjSwJWRd+66Eqw3ANgwNj1FiNjgM2djVLSR2BBm1sD4RozAj3SaMN8I6uQeu6yCfVqZm25/KsNreNoDbExltRUZnGk81alLTSrqSCmZRIVNvnpj3lbn3UtbxNsBT53xpS0raJJNUp5QxgvKfdGt2+JFsKRV5nWj5NFy6I8nlAknI8owdEZ/WLeY6YZ5FlFBRqRTiFCTdm1hnY+LuxLMdzzOG33Ti/Ox/vr/vgFnD/AAjFSM8gaSaeQASTTOWdgDe3gq3PsqAMPMZvunF+dj/fX/fB904vzsf76/74D9zHL0nikhlUNHIpVlPUEWxK8KVTp22VVLFpYUPYyNzmgIsr+bITobzAPXFT904vzsf76/74nOM6NZkjqKeWIVdK2uA617w+nExv7Mi93yNj0wHjgGmjnyiGCVRIiK0LqwuD2TFLEfs4kuK/RzSwV+XinMtIlRJJHIaeRkNxGzKV5hbFfDfFJ6J8w7XL5JFWxNTUMEJ5apWYKSPfbCs+j+tzNlkzecJGrao6Wn2C7W78lrk2JBsT797AEGZ8RVdHJ2GX5k2ZSghewaHtSu9u/Mh5jqWPQ4u/SHE8uSVJcaJFhWUgW7rxFZPdsyYe5Lw/TUUXZ08SQoBvYbm3VmO7HbmScYuKJ46jK6po3WSOSmk0spBBBQjYjAZv+KY/H+OP3HwT/iZ/rf8Av7cGA+5+iyQLlFP4Irg/sOwP8scOAa+rrmOYSzBaaVXWCmCDYB7CR3vcsQp288dvRqFNHUQfmauqiby+VZv6XB+OEGScUHI4/Uq+GVYInb1eqRS8bRs2pQ9t1YarWI6YCh4u4HkqJDVU1ZUU1QqWQI3yTabkdpHbe97f6HHfhPMRmmWo1VEpL6o54yLrrjYq23gSt7eeEVV6XEqVaLK4ZqqdrqrdmyxISOcjNawHO3XxxT8DcOtQ0UUDtrkGp5WHIu7FmtsNrmw25DAcPvaZZ/Yaf/LGM9d6K8tkjZRSQoTyZUFwRuD5i/MdRtitwYCJyrgfLXLRS0FMs8dtahBYg8nS/NG/gbg7jDH72mWf2Gn/AMsYZ5xlRl0vG3Zzxm8b9PNHH0kYCxHuIsQCOuVZmJlNxokQ6ZUPNG8PMEWIPUEHAJ/vaZZ/Yaf/ACxg+9pln9hp/wDLGKXBgJr72uWf2Gn/AMsY1Z/TrHFAyIAIJoiqqAAoLdmbDkAEdsO8KuK9PqVTqYqOybcXJvbbSBuTe1gOuA5V/wAvVRwc44bSzebX+TTlvuDIdxbSnPVhy/I4VcLwn1dJGIMk4E0hHIs4BsOtlWyi+9lGGr8jgFnC34lS/wCBH/QMcX/B6sH8lVbNv7Myjum1vpxggm/NFFu9jtwt+JUv+BH/AEDGnNcvE8Txk6bi6sLXVgbqwvtdWAI92Ax5QuqorJCLfKLGD4rGgP8AB5HGMk/o7y52Z2oqcsxJY9mu5PM4/eBKrtKNZCbu7yPJz2d3ZiBfe24t5WxQ4Ca+9pln9hp/8sYPvaZZ/Yaf/LGKXBgJr72mWf2Gn/yxjFmnA+VwqLUEDyOdMcYRbu3h5ADctyABOKnMcwWGMu97bAAblmOwVR1YnYDGPKctfW1RObzOLBeaxJ+bTx8Wbmx8goAJMt9FeXonytJTvIx1MezGkE/RQdFHIfadzjX97TLP7DT/AOWMUuDALaXK46OB1pIFUKGZYksoZrcr8gSQBfEf98DM1PfyOa3ilQjn7An+uLnMsyjp4nlmYJGguzHkB54w5fxbRz/M1UMn6sin/XARWZ+lObsZg+UZjH8m3e7ElV7p3LWAsOZON2SfJ8MoeVqAt9sZb/XFbn9G09JURRFdcsLohYnTd1IBJAJtc9AcSnElI1Fw5JBIQXjo1gOm5BZlEXduATdm22wHwz7gH6p+zBj7z/wYnlgwGnhEdlXZrBsLzpOo62liVSf3ozjbnPGEcFVBSLHJNPMQSkYB7OO9jLJ9VAftwvrj2Gd078krKdoTt+UgJkW56XRn/dGMOd1yUGdJVVDBKeqpuwErckkR9YDNyUMpPxXAeeJKysqsz+59JUeqRxQCaWVUV2YsxARQbACw5/8A8O3hHOamKsmy2tkE0iRiaCcLp7WMnSdSjYMrEDY7g+Vyv4VzSOrzyunp2EkK08UZkX2SwLGynkdj0xoyNJ6zNnrXgeCnp4Xgi7QAPKxcamtc9yy7eNwd+gXeDBgwBhTm2VtrWog2nQWK3ssyc+zk+O6tzU+TMGbYMBly7MUnjDpex2IIsysNirDmGB2IONWE2Y0TQymqgBJIAniH5RR9JRy7VRyP0h3TyWzSlqlkRXRgysLgjAdcJKlvWKpYgbx0xEktjzkIvGjDyU9oQevZHrhhmuYCCF5SC2kbKLXZjsqLcgamYhRc8yMcsky8xRWc3kcl5W8Xbc28hso/RUYDPwptTLHv8i7xb87RuyA/EAHDd+RwpydtNRWRk3+UWQDwWRFH9aOcNn5HALOFvxKl/wACP+gY6cQVZipZ3AJKxsQBzJsbAed8c+FvxKl/wI/6BjnxMbxxR3IMs8Si36LdoR7ikbDAZaelFFLCAbQyokLXNrSoAsbeF3XuEk8xGN74osZc0y8TxPExI1DZhzU8wy+asAw8wMccjrzLF3xaVCUlHg67EjyYWYeTDAMMcqqqWNGd2CqouxPQY9u4UEkgAC5J5ADqcJKeE1cizvcQRm8EZ21t0lkHUD6Cnb6RF9OkPWW0TzSiqnBBAIgiP5JT9Nh+dYc7+wO6OblneDBgDBgwYBLxZxDS0kGqrIKudKx6dZkY/RVLHUfhj5nW5nlchLVORVcEbc5jSFQB4kry+F8VqRLNxA/agN6rSI1ODbumRmDOvnYAXxcEXwHzbKvRrQTxpPl9ZVxIeRgqXsbdGvci3K1wcPfSKuuCmpwd56uBbHqEcSn+EeF2Q0C0meVMEA0w1FOs7xj2UkDldQH0dQ8PDyFt2bfL5zRxD2aSKSpk221SXijF/HeRvgMBXdmPDBj1gwEp6SoGFIKpBd6KVKgW56Yz3wPfEXw7q56eWmMkvZvTsgclwGQrbVc3uCLb42yxBlKsLhgQR5HElwA3Zx1GXSbtRuUUN9KCS7RnzGg6P2SMAmp/SAGtBkuXtMt/nAnY069CdWkajty2uORPLHc8D11WRJmVc4Re96tR6kW433cHU/2XvyIxXUOdQGolo4+7JAqsyaSo0vexXaxG29sJ8k4gmXMamhqjcn5akcKAHi2BTbbUjfEjfAO8gz6KsgWeBtSNcbixBBsQw5gg9MMcfP4pRlebmO4WlzM6lFx3KkbHboJBbf622PoGAMGDBgDCKqiakkaZBeBzeeMXuhP5WMDp9dQN76huCGe4x5vmAgheTSWIFlQWu7E2VRcgXZiBv44Be0gqqpQpDQ09nYjcNKwugBBt3EOvru0ZFrYeYlcopHy4KrsGgkN3YC3ZTObn/wCSzGw+psN1PcqsAnY6MwXf56nIt5wuDv8ACbDd+RwpzttMtJJcACbQ3mJEZQB75NGGz8jgFnC34lS/4Ef9AxzzA6q2lj37iyzeWwWMfH5U/YcdOFvxKl/wI/6BjxSNrrag3uI4447eDHU5+1WjwDfCWs/B6pJuUc9o5fJ/ybk8t/mz4kx+GHWJ3OYjXGSkQ6YACtRIOZNvmovBuRZ/o8h3iSgdGBrXt/8ACId/79weX+EpG/PWf0R3n2FfDtUWhCMAskJ7KQKABqQDdQOSstnA8GGGmAMGDBgDHiaTSrNYtYE2HM26Dzx7xM596SsvopTFUVKpIttShZGIuLi4VTbbfAStXmEOaTRTUk7UOaU4I7KdSrMp3MciG2tfMXt/Jj/xJnanszlcLty7ValRH79JGu2FPEXGeR5ioDiWZ0PckhgnEiHndXCAjkNjtyxj4X44roaqOnWKrrqVyAss1O0Ukd9u81tLqOdzY8/ADAXHBvC8sDT1VXIJaupt2hX2I0W+mKP9Fb8+vM44cAuKiStr9itRMUhO28UHyYII5guHI9+NnH+atFSGOIkT1LCCC3PXLtq/ZW7E9AMN8mytKanigjFkiRUH7ItgNuDBgwBiM40Bo6iDNFB0x/I1YAveBzcPtuezex9xbFnjlU0yyIyOAyuCrA8iDsRgIv0g0ZhaDN4BeSk+d0/laZvbBsdwoJkHO1icTmeZvPnU9M2VwvH6tJrFdMulLFSrJGpBLg33/V874qeDZmpnkyqobWYl1Uzva8tOdgD0LJ7LW6aT1xYRRBQFUBQNgALAe4YCQ4c9GcMEnrFU7VtWTczT76T/AHSG4QA8vD7LWWDBgDBgwYAwlYesVgH5Kl3O3OZl23v9CNibWO7ruCuNub5h2MTOBqbZY1+s7HSq/FiN+guemJuLi+jolFMJGqKi5Z44FaWRnc6mZgLhAWb6RAAIA2GArpoVdSrAMrAhgRcEHYgjqCMJaCRqWQQSMWhc2p5G5r/cyHqR9BuZGxuwuymozzM5FLpT09FEN2kq5NTBep7OM6R+04xHzQV+ZqyU9VPOjbNUFUp6YWPOFQpmksRsQbX+ltgPpXF1hSSObDsdM2/TsWEl/sTG6fM4lW7SxqLdXUfzOPiWacArDItJVS1OYVk/4qrSusTAA3eTvFkCcyL7i2nmbVPAfoeoI6aOWeIVEzL3y+6K3JlVNlsGBFyL7dMBZ8J5lEaOmAljJEMYIDqd9I22OPXDThxUTAg9rUSbjwiIhH/4sRdR6JsuqcuhkaIQSCnVzLF3d9AJLL7LeO4v54jMn4EW6UStPR5kUWTVFK3YyREbzcwR1BQEHUNrC5AfaM1q5JH9Wp20sQDNKN+yQ/V6GVh7IOy+0QbBWZUVGkSLHGNKqNh/qTzJJ3JO5Nzj5EmS5jlYPa1NUYgSxqYQky7/AEqiF1MgsALlC21+Vhisy7PMy7NZUWkzGAi4encxSEde4xKE+Woe7APsw+QqY5xtHLaGb9a/yT89u8Sh231pyC4dYj344o6hWpavtKR5VKGOoBjJvt8nJ7DEEixVrg2w9yCuZ4yshvLEdEhHUgAhx5OhVvjbpgGeDBgwBiR4n9G0FVJ6zEzUtYN1qItjf+8XYONrEHmNr4rsGA+erxhWZcwTM4O0h6VtOpK7fnowLp7+X8bXOW5lFURLLDIskb+y6EEGxsd/Igg+BGNDKCCCLg8wcSnF+YNDHFQ0QVKipukWlRaJBu8pXwVb2/SK4DPlDfdDMpKrnT0OqCnJGzzHaWRb8woAjDDn38WmMOR5OlLTxU8d9MahQTzNubN4knc+ZxuwBgwYMAYMGDAT3GXDRqo0khISrp27SmkPRuqMRvocd1h8bG2O/CnEgrIdRQxTISk8LHvRyDmp8R1B6gg4dYk+J8hmjmGYUIBqFGmaK9lqYx9E9BIvNW+HI4CswYW5Bn8VZCJoTcHZlIsyMOauOasDsRjfNMqKWYhVUXJJsAB1J6YD3ibz7jiOBzBAhq6vpTwkXBtcdq3KJdwbt06HCx82qM1JSjL01HyarIs8o8KZTyH94w9w64bJlkGW0zLSxKHc2UG5aWVzYGR92a53LG9gCeQwENlVRLm1W0GZymmMDXSijbQWbvA3kvqlAUg9wgd7fli9mNFlVMXCRwRL0RQCzHkqgbu56DcnHDM+FKQ0YSrCssIMjTMdLK27tKHFijartcHELkmW5g7w5gVaupYtfqkEzqswQkaZ/ZCu+kEAOb6SDzwFNScNzZi61GZArDzhod9I66qnpI/LukWXzN8VtfWx00LyvZI4kLHoAFHTCTLfSHSSuIpGamm/NVKmNj+qT3X3HNScY+NQKuejy8G6Sv29QBYhoYbHSdiLNIUB8RfAc+FuGzURSVlUCtTV6XX61Oi7xpGTyK31HxJNx0xt4NrNAqKORl7eCWQnSCoZZW7UMgJO1pQDYmx28MVOIviail11hpU/CRFHPAbgEyANGw32I0KoIOxuPeA8ZnmKpk8EAI7WqgjgiUgm5lVY7sBvpGsXPS46kY0Z5wSXpg0TfhsTdtFNa15FFtJ3+bK/J6Og898JOBqSd6XL2q0+WkkU72uIYEZo7AbKNWg25km58vpWAVcMZ6tZSxTgaS699DzRxsyHzVgRhHmvCElPKavLCsUpJM1Odoai/O4GySbbSAe+98GUL6nmtTT3tFWL6zEOgkU6ZrbbXuj+8k9cMM449o6duzaXtJTyhgVpZD+ygJHvNhgPWU5pTZnTsHiBsdE8EygtG/VXUj7D15jEPxTTjJ5UfLprSSkKaJiZFYDVpMa31RjUQt7hRfltj94gy/M6iRswpYTQlYisilkM9QlwfYAaNXQatJJvc2xU8H5DQSUhmpx2q1SHtJpCWkkvsQ7HcEbjTsARywH7k3HoLLBXRGhqWsFSRhokJ5djL7LXP0eYO2+KzE9TUEdXTyUlYizGI9nIHHtAC6yDYWLLZrrybUBywo/Csp/OVlBf9aenH85Yx8XHngLjBjNl2YxzxJLC4eNxdWXkQf8A3yx+ZpmkdPE80zhI0F2Y9P8A9+WA4cQZ7HR07zy3so2Ue07HkiDqzHYDCfg3IpA0ldVget1Nrrz7CIezCp8ubEWuxPhjJkeWy19QtfVqUiTeip25qD+WlH5xhaw+iPMnFpgDBgwYAwYMGAMGDBgDBgwYCSz7huWKY12X2E/5aAm0dSB9b6sgHJ7eRvhNl8pzyZhPeGlpns9ETaWRx1qgOUYN7JuG2JO1sfRsTnEfBq1Ei1MMjU1Ygsk6Abj6kqnaRL22PLoRgKFVCgAAAAbAbAAfyGElMwqqoyghoaa6pYgq0rAanG30EOgEHm8g6Yna7PTNA+XZqPVJahDEsyG8MpYW+Sc+yT9R7E8t8NeE+H48ny9kaYvHFrlZ2sABzNhyA2wGbigmurI8tW/YoFnrSOqX7kPn2jKS36I88WSqAAALAchiW9HeXuKZqmYWnrX7eXyDDuJ7kj0j7T1xVYDJmWUw1CaJ4o5UP0ZFVh9hHPzx824e4AimrK6enlnpFilEEBp5LAKiIXFjqUqZPokW2HXfH02tqhHHJIxsqKzE+AUEn+WJz0Y0xXLKd3trn1TtbxndpP4KwHwwHJcizWO4jzGKUdO3pRf3Fo5FB9+kYw1q5pHVU7t6m7OkkIt2yqbhZLkb7/JG3vOL3CfiYWSKSxPZTxsLfpHsyT5BZCcBF5B90pGpNIpF7GjUqSZSNM2kDUPrWh/icPWybNpBZq+nh84aUsfgXlt8SD7sduA0vG0lvoQRA+IjhU3H7UjD4YqcB8r444DEaQ1c9TU1Zhnj7QSuAvZO6rIFVAqoCLE+Nhe4x9EyfIKalXTTQRRKdz2aKL+ZIFz7zjjxZlfrNDVQdZYXVfJipsfg1jjnwXmvrOX0k+15IULW+taxHwYEYB1iLph9zsy7LlS5gxaPwiqALsoHRZFBb9YHxxaYR8Z5EaujkjU6ZVtJC3VZYzqRh+0Le4nAGc2gmjq+SbRVHQaCe47bfk3J6gBXc9MOkcMAQQQeRHI4l1QZxlAVmMRqIrPp5o42ZfOzgixwkyKtjyyBMsotdfVJclQQEjLkteV/ZjW/0d2PO2+A6cRw/ceQ1tMyiGVwJ6MtYSOT7VKOkp3ugFm8rXxty3I5q+ZauvXREhvTUZ3CnpJUdGk8F5L5nfGrIeDWEq1ddIKmrA7ptaKC/NYE6eBc942HLFVgDBgwYAwYMGAMGDBgDBgwYAwYMGAMGDBgM2Y5ZFURtFNGksbc1dQQfgeoO9+mILiT0e1S08sFFUFqeS2ulmY7KCCywzbsgYAjSQRubWx9GwYCUy30g0+pYalWoZtgI6gBVPT5OT5tx4aT8BiqVr7jcY4V2XRzIY5Y0kQ7FXUEH4HEv97sQG9BVT0nXswwkh53+bkB0i55KRgNfpIlIyusC+08RjHvk7n/AHYe5fTiOKNALBUVQPCwAx8/4qy/OJIBC0VPVKJYn1wMYpCsbq5BjkJQk6ejj3Yd/fERLesUlZAet4GcC3i0WsYCtwp4rZBRVJdxGoia7k207bH7bYWUvpQyyS9qyJSOYl1Rke8SBTjtmGd5dWQSQvU08kUqlWAlXceRDbEeIwGT0UTK+VUzK4cspLkHkxJuvw5WxXYlchqcsy6nEENRDHGtz3plJudyWJOPdV6TcsjFzWwHyRtZ+Cpcn4DAUxGJP0aJopZYbW7GqqEA8AZWcfwfB98iF9qenq6g2uNFPIoP7UgQYS5FDmwlq2ipoadKmftVaqk1MoKKpAjiJubqTuwwH0fE3m3H9LC5iRmqZ+XYU47R7/pW2T3sQBjE/AUlR+P1s86nnFERDEdrEEJ3yCOhbFJlWSwUyCOCJIlHRFA+3xwEJkfBVdKsqzTNR0s07zerQteUdoQxjaYWCoWuSqDqRe2LrJ8jgpY+zp4ljW9zpG5Pix5sfM743YMAYMGDAGDBgwBgwYMAYMGDAGDBgwBgwYMAYMGDAGDBgwBgwYMAY/G5YMGAkOMPm/tx/PfFfOTH5gwGThrmvvGP6C4F9j4Y/cGAuouQx7wYMAYMGDAGDBgwBgwYMAYMGDAGDBgwBgwYMB//2Q=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Context</a:t>
            </a:r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292080" y="4149080"/>
            <a:ext cx="3384376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9" name="Group 48"/>
          <p:cNvGrpSpPr/>
          <p:nvPr/>
        </p:nvGrpSpPr>
        <p:grpSpPr>
          <a:xfrm>
            <a:off x="5508104" y="4228763"/>
            <a:ext cx="3024336" cy="1936541"/>
            <a:chOff x="611560" y="2348880"/>
            <a:chExt cx="8136903" cy="3143228"/>
          </a:xfrm>
        </p:grpSpPr>
        <p:sp>
          <p:nvSpPr>
            <p:cNvPr id="43" name="Rounded Rectangle 42"/>
            <p:cNvSpPr/>
            <p:nvPr/>
          </p:nvSpPr>
          <p:spPr>
            <a:xfrm>
              <a:off x="6300192" y="2348880"/>
              <a:ext cx="2448271" cy="288031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 anchorCtr="0"/>
            <a:lstStyle/>
            <a:p>
              <a:pPr algn="ctr"/>
              <a:r>
                <a:rPr lang="en-GB" sz="700" b="1" smtClean="0">
                  <a:solidFill>
                    <a:schemeClr val="tx1"/>
                  </a:solidFill>
                </a:rPr>
                <a:t>EISCAT science gateway</a:t>
              </a:r>
            </a:p>
          </p:txBody>
        </p:sp>
        <p:sp>
          <p:nvSpPr>
            <p:cNvPr id="44" name="CasellaDiTesto 4"/>
            <p:cNvSpPr txBox="1"/>
            <p:nvPr/>
          </p:nvSpPr>
          <p:spPr>
            <a:xfrm>
              <a:off x="8011399" y="4365103"/>
              <a:ext cx="677978" cy="324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</a:rPr>
                <a:t>...</a:t>
              </a:r>
              <a:endParaRPr kumimoji="0" lang="it-IT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6683191" y="4374480"/>
              <a:ext cx="620017" cy="423054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" kern="0" dirty="0" smtClean="0">
                  <a:latin typeface="+mn-lt"/>
                </a:rPr>
                <a:t>App.</a:t>
              </a:r>
              <a:r>
                <a:rPr kumimoji="0" lang="en-US" sz="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46" name="Rounded Rectangle 10"/>
            <p:cNvSpPr/>
            <p:nvPr/>
          </p:nvSpPr>
          <p:spPr>
            <a:xfrm>
              <a:off x="7392206" y="4365105"/>
              <a:ext cx="620017" cy="424042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" kern="0" noProof="0" dirty="0" smtClean="0">
                  <a:latin typeface="+mn-lt"/>
                </a:rPr>
                <a:t>App.</a:t>
              </a:r>
              <a:r>
                <a:rPr kumimoji="0" lang="en-US" sz="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lang="en-US" sz="400" kern="0" noProof="0" dirty="0">
                  <a:latin typeface="+mn-lt"/>
                </a:rPr>
                <a:t>2</a:t>
              </a:r>
              <a:endParaRPr kumimoji="0" lang="en-US" sz="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Rounded Rectangle 17"/>
            <p:cNvSpPr/>
            <p:nvPr/>
          </p:nvSpPr>
          <p:spPr>
            <a:xfrm>
              <a:off x="6444208" y="3717031"/>
              <a:ext cx="2160240" cy="1224137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dash"/>
            </a:ln>
            <a:effectLst/>
          </p:spPr>
          <p:txBody>
            <a:bodyPr lIns="0" rIns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smtClean="0">
                  <a:ln>
                    <a:noFill/>
                  </a:ln>
                  <a:solidFill>
                    <a:srgbClr val="7030A0"/>
                  </a:solidFill>
                  <a:uLnTx/>
                  <a:uFillTx/>
                  <a:latin typeface="+mn-lt"/>
                  <a:ea typeface="+mn-ea"/>
                  <a:cs typeface="+mn-cs"/>
                </a:rPr>
                <a:t>Applications from EISCAT_3D</a:t>
              </a:r>
              <a:endParaRPr kumimoji="0" lang="en-US" sz="600" b="1" i="0" u="none" strike="noStrike" kern="0" cap="none" spc="0" normalizeH="0" baseline="0" noProof="0">
                <a:ln>
                  <a:noFill/>
                </a:ln>
                <a:solidFill>
                  <a:srgbClr val="7030A0"/>
                </a:solidFill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Rounded Rectangle 17"/>
            <p:cNvSpPr/>
            <p:nvPr/>
          </p:nvSpPr>
          <p:spPr>
            <a:xfrm flipH="1">
              <a:off x="6444208" y="2852936"/>
              <a:ext cx="2160240" cy="720080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smtClean="0">
                  <a:ln>
                    <a:noFill/>
                  </a:ln>
                  <a:solidFill>
                    <a:srgbClr val="7030A0"/>
                  </a:solidFill>
                  <a:uLnTx/>
                  <a:uFillTx/>
                  <a:latin typeface="+mn-lt"/>
                  <a:ea typeface="+mn-ea"/>
                  <a:cs typeface="+mn-cs"/>
                </a:rPr>
                <a:t>Authentication</a:t>
              </a:r>
              <a:r>
                <a:rPr kumimoji="0" lang="en-US" sz="600" b="1" i="0" u="none" strike="noStrike" kern="0" cap="none" spc="0" normalizeH="0" baseline="0" noProof="0" smtClean="0">
                  <a:ln>
                    <a:noFill/>
                  </a:ln>
                  <a:solidFill>
                    <a:srgbClr val="7030A0"/>
                  </a:solidFill>
                  <a:uLnTx/>
                  <a:uFillTx/>
                  <a:latin typeface="+mn-lt"/>
                  <a:ea typeface="+mn-ea"/>
                  <a:cs typeface="+mn-cs"/>
                </a:rPr>
                <a:t>,</a:t>
              </a:r>
              <a:endParaRPr lang="en-US" sz="600" b="1" kern="0" noProof="0" smtClean="0">
                <a:solidFill>
                  <a:srgbClr val="7030A0"/>
                </a:solidFill>
                <a:latin typeface="+mn-lt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smtClean="0">
                  <a:ln>
                    <a:noFill/>
                  </a:ln>
                  <a:solidFill>
                    <a:srgbClr val="7030A0"/>
                  </a:solidFill>
                  <a:uLnTx/>
                  <a:uFillTx/>
                  <a:latin typeface="+mn-lt"/>
                  <a:ea typeface="+mn-ea"/>
                  <a:cs typeface="+mn-cs"/>
                </a:rPr>
                <a:t>Authorisation</a:t>
              </a:r>
              <a:r>
                <a:rPr kumimoji="0" lang="en-US" sz="600" b="1" i="0" u="none" strike="noStrike" kern="0" cap="none" spc="0" normalizeH="0" baseline="0" smtClean="0">
                  <a:ln>
                    <a:noFill/>
                  </a:ln>
                  <a:solidFill>
                    <a:srgbClr val="7030A0"/>
                  </a:solidFill>
                  <a:uLnTx/>
                  <a:uFillTx/>
                  <a:latin typeface="+mn-lt"/>
                  <a:ea typeface="+mn-ea"/>
                  <a:cs typeface="+mn-cs"/>
                </a:rPr>
                <a:t>, </a:t>
              </a:r>
              <a:br>
                <a:rPr kumimoji="0" lang="en-US" sz="600" b="1" i="0" u="none" strike="noStrike" kern="0" cap="none" spc="0" normalizeH="0" baseline="0" smtClean="0">
                  <a:ln>
                    <a:noFill/>
                  </a:ln>
                  <a:solidFill>
                    <a:srgbClr val="7030A0"/>
                  </a:solidFill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0" lang="en-US" sz="600" b="1" i="0" u="none" strike="noStrike" kern="0" cap="none" spc="0" normalizeH="0" baseline="0" smtClean="0">
                  <a:ln>
                    <a:noFill/>
                  </a:ln>
                  <a:solidFill>
                    <a:srgbClr val="7030A0"/>
                  </a:solidFill>
                  <a:uLnTx/>
                  <a:uFillTx/>
                  <a:latin typeface="+mn-lt"/>
                  <a:ea typeface="+mn-ea"/>
                  <a:cs typeface="+mn-cs"/>
                </a:rPr>
                <a:t>Single sign-on</a:t>
              </a:r>
            </a:p>
          </p:txBody>
        </p:sp>
        <p:sp>
          <p:nvSpPr>
            <p:cNvPr id="27" name="Can 26"/>
            <p:cNvSpPr/>
            <p:nvPr/>
          </p:nvSpPr>
          <p:spPr>
            <a:xfrm>
              <a:off x="611560" y="3284983"/>
              <a:ext cx="1224137" cy="1440161"/>
            </a:xfrm>
            <a:prstGeom prst="can">
              <a:avLst>
                <a:gd name="adj" fmla="val 8619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b="1" smtClean="0">
                  <a:solidFill>
                    <a:schemeClr val="tx1"/>
                  </a:solidFill>
                </a:rPr>
                <a:t>EISCAT </a:t>
              </a:r>
              <a:r>
                <a:rPr lang="en-GB" sz="700" b="1" smtClean="0">
                  <a:solidFill>
                    <a:schemeClr val="tx1"/>
                  </a:solidFill>
                </a:rPr>
                <a:t>archive data</a:t>
              </a:r>
              <a:endParaRPr lang="en-GB" sz="700" b="1" smtClean="0">
                <a:solidFill>
                  <a:schemeClr val="tx1"/>
                </a:solidFill>
              </a:endParaRPr>
            </a:p>
            <a:p>
              <a:pPr algn="ctr"/>
              <a:endParaRPr lang="en-GB" sz="600" smtClean="0">
                <a:solidFill>
                  <a:schemeClr val="tx1"/>
                </a:solidFill>
              </a:endParaRPr>
            </a:p>
            <a:p>
              <a:pPr algn="ctr"/>
              <a:endParaRPr lang="en-GB" sz="600" smtClean="0">
                <a:solidFill>
                  <a:schemeClr val="tx1"/>
                </a:solidFill>
              </a:endParaRPr>
            </a:p>
            <a:p>
              <a:pPr algn="ctr"/>
              <a:endParaRPr lang="en-GB" sz="600">
                <a:solidFill>
                  <a:schemeClr val="tx1"/>
                </a:solidFill>
              </a:endParaRPr>
            </a:p>
          </p:txBody>
        </p:sp>
        <p:pic>
          <p:nvPicPr>
            <p:cNvPr id="3078" name="Picture 6" descr="http://www.coopeus.eu/wp-content/uploads/2012/11/logo_kl_eisca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8028" y="3933056"/>
              <a:ext cx="721644" cy="721644"/>
            </a:xfrm>
            <a:prstGeom prst="rect">
              <a:avLst/>
            </a:prstGeom>
            <a:noFill/>
          </p:spPr>
        </p:pic>
        <p:sp>
          <p:nvSpPr>
            <p:cNvPr id="17" name="Rectangle 16"/>
            <p:cNvSpPr/>
            <p:nvPr/>
          </p:nvSpPr>
          <p:spPr>
            <a:xfrm>
              <a:off x="2627785" y="4221087"/>
              <a:ext cx="2448272" cy="6877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b="1" smtClean="0">
                  <a:solidFill>
                    <a:schemeClr val="tx1"/>
                  </a:solidFill>
                </a:rPr>
                <a:t>Sites from the NGIs (EGI)</a:t>
              </a:r>
              <a:endParaRPr lang="en-GB" sz="700" b="1" smtClean="0">
                <a:solidFill>
                  <a:schemeClr val="tx1"/>
                </a:solidFill>
              </a:endParaRPr>
            </a:p>
            <a:p>
              <a:pPr algn="ctr"/>
              <a:endParaRPr lang="en-GB" sz="600">
                <a:solidFill>
                  <a:schemeClr val="tx1"/>
                </a:solidFill>
              </a:endParaRPr>
            </a:p>
          </p:txBody>
        </p:sp>
        <p:sp>
          <p:nvSpPr>
            <p:cNvPr id="31" name="Can 30"/>
            <p:cNvSpPr/>
            <p:nvPr/>
          </p:nvSpPr>
          <p:spPr>
            <a:xfrm>
              <a:off x="2695384" y="4745699"/>
              <a:ext cx="634846" cy="4761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00"/>
            </a:p>
          </p:txBody>
        </p:sp>
        <p:sp>
          <p:nvSpPr>
            <p:cNvPr id="32" name="Can 31"/>
            <p:cNvSpPr/>
            <p:nvPr/>
          </p:nvSpPr>
          <p:spPr>
            <a:xfrm>
              <a:off x="3419873" y="4745699"/>
              <a:ext cx="634846" cy="4761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00"/>
            </a:p>
          </p:txBody>
        </p:sp>
        <p:sp>
          <p:nvSpPr>
            <p:cNvPr id="33" name="Can 32"/>
            <p:cNvSpPr/>
            <p:nvPr/>
          </p:nvSpPr>
          <p:spPr>
            <a:xfrm>
              <a:off x="4355976" y="4745699"/>
              <a:ext cx="634846" cy="476135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50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95936" y="4817707"/>
              <a:ext cx="387797" cy="674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smtClean="0">
                  <a:solidFill>
                    <a:schemeClr val="tx2"/>
                  </a:solidFill>
                  <a:latin typeface="+mn-lt"/>
                </a:rPr>
                <a:t>...</a:t>
              </a:r>
              <a:endParaRPr lang="en-GB" sz="700">
                <a:solidFill>
                  <a:schemeClr val="tx2"/>
                </a:solidFill>
                <a:latin typeface="+mn-lt"/>
              </a:endParaRPr>
            </a:p>
          </p:txBody>
        </p:sp>
        <p:cxnSp>
          <p:nvCxnSpPr>
            <p:cNvPr id="40" name="Straight Arrow Connector 39"/>
            <p:cNvCxnSpPr>
              <a:endCxn id="17" idx="1"/>
            </p:cNvCxnSpPr>
            <p:nvPr/>
          </p:nvCxnSpPr>
          <p:spPr>
            <a:xfrm>
              <a:off x="1835696" y="4293096"/>
              <a:ext cx="792089" cy="2718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580239" y="4510861"/>
              <a:ext cx="1356151" cy="5245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00" b="1" i="1" smtClean="0">
                  <a:latin typeface="+mn-lt"/>
                </a:rPr>
                <a:t>(1)</a:t>
              </a:r>
              <a:br>
                <a:rPr lang="en-GB" sz="500" b="1" i="1" smtClean="0">
                  <a:latin typeface="+mn-lt"/>
                </a:rPr>
              </a:br>
              <a:r>
                <a:rPr lang="en-GB" sz="500" b="1" i="1" smtClean="0">
                  <a:latin typeface="+mn-lt"/>
                </a:rPr>
                <a:t>Migrate </a:t>
              </a:r>
              <a:r>
                <a:rPr lang="en-GB" sz="500" b="1" i="1" smtClean="0">
                  <a:latin typeface="+mn-lt"/>
                </a:rPr>
                <a:t>files</a:t>
              </a:r>
              <a:endParaRPr lang="en-GB" sz="500" b="1" i="1">
                <a:latin typeface="+mn-lt"/>
              </a:endParaRPr>
            </a:p>
          </p:txBody>
        </p:sp>
        <p:cxnSp>
          <p:nvCxnSpPr>
            <p:cNvPr id="59" name="Straight Arrow Connector 58"/>
            <p:cNvCxnSpPr>
              <a:stCxn id="47" idx="1"/>
              <a:endCxn id="17" idx="3"/>
            </p:cNvCxnSpPr>
            <p:nvPr/>
          </p:nvCxnSpPr>
          <p:spPr>
            <a:xfrm flipH="1">
              <a:off x="5076057" y="4329100"/>
              <a:ext cx="1368151" cy="23586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utoShape 68"/>
            <p:cNvSpPr>
              <a:spLocks noChangeArrowheads="1"/>
            </p:cNvSpPr>
            <p:nvPr/>
          </p:nvSpPr>
          <p:spPr bwMode="auto">
            <a:xfrm>
              <a:off x="3041444" y="2636911"/>
              <a:ext cx="626626" cy="783283"/>
            </a:xfrm>
            <a:prstGeom prst="flowChartMultidocument">
              <a:avLst/>
            </a:prstGeom>
            <a:solidFill>
              <a:schemeClr val="bg2"/>
            </a:solidFill>
            <a:ln w="25400">
              <a:solidFill>
                <a:srgbClr val="00279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700">
                <a:latin typeface="+mn-lt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548918" y="3517652"/>
              <a:ext cx="1496741" cy="4995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700" b="1" smtClean="0">
                  <a:latin typeface="+mn-lt"/>
                </a:rPr>
                <a:t>File catalogue</a:t>
              </a:r>
            </a:p>
          </p:txBody>
        </p:sp>
        <p:sp>
          <p:nvSpPr>
            <p:cNvPr id="67" name="Flowchart: Card 66"/>
            <p:cNvSpPr/>
            <p:nvPr/>
          </p:nvSpPr>
          <p:spPr>
            <a:xfrm>
              <a:off x="4041172" y="2636911"/>
              <a:ext cx="504056" cy="639688"/>
            </a:xfrm>
            <a:prstGeom prst="flowChartPunchedCar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2F4A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  <p:sp>
          <p:nvSpPr>
            <p:cNvPr id="68" name="Flowchart: Card 67"/>
            <p:cNvSpPr/>
            <p:nvPr/>
          </p:nvSpPr>
          <p:spPr>
            <a:xfrm>
              <a:off x="4113180" y="2708919"/>
              <a:ext cx="504056" cy="639688"/>
            </a:xfrm>
            <a:prstGeom prst="flowChartPunchedCar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2F4A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  <p:sp>
          <p:nvSpPr>
            <p:cNvPr id="69" name="Flowchart: Card 68"/>
            <p:cNvSpPr/>
            <p:nvPr/>
          </p:nvSpPr>
          <p:spPr>
            <a:xfrm>
              <a:off x="4193572" y="2789311"/>
              <a:ext cx="504056" cy="639688"/>
            </a:xfrm>
            <a:prstGeom prst="flowChartPunchedCar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2F4A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969436" y="2564903"/>
              <a:ext cx="792088" cy="93610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977548" y="2564903"/>
              <a:ext cx="792088" cy="93610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70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707905" y="3481843"/>
              <a:ext cx="1553314" cy="4995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700" b="1" smtClean="0">
                  <a:latin typeface="+mn-lt"/>
                </a:rPr>
                <a:t>Metadata catalogue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835696" y="3140968"/>
              <a:ext cx="1152128" cy="7200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1580242" y="2564905"/>
              <a:ext cx="1407587" cy="649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00" b="1" i="1" smtClean="0">
                  <a:latin typeface="+mn-lt"/>
                </a:rPr>
                <a:t>(2) </a:t>
              </a:r>
              <a:br>
                <a:rPr lang="en-GB" sz="500" b="1" i="1" smtClean="0">
                  <a:latin typeface="+mn-lt"/>
                </a:rPr>
              </a:br>
              <a:r>
                <a:rPr lang="en-GB" sz="500" b="1" i="1" smtClean="0">
                  <a:latin typeface="+mn-lt"/>
                </a:rPr>
                <a:t>Register </a:t>
              </a:r>
              <a:r>
                <a:rPr lang="en-GB" sz="500" b="1" i="1" smtClean="0">
                  <a:latin typeface="+mn-lt"/>
                </a:rPr>
                <a:t>files and metadata</a:t>
              </a:r>
              <a:endParaRPr lang="en-GB" sz="500" b="1" i="1">
                <a:latin typeface="+mn-lt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873747" y="4510861"/>
              <a:ext cx="1541312" cy="649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00" b="1" i="1" smtClean="0">
                  <a:latin typeface="+mn-lt"/>
                </a:rPr>
                <a:t>(4)</a:t>
              </a:r>
              <a:br>
                <a:rPr lang="en-GB" sz="500" b="1" i="1" smtClean="0">
                  <a:latin typeface="+mn-lt"/>
                </a:rPr>
              </a:br>
              <a:r>
                <a:rPr lang="en-GB" sz="500" b="1" i="1" smtClean="0">
                  <a:latin typeface="+mn-lt"/>
                </a:rPr>
                <a:t>Read </a:t>
              </a:r>
              <a:r>
                <a:rPr lang="en-GB" sz="500" b="1" i="1" smtClean="0">
                  <a:latin typeface="+mn-lt"/>
                </a:rPr>
                <a:t>files,</a:t>
              </a:r>
            </a:p>
            <a:p>
              <a:pPr algn="ctr"/>
              <a:r>
                <a:rPr lang="en-GB" sz="500" b="1" i="1" smtClean="0">
                  <a:latin typeface="+mn-lt"/>
                </a:rPr>
                <a:t>run applications</a:t>
              </a:r>
              <a:endParaRPr lang="en-GB" sz="500" b="1" i="1">
                <a:latin typeface="+mn-lt"/>
              </a:endParaRP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H="1" flipV="1">
              <a:off x="4788024" y="3212976"/>
              <a:ext cx="1656184" cy="72008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873750" y="2782669"/>
              <a:ext cx="1354439" cy="649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00" b="1" i="1" smtClean="0">
                  <a:latin typeface="+mn-lt"/>
                </a:rPr>
                <a:t>(3) </a:t>
              </a:r>
              <a:br>
                <a:rPr lang="en-GB" sz="500" b="1" i="1" smtClean="0">
                  <a:latin typeface="+mn-lt"/>
                </a:rPr>
              </a:br>
              <a:r>
                <a:rPr lang="en-GB" sz="500" b="1" i="1" smtClean="0">
                  <a:latin typeface="+mn-lt"/>
                </a:rPr>
                <a:t>Lookup </a:t>
              </a:r>
              <a:r>
                <a:rPr lang="en-GB" sz="500" b="1" i="1" smtClean="0">
                  <a:latin typeface="+mn-lt"/>
                </a:rPr>
                <a:t>data and metadata</a:t>
              </a:r>
              <a:endParaRPr lang="en-GB" sz="500" b="1" i="1">
                <a:latin typeface="+mn-lt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>
            <a:off x="5076056" y="1432521"/>
            <a:ext cx="1944216" cy="0"/>
          </a:xfrm>
          <a:prstGeom prst="straightConnector1">
            <a:avLst/>
          </a:prstGeom>
          <a:ln w="38100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860032" y="1439198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smtClean="0">
                <a:solidFill>
                  <a:schemeClr val="tx2"/>
                </a:solidFill>
              </a:rPr>
              <a:t>Now</a:t>
            </a:r>
            <a:endParaRPr lang="en-GB" sz="1100" b="1">
              <a:solidFill>
                <a:schemeClr val="tx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88224" y="1485945"/>
            <a:ext cx="1098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smtClean="0">
                <a:solidFill>
                  <a:schemeClr val="tx2"/>
                </a:solidFill>
              </a:rPr>
              <a:t>End of ENVRI</a:t>
            </a:r>
            <a:br>
              <a:rPr lang="en-GB" sz="1100" b="1" smtClean="0">
                <a:solidFill>
                  <a:schemeClr val="tx2"/>
                </a:solidFill>
              </a:rPr>
            </a:br>
            <a:r>
              <a:rPr lang="en-GB" sz="1100" b="1" smtClean="0">
                <a:solidFill>
                  <a:schemeClr val="tx2"/>
                </a:solidFill>
              </a:rPr>
              <a:t>31 Oct 2014</a:t>
            </a:r>
            <a:endParaRPr lang="en-GB" sz="1100" b="1">
              <a:solidFill>
                <a:schemeClr val="tx2"/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300192" y="2008585"/>
            <a:ext cx="2016224" cy="0"/>
          </a:xfrm>
          <a:prstGeom prst="straightConnector1">
            <a:avLst/>
          </a:prstGeom>
          <a:ln w="38100">
            <a:headEnd type="diamon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14632" y="2008585"/>
            <a:ext cx="11015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b="1" smtClean="0">
                <a:solidFill>
                  <a:schemeClr val="tx2"/>
                </a:solidFill>
              </a:rPr>
              <a:t>H2020 submit</a:t>
            </a:r>
            <a:br>
              <a:rPr lang="en-GB" sz="1100" b="1" smtClean="0">
                <a:solidFill>
                  <a:schemeClr val="tx2"/>
                </a:solidFill>
              </a:rPr>
            </a:br>
            <a:r>
              <a:rPr lang="en-GB" sz="1100" b="1" smtClean="0">
                <a:solidFill>
                  <a:schemeClr val="tx2"/>
                </a:solidFill>
              </a:rPr>
              <a:t>Mar 2014? </a:t>
            </a:r>
            <a:endParaRPr lang="en-GB" sz="1100" b="1">
              <a:solidFill>
                <a:schemeClr val="tx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66273" y="1988840"/>
            <a:ext cx="11095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smtClean="0">
                <a:solidFill>
                  <a:schemeClr val="tx2"/>
                </a:solidFill>
              </a:rPr>
              <a:t>H2020 project</a:t>
            </a:r>
            <a:br>
              <a:rPr lang="en-GB" sz="1100" b="1" smtClean="0">
                <a:solidFill>
                  <a:schemeClr val="tx2"/>
                </a:solidFill>
              </a:rPr>
            </a:br>
            <a:r>
              <a:rPr lang="en-GB" sz="1100" b="1" smtClean="0">
                <a:solidFill>
                  <a:schemeClr val="tx2"/>
                </a:solidFill>
              </a:rPr>
              <a:t>Nov 2014? </a:t>
            </a:r>
            <a:endParaRPr lang="en-GB" sz="11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/>
      <p:bldP spid="57" grpId="0"/>
      <p:bldP spid="62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priority </a:t>
            </a:r>
            <a:br>
              <a:rPr lang="en-GB" sz="3600" smtClean="0"/>
            </a:br>
            <a:r>
              <a:rPr lang="en-GB" sz="3600" smtClean="0"/>
              <a:t>for the ENVRI study case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525963"/>
          </a:xfrm>
        </p:spPr>
        <p:txBody>
          <a:bodyPr>
            <a:normAutofit fontScale="77500" lnSpcReduction="20000"/>
          </a:bodyPr>
          <a:lstStyle/>
          <a:p>
            <a:r>
              <a:rPr lang="en-GB" smtClean="0"/>
              <a:t>Demonstrate the value of the ‘grid services’ </a:t>
            </a:r>
            <a:r>
              <a:rPr lang="en-GB" u="sng" smtClean="0"/>
              <a:t>that are already deployed in the NGIs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E.g. </a:t>
            </a:r>
          </a:p>
          <a:p>
            <a:pPr lvl="2"/>
            <a:r>
              <a:rPr lang="en-GB" smtClean="0"/>
              <a:t>AMGA metadata catalogue</a:t>
            </a:r>
          </a:p>
          <a:p>
            <a:pPr lvl="2"/>
            <a:r>
              <a:rPr lang="en-GB" smtClean="0"/>
              <a:t>LFC file catalogue</a:t>
            </a:r>
          </a:p>
          <a:p>
            <a:pPr lvl="2"/>
            <a:r>
              <a:rPr lang="en-GB" smtClean="0"/>
              <a:t>Storage element</a:t>
            </a:r>
          </a:p>
          <a:p>
            <a:pPr lvl="2"/>
            <a:r>
              <a:rPr lang="en-GB" smtClean="0"/>
              <a:t>File Transfer Service</a:t>
            </a:r>
          </a:p>
          <a:p>
            <a:pPr lvl="2"/>
            <a:r>
              <a:rPr lang="en-GB" smtClean="0"/>
              <a:t>EUDAT services</a:t>
            </a:r>
          </a:p>
          <a:p>
            <a:pPr lvl="2"/>
            <a:r>
              <a:rPr lang="en-GB" smtClean="0"/>
              <a:t>Portal for application development &amp; hosting (e.g. SCI-BUS)</a:t>
            </a:r>
          </a:p>
          <a:p>
            <a:pPr lvl="2"/>
            <a:r>
              <a:rPr lang="en-GB" smtClean="0"/>
              <a:t>Access control</a:t>
            </a:r>
          </a:p>
          <a:p>
            <a:pPr lvl="1"/>
            <a:r>
              <a:rPr lang="en-GB" smtClean="0"/>
              <a:t>Output for EISCAT_3D: Usable solution </a:t>
            </a:r>
            <a:r>
              <a:rPr lang="en-GB" smtClean="0"/>
              <a:t>with compromises</a:t>
            </a:r>
          </a:p>
          <a:p>
            <a:endParaRPr lang="en-GB" smtClean="0"/>
          </a:p>
          <a:p>
            <a:r>
              <a:rPr lang="en-GB" smtClean="0"/>
              <a:t>Identify use case(s) and requirements for cloud systems (e.g. Federated Cloud, HelixNebula)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EGI priority</a:t>
            </a:r>
            <a:br>
              <a:rPr lang="en-GB" sz="3600" smtClean="0"/>
            </a:br>
            <a:r>
              <a:rPr lang="en-GB" sz="3600" smtClean="0"/>
              <a:t>for the H2020 project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mtClean="0"/>
              <a:t>Goal:</a:t>
            </a:r>
          </a:p>
          <a:p>
            <a:pPr lvl="1"/>
            <a:r>
              <a:rPr lang="en-GB" smtClean="0"/>
              <a:t>Produce the ‘Virtualised Appliance’ for EISCAT_3D off sites</a:t>
            </a:r>
          </a:p>
          <a:p>
            <a:pPr lvl="1"/>
            <a:r>
              <a:rPr lang="en-GB" smtClean="0"/>
              <a:t>Deploy sustainable, fully operational ‘Off sites’ from the appliance</a:t>
            </a:r>
          </a:p>
          <a:p>
            <a:r>
              <a:rPr lang="en-GB" smtClean="0"/>
              <a:t>EGI.eu’s contribution</a:t>
            </a:r>
          </a:p>
          <a:p>
            <a:pPr lvl="1"/>
            <a:r>
              <a:rPr lang="en-GB" smtClean="0"/>
              <a:t>Technologies for virtualised appliances</a:t>
            </a:r>
          </a:p>
          <a:p>
            <a:pPr lvl="1"/>
            <a:r>
              <a:rPr lang="en-GB" smtClean="0"/>
              <a:t>Roll-out and operation of new services within the NGIs</a:t>
            </a:r>
          </a:p>
          <a:p>
            <a:pPr lvl="1"/>
            <a:r>
              <a:rPr lang="en-GB" smtClean="0"/>
              <a:t>E-infrastructure community outreach and coordination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Requirements needed to start the work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mtClean="0"/>
              <a:t>ENVRI phase:</a:t>
            </a:r>
          </a:p>
          <a:p>
            <a:pPr lvl="1"/>
            <a:r>
              <a:rPr lang="en-GB" smtClean="0"/>
              <a:t>About </a:t>
            </a:r>
            <a:r>
              <a:rPr lang="en-GB" smtClean="0"/>
              <a:t>the </a:t>
            </a:r>
            <a:r>
              <a:rPr lang="en-GB" smtClean="0"/>
              <a:t>EISCAT </a:t>
            </a:r>
            <a:r>
              <a:rPr lang="en-GB" smtClean="0"/>
              <a:t>archive</a:t>
            </a:r>
            <a:r>
              <a:rPr lang="en-GB" smtClean="0"/>
              <a:t>. </a:t>
            </a:r>
            <a:r>
              <a:rPr lang="en-GB" smtClean="0"/>
              <a:t>(Structure</a:t>
            </a:r>
            <a:r>
              <a:rPr lang="en-GB" smtClean="0"/>
              <a:t>, accessibility, used file formats, expected metadata structure, possible need for replication, expected user base, expected usage pattern, etc.) </a:t>
            </a:r>
          </a:p>
          <a:p>
            <a:pPr lvl="1"/>
            <a:r>
              <a:rPr lang="en-GB" smtClean="0"/>
              <a:t>About </a:t>
            </a:r>
            <a:r>
              <a:rPr lang="en-GB" smtClean="0"/>
              <a:t>the applications that EISCAT researchers would like to use to process, visualise, and in any other way manage and interpret the </a:t>
            </a:r>
            <a:r>
              <a:rPr lang="en-GB" smtClean="0"/>
              <a:t>archive </a:t>
            </a:r>
            <a:r>
              <a:rPr lang="en-GB" smtClean="0"/>
              <a:t>data.</a:t>
            </a:r>
          </a:p>
          <a:p>
            <a:r>
              <a:rPr lang="en-GB" smtClean="0"/>
              <a:t>H2020 phase:</a:t>
            </a:r>
          </a:p>
          <a:p>
            <a:pPr lvl="1"/>
            <a:r>
              <a:rPr lang="en-GB" smtClean="0"/>
              <a:t>Complete set of user requirements (broader set of applications, new data types, etc)</a:t>
            </a:r>
          </a:p>
          <a:p>
            <a:pPr lvl="1"/>
            <a:r>
              <a:rPr lang="en-GB" smtClean="0"/>
              <a:t>Operational requirements (Cloud technologies)</a:t>
            </a:r>
            <a:endParaRPr lang="en-GB" smtClean="0"/>
          </a:p>
          <a:p>
            <a:pPr>
              <a:buNone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EGI-InSPIRE 2</vt:lpstr>
      <vt:lpstr>EG-InSPIRE</vt:lpstr>
      <vt:lpstr>1_EG-InSPIRE</vt:lpstr>
      <vt:lpstr>EGI.eu in EISCAT_3D project</vt:lpstr>
      <vt:lpstr>Context</vt:lpstr>
      <vt:lpstr>EGI priority  for the ENVRI study case</vt:lpstr>
      <vt:lpstr>EGI priority for the H2020 project</vt:lpstr>
      <vt:lpstr>Requirements needed to start the work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gergely.sipos</cp:lastModifiedBy>
  <cp:revision>689</cp:revision>
  <dcterms:created xsi:type="dcterms:W3CDTF">2010-09-03T12:01:03Z</dcterms:created>
  <dcterms:modified xsi:type="dcterms:W3CDTF">2013-08-06T14:55:23Z</dcterms:modified>
</cp:coreProperties>
</file>