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5"/>
  </p:notesMasterIdLst>
  <p:sldIdLst>
    <p:sldId id="387" r:id="rId3"/>
    <p:sldId id="388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355" r:id="rId13"/>
    <p:sldId id="356" r:id="rId14"/>
    <p:sldId id="327" r:id="rId15"/>
    <p:sldId id="347" r:id="rId16"/>
    <p:sldId id="368" r:id="rId17"/>
    <p:sldId id="369" r:id="rId18"/>
    <p:sldId id="375" r:id="rId19"/>
    <p:sldId id="374" r:id="rId20"/>
    <p:sldId id="410" r:id="rId21"/>
    <p:sldId id="357" r:id="rId22"/>
    <p:sldId id="370" r:id="rId23"/>
    <p:sldId id="371" r:id="rId24"/>
    <p:sldId id="351" r:id="rId25"/>
    <p:sldId id="411" r:id="rId26"/>
    <p:sldId id="335" r:id="rId27"/>
    <p:sldId id="376" r:id="rId28"/>
    <p:sldId id="367" r:id="rId29"/>
    <p:sldId id="377" r:id="rId30"/>
    <p:sldId id="380" r:id="rId31"/>
    <p:sldId id="378" r:id="rId32"/>
    <p:sldId id="392" r:id="rId33"/>
    <p:sldId id="37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9900"/>
    <a:srgbClr val="DDDDDD"/>
    <a:srgbClr val="CCECFF"/>
    <a:srgbClr val="FFCC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77" d="100"/>
          <a:sy n="77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Y3'!$F$1</c:f>
              <c:strCache>
                <c:ptCount val="1"/>
                <c:pt idx="0">
                  <c:v>Project plan Y3</c:v>
                </c:pt>
              </c:strCache>
            </c:strRef>
          </c:tx>
          <c:dLbls>
            <c:dLbl>
              <c:idx val="0"/>
              <c:layout>
                <c:manualLayout>
                  <c:x val="6.7487682460745033E-2"/>
                  <c:y val="1.66837782340862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Y3'!$F$2:$F$5</c:f>
              <c:numCache>
                <c:formatCode>General</c:formatCode>
                <c:ptCount val="4"/>
                <c:pt idx="0">
                  <c:v>46</c:v>
                </c:pt>
                <c:pt idx="1">
                  <c:v>64</c:v>
                </c:pt>
                <c:pt idx="2">
                  <c:v>52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Y3'!$B$1</c:f>
              <c:strCache>
                <c:ptCount val="1"/>
                <c:pt idx="0">
                  <c:v>Consumed Y3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Y3'!$B$2:$B$5</c:f>
              <c:numCache>
                <c:formatCode>#,##0.0</c:formatCode>
                <c:ptCount val="4"/>
                <c:pt idx="0">
                  <c:v>15.530000000000001</c:v>
                </c:pt>
                <c:pt idx="1">
                  <c:v>18.670000000000002</c:v>
                </c:pt>
                <c:pt idx="2">
                  <c:v>17.469999999999995</c:v>
                </c:pt>
                <c:pt idx="3">
                  <c:v>5.08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EFFORT TOTAL PROJECT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'Graphs for slides Y3'!$C$12</c:f>
              <c:strCache>
                <c:ptCount val="1"/>
                <c:pt idx="0">
                  <c:v>Effort used Total project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Y3'!$C$13:$C$17</c:f>
              <c:numCache>
                <c:formatCode>0</c:formatCode>
                <c:ptCount val="5"/>
                <c:pt idx="0">
                  <c:v>59.64</c:v>
                </c:pt>
                <c:pt idx="1">
                  <c:v>34.31</c:v>
                </c:pt>
                <c:pt idx="2">
                  <c:v>51.81</c:v>
                </c:pt>
                <c:pt idx="3">
                  <c:v>17.97</c:v>
                </c:pt>
                <c:pt idx="4">
                  <c:v>16.649999999999999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36256"/>
        <c:axId val="2337792"/>
      </c:barChart>
      <c:catAx>
        <c:axId val="2336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337792"/>
        <c:crosses val="autoZero"/>
        <c:auto val="1"/>
        <c:lblAlgn val="ctr"/>
        <c:lblOffset val="100"/>
        <c:noMultiLvlLbl val="0"/>
      </c:catAx>
      <c:valAx>
        <c:axId val="233779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3362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PMs planned vs PMs used Y1-Y2-Y3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3"/>
          <c:order val="1"/>
          <c:tx>
            <c:strRef>
              <c:f>'Graphs for slides Y3'!$F$12</c:f>
              <c:strCache>
                <c:ptCount val="1"/>
                <c:pt idx="0">
                  <c:v>PMs Used Y1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Y3'!$F$13:$F$17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13</c:v>
                </c:pt>
                <c:pt idx="2">
                  <c:v>13.8</c:v>
                </c:pt>
                <c:pt idx="3">
                  <c:v>6.5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'Graphs for slides Y3'!$E$12</c:f>
              <c:strCache>
                <c:ptCount val="1"/>
                <c:pt idx="0">
                  <c:v>PMs Used Y2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Y3'!$E$13:$E$17</c:f>
              <c:numCache>
                <c:formatCode>_-* #,##0.0_-;\-* #,##0.0_-;_-* "-"??_-;_-@_-</c:formatCode>
                <c:ptCount val="5"/>
                <c:pt idx="0">
                  <c:v>20</c:v>
                </c:pt>
                <c:pt idx="1">
                  <c:v>10.65</c:v>
                </c:pt>
                <c:pt idx="2">
                  <c:v>17.149999999999999</c:v>
                </c:pt>
                <c:pt idx="3">
                  <c:v>6.5</c:v>
                </c:pt>
                <c:pt idx="4">
                  <c:v>5.5</c:v>
                </c:pt>
              </c:numCache>
            </c:numRef>
          </c:val>
        </c:ser>
        <c:ser>
          <c:idx val="1"/>
          <c:order val="3"/>
          <c:tx>
            <c:strRef>
              <c:f>'Graphs for slides Y3'!$D$12</c:f>
              <c:strCache>
                <c:ptCount val="1"/>
                <c:pt idx="0">
                  <c:v>PMs Used Y3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Y3'!$D$13:$D$17</c:f>
              <c:numCache>
                <c:formatCode>0.0</c:formatCode>
                <c:ptCount val="5"/>
                <c:pt idx="0">
                  <c:v>15.64</c:v>
                </c:pt>
                <c:pt idx="1">
                  <c:v>10.66</c:v>
                </c:pt>
                <c:pt idx="2">
                  <c:v>20.86</c:v>
                </c:pt>
                <c:pt idx="3">
                  <c:v>4.97</c:v>
                </c:pt>
                <c:pt idx="4">
                  <c:v>5.15</c:v>
                </c:pt>
              </c:numCache>
            </c:numRef>
          </c:val>
        </c:ser>
        <c:ser>
          <c:idx val="4"/>
          <c:order val="4"/>
          <c:tx>
            <c:strRef>
              <c:f>'Graphs for slides Y3'!$G$12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Y3'!$G$13:$G$17</c:f>
              <c:numCache>
                <c:formatCode>0%</c:formatCode>
                <c:ptCount val="5"/>
                <c:pt idx="0">
                  <c:v>0.89014925373134324</c:v>
                </c:pt>
                <c:pt idx="1">
                  <c:v>1.0091176470588237</c:v>
                </c:pt>
                <c:pt idx="2">
                  <c:v>1.1023404255319149</c:v>
                </c:pt>
                <c:pt idx="3">
                  <c:v>0.69115384615384612</c:v>
                </c:pt>
                <c:pt idx="4">
                  <c:v>0.92499999999999993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05408"/>
        <c:axId val="40306944"/>
      </c:barChart>
      <c:catAx>
        <c:axId val="40305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40306944"/>
        <c:crosses val="autoZero"/>
        <c:auto val="1"/>
        <c:lblAlgn val="ctr"/>
        <c:lblOffset val="100"/>
        <c:noMultiLvlLbl val="0"/>
      </c:catAx>
      <c:valAx>
        <c:axId val="4030694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0305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Project Use of Budget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Y3'!$B$25</c:f>
              <c:strCache>
                <c:ptCount val="1"/>
                <c:pt idx="0">
                  <c:v>Total Funding Planned (Amendment N2)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Y3'!$B$26:$B$30</c:f>
              <c:numCache>
                <c:formatCode>_-* #,##0_-;\-* #,##0_-;_-* "-"??_-;_-@_-</c:formatCode>
                <c:ptCount val="5"/>
                <c:pt idx="0">
                  <c:v>230494</c:v>
                </c:pt>
                <c:pt idx="1">
                  <c:v>285688</c:v>
                </c:pt>
                <c:pt idx="2">
                  <c:v>211057</c:v>
                </c:pt>
                <c:pt idx="3">
                  <c:v>108831</c:v>
                </c:pt>
                <c:pt idx="4">
                  <c:v>463930</c:v>
                </c:pt>
              </c:numCache>
            </c:numRef>
          </c:val>
        </c:ser>
        <c:ser>
          <c:idx val="1"/>
          <c:order val="1"/>
          <c:tx>
            <c:strRef>
              <c:f>'Graphs for slides Y3'!$F$25</c:f>
              <c:strCache>
                <c:ptCount val="1"/>
                <c:pt idx="0">
                  <c:v>Total Funding Used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Y3'!$F$26:$F$30</c:f>
              <c:numCache>
                <c:formatCode>_-* #,##0_-;\-* #,##0_-;_-* "-"??_-;_-@_-</c:formatCode>
                <c:ptCount val="5"/>
                <c:pt idx="0">
                  <c:v>220525</c:v>
                </c:pt>
                <c:pt idx="1">
                  <c:v>262341</c:v>
                </c:pt>
                <c:pt idx="2">
                  <c:v>196634</c:v>
                </c:pt>
                <c:pt idx="3">
                  <c:v>104603</c:v>
                </c:pt>
                <c:pt idx="4">
                  <c:v>483554</c:v>
                </c:pt>
              </c:numCache>
            </c:numRef>
          </c:val>
        </c:ser>
        <c:ser>
          <c:idx val="2"/>
          <c:order val="2"/>
          <c:tx>
            <c:strRef>
              <c:f>'Graphs for slides Y3'!$G$25</c:f>
              <c:strCache>
                <c:ptCount val="1"/>
                <c:pt idx="0">
                  <c:v>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Y3'!$G$26:$G$30</c:f>
              <c:numCache>
                <c:formatCode>0%</c:formatCode>
                <c:ptCount val="5"/>
                <c:pt idx="0">
                  <c:v>0.95674941647071077</c:v>
                </c:pt>
                <c:pt idx="1">
                  <c:v>0.91827798157430485</c:v>
                </c:pt>
                <c:pt idx="2">
                  <c:v>0.9316630104663669</c:v>
                </c:pt>
                <c:pt idx="3">
                  <c:v>0.96115077505490165</c:v>
                </c:pt>
                <c:pt idx="4">
                  <c:v>1.0422994848360745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49696"/>
        <c:axId val="40351232"/>
      </c:barChart>
      <c:catAx>
        <c:axId val="4034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40351232"/>
        <c:crosses val="autoZero"/>
        <c:auto val="1"/>
        <c:lblAlgn val="ctr"/>
        <c:lblOffset val="100"/>
        <c:noMultiLvlLbl val="0"/>
      </c:catAx>
      <c:valAx>
        <c:axId val="4035123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4034969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PY3 actual costs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Y3'!$I$25</c:f>
              <c:strCache>
                <c:ptCount val="1"/>
                <c:pt idx="0">
                  <c:v>Funding planned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Y3'!$I$26:$I$30</c:f>
              <c:numCache>
                <c:formatCode>_-* #,##0_-;\-* #,##0_-;_-* "-"??_-;_-@_-</c:formatCode>
                <c:ptCount val="5"/>
                <c:pt idx="0">
                  <c:v>92212</c:v>
                </c:pt>
                <c:pt idx="1">
                  <c:v>130548</c:v>
                </c:pt>
                <c:pt idx="2">
                  <c:v>78344</c:v>
                </c:pt>
                <c:pt idx="3">
                  <c:v>46088</c:v>
                </c:pt>
                <c:pt idx="4">
                  <c:v>105384</c:v>
                </c:pt>
              </c:numCache>
            </c:numRef>
          </c:val>
        </c:ser>
        <c:ser>
          <c:idx val="1"/>
          <c:order val="1"/>
          <c:tx>
            <c:strRef>
              <c:f>'Graphs for slides Y3'!$J$25</c:f>
              <c:strCache>
                <c:ptCount val="1"/>
                <c:pt idx="0">
                  <c:v>Funding requested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Y3'!$J$26:$J$30</c:f>
              <c:numCache>
                <c:formatCode>_-* #,##0_-;\-* #,##0_-;_-* "-"??_-;_-@_-</c:formatCode>
                <c:ptCount val="5"/>
                <c:pt idx="0">
                  <c:v>82243</c:v>
                </c:pt>
                <c:pt idx="1">
                  <c:v>107201</c:v>
                </c:pt>
                <c:pt idx="2">
                  <c:v>63921</c:v>
                </c:pt>
                <c:pt idx="3">
                  <c:v>41860</c:v>
                </c:pt>
                <c:pt idx="4">
                  <c:v>125008</c:v>
                </c:pt>
              </c:numCache>
            </c:numRef>
          </c:val>
        </c:ser>
        <c:ser>
          <c:idx val="2"/>
          <c:order val="2"/>
          <c:tx>
            <c:strRef>
              <c:f>'Graphs for slides Y3'!$K$25</c:f>
              <c:strCache>
                <c:ptCount val="1"/>
                <c:pt idx="0">
                  <c:v> Y3 %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Y3'!$K$26:$K$30</c:f>
              <c:numCache>
                <c:formatCode>0%</c:formatCode>
                <c:ptCount val="5"/>
                <c:pt idx="0">
                  <c:v>0.89189042640871041</c:v>
                </c:pt>
                <c:pt idx="1">
                  <c:v>0.82116156509483107</c:v>
                </c:pt>
                <c:pt idx="2">
                  <c:v>0.81590166445420198</c:v>
                </c:pt>
                <c:pt idx="3">
                  <c:v>0.90826245443499387</c:v>
                </c:pt>
                <c:pt idx="4">
                  <c:v>1.1862142260684734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70688"/>
        <c:axId val="41572224"/>
      </c:barChart>
      <c:catAx>
        <c:axId val="41570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572224"/>
        <c:crosses val="autoZero"/>
        <c:auto val="1"/>
        <c:lblAlgn val="ctr"/>
        <c:lblOffset val="100"/>
        <c:noMultiLvlLbl val="0"/>
      </c:catAx>
      <c:valAx>
        <c:axId val="41572224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4157068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Highlight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MoU</a:t>
            </a:r>
            <a:r>
              <a:rPr lang="en-GB" baseline="0" dirty="0" smtClean="0"/>
              <a:t> projects </a:t>
            </a:r>
            <a:r>
              <a:rPr lang="en-GB" baseline="0" dirty="0" err="1" smtClean="0"/>
              <a:t>GlobalExcursion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Virtus</a:t>
            </a:r>
            <a:r>
              <a:rPr lang="en-GB" baseline="0" smtClean="0"/>
              <a:t>, CRISP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>
          <a:xfrm>
            <a:off x="32766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Expenditure e-</a:t>
            </a:r>
            <a:r>
              <a:rPr lang="en-US" sz="2800" dirty="0" err="1" smtClean="0"/>
              <a:t>Concertation</a:t>
            </a:r>
            <a:r>
              <a:rPr lang="en-US" sz="2800" dirty="0" smtClean="0"/>
              <a:t> meetings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8418"/>
            <a:ext cx="8229600" cy="4525963"/>
          </a:xfrm>
        </p:spPr>
        <p:txBody>
          <a:bodyPr>
            <a:normAutofit/>
          </a:bodyPr>
          <a:lstStyle/>
          <a:p>
            <a:r>
              <a:rPr lang="en-GB" sz="1400" dirty="0"/>
              <a:t>€40K is allocated in the </a:t>
            </a:r>
            <a:r>
              <a:rPr lang="en-GB" sz="1400" dirty="0" err="1"/>
              <a:t>DoW</a:t>
            </a:r>
            <a:r>
              <a:rPr lang="en-GB" sz="1400" dirty="0"/>
              <a:t> for the e-Infrastructure </a:t>
            </a:r>
            <a:r>
              <a:rPr lang="en-GB" sz="1400" dirty="0" err="1"/>
              <a:t>concertation</a:t>
            </a:r>
            <a:r>
              <a:rPr lang="en-GB" sz="1400" dirty="0"/>
              <a:t> events to fund logistical costs such as catering, travel and venue costs.</a:t>
            </a:r>
          </a:p>
          <a:p>
            <a:r>
              <a:rPr lang="en-GB" sz="1400" dirty="0"/>
              <a:t>This is allocated as </a:t>
            </a:r>
            <a:r>
              <a:rPr lang="en-GB" sz="1400" dirty="0" smtClean="0"/>
              <a:t>€35K </a:t>
            </a:r>
            <a:r>
              <a:rPr lang="en-GB" sz="1400" dirty="0"/>
              <a:t>to EGI.eu under WP4 and </a:t>
            </a:r>
            <a:r>
              <a:rPr lang="en-GB" sz="1400" dirty="0" smtClean="0"/>
              <a:t>€5K </a:t>
            </a:r>
            <a:r>
              <a:rPr lang="en-GB" sz="1400" dirty="0"/>
              <a:t>to QMUL under </a:t>
            </a:r>
            <a:r>
              <a:rPr lang="en-GB" sz="1400" dirty="0" smtClean="0"/>
              <a:t>WP1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i="1" dirty="0" smtClean="0"/>
              <a:t>(</a:t>
            </a:r>
            <a:r>
              <a:rPr lang="en-GB" sz="1400" i="1" dirty="0" err="1" smtClean="0"/>
              <a:t>DoW</a:t>
            </a:r>
            <a:r>
              <a:rPr lang="en-GB" sz="1400" i="1" dirty="0" smtClean="0"/>
              <a:t> version1/03/2013)</a:t>
            </a:r>
            <a:endParaRPr lang="en-GB" sz="1400" i="1" dirty="0"/>
          </a:p>
          <a:p>
            <a:r>
              <a:rPr lang="en-GB" sz="1400" dirty="0" smtClean="0"/>
              <a:t>Costs </a:t>
            </a:r>
            <a:r>
              <a:rPr lang="en-GB" sz="1400" dirty="0"/>
              <a:t>for </a:t>
            </a:r>
            <a:r>
              <a:rPr lang="en-GB" sz="1400" dirty="0" smtClean="0"/>
              <a:t>10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err="1"/>
              <a:t>Concertation</a:t>
            </a:r>
            <a:r>
              <a:rPr lang="en-GB" sz="1400" dirty="0"/>
              <a:t> meeting, </a:t>
            </a:r>
            <a:r>
              <a:rPr lang="en-GB" sz="1400" dirty="0" smtClean="0"/>
              <a:t>6-7 March 2013 met </a:t>
            </a:r>
            <a:r>
              <a:rPr lang="en-GB" sz="1400" dirty="0"/>
              <a:t>by EGI.eu as </a:t>
            </a:r>
            <a:r>
              <a:rPr lang="en-GB" sz="1400" dirty="0" smtClean="0"/>
              <a:t>organisers </a:t>
            </a:r>
            <a:r>
              <a:rPr lang="en-GB" sz="1400" dirty="0"/>
              <a:t>of the event</a:t>
            </a:r>
          </a:p>
          <a:p>
            <a:endParaRPr lang="en-GB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6959"/>
              </p:ext>
            </p:extLst>
          </p:nvPr>
        </p:nvGraphicFramePr>
        <p:xfrm>
          <a:off x="838200" y="3504239"/>
          <a:ext cx="4114800" cy="2667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86"/>
                <a:gridCol w="989726"/>
                <a:gridCol w="1361588"/>
              </a:tblGrid>
              <a:tr h="545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66"/>
                    </a:solidFill>
                  </a:tcPr>
                </a:tc>
              </a:tr>
              <a:tr h="6273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Delegate  Package include Wi-Fi, security, cleaning catering (85€)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10,200 €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</a:rPr>
                        <a:t>based 120 attendees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based </a:t>
                      </a:r>
                      <a:r>
                        <a:rPr lang="en-GB" sz="1100" u="none" strike="noStrike" dirty="0" smtClean="0">
                          <a:effectLst/>
                        </a:rPr>
                        <a:t>2 </a:t>
                      </a:r>
                      <a:r>
                        <a:rPr lang="en-GB" sz="1100" u="none" strike="noStrike" dirty="0">
                          <a:effectLst/>
                        </a:rPr>
                        <a:t>days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9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Audio-visual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equipment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865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3147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Breaks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10€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1,200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Cocktail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3,660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4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18,775 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which VAT not eligible 2,689€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5630" y="2872417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10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212366"/>
            <a:ext cx="3886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TOTAL COSTS OF THE 3 EVENTS:</a:t>
            </a:r>
          </a:p>
          <a:p>
            <a:endParaRPr lang="en-US" sz="1200" b="1" dirty="0"/>
          </a:p>
          <a:p>
            <a:endParaRPr lang="en-GB" sz="12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8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200" dirty="0"/>
              <a:t>CONCERTATION MEETING costs: </a:t>
            </a:r>
            <a:r>
              <a:rPr lang="en-GB" sz="1200" dirty="0" smtClean="0"/>
              <a:t>6,809 </a:t>
            </a:r>
            <a:r>
              <a:rPr lang="en-US" sz="1200" b="1" dirty="0"/>
              <a:t>€</a:t>
            </a:r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9</a:t>
            </a:r>
            <a:r>
              <a:rPr lang="en-GB" sz="1200" baseline="30000" dirty="0"/>
              <a:t>th</a:t>
            </a:r>
            <a:r>
              <a:rPr lang="en-GB" sz="1200" dirty="0"/>
              <a:t> </a:t>
            </a:r>
            <a:r>
              <a:rPr lang="en-GB" sz="1400" dirty="0"/>
              <a:t>CONCERTATION</a:t>
            </a:r>
            <a:r>
              <a:rPr lang="en-GB" sz="1200" dirty="0"/>
              <a:t> MEETING costs: </a:t>
            </a:r>
            <a:r>
              <a:rPr lang="en-GB" sz="1200" dirty="0" smtClean="0"/>
              <a:t>18,043 </a:t>
            </a:r>
            <a:r>
              <a:rPr lang="en-US" sz="1200" b="1" dirty="0"/>
              <a:t>€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10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200" dirty="0"/>
              <a:t>CONCERTATION MEETING costs: </a:t>
            </a:r>
            <a:r>
              <a:rPr lang="en-GB" sz="1200" dirty="0" smtClean="0"/>
              <a:t>16,086 </a:t>
            </a:r>
            <a:r>
              <a:rPr lang="en-US" sz="1200" b="1" dirty="0"/>
              <a:t>€</a:t>
            </a:r>
            <a:endParaRPr lang="en-GB" sz="1200" dirty="0" smtClean="0"/>
          </a:p>
          <a:p>
            <a:endParaRPr lang="en-US" sz="1200" b="1" dirty="0"/>
          </a:p>
          <a:p>
            <a:r>
              <a:rPr lang="en-US" sz="1200" b="1" dirty="0" smtClean="0"/>
              <a:t>Total costs: 40,938 € (exc. VAT)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689064"/>
              </p:ext>
            </p:extLst>
          </p:nvPr>
        </p:nvGraphicFramePr>
        <p:xfrm>
          <a:off x="0" y="990600"/>
          <a:ext cx="9144000" cy="504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2703786"/>
                <a:gridCol w="551794"/>
                <a:gridCol w="709448"/>
                <a:gridCol w="236482"/>
                <a:gridCol w="675290"/>
                <a:gridCol w="822434"/>
                <a:gridCol w="1261242"/>
                <a:gridCol w="1497724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Weekly issues of </a:t>
                      </a:r>
                      <a:r>
                        <a:rPr lang="en-GB" sz="1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1-33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21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Report on survey  of iSGTW readers and annual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Briefing final summary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upgraded version of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dissemination report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Schools pack based on e-ScienceCity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400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feedback and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Moved to include final figures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2519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impact and sustainability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End of project report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7584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Guide to dissemination for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n-GB" sz="1200" baseline="0" dirty="0" smtClean="0">
                          <a:latin typeface="Arial" pitchFamily="34" charset="0"/>
                          <a:cs typeface="Arial" pitchFamily="34" charset="0"/>
                        </a:rPr>
                        <a:t> of project report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57393"/>
              </p:ext>
            </p:extLst>
          </p:nvPr>
        </p:nvGraphicFramePr>
        <p:xfrm>
          <a:off x="152400" y="1066800"/>
          <a:ext cx="8839201" cy="5584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736556"/>
                <a:gridCol w="675985"/>
                <a:gridCol w="1113739"/>
                <a:gridCol w="1165006"/>
                <a:gridCol w="942260"/>
                <a:gridCol w="979810"/>
                <a:gridCol w="1295401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Diary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 calendar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GB" sz="12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e-Concertation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expanded to 100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 iSGTW readership by 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Achieved PM28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Recommendations from reviewers:</a:t>
            </a:r>
          </a:p>
          <a:p>
            <a:pPr lvl="1"/>
            <a:r>
              <a:rPr lang="en-GB" dirty="0" smtClean="0"/>
              <a:t>Define what </a:t>
            </a:r>
            <a:r>
              <a:rPr lang="en-GB" dirty="0"/>
              <a:t>constitutes </a:t>
            </a:r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Include more </a:t>
            </a:r>
            <a:r>
              <a:rPr lang="en-GB" dirty="0"/>
              <a:t>detail </a:t>
            </a:r>
            <a:r>
              <a:rPr lang="en-GB" dirty="0" smtClean="0"/>
              <a:t>on the outcomes </a:t>
            </a:r>
            <a:r>
              <a:rPr lang="en-GB" dirty="0"/>
              <a:t>and outputs of the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Track cross fertilisation </a:t>
            </a:r>
            <a:r>
              <a:rPr lang="en-GB" dirty="0"/>
              <a:t>amongst the </a:t>
            </a: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</a:t>
            </a:r>
            <a:r>
              <a:rPr lang="en-GB" dirty="0"/>
              <a:t>products </a:t>
            </a:r>
            <a:endParaRPr lang="en-GB" dirty="0" smtClean="0"/>
          </a:p>
          <a:p>
            <a:pPr lvl="1"/>
            <a:r>
              <a:rPr lang="en-GB" dirty="0" smtClean="0"/>
              <a:t>Report metrics </a:t>
            </a:r>
            <a:r>
              <a:rPr lang="en-GB" dirty="0"/>
              <a:t>based on </a:t>
            </a:r>
            <a:r>
              <a:rPr lang="en-GB" dirty="0" smtClean="0"/>
              <a:t>activities at events</a:t>
            </a:r>
          </a:p>
          <a:p>
            <a:r>
              <a:rPr lang="en-GB" dirty="0" smtClean="0"/>
              <a:t>Final Deliverables on Impact (D1.5) and Metrics (D4.5) </a:t>
            </a:r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Small changes to the metrics for PY3 were included in D4.4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21591"/>
              </p:ext>
            </p:extLst>
          </p:nvPr>
        </p:nvGraphicFramePr>
        <p:xfrm>
          <a:off x="152400" y="9906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Adjusted to number of reports published not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new area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social media followers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printed materials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555773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03945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Administration:</a:t>
            </a:r>
          </a:p>
          <a:p>
            <a:pPr lvl="1"/>
            <a:r>
              <a:rPr lang="en-GB" sz="1600" dirty="0" smtClean="0"/>
              <a:t>PY3 </a:t>
            </a:r>
            <a:r>
              <a:rPr lang="en-GB" sz="1600" dirty="0" err="1" smtClean="0"/>
              <a:t>DoW</a:t>
            </a:r>
            <a:r>
              <a:rPr lang="en-GB" sz="1600" dirty="0" smtClean="0"/>
              <a:t> amendment completed in April 2013</a:t>
            </a:r>
          </a:p>
          <a:p>
            <a:pPr lvl="1"/>
            <a:r>
              <a:rPr lang="en-GB" sz="1600" dirty="0" smtClean="0"/>
              <a:t>PY2 costs accepted and remaining payments processed</a:t>
            </a:r>
          </a:p>
          <a:p>
            <a:pPr lvl="1"/>
            <a:r>
              <a:rPr lang="en-GB" sz="1600" dirty="0" smtClean="0"/>
              <a:t>PMB meetings held, risk register monitored</a:t>
            </a:r>
          </a:p>
          <a:p>
            <a:pPr lvl="1"/>
            <a:r>
              <a:rPr lang="en-GB" sz="1600" dirty="0" smtClean="0"/>
              <a:t>Project team changed,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US Editor (Indiana) and departure of Science Writer (CERN)</a:t>
            </a:r>
          </a:p>
          <a:p>
            <a:pPr lvl="1"/>
            <a:r>
              <a:rPr lang="en-GB" sz="1600" dirty="0" smtClean="0"/>
              <a:t>Project closure activities, including final cost claims and final reports</a:t>
            </a:r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 2012 - Prague, eChallenges2012 - Lisbon,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 smtClean="0"/>
              <a:t>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 – Brussels, </a:t>
            </a:r>
            <a:r>
              <a:rPr lang="en-GB" sz="1600" dirty="0" smtClean="0"/>
              <a:t>ISGC’13 - Taipei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Additional activities:</a:t>
            </a:r>
          </a:p>
          <a:p>
            <a:pPr lvl="1"/>
            <a:r>
              <a:rPr lang="en-GB" sz="1600" dirty="0" smtClean="0"/>
              <a:t>Quarterly Reports prepared for Q9-11 in addition to agreed Deliverables and Milestones</a:t>
            </a:r>
          </a:p>
          <a:p>
            <a:pPr lvl="1"/>
            <a:r>
              <a:rPr lang="en-GB" sz="1600" dirty="0" smtClean="0"/>
              <a:t>Media training carried out at EUDAT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Conference, ESRF, CRISP meeting</a:t>
            </a:r>
          </a:p>
          <a:p>
            <a:pPr lvl="1"/>
            <a:r>
              <a:rPr lang="en-GB" sz="1600" dirty="0" smtClean="0"/>
              <a:t>Training materials added to the Guide to Dissemination for EC projects (D1.6)</a:t>
            </a:r>
          </a:p>
          <a:p>
            <a:endParaRPr lang="en-GB" sz="1600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</a:t>
            </a:r>
            <a:r>
              <a:rPr lang="en-GB" sz="2000" dirty="0"/>
              <a:t>3</a:t>
            </a:r>
            <a:r>
              <a:rPr lang="en-GB" sz="2000" dirty="0" smtClean="0"/>
              <a:t> collaborating projects:</a:t>
            </a:r>
          </a:p>
          <a:p>
            <a:pPr lvl="1"/>
            <a:r>
              <a:rPr lang="en-US" sz="1600" b="1" dirty="0" smtClean="0"/>
              <a:t>Outreach</a:t>
            </a:r>
            <a:r>
              <a:rPr lang="en-US" sz="1600" dirty="0" smtClean="0"/>
              <a:t>: </a:t>
            </a:r>
            <a:r>
              <a:rPr lang="en-US" sz="1600" dirty="0" err="1" smtClean="0"/>
              <a:t>iMENTORS</a:t>
            </a:r>
            <a:endParaRPr lang="en-US" sz="1600" dirty="0" smtClean="0"/>
          </a:p>
          <a:p>
            <a:pPr lvl="1"/>
            <a:r>
              <a:rPr lang="en-US" sz="1600" b="1" dirty="0" smtClean="0"/>
              <a:t>Regional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Ubuntunet</a:t>
            </a:r>
            <a:endParaRPr lang="en-US" sz="1600" dirty="0" smtClean="0"/>
          </a:p>
          <a:p>
            <a:pPr lvl="1"/>
            <a:r>
              <a:rPr lang="en-US" sz="1600" b="1" dirty="0" smtClean="0"/>
              <a:t>Policy: </a:t>
            </a:r>
            <a:r>
              <a:rPr lang="en-US" sz="1600" dirty="0" err="1" smtClean="0"/>
              <a:t>BlogForever</a:t>
            </a:r>
            <a:endParaRPr lang="en-US" sz="1600" dirty="0" smtClean="0"/>
          </a:p>
          <a:p>
            <a:endParaRPr lang="en-GB" sz="2000" dirty="0" smtClean="0"/>
          </a:p>
          <a:p>
            <a:r>
              <a:rPr lang="en-GB" sz="2000" dirty="0" smtClean="0"/>
              <a:t>International collaborations:</a:t>
            </a:r>
          </a:p>
          <a:p>
            <a:pPr lvl="1"/>
            <a:r>
              <a:rPr lang="en-GB" sz="1600" dirty="0" smtClean="0"/>
              <a:t>Project Coordinator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for the 12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2013, Taipei</a:t>
            </a:r>
          </a:p>
          <a:p>
            <a:pPr lvl="1"/>
            <a:r>
              <a:rPr lang="en-GB" sz="1600" dirty="0" smtClean="0"/>
              <a:t>Media partner for XSEDE’13, ISC’13, SC’13 (under discussion)</a:t>
            </a:r>
          </a:p>
          <a:p>
            <a:pPr lvl="1"/>
            <a:r>
              <a:rPr lang="en-GB" sz="1600" dirty="0" smtClean="0"/>
              <a:t>Networking session at ICT’13 in November 2013 with CHAIN-REDS, </a:t>
            </a:r>
            <a:r>
              <a:rPr lang="en-GB" sz="1600" dirty="0" err="1" smtClean="0"/>
              <a:t>iMENTORS</a:t>
            </a:r>
            <a:r>
              <a:rPr lang="en-GB" sz="1600" dirty="0" smtClean="0"/>
              <a:t>, </a:t>
            </a:r>
            <a:r>
              <a:rPr lang="en-GB" sz="1600" dirty="0" smtClean="0"/>
              <a:t>eI4AFRICA</a:t>
            </a:r>
            <a:r>
              <a:rPr lang="en-GB" sz="1600" dirty="0" smtClean="0"/>
              <a:t>, EGI-</a:t>
            </a:r>
            <a:r>
              <a:rPr lang="en-GB" sz="1600" dirty="0" err="1" smtClean="0"/>
              <a:t>InSPIRE</a:t>
            </a:r>
            <a:r>
              <a:rPr lang="en-GB" sz="1600" dirty="0"/>
              <a:t> </a:t>
            </a:r>
            <a:r>
              <a:rPr lang="en-GB" sz="1600" dirty="0" smtClean="0"/>
              <a:t>on the future of Big Data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</a:t>
            </a:r>
            <a:r>
              <a:rPr lang="en-GB" sz="2000" dirty="0" smtClean="0"/>
              <a:t>organisation:</a:t>
            </a:r>
            <a:endParaRPr lang="en-GB" sz="2000" dirty="0"/>
          </a:p>
          <a:p>
            <a:pPr lvl="1"/>
            <a:r>
              <a:rPr lang="en-GB" sz="1600" dirty="0" smtClean="0"/>
              <a:t>Logistics for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e-Infrastructure </a:t>
            </a:r>
            <a:r>
              <a:rPr lang="en-GB" sz="1600" dirty="0" err="1" smtClean="0"/>
              <a:t>Concertation</a:t>
            </a:r>
            <a:r>
              <a:rPr lang="en-GB" sz="1600" dirty="0" smtClean="0"/>
              <a:t> event in Brussels, March 2013</a:t>
            </a:r>
          </a:p>
          <a:p>
            <a:pPr lvl="1"/>
            <a:r>
              <a:rPr lang="en-GB" sz="1600" dirty="0" smtClean="0"/>
              <a:t>FP7 Success Story competition</a:t>
            </a:r>
            <a:endParaRPr lang="en-GB" sz="1600" dirty="0"/>
          </a:p>
          <a:p>
            <a:pPr lvl="1"/>
            <a:r>
              <a:rPr lang="en-GB" sz="1600" dirty="0"/>
              <a:t>Preparation of event budgets, registration</a:t>
            </a:r>
            <a:r>
              <a:rPr lang="en-GB" sz="1600" dirty="0" smtClean="0"/>
              <a:t>, costs</a:t>
            </a: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09071" y="1219200"/>
            <a:ext cx="8991600" cy="39703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1800" dirty="0" smtClean="0">
                <a:solidFill>
                  <a:schemeClr val="tx1"/>
                </a:solidFill>
              </a:rPr>
              <a:t>e.g. </a:t>
            </a:r>
            <a:r>
              <a:rPr lang="en-US" sz="1800" dirty="0" smtClean="0">
                <a:solidFill>
                  <a:schemeClr val="tx1"/>
                </a:solidFill>
              </a:rPr>
              <a:t>for e-</a:t>
            </a:r>
            <a:r>
              <a:rPr lang="en-US" sz="18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i="1" dirty="0" smtClean="0">
                <a:solidFill>
                  <a:schemeClr val="tx1"/>
                </a:solidFill>
              </a:rPr>
              <a:t>many projects covered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i="1" dirty="0" smtClean="0">
                <a:solidFill>
                  <a:schemeClr val="tx1"/>
                </a:solidFill>
              </a:rPr>
              <a:t>target achieved, added to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e-</a:t>
            </a:r>
            <a:r>
              <a:rPr lang="en-US" sz="1800" i="1" dirty="0" err="1" smtClean="0">
                <a:solidFill>
                  <a:schemeClr val="tx1"/>
                </a:solidFill>
              </a:rPr>
              <a:t>ScienceCity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US funding and recruitment of US Editors </a:t>
            </a:r>
            <a:r>
              <a:rPr lang="en-US" sz="1800" i="1" dirty="0" smtClean="0">
                <a:solidFill>
                  <a:schemeClr val="tx1"/>
                </a:solidFill>
              </a:rPr>
              <a:t>– funding in place for 3 years, new Editor up to speed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High travel costs for all work packages due to late booking of travel – </a:t>
            </a:r>
            <a:r>
              <a:rPr lang="en-US" sz="1800" i="1" dirty="0" smtClean="0">
                <a:solidFill>
                  <a:schemeClr val="tx1"/>
                </a:solidFill>
              </a:rPr>
              <a:t>on budget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subscriber numbers are not representative of the wider readership achieved – </a:t>
            </a:r>
            <a:r>
              <a:rPr lang="en-US" sz="1800" i="1" dirty="0">
                <a:solidFill>
                  <a:schemeClr val="tx1"/>
                </a:solidFill>
              </a:rPr>
              <a:t>social </a:t>
            </a:r>
            <a:r>
              <a:rPr lang="en-US" sz="1800" i="1" dirty="0" smtClean="0">
                <a:solidFill>
                  <a:schemeClr val="tx1"/>
                </a:solidFill>
              </a:rPr>
              <a:t>media </a:t>
            </a:r>
            <a:r>
              <a:rPr lang="en-US" sz="1800" i="1" dirty="0">
                <a:solidFill>
                  <a:schemeClr val="tx1"/>
                </a:solidFill>
              </a:rPr>
              <a:t>and </a:t>
            </a:r>
            <a:r>
              <a:rPr lang="en-US" sz="1800" i="1" dirty="0" smtClean="0">
                <a:solidFill>
                  <a:schemeClr val="tx1"/>
                </a:solidFill>
              </a:rPr>
              <a:t>web stats give a more </a:t>
            </a:r>
            <a:r>
              <a:rPr lang="en-US" sz="1800" i="1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Euro/CHF exchange rate for WP3 – </a:t>
            </a:r>
            <a:r>
              <a:rPr lang="en-US" sz="1800" i="1" dirty="0" smtClean="0">
                <a:solidFill>
                  <a:schemeClr val="tx1"/>
                </a:solidFill>
              </a:rPr>
              <a:t>on budget with costs balanced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Redistribution of underspent funds in final 9 months - </a:t>
            </a:r>
            <a:r>
              <a:rPr lang="en-US" sz="1800" i="1" dirty="0" smtClean="0">
                <a:solidFill>
                  <a:schemeClr val="tx1"/>
                </a:solidFill>
              </a:rPr>
              <a:t>achieved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 - resolved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7000" y="1143000"/>
            <a:ext cx="8991600" cy="32778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EU funding and recruitment of </a:t>
            </a:r>
            <a:r>
              <a:rPr lang="en-US" sz="1800" dirty="0" smtClean="0">
                <a:solidFill>
                  <a:schemeClr val="tx1"/>
                </a:solidFill>
              </a:rPr>
              <a:t>Asia Pacific Editor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name for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could be considered for another project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Identification </a:t>
            </a:r>
            <a:r>
              <a:rPr lang="en-GB" sz="1800" dirty="0">
                <a:solidFill>
                  <a:schemeClr val="tx1"/>
                </a:solidFill>
              </a:rPr>
              <a:t>of funding for the costs of </a:t>
            </a:r>
            <a:r>
              <a:rPr lang="en-GB" sz="1800" dirty="0" smtClean="0">
                <a:solidFill>
                  <a:schemeClr val="tx1"/>
                </a:solidFill>
              </a:rPr>
              <a:t>day-to-day </a:t>
            </a:r>
            <a:r>
              <a:rPr lang="en-GB" sz="1800" dirty="0">
                <a:solidFill>
                  <a:schemeClr val="tx1"/>
                </a:solidFill>
              </a:rPr>
              <a:t>maintenance of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website by </a:t>
            </a:r>
            <a:r>
              <a:rPr lang="en-GB" sz="1800" dirty="0" err="1">
                <a:solidFill>
                  <a:schemeClr val="tx1"/>
                </a:solidFill>
              </a:rPr>
              <a:t>Xenomedia</a:t>
            </a:r>
            <a:r>
              <a:rPr lang="en-GB" sz="1800" dirty="0">
                <a:solidFill>
                  <a:schemeClr val="tx1"/>
                </a:solidFill>
              </a:rPr>
              <a:t>, once </a:t>
            </a:r>
            <a:r>
              <a:rPr lang="en-GB" sz="1800" dirty="0" err="1">
                <a:solidFill>
                  <a:schemeClr val="tx1"/>
                </a:solidFill>
              </a:rPr>
              <a:t>Fermilab</a:t>
            </a:r>
            <a:r>
              <a:rPr lang="en-GB" sz="1800" dirty="0">
                <a:solidFill>
                  <a:schemeClr val="tx1"/>
                </a:solidFill>
              </a:rPr>
              <a:t> funding </a:t>
            </a:r>
            <a:r>
              <a:rPr lang="en-GB" sz="1800" dirty="0" smtClean="0">
                <a:solidFill>
                  <a:schemeClr val="tx1"/>
                </a:solidFill>
              </a:rPr>
              <a:t>ceases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Relationship </a:t>
            </a:r>
            <a:r>
              <a:rPr lang="en-GB" sz="1800" dirty="0">
                <a:solidFill>
                  <a:schemeClr val="tx1"/>
                </a:solidFill>
              </a:rPr>
              <a:t>management within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team across the US and EU Editorial </a:t>
            </a:r>
            <a:r>
              <a:rPr lang="en-GB" sz="1800" dirty="0" smtClean="0">
                <a:solidFill>
                  <a:schemeClr val="tx1"/>
                </a:solidFill>
              </a:rPr>
              <a:t>desks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Adding </a:t>
            </a:r>
            <a:r>
              <a:rPr lang="en-GB" sz="1800" dirty="0">
                <a:solidFill>
                  <a:schemeClr val="tx1"/>
                </a:solidFill>
              </a:rPr>
              <a:t>Russian, Chinese and other non-Roman languages to the </a:t>
            </a:r>
            <a:r>
              <a:rPr lang="en-GB" sz="1800" dirty="0" err="1">
                <a:solidFill>
                  <a:schemeClr val="tx1"/>
                </a:solidFill>
              </a:rPr>
              <a:t>GridCafé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database.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Displaying </a:t>
            </a:r>
            <a:r>
              <a:rPr lang="en-GB" sz="1800" dirty="0">
                <a:solidFill>
                  <a:schemeClr val="tx1"/>
                </a:solidFill>
              </a:rPr>
              <a:t>jobs from other, non-</a:t>
            </a:r>
            <a:r>
              <a:rPr lang="en-GB" sz="1800" dirty="0" err="1">
                <a:solidFill>
                  <a:schemeClr val="tx1"/>
                </a:solidFill>
              </a:rPr>
              <a:t>gLite</a:t>
            </a:r>
            <a:r>
              <a:rPr lang="en-GB" sz="1800" dirty="0">
                <a:solidFill>
                  <a:schemeClr val="tx1"/>
                </a:solidFill>
              </a:rPr>
              <a:t> sources in the </a:t>
            </a:r>
            <a:r>
              <a:rPr lang="en-GB" sz="1800" dirty="0" smtClean="0">
                <a:solidFill>
                  <a:schemeClr val="tx1"/>
                </a:solidFill>
              </a:rPr>
              <a:t>RTM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 -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ongoing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 smtClean="0"/>
              <a:t>Close of PY2 </a:t>
            </a:r>
            <a:r>
              <a:rPr lang="en-GB" sz="2200" dirty="0" smtClean="0"/>
              <a:t>&amp; PY3 achieved </a:t>
            </a:r>
            <a:r>
              <a:rPr lang="en-GB" sz="2200" dirty="0" smtClean="0"/>
              <a:t>successfully, including final </a:t>
            </a:r>
            <a:r>
              <a:rPr lang="en-GB" sz="2200" dirty="0" err="1" smtClean="0"/>
              <a:t>DoW</a:t>
            </a:r>
            <a:r>
              <a:rPr lang="en-GB" sz="2200" dirty="0" smtClean="0"/>
              <a:t> amendment</a:t>
            </a:r>
          </a:p>
          <a:p>
            <a:r>
              <a:rPr lang="en-GB" sz="2200" dirty="0" smtClean="0"/>
              <a:t>Recruitment to US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</a:t>
            </a:r>
            <a:endParaRPr lang="en-GB" sz="2200" dirty="0"/>
          </a:p>
          <a:p>
            <a:r>
              <a:rPr lang="en-US" sz="2200" dirty="0"/>
              <a:t>Overall at 82%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US" sz="2200" dirty="0"/>
              <a:t>Funded effort at 87%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GB" sz="2200" dirty="0" smtClean="0"/>
              <a:t>Final costs at 98% of planned levels</a:t>
            </a:r>
          </a:p>
          <a:p>
            <a:r>
              <a:rPr lang="en-GB" sz="2200" dirty="0" smtClean="0"/>
              <a:t>Most Deliverables and Milestones submitted on time, or early</a:t>
            </a:r>
          </a:p>
          <a:p>
            <a:r>
              <a:rPr lang="en-GB" sz="2200" dirty="0" err="1" smtClean="0"/>
              <a:t>MoUs</a:t>
            </a:r>
            <a:r>
              <a:rPr lang="en-GB" sz="2200" dirty="0" smtClean="0"/>
              <a:t> signed in PY3 and </a:t>
            </a:r>
            <a:r>
              <a:rPr lang="en-GB" sz="2200" dirty="0" err="1" smtClean="0"/>
              <a:t>ongoing</a:t>
            </a:r>
            <a:r>
              <a:rPr lang="en-GB" sz="2200" dirty="0" smtClean="0"/>
              <a:t> international collaborations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PY3</a:t>
            </a:r>
          </a:p>
          <a:p>
            <a:r>
              <a:rPr lang="en-GB" sz="2200" dirty="0" smtClean="0"/>
              <a:t>Sustainability plan beyond PY3 now in action</a:t>
            </a:r>
            <a:endParaRPr lang="en-GB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978099"/>
              </p:ext>
            </p:extLst>
          </p:nvPr>
        </p:nvGraphicFramePr>
        <p:xfrm>
          <a:off x="228599" y="1066801"/>
          <a:ext cx="8763001" cy="5453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721"/>
                <a:gridCol w="1939940"/>
                <a:gridCol w="2150985"/>
                <a:gridCol w="1031308"/>
                <a:gridCol w="884721"/>
                <a:gridCol w="1031308"/>
                <a:gridCol w="840018"/>
              </a:tblGrid>
              <a:tr h="3811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(19+11)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381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5637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Printed policy reports circulated per briefing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policy makers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3455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Attendees at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organised policy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5637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attended, physically or virtually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Delegates at 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 at events attended.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Downloads of policy documents (cumulative)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from the e-ScienceTalk web 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9128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13119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Training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sessions / talks delivered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metric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839761"/>
              </p:ext>
            </p:extLst>
          </p:nvPr>
        </p:nvGraphicFramePr>
        <p:xfrm>
          <a:off x="76200" y="1066800"/>
          <a:ext cx="8763001" cy="5175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852"/>
                <a:gridCol w="1947995"/>
                <a:gridCol w="1797259"/>
                <a:gridCol w="853442"/>
                <a:gridCol w="1087981"/>
                <a:gridCol w="1087981"/>
                <a:gridCol w="1026491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Sites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 number of bloggers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(mini)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 per year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areas of GridCafé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Covering topics other than grid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in 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3608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(+86% from 1935)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3357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4324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(+29%)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3763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(+69% from 2224)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Ratio of page views to visitors for the GridCafé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bloggers for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 of bloggers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entries on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Podcasts on 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(% new)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Length of time spent on the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1:23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based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Non-European located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33342"/>
              </p:ext>
            </p:extLst>
          </p:nvPr>
        </p:nvGraphicFramePr>
        <p:xfrm>
          <a:off x="76200" y="1371600"/>
          <a:ext cx="8839199" cy="2221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216"/>
                <a:gridCol w="1690416"/>
                <a:gridCol w="1871846"/>
                <a:gridCol w="1076422"/>
                <a:gridCol w="1097441"/>
                <a:gridCol w="1097441"/>
                <a:gridCol w="1035417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sites on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in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Numbers of delegates at events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events attended by collaborating projects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10740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08307"/>
              </p:ext>
            </p:extLst>
          </p:nvPr>
        </p:nvGraphicFramePr>
        <p:xfrm>
          <a:off x="152400" y="1066800"/>
          <a:ext cx="8915399" cy="556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056"/>
                <a:gridCol w="1991381"/>
                <a:gridCol w="2205156"/>
                <a:gridCol w="895120"/>
                <a:gridCol w="896174"/>
                <a:gridCol w="895120"/>
                <a:gridCol w="1039392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subscribers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8249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8706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8770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8770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Articles on European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(non added this quarter)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 events attended by e-ScienceTalk or by collaborating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of 616 (up 6 this quarter)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by email to subscribers each week and posted on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US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Worldwide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non US 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54,038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50,428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88,752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141,325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207,247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145,775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visiting the iSGTW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179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Marketing materials distributed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print or by email or at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Survey responses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Through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Zoomerang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survey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357366"/>
              </p:ext>
            </p:extLst>
          </p:nvPr>
        </p:nvGraphicFramePr>
        <p:xfrm>
          <a:off x="76200" y="1371600"/>
          <a:ext cx="8839199" cy="167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216"/>
                <a:gridCol w="1690416"/>
                <a:gridCol w="1871846"/>
                <a:gridCol w="1076422"/>
                <a:gridCol w="1097441"/>
                <a:gridCol w="1097441"/>
                <a:gridCol w="1035417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 and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1394 Twitter + 709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1545 Twitter + 925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1724 Twitter + 1152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1724, 1152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 spent on the site per 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visit (minutes)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2:11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3:20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2:29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Stories shared on social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Via all social media channels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54625"/>
              </p:ext>
            </p:extLst>
          </p:nvPr>
        </p:nvGraphicFramePr>
        <p:xfrm>
          <a:off x="0" y="1143000"/>
          <a:ext cx="9067800" cy="5526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1300"/>
                <a:gridCol w="2265300"/>
                <a:gridCol w="1905000"/>
                <a:gridCol w="1066800"/>
                <a:gridCol w="990600"/>
                <a:gridCol w="838200"/>
                <a:gridCol w="990600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Deliverables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email and online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Milestones agreed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email and online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Late Deliverable and Milestones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 or agreed after the date agreed with the 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637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e-ScienceTalk materials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etc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 badges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lanyards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items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e-ScienceTalk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Referrals from the e-ScienceTalk website to other e-ScienceTalk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releases issued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via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Alphagalileo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by email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Press cuttings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by Google Alerts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Events 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project team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partnerships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at events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events with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as media partners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</a:t>
                      </a:r>
                      <a:r>
                        <a:rPr lang="en-GB" sz="1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MoUs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signed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 collaborating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40349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5943600"/>
            <a:ext cx="8343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*Include unfunded PMs (13) 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Effort consumed Y3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123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 Y3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1123890"/>
            <a:ext cx="224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 Y3</a:t>
            </a:r>
            <a:endParaRPr lang="en-GB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951619"/>
              </p:ext>
            </p:extLst>
          </p:nvPr>
        </p:nvGraphicFramePr>
        <p:xfrm>
          <a:off x="381000" y="1488440"/>
          <a:ext cx="4343400" cy="24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698639"/>
              </p:ext>
            </p:extLst>
          </p:nvPr>
        </p:nvGraphicFramePr>
        <p:xfrm>
          <a:off x="4876800" y="1508760"/>
          <a:ext cx="4114800" cy="275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074861"/>
              </p:ext>
            </p:extLst>
          </p:nvPr>
        </p:nvGraphicFramePr>
        <p:xfrm>
          <a:off x="211454" y="3886200"/>
          <a:ext cx="4970146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9" grpId="0">
        <p:bldAsOne/>
      </p:bldGraphic>
      <p:bldGraphic spid="2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96143"/>
              </p:ext>
            </p:extLst>
          </p:nvPr>
        </p:nvGraphicFramePr>
        <p:xfrm>
          <a:off x="1905000" y="1447800"/>
          <a:ext cx="5562600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70"/>
                <a:gridCol w="863474"/>
                <a:gridCol w="916114"/>
                <a:gridCol w="916114"/>
                <a:gridCol w="916114"/>
                <a:gridCol w="916114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Y3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YEAR 3 </a:t>
                      </a:r>
                      <a:r>
                        <a:rPr lang="en-GB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9154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Overall at 82% of planned effort for WP1-4</a:t>
            </a:r>
          </a:p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Funded effort at 87% of planned effort for WP1-4</a:t>
            </a:r>
          </a:p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Unfunded effort under-reported in Year 3 but activities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carried out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(e.g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events participation)</a:t>
            </a:r>
          </a:p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Under reporting in WP2 at 80% - no impact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on milestones and deliverables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Under reporting in WP3 and WP4 to balance against PY1; some efforts in WP4-M not reported in the period (preparation of the final report + review Aug-Sept -0.9PMs)</a:t>
            </a:r>
          </a:p>
        </p:txBody>
      </p:sp>
    </p:spTree>
    <p:extLst>
      <p:ext uri="{BB962C8B-B14F-4D97-AF65-F5344CB8AC3E}">
        <p14:creationId xmlns:p14="http://schemas.microsoft.com/office/powerpoint/2010/main" val="4728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Y1-Y2-Y3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181600"/>
            <a:ext cx="8343900" cy="1219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050433"/>
              </p:ext>
            </p:extLst>
          </p:nvPr>
        </p:nvGraphicFramePr>
        <p:xfrm>
          <a:off x="457200" y="1251466"/>
          <a:ext cx="8343899" cy="393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35000" y="5181600"/>
            <a:ext cx="7528560" cy="1295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QMUL: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catching up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under reported effort previous year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CERN: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personnel end of temporary contract early 2013</a:t>
            </a: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Imperial: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lack of resource already identified</a:t>
            </a: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EGI.eu: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0.9 PMs effort dedicated to Final report and Financial report preparation not reported (period Aug/Sept)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7515"/>
          </a:xfrm>
        </p:spPr>
        <p:txBody>
          <a:bodyPr/>
          <a:lstStyle/>
          <a:p>
            <a:r>
              <a:rPr lang="en-GB" sz="3600" b="1" dirty="0" smtClean="0"/>
              <a:t>Project Y3–Total expenditure</a:t>
            </a:r>
            <a:endParaRPr lang="en-GB" sz="3600" b="1" dirty="0"/>
          </a:p>
        </p:txBody>
      </p:sp>
      <p:sp>
        <p:nvSpPr>
          <p:cNvPr id="17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3360" y="4457700"/>
            <a:ext cx="4114800" cy="8001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Subcontracting budget exhausted (CERN)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Budget indirect costs initially miscalculated @ 20% for STFC partner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68944"/>
              </p:ext>
            </p:extLst>
          </p:nvPr>
        </p:nvGraphicFramePr>
        <p:xfrm>
          <a:off x="228600" y="1336181"/>
          <a:ext cx="4130040" cy="3093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4040"/>
                <a:gridCol w="685800"/>
                <a:gridCol w="762000"/>
                <a:gridCol w="838200"/>
              </a:tblGrid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59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323,399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330,607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35,404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76,366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25,389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4,335</a:t>
                      </a:r>
                      <a:endParaRPr lang="en-GB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exhausted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422,880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395,735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87,227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139,497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510,079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535,231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452,574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420,233 </a:t>
                      </a:r>
                      <a:endParaRPr lang="en-GB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cost category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522109"/>
              </p:ext>
            </p:extLst>
          </p:nvPr>
        </p:nvGraphicFramePr>
        <p:xfrm>
          <a:off x="4529203" y="1806879"/>
          <a:ext cx="4182401" cy="3780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600"/>
                <a:gridCol w="685800"/>
                <a:gridCol w="838200"/>
                <a:gridCol w="685801"/>
              </a:tblGrid>
              <a:tr h="2837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Project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Total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182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995,325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1,002,533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87,546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96,728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119,000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68,023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14,000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21,441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1,215,872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1,188,725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240,374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294,644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1,456,245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1,483,398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1,300,000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1,267,658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19808" y="1319572"/>
            <a:ext cx="449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Total project</a:t>
            </a:r>
            <a:endParaRPr lang="en-US" sz="1800" b="1" dirty="0">
              <a:solidFill>
                <a:srgbClr val="FF66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97840" y="5257800"/>
            <a:ext cx="3962400" cy="10858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1400" b="1" dirty="0">
                <a:solidFill>
                  <a:srgbClr val="FF6600"/>
                </a:solidFill>
              </a:rPr>
              <a:t>Total </a:t>
            </a:r>
            <a:r>
              <a:rPr lang="en-GB" sz="1400" b="1" dirty="0" smtClean="0">
                <a:solidFill>
                  <a:srgbClr val="FF6600"/>
                </a:solidFill>
              </a:rPr>
              <a:t>project:</a:t>
            </a:r>
            <a:endParaRPr lang="en-US" sz="1400" b="1" dirty="0">
              <a:solidFill>
                <a:srgbClr val="FF6600"/>
              </a:solidFill>
            </a:endParaRP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Personnel &amp; travel costs linear with plan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Other costs reconsidered as subcontracting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Total budget balanced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495800" y="5638800"/>
            <a:ext cx="3962400" cy="8572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Note: travel costs for EC review participation not claimed yet. Amended costs claimed will be submitted after the review.</a:t>
            </a:r>
          </a:p>
        </p:txBody>
      </p:sp>
    </p:spTree>
    <p:extLst>
      <p:ext uri="{BB962C8B-B14F-4D97-AF65-F5344CB8AC3E}">
        <p14:creationId xmlns:p14="http://schemas.microsoft.com/office/powerpoint/2010/main" val="7921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"/>
            <a:ext cx="7531100" cy="83751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Partners Y3-Total expenditure</a:t>
            </a:r>
            <a:endParaRPr lang="en-GB" sz="36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60" y="4867258"/>
            <a:ext cx="44178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Overall at 93% of planned spend for PY3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5943600"/>
            <a:ext cx="4800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Overall at 98% of funding planned for the total project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56453"/>
              </p:ext>
            </p:extLst>
          </p:nvPr>
        </p:nvGraphicFramePr>
        <p:xfrm>
          <a:off x="4267200" y="2599508"/>
          <a:ext cx="4800600" cy="303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967177"/>
              </p:ext>
            </p:extLst>
          </p:nvPr>
        </p:nvGraphicFramePr>
        <p:xfrm>
          <a:off x="113504" y="1433646"/>
          <a:ext cx="4763296" cy="29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8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3335</Words>
  <Application>Microsoft Office PowerPoint</Application>
  <PresentationFormat>On-screen Show (4:3)</PresentationFormat>
  <Paragraphs>1379</Paragraphs>
  <Slides>32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Effort consumed Y3</vt:lpstr>
      <vt:lpstr>Y3 achieved effort</vt:lpstr>
      <vt:lpstr>Y1-Y2-Y3 achieved efforts</vt:lpstr>
      <vt:lpstr>Project Y3–Total expenditure</vt:lpstr>
      <vt:lpstr>Partners Y3-Total expenditure</vt:lpstr>
      <vt:lpstr>Expenditure e-Concertation meetings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PY3</vt:lpstr>
      <vt:lpstr>Project Metrics PY3</vt:lpstr>
      <vt:lpstr>Project Metrics PY3</vt:lpstr>
      <vt:lpstr>PowerPoint Presentation</vt:lpstr>
      <vt:lpstr>WP4: Major achievements</vt:lpstr>
      <vt:lpstr>WP4: Major achievements</vt:lpstr>
      <vt:lpstr>Project issues - resolved</vt:lpstr>
      <vt:lpstr>Project issues - ongoing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380</cp:revision>
  <dcterms:created xsi:type="dcterms:W3CDTF">2010-08-31T11:29:02Z</dcterms:created>
  <dcterms:modified xsi:type="dcterms:W3CDTF">2013-09-11T09:43:53Z</dcterms:modified>
</cp:coreProperties>
</file>