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7" r:id="rId1"/>
    <p:sldMasterId id="2147483685" r:id="rId2"/>
    <p:sldMasterId id="2147483650" r:id="rId3"/>
    <p:sldMasterId id="2147483651" r:id="rId4"/>
  </p:sldMasterIdLst>
  <p:notesMasterIdLst>
    <p:notesMasterId r:id="rId15"/>
  </p:notesMasterIdLst>
  <p:sldIdLst>
    <p:sldId id="263" r:id="rId5"/>
    <p:sldId id="383" r:id="rId6"/>
    <p:sldId id="353" r:id="rId7"/>
    <p:sldId id="310" r:id="rId8"/>
    <p:sldId id="389" r:id="rId9"/>
    <p:sldId id="329" r:id="rId10"/>
    <p:sldId id="311" r:id="rId11"/>
    <p:sldId id="328" r:id="rId12"/>
    <p:sldId id="392" r:id="rId13"/>
    <p:sldId id="3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26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3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5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4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58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47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3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1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3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69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29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1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5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1810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20.jpeg"/><Relationship Id="rId10" Type="http://schemas.openxmlformats.org/officeDocument/2006/relationships/image" Target="../media/image23.jpg"/><Relationship Id="rId4" Type="http://schemas.openxmlformats.org/officeDocument/2006/relationships/image" Target="../media/image15.jpeg"/><Relationship Id="rId9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 dirty="0">
                <a:ea typeface="ＭＳ Ｐゴシック" pitchFamily="34" charset="-128"/>
              </a:rPr>
              <a:t>www.e-sciencetalk.eu</a:t>
            </a:r>
            <a:endParaRPr lang="en-US" b="1" dirty="0"/>
          </a:p>
          <a:p>
            <a:pPr eaLnBrk="1" hangingPunct="1"/>
            <a:endParaRPr lang="en-GB" dirty="0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/>
              <a:t>e-</a:t>
            </a:r>
            <a:r>
              <a:rPr lang="en-US" b="1" dirty="0" err="1"/>
              <a:t>ScienceTalk</a:t>
            </a:r>
            <a:r>
              <a:rPr lang="en-US" b="1" dirty="0"/>
              <a:t>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1 September 2010 – 31 </a:t>
            </a:r>
            <a:r>
              <a:rPr lang="en-US" i="1" dirty="0" smtClean="0"/>
              <a:t>July 2013</a:t>
            </a:r>
            <a:endParaRPr lang="en-US" i="1" dirty="0"/>
          </a:p>
          <a:p>
            <a:pPr marL="342900" indent="-342900" algn="ctr">
              <a:spcBef>
                <a:spcPct val="20000"/>
              </a:spcBef>
            </a:pPr>
            <a:endParaRPr lang="en-US" sz="8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Bob Jones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CERN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e-</a:t>
            </a:r>
            <a:r>
              <a:rPr lang="en-US" sz="2400" dirty="0" err="1" smtClean="0"/>
              <a:t>ScienceTalk</a:t>
            </a:r>
            <a:r>
              <a:rPr lang="en-US" sz="2400" dirty="0" smtClean="0"/>
              <a:t> PMB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ja-JP" sz="2000" dirty="0" err="1" smtClean="0">
                <a:ea typeface="ＭＳ Ｐゴシック" pitchFamily="34" charset="-128"/>
              </a:rPr>
              <a:t>Manisha</a:t>
            </a:r>
            <a:r>
              <a:rPr lang="en-GB" altLang="ja-JP" sz="2000" dirty="0" smtClean="0">
                <a:ea typeface="ＭＳ Ｐゴシック" pitchFamily="34" charset="-128"/>
              </a:rPr>
              <a:t> </a:t>
            </a:r>
            <a:r>
              <a:rPr lang="en-GB" altLang="ja-JP" sz="2000" dirty="0" err="1" smtClean="0">
                <a:ea typeface="ＭＳ Ｐゴシック" pitchFamily="34" charset="-128"/>
              </a:rPr>
              <a:t>Lalloo</a:t>
            </a:r>
            <a:r>
              <a:rPr lang="en-GB" altLang="ja-JP" sz="2000" dirty="0" smtClean="0">
                <a:ea typeface="ＭＳ Ｐゴシック" pitchFamily="34" charset="-128"/>
              </a:rPr>
              <a:t>, Grid Impact Reporter, WP1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QMUL November 2011 (PM15)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Jacqui Hayes, EU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 Editor, WP3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</a:t>
            </a:r>
            <a:r>
              <a:rPr lang="en-GB" altLang="ja-JP" sz="2000" dirty="0">
                <a:ea typeface="ＭＳ Ｐゴシック" pitchFamily="34" charset="-128"/>
              </a:rPr>
              <a:t>CERN </a:t>
            </a:r>
            <a:r>
              <a:rPr lang="en-GB" altLang="ja-JP" sz="2000" dirty="0" smtClean="0">
                <a:ea typeface="ＭＳ Ｐゴシック" pitchFamily="34" charset="-128"/>
              </a:rPr>
              <a:t>March 2012 (PM19)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Stefan </a:t>
            </a:r>
            <a:r>
              <a:rPr lang="en-GB" altLang="ja-JP" sz="2000" dirty="0" err="1" smtClean="0">
                <a:ea typeface="ＭＳ Ｐゴシック" pitchFamily="34" charset="-128"/>
              </a:rPr>
              <a:t>Janusz</a:t>
            </a:r>
            <a:r>
              <a:rPr lang="en-GB" altLang="ja-JP" sz="2000" dirty="0" smtClean="0">
                <a:ea typeface="ＭＳ Ｐゴシック" pitchFamily="34" charset="-128"/>
              </a:rPr>
              <a:t>, e-Science Impact Reporter, WP1, QMUL. Started 27 February 2012 (PM18)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Andrew Purcell, 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August 2012 (PM24)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James Cook, Intern (paid), QMUL. July – August 2012, gathering feedback, marketing plan for e-</a:t>
            </a:r>
            <a:r>
              <a:rPr lang="en-US" sz="2000" dirty="0" err="1" smtClean="0">
                <a:ea typeface="ＭＳ Ｐゴシック" pitchFamily="34" charset="-128"/>
              </a:rPr>
              <a:t>ScienceCity</a:t>
            </a:r>
            <a:r>
              <a:rPr lang="en-US" sz="2000" dirty="0" smtClean="0">
                <a:ea typeface="ＭＳ Ｐゴシック" pitchFamily="34" charset="-128"/>
              </a:rPr>
              <a:t>, multimedia materials research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Adrian </a:t>
            </a:r>
            <a:r>
              <a:rPr lang="en-US" sz="2000" dirty="0" err="1" smtClean="0">
                <a:ea typeface="ＭＳ Ｐゴシック" pitchFamily="34" charset="-128"/>
              </a:rPr>
              <a:t>Giordini</a:t>
            </a:r>
            <a:r>
              <a:rPr lang="en-US" sz="2000" dirty="0" smtClean="0">
                <a:ea typeface="ＭＳ Ｐゴシック" pitchFamily="34" charset="-128"/>
              </a:rPr>
              <a:t>, Science Writer, CERN. Left January 2013 (PM29)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  <a:noFill/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sz="2800" b="1" dirty="0" smtClean="0"/>
              <a:t>09:40 Project Overview </a:t>
            </a:r>
            <a:r>
              <a:rPr lang="en-GB" sz="2800" i="1" dirty="0" smtClean="0"/>
              <a:t>(Bob Jones, PMB, CERN)</a:t>
            </a:r>
          </a:p>
          <a:p>
            <a:r>
              <a:rPr lang="en-GB" sz="2800" b="1" dirty="0" smtClean="0"/>
              <a:t>09:50 WP4: Management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10:20 WP1: Policy &amp; Impact </a:t>
            </a:r>
            <a:r>
              <a:rPr lang="en-GB" sz="2800" i="1" dirty="0"/>
              <a:t>(Catherine </a:t>
            </a:r>
            <a:r>
              <a:rPr lang="en-GB" sz="2800" i="1" dirty="0" err="1"/>
              <a:t>Gater</a:t>
            </a:r>
            <a:r>
              <a:rPr lang="en-GB" sz="2800" i="1" dirty="0"/>
              <a:t>, Project </a:t>
            </a:r>
            <a:r>
              <a:rPr lang="en-GB" sz="2800" i="1" dirty="0" err="1" smtClean="0"/>
              <a:t>Coord</a:t>
            </a:r>
            <a:r>
              <a:rPr lang="en-GB" sz="2800" i="1" dirty="0" smtClean="0"/>
              <a:t>, </a:t>
            </a:r>
            <a:r>
              <a:rPr lang="en-GB" sz="2800" i="1" dirty="0"/>
              <a:t>EGI.eu)</a:t>
            </a:r>
          </a:p>
          <a:p>
            <a:r>
              <a:rPr lang="en-GB" sz="2800" b="1" dirty="0" smtClean="0"/>
              <a:t>10:50 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(Andre-Pierre Olivier, WP Leader, APO)</a:t>
            </a:r>
          </a:p>
          <a:p>
            <a:r>
              <a:rPr lang="en-GB" sz="2800" i="1" dirty="0" smtClean="0"/>
              <a:t>11:20 COFFEE</a:t>
            </a:r>
            <a:endParaRPr lang="en-GB" sz="2800" dirty="0" smtClean="0"/>
          </a:p>
          <a:p>
            <a:r>
              <a:rPr lang="en-GB" sz="2800" b="1" dirty="0" smtClean="0"/>
              <a:t>11:30 WP3: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(Andrew Purcell, WP Leader, CERN)</a:t>
            </a:r>
          </a:p>
          <a:p>
            <a:r>
              <a:rPr lang="en-GB" sz="2800" i="1" dirty="0" smtClean="0"/>
              <a:t>12:00 LUNCH</a:t>
            </a:r>
          </a:p>
          <a:p>
            <a:r>
              <a:rPr lang="en-GB" sz="2800" b="1" dirty="0" smtClean="0"/>
              <a:t>13:00 DEMO: </a:t>
            </a:r>
            <a:r>
              <a:rPr lang="en-GB" sz="2800" dirty="0" smtClean="0"/>
              <a:t>Real Time Monitor </a:t>
            </a:r>
            <a:r>
              <a:rPr lang="en-GB" sz="2800" i="1" dirty="0" smtClean="0"/>
              <a:t>(</a:t>
            </a:r>
            <a:r>
              <a:rPr lang="en-GB" sz="2800" i="1" dirty="0" err="1" smtClean="0"/>
              <a:t>Janusz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Martyniak</a:t>
            </a:r>
            <a:r>
              <a:rPr lang="en-GB" sz="2800" i="1" dirty="0" smtClean="0"/>
              <a:t>, Imperial)</a:t>
            </a:r>
          </a:p>
          <a:p>
            <a:r>
              <a:rPr lang="en-GB" sz="2800" b="1" dirty="0" smtClean="0"/>
              <a:t>13:20 </a:t>
            </a:r>
            <a:r>
              <a:rPr lang="en-GB" sz="2800" b="1" dirty="0" smtClean="0"/>
              <a:t>Future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13:40 Final Q&amp;A </a:t>
            </a:r>
            <a:r>
              <a:rPr lang="en-GB" sz="2800" i="1" dirty="0" smtClean="0"/>
              <a:t>(Catherine </a:t>
            </a:r>
            <a:r>
              <a:rPr lang="en-GB" sz="2800" i="1" dirty="0" err="1"/>
              <a:t>Gater</a:t>
            </a:r>
            <a:r>
              <a:rPr lang="en-GB" sz="2800" i="1" dirty="0"/>
              <a:t>, Project Coordinator, EGI.eu)</a:t>
            </a:r>
          </a:p>
          <a:p>
            <a:r>
              <a:rPr lang="en-GB" sz="2800" b="1" dirty="0" smtClean="0"/>
              <a:t>14:00 Review team discussion</a:t>
            </a:r>
          </a:p>
          <a:p>
            <a:r>
              <a:rPr lang="en-GB" sz="2800" b="1" dirty="0" smtClean="0"/>
              <a:t>15:00 Review team feedback</a:t>
            </a:r>
            <a:endParaRPr lang="en-GB" sz="2800" dirty="0"/>
          </a:p>
          <a:p>
            <a:endParaRPr lang="en-GB" sz="2800" i="1" dirty="0" smtClean="0"/>
          </a:p>
          <a:p>
            <a:pPr marL="0" indent="0" algn="ctr">
              <a:buNone/>
            </a:pPr>
            <a:r>
              <a:rPr lang="en-GB" sz="2600" b="1" dirty="0" smtClean="0">
                <a:hlinkClick r:id="rId2"/>
              </a:rPr>
              <a:t>ONLINE AGENDA </a:t>
            </a:r>
            <a:r>
              <a:rPr lang="en-GB" sz="2600" b="1" dirty="0">
                <a:hlinkClick r:id="rId2"/>
              </a:rPr>
              <a:t>http://</a:t>
            </a:r>
            <a:r>
              <a:rPr lang="en-GB" sz="2600" b="1" dirty="0" smtClean="0">
                <a:hlinkClick r:id="rId2"/>
              </a:rPr>
              <a:t>indico.egi.eu/indico/conferenceDisplay.py?confId=1810</a:t>
            </a:r>
            <a:endParaRPr lang="en-GB" sz="26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1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Aims, partners and audiences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7526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 dirty="0">
                <a:ea typeface="ＭＳ Ｐゴシック" pitchFamily="34" charset="-128"/>
              </a:rPr>
              <a:t>To build on the significant achievements of </a:t>
            </a:r>
            <a:r>
              <a:rPr lang="en-GB" altLang="ja-JP" sz="2400" dirty="0" err="1">
                <a:ea typeface="ＭＳ Ｐゴシック" pitchFamily="34" charset="-128"/>
              </a:rPr>
              <a:t>GridTalk</a:t>
            </a:r>
            <a:r>
              <a:rPr lang="en-GB" altLang="ja-JP" sz="2400" dirty="0">
                <a:ea typeface="ＭＳ Ｐゴシック" pitchFamily="34" charset="-128"/>
              </a:rPr>
              <a:t> in bringing the success stories of Europe’s e-Infrastructure to its audiences. 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dirty="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Sep 2010 – 31 </a:t>
            </a:r>
            <a:r>
              <a:rPr lang="en-GB" altLang="ja-JP" sz="2400" b="1" dirty="0" smtClean="0">
                <a:ea typeface="ＭＳ Ｐゴシック" pitchFamily="34" charset="-128"/>
              </a:rPr>
              <a:t>July 2013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e-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74800" y="1422400"/>
            <a:ext cx="6477000" cy="42165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en-GB" sz="2000" dirty="0"/>
              <a:t>GridTalk </a:t>
            </a:r>
            <a:r>
              <a:rPr lang="en-GB" sz="2000" dirty="0" smtClean="0"/>
              <a:t>aimed </a:t>
            </a:r>
            <a:r>
              <a:rPr lang="en-GB" sz="2000" dirty="0"/>
              <a:t>to increase awareness of the scientific impact of European grid projects by providing interesting, useful and insightful material aimed at three main audiences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Policy makers in European science and business.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Members </a:t>
            </a:r>
            <a:r>
              <a:rPr lang="en-GB" sz="2000" dirty="0"/>
              <a:t>of the public in Europe and worldwide.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European scientists in a position to develop or exploit grid</a:t>
            </a:r>
            <a:r>
              <a:rPr lang="en-GB" sz="2000" i="1" dirty="0"/>
              <a:t> </a:t>
            </a:r>
            <a:r>
              <a:rPr lang="en-GB" sz="2000" dirty="0"/>
              <a:t>computing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</a:t>
            </a:r>
            <a:r>
              <a:rPr lang="en-GB" altLang="ja-JP" sz="2400" b="1" dirty="0" smtClean="0">
                <a:ea typeface="ＭＳ Ｐゴシック" pitchFamily="34" charset="-128"/>
              </a:rPr>
              <a:t>May 2008 </a:t>
            </a:r>
            <a:r>
              <a:rPr lang="en-GB" altLang="ja-JP" sz="2400" b="1" dirty="0">
                <a:ea typeface="ＭＳ Ｐゴシック" pitchFamily="34" charset="-128"/>
              </a:rPr>
              <a:t>– </a:t>
            </a:r>
            <a:r>
              <a:rPr lang="en-GB" altLang="ja-JP" sz="2400" b="1" dirty="0" smtClean="0">
                <a:ea typeface="ＭＳ Ｐゴシック" pitchFamily="34" charset="-128"/>
              </a:rPr>
              <a:t>31 August 2010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GridTalk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22400"/>
            <a:ext cx="1168399" cy="1168399"/>
          </a:xfrm>
          <a:prstGeom prst="rect">
            <a:avLst/>
          </a:prstGeom>
        </p:spPr>
      </p:pic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Cover the broader e-Infrastructure e.g. volunteer, cloud, high performance computing and the network layer</a:t>
            </a:r>
          </a:p>
          <a:p>
            <a:pPr eaLnBrk="1" hangingPunct="1"/>
            <a:r>
              <a:rPr lang="en-US" sz="2000" dirty="0"/>
              <a:t>Work with projects from a wider geographical area, including Asia, Latin America and </a:t>
            </a:r>
            <a:r>
              <a:rPr lang="en-US" sz="2000" dirty="0" smtClean="0"/>
              <a:t>Africa</a:t>
            </a:r>
          </a:p>
          <a:p>
            <a:pPr eaLnBrk="1" hangingPunct="1"/>
            <a:r>
              <a:rPr lang="en-US" sz="2000" dirty="0"/>
              <a:t>Expand the Consortium to include Imperial College, to bring on board their expertise with the Real Time </a:t>
            </a:r>
            <a:r>
              <a:rPr lang="en-US" sz="2000" dirty="0" smtClean="0"/>
              <a:t>Monitor (RTM)</a:t>
            </a:r>
          </a:p>
          <a:p>
            <a:pPr eaLnBrk="1" hangingPunct="1"/>
            <a:r>
              <a:rPr lang="en-US" sz="2000" dirty="0"/>
              <a:t>Include EGI.eu in the Consortium in the Management work package to </a:t>
            </a:r>
            <a:r>
              <a:rPr lang="en-US" sz="2000" dirty="0" err="1"/>
              <a:t>maximise</a:t>
            </a:r>
            <a:r>
              <a:rPr lang="en-US" sz="2000" dirty="0"/>
              <a:t> synergy in the areas of networking and </a:t>
            </a:r>
            <a:r>
              <a:rPr lang="en-US" sz="2000" dirty="0" smtClean="0"/>
              <a:t>dissemination</a:t>
            </a:r>
          </a:p>
          <a:p>
            <a:pPr eaLnBrk="1" hangingPunct="1"/>
            <a:r>
              <a:rPr lang="en-US" sz="2000" dirty="0" err="1"/>
              <a:t>Analyse</a:t>
            </a:r>
            <a:r>
              <a:rPr lang="en-US" sz="2000" dirty="0"/>
              <a:t> the reach and impact of longer running products, such as  </a:t>
            </a:r>
            <a:r>
              <a:rPr lang="en-US" sz="2000" dirty="0" err="1"/>
              <a:t>iSGTW</a:t>
            </a:r>
            <a:r>
              <a:rPr lang="en-US" sz="2000" dirty="0"/>
              <a:t> and </a:t>
            </a:r>
            <a:r>
              <a:rPr lang="en-US" sz="2000" dirty="0" err="1"/>
              <a:t>GridCafé</a:t>
            </a:r>
            <a:r>
              <a:rPr lang="en-US" sz="2000" dirty="0"/>
              <a:t> and explore sustainability beyond the lifetime of the project for all products </a:t>
            </a:r>
            <a:endParaRPr lang="en-US" sz="2000" dirty="0" smtClean="0"/>
          </a:p>
          <a:p>
            <a:pPr eaLnBrk="1" hangingPunct="1"/>
            <a:r>
              <a:rPr lang="en-US" sz="2000" dirty="0"/>
              <a:t>Explore new Web 2.0 technologies such as social media sites and interactive visual environments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4500" y="462915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" y="34290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438400" y="1337588"/>
            <a:ext cx="6705600" cy="50783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 dirty="0">
                <a:ea typeface="ＭＳ Ｐゴシック" pitchFamily="34" charset="-128"/>
              </a:rPr>
              <a:t>  </a:t>
            </a:r>
            <a:r>
              <a:rPr lang="en-GB" altLang="ja-JP" sz="1800" dirty="0">
                <a:ea typeface="ＭＳ Ｐゴシック" pitchFamily="34" charset="-128"/>
              </a:rPr>
              <a:t>coordinates the pan-European distributed computing network, the European Grid Infrastructure, and leads the dissemination task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b="1" dirty="0" smtClean="0">
              <a:ea typeface="ＭＳ Ｐゴシック" pitchFamily="34" charset="-128"/>
            </a:endParaRPr>
          </a:p>
          <a:p>
            <a:endParaRPr lang="en-GB" altLang="ja-JP" sz="1800" b="1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 dirty="0">
                <a:ea typeface="ＭＳ Ｐゴシック" pitchFamily="34" charset="-128"/>
              </a:rPr>
              <a:t>is a web design business based in </a:t>
            </a:r>
            <a:r>
              <a:rPr lang="en-GB" altLang="ja-JP" sz="1800" dirty="0" err="1">
                <a:ea typeface="ＭＳ Ｐゴシック" pitchFamily="34" charset="-128"/>
              </a:rPr>
              <a:t>Bellegarde</a:t>
            </a:r>
            <a:r>
              <a:rPr lang="en-GB" altLang="ja-JP" sz="1800" dirty="0">
                <a:ea typeface="ＭＳ Ｐゴシック" pitchFamily="34" charset="-128"/>
              </a:rPr>
              <a:t>, France. It has worked previously on grid multimedia communication, including the </a:t>
            </a:r>
            <a:r>
              <a:rPr lang="en-GB" altLang="ja-JP" sz="1800" dirty="0" err="1">
                <a:ea typeface="ＭＳ Ｐゴシック" pitchFamily="34" charset="-128"/>
              </a:rPr>
              <a:t>GridCafé</a:t>
            </a:r>
            <a:r>
              <a:rPr lang="en-GB" altLang="ja-JP" sz="1800" dirty="0">
                <a:ea typeface="ＭＳ Ｐゴシック" pitchFamily="34" charset="-128"/>
              </a:rPr>
              <a:t> website.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 dirty="0">
                <a:ea typeface="ＭＳ Ｐゴシック" pitchFamily="34" charset="-128"/>
              </a:rPr>
              <a:t>is </a:t>
            </a:r>
            <a:r>
              <a:rPr lang="en-GB" altLang="ja-JP" sz="1800" dirty="0" smtClean="0">
                <a:ea typeface="ＭＳ Ｐゴシック" pitchFamily="34" charset="-128"/>
              </a:rPr>
              <a:t>very active </a:t>
            </a:r>
            <a:r>
              <a:rPr lang="en-GB" altLang="ja-JP" sz="1800" dirty="0">
                <a:ea typeface="ＭＳ Ｐゴシック" pitchFamily="34" charset="-128"/>
              </a:rPr>
              <a:t>in e-Science and created the </a:t>
            </a:r>
            <a:r>
              <a:rPr lang="en-GB" altLang="ja-JP" sz="1800" dirty="0" smtClean="0">
                <a:ea typeface="ＭＳ Ｐゴシック" pitchFamily="34" charset="-128"/>
              </a:rPr>
              <a:t/>
            </a:r>
            <a:br>
              <a:rPr lang="en-GB" altLang="ja-JP" sz="1800" dirty="0" smtClean="0">
                <a:ea typeface="ＭＳ Ｐゴシック" pitchFamily="34" charset="-128"/>
              </a:rPr>
            </a:br>
            <a:r>
              <a:rPr lang="en-GB" altLang="ja-JP" sz="1800" dirty="0" smtClean="0">
                <a:ea typeface="ＭＳ Ｐゴシック" pitchFamily="34" charset="-128"/>
              </a:rPr>
              <a:t>3D </a:t>
            </a:r>
            <a:r>
              <a:rPr lang="en-GB" altLang="ja-JP" sz="1800" dirty="0">
                <a:ea typeface="ＭＳ Ｐゴシック" pitchFamily="34" charset="-128"/>
              </a:rPr>
              <a:t>graphical grid display tool, the Real Time Monitor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US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is heavily involved in grid </a:t>
            </a:r>
            <a:r>
              <a:rPr lang="en-US" altLang="ja-JP" sz="1800" dirty="0" smtClean="0">
                <a:ea typeface="ＭＳ Ｐゴシック" pitchFamily="34" charset="-128"/>
              </a:rPr>
              <a:t>and cloud dissemination </a:t>
            </a:r>
            <a:r>
              <a:rPr lang="en-US" altLang="ja-JP" sz="1800" dirty="0">
                <a:ea typeface="ＭＳ Ｐゴシック" pitchFamily="34" charset="-128"/>
              </a:rPr>
              <a:t>and coordinated all three phases of EGEE, including leading the outreach </a:t>
            </a:r>
            <a:r>
              <a:rPr lang="en-US" altLang="ja-JP" sz="1800" dirty="0" smtClean="0">
                <a:ea typeface="ＭＳ Ｐゴシック" pitchFamily="34" charset="-128"/>
              </a:rPr>
              <a:t>activity, and coordinates Helix-Nebula.</a:t>
            </a: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7244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Partners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Team at the project </a:t>
            </a:r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b="1" dirty="0" smtClean="0">
                <a:solidFill>
                  <a:schemeClr val="tx1"/>
                </a:solidFill>
              </a:rPr>
              <a:t>tart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540871"/>
              </p:ext>
            </p:extLst>
          </p:nvPr>
        </p:nvGraphicFramePr>
        <p:xfrm>
          <a:off x="304800" y="1264324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Coordinator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Grid Impact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Drollette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</a:p>
                    <a:p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</a:p>
                    <a:p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it-IT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1662111"/>
            <a:ext cx="877888" cy="1000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5105400"/>
            <a:ext cx="74295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9200"/>
            <a:ext cx="742950" cy="9906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Final team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08770"/>
              </p:ext>
            </p:extLst>
          </p:nvPr>
        </p:nvGraphicFramePr>
        <p:xfrm>
          <a:off x="457200" y="1423074"/>
          <a:ext cx="8229600" cy="4780876"/>
        </p:xfrm>
        <a:graphic>
          <a:graphicData uri="http://schemas.openxmlformats.org/drawingml/2006/table">
            <a:tbl>
              <a:tblPr/>
              <a:tblGrid>
                <a:gridCol w="1069848"/>
                <a:gridCol w="1645920"/>
                <a:gridCol w="1069848"/>
                <a:gridCol w="1728216"/>
                <a:gridCol w="1069848"/>
                <a:gridCol w="164592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Coordinator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Stefan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e-Science Impact 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Andrew Purcell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Adrian Giordani</a:t>
                      </a: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it-IT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Zara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Qadir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drian Giorda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" y="5105398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ara Qadi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1054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12" y="1662112"/>
            <a:ext cx="981075" cy="11197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75" y="1662111"/>
            <a:ext cx="892992" cy="1019175"/>
          </a:xfrm>
          <a:prstGeom prst="rect">
            <a:avLst/>
          </a:prstGeom>
        </p:spPr>
      </p:pic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713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1_Custom Design</vt:lpstr>
      <vt:lpstr>Custom Design</vt:lpstr>
      <vt:lpstr>1_Default Design</vt:lpstr>
      <vt:lpstr>1_EGEE_template</vt:lpstr>
      <vt:lpstr>PowerPoint Presentation</vt:lpstr>
      <vt:lpstr>Timetable for the review</vt:lpstr>
      <vt:lpstr>PowerPoint Presentation</vt:lpstr>
      <vt:lpstr>PowerPoint Presentation</vt:lpstr>
      <vt:lpstr>PowerPoint Presentation</vt:lpstr>
      <vt:lpstr>New areas for e-ScienceTalk</vt:lpstr>
      <vt:lpstr>Partners</vt:lpstr>
      <vt:lpstr>   Team at the project start</vt:lpstr>
      <vt:lpstr>   Final team</vt:lpstr>
      <vt:lpstr>   Recruitment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279</cp:revision>
  <dcterms:created xsi:type="dcterms:W3CDTF">2010-08-31T11:29:02Z</dcterms:created>
  <dcterms:modified xsi:type="dcterms:W3CDTF">2013-09-11T09:22:42Z</dcterms:modified>
</cp:coreProperties>
</file>