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3" r:id="rId1"/>
    <p:sldMasterId id="2147483675" r:id="rId2"/>
  </p:sldMasterIdLst>
  <p:notesMasterIdLst>
    <p:notesMasterId r:id="rId32"/>
  </p:notesMasterIdLst>
  <p:sldIdLst>
    <p:sldId id="431" r:id="rId3"/>
    <p:sldId id="432" r:id="rId4"/>
    <p:sldId id="433" r:id="rId5"/>
    <p:sldId id="434" r:id="rId6"/>
    <p:sldId id="466" r:id="rId7"/>
    <p:sldId id="435" r:id="rId8"/>
    <p:sldId id="436" r:id="rId9"/>
    <p:sldId id="437" r:id="rId10"/>
    <p:sldId id="465" r:id="rId11"/>
    <p:sldId id="438" r:id="rId12"/>
    <p:sldId id="439" r:id="rId13"/>
    <p:sldId id="440" r:id="rId14"/>
    <p:sldId id="441" r:id="rId15"/>
    <p:sldId id="467" r:id="rId16"/>
    <p:sldId id="443" r:id="rId17"/>
    <p:sldId id="442" r:id="rId18"/>
    <p:sldId id="464" r:id="rId19"/>
    <p:sldId id="468" r:id="rId20"/>
    <p:sldId id="444" r:id="rId21"/>
    <p:sldId id="445" r:id="rId22"/>
    <p:sldId id="446" r:id="rId23"/>
    <p:sldId id="448" r:id="rId24"/>
    <p:sldId id="447" r:id="rId25"/>
    <p:sldId id="449" r:id="rId26"/>
    <p:sldId id="450" r:id="rId27"/>
    <p:sldId id="451" r:id="rId28"/>
    <p:sldId id="458" r:id="rId29"/>
    <p:sldId id="462" r:id="rId30"/>
    <p:sldId id="463" r:id="rId31"/>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CC99"/>
    <a:srgbClr val="FF6600"/>
    <a:srgbClr val="FF9900"/>
    <a:srgbClr val="DDDDDD"/>
    <a:srgbClr val="CCE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68345" autoAdjust="0"/>
  </p:normalViewPr>
  <p:slideViewPr>
    <p:cSldViewPr>
      <p:cViewPr>
        <p:scale>
          <a:sx n="75" d="100"/>
          <a:sy n="75" d="100"/>
        </p:scale>
        <p:origin x="-18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chemeClr val="accent5">
                <a:lumMod val="75000"/>
              </a:schemeClr>
            </a:solidFill>
          </c:spPr>
          <c:invertIfNegative val="0"/>
          <c:cat>
            <c:strRef>
              <c:f>Sheet2!$H$2:$H$7</c:f>
              <c:strCache>
                <c:ptCount val="6"/>
                <c:pt idx="0">
                  <c:v>Government </c:v>
                </c:pt>
                <c:pt idx="1">
                  <c:v>Student</c:v>
                </c:pt>
                <c:pt idx="2">
                  <c:v>Academia </c:v>
                </c:pt>
                <c:pt idx="3">
                  <c:v>Teacher</c:v>
                </c:pt>
                <c:pt idx="4">
                  <c:v>IT/ Telecommunications </c:v>
                </c:pt>
                <c:pt idx="5">
                  <c:v>Sciences</c:v>
                </c:pt>
              </c:strCache>
            </c:strRef>
          </c:cat>
          <c:val>
            <c:numRef>
              <c:f>Sheet2!$I$2:$I$7</c:f>
              <c:numCache>
                <c:formatCode>General</c:formatCode>
                <c:ptCount val="6"/>
                <c:pt idx="0">
                  <c:v>3</c:v>
                </c:pt>
                <c:pt idx="1">
                  <c:v>6</c:v>
                </c:pt>
                <c:pt idx="2">
                  <c:v>1</c:v>
                </c:pt>
                <c:pt idx="3">
                  <c:v>2</c:v>
                </c:pt>
                <c:pt idx="4">
                  <c:v>6</c:v>
                </c:pt>
                <c:pt idx="5">
                  <c:v>4</c:v>
                </c:pt>
              </c:numCache>
            </c:numRef>
          </c:val>
        </c:ser>
        <c:dLbls>
          <c:showLegendKey val="0"/>
          <c:showVal val="0"/>
          <c:showCatName val="0"/>
          <c:showSerName val="0"/>
          <c:showPercent val="0"/>
          <c:showBubbleSize val="0"/>
        </c:dLbls>
        <c:gapWidth val="150"/>
        <c:axId val="86738816"/>
        <c:axId val="86740352"/>
      </c:barChart>
      <c:catAx>
        <c:axId val="86738816"/>
        <c:scaling>
          <c:orientation val="minMax"/>
        </c:scaling>
        <c:delete val="0"/>
        <c:axPos val="b"/>
        <c:majorTickMark val="out"/>
        <c:minorTickMark val="none"/>
        <c:tickLblPos val="nextTo"/>
        <c:crossAx val="86740352"/>
        <c:crosses val="autoZero"/>
        <c:auto val="1"/>
        <c:lblAlgn val="ctr"/>
        <c:lblOffset val="100"/>
        <c:noMultiLvlLbl val="0"/>
      </c:catAx>
      <c:valAx>
        <c:axId val="86740352"/>
        <c:scaling>
          <c:orientation val="minMax"/>
        </c:scaling>
        <c:delete val="0"/>
        <c:axPos val="l"/>
        <c:majorGridlines/>
        <c:numFmt formatCode="General" sourceLinked="1"/>
        <c:majorTickMark val="out"/>
        <c:minorTickMark val="none"/>
        <c:tickLblPos val="nextTo"/>
        <c:crossAx val="86738816"/>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581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6"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a:solidFill>
                <a:srgbClr val="000000"/>
              </a:solidFill>
              <a:latin typeface="Arial" charset="0"/>
              <a:cs typeface="Arial" charset="0"/>
              <a:sym typeface="Arial" charset="0"/>
            </a:endParaRPr>
          </a:p>
          <a:p>
            <a:pPr>
              <a:spcBef>
                <a:spcPts val="425"/>
              </a:spcBef>
            </a:pPr>
            <a:endParaRPr lang="en-US">
              <a:solidFill>
                <a:srgbClr val="000000"/>
              </a:solidFill>
              <a:latin typeface="Arial" charset="0"/>
              <a:cs typeface="Arial" charset="0"/>
              <a:sym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73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a:buNone/>
            </a:pPr>
            <a:endParaRPr lang="en-GB" sz="1200" kern="1200" dirty="0" smtClean="0">
              <a:solidFill>
                <a:schemeClr val="tx1"/>
              </a:solidFill>
              <a:latin typeface="Gill Sans" charset="0"/>
              <a:ea typeface="ＭＳ Ｐゴシック" charset="0"/>
              <a:cs typeface="+mn-cs"/>
            </a:endParaRPr>
          </a:p>
          <a:p>
            <a:endParaRPr lang="en-US" baseline="0" dirty="0" smtClean="0"/>
          </a:p>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6500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20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825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187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341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73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baseline="0" dirty="0" smtClean="0">
              <a:solidFill>
                <a:srgbClr val="000000"/>
              </a:solidFill>
              <a:latin typeface="Arial" charset="0"/>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4"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spcBef>
                <a:spcPts val="425"/>
              </a:spcBef>
            </a:pPr>
            <a:endParaRPr lang="en-US" dirty="0">
              <a:solidFill>
                <a:srgbClr val="000000"/>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0710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45133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867417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58373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2715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9568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07836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5646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80788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983049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953404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2538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3448938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36017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224845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81167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98172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9874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75196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69123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59716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8735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911659" y="0"/>
            <a:ext cx="8229600" cy="8382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57347953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561071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jp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p:cNvSpPr>
          <p:nvPr/>
        </p:nvSpPr>
        <p:spPr bwMode="auto">
          <a:xfrm>
            <a:off x="4932040" y="5859889"/>
            <a:ext cx="3908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wrap="none" lIns="38100" tIns="38100" rIns="38100" bIns="38100">
            <a:spAutoFit/>
          </a:bodyPr>
          <a:lstStyle/>
          <a:p>
            <a:pPr algn="l"/>
            <a:r>
              <a:rPr lang="en-US" sz="2800" dirty="0">
                <a:solidFill>
                  <a:schemeClr val="tx1"/>
                </a:solidFill>
                <a:latin typeface="Arial Bold" charset="0"/>
                <a:ea typeface="ＭＳ Ｐゴシック" charset="0"/>
                <a:cs typeface="Arial Bold" charset="0"/>
                <a:sym typeface="Arial Bold" charset="0"/>
              </a:rPr>
              <a:t>www.e-sciencetalk.org</a:t>
            </a:r>
          </a:p>
        </p:txBody>
      </p:sp>
      <p:sp>
        <p:nvSpPr>
          <p:cNvPr id="3" name="Title 2"/>
          <p:cNvSpPr>
            <a:spLocks noGrp="1"/>
          </p:cNvSpPr>
          <p:nvPr>
            <p:ph type="ctrTitle"/>
          </p:nvPr>
        </p:nvSpPr>
        <p:spPr/>
        <p:txBody>
          <a:bodyPr>
            <a:normAutofit/>
          </a:bodyPr>
          <a:lstStyle/>
          <a:p>
            <a:pPr marL="342900" indent="-342900"/>
            <a:r>
              <a:rPr lang="en-US" dirty="0">
                <a:solidFill>
                  <a:srgbClr val="191919"/>
                </a:solidFill>
                <a:latin typeface="Arial Bold" charset="0"/>
                <a:ea typeface="ＭＳ Ｐゴシック" charset="0"/>
                <a:cs typeface="Arial Bold" charset="0"/>
                <a:sym typeface="Arial Bold" charset="0"/>
              </a:rPr>
              <a:t>WP1: Policy, Impact and</a:t>
            </a:r>
            <a:br>
              <a:rPr lang="en-US" dirty="0">
                <a:solidFill>
                  <a:srgbClr val="191919"/>
                </a:solidFill>
                <a:latin typeface="Arial Bold" charset="0"/>
                <a:ea typeface="ＭＳ Ｐゴシック" charset="0"/>
                <a:cs typeface="Arial Bold" charset="0"/>
                <a:sym typeface="Arial Bold" charset="0"/>
              </a:rPr>
            </a:br>
            <a:r>
              <a:rPr lang="en-US" dirty="0" smtClean="0">
                <a:solidFill>
                  <a:srgbClr val="191919"/>
                </a:solidFill>
                <a:latin typeface="Arial Bold" charset="0"/>
                <a:ea typeface="ＭＳ Ｐゴシック" charset="0"/>
                <a:cs typeface="Arial Bold" charset="0"/>
                <a:sym typeface="Arial Bold" charset="0"/>
              </a:rPr>
              <a:t>Sustainability</a:t>
            </a:r>
            <a:endParaRPr lang="en-GB" dirty="0"/>
          </a:p>
        </p:txBody>
      </p:sp>
      <p:sp>
        <p:nvSpPr>
          <p:cNvPr id="4" name="Subtitle 3"/>
          <p:cNvSpPr>
            <a:spLocks noGrp="1"/>
          </p:cNvSpPr>
          <p:nvPr>
            <p:ph type="subTitle" idx="1"/>
          </p:nvPr>
        </p:nvSpPr>
        <p:spPr/>
        <p:txBody>
          <a:bodyPr/>
          <a:lstStyle/>
          <a:p>
            <a:r>
              <a:rPr lang="en-GB" dirty="0" smtClean="0"/>
              <a:t>Catherine </a:t>
            </a:r>
            <a:r>
              <a:rPr lang="en-GB" dirty="0" err="1" smtClean="0"/>
              <a:t>Gater</a:t>
            </a:r>
            <a:r>
              <a:rPr lang="en-GB" dirty="0" smtClean="0"/>
              <a:t>, EGI.eu</a:t>
            </a:r>
          </a:p>
          <a:p>
            <a:r>
              <a:rPr lang="en-GB" dirty="0" smtClean="0"/>
              <a:t>Stefan </a:t>
            </a:r>
            <a:r>
              <a:rPr lang="en-GB" dirty="0" err="1" smtClean="0"/>
              <a:t>Janusz</a:t>
            </a:r>
            <a:r>
              <a:rPr lang="en-GB" dirty="0" smtClean="0"/>
              <a:t>, QMUL</a:t>
            </a:r>
          </a:p>
          <a:p>
            <a:r>
              <a:rPr lang="en-GB" dirty="0" smtClean="0"/>
              <a:t>WP1 Leader</a:t>
            </a:r>
            <a:endParaRPr lang="en-GB" dirty="0"/>
          </a:p>
        </p:txBody>
      </p:sp>
      <p:sp>
        <p:nvSpPr>
          <p:cNvPr id="2" name="Slide Number Placeholder 1"/>
          <p:cNvSpPr>
            <a:spLocks noGrp="1"/>
          </p:cNvSpPr>
          <p:nvPr>
            <p:ph type="sldNum" sz="quarter" idx="4"/>
          </p:nvPr>
        </p:nvSpPr>
        <p:spPr>
          <a:prstGeom prst="rect">
            <a:avLst/>
          </a:prstGeom>
        </p:spPr>
        <p:txBody>
          <a:bodyPr/>
          <a:lstStyle/>
          <a:p>
            <a:fld id="{A514AF05-59CB-1C40-BE10-86396B74E2E2}" type="slidenum">
              <a:rPr lang="en-US" sz="1200" b="1" smtClean="0">
                <a:solidFill>
                  <a:schemeClr val="bg1"/>
                </a:solidFill>
                <a:latin typeface="+mn-lt"/>
              </a:rPr>
              <a:pPr/>
              <a:t>1</a:t>
            </a:fld>
            <a:endParaRPr lang="en-US" sz="1200" b="1" dirty="0">
              <a:solidFill>
                <a:schemeClr val="bg1"/>
              </a:solidFill>
              <a:latin typeface="+mn-lt"/>
            </a:endParaRPr>
          </a:p>
        </p:txBody>
      </p:sp>
    </p:spTree>
    <p:extLst>
      <p:ext uri="{BB962C8B-B14F-4D97-AF65-F5344CB8AC3E}">
        <p14:creationId xmlns:p14="http://schemas.microsoft.com/office/powerpoint/2010/main" val="2841055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p:cNvSpPr>
          <p:nvPr/>
        </p:nvSpPr>
        <p:spPr bwMode="auto">
          <a:xfrm>
            <a:off x="717550" y="2068513"/>
            <a:ext cx="758825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lnSpc>
                <a:spcPct val="90000"/>
              </a:lnSpc>
            </a:pPr>
            <a:r>
              <a:rPr lang="en-US" sz="2000" dirty="0">
                <a:solidFill>
                  <a:schemeClr val="tx1"/>
                </a:solidFill>
                <a:latin typeface="Arial Bold Italic" charset="0"/>
                <a:ea typeface="ＭＳ Ｐゴシック" charset="0"/>
                <a:cs typeface="Arial Bold Italic" charset="0"/>
                <a:sym typeface="Arial Bold Italic" charset="0"/>
              </a:rPr>
              <a:t>How large is the briefings audience?</a:t>
            </a:r>
          </a:p>
          <a:p>
            <a:pPr algn="l">
              <a:lnSpc>
                <a:spcPct val="90000"/>
              </a:lnSpc>
              <a:buSzPct val="100000"/>
              <a:buFont typeface="Lucida Grande" charset="0"/>
              <a:buChar char="-"/>
            </a:pPr>
            <a:endParaRPr lang="en-US" sz="1800" dirty="0">
              <a:solidFill>
                <a:schemeClr val="tx1"/>
              </a:solidFill>
              <a:latin typeface="Arial" charset="0"/>
              <a:ea typeface="ＭＳ Ｐゴシック" charset="0"/>
              <a:cs typeface="Arial" charset="0"/>
              <a:sym typeface="Arial" charset="0"/>
            </a:endParaRPr>
          </a:p>
          <a:p>
            <a:pPr marL="285750" indent="-285750" algn="l">
              <a:lnSpc>
                <a:spcPct val="90000"/>
              </a:lnSpc>
              <a:buClr>
                <a:srgbClr val="7F7F7F"/>
              </a:buClr>
              <a:buSzPct val="100000"/>
              <a:buFont typeface="Arial" pitchFamily="34" charset="0"/>
              <a:buChar char="•"/>
            </a:pPr>
            <a:r>
              <a:rPr lang="en-US" sz="2400" dirty="0">
                <a:solidFill>
                  <a:srgbClr val="7F7F7F"/>
                </a:solidFill>
                <a:ea typeface="ＭＳ Ｐゴシック" charset="0"/>
                <a:sym typeface="Arial" charset="0"/>
              </a:rPr>
              <a:t>Email subscribers: </a:t>
            </a:r>
            <a:r>
              <a:rPr lang="en-US" sz="2400" dirty="0" smtClean="0">
                <a:solidFill>
                  <a:schemeClr val="tx1"/>
                </a:solidFill>
                <a:ea typeface="ＭＳ Ｐゴシック" charset="0"/>
                <a:sym typeface="Arial" charset="0"/>
              </a:rPr>
              <a:t>164</a:t>
            </a:r>
            <a:endParaRPr lang="en-US" sz="2400" dirty="0">
              <a:solidFill>
                <a:schemeClr val="tx1"/>
              </a:solidFill>
              <a:ea typeface="ＭＳ Ｐゴシック" charset="0"/>
              <a:cs typeface="Gill Sans" charset="0"/>
            </a:endParaRPr>
          </a:p>
          <a:p>
            <a:pPr marL="285750" indent="-285750" algn="l">
              <a:lnSpc>
                <a:spcPct val="90000"/>
              </a:lnSpc>
              <a:spcBef>
                <a:spcPts val="1800"/>
              </a:spcBef>
              <a:buClr>
                <a:srgbClr val="7F7F7F"/>
              </a:buClr>
              <a:buSzPct val="100000"/>
              <a:buFont typeface="Arial" pitchFamily="34" charset="0"/>
              <a:buChar char="•"/>
            </a:pPr>
            <a:r>
              <a:rPr lang="en-US" sz="2400" dirty="0">
                <a:solidFill>
                  <a:srgbClr val="7F7F7F"/>
                </a:solidFill>
                <a:ea typeface="ＭＳ Ｐゴシック" charset="0"/>
                <a:sym typeface="Arial" charset="0"/>
              </a:rPr>
              <a:t>Total number of downloads </a:t>
            </a:r>
            <a:r>
              <a:rPr lang="en-US" sz="2400" dirty="0" smtClean="0">
                <a:solidFill>
                  <a:schemeClr val="tx1"/>
                </a:solidFill>
                <a:ea typeface="ＭＳ Ｐゴシック" charset="0"/>
                <a:sym typeface="Arial" charset="0"/>
              </a:rPr>
              <a:t>17,300 </a:t>
            </a:r>
            <a:r>
              <a:rPr lang="en-US" sz="2400" dirty="0">
                <a:solidFill>
                  <a:schemeClr val="tx1"/>
                </a:solidFill>
                <a:ea typeface="ＭＳ Ｐゴシック" charset="0"/>
                <a:sym typeface="Arial" charset="0"/>
              </a:rPr>
              <a:t>times. </a:t>
            </a:r>
            <a:endParaRPr lang="en-US" sz="2400" dirty="0">
              <a:solidFill>
                <a:schemeClr val="tx1"/>
              </a:solidFill>
              <a:ea typeface="ＭＳ Ｐゴシック" charset="0"/>
              <a:cs typeface="Gill Sans" charset="0"/>
            </a:endParaRPr>
          </a:p>
          <a:p>
            <a:pPr marL="285750" indent="-285750" algn="l">
              <a:spcBef>
                <a:spcPts val="1800"/>
              </a:spcBef>
              <a:buClr>
                <a:srgbClr val="7F7F7F"/>
              </a:buClr>
              <a:buSzPct val="100000"/>
              <a:buFont typeface="Arial" pitchFamily="34" charset="0"/>
              <a:buChar char="•"/>
            </a:pPr>
            <a:r>
              <a:rPr lang="en-US" sz="2400" dirty="0" err="1">
                <a:solidFill>
                  <a:srgbClr val="7F7F7F"/>
                </a:solidFill>
                <a:ea typeface="ＭＳ Ｐゴシック" charset="0"/>
                <a:sym typeface="Arial" charset="0"/>
              </a:rPr>
              <a:t>AddThis</a:t>
            </a:r>
            <a:r>
              <a:rPr lang="en-US" sz="2400" dirty="0">
                <a:solidFill>
                  <a:srgbClr val="7F7F7F"/>
                </a:solidFill>
                <a:ea typeface="ＭＳ Ｐゴシック" charset="0"/>
                <a:sym typeface="Arial" charset="0"/>
              </a:rPr>
              <a:t> shares </a:t>
            </a:r>
            <a:r>
              <a:rPr lang="en-US" sz="2400" dirty="0" smtClean="0">
                <a:solidFill>
                  <a:srgbClr val="7F7F7F"/>
                </a:solidFill>
                <a:ea typeface="ＭＳ Ｐゴシック" charset="0"/>
                <a:sym typeface="Arial" charset="0"/>
              </a:rPr>
              <a:t>(</a:t>
            </a:r>
            <a:r>
              <a:rPr lang="en-US" sz="2400" dirty="0">
                <a:solidFill>
                  <a:schemeClr val="tx1"/>
                </a:solidFill>
                <a:ea typeface="ＭＳ Ｐゴシック" charset="0"/>
                <a:sym typeface="Arial" charset="0"/>
              </a:rPr>
              <a:t>9</a:t>
            </a:r>
            <a:r>
              <a:rPr lang="en-US" sz="2400" dirty="0" smtClean="0">
                <a:solidFill>
                  <a:schemeClr val="tx1"/>
                </a:solidFill>
                <a:ea typeface="ＭＳ Ｐゴシック" charset="0"/>
                <a:sym typeface="Arial" charset="0"/>
              </a:rPr>
              <a:t> likes, 61 </a:t>
            </a:r>
            <a:r>
              <a:rPr lang="en-US" sz="2400" dirty="0">
                <a:solidFill>
                  <a:schemeClr val="tx1"/>
                </a:solidFill>
                <a:ea typeface="ＭＳ Ｐゴシック" charset="0"/>
                <a:sym typeface="Arial" charset="0"/>
              </a:rPr>
              <a:t>tweets, </a:t>
            </a:r>
            <a:r>
              <a:rPr lang="en-US" sz="2400" dirty="0" smtClean="0">
                <a:solidFill>
                  <a:schemeClr val="tx1"/>
                </a:solidFill>
                <a:ea typeface="ＭＳ Ｐゴシック" charset="0"/>
                <a:sym typeface="Arial" charset="0"/>
              </a:rPr>
              <a:t>16 </a:t>
            </a:r>
            <a:r>
              <a:rPr lang="en-US" sz="2400" dirty="0">
                <a:solidFill>
                  <a:schemeClr val="tx1"/>
                </a:solidFill>
                <a:ea typeface="ＭＳ Ｐゴシック" charset="0"/>
                <a:sym typeface="Arial" charset="0"/>
              </a:rPr>
              <a:t>Shares, </a:t>
            </a:r>
            <a:r>
              <a:rPr lang="en-US" sz="2400" dirty="0" smtClean="0">
                <a:solidFill>
                  <a:schemeClr val="tx1"/>
                </a:solidFill>
                <a:ea typeface="ＭＳ Ｐゴシック" charset="0"/>
                <a:sym typeface="Arial" charset="0"/>
              </a:rPr>
              <a:t>4 </a:t>
            </a:r>
            <a:r>
              <a:rPr lang="en-US" sz="2400" dirty="0">
                <a:solidFill>
                  <a:schemeClr val="tx1"/>
                </a:solidFill>
                <a:ea typeface="ＭＳ Ｐゴシック" charset="0"/>
                <a:sym typeface="Arial" charset="0"/>
              </a:rPr>
              <a:t>Google+)</a:t>
            </a:r>
          </a:p>
          <a:p>
            <a:pPr marL="285750" indent="-285750" algn="l">
              <a:spcBef>
                <a:spcPts val="1800"/>
              </a:spcBef>
              <a:buClr>
                <a:srgbClr val="7F7F7F"/>
              </a:buClr>
              <a:buSzPct val="100000"/>
              <a:buFont typeface="Arial" pitchFamily="34" charset="0"/>
              <a:buChar char="•"/>
            </a:pPr>
            <a:r>
              <a:rPr lang="en-US" sz="2400" dirty="0" err="1">
                <a:solidFill>
                  <a:srgbClr val="808080"/>
                </a:solidFill>
                <a:ea typeface="ＭＳ Ｐゴシック" charset="0"/>
                <a:sym typeface="Arial" charset="0"/>
              </a:rPr>
              <a:t>v.gd</a:t>
            </a:r>
            <a:r>
              <a:rPr lang="en-US" sz="2400" dirty="0">
                <a:solidFill>
                  <a:srgbClr val="808080"/>
                </a:solidFill>
                <a:ea typeface="ＭＳ Ｐゴシック" charset="0"/>
                <a:sym typeface="Arial" charset="0"/>
              </a:rPr>
              <a:t> link shortening</a:t>
            </a:r>
            <a:r>
              <a:rPr lang="en-US" sz="2400" dirty="0">
                <a:solidFill>
                  <a:schemeClr val="tx1"/>
                </a:solidFill>
                <a:ea typeface="ＭＳ Ｐゴシック" charset="0"/>
                <a:sym typeface="Arial" charset="0"/>
              </a:rPr>
              <a:t> </a:t>
            </a:r>
            <a:r>
              <a:rPr lang="en-US" sz="2400" dirty="0" smtClean="0">
                <a:solidFill>
                  <a:schemeClr val="tx1"/>
                </a:solidFill>
                <a:ea typeface="ＭＳ Ｐゴシック" charset="0"/>
                <a:sym typeface="Arial" charset="0"/>
              </a:rPr>
              <a:t>1260 </a:t>
            </a:r>
            <a:r>
              <a:rPr lang="en-US" sz="2400" dirty="0">
                <a:solidFill>
                  <a:schemeClr val="tx1"/>
                </a:solidFill>
                <a:ea typeface="ＭＳ Ｐゴシック" charset="0"/>
                <a:sym typeface="Arial" charset="0"/>
              </a:rPr>
              <a:t>views of e-</a:t>
            </a:r>
            <a:r>
              <a:rPr lang="en-US" sz="2400" dirty="0" err="1">
                <a:solidFill>
                  <a:schemeClr val="tx1"/>
                </a:solidFill>
                <a:ea typeface="ＭＳ Ｐゴシック" charset="0"/>
                <a:sym typeface="Arial" charset="0"/>
              </a:rPr>
              <a:t>ScienceBriefings</a:t>
            </a:r>
            <a:endParaRPr lang="en-US" sz="2400" dirty="0">
              <a:solidFill>
                <a:schemeClr val="tx1"/>
              </a:solidFill>
              <a:ea typeface="ＭＳ Ｐゴシック" charset="0"/>
              <a:sym typeface="Arial" charset="0"/>
            </a:endParaRPr>
          </a:p>
        </p:txBody>
      </p:sp>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10</a:t>
            </a:fld>
            <a:endParaRPr lang="en-US" dirty="0"/>
          </a:p>
        </p:txBody>
      </p:sp>
      <p:sp>
        <p:nvSpPr>
          <p:cNvPr id="11"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2"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47224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0528" y="1340768"/>
            <a:ext cx="6921500" cy="5181600"/>
          </a:xfrm>
          <a:prstGeom prst="rect">
            <a:avLst/>
          </a:prstGeom>
        </p:spPr>
      </p:pic>
      <p:sp>
        <p:nvSpPr>
          <p:cNvPr id="12292" name="Rectangle 4"/>
          <p:cNvSpPr>
            <a:spLocks/>
          </p:cNvSpPr>
          <p:nvPr/>
        </p:nvSpPr>
        <p:spPr bwMode="auto">
          <a:xfrm>
            <a:off x="655638" y="1143000"/>
            <a:ext cx="14605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a:solidFill>
                  <a:srgbClr val="6666FF"/>
                </a:solidFill>
                <a:latin typeface="Arial Bold" charset="0"/>
                <a:ea typeface="ＭＳ Ｐゴシック" charset="0"/>
                <a:cs typeface="Arial Bold" charset="0"/>
                <a:sym typeface="Arial Bold" charset="0"/>
              </a:rPr>
              <a:t>Reach</a:t>
            </a:r>
          </a:p>
        </p:txBody>
      </p:sp>
      <p:sp>
        <p:nvSpPr>
          <p:cNvPr id="12293"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9" name="Slide Number Placeholder 3"/>
          <p:cNvSpPr>
            <a:spLocks noGrp="1"/>
          </p:cNvSpPr>
          <p:nvPr>
            <p:ph type="sldNum" sz="quarter" idx="4"/>
          </p:nvPr>
        </p:nvSpPr>
        <p:spPr/>
        <p:txBody>
          <a:bodyPr/>
          <a:lstStyle/>
          <a:p>
            <a:fld id="{D7DE22AF-526B-9040-93BC-C84D8764FD05}" type="slidenum">
              <a:rPr lang="en-US"/>
              <a:pPr/>
              <a:t>11</a:t>
            </a:fld>
            <a:endParaRPr lang="en-US" dirty="0"/>
          </a:p>
        </p:txBody>
      </p:sp>
      <p:grpSp>
        <p:nvGrpSpPr>
          <p:cNvPr id="11" name="Group 1"/>
          <p:cNvGrpSpPr/>
          <p:nvPr/>
        </p:nvGrpSpPr>
        <p:grpSpPr>
          <a:xfrm>
            <a:off x="5652120" y="1844824"/>
            <a:ext cx="4075968" cy="2232248"/>
            <a:chOff x="5130800" y="1698774"/>
            <a:chExt cx="3597276" cy="1970087"/>
          </a:xfrm>
          <a:effectLst>
            <a:outerShdw blurRad="50800" dist="38100" dir="2700000" algn="tl" rotWithShape="0">
              <a:prstClr val="black">
                <a:alpha val="40000"/>
              </a:prstClr>
            </a:outerShdw>
          </a:effectLst>
        </p:grpSpPr>
        <p:sp>
          <p:nvSpPr>
            <p:cNvPr id="12" name="Freeform 6"/>
            <p:cNvSpPr>
              <a:spLocks/>
            </p:cNvSpPr>
            <p:nvPr/>
          </p:nvSpPr>
          <p:spPr bwMode="auto">
            <a:xfrm>
              <a:off x="7202488" y="3333899"/>
              <a:ext cx="20638" cy="25400"/>
            </a:xfrm>
            <a:custGeom>
              <a:avLst/>
              <a:gdLst>
                <a:gd name="T0" fmla="*/ 3 w 13"/>
                <a:gd name="T1" fmla="*/ 8 h 16"/>
                <a:gd name="T2" fmla="*/ 0 w 13"/>
                <a:gd name="T3" fmla="*/ 16 h 16"/>
                <a:gd name="T4" fmla="*/ 5 w 13"/>
                <a:gd name="T5" fmla="*/ 8 h 16"/>
                <a:gd name="T6" fmla="*/ 13 w 13"/>
                <a:gd name="T7" fmla="*/ 0 h 16"/>
                <a:gd name="T8" fmla="*/ 5 w 13"/>
                <a:gd name="T9" fmla="*/ 0 h 16"/>
                <a:gd name="T10" fmla="*/ 3 w 13"/>
                <a:gd name="T11" fmla="*/ 8 h 16"/>
                <a:gd name="T12" fmla="*/ 3 w 13"/>
                <a:gd name="T13" fmla="*/ 8 h 16"/>
                <a:gd name="T14" fmla="*/ 3 w 13"/>
                <a:gd name="T15" fmla="*/ 8 h 16"/>
                <a:gd name="T16" fmla="*/ 3 w 13"/>
                <a:gd name="T17" fmla="*/ 8 h 16"/>
                <a:gd name="T18" fmla="*/ 3 w 13"/>
                <a:gd name="T19" fmla="*/ 8 h 16"/>
                <a:gd name="T20" fmla="*/ 3 w 13"/>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3" y="8"/>
                  </a:moveTo>
                  <a:lnTo>
                    <a:pt x="0" y="16"/>
                  </a:lnTo>
                  <a:lnTo>
                    <a:pt x="5" y="8"/>
                  </a:lnTo>
                  <a:lnTo>
                    <a:pt x="13" y="0"/>
                  </a:lnTo>
                  <a:lnTo>
                    <a:pt x="5" y="0"/>
                  </a:lnTo>
                  <a:lnTo>
                    <a:pt x="3" y="8"/>
                  </a:lnTo>
                  <a:lnTo>
                    <a:pt x="3" y="8"/>
                  </a:lnTo>
                  <a:lnTo>
                    <a:pt x="3" y="8"/>
                  </a:lnTo>
                  <a:lnTo>
                    <a:pt x="3" y="8"/>
                  </a:lnTo>
                  <a:lnTo>
                    <a:pt x="3" y="8"/>
                  </a:lnTo>
                  <a:lnTo>
                    <a:pt x="3" y="8"/>
                  </a:lnTo>
                  <a:close/>
                </a:path>
              </a:pathLst>
            </a:custGeom>
            <a:solidFill>
              <a:srgbClr val="557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3" name="Freeform 7"/>
            <p:cNvSpPr>
              <a:spLocks/>
            </p:cNvSpPr>
            <p:nvPr/>
          </p:nvSpPr>
          <p:spPr bwMode="auto">
            <a:xfrm>
              <a:off x="7021513" y="2460774"/>
              <a:ext cx="403225" cy="265112"/>
            </a:xfrm>
            <a:custGeom>
              <a:avLst/>
              <a:gdLst>
                <a:gd name="T0" fmla="*/ 14 w 254"/>
                <a:gd name="T1" fmla="*/ 106 h 167"/>
                <a:gd name="T2" fmla="*/ 11 w 254"/>
                <a:gd name="T3" fmla="*/ 122 h 167"/>
                <a:gd name="T4" fmla="*/ 0 w 254"/>
                <a:gd name="T5" fmla="*/ 138 h 167"/>
                <a:gd name="T6" fmla="*/ 11 w 254"/>
                <a:gd name="T7" fmla="*/ 148 h 167"/>
                <a:gd name="T8" fmla="*/ 11 w 254"/>
                <a:gd name="T9" fmla="*/ 156 h 167"/>
                <a:gd name="T10" fmla="*/ 29 w 254"/>
                <a:gd name="T11" fmla="*/ 148 h 167"/>
                <a:gd name="T12" fmla="*/ 66 w 254"/>
                <a:gd name="T13" fmla="*/ 146 h 167"/>
                <a:gd name="T14" fmla="*/ 98 w 254"/>
                <a:gd name="T15" fmla="*/ 148 h 167"/>
                <a:gd name="T16" fmla="*/ 117 w 254"/>
                <a:gd name="T17" fmla="*/ 156 h 167"/>
                <a:gd name="T18" fmla="*/ 127 w 254"/>
                <a:gd name="T19" fmla="*/ 156 h 167"/>
                <a:gd name="T20" fmla="*/ 148 w 254"/>
                <a:gd name="T21" fmla="*/ 156 h 167"/>
                <a:gd name="T22" fmla="*/ 153 w 254"/>
                <a:gd name="T23" fmla="*/ 156 h 167"/>
                <a:gd name="T24" fmla="*/ 169 w 254"/>
                <a:gd name="T25" fmla="*/ 164 h 167"/>
                <a:gd name="T26" fmla="*/ 185 w 254"/>
                <a:gd name="T27" fmla="*/ 159 h 167"/>
                <a:gd name="T28" fmla="*/ 201 w 254"/>
                <a:gd name="T29" fmla="*/ 167 h 167"/>
                <a:gd name="T30" fmla="*/ 201 w 254"/>
                <a:gd name="T31" fmla="*/ 156 h 167"/>
                <a:gd name="T32" fmla="*/ 212 w 254"/>
                <a:gd name="T33" fmla="*/ 140 h 167"/>
                <a:gd name="T34" fmla="*/ 233 w 254"/>
                <a:gd name="T35" fmla="*/ 140 h 167"/>
                <a:gd name="T36" fmla="*/ 222 w 254"/>
                <a:gd name="T37" fmla="*/ 122 h 167"/>
                <a:gd name="T38" fmla="*/ 214 w 254"/>
                <a:gd name="T39" fmla="*/ 106 h 167"/>
                <a:gd name="T40" fmla="*/ 227 w 254"/>
                <a:gd name="T41" fmla="*/ 103 h 167"/>
                <a:gd name="T42" fmla="*/ 254 w 254"/>
                <a:gd name="T43" fmla="*/ 95 h 167"/>
                <a:gd name="T44" fmla="*/ 241 w 254"/>
                <a:gd name="T45" fmla="*/ 85 h 167"/>
                <a:gd name="T46" fmla="*/ 222 w 254"/>
                <a:gd name="T47" fmla="*/ 80 h 167"/>
                <a:gd name="T48" fmla="*/ 214 w 254"/>
                <a:gd name="T49" fmla="*/ 69 h 167"/>
                <a:gd name="T50" fmla="*/ 196 w 254"/>
                <a:gd name="T51" fmla="*/ 51 h 167"/>
                <a:gd name="T52" fmla="*/ 196 w 254"/>
                <a:gd name="T53" fmla="*/ 35 h 167"/>
                <a:gd name="T54" fmla="*/ 193 w 254"/>
                <a:gd name="T55" fmla="*/ 19 h 167"/>
                <a:gd name="T56" fmla="*/ 161 w 254"/>
                <a:gd name="T57" fmla="*/ 14 h 167"/>
                <a:gd name="T58" fmla="*/ 151 w 254"/>
                <a:gd name="T59" fmla="*/ 8 h 167"/>
                <a:gd name="T60" fmla="*/ 135 w 254"/>
                <a:gd name="T61" fmla="*/ 6 h 167"/>
                <a:gd name="T62" fmla="*/ 124 w 254"/>
                <a:gd name="T63" fmla="*/ 6 h 167"/>
                <a:gd name="T64" fmla="*/ 117 w 254"/>
                <a:gd name="T65" fmla="*/ 0 h 167"/>
                <a:gd name="T66" fmla="*/ 101 w 254"/>
                <a:gd name="T67" fmla="*/ 14 h 167"/>
                <a:gd name="T68" fmla="*/ 80 w 254"/>
                <a:gd name="T69" fmla="*/ 16 h 167"/>
                <a:gd name="T70" fmla="*/ 82 w 254"/>
                <a:gd name="T71" fmla="*/ 32 h 167"/>
                <a:gd name="T72" fmla="*/ 72 w 254"/>
                <a:gd name="T73" fmla="*/ 40 h 167"/>
                <a:gd name="T74" fmla="*/ 61 w 254"/>
                <a:gd name="T75" fmla="*/ 48 h 167"/>
                <a:gd name="T76" fmla="*/ 53 w 254"/>
                <a:gd name="T77" fmla="*/ 61 h 167"/>
                <a:gd name="T78" fmla="*/ 61 w 254"/>
                <a:gd name="T79" fmla="*/ 69 h 167"/>
                <a:gd name="T80" fmla="*/ 53 w 254"/>
                <a:gd name="T81" fmla="*/ 66 h 167"/>
                <a:gd name="T82" fmla="*/ 40 w 254"/>
                <a:gd name="T83" fmla="*/ 69 h 167"/>
                <a:gd name="T84" fmla="*/ 29 w 254"/>
                <a:gd name="T85" fmla="*/ 77 h 167"/>
                <a:gd name="T86" fmla="*/ 19 w 254"/>
                <a:gd name="T87" fmla="*/ 77 h 167"/>
                <a:gd name="T88" fmla="*/ 6 w 254"/>
                <a:gd name="T89" fmla="*/ 77 h 167"/>
                <a:gd name="T90" fmla="*/ 6 w 254"/>
                <a:gd name="T91" fmla="*/ 88 h 167"/>
                <a:gd name="T92" fmla="*/ 6 w 254"/>
                <a:gd name="T93" fmla="*/ 8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4" h="167">
                  <a:moveTo>
                    <a:pt x="6" y="88"/>
                  </a:moveTo>
                  <a:lnTo>
                    <a:pt x="11" y="98"/>
                  </a:lnTo>
                  <a:lnTo>
                    <a:pt x="14" y="106"/>
                  </a:lnTo>
                  <a:lnTo>
                    <a:pt x="14" y="119"/>
                  </a:lnTo>
                  <a:lnTo>
                    <a:pt x="14" y="122"/>
                  </a:lnTo>
                  <a:lnTo>
                    <a:pt x="11" y="122"/>
                  </a:lnTo>
                  <a:lnTo>
                    <a:pt x="3" y="127"/>
                  </a:lnTo>
                  <a:lnTo>
                    <a:pt x="0" y="132"/>
                  </a:lnTo>
                  <a:lnTo>
                    <a:pt x="0" y="138"/>
                  </a:lnTo>
                  <a:lnTo>
                    <a:pt x="3" y="138"/>
                  </a:lnTo>
                  <a:lnTo>
                    <a:pt x="11" y="140"/>
                  </a:lnTo>
                  <a:lnTo>
                    <a:pt x="11" y="148"/>
                  </a:lnTo>
                  <a:lnTo>
                    <a:pt x="11" y="151"/>
                  </a:lnTo>
                  <a:lnTo>
                    <a:pt x="11" y="154"/>
                  </a:lnTo>
                  <a:lnTo>
                    <a:pt x="11" y="156"/>
                  </a:lnTo>
                  <a:lnTo>
                    <a:pt x="14" y="156"/>
                  </a:lnTo>
                  <a:lnTo>
                    <a:pt x="21" y="156"/>
                  </a:lnTo>
                  <a:lnTo>
                    <a:pt x="29" y="148"/>
                  </a:lnTo>
                  <a:lnTo>
                    <a:pt x="37" y="146"/>
                  </a:lnTo>
                  <a:lnTo>
                    <a:pt x="45" y="146"/>
                  </a:lnTo>
                  <a:lnTo>
                    <a:pt x="66" y="146"/>
                  </a:lnTo>
                  <a:lnTo>
                    <a:pt x="80" y="146"/>
                  </a:lnTo>
                  <a:lnTo>
                    <a:pt x="90" y="148"/>
                  </a:lnTo>
                  <a:lnTo>
                    <a:pt x="98" y="148"/>
                  </a:lnTo>
                  <a:lnTo>
                    <a:pt x="106" y="154"/>
                  </a:lnTo>
                  <a:lnTo>
                    <a:pt x="109" y="156"/>
                  </a:lnTo>
                  <a:lnTo>
                    <a:pt x="117" y="156"/>
                  </a:lnTo>
                  <a:lnTo>
                    <a:pt x="119" y="156"/>
                  </a:lnTo>
                  <a:lnTo>
                    <a:pt x="124" y="159"/>
                  </a:lnTo>
                  <a:lnTo>
                    <a:pt x="127" y="156"/>
                  </a:lnTo>
                  <a:lnTo>
                    <a:pt x="132" y="156"/>
                  </a:lnTo>
                  <a:lnTo>
                    <a:pt x="140" y="159"/>
                  </a:lnTo>
                  <a:lnTo>
                    <a:pt x="148" y="156"/>
                  </a:lnTo>
                  <a:lnTo>
                    <a:pt x="151" y="164"/>
                  </a:lnTo>
                  <a:lnTo>
                    <a:pt x="151" y="159"/>
                  </a:lnTo>
                  <a:lnTo>
                    <a:pt x="153" y="156"/>
                  </a:lnTo>
                  <a:lnTo>
                    <a:pt x="161" y="156"/>
                  </a:lnTo>
                  <a:lnTo>
                    <a:pt x="167" y="164"/>
                  </a:lnTo>
                  <a:lnTo>
                    <a:pt x="169" y="164"/>
                  </a:lnTo>
                  <a:lnTo>
                    <a:pt x="175" y="164"/>
                  </a:lnTo>
                  <a:lnTo>
                    <a:pt x="180" y="159"/>
                  </a:lnTo>
                  <a:lnTo>
                    <a:pt x="185" y="159"/>
                  </a:lnTo>
                  <a:lnTo>
                    <a:pt x="188" y="159"/>
                  </a:lnTo>
                  <a:lnTo>
                    <a:pt x="196" y="167"/>
                  </a:lnTo>
                  <a:lnTo>
                    <a:pt x="201" y="167"/>
                  </a:lnTo>
                  <a:lnTo>
                    <a:pt x="204" y="167"/>
                  </a:lnTo>
                  <a:lnTo>
                    <a:pt x="201" y="159"/>
                  </a:lnTo>
                  <a:lnTo>
                    <a:pt x="201" y="156"/>
                  </a:lnTo>
                  <a:lnTo>
                    <a:pt x="204" y="148"/>
                  </a:lnTo>
                  <a:lnTo>
                    <a:pt x="206" y="140"/>
                  </a:lnTo>
                  <a:lnTo>
                    <a:pt x="212" y="140"/>
                  </a:lnTo>
                  <a:lnTo>
                    <a:pt x="214" y="140"/>
                  </a:lnTo>
                  <a:lnTo>
                    <a:pt x="222" y="140"/>
                  </a:lnTo>
                  <a:lnTo>
                    <a:pt x="233" y="140"/>
                  </a:lnTo>
                  <a:lnTo>
                    <a:pt x="230" y="138"/>
                  </a:lnTo>
                  <a:lnTo>
                    <a:pt x="227" y="132"/>
                  </a:lnTo>
                  <a:lnTo>
                    <a:pt x="222" y="122"/>
                  </a:lnTo>
                  <a:lnTo>
                    <a:pt x="222" y="119"/>
                  </a:lnTo>
                  <a:lnTo>
                    <a:pt x="219" y="114"/>
                  </a:lnTo>
                  <a:lnTo>
                    <a:pt x="214" y="106"/>
                  </a:lnTo>
                  <a:lnTo>
                    <a:pt x="214" y="103"/>
                  </a:lnTo>
                  <a:lnTo>
                    <a:pt x="219" y="103"/>
                  </a:lnTo>
                  <a:lnTo>
                    <a:pt x="227" y="103"/>
                  </a:lnTo>
                  <a:lnTo>
                    <a:pt x="238" y="103"/>
                  </a:lnTo>
                  <a:lnTo>
                    <a:pt x="246" y="98"/>
                  </a:lnTo>
                  <a:lnTo>
                    <a:pt x="254" y="95"/>
                  </a:lnTo>
                  <a:lnTo>
                    <a:pt x="249" y="93"/>
                  </a:lnTo>
                  <a:lnTo>
                    <a:pt x="241" y="88"/>
                  </a:lnTo>
                  <a:lnTo>
                    <a:pt x="241" y="85"/>
                  </a:lnTo>
                  <a:lnTo>
                    <a:pt x="238" y="80"/>
                  </a:lnTo>
                  <a:lnTo>
                    <a:pt x="227" y="80"/>
                  </a:lnTo>
                  <a:lnTo>
                    <a:pt x="222" y="80"/>
                  </a:lnTo>
                  <a:lnTo>
                    <a:pt x="222" y="72"/>
                  </a:lnTo>
                  <a:lnTo>
                    <a:pt x="219" y="69"/>
                  </a:lnTo>
                  <a:lnTo>
                    <a:pt x="214" y="69"/>
                  </a:lnTo>
                  <a:lnTo>
                    <a:pt x="206" y="66"/>
                  </a:lnTo>
                  <a:lnTo>
                    <a:pt x="204" y="58"/>
                  </a:lnTo>
                  <a:lnTo>
                    <a:pt x="196" y="51"/>
                  </a:lnTo>
                  <a:lnTo>
                    <a:pt x="193" y="45"/>
                  </a:lnTo>
                  <a:lnTo>
                    <a:pt x="193" y="43"/>
                  </a:lnTo>
                  <a:lnTo>
                    <a:pt x="196" y="35"/>
                  </a:lnTo>
                  <a:lnTo>
                    <a:pt x="193" y="32"/>
                  </a:lnTo>
                  <a:lnTo>
                    <a:pt x="193" y="27"/>
                  </a:lnTo>
                  <a:lnTo>
                    <a:pt x="193" y="19"/>
                  </a:lnTo>
                  <a:lnTo>
                    <a:pt x="185" y="16"/>
                  </a:lnTo>
                  <a:lnTo>
                    <a:pt x="175" y="14"/>
                  </a:lnTo>
                  <a:lnTo>
                    <a:pt x="161" y="14"/>
                  </a:lnTo>
                  <a:lnTo>
                    <a:pt x="153" y="16"/>
                  </a:lnTo>
                  <a:lnTo>
                    <a:pt x="151" y="14"/>
                  </a:lnTo>
                  <a:lnTo>
                    <a:pt x="151" y="8"/>
                  </a:lnTo>
                  <a:lnTo>
                    <a:pt x="148" y="6"/>
                  </a:lnTo>
                  <a:lnTo>
                    <a:pt x="140" y="6"/>
                  </a:lnTo>
                  <a:lnTo>
                    <a:pt x="135" y="6"/>
                  </a:lnTo>
                  <a:lnTo>
                    <a:pt x="127" y="6"/>
                  </a:lnTo>
                  <a:lnTo>
                    <a:pt x="127" y="6"/>
                  </a:lnTo>
                  <a:lnTo>
                    <a:pt x="124" y="6"/>
                  </a:lnTo>
                  <a:lnTo>
                    <a:pt x="119" y="6"/>
                  </a:lnTo>
                  <a:lnTo>
                    <a:pt x="119" y="3"/>
                  </a:lnTo>
                  <a:lnTo>
                    <a:pt x="117" y="0"/>
                  </a:lnTo>
                  <a:lnTo>
                    <a:pt x="114" y="0"/>
                  </a:lnTo>
                  <a:lnTo>
                    <a:pt x="106" y="8"/>
                  </a:lnTo>
                  <a:lnTo>
                    <a:pt x="101" y="14"/>
                  </a:lnTo>
                  <a:lnTo>
                    <a:pt x="98" y="14"/>
                  </a:lnTo>
                  <a:lnTo>
                    <a:pt x="87" y="14"/>
                  </a:lnTo>
                  <a:lnTo>
                    <a:pt x="80" y="16"/>
                  </a:lnTo>
                  <a:lnTo>
                    <a:pt x="77" y="24"/>
                  </a:lnTo>
                  <a:lnTo>
                    <a:pt x="74" y="27"/>
                  </a:lnTo>
                  <a:lnTo>
                    <a:pt x="82" y="32"/>
                  </a:lnTo>
                  <a:lnTo>
                    <a:pt x="80" y="35"/>
                  </a:lnTo>
                  <a:lnTo>
                    <a:pt x="74" y="35"/>
                  </a:lnTo>
                  <a:lnTo>
                    <a:pt x="72" y="40"/>
                  </a:lnTo>
                  <a:lnTo>
                    <a:pt x="66" y="43"/>
                  </a:lnTo>
                  <a:lnTo>
                    <a:pt x="61" y="45"/>
                  </a:lnTo>
                  <a:lnTo>
                    <a:pt x="61" y="48"/>
                  </a:lnTo>
                  <a:lnTo>
                    <a:pt x="61" y="51"/>
                  </a:lnTo>
                  <a:lnTo>
                    <a:pt x="56" y="58"/>
                  </a:lnTo>
                  <a:lnTo>
                    <a:pt x="53" y="61"/>
                  </a:lnTo>
                  <a:lnTo>
                    <a:pt x="56" y="61"/>
                  </a:lnTo>
                  <a:lnTo>
                    <a:pt x="61" y="66"/>
                  </a:lnTo>
                  <a:lnTo>
                    <a:pt x="61" y="69"/>
                  </a:lnTo>
                  <a:lnTo>
                    <a:pt x="56" y="69"/>
                  </a:lnTo>
                  <a:lnTo>
                    <a:pt x="56" y="66"/>
                  </a:lnTo>
                  <a:lnTo>
                    <a:pt x="53" y="66"/>
                  </a:lnTo>
                  <a:lnTo>
                    <a:pt x="48" y="66"/>
                  </a:lnTo>
                  <a:lnTo>
                    <a:pt x="45" y="69"/>
                  </a:lnTo>
                  <a:lnTo>
                    <a:pt x="40" y="69"/>
                  </a:lnTo>
                  <a:lnTo>
                    <a:pt x="37" y="69"/>
                  </a:lnTo>
                  <a:lnTo>
                    <a:pt x="32" y="72"/>
                  </a:lnTo>
                  <a:lnTo>
                    <a:pt x="29" y="77"/>
                  </a:lnTo>
                  <a:lnTo>
                    <a:pt x="27" y="77"/>
                  </a:lnTo>
                  <a:lnTo>
                    <a:pt x="21" y="77"/>
                  </a:lnTo>
                  <a:lnTo>
                    <a:pt x="19" y="77"/>
                  </a:lnTo>
                  <a:lnTo>
                    <a:pt x="11" y="77"/>
                  </a:lnTo>
                  <a:lnTo>
                    <a:pt x="8" y="77"/>
                  </a:lnTo>
                  <a:lnTo>
                    <a:pt x="6" y="77"/>
                  </a:lnTo>
                  <a:lnTo>
                    <a:pt x="0" y="77"/>
                  </a:lnTo>
                  <a:lnTo>
                    <a:pt x="3" y="80"/>
                  </a:lnTo>
                  <a:lnTo>
                    <a:pt x="6" y="88"/>
                  </a:lnTo>
                  <a:lnTo>
                    <a:pt x="6" y="88"/>
                  </a:lnTo>
                  <a:lnTo>
                    <a:pt x="6" y="88"/>
                  </a:lnTo>
                  <a:lnTo>
                    <a:pt x="6" y="88"/>
                  </a:lnTo>
                  <a:lnTo>
                    <a:pt x="6" y="88"/>
                  </a:lnTo>
                  <a:lnTo>
                    <a:pt x="6" y="88"/>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4" name="Freeform 8"/>
            <p:cNvSpPr>
              <a:spLocks/>
            </p:cNvSpPr>
            <p:nvPr/>
          </p:nvSpPr>
          <p:spPr bwMode="auto">
            <a:xfrm>
              <a:off x="7194550" y="3244999"/>
              <a:ext cx="138113" cy="88900"/>
            </a:xfrm>
            <a:custGeom>
              <a:avLst/>
              <a:gdLst>
                <a:gd name="T0" fmla="*/ 84 w 87"/>
                <a:gd name="T1" fmla="*/ 29 h 56"/>
                <a:gd name="T2" fmla="*/ 66 w 87"/>
                <a:gd name="T3" fmla="*/ 21 h 56"/>
                <a:gd name="T4" fmla="*/ 52 w 87"/>
                <a:gd name="T5" fmla="*/ 11 h 56"/>
                <a:gd name="T6" fmla="*/ 52 w 87"/>
                <a:gd name="T7" fmla="*/ 6 h 56"/>
                <a:gd name="T8" fmla="*/ 52 w 87"/>
                <a:gd name="T9" fmla="*/ 3 h 56"/>
                <a:gd name="T10" fmla="*/ 50 w 87"/>
                <a:gd name="T11" fmla="*/ 3 h 56"/>
                <a:gd name="T12" fmla="*/ 44 w 87"/>
                <a:gd name="T13" fmla="*/ 3 h 56"/>
                <a:gd name="T14" fmla="*/ 42 w 87"/>
                <a:gd name="T15" fmla="*/ 3 h 56"/>
                <a:gd name="T16" fmla="*/ 39 w 87"/>
                <a:gd name="T17" fmla="*/ 3 h 56"/>
                <a:gd name="T18" fmla="*/ 34 w 87"/>
                <a:gd name="T19" fmla="*/ 0 h 56"/>
                <a:gd name="T20" fmla="*/ 31 w 87"/>
                <a:gd name="T21" fmla="*/ 0 h 56"/>
                <a:gd name="T22" fmla="*/ 26 w 87"/>
                <a:gd name="T23" fmla="*/ 0 h 56"/>
                <a:gd name="T24" fmla="*/ 15 w 87"/>
                <a:gd name="T25" fmla="*/ 3 h 56"/>
                <a:gd name="T26" fmla="*/ 10 w 87"/>
                <a:gd name="T27" fmla="*/ 6 h 56"/>
                <a:gd name="T28" fmla="*/ 8 w 87"/>
                <a:gd name="T29" fmla="*/ 11 h 56"/>
                <a:gd name="T30" fmla="*/ 5 w 87"/>
                <a:gd name="T31" fmla="*/ 11 h 56"/>
                <a:gd name="T32" fmla="*/ 8 w 87"/>
                <a:gd name="T33" fmla="*/ 13 h 56"/>
                <a:gd name="T34" fmla="*/ 10 w 87"/>
                <a:gd name="T35" fmla="*/ 13 h 56"/>
                <a:gd name="T36" fmla="*/ 10 w 87"/>
                <a:gd name="T37" fmla="*/ 19 h 56"/>
                <a:gd name="T38" fmla="*/ 15 w 87"/>
                <a:gd name="T39" fmla="*/ 21 h 56"/>
                <a:gd name="T40" fmla="*/ 10 w 87"/>
                <a:gd name="T41" fmla="*/ 27 h 56"/>
                <a:gd name="T42" fmla="*/ 8 w 87"/>
                <a:gd name="T43" fmla="*/ 27 h 56"/>
                <a:gd name="T44" fmla="*/ 8 w 87"/>
                <a:gd name="T45" fmla="*/ 29 h 56"/>
                <a:gd name="T46" fmla="*/ 8 w 87"/>
                <a:gd name="T47" fmla="*/ 37 h 56"/>
                <a:gd name="T48" fmla="*/ 8 w 87"/>
                <a:gd name="T49" fmla="*/ 37 h 56"/>
                <a:gd name="T50" fmla="*/ 5 w 87"/>
                <a:gd name="T51" fmla="*/ 40 h 56"/>
                <a:gd name="T52" fmla="*/ 0 w 87"/>
                <a:gd name="T53" fmla="*/ 48 h 56"/>
                <a:gd name="T54" fmla="*/ 5 w 87"/>
                <a:gd name="T55" fmla="*/ 53 h 56"/>
                <a:gd name="T56" fmla="*/ 8 w 87"/>
                <a:gd name="T57" fmla="*/ 53 h 56"/>
                <a:gd name="T58" fmla="*/ 15 w 87"/>
                <a:gd name="T59" fmla="*/ 48 h 56"/>
                <a:gd name="T60" fmla="*/ 18 w 87"/>
                <a:gd name="T61" fmla="*/ 48 h 56"/>
                <a:gd name="T62" fmla="*/ 18 w 87"/>
                <a:gd name="T63" fmla="*/ 53 h 56"/>
                <a:gd name="T64" fmla="*/ 18 w 87"/>
                <a:gd name="T65" fmla="*/ 56 h 56"/>
                <a:gd name="T66" fmla="*/ 26 w 87"/>
                <a:gd name="T67" fmla="*/ 53 h 56"/>
                <a:gd name="T68" fmla="*/ 34 w 87"/>
                <a:gd name="T69" fmla="*/ 45 h 56"/>
                <a:gd name="T70" fmla="*/ 39 w 87"/>
                <a:gd name="T71" fmla="*/ 40 h 56"/>
                <a:gd name="T72" fmla="*/ 44 w 87"/>
                <a:gd name="T73" fmla="*/ 37 h 56"/>
                <a:gd name="T74" fmla="*/ 50 w 87"/>
                <a:gd name="T75" fmla="*/ 37 h 56"/>
                <a:gd name="T76" fmla="*/ 52 w 87"/>
                <a:gd name="T77" fmla="*/ 37 h 56"/>
                <a:gd name="T78" fmla="*/ 60 w 87"/>
                <a:gd name="T79" fmla="*/ 32 h 56"/>
                <a:gd name="T80" fmla="*/ 71 w 87"/>
                <a:gd name="T81" fmla="*/ 37 h 56"/>
                <a:gd name="T82" fmla="*/ 79 w 87"/>
                <a:gd name="T83" fmla="*/ 37 h 56"/>
                <a:gd name="T84" fmla="*/ 84 w 87"/>
                <a:gd name="T85" fmla="*/ 32 h 56"/>
                <a:gd name="T86" fmla="*/ 87 w 87"/>
                <a:gd name="T87" fmla="*/ 29 h 56"/>
                <a:gd name="T88" fmla="*/ 84 w 87"/>
                <a:gd name="T89" fmla="*/ 29 h 56"/>
                <a:gd name="T90" fmla="*/ 84 w 87"/>
                <a:gd name="T91" fmla="*/ 29 h 56"/>
                <a:gd name="T92" fmla="*/ 84 w 87"/>
                <a:gd name="T93" fmla="*/ 29 h 56"/>
                <a:gd name="T94" fmla="*/ 84 w 87"/>
                <a:gd name="T95" fmla="*/ 29 h 56"/>
                <a:gd name="T96" fmla="*/ 84 w 87"/>
                <a:gd name="T97" fmla="*/ 29 h 56"/>
                <a:gd name="T98" fmla="*/ 84 w 87"/>
                <a:gd name="T99" fmla="*/ 2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 h="56">
                  <a:moveTo>
                    <a:pt x="84" y="29"/>
                  </a:moveTo>
                  <a:lnTo>
                    <a:pt x="66" y="21"/>
                  </a:lnTo>
                  <a:lnTo>
                    <a:pt x="52" y="11"/>
                  </a:lnTo>
                  <a:lnTo>
                    <a:pt x="52" y="6"/>
                  </a:lnTo>
                  <a:lnTo>
                    <a:pt x="52" y="3"/>
                  </a:lnTo>
                  <a:lnTo>
                    <a:pt x="50" y="3"/>
                  </a:lnTo>
                  <a:lnTo>
                    <a:pt x="44" y="3"/>
                  </a:lnTo>
                  <a:lnTo>
                    <a:pt x="42" y="3"/>
                  </a:lnTo>
                  <a:lnTo>
                    <a:pt x="39" y="3"/>
                  </a:lnTo>
                  <a:lnTo>
                    <a:pt x="34" y="0"/>
                  </a:lnTo>
                  <a:lnTo>
                    <a:pt x="31" y="0"/>
                  </a:lnTo>
                  <a:lnTo>
                    <a:pt x="26" y="0"/>
                  </a:lnTo>
                  <a:lnTo>
                    <a:pt x="15" y="3"/>
                  </a:lnTo>
                  <a:lnTo>
                    <a:pt x="10" y="6"/>
                  </a:lnTo>
                  <a:lnTo>
                    <a:pt x="8" y="11"/>
                  </a:lnTo>
                  <a:lnTo>
                    <a:pt x="5" y="11"/>
                  </a:lnTo>
                  <a:lnTo>
                    <a:pt x="8" y="13"/>
                  </a:lnTo>
                  <a:lnTo>
                    <a:pt x="10" y="13"/>
                  </a:lnTo>
                  <a:lnTo>
                    <a:pt x="10" y="19"/>
                  </a:lnTo>
                  <a:lnTo>
                    <a:pt x="15" y="21"/>
                  </a:lnTo>
                  <a:lnTo>
                    <a:pt x="10" y="27"/>
                  </a:lnTo>
                  <a:lnTo>
                    <a:pt x="8" y="27"/>
                  </a:lnTo>
                  <a:lnTo>
                    <a:pt x="8" y="29"/>
                  </a:lnTo>
                  <a:lnTo>
                    <a:pt x="8" y="37"/>
                  </a:lnTo>
                  <a:lnTo>
                    <a:pt x="8" y="37"/>
                  </a:lnTo>
                  <a:lnTo>
                    <a:pt x="5" y="40"/>
                  </a:lnTo>
                  <a:lnTo>
                    <a:pt x="0" y="48"/>
                  </a:lnTo>
                  <a:lnTo>
                    <a:pt x="5" y="53"/>
                  </a:lnTo>
                  <a:lnTo>
                    <a:pt x="8" y="53"/>
                  </a:lnTo>
                  <a:lnTo>
                    <a:pt x="15" y="48"/>
                  </a:lnTo>
                  <a:lnTo>
                    <a:pt x="18" y="48"/>
                  </a:lnTo>
                  <a:lnTo>
                    <a:pt x="18" y="53"/>
                  </a:lnTo>
                  <a:lnTo>
                    <a:pt x="18" y="56"/>
                  </a:lnTo>
                  <a:lnTo>
                    <a:pt x="26" y="53"/>
                  </a:lnTo>
                  <a:lnTo>
                    <a:pt x="34" y="45"/>
                  </a:lnTo>
                  <a:lnTo>
                    <a:pt x="39" y="40"/>
                  </a:lnTo>
                  <a:lnTo>
                    <a:pt x="44" y="37"/>
                  </a:lnTo>
                  <a:lnTo>
                    <a:pt x="50" y="37"/>
                  </a:lnTo>
                  <a:lnTo>
                    <a:pt x="52" y="37"/>
                  </a:lnTo>
                  <a:lnTo>
                    <a:pt x="60" y="32"/>
                  </a:lnTo>
                  <a:lnTo>
                    <a:pt x="71" y="37"/>
                  </a:lnTo>
                  <a:lnTo>
                    <a:pt x="79" y="37"/>
                  </a:lnTo>
                  <a:lnTo>
                    <a:pt x="84" y="32"/>
                  </a:lnTo>
                  <a:lnTo>
                    <a:pt x="87" y="29"/>
                  </a:lnTo>
                  <a:lnTo>
                    <a:pt x="84" y="29"/>
                  </a:lnTo>
                  <a:lnTo>
                    <a:pt x="84" y="29"/>
                  </a:lnTo>
                  <a:lnTo>
                    <a:pt x="84" y="29"/>
                  </a:lnTo>
                  <a:lnTo>
                    <a:pt x="84" y="29"/>
                  </a:lnTo>
                  <a:lnTo>
                    <a:pt x="84" y="29"/>
                  </a:lnTo>
                  <a:lnTo>
                    <a:pt x="84" y="2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 name="Freeform 9"/>
            <p:cNvSpPr>
              <a:spLocks/>
            </p:cNvSpPr>
            <p:nvPr/>
          </p:nvSpPr>
          <p:spPr bwMode="auto">
            <a:xfrm>
              <a:off x="6929438" y="3224362"/>
              <a:ext cx="114300" cy="84137"/>
            </a:xfrm>
            <a:custGeom>
              <a:avLst/>
              <a:gdLst>
                <a:gd name="T0" fmla="*/ 6 w 72"/>
                <a:gd name="T1" fmla="*/ 26 h 53"/>
                <a:gd name="T2" fmla="*/ 6 w 72"/>
                <a:gd name="T3" fmla="*/ 26 h 53"/>
                <a:gd name="T4" fmla="*/ 0 w 72"/>
                <a:gd name="T5" fmla="*/ 32 h 53"/>
                <a:gd name="T6" fmla="*/ 6 w 72"/>
                <a:gd name="T7" fmla="*/ 34 h 53"/>
                <a:gd name="T8" fmla="*/ 6 w 72"/>
                <a:gd name="T9" fmla="*/ 40 h 53"/>
                <a:gd name="T10" fmla="*/ 6 w 72"/>
                <a:gd name="T11" fmla="*/ 42 h 53"/>
                <a:gd name="T12" fmla="*/ 8 w 72"/>
                <a:gd name="T13" fmla="*/ 45 h 53"/>
                <a:gd name="T14" fmla="*/ 8 w 72"/>
                <a:gd name="T15" fmla="*/ 50 h 53"/>
                <a:gd name="T16" fmla="*/ 11 w 72"/>
                <a:gd name="T17" fmla="*/ 53 h 53"/>
                <a:gd name="T18" fmla="*/ 16 w 72"/>
                <a:gd name="T19" fmla="*/ 53 h 53"/>
                <a:gd name="T20" fmla="*/ 24 w 72"/>
                <a:gd name="T21" fmla="*/ 53 h 53"/>
                <a:gd name="T22" fmla="*/ 27 w 72"/>
                <a:gd name="T23" fmla="*/ 53 h 53"/>
                <a:gd name="T24" fmla="*/ 37 w 72"/>
                <a:gd name="T25" fmla="*/ 50 h 53"/>
                <a:gd name="T26" fmla="*/ 50 w 72"/>
                <a:gd name="T27" fmla="*/ 45 h 53"/>
                <a:gd name="T28" fmla="*/ 58 w 72"/>
                <a:gd name="T29" fmla="*/ 42 h 53"/>
                <a:gd name="T30" fmla="*/ 64 w 72"/>
                <a:gd name="T31" fmla="*/ 42 h 53"/>
                <a:gd name="T32" fmla="*/ 69 w 72"/>
                <a:gd name="T33" fmla="*/ 40 h 53"/>
                <a:gd name="T34" fmla="*/ 72 w 72"/>
                <a:gd name="T35" fmla="*/ 40 h 53"/>
                <a:gd name="T36" fmla="*/ 72 w 72"/>
                <a:gd name="T37" fmla="*/ 32 h 53"/>
                <a:gd name="T38" fmla="*/ 72 w 72"/>
                <a:gd name="T39" fmla="*/ 26 h 53"/>
                <a:gd name="T40" fmla="*/ 72 w 72"/>
                <a:gd name="T41" fmla="*/ 24 h 53"/>
                <a:gd name="T42" fmla="*/ 69 w 72"/>
                <a:gd name="T43" fmla="*/ 16 h 53"/>
                <a:gd name="T44" fmla="*/ 64 w 72"/>
                <a:gd name="T45" fmla="*/ 13 h 53"/>
                <a:gd name="T46" fmla="*/ 61 w 72"/>
                <a:gd name="T47" fmla="*/ 8 h 53"/>
                <a:gd name="T48" fmla="*/ 58 w 72"/>
                <a:gd name="T49" fmla="*/ 5 h 53"/>
                <a:gd name="T50" fmla="*/ 56 w 72"/>
                <a:gd name="T51" fmla="*/ 3 h 53"/>
                <a:gd name="T52" fmla="*/ 53 w 72"/>
                <a:gd name="T53" fmla="*/ 0 h 53"/>
                <a:gd name="T54" fmla="*/ 50 w 72"/>
                <a:gd name="T55" fmla="*/ 0 h 53"/>
                <a:gd name="T56" fmla="*/ 45 w 72"/>
                <a:gd name="T57" fmla="*/ 5 h 53"/>
                <a:gd name="T58" fmla="*/ 37 w 72"/>
                <a:gd name="T59" fmla="*/ 5 h 53"/>
                <a:gd name="T60" fmla="*/ 35 w 72"/>
                <a:gd name="T61" fmla="*/ 5 h 53"/>
                <a:gd name="T62" fmla="*/ 32 w 72"/>
                <a:gd name="T63" fmla="*/ 5 h 53"/>
                <a:gd name="T64" fmla="*/ 27 w 72"/>
                <a:gd name="T65" fmla="*/ 8 h 53"/>
                <a:gd name="T66" fmla="*/ 27 w 72"/>
                <a:gd name="T67" fmla="*/ 13 h 53"/>
                <a:gd name="T68" fmla="*/ 19 w 72"/>
                <a:gd name="T69" fmla="*/ 8 h 53"/>
                <a:gd name="T70" fmla="*/ 16 w 72"/>
                <a:gd name="T71" fmla="*/ 8 h 53"/>
                <a:gd name="T72" fmla="*/ 11 w 72"/>
                <a:gd name="T73" fmla="*/ 13 h 53"/>
                <a:gd name="T74" fmla="*/ 8 w 72"/>
                <a:gd name="T75" fmla="*/ 16 h 53"/>
                <a:gd name="T76" fmla="*/ 6 w 72"/>
                <a:gd name="T77" fmla="*/ 19 h 53"/>
                <a:gd name="T78" fmla="*/ 6 w 72"/>
                <a:gd name="T79" fmla="*/ 24 h 53"/>
                <a:gd name="T80" fmla="*/ 6 w 72"/>
                <a:gd name="T81" fmla="*/ 26 h 53"/>
                <a:gd name="T82" fmla="*/ 6 w 72"/>
                <a:gd name="T83" fmla="*/ 26 h 53"/>
                <a:gd name="T84" fmla="*/ 6 w 72"/>
                <a:gd name="T85" fmla="*/ 26 h 53"/>
                <a:gd name="T86" fmla="*/ 6 w 72"/>
                <a:gd name="T87" fmla="*/ 26 h 53"/>
                <a:gd name="T88" fmla="*/ 6 w 72"/>
                <a:gd name="T89" fmla="*/ 26 h 53"/>
                <a:gd name="T90" fmla="*/ 6 w 72"/>
                <a:gd name="T91" fmla="*/ 2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 h="53">
                  <a:moveTo>
                    <a:pt x="6" y="26"/>
                  </a:moveTo>
                  <a:lnTo>
                    <a:pt x="6" y="26"/>
                  </a:lnTo>
                  <a:lnTo>
                    <a:pt x="0" y="32"/>
                  </a:lnTo>
                  <a:lnTo>
                    <a:pt x="6" y="34"/>
                  </a:lnTo>
                  <a:lnTo>
                    <a:pt x="6" y="40"/>
                  </a:lnTo>
                  <a:lnTo>
                    <a:pt x="6" y="42"/>
                  </a:lnTo>
                  <a:lnTo>
                    <a:pt x="8" y="45"/>
                  </a:lnTo>
                  <a:lnTo>
                    <a:pt x="8" y="50"/>
                  </a:lnTo>
                  <a:lnTo>
                    <a:pt x="11" y="53"/>
                  </a:lnTo>
                  <a:lnTo>
                    <a:pt x="16" y="53"/>
                  </a:lnTo>
                  <a:lnTo>
                    <a:pt x="24" y="53"/>
                  </a:lnTo>
                  <a:lnTo>
                    <a:pt x="27" y="53"/>
                  </a:lnTo>
                  <a:lnTo>
                    <a:pt x="37" y="50"/>
                  </a:lnTo>
                  <a:lnTo>
                    <a:pt x="50" y="45"/>
                  </a:lnTo>
                  <a:lnTo>
                    <a:pt x="58" y="42"/>
                  </a:lnTo>
                  <a:lnTo>
                    <a:pt x="64" y="42"/>
                  </a:lnTo>
                  <a:lnTo>
                    <a:pt x="69" y="40"/>
                  </a:lnTo>
                  <a:lnTo>
                    <a:pt x="72" y="40"/>
                  </a:lnTo>
                  <a:lnTo>
                    <a:pt x="72" y="32"/>
                  </a:lnTo>
                  <a:lnTo>
                    <a:pt x="72" y="26"/>
                  </a:lnTo>
                  <a:lnTo>
                    <a:pt x="72" y="24"/>
                  </a:lnTo>
                  <a:lnTo>
                    <a:pt x="69" y="16"/>
                  </a:lnTo>
                  <a:lnTo>
                    <a:pt x="64" y="13"/>
                  </a:lnTo>
                  <a:lnTo>
                    <a:pt x="61" y="8"/>
                  </a:lnTo>
                  <a:lnTo>
                    <a:pt x="58" y="5"/>
                  </a:lnTo>
                  <a:lnTo>
                    <a:pt x="56" y="3"/>
                  </a:lnTo>
                  <a:lnTo>
                    <a:pt x="53" y="0"/>
                  </a:lnTo>
                  <a:lnTo>
                    <a:pt x="50" y="0"/>
                  </a:lnTo>
                  <a:lnTo>
                    <a:pt x="45" y="5"/>
                  </a:lnTo>
                  <a:lnTo>
                    <a:pt x="37" y="5"/>
                  </a:lnTo>
                  <a:lnTo>
                    <a:pt x="35" y="5"/>
                  </a:lnTo>
                  <a:lnTo>
                    <a:pt x="32" y="5"/>
                  </a:lnTo>
                  <a:lnTo>
                    <a:pt x="27" y="8"/>
                  </a:lnTo>
                  <a:lnTo>
                    <a:pt x="27" y="13"/>
                  </a:lnTo>
                  <a:lnTo>
                    <a:pt x="19" y="8"/>
                  </a:lnTo>
                  <a:lnTo>
                    <a:pt x="16" y="8"/>
                  </a:lnTo>
                  <a:lnTo>
                    <a:pt x="11" y="13"/>
                  </a:lnTo>
                  <a:lnTo>
                    <a:pt x="8" y="16"/>
                  </a:lnTo>
                  <a:lnTo>
                    <a:pt x="6" y="19"/>
                  </a:lnTo>
                  <a:lnTo>
                    <a:pt x="6" y="24"/>
                  </a:lnTo>
                  <a:lnTo>
                    <a:pt x="6" y="26"/>
                  </a:lnTo>
                  <a:lnTo>
                    <a:pt x="6" y="26"/>
                  </a:lnTo>
                  <a:lnTo>
                    <a:pt x="6" y="26"/>
                  </a:lnTo>
                  <a:lnTo>
                    <a:pt x="6" y="26"/>
                  </a:lnTo>
                  <a:lnTo>
                    <a:pt x="6" y="26"/>
                  </a:lnTo>
                  <a:lnTo>
                    <a:pt x="6" y="26"/>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6" name="Freeform 10"/>
            <p:cNvSpPr>
              <a:spLocks/>
            </p:cNvSpPr>
            <p:nvPr/>
          </p:nvSpPr>
          <p:spPr bwMode="auto">
            <a:xfrm>
              <a:off x="6875463" y="3211662"/>
              <a:ext cx="84138" cy="171450"/>
            </a:xfrm>
            <a:custGeom>
              <a:avLst/>
              <a:gdLst>
                <a:gd name="T0" fmla="*/ 13 w 20"/>
                <a:gd name="T1" fmla="*/ 39 h 41"/>
                <a:gd name="T2" fmla="*/ 13 w 20"/>
                <a:gd name="T3" fmla="*/ 38 h 41"/>
                <a:gd name="T4" fmla="*/ 13 w 20"/>
                <a:gd name="T5" fmla="*/ 37 h 41"/>
                <a:gd name="T6" fmla="*/ 13 w 20"/>
                <a:gd name="T7" fmla="*/ 36 h 41"/>
                <a:gd name="T8" fmla="*/ 15 w 20"/>
                <a:gd name="T9" fmla="*/ 35 h 41"/>
                <a:gd name="T10" fmla="*/ 17 w 20"/>
                <a:gd name="T11" fmla="*/ 30 h 41"/>
                <a:gd name="T12" fmla="*/ 19 w 20"/>
                <a:gd name="T13" fmla="*/ 29 h 41"/>
                <a:gd name="T14" fmla="*/ 20 w 20"/>
                <a:gd name="T15" fmla="*/ 28 h 41"/>
                <a:gd name="T16" fmla="*/ 20 w 20"/>
                <a:gd name="T17" fmla="*/ 26 h 41"/>
                <a:gd name="T18" fmla="*/ 20 w 20"/>
                <a:gd name="T19" fmla="*/ 25 h 41"/>
                <a:gd name="T20" fmla="*/ 19 w 20"/>
                <a:gd name="T21" fmla="*/ 23 h 41"/>
                <a:gd name="T22" fmla="*/ 17 w 20"/>
                <a:gd name="T23" fmla="*/ 23 h 41"/>
                <a:gd name="T24" fmla="*/ 16 w 20"/>
                <a:gd name="T25" fmla="*/ 22 h 41"/>
                <a:gd name="T26" fmla="*/ 16 w 20"/>
                <a:gd name="T27" fmla="*/ 20 h 41"/>
                <a:gd name="T28" fmla="*/ 15 w 20"/>
                <a:gd name="T29" fmla="*/ 19 h 41"/>
                <a:gd name="T30" fmla="*/ 15 w 20"/>
                <a:gd name="T31" fmla="*/ 18 h 41"/>
                <a:gd name="T32" fmla="*/ 15 w 20"/>
                <a:gd name="T33" fmla="*/ 16 h 41"/>
                <a:gd name="T34" fmla="*/ 13 w 20"/>
                <a:gd name="T35" fmla="*/ 15 h 41"/>
                <a:gd name="T36" fmla="*/ 15 w 20"/>
                <a:gd name="T37" fmla="*/ 13 h 41"/>
                <a:gd name="T38" fmla="*/ 15 w 20"/>
                <a:gd name="T39" fmla="*/ 13 h 41"/>
                <a:gd name="T40" fmla="*/ 15 w 20"/>
                <a:gd name="T41" fmla="*/ 12 h 41"/>
                <a:gd name="T42" fmla="*/ 15 w 20"/>
                <a:gd name="T43" fmla="*/ 10 h 41"/>
                <a:gd name="T44" fmla="*/ 15 w 20"/>
                <a:gd name="T45" fmla="*/ 9 h 41"/>
                <a:gd name="T46" fmla="*/ 15 w 20"/>
                <a:gd name="T47" fmla="*/ 8 h 41"/>
                <a:gd name="T48" fmla="*/ 15 w 20"/>
                <a:gd name="T49" fmla="*/ 6 h 41"/>
                <a:gd name="T50" fmla="*/ 13 w 20"/>
                <a:gd name="T51" fmla="*/ 5 h 41"/>
                <a:gd name="T52" fmla="*/ 13 w 20"/>
                <a:gd name="T53" fmla="*/ 5 h 41"/>
                <a:gd name="T54" fmla="*/ 10 w 20"/>
                <a:gd name="T55" fmla="*/ 3 h 41"/>
                <a:gd name="T56" fmla="*/ 10 w 20"/>
                <a:gd name="T57" fmla="*/ 2 h 41"/>
                <a:gd name="T58" fmla="*/ 10 w 20"/>
                <a:gd name="T59" fmla="*/ 1 h 41"/>
                <a:gd name="T60" fmla="*/ 9 w 20"/>
                <a:gd name="T61" fmla="*/ 0 h 41"/>
                <a:gd name="T62" fmla="*/ 7 w 20"/>
                <a:gd name="T63" fmla="*/ 2 h 41"/>
                <a:gd name="T64" fmla="*/ 6 w 20"/>
                <a:gd name="T65" fmla="*/ 2 h 41"/>
                <a:gd name="T66" fmla="*/ 4 w 20"/>
                <a:gd name="T67" fmla="*/ 2 h 41"/>
                <a:gd name="T68" fmla="*/ 4 w 20"/>
                <a:gd name="T69" fmla="*/ 0 h 41"/>
                <a:gd name="T70" fmla="*/ 3 w 20"/>
                <a:gd name="T71" fmla="*/ 0 h 41"/>
                <a:gd name="T72" fmla="*/ 1 w 20"/>
                <a:gd name="T73" fmla="*/ 3 h 41"/>
                <a:gd name="T74" fmla="*/ 0 w 20"/>
                <a:gd name="T75" fmla="*/ 6 h 41"/>
                <a:gd name="T76" fmla="*/ 2 w 20"/>
                <a:gd name="T77" fmla="*/ 10 h 41"/>
                <a:gd name="T78" fmla="*/ 3 w 20"/>
                <a:gd name="T79" fmla="*/ 10 h 41"/>
                <a:gd name="T80" fmla="*/ 3 w 20"/>
                <a:gd name="T81" fmla="*/ 13 h 41"/>
                <a:gd name="T82" fmla="*/ 2 w 20"/>
                <a:gd name="T83" fmla="*/ 16 h 41"/>
                <a:gd name="T84" fmla="*/ 3 w 20"/>
                <a:gd name="T85" fmla="*/ 18 h 41"/>
                <a:gd name="T86" fmla="*/ 3 w 20"/>
                <a:gd name="T87" fmla="*/ 19 h 41"/>
                <a:gd name="T88" fmla="*/ 3 w 20"/>
                <a:gd name="T89" fmla="*/ 22 h 41"/>
                <a:gd name="T90" fmla="*/ 3 w 20"/>
                <a:gd name="T91" fmla="*/ 23 h 41"/>
                <a:gd name="T92" fmla="*/ 2 w 20"/>
                <a:gd name="T93" fmla="*/ 23 h 41"/>
                <a:gd name="T94" fmla="*/ 2 w 20"/>
                <a:gd name="T95" fmla="*/ 25 h 41"/>
                <a:gd name="T96" fmla="*/ 2 w 20"/>
                <a:gd name="T97" fmla="*/ 26 h 41"/>
                <a:gd name="T98" fmla="*/ 3 w 20"/>
                <a:gd name="T99" fmla="*/ 29 h 41"/>
                <a:gd name="T100" fmla="*/ 3 w 20"/>
                <a:gd name="T101" fmla="*/ 30 h 41"/>
                <a:gd name="T102" fmla="*/ 2 w 20"/>
                <a:gd name="T103" fmla="*/ 30 h 41"/>
                <a:gd name="T104" fmla="*/ 6 w 20"/>
                <a:gd name="T105" fmla="*/ 33 h 41"/>
                <a:gd name="T106" fmla="*/ 7 w 20"/>
                <a:gd name="T107" fmla="*/ 35 h 41"/>
                <a:gd name="T108" fmla="*/ 9 w 20"/>
                <a:gd name="T109" fmla="*/ 38 h 41"/>
                <a:gd name="T110" fmla="*/ 9 w 20"/>
                <a:gd name="T111" fmla="*/ 39 h 41"/>
                <a:gd name="T112" fmla="*/ 10 w 20"/>
                <a:gd name="T113" fmla="*/ 40 h 41"/>
                <a:gd name="T114" fmla="*/ 12 w 20"/>
                <a:gd name="T115" fmla="*/ 41 h 41"/>
                <a:gd name="T116" fmla="*/ 13 w 20"/>
                <a:gd name="T117"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41">
                  <a:moveTo>
                    <a:pt x="13" y="39"/>
                  </a:moveTo>
                  <a:cubicBezTo>
                    <a:pt x="13" y="38"/>
                    <a:pt x="13" y="38"/>
                    <a:pt x="13" y="38"/>
                  </a:cubicBezTo>
                  <a:cubicBezTo>
                    <a:pt x="13" y="37"/>
                    <a:pt x="13" y="37"/>
                    <a:pt x="13" y="37"/>
                  </a:cubicBezTo>
                  <a:cubicBezTo>
                    <a:pt x="13" y="36"/>
                    <a:pt x="13" y="36"/>
                    <a:pt x="13" y="36"/>
                  </a:cubicBezTo>
                  <a:cubicBezTo>
                    <a:pt x="15" y="35"/>
                    <a:pt x="15" y="35"/>
                    <a:pt x="15" y="35"/>
                  </a:cubicBezTo>
                  <a:cubicBezTo>
                    <a:pt x="17" y="30"/>
                    <a:pt x="17" y="30"/>
                    <a:pt x="17" y="30"/>
                  </a:cubicBezTo>
                  <a:cubicBezTo>
                    <a:pt x="19" y="29"/>
                    <a:pt x="19" y="29"/>
                    <a:pt x="19" y="29"/>
                  </a:cubicBezTo>
                  <a:cubicBezTo>
                    <a:pt x="20" y="28"/>
                    <a:pt x="20" y="28"/>
                    <a:pt x="20" y="28"/>
                  </a:cubicBezTo>
                  <a:cubicBezTo>
                    <a:pt x="20" y="26"/>
                    <a:pt x="20" y="26"/>
                    <a:pt x="20" y="26"/>
                  </a:cubicBezTo>
                  <a:cubicBezTo>
                    <a:pt x="20" y="25"/>
                    <a:pt x="20" y="25"/>
                    <a:pt x="20" y="25"/>
                  </a:cubicBezTo>
                  <a:cubicBezTo>
                    <a:pt x="19" y="23"/>
                    <a:pt x="19" y="23"/>
                    <a:pt x="19" y="23"/>
                  </a:cubicBezTo>
                  <a:cubicBezTo>
                    <a:pt x="17" y="23"/>
                    <a:pt x="17" y="23"/>
                    <a:pt x="17" y="23"/>
                  </a:cubicBezTo>
                  <a:cubicBezTo>
                    <a:pt x="16" y="22"/>
                    <a:pt x="16" y="22"/>
                    <a:pt x="16" y="22"/>
                  </a:cubicBezTo>
                  <a:cubicBezTo>
                    <a:pt x="16" y="20"/>
                    <a:pt x="16" y="20"/>
                    <a:pt x="16" y="20"/>
                  </a:cubicBezTo>
                  <a:cubicBezTo>
                    <a:pt x="15" y="19"/>
                    <a:pt x="15" y="19"/>
                    <a:pt x="15" y="19"/>
                  </a:cubicBezTo>
                  <a:cubicBezTo>
                    <a:pt x="15" y="18"/>
                    <a:pt x="15" y="18"/>
                    <a:pt x="15" y="18"/>
                  </a:cubicBezTo>
                  <a:cubicBezTo>
                    <a:pt x="15" y="16"/>
                    <a:pt x="15" y="16"/>
                    <a:pt x="15" y="16"/>
                  </a:cubicBezTo>
                  <a:cubicBezTo>
                    <a:pt x="13" y="15"/>
                    <a:pt x="13" y="15"/>
                    <a:pt x="13" y="15"/>
                  </a:cubicBezTo>
                  <a:cubicBezTo>
                    <a:pt x="15" y="13"/>
                    <a:pt x="15" y="13"/>
                    <a:pt x="15" y="13"/>
                  </a:cubicBezTo>
                  <a:cubicBezTo>
                    <a:pt x="15" y="13"/>
                    <a:pt x="15" y="13"/>
                    <a:pt x="15" y="13"/>
                  </a:cubicBezTo>
                  <a:cubicBezTo>
                    <a:pt x="15" y="12"/>
                    <a:pt x="15" y="12"/>
                    <a:pt x="15" y="12"/>
                  </a:cubicBezTo>
                  <a:cubicBezTo>
                    <a:pt x="15" y="10"/>
                    <a:pt x="15" y="10"/>
                    <a:pt x="15" y="10"/>
                  </a:cubicBezTo>
                  <a:cubicBezTo>
                    <a:pt x="15" y="9"/>
                    <a:pt x="15" y="9"/>
                    <a:pt x="15" y="9"/>
                  </a:cubicBezTo>
                  <a:cubicBezTo>
                    <a:pt x="15" y="8"/>
                    <a:pt x="15" y="8"/>
                    <a:pt x="15" y="8"/>
                  </a:cubicBezTo>
                  <a:cubicBezTo>
                    <a:pt x="15" y="6"/>
                    <a:pt x="15" y="6"/>
                    <a:pt x="15" y="6"/>
                  </a:cubicBezTo>
                  <a:cubicBezTo>
                    <a:pt x="13" y="5"/>
                    <a:pt x="13" y="5"/>
                    <a:pt x="13" y="5"/>
                  </a:cubicBezTo>
                  <a:cubicBezTo>
                    <a:pt x="13" y="5"/>
                    <a:pt x="13" y="5"/>
                    <a:pt x="13" y="5"/>
                  </a:cubicBezTo>
                  <a:cubicBezTo>
                    <a:pt x="10" y="3"/>
                    <a:pt x="10" y="3"/>
                    <a:pt x="10" y="3"/>
                  </a:cubicBezTo>
                  <a:cubicBezTo>
                    <a:pt x="10" y="2"/>
                    <a:pt x="10" y="2"/>
                    <a:pt x="10" y="2"/>
                  </a:cubicBezTo>
                  <a:cubicBezTo>
                    <a:pt x="10" y="1"/>
                    <a:pt x="10" y="1"/>
                    <a:pt x="10" y="1"/>
                  </a:cubicBezTo>
                  <a:cubicBezTo>
                    <a:pt x="9" y="0"/>
                    <a:pt x="9" y="0"/>
                    <a:pt x="9" y="0"/>
                  </a:cubicBezTo>
                  <a:cubicBezTo>
                    <a:pt x="7" y="2"/>
                    <a:pt x="7" y="2"/>
                    <a:pt x="7" y="2"/>
                  </a:cubicBezTo>
                  <a:cubicBezTo>
                    <a:pt x="6" y="2"/>
                    <a:pt x="6" y="2"/>
                    <a:pt x="6" y="2"/>
                  </a:cubicBezTo>
                  <a:cubicBezTo>
                    <a:pt x="4" y="2"/>
                    <a:pt x="4" y="2"/>
                    <a:pt x="4" y="2"/>
                  </a:cubicBezTo>
                  <a:cubicBezTo>
                    <a:pt x="4" y="0"/>
                    <a:pt x="4" y="0"/>
                    <a:pt x="4" y="0"/>
                  </a:cubicBezTo>
                  <a:cubicBezTo>
                    <a:pt x="3" y="0"/>
                    <a:pt x="3" y="0"/>
                    <a:pt x="3" y="0"/>
                  </a:cubicBezTo>
                  <a:cubicBezTo>
                    <a:pt x="1" y="3"/>
                    <a:pt x="1" y="3"/>
                    <a:pt x="1" y="3"/>
                  </a:cubicBezTo>
                  <a:cubicBezTo>
                    <a:pt x="0" y="6"/>
                    <a:pt x="0" y="6"/>
                    <a:pt x="0" y="6"/>
                  </a:cubicBezTo>
                  <a:cubicBezTo>
                    <a:pt x="2" y="10"/>
                    <a:pt x="2" y="10"/>
                    <a:pt x="2" y="10"/>
                  </a:cubicBezTo>
                  <a:cubicBezTo>
                    <a:pt x="3" y="10"/>
                    <a:pt x="3" y="10"/>
                    <a:pt x="3" y="10"/>
                  </a:cubicBezTo>
                  <a:cubicBezTo>
                    <a:pt x="3" y="13"/>
                    <a:pt x="3" y="13"/>
                    <a:pt x="3" y="13"/>
                  </a:cubicBezTo>
                  <a:cubicBezTo>
                    <a:pt x="2" y="16"/>
                    <a:pt x="2" y="16"/>
                    <a:pt x="2" y="16"/>
                  </a:cubicBezTo>
                  <a:cubicBezTo>
                    <a:pt x="3" y="18"/>
                    <a:pt x="3" y="18"/>
                    <a:pt x="3" y="18"/>
                  </a:cubicBezTo>
                  <a:cubicBezTo>
                    <a:pt x="3" y="19"/>
                    <a:pt x="3" y="19"/>
                    <a:pt x="3" y="19"/>
                  </a:cubicBezTo>
                  <a:cubicBezTo>
                    <a:pt x="3" y="22"/>
                    <a:pt x="3" y="22"/>
                    <a:pt x="3" y="22"/>
                  </a:cubicBezTo>
                  <a:cubicBezTo>
                    <a:pt x="3" y="23"/>
                    <a:pt x="3" y="23"/>
                    <a:pt x="3" y="23"/>
                  </a:cubicBezTo>
                  <a:cubicBezTo>
                    <a:pt x="2" y="23"/>
                    <a:pt x="2" y="23"/>
                    <a:pt x="2" y="23"/>
                  </a:cubicBezTo>
                  <a:cubicBezTo>
                    <a:pt x="2" y="25"/>
                    <a:pt x="2" y="25"/>
                    <a:pt x="2" y="25"/>
                  </a:cubicBezTo>
                  <a:cubicBezTo>
                    <a:pt x="2" y="26"/>
                    <a:pt x="2" y="26"/>
                    <a:pt x="2" y="26"/>
                  </a:cubicBezTo>
                  <a:cubicBezTo>
                    <a:pt x="3" y="29"/>
                    <a:pt x="3" y="29"/>
                    <a:pt x="3" y="29"/>
                  </a:cubicBezTo>
                  <a:cubicBezTo>
                    <a:pt x="3" y="30"/>
                    <a:pt x="3" y="30"/>
                    <a:pt x="3" y="30"/>
                  </a:cubicBezTo>
                  <a:cubicBezTo>
                    <a:pt x="2" y="30"/>
                    <a:pt x="2" y="30"/>
                    <a:pt x="2" y="30"/>
                  </a:cubicBezTo>
                  <a:cubicBezTo>
                    <a:pt x="6" y="33"/>
                    <a:pt x="6" y="33"/>
                    <a:pt x="6" y="33"/>
                  </a:cubicBezTo>
                  <a:cubicBezTo>
                    <a:pt x="7" y="35"/>
                    <a:pt x="7" y="35"/>
                    <a:pt x="7" y="35"/>
                  </a:cubicBezTo>
                  <a:cubicBezTo>
                    <a:pt x="9" y="38"/>
                    <a:pt x="9" y="38"/>
                    <a:pt x="9" y="38"/>
                  </a:cubicBezTo>
                  <a:cubicBezTo>
                    <a:pt x="9" y="39"/>
                    <a:pt x="9" y="39"/>
                    <a:pt x="9" y="39"/>
                  </a:cubicBezTo>
                  <a:cubicBezTo>
                    <a:pt x="10" y="40"/>
                    <a:pt x="10" y="40"/>
                    <a:pt x="10" y="40"/>
                  </a:cubicBezTo>
                  <a:cubicBezTo>
                    <a:pt x="12" y="41"/>
                    <a:pt x="12" y="41"/>
                    <a:pt x="12" y="41"/>
                  </a:cubicBezTo>
                  <a:lnTo>
                    <a:pt x="13" y="3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7" name="Freeform 11"/>
            <p:cNvSpPr>
              <a:spLocks/>
            </p:cNvSpPr>
            <p:nvPr/>
          </p:nvSpPr>
          <p:spPr bwMode="auto">
            <a:xfrm>
              <a:off x="7013575" y="3124349"/>
              <a:ext cx="285750" cy="163512"/>
            </a:xfrm>
            <a:custGeom>
              <a:avLst/>
              <a:gdLst>
                <a:gd name="T0" fmla="*/ 8 w 180"/>
                <a:gd name="T1" fmla="*/ 71 h 103"/>
                <a:gd name="T2" fmla="*/ 16 w 180"/>
                <a:gd name="T3" fmla="*/ 79 h 103"/>
                <a:gd name="T4" fmla="*/ 19 w 180"/>
                <a:gd name="T5" fmla="*/ 89 h 103"/>
                <a:gd name="T6" fmla="*/ 19 w 180"/>
                <a:gd name="T7" fmla="*/ 103 h 103"/>
                <a:gd name="T8" fmla="*/ 26 w 180"/>
                <a:gd name="T9" fmla="*/ 103 h 103"/>
                <a:gd name="T10" fmla="*/ 42 w 180"/>
                <a:gd name="T11" fmla="*/ 103 h 103"/>
                <a:gd name="T12" fmla="*/ 58 w 180"/>
                <a:gd name="T13" fmla="*/ 95 h 103"/>
                <a:gd name="T14" fmla="*/ 66 w 180"/>
                <a:gd name="T15" fmla="*/ 95 h 103"/>
                <a:gd name="T16" fmla="*/ 71 w 180"/>
                <a:gd name="T17" fmla="*/ 103 h 103"/>
                <a:gd name="T18" fmla="*/ 79 w 180"/>
                <a:gd name="T19" fmla="*/ 97 h 103"/>
                <a:gd name="T20" fmla="*/ 87 w 180"/>
                <a:gd name="T21" fmla="*/ 103 h 103"/>
                <a:gd name="T22" fmla="*/ 103 w 180"/>
                <a:gd name="T23" fmla="*/ 103 h 103"/>
                <a:gd name="T24" fmla="*/ 111 w 180"/>
                <a:gd name="T25" fmla="*/ 103 h 103"/>
                <a:gd name="T26" fmla="*/ 114 w 180"/>
                <a:gd name="T27" fmla="*/ 95 h 103"/>
                <a:gd name="T28" fmla="*/ 111 w 180"/>
                <a:gd name="T29" fmla="*/ 89 h 103"/>
                <a:gd name="T30" fmla="*/ 114 w 180"/>
                <a:gd name="T31" fmla="*/ 87 h 103"/>
                <a:gd name="T32" fmla="*/ 122 w 180"/>
                <a:gd name="T33" fmla="*/ 87 h 103"/>
                <a:gd name="T34" fmla="*/ 129 w 180"/>
                <a:gd name="T35" fmla="*/ 79 h 103"/>
                <a:gd name="T36" fmla="*/ 145 w 180"/>
                <a:gd name="T37" fmla="*/ 76 h 103"/>
                <a:gd name="T38" fmla="*/ 153 w 180"/>
                <a:gd name="T39" fmla="*/ 79 h 103"/>
                <a:gd name="T40" fmla="*/ 158 w 180"/>
                <a:gd name="T41" fmla="*/ 79 h 103"/>
                <a:gd name="T42" fmla="*/ 164 w 180"/>
                <a:gd name="T43" fmla="*/ 76 h 103"/>
                <a:gd name="T44" fmla="*/ 148 w 180"/>
                <a:gd name="T45" fmla="*/ 60 h 103"/>
                <a:gd name="T46" fmla="*/ 156 w 180"/>
                <a:gd name="T47" fmla="*/ 55 h 103"/>
                <a:gd name="T48" fmla="*/ 158 w 180"/>
                <a:gd name="T49" fmla="*/ 45 h 103"/>
                <a:gd name="T50" fmla="*/ 164 w 180"/>
                <a:gd name="T51" fmla="*/ 29 h 103"/>
                <a:gd name="T52" fmla="*/ 174 w 180"/>
                <a:gd name="T53" fmla="*/ 26 h 103"/>
                <a:gd name="T54" fmla="*/ 180 w 180"/>
                <a:gd name="T55" fmla="*/ 18 h 103"/>
                <a:gd name="T56" fmla="*/ 174 w 180"/>
                <a:gd name="T57" fmla="*/ 15 h 103"/>
                <a:gd name="T58" fmla="*/ 156 w 180"/>
                <a:gd name="T59" fmla="*/ 8 h 103"/>
                <a:gd name="T60" fmla="*/ 140 w 180"/>
                <a:gd name="T61" fmla="*/ 2 h 103"/>
                <a:gd name="T62" fmla="*/ 129 w 180"/>
                <a:gd name="T63" fmla="*/ 2 h 103"/>
                <a:gd name="T64" fmla="*/ 106 w 180"/>
                <a:gd name="T65" fmla="*/ 8 h 103"/>
                <a:gd name="T66" fmla="*/ 92 w 180"/>
                <a:gd name="T67" fmla="*/ 18 h 103"/>
                <a:gd name="T68" fmla="*/ 77 w 180"/>
                <a:gd name="T69" fmla="*/ 15 h 103"/>
                <a:gd name="T70" fmla="*/ 58 w 180"/>
                <a:gd name="T71" fmla="*/ 15 h 103"/>
                <a:gd name="T72" fmla="*/ 34 w 180"/>
                <a:gd name="T73" fmla="*/ 10 h 103"/>
                <a:gd name="T74" fmla="*/ 16 w 180"/>
                <a:gd name="T75" fmla="*/ 15 h 103"/>
                <a:gd name="T76" fmla="*/ 16 w 180"/>
                <a:gd name="T77" fmla="*/ 8 h 103"/>
                <a:gd name="T78" fmla="*/ 8 w 180"/>
                <a:gd name="T79" fmla="*/ 0 h 103"/>
                <a:gd name="T80" fmla="*/ 0 w 180"/>
                <a:gd name="T81" fmla="*/ 8 h 103"/>
                <a:gd name="T82" fmla="*/ 0 w 180"/>
                <a:gd name="T83" fmla="*/ 15 h 103"/>
                <a:gd name="T84" fmla="*/ 8 w 180"/>
                <a:gd name="T85" fmla="*/ 26 h 103"/>
                <a:gd name="T86" fmla="*/ 11 w 180"/>
                <a:gd name="T87" fmla="*/ 45 h 103"/>
                <a:gd name="T88" fmla="*/ 5 w 180"/>
                <a:gd name="T89" fmla="*/ 50 h 103"/>
                <a:gd name="T90" fmla="*/ 5 w 180"/>
                <a:gd name="T91" fmla="*/ 60 h 103"/>
                <a:gd name="T92" fmla="*/ 0 w 180"/>
                <a:gd name="T93" fmla="*/ 63 h 103"/>
                <a:gd name="T94" fmla="*/ 5 w 180"/>
                <a:gd name="T95" fmla="*/ 68 h 103"/>
                <a:gd name="T96" fmla="*/ 5 w 180"/>
                <a:gd name="T97" fmla="*/ 68 h 103"/>
                <a:gd name="T98" fmla="*/ 5 w 180"/>
                <a:gd name="T99"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0" h="103">
                  <a:moveTo>
                    <a:pt x="5" y="68"/>
                  </a:moveTo>
                  <a:lnTo>
                    <a:pt x="8" y="71"/>
                  </a:lnTo>
                  <a:lnTo>
                    <a:pt x="11" y="76"/>
                  </a:lnTo>
                  <a:lnTo>
                    <a:pt x="16" y="79"/>
                  </a:lnTo>
                  <a:lnTo>
                    <a:pt x="19" y="87"/>
                  </a:lnTo>
                  <a:lnTo>
                    <a:pt x="19" y="89"/>
                  </a:lnTo>
                  <a:lnTo>
                    <a:pt x="19" y="95"/>
                  </a:lnTo>
                  <a:lnTo>
                    <a:pt x="19" y="103"/>
                  </a:lnTo>
                  <a:lnTo>
                    <a:pt x="24" y="103"/>
                  </a:lnTo>
                  <a:lnTo>
                    <a:pt x="26" y="103"/>
                  </a:lnTo>
                  <a:lnTo>
                    <a:pt x="34" y="103"/>
                  </a:lnTo>
                  <a:lnTo>
                    <a:pt x="42" y="103"/>
                  </a:lnTo>
                  <a:lnTo>
                    <a:pt x="50" y="97"/>
                  </a:lnTo>
                  <a:lnTo>
                    <a:pt x="58" y="95"/>
                  </a:lnTo>
                  <a:lnTo>
                    <a:pt x="61" y="95"/>
                  </a:lnTo>
                  <a:lnTo>
                    <a:pt x="66" y="95"/>
                  </a:lnTo>
                  <a:lnTo>
                    <a:pt x="69" y="95"/>
                  </a:lnTo>
                  <a:lnTo>
                    <a:pt x="71" y="103"/>
                  </a:lnTo>
                  <a:lnTo>
                    <a:pt x="74" y="100"/>
                  </a:lnTo>
                  <a:lnTo>
                    <a:pt x="79" y="97"/>
                  </a:lnTo>
                  <a:lnTo>
                    <a:pt x="85" y="103"/>
                  </a:lnTo>
                  <a:lnTo>
                    <a:pt x="87" y="103"/>
                  </a:lnTo>
                  <a:lnTo>
                    <a:pt x="92" y="103"/>
                  </a:lnTo>
                  <a:lnTo>
                    <a:pt x="103" y="103"/>
                  </a:lnTo>
                  <a:lnTo>
                    <a:pt x="106" y="103"/>
                  </a:lnTo>
                  <a:lnTo>
                    <a:pt x="111" y="103"/>
                  </a:lnTo>
                  <a:lnTo>
                    <a:pt x="114" y="97"/>
                  </a:lnTo>
                  <a:lnTo>
                    <a:pt x="114" y="95"/>
                  </a:lnTo>
                  <a:lnTo>
                    <a:pt x="114" y="89"/>
                  </a:lnTo>
                  <a:lnTo>
                    <a:pt x="111" y="89"/>
                  </a:lnTo>
                  <a:lnTo>
                    <a:pt x="111" y="87"/>
                  </a:lnTo>
                  <a:lnTo>
                    <a:pt x="114" y="87"/>
                  </a:lnTo>
                  <a:lnTo>
                    <a:pt x="119" y="87"/>
                  </a:lnTo>
                  <a:lnTo>
                    <a:pt x="122" y="87"/>
                  </a:lnTo>
                  <a:lnTo>
                    <a:pt x="124" y="82"/>
                  </a:lnTo>
                  <a:lnTo>
                    <a:pt x="129" y="79"/>
                  </a:lnTo>
                  <a:lnTo>
                    <a:pt x="140" y="76"/>
                  </a:lnTo>
                  <a:lnTo>
                    <a:pt x="145" y="76"/>
                  </a:lnTo>
                  <a:lnTo>
                    <a:pt x="148" y="76"/>
                  </a:lnTo>
                  <a:lnTo>
                    <a:pt x="153" y="79"/>
                  </a:lnTo>
                  <a:lnTo>
                    <a:pt x="156" y="79"/>
                  </a:lnTo>
                  <a:lnTo>
                    <a:pt x="158" y="79"/>
                  </a:lnTo>
                  <a:lnTo>
                    <a:pt x="164" y="79"/>
                  </a:lnTo>
                  <a:lnTo>
                    <a:pt x="164" y="76"/>
                  </a:lnTo>
                  <a:lnTo>
                    <a:pt x="156" y="63"/>
                  </a:lnTo>
                  <a:lnTo>
                    <a:pt x="148" y="60"/>
                  </a:lnTo>
                  <a:lnTo>
                    <a:pt x="153" y="60"/>
                  </a:lnTo>
                  <a:lnTo>
                    <a:pt x="156" y="55"/>
                  </a:lnTo>
                  <a:lnTo>
                    <a:pt x="158" y="52"/>
                  </a:lnTo>
                  <a:lnTo>
                    <a:pt x="158" y="45"/>
                  </a:lnTo>
                  <a:lnTo>
                    <a:pt x="158" y="37"/>
                  </a:lnTo>
                  <a:lnTo>
                    <a:pt x="164" y="29"/>
                  </a:lnTo>
                  <a:lnTo>
                    <a:pt x="172" y="26"/>
                  </a:lnTo>
                  <a:lnTo>
                    <a:pt x="174" y="26"/>
                  </a:lnTo>
                  <a:lnTo>
                    <a:pt x="180" y="26"/>
                  </a:lnTo>
                  <a:lnTo>
                    <a:pt x="180" y="18"/>
                  </a:lnTo>
                  <a:lnTo>
                    <a:pt x="180" y="15"/>
                  </a:lnTo>
                  <a:lnTo>
                    <a:pt x="174" y="15"/>
                  </a:lnTo>
                  <a:lnTo>
                    <a:pt x="166" y="15"/>
                  </a:lnTo>
                  <a:lnTo>
                    <a:pt x="156" y="8"/>
                  </a:lnTo>
                  <a:lnTo>
                    <a:pt x="148" y="8"/>
                  </a:lnTo>
                  <a:lnTo>
                    <a:pt x="140" y="2"/>
                  </a:lnTo>
                  <a:lnTo>
                    <a:pt x="132" y="0"/>
                  </a:lnTo>
                  <a:lnTo>
                    <a:pt x="129" y="2"/>
                  </a:lnTo>
                  <a:lnTo>
                    <a:pt x="119" y="2"/>
                  </a:lnTo>
                  <a:lnTo>
                    <a:pt x="106" y="8"/>
                  </a:lnTo>
                  <a:lnTo>
                    <a:pt x="98" y="15"/>
                  </a:lnTo>
                  <a:lnTo>
                    <a:pt x="92" y="18"/>
                  </a:lnTo>
                  <a:lnTo>
                    <a:pt x="87" y="18"/>
                  </a:lnTo>
                  <a:lnTo>
                    <a:pt x="77" y="15"/>
                  </a:lnTo>
                  <a:lnTo>
                    <a:pt x="66" y="15"/>
                  </a:lnTo>
                  <a:lnTo>
                    <a:pt x="58" y="15"/>
                  </a:lnTo>
                  <a:lnTo>
                    <a:pt x="45" y="15"/>
                  </a:lnTo>
                  <a:lnTo>
                    <a:pt x="34" y="10"/>
                  </a:lnTo>
                  <a:lnTo>
                    <a:pt x="24" y="15"/>
                  </a:lnTo>
                  <a:lnTo>
                    <a:pt x="16" y="15"/>
                  </a:lnTo>
                  <a:lnTo>
                    <a:pt x="11" y="10"/>
                  </a:lnTo>
                  <a:lnTo>
                    <a:pt x="16" y="8"/>
                  </a:lnTo>
                  <a:lnTo>
                    <a:pt x="16" y="2"/>
                  </a:lnTo>
                  <a:lnTo>
                    <a:pt x="8" y="0"/>
                  </a:lnTo>
                  <a:lnTo>
                    <a:pt x="0" y="8"/>
                  </a:lnTo>
                  <a:lnTo>
                    <a:pt x="0" y="8"/>
                  </a:lnTo>
                  <a:lnTo>
                    <a:pt x="0" y="10"/>
                  </a:lnTo>
                  <a:lnTo>
                    <a:pt x="0" y="15"/>
                  </a:lnTo>
                  <a:lnTo>
                    <a:pt x="3" y="18"/>
                  </a:lnTo>
                  <a:lnTo>
                    <a:pt x="8" y="26"/>
                  </a:lnTo>
                  <a:lnTo>
                    <a:pt x="19" y="34"/>
                  </a:lnTo>
                  <a:lnTo>
                    <a:pt x="11" y="45"/>
                  </a:lnTo>
                  <a:lnTo>
                    <a:pt x="8" y="45"/>
                  </a:lnTo>
                  <a:lnTo>
                    <a:pt x="5" y="50"/>
                  </a:lnTo>
                  <a:lnTo>
                    <a:pt x="5" y="52"/>
                  </a:lnTo>
                  <a:lnTo>
                    <a:pt x="5" y="60"/>
                  </a:lnTo>
                  <a:lnTo>
                    <a:pt x="8" y="60"/>
                  </a:lnTo>
                  <a:lnTo>
                    <a:pt x="0" y="63"/>
                  </a:lnTo>
                  <a:lnTo>
                    <a:pt x="3" y="66"/>
                  </a:lnTo>
                  <a:lnTo>
                    <a:pt x="5" y="68"/>
                  </a:lnTo>
                  <a:lnTo>
                    <a:pt x="5" y="68"/>
                  </a:lnTo>
                  <a:lnTo>
                    <a:pt x="5" y="68"/>
                  </a:lnTo>
                  <a:lnTo>
                    <a:pt x="5" y="68"/>
                  </a:lnTo>
                  <a:lnTo>
                    <a:pt x="5" y="68"/>
                  </a:lnTo>
                  <a:lnTo>
                    <a:pt x="5" y="68"/>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8" name="Freeform 12"/>
            <p:cNvSpPr>
              <a:spLocks/>
            </p:cNvSpPr>
            <p:nvPr/>
          </p:nvSpPr>
          <p:spPr bwMode="auto">
            <a:xfrm>
              <a:off x="6908800" y="2892574"/>
              <a:ext cx="431800" cy="260350"/>
            </a:xfrm>
            <a:custGeom>
              <a:avLst/>
              <a:gdLst>
                <a:gd name="T0" fmla="*/ 256 w 272"/>
                <a:gd name="T1" fmla="*/ 101 h 164"/>
                <a:gd name="T2" fmla="*/ 251 w 272"/>
                <a:gd name="T3" fmla="*/ 103 h 164"/>
                <a:gd name="T4" fmla="*/ 240 w 272"/>
                <a:gd name="T5" fmla="*/ 109 h 164"/>
                <a:gd name="T6" fmla="*/ 230 w 272"/>
                <a:gd name="T7" fmla="*/ 101 h 164"/>
                <a:gd name="T8" fmla="*/ 224 w 272"/>
                <a:gd name="T9" fmla="*/ 95 h 164"/>
                <a:gd name="T10" fmla="*/ 222 w 272"/>
                <a:gd name="T11" fmla="*/ 82 h 164"/>
                <a:gd name="T12" fmla="*/ 224 w 272"/>
                <a:gd name="T13" fmla="*/ 61 h 164"/>
                <a:gd name="T14" fmla="*/ 214 w 272"/>
                <a:gd name="T15" fmla="*/ 43 h 164"/>
                <a:gd name="T16" fmla="*/ 195 w 272"/>
                <a:gd name="T17" fmla="*/ 22 h 164"/>
                <a:gd name="T18" fmla="*/ 180 w 272"/>
                <a:gd name="T19" fmla="*/ 6 h 164"/>
                <a:gd name="T20" fmla="*/ 172 w 272"/>
                <a:gd name="T21" fmla="*/ 0 h 164"/>
                <a:gd name="T22" fmla="*/ 164 w 272"/>
                <a:gd name="T23" fmla="*/ 8 h 164"/>
                <a:gd name="T24" fmla="*/ 145 w 272"/>
                <a:gd name="T25" fmla="*/ 14 h 164"/>
                <a:gd name="T26" fmla="*/ 137 w 272"/>
                <a:gd name="T27" fmla="*/ 16 h 164"/>
                <a:gd name="T28" fmla="*/ 127 w 272"/>
                <a:gd name="T29" fmla="*/ 22 h 164"/>
                <a:gd name="T30" fmla="*/ 111 w 272"/>
                <a:gd name="T31" fmla="*/ 14 h 164"/>
                <a:gd name="T32" fmla="*/ 90 w 272"/>
                <a:gd name="T33" fmla="*/ 8 h 164"/>
                <a:gd name="T34" fmla="*/ 74 w 272"/>
                <a:gd name="T35" fmla="*/ 8 h 164"/>
                <a:gd name="T36" fmla="*/ 69 w 272"/>
                <a:gd name="T37" fmla="*/ 14 h 164"/>
                <a:gd name="T38" fmla="*/ 58 w 272"/>
                <a:gd name="T39" fmla="*/ 22 h 164"/>
                <a:gd name="T40" fmla="*/ 48 w 272"/>
                <a:gd name="T41" fmla="*/ 24 h 164"/>
                <a:gd name="T42" fmla="*/ 48 w 272"/>
                <a:gd name="T43" fmla="*/ 32 h 164"/>
                <a:gd name="T44" fmla="*/ 37 w 272"/>
                <a:gd name="T45" fmla="*/ 53 h 164"/>
                <a:gd name="T46" fmla="*/ 29 w 272"/>
                <a:gd name="T47" fmla="*/ 66 h 164"/>
                <a:gd name="T48" fmla="*/ 21 w 272"/>
                <a:gd name="T49" fmla="*/ 69 h 164"/>
                <a:gd name="T50" fmla="*/ 13 w 272"/>
                <a:gd name="T51" fmla="*/ 74 h 164"/>
                <a:gd name="T52" fmla="*/ 5 w 272"/>
                <a:gd name="T53" fmla="*/ 74 h 164"/>
                <a:gd name="T54" fmla="*/ 3 w 272"/>
                <a:gd name="T55" fmla="*/ 77 h 164"/>
                <a:gd name="T56" fmla="*/ 11 w 272"/>
                <a:gd name="T57" fmla="*/ 85 h 164"/>
                <a:gd name="T58" fmla="*/ 19 w 272"/>
                <a:gd name="T59" fmla="*/ 93 h 164"/>
                <a:gd name="T60" fmla="*/ 29 w 272"/>
                <a:gd name="T61" fmla="*/ 109 h 164"/>
                <a:gd name="T62" fmla="*/ 37 w 272"/>
                <a:gd name="T63" fmla="*/ 114 h 164"/>
                <a:gd name="T64" fmla="*/ 37 w 272"/>
                <a:gd name="T65" fmla="*/ 119 h 164"/>
                <a:gd name="T66" fmla="*/ 40 w 272"/>
                <a:gd name="T67" fmla="*/ 127 h 164"/>
                <a:gd name="T68" fmla="*/ 58 w 272"/>
                <a:gd name="T69" fmla="*/ 135 h 164"/>
                <a:gd name="T70" fmla="*/ 71 w 272"/>
                <a:gd name="T71" fmla="*/ 127 h 164"/>
                <a:gd name="T72" fmla="*/ 66 w 272"/>
                <a:gd name="T73" fmla="*/ 135 h 164"/>
                <a:gd name="T74" fmla="*/ 74 w 272"/>
                <a:gd name="T75" fmla="*/ 146 h 164"/>
                <a:gd name="T76" fmla="*/ 82 w 272"/>
                <a:gd name="T77" fmla="*/ 154 h 164"/>
                <a:gd name="T78" fmla="*/ 82 w 272"/>
                <a:gd name="T79" fmla="*/ 161 h 164"/>
                <a:gd name="T80" fmla="*/ 100 w 272"/>
                <a:gd name="T81" fmla="*/ 156 h 164"/>
                <a:gd name="T82" fmla="*/ 124 w 272"/>
                <a:gd name="T83" fmla="*/ 161 h 164"/>
                <a:gd name="T84" fmla="*/ 143 w 272"/>
                <a:gd name="T85" fmla="*/ 161 h 164"/>
                <a:gd name="T86" fmla="*/ 158 w 272"/>
                <a:gd name="T87" fmla="*/ 164 h 164"/>
                <a:gd name="T88" fmla="*/ 172 w 272"/>
                <a:gd name="T89" fmla="*/ 154 h 164"/>
                <a:gd name="T90" fmla="*/ 195 w 272"/>
                <a:gd name="T91" fmla="*/ 148 h 164"/>
                <a:gd name="T92" fmla="*/ 206 w 272"/>
                <a:gd name="T93" fmla="*/ 148 h 164"/>
                <a:gd name="T94" fmla="*/ 222 w 272"/>
                <a:gd name="T95" fmla="*/ 154 h 164"/>
                <a:gd name="T96" fmla="*/ 240 w 272"/>
                <a:gd name="T97" fmla="*/ 161 h 164"/>
                <a:gd name="T98" fmla="*/ 246 w 272"/>
                <a:gd name="T99" fmla="*/ 154 h 164"/>
                <a:gd name="T100" fmla="*/ 246 w 272"/>
                <a:gd name="T101" fmla="*/ 140 h 164"/>
                <a:gd name="T102" fmla="*/ 251 w 272"/>
                <a:gd name="T103" fmla="*/ 130 h 164"/>
                <a:gd name="T104" fmla="*/ 248 w 272"/>
                <a:gd name="T105" fmla="*/ 130 h 164"/>
                <a:gd name="T106" fmla="*/ 248 w 272"/>
                <a:gd name="T107" fmla="*/ 119 h 164"/>
                <a:gd name="T108" fmla="*/ 251 w 272"/>
                <a:gd name="T109" fmla="*/ 119 h 164"/>
                <a:gd name="T110" fmla="*/ 259 w 272"/>
                <a:gd name="T111" fmla="*/ 127 h 164"/>
                <a:gd name="T112" fmla="*/ 272 w 272"/>
                <a:gd name="T113" fmla="*/ 114 h 164"/>
                <a:gd name="T114" fmla="*/ 267 w 272"/>
                <a:gd name="T115" fmla="*/ 103 h 164"/>
                <a:gd name="T116" fmla="*/ 264 w 272"/>
                <a:gd name="T117" fmla="*/ 101 h 164"/>
                <a:gd name="T118" fmla="*/ 264 w 272"/>
                <a:gd name="T119" fmla="*/ 101 h 164"/>
                <a:gd name="T120" fmla="*/ 264 w 272"/>
                <a:gd name="T121" fmla="*/ 10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2" h="164">
                  <a:moveTo>
                    <a:pt x="264" y="101"/>
                  </a:moveTo>
                  <a:lnTo>
                    <a:pt x="256" y="101"/>
                  </a:lnTo>
                  <a:lnTo>
                    <a:pt x="251" y="103"/>
                  </a:lnTo>
                  <a:lnTo>
                    <a:pt x="251" y="103"/>
                  </a:lnTo>
                  <a:lnTo>
                    <a:pt x="246" y="109"/>
                  </a:lnTo>
                  <a:lnTo>
                    <a:pt x="240" y="109"/>
                  </a:lnTo>
                  <a:lnTo>
                    <a:pt x="232" y="103"/>
                  </a:lnTo>
                  <a:lnTo>
                    <a:pt x="230" y="101"/>
                  </a:lnTo>
                  <a:lnTo>
                    <a:pt x="227" y="98"/>
                  </a:lnTo>
                  <a:lnTo>
                    <a:pt x="224" y="95"/>
                  </a:lnTo>
                  <a:lnTo>
                    <a:pt x="224" y="93"/>
                  </a:lnTo>
                  <a:lnTo>
                    <a:pt x="222" y="82"/>
                  </a:lnTo>
                  <a:lnTo>
                    <a:pt x="222" y="74"/>
                  </a:lnTo>
                  <a:lnTo>
                    <a:pt x="224" y="61"/>
                  </a:lnTo>
                  <a:lnTo>
                    <a:pt x="219" y="51"/>
                  </a:lnTo>
                  <a:lnTo>
                    <a:pt x="214" y="43"/>
                  </a:lnTo>
                  <a:lnTo>
                    <a:pt x="203" y="32"/>
                  </a:lnTo>
                  <a:lnTo>
                    <a:pt x="195" y="22"/>
                  </a:lnTo>
                  <a:lnTo>
                    <a:pt x="188" y="8"/>
                  </a:lnTo>
                  <a:lnTo>
                    <a:pt x="180" y="6"/>
                  </a:lnTo>
                  <a:lnTo>
                    <a:pt x="177" y="0"/>
                  </a:lnTo>
                  <a:lnTo>
                    <a:pt x="172" y="0"/>
                  </a:lnTo>
                  <a:lnTo>
                    <a:pt x="164" y="6"/>
                  </a:lnTo>
                  <a:lnTo>
                    <a:pt x="164" y="8"/>
                  </a:lnTo>
                  <a:lnTo>
                    <a:pt x="161" y="14"/>
                  </a:lnTo>
                  <a:lnTo>
                    <a:pt x="145" y="14"/>
                  </a:lnTo>
                  <a:lnTo>
                    <a:pt x="143" y="14"/>
                  </a:lnTo>
                  <a:lnTo>
                    <a:pt x="137" y="16"/>
                  </a:lnTo>
                  <a:lnTo>
                    <a:pt x="132" y="22"/>
                  </a:lnTo>
                  <a:lnTo>
                    <a:pt x="127" y="22"/>
                  </a:lnTo>
                  <a:lnTo>
                    <a:pt x="119" y="14"/>
                  </a:lnTo>
                  <a:lnTo>
                    <a:pt x="111" y="14"/>
                  </a:lnTo>
                  <a:lnTo>
                    <a:pt x="100" y="14"/>
                  </a:lnTo>
                  <a:lnTo>
                    <a:pt x="90" y="8"/>
                  </a:lnTo>
                  <a:lnTo>
                    <a:pt x="82" y="8"/>
                  </a:lnTo>
                  <a:lnTo>
                    <a:pt x="74" y="8"/>
                  </a:lnTo>
                  <a:lnTo>
                    <a:pt x="71" y="14"/>
                  </a:lnTo>
                  <a:lnTo>
                    <a:pt x="69" y="14"/>
                  </a:lnTo>
                  <a:lnTo>
                    <a:pt x="66" y="16"/>
                  </a:lnTo>
                  <a:lnTo>
                    <a:pt x="58" y="22"/>
                  </a:lnTo>
                  <a:lnTo>
                    <a:pt x="55" y="22"/>
                  </a:lnTo>
                  <a:lnTo>
                    <a:pt x="48" y="24"/>
                  </a:lnTo>
                  <a:lnTo>
                    <a:pt x="48" y="27"/>
                  </a:lnTo>
                  <a:lnTo>
                    <a:pt x="48" y="32"/>
                  </a:lnTo>
                  <a:lnTo>
                    <a:pt x="40" y="43"/>
                  </a:lnTo>
                  <a:lnTo>
                    <a:pt x="37" y="53"/>
                  </a:lnTo>
                  <a:lnTo>
                    <a:pt x="29" y="61"/>
                  </a:lnTo>
                  <a:lnTo>
                    <a:pt x="29" y="66"/>
                  </a:lnTo>
                  <a:lnTo>
                    <a:pt x="24" y="69"/>
                  </a:lnTo>
                  <a:lnTo>
                    <a:pt x="21" y="69"/>
                  </a:lnTo>
                  <a:lnTo>
                    <a:pt x="13" y="69"/>
                  </a:lnTo>
                  <a:lnTo>
                    <a:pt x="13" y="74"/>
                  </a:lnTo>
                  <a:lnTo>
                    <a:pt x="11" y="77"/>
                  </a:lnTo>
                  <a:lnTo>
                    <a:pt x="5" y="74"/>
                  </a:lnTo>
                  <a:lnTo>
                    <a:pt x="0" y="77"/>
                  </a:lnTo>
                  <a:lnTo>
                    <a:pt x="3" y="77"/>
                  </a:lnTo>
                  <a:lnTo>
                    <a:pt x="5" y="82"/>
                  </a:lnTo>
                  <a:lnTo>
                    <a:pt x="11" y="85"/>
                  </a:lnTo>
                  <a:lnTo>
                    <a:pt x="13" y="88"/>
                  </a:lnTo>
                  <a:lnTo>
                    <a:pt x="19" y="93"/>
                  </a:lnTo>
                  <a:lnTo>
                    <a:pt x="13" y="101"/>
                  </a:lnTo>
                  <a:lnTo>
                    <a:pt x="29" y="109"/>
                  </a:lnTo>
                  <a:lnTo>
                    <a:pt x="37" y="111"/>
                  </a:lnTo>
                  <a:lnTo>
                    <a:pt x="37" y="114"/>
                  </a:lnTo>
                  <a:lnTo>
                    <a:pt x="32" y="114"/>
                  </a:lnTo>
                  <a:lnTo>
                    <a:pt x="37" y="119"/>
                  </a:lnTo>
                  <a:lnTo>
                    <a:pt x="32" y="122"/>
                  </a:lnTo>
                  <a:lnTo>
                    <a:pt x="40" y="127"/>
                  </a:lnTo>
                  <a:lnTo>
                    <a:pt x="50" y="130"/>
                  </a:lnTo>
                  <a:lnTo>
                    <a:pt x="58" y="135"/>
                  </a:lnTo>
                  <a:lnTo>
                    <a:pt x="63" y="130"/>
                  </a:lnTo>
                  <a:lnTo>
                    <a:pt x="71" y="127"/>
                  </a:lnTo>
                  <a:lnTo>
                    <a:pt x="74" y="135"/>
                  </a:lnTo>
                  <a:lnTo>
                    <a:pt x="66" y="135"/>
                  </a:lnTo>
                  <a:lnTo>
                    <a:pt x="66" y="138"/>
                  </a:lnTo>
                  <a:lnTo>
                    <a:pt x="74" y="146"/>
                  </a:lnTo>
                  <a:lnTo>
                    <a:pt x="82" y="148"/>
                  </a:lnTo>
                  <a:lnTo>
                    <a:pt x="82" y="154"/>
                  </a:lnTo>
                  <a:lnTo>
                    <a:pt x="77" y="156"/>
                  </a:lnTo>
                  <a:lnTo>
                    <a:pt x="82" y="161"/>
                  </a:lnTo>
                  <a:lnTo>
                    <a:pt x="90" y="161"/>
                  </a:lnTo>
                  <a:lnTo>
                    <a:pt x="100" y="156"/>
                  </a:lnTo>
                  <a:lnTo>
                    <a:pt x="111" y="161"/>
                  </a:lnTo>
                  <a:lnTo>
                    <a:pt x="124" y="161"/>
                  </a:lnTo>
                  <a:lnTo>
                    <a:pt x="132" y="161"/>
                  </a:lnTo>
                  <a:lnTo>
                    <a:pt x="143" y="161"/>
                  </a:lnTo>
                  <a:lnTo>
                    <a:pt x="153" y="164"/>
                  </a:lnTo>
                  <a:lnTo>
                    <a:pt x="158" y="164"/>
                  </a:lnTo>
                  <a:lnTo>
                    <a:pt x="164" y="161"/>
                  </a:lnTo>
                  <a:lnTo>
                    <a:pt x="172" y="154"/>
                  </a:lnTo>
                  <a:lnTo>
                    <a:pt x="185" y="148"/>
                  </a:lnTo>
                  <a:lnTo>
                    <a:pt x="195" y="148"/>
                  </a:lnTo>
                  <a:lnTo>
                    <a:pt x="198" y="146"/>
                  </a:lnTo>
                  <a:lnTo>
                    <a:pt x="206" y="148"/>
                  </a:lnTo>
                  <a:lnTo>
                    <a:pt x="214" y="154"/>
                  </a:lnTo>
                  <a:lnTo>
                    <a:pt x="222" y="154"/>
                  </a:lnTo>
                  <a:lnTo>
                    <a:pt x="232" y="161"/>
                  </a:lnTo>
                  <a:lnTo>
                    <a:pt x="240" y="161"/>
                  </a:lnTo>
                  <a:lnTo>
                    <a:pt x="246" y="161"/>
                  </a:lnTo>
                  <a:lnTo>
                    <a:pt x="246" y="154"/>
                  </a:lnTo>
                  <a:lnTo>
                    <a:pt x="246" y="154"/>
                  </a:lnTo>
                  <a:lnTo>
                    <a:pt x="246" y="140"/>
                  </a:lnTo>
                  <a:lnTo>
                    <a:pt x="248" y="138"/>
                  </a:lnTo>
                  <a:lnTo>
                    <a:pt x="251" y="130"/>
                  </a:lnTo>
                  <a:lnTo>
                    <a:pt x="248" y="135"/>
                  </a:lnTo>
                  <a:lnTo>
                    <a:pt x="248" y="130"/>
                  </a:lnTo>
                  <a:lnTo>
                    <a:pt x="248" y="122"/>
                  </a:lnTo>
                  <a:lnTo>
                    <a:pt x="248" y="119"/>
                  </a:lnTo>
                  <a:lnTo>
                    <a:pt x="251" y="114"/>
                  </a:lnTo>
                  <a:lnTo>
                    <a:pt x="251" y="119"/>
                  </a:lnTo>
                  <a:lnTo>
                    <a:pt x="251" y="127"/>
                  </a:lnTo>
                  <a:lnTo>
                    <a:pt x="259" y="127"/>
                  </a:lnTo>
                  <a:lnTo>
                    <a:pt x="267" y="122"/>
                  </a:lnTo>
                  <a:lnTo>
                    <a:pt x="272" y="114"/>
                  </a:lnTo>
                  <a:lnTo>
                    <a:pt x="272" y="109"/>
                  </a:lnTo>
                  <a:lnTo>
                    <a:pt x="267" y="103"/>
                  </a:lnTo>
                  <a:lnTo>
                    <a:pt x="264" y="101"/>
                  </a:lnTo>
                  <a:lnTo>
                    <a:pt x="264" y="101"/>
                  </a:lnTo>
                  <a:lnTo>
                    <a:pt x="264" y="101"/>
                  </a:lnTo>
                  <a:lnTo>
                    <a:pt x="264" y="101"/>
                  </a:lnTo>
                  <a:lnTo>
                    <a:pt x="264" y="101"/>
                  </a:lnTo>
                  <a:lnTo>
                    <a:pt x="264" y="10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9" name="Freeform 13"/>
            <p:cNvSpPr>
              <a:spLocks/>
            </p:cNvSpPr>
            <p:nvPr/>
          </p:nvSpPr>
          <p:spPr bwMode="auto">
            <a:xfrm>
              <a:off x="7189788" y="2884637"/>
              <a:ext cx="158750" cy="168275"/>
            </a:xfrm>
            <a:custGeom>
              <a:avLst/>
              <a:gdLst>
                <a:gd name="T0" fmla="*/ 11 w 100"/>
                <a:gd name="T1" fmla="*/ 13 h 106"/>
                <a:gd name="T2" fmla="*/ 18 w 100"/>
                <a:gd name="T3" fmla="*/ 27 h 106"/>
                <a:gd name="T4" fmla="*/ 26 w 100"/>
                <a:gd name="T5" fmla="*/ 37 h 106"/>
                <a:gd name="T6" fmla="*/ 37 w 100"/>
                <a:gd name="T7" fmla="*/ 48 h 106"/>
                <a:gd name="T8" fmla="*/ 42 w 100"/>
                <a:gd name="T9" fmla="*/ 56 h 106"/>
                <a:gd name="T10" fmla="*/ 47 w 100"/>
                <a:gd name="T11" fmla="*/ 66 h 106"/>
                <a:gd name="T12" fmla="*/ 45 w 100"/>
                <a:gd name="T13" fmla="*/ 79 h 106"/>
                <a:gd name="T14" fmla="*/ 45 w 100"/>
                <a:gd name="T15" fmla="*/ 87 h 106"/>
                <a:gd name="T16" fmla="*/ 47 w 100"/>
                <a:gd name="T17" fmla="*/ 98 h 106"/>
                <a:gd name="T18" fmla="*/ 47 w 100"/>
                <a:gd name="T19" fmla="*/ 100 h 106"/>
                <a:gd name="T20" fmla="*/ 50 w 100"/>
                <a:gd name="T21" fmla="*/ 103 h 106"/>
                <a:gd name="T22" fmla="*/ 53 w 100"/>
                <a:gd name="T23" fmla="*/ 106 h 106"/>
                <a:gd name="T24" fmla="*/ 55 w 100"/>
                <a:gd name="T25" fmla="*/ 106 h 106"/>
                <a:gd name="T26" fmla="*/ 61 w 100"/>
                <a:gd name="T27" fmla="*/ 100 h 106"/>
                <a:gd name="T28" fmla="*/ 63 w 100"/>
                <a:gd name="T29" fmla="*/ 93 h 106"/>
                <a:gd name="T30" fmla="*/ 69 w 100"/>
                <a:gd name="T31" fmla="*/ 87 h 106"/>
                <a:gd name="T32" fmla="*/ 71 w 100"/>
                <a:gd name="T33" fmla="*/ 82 h 106"/>
                <a:gd name="T34" fmla="*/ 71 w 100"/>
                <a:gd name="T35" fmla="*/ 74 h 106"/>
                <a:gd name="T36" fmla="*/ 71 w 100"/>
                <a:gd name="T37" fmla="*/ 71 h 106"/>
                <a:gd name="T38" fmla="*/ 74 w 100"/>
                <a:gd name="T39" fmla="*/ 66 h 106"/>
                <a:gd name="T40" fmla="*/ 79 w 100"/>
                <a:gd name="T41" fmla="*/ 71 h 106"/>
                <a:gd name="T42" fmla="*/ 82 w 100"/>
                <a:gd name="T43" fmla="*/ 71 h 106"/>
                <a:gd name="T44" fmla="*/ 90 w 100"/>
                <a:gd name="T45" fmla="*/ 71 h 106"/>
                <a:gd name="T46" fmla="*/ 95 w 100"/>
                <a:gd name="T47" fmla="*/ 74 h 106"/>
                <a:gd name="T48" fmla="*/ 100 w 100"/>
                <a:gd name="T49" fmla="*/ 71 h 106"/>
                <a:gd name="T50" fmla="*/ 95 w 100"/>
                <a:gd name="T51" fmla="*/ 66 h 106"/>
                <a:gd name="T52" fmla="*/ 98 w 100"/>
                <a:gd name="T53" fmla="*/ 63 h 106"/>
                <a:gd name="T54" fmla="*/ 90 w 100"/>
                <a:gd name="T55" fmla="*/ 56 h 106"/>
                <a:gd name="T56" fmla="*/ 87 w 100"/>
                <a:gd name="T57" fmla="*/ 48 h 106"/>
                <a:gd name="T58" fmla="*/ 82 w 100"/>
                <a:gd name="T59" fmla="*/ 48 h 106"/>
                <a:gd name="T60" fmla="*/ 82 w 100"/>
                <a:gd name="T61" fmla="*/ 45 h 106"/>
                <a:gd name="T62" fmla="*/ 82 w 100"/>
                <a:gd name="T63" fmla="*/ 40 h 106"/>
                <a:gd name="T64" fmla="*/ 79 w 100"/>
                <a:gd name="T65" fmla="*/ 40 h 106"/>
                <a:gd name="T66" fmla="*/ 74 w 100"/>
                <a:gd name="T67" fmla="*/ 32 h 106"/>
                <a:gd name="T68" fmla="*/ 69 w 100"/>
                <a:gd name="T69" fmla="*/ 21 h 106"/>
                <a:gd name="T70" fmla="*/ 69 w 100"/>
                <a:gd name="T71" fmla="*/ 19 h 106"/>
                <a:gd name="T72" fmla="*/ 63 w 100"/>
                <a:gd name="T73" fmla="*/ 19 h 106"/>
                <a:gd name="T74" fmla="*/ 61 w 100"/>
                <a:gd name="T75" fmla="*/ 19 h 106"/>
                <a:gd name="T76" fmla="*/ 61 w 100"/>
                <a:gd name="T77" fmla="*/ 13 h 106"/>
                <a:gd name="T78" fmla="*/ 53 w 100"/>
                <a:gd name="T79" fmla="*/ 11 h 106"/>
                <a:gd name="T80" fmla="*/ 47 w 100"/>
                <a:gd name="T81" fmla="*/ 13 h 106"/>
                <a:gd name="T82" fmla="*/ 47 w 100"/>
                <a:gd name="T83" fmla="*/ 11 h 106"/>
                <a:gd name="T84" fmla="*/ 45 w 100"/>
                <a:gd name="T85" fmla="*/ 11 h 106"/>
                <a:gd name="T86" fmla="*/ 37 w 100"/>
                <a:gd name="T87" fmla="*/ 11 h 106"/>
                <a:gd name="T88" fmla="*/ 34 w 100"/>
                <a:gd name="T89" fmla="*/ 3 h 106"/>
                <a:gd name="T90" fmla="*/ 26 w 100"/>
                <a:gd name="T91" fmla="*/ 0 h 106"/>
                <a:gd name="T92" fmla="*/ 21 w 100"/>
                <a:gd name="T93" fmla="*/ 0 h 106"/>
                <a:gd name="T94" fmla="*/ 13 w 100"/>
                <a:gd name="T95" fmla="*/ 3 h 106"/>
                <a:gd name="T96" fmla="*/ 8 w 100"/>
                <a:gd name="T97" fmla="*/ 3 h 106"/>
                <a:gd name="T98" fmla="*/ 3 w 100"/>
                <a:gd name="T99" fmla="*/ 3 h 106"/>
                <a:gd name="T100" fmla="*/ 0 w 100"/>
                <a:gd name="T101" fmla="*/ 5 h 106"/>
                <a:gd name="T102" fmla="*/ 3 w 100"/>
                <a:gd name="T103" fmla="*/ 11 h 106"/>
                <a:gd name="T104" fmla="*/ 11 w 100"/>
                <a:gd name="T105" fmla="*/ 13 h 106"/>
                <a:gd name="T106" fmla="*/ 11 w 100"/>
                <a:gd name="T107" fmla="*/ 13 h 106"/>
                <a:gd name="T108" fmla="*/ 11 w 100"/>
                <a:gd name="T109" fmla="*/ 13 h 106"/>
                <a:gd name="T110" fmla="*/ 11 w 100"/>
                <a:gd name="T111" fmla="*/ 13 h 106"/>
                <a:gd name="T112" fmla="*/ 11 w 100"/>
                <a:gd name="T113" fmla="*/ 13 h 106"/>
                <a:gd name="T114" fmla="*/ 11 w 100"/>
                <a:gd name="T115"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 h="106">
                  <a:moveTo>
                    <a:pt x="11" y="13"/>
                  </a:moveTo>
                  <a:lnTo>
                    <a:pt x="18" y="27"/>
                  </a:lnTo>
                  <a:lnTo>
                    <a:pt x="26" y="37"/>
                  </a:lnTo>
                  <a:lnTo>
                    <a:pt x="37" y="48"/>
                  </a:lnTo>
                  <a:lnTo>
                    <a:pt x="42" y="56"/>
                  </a:lnTo>
                  <a:lnTo>
                    <a:pt x="47" y="66"/>
                  </a:lnTo>
                  <a:lnTo>
                    <a:pt x="45" y="79"/>
                  </a:lnTo>
                  <a:lnTo>
                    <a:pt x="45" y="87"/>
                  </a:lnTo>
                  <a:lnTo>
                    <a:pt x="47" y="98"/>
                  </a:lnTo>
                  <a:lnTo>
                    <a:pt x="47" y="100"/>
                  </a:lnTo>
                  <a:lnTo>
                    <a:pt x="50" y="103"/>
                  </a:lnTo>
                  <a:lnTo>
                    <a:pt x="53" y="106"/>
                  </a:lnTo>
                  <a:lnTo>
                    <a:pt x="55" y="106"/>
                  </a:lnTo>
                  <a:lnTo>
                    <a:pt x="61" y="100"/>
                  </a:lnTo>
                  <a:lnTo>
                    <a:pt x="63" y="93"/>
                  </a:lnTo>
                  <a:lnTo>
                    <a:pt x="69" y="87"/>
                  </a:lnTo>
                  <a:lnTo>
                    <a:pt x="71" y="82"/>
                  </a:lnTo>
                  <a:lnTo>
                    <a:pt x="71" y="74"/>
                  </a:lnTo>
                  <a:lnTo>
                    <a:pt x="71" y="71"/>
                  </a:lnTo>
                  <a:lnTo>
                    <a:pt x="74" y="66"/>
                  </a:lnTo>
                  <a:lnTo>
                    <a:pt x="79" y="71"/>
                  </a:lnTo>
                  <a:lnTo>
                    <a:pt x="82" y="71"/>
                  </a:lnTo>
                  <a:lnTo>
                    <a:pt x="90" y="71"/>
                  </a:lnTo>
                  <a:lnTo>
                    <a:pt x="95" y="74"/>
                  </a:lnTo>
                  <a:lnTo>
                    <a:pt x="100" y="71"/>
                  </a:lnTo>
                  <a:lnTo>
                    <a:pt x="95" y="66"/>
                  </a:lnTo>
                  <a:lnTo>
                    <a:pt x="98" y="63"/>
                  </a:lnTo>
                  <a:lnTo>
                    <a:pt x="90" y="56"/>
                  </a:lnTo>
                  <a:lnTo>
                    <a:pt x="87" y="48"/>
                  </a:lnTo>
                  <a:lnTo>
                    <a:pt x="82" y="48"/>
                  </a:lnTo>
                  <a:lnTo>
                    <a:pt x="82" y="45"/>
                  </a:lnTo>
                  <a:lnTo>
                    <a:pt x="82" y="40"/>
                  </a:lnTo>
                  <a:lnTo>
                    <a:pt x="79" y="40"/>
                  </a:lnTo>
                  <a:lnTo>
                    <a:pt x="74" y="32"/>
                  </a:lnTo>
                  <a:lnTo>
                    <a:pt x="69" y="21"/>
                  </a:lnTo>
                  <a:lnTo>
                    <a:pt x="69" y="19"/>
                  </a:lnTo>
                  <a:lnTo>
                    <a:pt x="63" y="19"/>
                  </a:lnTo>
                  <a:lnTo>
                    <a:pt x="61" y="19"/>
                  </a:lnTo>
                  <a:lnTo>
                    <a:pt x="61" y="13"/>
                  </a:lnTo>
                  <a:lnTo>
                    <a:pt x="53" y="11"/>
                  </a:lnTo>
                  <a:lnTo>
                    <a:pt x="47" y="13"/>
                  </a:lnTo>
                  <a:lnTo>
                    <a:pt x="47" y="11"/>
                  </a:lnTo>
                  <a:lnTo>
                    <a:pt x="45" y="11"/>
                  </a:lnTo>
                  <a:lnTo>
                    <a:pt x="37" y="11"/>
                  </a:lnTo>
                  <a:lnTo>
                    <a:pt x="34" y="3"/>
                  </a:lnTo>
                  <a:lnTo>
                    <a:pt x="26" y="0"/>
                  </a:lnTo>
                  <a:lnTo>
                    <a:pt x="21" y="0"/>
                  </a:lnTo>
                  <a:lnTo>
                    <a:pt x="13" y="3"/>
                  </a:lnTo>
                  <a:lnTo>
                    <a:pt x="8" y="3"/>
                  </a:lnTo>
                  <a:lnTo>
                    <a:pt x="3" y="3"/>
                  </a:lnTo>
                  <a:lnTo>
                    <a:pt x="0" y="5"/>
                  </a:lnTo>
                  <a:lnTo>
                    <a:pt x="3" y="11"/>
                  </a:lnTo>
                  <a:lnTo>
                    <a:pt x="11" y="13"/>
                  </a:lnTo>
                  <a:lnTo>
                    <a:pt x="11" y="13"/>
                  </a:lnTo>
                  <a:lnTo>
                    <a:pt x="11" y="13"/>
                  </a:lnTo>
                  <a:lnTo>
                    <a:pt x="11" y="13"/>
                  </a:lnTo>
                  <a:lnTo>
                    <a:pt x="11" y="13"/>
                  </a:lnTo>
                  <a:lnTo>
                    <a:pt x="11" y="1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Freeform 14"/>
            <p:cNvSpPr>
              <a:spLocks/>
            </p:cNvSpPr>
            <p:nvPr/>
          </p:nvSpPr>
          <p:spPr bwMode="auto">
            <a:xfrm>
              <a:off x="5529263" y="3237062"/>
              <a:ext cx="168275" cy="293687"/>
            </a:xfrm>
            <a:custGeom>
              <a:avLst/>
              <a:gdLst>
                <a:gd name="T0" fmla="*/ 61 w 106"/>
                <a:gd name="T1" fmla="*/ 158 h 185"/>
                <a:gd name="T2" fmla="*/ 69 w 106"/>
                <a:gd name="T3" fmla="*/ 150 h 185"/>
                <a:gd name="T4" fmla="*/ 77 w 106"/>
                <a:gd name="T5" fmla="*/ 140 h 185"/>
                <a:gd name="T6" fmla="*/ 69 w 106"/>
                <a:gd name="T7" fmla="*/ 140 h 185"/>
                <a:gd name="T8" fmla="*/ 66 w 106"/>
                <a:gd name="T9" fmla="*/ 132 h 185"/>
                <a:gd name="T10" fmla="*/ 69 w 106"/>
                <a:gd name="T11" fmla="*/ 124 h 185"/>
                <a:gd name="T12" fmla="*/ 77 w 106"/>
                <a:gd name="T13" fmla="*/ 114 h 185"/>
                <a:gd name="T14" fmla="*/ 69 w 106"/>
                <a:gd name="T15" fmla="*/ 103 h 185"/>
                <a:gd name="T16" fmla="*/ 69 w 106"/>
                <a:gd name="T17" fmla="*/ 95 h 185"/>
                <a:gd name="T18" fmla="*/ 69 w 106"/>
                <a:gd name="T19" fmla="*/ 92 h 185"/>
                <a:gd name="T20" fmla="*/ 77 w 106"/>
                <a:gd name="T21" fmla="*/ 87 h 185"/>
                <a:gd name="T22" fmla="*/ 80 w 106"/>
                <a:gd name="T23" fmla="*/ 79 h 185"/>
                <a:gd name="T24" fmla="*/ 80 w 106"/>
                <a:gd name="T25" fmla="*/ 71 h 185"/>
                <a:gd name="T26" fmla="*/ 85 w 106"/>
                <a:gd name="T27" fmla="*/ 69 h 185"/>
                <a:gd name="T28" fmla="*/ 85 w 106"/>
                <a:gd name="T29" fmla="*/ 58 h 185"/>
                <a:gd name="T30" fmla="*/ 85 w 106"/>
                <a:gd name="T31" fmla="*/ 42 h 185"/>
                <a:gd name="T32" fmla="*/ 90 w 106"/>
                <a:gd name="T33" fmla="*/ 37 h 185"/>
                <a:gd name="T34" fmla="*/ 103 w 106"/>
                <a:gd name="T35" fmla="*/ 24 h 185"/>
                <a:gd name="T36" fmla="*/ 98 w 106"/>
                <a:gd name="T37" fmla="*/ 18 h 185"/>
                <a:gd name="T38" fmla="*/ 95 w 106"/>
                <a:gd name="T39" fmla="*/ 11 h 185"/>
                <a:gd name="T40" fmla="*/ 87 w 106"/>
                <a:gd name="T41" fmla="*/ 8 h 185"/>
                <a:gd name="T42" fmla="*/ 80 w 106"/>
                <a:gd name="T43" fmla="*/ 8 h 185"/>
                <a:gd name="T44" fmla="*/ 72 w 106"/>
                <a:gd name="T45" fmla="*/ 11 h 185"/>
                <a:gd name="T46" fmla="*/ 61 w 106"/>
                <a:gd name="T47" fmla="*/ 11 h 185"/>
                <a:gd name="T48" fmla="*/ 53 w 106"/>
                <a:gd name="T49" fmla="*/ 11 h 185"/>
                <a:gd name="T50" fmla="*/ 50 w 106"/>
                <a:gd name="T51" fmla="*/ 8 h 185"/>
                <a:gd name="T52" fmla="*/ 50 w 106"/>
                <a:gd name="T53" fmla="*/ 5 h 185"/>
                <a:gd name="T54" fmla="*/ 45 w 106"/>
                <a:gd name="T55" fmla="*/ 5 h 185"/>
                <a:gd name="T56" fmla="*/ 35 w 106"/>
                <a:gd name="T57" fmla="*/ 8 h 185"/>
                <a:gd name="T58" fmla="*/ 32 w 106"/>
                <a:gd name="T59" fmla="*/ 11 h 185"/>
                <a:gd name="T60" fmla="*/ 32 w 106"/>
                <a:gd name="T61" fmla="*/ 18 h 185"/>
                <a:gd name="T62" fmla="*/ 32 w 106"/>
                <a:gd name="T63" fmla="*/ 34 h 185"/>
                <a:gd name="T64" fmla="*/ 32 w 106"/>
                <a:gd name="T65" fmla="*/ 50 h 185"/>
                <a:gd name="T66" fmla="*/ 27 w 106"/>
                <a:gd name="T67" fmla="*/ 58 h 185"/>
                <a:gd name="T68" fmla="*/ 19 w 106"/>
                <a:gd name="T69" fmla="*/ 92 h 185"/>
                <a:gd name="T70" fmla="*/ 8 w 106"/>
                <a:gd name="T71" fmla="*/ 98 h 185"/>
                <a:gd name="T72" fmla="*/ 6 w 106"/>
                <a:gd name="T73" fmla="*/ 114 h 185"/>
                <a:gd name="T74" fmla="*/ 6 w 106"/>
                <a:gd name="T75" fmla="*/ 124 h 185"/>
                <a:gd name="T76" fmla="*/ 11 w 106"/>
                <a:gd name="T77" fmla="*/ 121 h 185"/>
                <a:gd name="T78" fmla="*/ 19 w 106"/>
                <a:gd name="T79" fmla="*/ 119 h 185"/>
                <a:gd name="T80" fmla="*/ 16 w 106"/>
                <a:gd name="T81" fmla="*/ 124 h 185"/>
                <a:gd name="T82" fmla="*/ 8 w 106"/>
                <a:gd name="T83" fmla="*/ 132 h 185"/>
                <a:gd name="T84" fmla="*/ 24 w 106"/>
                <a:gd name="T85" fmla="*/ 129 h 185"/>
                <a:gd name="T86" fmla="*/ 24 w 106"/>
                <a:gd name="T87" fmla="*/ 137 h 185"/>
                <a:gd name="T88" fmla="*/ 24 w 106"/>
                <a:gd name="T89" fmla="*/ 140 h 185"/>
                <a:gd name="T90" fmla="*/ 19 w 106"/>
                <a:gd name="T91" fmla="*/ 156 h 185"/>
                <a:gd name="T92" fmla="*/ 16 w 106"/>
                <a:gd name="T93" fmla="*/ 174 h 185"/>
                <a:gd name="T94" fmla="*/ 16 w 106"/>
                <a:gd name="T95" fmla="*/ 185 h 185"/>
                <a:gd name="T96" fmla="*/ 37 w 106"/>
                <a:gd name="T97" fmla="*/ 182 h 185"/>
                <a:gd name="T98" fmla="*/ 53 w 106"/>
                <a:gd name="T99" fmla="*/ 182 h 185"/>
                <a:gd name="T100" fmla="*/ 58 w 106"/>
                <a:gd name="T101" fmla="*/ 172 h 185"/>
                <a:gd name="T102" fmla="*/ 58 w 106"/>
                <a:gd name="T103" fmla="*/ 164 h 185"/>
                <a:gd name="T104" fmla="*/ 58 w 106"/>
                <a:gd name="T105" fmla="*/ 164 h 185"/>
                <a:gd name="T106" fmla="*/ 58 w 106"/>
                <a:gd name="T107" fmla="*/ 16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85">
                  <a:moveTo>
                    <a:pt x="58" y="164"/>
                  </a:moveTo>
                  <a:lnTo>
                    <a:pt x="61" y="158"/>
                  </a:lnTo>
                  <a:lnTo>
                    <a:pt x="64" y="156"/>
                  </a:lnTo>
                  <a:lnTo>
                    <a:pt x="69" y="150"/>
                  </a:lnTo>
                  <a:lnTo>
                    <a:pt x="72" y="148"/>
                  </a:lnTo>
                  <a:lnTo>
                    <a:pt x="77" y="140"/>
                  </a:lnTo>
                  <a:lnTo>
                    <a:pt x="72" y="140"/>
                  </a:lnTo>
                  <a:lnTo>
                    <a:pt x="69" y="140"/>
                  </a:lnTo>
                  <a:lnTo>
                    <a:pt x="64" y="132"/>
                  </a:lnTo>
                  <a:lnTo>
                    <a:pt x="66" y="132"/>
                  </a:lnTo>
                  <a:lnTo>
                    <a:pt x="64" y="129"/>
                  </a:lnTo>
                  <a:lnTo>
                    <a:pt x="69" y="124"/>
                  </a:lnTo>
                  <a:lnTo>
                    <a:pt x="69" y="121"/>
                  </a:lnTo>
                  <a:lnTo>
                    <a:pt x="77" y="114"/>
                  </a:lnTo>
                  <a:lnTo>
                    <a:pt x="72" y="106"/>
                  </a:lnTo>
                  <a:lnTo>
                    <a:pt x="69" y="103"/>
                  </a:lnTo>
                  <a:lnTo>
                    <a:pt x="69" y="98"/>
                  </a:lnTo>
                  <a:lnTo>
                    <a:pt x="69" y="95"/>
                  </a:lnTo>
                  <a:lnTo>
                    <a:pt x="61" y="92"/>
                  </a:lnTo>
                  <a:lnTo>
                    <a:pt x="69" y="92"/>
                  </a:lnTo>
                  <a:lnTo>
                    <a:pt x="72" y="92"/>
                  </a:lnTo>
                  <a:lnTo>
                    <a:pt x="77" y="87"/>
                  </a:lnTo>
                  <a:lnTo>
                    <a:pt x="80" y="84"/>
                  </a:lnTo>
                  <a:lnTo>
                    <a:pt x="80" y="79"/>
                  </a:lnTo>
                  <a:lnTo>
                    <a:pt x="80" y="77"/>
                  </a:lnTo>
                  <a:lnTo>
                    <a:pt x="80" y="71"/>
                  </a:lnTo>
                  <a:lnTo>
                    <a:pt x="80" y="69"/>
                  </a:lnTo>
                  <a:lnTo>
                    <a:pt x="85" y="69"/>
                  </a:lnTo>
                  <a:lnTo>
                    <a:pt x="85" y="63"/>
                  </a:lnTo>
                  <a:lnTo>
                    <a:pt x="85" y="58"/>
                  </a:lnTo>
                  <a:lnTo>
                    <a:pt x="87" y="50"/>
                  </a:lnTo>
                  <a:lnTo>
                    <a:pt x="85" y="42"/>
                  </a:lnTo>
                  <a:lnTo>
                    <a:pt x="87" y="37"/>
                  </a:lnTo>
                  <a:lnTo>
                    <a:pt x="90" y="37"/>
                  </a:lnTo>
                  <a:lnTo>
                    <a:pt x="98" y="32"/>
                  </a:lnTo>
                  <a:lnTo>
                    <a:pt x="103" y="24"/>
                  </a:lnTo>
                  <a:lnTo>
                    <a:pt x="106" y="18"/>
                  </a:lnTo>
                  <a:lnTo>
                    <a:pt x="98" y="18"/>
                  </a:lnTo>
                  <a:lnTo>
                    <a:pt x="95" y="16"/>
                  </a:lnTo>
                  <a:lnTo>
                    <a:pt x="95" y="11"/>
                  </a:lnTo>
                  <a:lnTo>
                    <a:pt x="95" y="8"/>
                  </a:lnTo>
                  <a:lnTo>
                    <a:pt x="87" y="8"/>
                  </a:lnTo>
                  <a:lnTo>
                    <a:pt x="85" y="8"/>
                  </a:lnTo>
                  <a:lnTo>
                    <a:pt x="80" y="8"/>
                  </a:lnTo>
                  <a:lnTo>
                    <a:pt x="77" y="11"/>
                  </a:lnTo>
                  <a:lnTo>
                    <a:pt x="72" y="11"/>
                  </a:lnTo>
                  <a:lnTo>
                    <a:pt x="64" y="11"/>
                  </a:lnTo>
                  <a:lnTo>
                    <a:pt x="61" y="11"/>
                  </a:lnTo>
                  <a:lnTo>
                    <a:pt x="58" y="11"/>
                  </a:lnTo>
                  <a:lnTo>
                    <a:pt x="53" y="11"/>
                  </a:lnTo>
                  <a:lnTo>
                    <a:pt x="50" y="11"/>
                  </a:lnTo>
                  <a:lnTo>
                    <a:pt x="50" y="8"/>
                  </a:lnTo>
                  <a:lnTo>
                    <a:pt x="53" y="5"/>
                  </a:lnTo>
                  <a:lnTo>
                    <a:pt x="50" y="5"/>
                  </a:lnTo>
                  <a:lnTo>
                    <a:pt x="50" y="0"/>
                  </a:lnTo>
                  <a:lnTo>
                    <a:pt x="45" y="5"/>
                  </a:lnTo>
                  <a:lnTo>
                    <a:pt x="43" y="5"/>
                  </a:lnTo>
                  <a:lnTo>
                    <a:pt x="35" y="8"/>
                  </a:lnTo>
                  <a:lnTo>
                    <a:pt x="35" y="8"/>
                  </a:lnTo>
                  <a:lnTo>
                    <a:pt x="32" y="11"/>
                  </a:lnTo>
                  <a:lnTo>
                    <a:pt x="32" y="16"/>
                  </a:lnTo>
                  <a:lnTo>
                    <a:pt x="32" y="18"/>
                  </a:lnTo>
                  <a:lnTo>
                    <a:pt x="32" y="24"/>
                  </a:lnTo>
                  <a:lnTo>
                    <a:pt x="32" y="34"/>
                  </a:lnTo>
                  <a:lnTo>
                    <a:pt x="32" y="42"/>
                  </a:lnTo>
                  <a:lnTo>
                    <a:pt x="32" y="50"/>
                  </a:lnTo>
                  <a:lnTo>
                    <a:pt x="32" y="53"/>
                  </a:lnTo>
                  <a:lnTo>
                    <a:pt x="27" y="58"/>
                  </a:lnTo>
                  <a:lnTo>
                    <a:pt x="24" y="77"/>
                  </a:lnTo>
                  <a:lnTo>
                    <a:pt x="19" y="92"/>
                  </a:lnTo>
                  <a:lnTo>
                    <a:pt x="11" y="98"/>
                  </a:lnTo>
                  <a:lnTo>
                    <a:pt x="8" y="98"/>
                  </a:lnTo>
                  <a:lnTo>
                    <a:pt x="8" y="103"/>
                  </a:lnTo>
                  <a:lnTo>
                    <a:pt x="6" y="114"/>
                  </a:lnTo>
                  <a:lnTo>
                    <a:pt x="0" y="121"/>
                  </a:lnTo>
                  <a:lnTo>
                    <a:pt x="6" y="124"/>
                  </a:lnTo>
                  <a:lnTo>
                    <a:pt x="8" y="124"/>
                  </a:lnTo>
                  <a:lnTo>
                    <a:pt x="11" y="121"/>
                  </a:lnTo>
                  <a:lnTo>
                    <a:pt x="19" y="114"/>
                  </a:lnTo>
                  <a:lnTo>
                    <a:pt x="19" y="119"/>
                  </a:lnTo>
                  <a:lnTo>
                    <a:pt x="19" y="121"/>
                  </a:lnTo>
                  <a:lnTo>
                    <a:pt x="16" y="124"/>
                  </a:lnTo>
                  <a:lnTo>
                    <a:pt x="11" y="124"/>
                  </a:lnTo>
                  <a:lnTo>
                    <a:pt x="8" y="132"/>
                  </a:lnTo>
                  <a:lnTo>
                    <a:pt x="19" y="132"/>
                  </a:lnTo>
                  <a:lnTo>
                    <a:pt x="24" y="129"/>
                  </a:lnTo>
                  <a:lnTo>
                    <a:pt x="24" y="132"/>
                  </a:lnTo>
                  <a:lnTo>
                    <a:pt x="24" y="137"/>
                  </a:lnTo>
                  <a:lnTo>
                    <a:pt x="19" y="132"/>
                  </a:lnTo>
                  <a:lnTo>
                    <a:pt x="24" y="140"/>
                  </a:lnTo>
                  <a:lnTo>
                    <a:pt x="19" y="150"/>
                  </a:lnTo>
                  <a:lnTo>
                    <a:pt x="19" y="156"/>
                  </a:lnTo>
                  <a:lnTo>
                    <a:pt x="19" y="164"/>
                  </a:lnTo>
                  <a:lnTo>
                    <a:pt x="16" y="174"/>
                  </a:lnTo>
                  <a:lnTo>
                    <a:pt x="16" y="182"/>
                  </a:lnTo>
                  <a:lnTo>
                    <a:pt x="16" y="185"/>
                  </a:lnTo>
                  <a:lnTo>
                    <a:pt x="27" y="182"/>
                  </a:lnTo>
                  <a:lnTo>
                    <a:pt x="37" y="182"/>
                  </a:lnTo>
                  <a:lnTo>
                    <a:pt x="50" y="185"/>
                  </a:lnTo>
                  <a:lnTo>
                    <a:pt x="53" y="182"/>
                  </a:lnTo>
                  <a:lnTo>
                    <a:pt x="58" y="177"/>
                  </a:lnTo>
                  <a:lnTo>
                    <a:pt x="58" y="172"/>
                  </a:lnTo>
                  <a:lnTo>
                    <a:pt x="58" y="164"/>
                  </a:lnTo>
                  <a:lnTo>
                    <a:pt x="58" y="164"/>
                  </a:lnTo>
                  <a:lnTo>
                    <a:pt x="58" y="164"/>
                  </a:lnTo>
                  <a:lnTo>
                    <a:pt x="58" y="164"/>
                  </a:lnTo>
                  <a:lnTo>
                    <a:pt x="58" y="164"/>
                  </a:lnTo>
                  <a:lnTo>
                    <a:pt x="58" y="164"/>
                  </a:lnTo>
                  <a:lnTo>
                    <a:pt x="58" y="16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15"/>
            <p:cNvSpPr>
              <a:spLocks/>
            </p:cNvSpPr>
            <p:nvPr/>
          </p:nvSpPr>
          <p:spPr bwMode="auto">
            <a:xfrm>
              <a:off x="6262688" y="2927499"/>
              <a:ext cx="222250" cy="100012"/>
            </a:xfrm>
            <a:custGeom>
              <a:avLst/>
              <a:gdLst>
                <a:gd name="T0" fmla="*/ 124 w 140"/>
                <a:gd name="T1" fmla="*/ 26 h 63"/>
                <a:gd name="T2" fmla="*/ 117 w 140"/>
                <a:gd name="T3" fmla="*/ 29 h 63"/>
                <a:gd name="T4" fmla="*/ 103 w 140"/>
                <a:gd name="T5" fmla="*/ 21 h 63"/>
                <a:gd name="T6" fmla="*/ 103 w 140"/>
                <a:gd name="T7" fmla="*/ 13 h 63"/>
                <a:gd name="T8" fmla="*/ 103 w 140"/>
                <a:gd name="T9" fmla="*/ 5 h 63"/>
                <a:gd name="T10" fmla="*/ 98 w 140"/>
                <a:gd name="T11" fmla="*/ 2 h 63"/>
                <a:gd name="T12" fmla="*/ 80 w 140"/>
                <a:gd name="T13" fmla="*/ 0 h 63"/>
                <a:gd name="T14" fmla="*/ 72 w 140"/>
                <a:gd name="T15" fmla="*/ 0 h 63"/>
                <a:gd name="T16" fmla="*/ 72 w 140"/>
                <a:gd name="T17" fmla="*/ 2 h 63"/>
                <a:gd name="T18" fmla="*/ 56 w 140"/>
                <a:gd name="T19" fmla="*/ 5 h 63"/>
                <a:gd name="T20" fmla="*/ 45 w 140"/>
                <a:gd name="T21" fmla="*/ 5 h 63"/>
                <a:gd name="T22" fmla="*/ 37 w 140"/>
                <a:gd name="T23" fmla="*/ 10 h 63"/>
                <a:gd name="T24" fmla="*/ 29 w 140"/>
                <a:gd name="T25" fmla="*/ 5 h 63"/>
                <a:gd name="T26" fmla="*/ 35 w 140"/>
                <a:gd name="T27" fmla="*/ 10 h 63"/>
                <a:gd name="T28" fmla="*/ 16 w 140"/>
                <a:gd name="T29" fmla="*/ 29 h 63"/>
                <a:gd name="T30" fmla="*/ 8 w 140"/>
                <a:gd name="T31" fmla="*/ 36 h 63"/>
                <a:gd name="T32" fmla="*/ 3 w 140"/>
                <a:gd name="T33" fmla="*/ 47 h 63"/>
                <a:gd name="T34" fmla="*/ 8 w 140"/>
                <a:gd name="T35" fmla="*/ 52 h 63"/>
                <a:gd name="T36" fmla="*/ 11 w 140"/>
                <a:gd name="T37" fmla="*/ 44 h 63"/>
                <a:gd name="T38" fmla="*/ 19 w 140"/>
                <a:gd name="T39" fmla="*/ 44 h 63"/>
                <a:gd name="T40" fmla="*/ 27 w 140"/>
                <a:gd name="T41" fmla="*/ 47 h 63"/>
                <a:gd name="T42" fmla="*/ 29 w 140"/>
                <a:gd name="T43" fmla="*/ 60 h 63"/>
                <a:gd name="T44" fmla="*/ 43 w 140"/>
                <a:gd name="T45" fmla="*/ 63 h 63"/>
                <a:gd name="T46" fmla="*/ 56 w 140"/>
                <a:gd name="T47" fmla="*/ 60 h 63"/>
                <a:gd name="T48" fmla="*/ 64 w 140"/>
                <a:gd name="T49" fmla="*/ 52 h 63"/>
                <a:gd name="T50" fmla="*/ 69 w 140"/>
                <a:gd name="T51" fmla="*/ 44 h 63"/>
                <a:gd name="T52" fmla="*/ 77 w 140"/>
                <a:gd name="T53" fmla="*/ 55 h 63"/>
                <a:gd name="T54" fmla="*/ 88 w 140"/>
                <a:gd name="T55" fmla="*/ 63 h 63"/>
                <a:gd name="T56" fmla="*/ 90 w 140"/>
                <a:gd name="T57" fmla="*/ 55 h 63"/>
                <a:gd name="T58" fmla="*/ 95 w 140"/>
                <a:gd name="T59" fmla="*/ 47 h 63"/>
                <a:gd name="T60" fmla="*/ 95 w 140"/>
                <a:gd name="T61" fmla="*/ 39 h 63"/>
                <a:gd name="T62" fmla="*/ 103 w 140"/>
                <a:gd name="T63" fmla="*/ 44 h 63"/>
                <a:gd name="T64" fmla="*/ 106 w 140"/>
                <a:gd name="T65" fmla="*/ 47 h 63"/>
                <a:gd name="T66" fmla="*/ 114 w 140"/>
                <a:gd name="T67" fmla="*/ 47 h 63"/>
                <a:gd name="T68" fmla="*/ 122 w 140"/>
                <a:gd name="T69" fmla="*/ 47 h 63"/>
                <a:gd name="T70" fmla="*/ 117 w 140"/>
                <a:gd name="T71" fmla="*/ 39 h 63"/>
                <a:gd name="T72" fmla="*/ 130 w 140"/>
                <a:gd name="T73" fmla="*/ 39 h 63"/>
                <a:gd name="T74" fmla="*/ 130 w 140"/>
                <a:gd name="T75" fmla="*/ 31 h 63"/>
                <a:gd name="T76" fmla="*/ 140 w 140"/>
                <a:gd name="T77" fmla="*/ 31 h 63"/>
                <a:gd name="T78" fmla="*/ 130 w 140"/>
                <a:gd name="T79" fmla="*/ 26 h 63"/>
                <a:gd name="T80" fmla="*/ 130 w 140"/>
                <a:gd name="T81" fmla="*/ 26 h 63"/>
                <a:gd name="T82" fmla="*/ 130 w 140"/>
                <a:gd name="T83" fmla="*/ 2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 h="63">
                  <a:moveTo>
                    <a:pt x="130" y="26"/>
                  </a:moveTo>
                  <a:lnTo>
                    <a:pt x="124" y="26"/>
                  </a:lnTo>
                  <a:lnTo>
                    <a:pt x="122" y="29"/>
                  </a:lnTo>
                  <a:lnTo>
                    <a:pt x="117" y="29"/>
                  </a:lnTo>
                  <a:lnTo>
                    <a:pt x="111" y="26"/>
                  </a:lnTo>
                  <a:lnTo>
                    <a:pt x="103" y="21"/>
                  </a:lnTo>
                  <a:lnTo>
                    <a:pt x="106" y="18"/>
                  </a:lnTo>
                  <a:lnTo>
                    <a:pt x="103" y="13"/>
                  </a:lnTo>
                  <a:lnTo>
                    <a:pt x="106" y="10"/>
                  </a:lnTo>
                  <a:lnTo>
                    <a:pt x="103" y="5"/>
                  </a:lnTo>
                  <a:lnTo>
                    <a:pt x="106" y="5"/>
                  </a:lnTo>
                  <a:lnTo>
                    <a:pt x="98" y="2"/>
                  </a:lnTo>
                  <a:lnTo>
                    <a:pt x="90" y="0"/>
                  </a:lnTo>
                  <a:lnTo>
                    <a:pt x="80" y="0"/>
                  </a:lnTo>
                  <a:lnTo>
                    <a:pt x="77" y="0"/>
                  </a:lnTo>
                  <a:lnTo>
                    <a:pt x="72" y="0"/>
                  </a:lnTo>
                  <a:lnTo>
                    <a:pt x="74" y="0"/>
                  </a:lnTo>
                  <a:lnTo>
                    <a:pt x="72" y="2"/>
                  </a:lnTo>
                  <a:lnTo>
                    <a:pt x="64" y="2"/>
                  </a:lnTo>
                  <a:lnTo>
                    <a:pt x="56" y="5"/>
                  </a:lnTo>
                  <a:lnTo>
                    <a:pt x="51" y="2"/>
                  </a:lnTo>
                  <a:lnTo>
                    <a:pt x="45" y="5"/>
                  </a:lnTo>
                  <a:lnTo>
                    <a:pt x="43" y="5"/>
                  </a:lnTo>
                  <a:lnTo>
                    <a:pt x="37" y="10"/>
                  </a:lnTo>
                  <a:lnTo>
                    <a:pt x="35" y="5"/>
                  </a:lnTo>
                  <a:lnTo>
                    <a:pt x="29" y="5"/>
                  </a:lnTo>
                  <a:lnTo>
                    <a:pt x="29" y="10"/>
                  </a:lnTo>
                  <a:lnTo>
                    <a:pt x="35" y="10"/>
                  </a:lnTo>
                  <a:lnTo>
                    <a:pt x="24" y="21"/>
                  </a:lnTo>
                  <a:lnTo>
                    <a:pt x="16" y="29"/>
                  </a:lnTo>
                  <a:lnTo>
                    <a:pt x="11" y="31"/>
                  </a:lnTo>
                  <a:lnTo>
                    <a:pt x="8" y="36"/>
                  </a:lnTo>
                  <a:lnTo>
                    <a:pt x="3" y="39"/>
                  </a:lnTo>
                  <a:lnTo>
                    <a:pt x="3" y="47"/>
                  </a:lnTo>
                  <a:lnTo>
                    <a:pt x="0" y="55"/>
                  </a:lnTo>
                  <a:lnTo>
                    <a:pt x="8" y="52"/>
                  </a:lnTo>
                  <a:lnTo>
                    <a:pt x="11" y="47"/>
                  </a:lnTo>
                  <a:lnTo>
                    <a:pt x="11" y="44"/>
                  </a:lnTo>
                  <a:lnTo>
                    <a:pt x="16" y="44"/>
                  </a:lnTo>
                  <a:lnTo>
                    <a:pt x="19" y="44"/>
                  </a:lnTo>
                  <a:lnTo>
                    <a:pt x="24" y="44"/>
                  </a:lnTo>
                  <a:lnTo>
                    <a:pt x="27" y="47"/>
                  </a:lnTo>
                  <a:lnTo>
                    <a:pt x="27" y="55"/>
                  </a:lnTo>
                  <a:lnTo>
                    <a:pt x="29" y="60"/>
                  </a:lnTo>
                  <a:lnTo>
                    <a:pt x="35" y="63"/>
                  </a:lnTo>
                  <a:lnTo>
                    <a:pt x="43" y="63"/>
                  </a:lnTo>
                  <a:lnTo>
                    <a:pt x="53" y="60"/>
                  </a:lnTo>
                  <a:lnTo>
                    <a:pt x="56" y="60"/>
                  </a:lnTo>
                  <a:lnTo>
                    <a:pt x="61" y="55"/>
                  </a:lnTo>
                  <a:lnTo>
                    <a:pt x="64" y="52"/>
                  </a:lnTo>
                  <a:lnTo>
                    <a:pt x="61" y="47"/>
                  </a:lnTo>
                  <a:lnTo>
                    <a:pt x="69" y="44"/>
                  </a:lnTo>
                  <a:lnTo>
                    <a:pt x="72" y="47"/>
                  </a:lnTo>
                  <a:lnTo>
                    <a:pt x="77" y="55"/>
                  </a:lnTo>
                  <a:lnTo>
                    <a:pt x="85" y="60"/>
                  </a:lnTo>
                  <a:lnTo>
                    <a:pt x="88" y="63"/>
                  </a:lnTo>
                  <a:lnTo>
                    <a:pt x="88" y="60"/>
                  </a:lnTo>
                  <a:lnTo>
                    <a:pt x="90" y="55"/>
                  </a:lnTo>
                  <a:lnTo>
                    <a:pt x="95" y="52"/>
                  </a:lnTo>
                  <a:lnTo>
                    <a:pt x="95" y="47"/>
                  </a:lnTo>
                  <a:lnTo>
                    <a:pt x="95" y="44"/>
                  </a:lnTo>
                  <a:lnTo>
                    <a:pt x="95" y="39"/>
                  </a:lnTo>
                  <a:lnTo>
                    <a:pt x="98" y="39"/>
                  </a:lnTo>
                  <a:lnTo>
                    <a:pt x="103" y="44"/>
                  </a:lnTo>
                  <a:lnTo>
                    <a:pt x="103" y="47"/>
                  </a:lnTo>
                  <a:lnTo>
                    <a:pt x="106" y="47"/>
                  </a:lnTo>
                  <a:lnTo>
                    <a:pt x="111" y="47"/>
                  </a:lnTo>
                  <a:lnTo>
                    <a:pt x="114" y="47"/>
                  </a:lnTo>
                  <a:lnTo>
                    <a:pt x="117" y="52"/>
                  </a:lnTo>
                  <a:lnTo>
                    <a:pt x="122" y="47"/>
                  </a:lnTo>
                  <a:lnTo>
                    <a:pt x="117" y="44"/>
                  </a:lnTo>
                  <a:lnTo>
                    <a:pt x="117" y="39"/>
                  </a:lnTo>
                  <a:lnTo>
                    <a:pt x="122" y="36"/>
                  </a:lnTo>
                  <a:lnTo>
                    <a:pt x="130" y="39"/>
                  </a:lnTo>
                  <a:lnTo>
                    <a:pt x="130" y="36"/>
                  </a:lnTo>
                  <a:lnTo>
                    <a:pt x="130" y="31"/>
                  </a:lnTo>
                  <a:lnTo>
                    <a:pt x="130" y="29"/>
                  </a:lnTo>
                  <a:lnTo>
                    <a:pt x="140" y="31"/>
                  </a:lnTo>
                  <a:lnTo>
                    <a:pt x="132" y="29"/>
                  </a:lnTo>
                  <a:lnTo>
                    <a:pt x="130" y="26"/>
                  </a:lnTo>
                  <a:lnTo>
                    <a:pt x="130" y="26"/>
                  </a:lnTo>
                  <a:lnTo>
                    <a:pt x="130" y="26"/>
                  </a:lnTo>
                  <a:lnTo>
                    <a:pt x="130" y="26"/>
                  </a:lnTo>
                  <a:lnTo>
                    <a:pt x="130" y="26"/>
                  </a:lnTo>
                  <a:lnTo>
                    <a:pt x="130" y="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16"/>
            <p:cNvSpPr>
              <a:spLocks/>
            </p:cNvSpPr>
            <p:nvPr/>
          </p:nvSpPr>
          <p:spPr bwMode="auto">
            <a:xfrm>
              <a:off x="6599238" y="2973537"/>
              <a:ext cx="146050" cy="79375"/>
            </a:xfrm>
            <a:custGeom>
              <a:avLst/>
              <a:gdLst>
                <a:gd name="T0" fmla="*/ 5 w 35"/>
                <a:gd name="T1" fmla="*/ 19 h 19"/>
                <a:gd name="T2" fmla="*/ 6 w 35"/>
                <a:gd name="T3" fmla="*/ 19 h 19"/>
                <a:gd name="T4" fmla="*/ 7 w 35"/>
                <a:gd name="T5" fmla="*/ 19 h 19"/>
                <a:gd name="T6" fmla="*/ 9 w 35"/>
                <a:gd name="T7" fmla="*/ 19 h 19"/>
                <a:gd name="T8" fmla="*/ 10 w 35"/>
                <a:gd name="T9" fmla="*/ 19 h 19"/>
                <a:gd name="T10" fmla="*/ 13 w 35"/>
                <a:gd name="T11" fmla="*/ 16 h 19"/>
                <a:gd name="T12" fmla="*/ 16 w 35"/>
                <a:gd name="T13" fmla="*/ 17 h 19"/>
                <a:gd name="T14" fmla="*/ 17 w 35"/>
                <a:gd name="T15" fmla="*/ 18 h 19"/>
                <a:gd name="T16" fmla="*/ 19 w 35"/>
                <a:gd name="T17" fmla="*/ 19 h 19"/>
                <a:gd name="T18" fmla="*/ 19 w 35"/>
                <a:gd name="T19" fmla="*/ 19 h 19"/>
                <a:gd name="T20" fmla="*/ 20 w 35"/>
                <a:gd name="T21" fmla="*/ 19 h 19"/>
                <a:gd name="T22" fmla="*/ 20 w 35"/>
                <a:gd name="T23" fmla="*/ 19 h 19"/>
                <a:gd name="T24" fmla="*/ 22 w 35"/>
                <a:gd name="T25" fmla="*/ 19 h 19"/>
                <a:gd name="T26" fmla="*/ 22 w 35"/>
                <a:gd name="T27" fmla="*/ 18 h 19"/>
                <a:gd name="T28" fmla="*/ 22 w 35"/>
                <a:gd name="T29" fmla="*/ 16 h 19"/>
                <a:gd name="T30" fmla="*/ 20 w 35"/>
                <a:gd name="T31" fmla="*/ 16 h 19"/>
                <a:gd name="T32" fmla="*/ 23 w 35"/>
                <a:gd name="T33" fmla="*/ 15 h 19"/>
                <a:gd name="T34" fmla="*/ 23 w 35"/>
                <a:gd name="T35" fmla="*/ 14 h 19"/>
                <a:gd name="T36" fmla="*/ 25 w 35"/>
                <a:gd name="T37" fmla="*/ 13 h 19"/>
                <a:gd name="T38" fmla="*/ 25 w 35"/>
                <a:gd name="T39" fmla="*/ 10 h 19"/>
                <a:gd name="T40" fmla="*/ 26 w 35"/>
                <a:gd name="T41" fmla="*/ 9 h 19"/>
                <a:gd name="T42" fmla="*/ 27 w 35"/>
                <a:gd name="T43" fmla="*/ 9 h 19"/>
                <a:gd name="T44" fmla="*/ 29 w 35"/>
                <a:gd name="T45" fmla="*/ 7 h 19"/>
                <a:gd name="T46" fmla="*/ 30 w 35"/>
                <a:gd name="T47" fmla="*/ 6 h 19"/>
                <a:gd name="T48" fmla="*/ 32 w 35"/>
                <a:gd name="T49" fmla="*/ 6 h 19"/>
                <a:gd name="T50" fmla="*/ 31 w 35"/>
                <a:gd name="T51" fmla="*/ 5 h 19"/>
                <a:gd name="T52" fmla="*/ 32 w 35"/>
                <a:gd name="T53" fmla="*/ 4 h 19"/>
                <a:gd name="T54" fmla="*/ 35 w 35"/>
                <a:gd name="T55" fmla="*/ 6 h 19"/>
                <a:gd name="T56" fmla="*/ 30 w 35"/>
                <a:gd name="T57" fmla="*/ 0 h 19"/>
                <a:gd name="T58" fmla="*/ 29 w 35"/>
                <a:gd name="T59" fmla="*/ 0 h 19"/>
                <a:gd name="T60" fmla="*/ 27 w 35"/>
                <a:gd name="T61" fmla="*/ 1 h 19"/>
                <a:gd name="T62" fmla="*/ 27 w 35"/>
                <a:gd name="T63" fmla="*/ 2 h 19"/>
                <a:gd name="T64" fmla="*/ 26 w 35"/>
                <a:gd name="T65" fmla="*/ 1 h 19"/>
                <a:gd name="T66" fmla="*/ 25 w 35"/>
                <a:gd name="T67" fmla="*/ 3 h 19"/>
                <a:gd name="T68" fmla="*/ 23 w 35"/>
                <a:gd name="T69" fmla="*/ 3 h 19"/>
                <a:gd name="T70" fmla="*/ 22 w 35"/>
                <a:gd name="T71" fmla="*/ 3 h 19"/>
                <a:gd name="T72" fmla="*/ 19 w 35"/>
                <a:gd name="T73" fmla="*/ 3 h 19"/>
                <a:gd name="T74" fmla="*/ 17 w 35"/>
                <a:gd name="T75" fmla="*/ 3 h 19"/>
                <a:gd name="T76" fmla="*/ 13 w 35"/>
                <a:gd name="T77" fmla="*/ 6 h 19"/>
                <a:gd name="T78" fmla="*/ 9 w 35"/>
                <a:gd name="T79" fmla="*/ 6 h 19"/>
                <a:gd name="T80" fmla="*/ 5 w 35"/>
                <a:gd name="T81" fmla="*/ 4 h 19"/>
                <a:gd name="T82" fmla="*/ 3 w 35"/>
                <a:gd name="T83" fmla="*/ 4 h 19"/>
                <a:gd name="T84" fmla="*/ 2 w 35"/>
                <a:gd name="T85" fmla="*/ 6 h 19"/>
                <a:gd name="T86" fmla="*/ 0 w 35"/>
                <a:gd name="T87" fmla="*/ 7 h 19"/>
                <a:gd name="T88" fmla="*/ 3 w 35"/>
                <a:gd name="T89" fmla="*/ 9 h 19"/>
                <a:gd name="T90" fmla="*/ 2 w 35"/>
                <a:gd name="T91" fmla="*/ 12 h 19"/>
                <a:gd name="T92" fmla="*/ 3 w 35"/>
                <a:gd name="T93" fmla="*/ 13 h 19"/>
                <a:gd name="T94" fmla="*/ 3 w 35"/>
                <a:gd name="T95" fmla="*/ 14 h 19"/>
                <a:gd name="T96" fmla="*/ 1 w 35"/>
                <a:gd name="T97" fmla="*/ 15 h 19"/>
                <a:gd name="T98" fmla="*/ 4 w 35"/>
                <a:gd name="T99" fmla="*/ 18 h 19"/>
                <a:gd name="T100" fmla="*/ 3 w 35"/>
                <a:gd name="T101" fmla="*/ 19 h 19"/>
                <a:gd name="T102" fmla="*/ 5 w 35"/>
                <a:gd name="T10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19">
                  <a:moveTo>
                    <a:pt x="5" y="19"/>
                  </a:moveTo>
                  <a:cubicBezTo>
                    <a:pt x="6" y="19"/>
                    <a:pt x="6" y="19"/>
                    <a:pt x="6" y="19"/>
                  </a:cubicBezTo>
                  <a:cubicBezTo>
                    <a:pt x="7" y="19"/>
                    <a:pt x="7" y="19"/>
                    <a:pt x="7" y="19"/>
                  </a:cubicBezTo>
                  <a:cubicBezTo>
                    <a:pt x="9" y="19"/>
                    <a:pt x="9" y="19"/>
                    <a:pt x="9" y="19"/>
                  </a:cubicBezTo>
                  <a:cubicBezTo>
                    <a:pt x="10" y="19"/>
                    <a:pt x="10" y="19"/>
                    <a:pt x="10" y="19"/>
                  </a:cubicBezTo>
                  <a:cubicBezTo>
                    <a:pt x="13" y="16"/>
                    <a:pt x="13" y="16"/>
                    <a:pt x="13" y="16"/>
                  </a:cubicBezTo>
                  <a:cubicBezTo>
                    <a:pt x="16" y="17"/>
                    <a:pt x="16" y="17"/>
                    <a:pt x="16" y="17"/>
                  </a:cubicBezTo>
                  <a:cubicBezTo>
                    <a:pt x="17" y="18"/>
                    <a:pt x="17" y="18"/>
                    <a:pt x="17" y="18"/>
                  </a:cubicBezTo>
                  <a:cubicBezTo>
                    <a:pt x="19" y="19"/>
                    <a:pt x="19" y="19"/>
                    <a:pt x="19" y="19"/>
                  </a:cubicBezTo>
                  <a:cubicBezTo>
                    <a:pt x="19" y="19"/>
                    <a:pt x="19" y="19"/>
                    <a:pt x="19" y="19"/>
                  </a:cubicBezTo>
                  <a:cubicBezTo>
                    <a:pt x="20" y="19"/>
                    <a:pt x="20" y="19"/>
                    <a:pt x="20" y="19"/>
                  </a:cubicBezTo>
                  <a:cubicBezTo>
                    <a:pt x="20" y="19"/>
                    <a:pt x="20" y="19"/>
                    <a:pt x="20" y="19"/>
                  </a:cubicBezTo>
                  <a:cubicBezTo>
                    <a:pt x="22" y="19"/>
                    <a:pt x="22" y="19"/>
                    <a:pt x="22" y="19"/>
                  </a:cubicBezTo>
                  <a:cubicBezTo>
                    <a:pt x="22" y="18"/>
                    <a:pt x="22" y="18"/>
                    <a:pt x="22" y="18"/>
                  </a:cubicBezTo>
                  <a:cubicBezTo>
                    <a:pt x="22" y="16"/>
                    <a:pt x="22" y="16"/>
                    <a:pt x="22" y="16"/>
                  </a:cubicBezTo>
                  <a:cubicBezTo>
                    <a:pt x="20" y="16"/>
                    <a:pt x="20" y="16"/>
                    <a:pt x="20" y="16"/>
                  </a:cubicBezTo>
                  <a:cubicBezTo>
                    <a:pt x="23" y="15"/>
                    <a:pt x="23" y="15"/>
                    <a:pt x="23" y="15"/>
                  </a:cubicBezTo>
                  <a:cubicBezTo>
                    <a:pt x="23" y="14"/>
                    <a:pt x="23" y="14"/>
                    <a:pt x="23" y="14"/>
                  </a:cubicBezTo>
                  <a:cubicBezTo>
                    <a:pt x="25" y="13"/>
                    <a:pt x="25" y="13"/>
                    <a:pt x="25" y="13"/>
                  </a:cubicBezTo>
                  <a:cubicBezTo>
                    <a:pt x="25" y="10"/>
                    <a:pt x="25" y="10"/>
                    <a:pt x="25" y="10"/>
                  </a:cubicBezTo>
                  <a:cubicBezTo>
                    <a:pt x="26" y="9"/>
                    <a:pt x="26" y="9"/>
                    <a:pt x="26" y="9"/>
                  </a:cubicBezTo>
                  <a:cubicBezTo>
                    <a:pt x="27" y="9"/>
                    <a:pt x="27" y="9"/>
                    <a:pt x="27" y="9"/>
                  </a:cubicBezTo>
                  <a:cubicBezTo>
                    <a:pt x="29" y="7"/>
                    <a:pt x="29" y="7"/>
                    <a:pt x="29" y="7"/>
                  </a:cubicBezTo>
                  <a:cubicBezTo>
                    <a:pt x="30" y="6"/>
                    <a:pt x="30" y="6"/>
                    <a:pt x="30" y="6"/>
                  </a:cubicBezTo>
                  <a:cubicBezTo>
                    <a:pt x="32" y="6"/>
                    <a:pt x="32" y="6"/>
                    <a:pt x="32" y="6"/>
                  </a:cubicBezTo>
                  <a:cubicBezTo>
                    <a:pt x="31" y="5"/>
                    <a:pt x="31" y="5"/>
                    <a:pt x="31" y="5"/>
                  </a:cubicBezTo>
                  <a:cubicBezTo>
                    <a:pt x="32" y="4"/>
                    <a:pt x="32" y="4"/>
                    <a:pt x="32" y="4"/>
                  </a:cubicBezTo>
                  <a:cubicBezTo>
                    <a:pt x="35" y="6"/>
                    <a:pt x="35" y="6"/>
                    <a:pt x="35" y="6"/>
                  </a:cubicBezTo>
                  <a:cubicBezTo>
                    <a:pt x="30" y="0"/>
                    <a:pt x="30" y="0"/>
                    <a:pt x="30" y="0"/>
                  </a:cubicBezTo>
                  <a:cubicBezTo>
                    <a:pt x="29" y="0"/>
                    <a:pt x="29" y="0"/>
                    <a:pt x="29" y="0"/>
                  </a:cubicBezTo>
                  <a:cubicBezTo>
                    <a:pt x="27" y="1"/>
                    <a:pt x="27" y="1"/>
                    <a:pt x="27" y="1"/>
                  </a:cubicBezTo>
                  <a:cubicBezTo>
                    <a:pt x="27" y="2"/>
                    <a:pt x="27" y="2"/>
                    <a:pt x="27" y="2"/>
                  </a:cubicBezTo>
                  <a:cubicBezTo>
                    <a:pt x="26" y="1"/>
                    <a:pt x="26" y="1"/>
                    <a:pt x="26" y="1"/>
                  </a:cubicBezTo>
                  <a:cubicBezTo>
                    <a:pt x="25" y="3"/>
                    <a:pt x="25" y="3"/>
                    <a:pt x="25" y="3"/>
                  </a:cubicBezTo>
                  <a:cubicBezTo>
                    <a:pt x="23" y="3"/>
                    <a:pt x="23" y="3"/>
                    <a:pt x="23" y="3"/>
                  </a:cubicBezTo>
                  <a:cubicBezTo>
                    <a:pt x="22" y="3"/>
                    <a:pt x="22" y="3"/>
                    <a:pt x="22" y="3"/>
                  </a:cubicBezTo>
                  <a:cubicBezTo>
                    <a:pt x="19" y="3"/>
                    <a:pt x="19" y="3"/>
                    <a:pt x="19" y="3"/>
                  </a:cubicBezTo>
                  <a:cubicBezTo>
                    <a:pt x="17" y="3"/>
                    <a:pt x="17" y="3"/>
                    <a:pt x="17" y="3"/>
                  </a:cubicBezTo>
                  <a:cubicBezTo>
                    <a:pt x="13" y="6"/>
                    <a:pt x="13" y="6"/>
                    <a:pt x="13" y="6"/>
                  </a:cubicBezTo>
                  <a:cubicBezTo>
                    <a:pt x="9" y="6"/>
                    <a:pt x="9" y="6"/>
                    <a:pt x="9" y="6"/>
                  </a:cubicBezTo>
                  <a:cubicBezTo>
                    <a:pt x="5" y="4"/>
                    <a:pt x="5" y="4"/>
                    <a:pt x="5" y="4"/>
                  </a:cubicBezTo>
                  <a:cubicBezTo>
                    <a:pt x="3" y="4"/>
                    <a:pt x="3" y="4"/>
                    <a:pt x="3" y="4"/>
                  </a:cubicBezTo>
                  <a:cubicBezTo>
                    <a:pt x="2" y="6"/>
                    <a:pt x="2" y="6"/>
                    <a:pt x="2" y="6"/>
                  </a:cubicBezTo>
                  <a:cubicBezTo>
                    <a:pt x="0" y="7"/>
                    <a:pt x="0" y="7"/>
                    <a:pt x="0" y="7"/>
                  </a:cubicBezTo>
                  <a:cubicBezTo>
                    <a:pt x="3" y="9"/>
                    <a:pt x="3" y="9"/>
                    <a:pt x="3" y="9"/>
                  </a:cubicBezTo>
                  <a:cubicBezTo>
                    <a:pt x="2" y="12"/>
                    <a:pt x="2" y="12"/>
                    <a:pt x="2" y="12"/>
                  </a:cubicBezTo>
                  <a:cubicBezTo>
                    <a:pt x="3" y="13"/>
                    <a:pt x="3" y="13"/>
                    <a:pt x="3" y="13"/>
                  </a:cubicBezTo>
                  <a:cubicBezTo>
                    <a:pt x="3" y="14"/>
                    <a:pt x="3" y="14"/>
                    <a:pt x="3" y="14"/>
                  </a:cubicBezTo>
                  <a:cubicBezTo>
                    <a:pt x="1" y="15"/>
                    <a:pt x="1" y="15"/>
                    <a:pt x="1" y="15"/>
                  </a:cubicBezTo>
                  <a:cubicBezTo>
                    <a:pt x="4" y="18"/>
                    <a:pt x="4" y="18"/>
                    <a:pt x="4" y="18"/>
                  </a:cubicBezTo>
                  <a:cubicBezTo>
                    <a:pt x="3" y="19"/>
                    <a:pt x="3" y="19"/>
                    <a:pt x="3" y="19"/>
                  </a:cubicBezTo>
                  <a:cubicBezTo>
                    <a:pt x="5" y="19"/>
                    <a:pt x="5" y="19"/>
                    <a:pt x="5" y="19"/>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3" name="Freeform 17"/>
            <p:cNvSpPr>
              <a:spLocks/>
            </p:cNvSpPr>
            <p:nvPr/>
          </p:nvSpPr>
          <p:spPr bwMode="auto">
            <a:xfrm>
              <a:off x="6426200" y="2851299"/>
              <a:ext cx="339725" cy="146050"/>
            </a:xfrm>
            <a:custGeom>
              <a:avLst/>
              <a:gdLst>
                <a:gd name="T0" fmla="*/ 53 w 214"/>
                <a:gd name="T1" fmla="*/ 74 h 92"/>
                <a:gd name="T2" fmla="*/ 64 w 214"/>
                <a:gd name="T3" fmla="*/ 74 h 92"/>
                <a:gd name="T4" fmla="*/ 74 w 214"/>
                <a:gd name="T5" fmla="*/ 69 h 92"/>
                <a:gd name="T6" fmla="*/ 80 w 214"/>
                <a:gd name="T7" fmla="*/ 77 h 92"/>
                <a:gd name="T8" fmla="*/ 106 w 214"/>
                <a:gd name="T9" fmla="*/ 87 h 92"/>
                <a:gd name="T10" fmla="*/ 117 w 214"/>
                <a:gd name="T11" fmla="*/ 87 h 92"/>
                <a:gd name="T12" fmla="*/ 132 w 214"/>
                <a:gd name="T13" fmla="*/ 92 h 92"/>
                <a:gd name="T14" fmla="*/ 154 w 214"/>
                <a:gd name="T15" fmla="*/ 84 h 92"/>
                <a:gd name="T16" fmla="*/ 167 w 214"/>
                <a:gd name="T17" fmla="*/ 84 h 92"/>
                <a:gd name="T18" fmla="*/ 175 w 214"/>
                <a:gd name="T19" fmla="*/ 84 h 92"/>
                <a:gd name="T20" fmla="*/ 180 w 214"/>
                <a:gd name="T21" fmla="*/ 82 h 92"/>
                <a:gd name="T22" fmla="*/ 185 w 214"/>
                <a:gd name="T23" fmla="*/ 77 h 92"/>
                <a:gd name="T24" fmla="*/ 196 w 214"/>
                <a:gd name="T25" fmla="*/ 74 h 92"/>
                <a:gd name="T26" fmla="*/ 196 w 214"/>
                <a:gd name="T27" fmla="*/ 58 h 92"/>
                <a:gd name="T28" fmla="*/ 201 w 214"/>
                <a:gd name="T29" fmla="*/ 50 h 92"/>
                <a:gd name="T30" fmla="*/ 201 w 214"/>
                <a:gd name="T31" fmla="*/ 48 h 92"/>
                <a:gd name="T32" fmla="*/ 209 w 214"/>
                <a:gd name="T33" fmla="*/ 50 h 92"/>
                <a:gd name="T34" fmla="*/ 212 w 214"/>
                <a:gd name="T35" fmla="*/ 40 h 92"/>
                <a:gd name="T36" fmla="*/ 209 w 214"/>
                <a:gd name="T37" fmla="*/ 32 h 92"/>
                <a:gd name="T38" fmla="*/ 209 w 214"/>
                <a:gd name="T39" fmla="*/ 21 h 92"/>
                <a:gd name="T40" fmla="*/ 204 w 214"/>
                <a:gd name="T41" fmla="*/ 13 h 92"/>
                <a:gd name="T42" fmla="*/ 201 w 214"/>
                <a:gd name="T43" fmla="*/ 8 h 92"/>
                <a:gd name="T44" fmla="*/ 188 w 214"/>
                <a:gd name="T45" fmla="*/ 8 h 92"/>
                <a:gd name="T46" fmla="*/ 177 w 214"/>
                <a:gd name="T47" fmla="*/ 8 h 92"/>
                <a:gd name="T48" fmla="*/ 161 w 214"/>
                <a:gd name="T49" fmla="*/ 0 h 92"/>
                <a:gd name="T50" fmla="*/ 151 w 214"/>
                <a:gd name="T51" fmla="*/ 5 h 92"/>
                <a:gd name="T52" fmla="*/ 148 w 214"/>
                <a:gd name="T53" fmla="*/ 13 h 92"/>
                <a:gd name="T54" fmla="*/ 140 w 214"/>
                <a:gd name="T55" fmla="*/ 16 h 92"/>
                <a:gd name="T56" fmla="*/ 124 w 214"/>
                <a:gd name="T57" fmla="*/ 13 h 92"/>
                <a:gd name="T58" fmla="*/ 117 w 214"/>
                <a:gd name="T59" fmla="*/ 5 h 92"/>
                <a:gd name="T60" fmla="*/ 117 w 214"/>
                <a:gd name="T61" fmla="*/ 8 h 92"/>
                <a:gd name="T62" fmla="*/ 117 w 214"/>
                <a:gd name="T63" fmla="*/ 16 h 92"/>
                <a:gd name="T64" fmla="*/ 114 w 214"/>
                <a:gd name="T65" fmla="*/ 16 h 92"/>
                <a:gd name="T66" fmla="*/ 109 w 214"/>
                <a:gd name="T67" fmla="*/ 21 h 92"/>
                <a:gd name="T68" fmla="*/ 101 w 214"/>
                <a:gd name="T69" fmla="*/ 26 h 92"/>
                <a:gd name="T70" fmla="*/ 93 w 214"/>
                <a:gd name="T71" fmla="*/ 34 h 92"/>
                <a:gd name="T72" fmla="*/ 95 w 214"/>
                <a:gd name="T73" fmla="*/ 40 h 92"/>
                <a:gd name="T74" fmla="*/ 98 w 214"/>
                <a:gd name="T75" fmla="*/ 48 h 92"/>
                <a:gd name="T76" fmla="*/ 98 w 214"/>
                <a:gd name="T77" fmla="*/ 53 h 92"/>
                <a:gd name="T78" fmla="*/ 90 w 214"/>
                <a:gd name="T79" fmla="*/ 50 h 92"/>
                <a:gd name="T80" fmla="*/ 88 w 214"/>
                <a:gd name="T81" fmla="*/ 50 h 92"/>
                <a:gd name="T82" fmla="*/ 82 w 214"/>
                <a:gd name="T83" fmla="*/ 50 h 92"/>
                <a:gd name="T84" fmla="*/ 74 w 214"/>
                <a:gd name="T85" fmla="*/ 50 h 92"/>
                <a:gd name="T86" fmla="*/ 56 w 214"/>
                <a:gd name="T87" fmla="*/ 53 h 92"/>
                <a:gd name="T88" fmla="*/ 48 w 214"/>
                <a:gd name="T89" fmla="*/ 58 h 92"/>
                <a:gd name="T90" fmla="*/ 40 w 214"/>
                <a:gd name="T91" fmla="*/ 53 h 92"/>
                <a:gd name="T92" fmla="*/ 35 w 214"/>
                <a:gd name="T93" fmla="*/ 53 h 92"/>
                <a:gd name="T94" fmla="*/ 21 w 214"/>
                <a:gd name="T95" fmla="*/ 58 h 92"/>
                <a:gd name="T96" fmla="*/ 19 w 214"/>
                <a:gd name="T97" fmla="*/ 61 h 92"/>
                <a:gd name="T98" fmla="*/ 11 w 214"/>
                <a:gd name="T99" fmla="*/ 53 h 92"/>
                <a:gd name="T100" fmla="*/ 3 w 214"/>
                <a:gd name="T101" fmla="*/ 53 h 92"/>
                <a:gd name="T102" fmla="*/ 3 w 214"/>
                <a:gd name="T103" fmla="*/ 58 h 92"/>
                <a:gd name="T104" fmla="*/ 3 w 214"/>
                <a:gd name="T105" fmla="*/ 66 h 92"/>
                <a:gd name="T106" fmla="*/ 8 w 214"/>
                <a:gd name="T107" fmla="*/ 74 h 92"/>
                <a:gd name="T108" fmla="*/ 19 w 214"/>
                <a:gd name="T109" fmla="*/ 77 h 92"/>
                <a:gd name="T110" fmla="*/ 27 w 214"/>
                <a:gd name="T111" fmla="*/ 74 h 92"/>
                <a:gd name="T112" fmla="*/ 37 w 214"/>
                <a:gd name="T113" fmla="*/ 79 h 92"/>
                <a:gd name="T114" fmla="*/ 48 w 214"/>
                <a:gd name="T115" fmla="*/ 74 h 92"/>
                <a:gd name="T116" fmla="*/ 48 w 214"/>
                <a:gd name="T117" fmla="*/ 74 h 92"/>
                <a:gd name="T118" fmla="*/ 48 w 214"/>
                <a:gd name="T11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4" h="92">
                  <a:moveTo>
                    <a:pt x="48" y="74"/>
                  </a:moveTo>
                  <a:lnTo>
                    <a:pt x="53" y="74"/>
                  </a:lnTo>
                  <a:lnTo>
                    <a:pt x="56" y="74"/>
                  </a:lnTo>
                  <a:lnTo>
                    <a:pt x="64" y="74"/>
                  </a:lnTo>
                  <a:lnTo>
                    <a:pt x="72" y="69"/>
                  </a:lnTo>
                  <a:lnTo>
                    <a:pt x="74" y="69"/>
                  </a:lnTo>
                  <a:lnTo>
                    <a:pt x="74" y="74"/>
                  </a:lnTo>
                  <a:lnTo>
                    <a:pt x="80" y="77"/>
                  </a:lnTo>
                  <a:lnTo>
                    <a:pt x="88" y="84"/>
                  </a:lnTo>
                  <a:lnTo>
                    <a:pt x="106" y="87"/>
                  </a:lnTo>
                  <a:lnTo>
                    <a:pt x="114" y="87"/>
                  </a:lnTo>
                  <a:lnTo>
                    <a:pt x="117" y="87"/>
                  </a:lnTo>
                  <a:lnTo>
                    <a:pt x="122" y="87"/>
                  </a:lnTo>
                  <a:lnTo>
                    <a:pt x="132" y="92"/>
                  </a:lnTo>
                  <a:lnTo>
                    <a:pt x="143" y="92"/>
                  </a:lnTo>
                  <a:lnTo>
                    <a:pt x="154" y="84"/>
                  </a:lnTo>
                  <a:lnTo>
                    <a:pt x="159" y="84"/>
                  </a:lnTo>
                  <a:lnTo>
                    <a:pt x="167" y="84"/>
                  </a:lnTo>
                  <a:lnTo>
                    <a:pt x="169" y="84"/>
                  </a:lnTo>
                  <a:lnTo>
                    <a:pt x="175" y="84"/>
                  </a:lnTo>
                  <a:lnTo>
                    <a:pt x="177" y="79"/>
                  </a:lnTo>
                  <a:lnTo>
                    <a:pt x="180" y="82"/>
                  </a:lnTo>
                  <a:lnTo>
                    <a:pt x="180" y="79"/>
                  </a:lnTo>
                  <a:lnTo>
                    <a:pt x="185" y="77"/>
                  </a:lnTo>
                  <a:lnTo>
                    <a:pt x="188" y="77"/>
                  </a:lnTo>
                  <a:lnTo>
                    <a:pt x="196" y="74"/>
                  </a:lnTo>
                  <a:lnTo>
                    <a:pt x="196" y="61"/>
                  </a:lnTo>
                  <a:lnTo>
                    <a:pt x="196" y="58"/>
                  </a:lnTo>
                  <a:lnTo>
                    <a:pt x="201" y="53"/>
                  </a:lnTo>
                  <a:lnTo>
                    <a:pt x="201" y="50"/>
                  </a:lnTo>
                  <a:lnTo>
                    <a:pt x="196" y="48"/>
                  </a:lnTo>
                  <a:lnTo>
                    <a:pt x="201" y="48"/>
                  </a:lnTo>
                  <a:lnTo>
                    <a:pt x="204" y="48"/>
                  </a:lnTo>
                  <a:lnTo>
                    <a:pt x="209" y="50"/>
                  </a:lnTo>
                  <a:lnTo>
                    <a:pt x="209" y="48"/>
                  </a:lnTo>
                  <a:lnTo>
                    <a:pt x="212" y="40"/>
                  </a:lnTo>
                  <a:lnTo>
                    <a:pt x="214" y="34"/>
                  </a:lnTo>
                  <a:lnTo>
                    <a:pt x="209" y="32"/>
                  </a:lnTo>
                  <a:lnTo>
                    <a:pt x="209" y="24"/>
                  </a:lnTo>
                  <a:lnTo>
                    <a:pt x="209" y="21"/>
                  </a:lnTo>
                  <a:lnTo>
                    <a:pt x="209" y="16"/>
                  </a:lnTo>
                  <a:lnTo>
                    <a:pt x="204" y="13"/>
                  </a:lnTo>
                  <a:lnTo>
                    <a:pt x="201" y="11"/>
                  </a:lnTo>
                  <a:lnTo>
                    <a:pt x="201" y="8"/>
                  </a:lnTo>
                  <a:lnTo>
                    <a:pt x="196" y="8"/>
                  </a:lnTo>
                  <a:lnTo>
                    <a:pt x="188" y="8"/>
                  </a:lnTo>
                  <a:lnTo>
                    <a:pt x="185" y="8"/>
                  </a:lnTo>
                  <a:lnTo>
                    <a:pt x="177" y="8"/>
                  </a:lnTo>
                  <a:lnTo>
                    <a:pt x="169" y="5"/>
                  </a:lnTo>
                  <a:lnTo>
                    <a:pt x="161" y="0"/>
                  </a:lnTo>
                  <a:lnTo>
                    <a:pt x="151" y="0"/>
                  </a:lnTo>
                  <a:lnTo>
                    <a:pt x="151" y="5"/>
                  </a:lnTo>
                  <a:lnTo>
                    <a:pt x="148" y="8"/>
                  </a:lnTo>
                  <a:lnTo>
                    <a:pt x="148" y="13"/>
                  </a:lnTo>
                  <a:lnTo>
                    <a:pt x="143" y="16"/>
                  </a:lnTo>
                  <a:lnTo>
                    <a:pt x="140" y="16"/>
                  </a:lnTo>
                  <a:lnTo>
                    <a:pt x="132" y="16"/>
                  </a:lnTo>
                  <a:lnTo>
                    <a:pt x="124" y="13"/>
                  </a:lnTo>
                  <a:lnTo>
                    <a:pt x="122" y="8"/>
                  </a:lnTo>
                  <a:lnTo>
                    <a:pt x="117" y="5"/>
                  </a:lnTo>
                  <a:lnTo>
                    <a:pt x="117" y="5"/>
                  </a:lnTo>
                  <a:lnTo>
                    <a:pt x="117" y="8"/>
                  </a:lnTo>
                  <a:lnTo>
                    <a:pt x="122" y="13"/>
                  </a:lnTo>
                  <a:lnTo>
                    <a:pt x="117" y="16"/>
                  </a:lnTo>
                  <a:lnTo>
                    <a:pt x="114" y="16"/>
                  </a:lnTo>
                  <a:lnTo>
                    <a:pt x="114" y="16"/>
                  </a:lnTo>
                  <a:lnTo>
                    <a:pt x="109" y="16"/>
                  </a:lnTo>
                  <a:lnTo>
                    <a:pt x="109" y="21"/>
                  </a:lnTo>
                  <a:lnTo>
                    <a:pt x="106" y="24"/>
                  </a:lnTo>
                  <a:lnTo>
                    <a:pt x="101" y="26"/>
                  </a:lnTo>
                  <a:lnTo>
                    <a:pt x="95" y="32"/>
                  </a:lnTo>
                  <a:lnTo>
                    <a:pt x="93" y="34"/>
                  </a:lnTo>
                  <a:lnTo>
                    <a:pt x="95" y="34"/>
                  </a:lnTo>
                  <a:lnTo>
                    <a:pt x="95" y="40"/>
                  </a:lnTo>
                  <a:lnTo>
                    <a:pt x="95" y="42"/>
                  </a:lnTo>
                  <a:lnTo>
                    <a:pt x="98" y="48"/>
                  </a:lnTo>
                  <a:lnTo>
                    <a:pt x="98" y="50"/>
                  </a:lnTo>
                  <a:lnTo>
                    <a:pt x="98" y="53"/>
                  </a:lnTo>
                  <a:lnTo>
                    <a:pt x="95" y="53"/>
                  </a:lnTo>
                  <a:lnTo>
                    <a:pt x="90" y="50"/>
                  </a:lnTo>
                  <a:lnTo>
                    <a:pt x="90" y="48"/>
                  </a:lnTo>
                  <a:lnTo>
                    <a:pt x="88" y="50"/>
                  </a:lnTo>
                  <a:lnTo>
                    <a:pt x="85" y="50"/>
                  </a:lnTo>
                  <a:lnTo>
                    <a:pt x="82" y="50"/>
                  </a:lnTo>
                  <a:lnTo>
                    <a:pt x="74" y="48"/>
                  </a:lnTo>
                  <a:lnTo>
                    <a:pt x="74" y="50"/>
                  </a:lnTo>
                  <a:lnTo>
                    <a:pt x="64" y="50"/>
                  </a:lnTo>
                  <a:lnTo>
                    <a:pt x="56" y="53"/>
                  </a:lnTo>
                  <a:lnTo>
                    <a:pt x="51" y="55"/>
                  </a:lnTo>
                  <a:lnTo>
                    <a:pt x="48" y="58"/>
                  </a:lnTo>
                  <a:lnTo>
                    <a:pt x="45" y="58"/>
                  </a:lnTo>
                  <a:lnTo>
                    <a:pt x="40" y="53"/>
                  </a:lnTo>
                  <a:lnTo>
                    <a:pt x="37" y="53"/>
                  </a:lnTo>
                  <a:lnTo>
                    <a:pt x="35" y="53"/>
                  </a:lnTo>
                  <a:lnTo>
                    <a:pt x="27" y="50"/>
                  </a:lnTo>
                  <a:lnTo>
                    <a:pt x="21" y="58"/>
                  </a:lnTo>
                  <a:lnTo>
                    <a:pt x="21" y="61"/>
                  </a:lnTo>
                  <a:lnTo>
                    <a:pt x="19" y="61"/>
                  </a:lnTo>
                  <a:lnTo>
                    <a:pt x="19" y="58"/>
                  </a:lnTo>
                  <a:lnTo>
                    <a:pt x="11" y="53"/>
                  </a:lnTo>
                  <a:lnTo>
                    <a:pt x="8" y="53"/>
                  </a:lnTo>
                  <a:lnTo>
                    <a:pt x="3" y="53"/>
                  </a:lnTo>
                  <a:lnTo>
                    <a:pt x="0" y="53"/>
                  </a:lnTo>
                  <a:lnTo>
                    <a:pt x="3" y="58"/>
                  </a:lnTo>
                  <a:lnTo>
                    <a:pt x="0" y="61"/>
                  </a:lnTo>
                  <a:lnTo>
                    <a:pt x="3" y="66"/>
                  </a:lnTo>
                  <a:lnTo>
                    <a:pt x="0" y="69"/>
                  </a:lnTo>
                  <a:lnTo>
                    <a:pt x="8" y="74"/>
                  </a:lnTo>
                  <a:lnTo>
                    <a:pt x="14" y="77"/>
                  </a:lnTo>
                  <a:lnTo>
                    <a:pt x="19" y="77"/>
                  </a:lnTo>
                  <a:lnTo>
                    <a:pt x="21" y="74"/>
                  </a:lnTo>
                  <a:lnTo>
                    <a:pt x="27" y="74"/>
                  </a:lnTo>
                  <a:lnTo>
                    <a:pt x="29" y="77"/>
                  </a:lnTo>
                  <a:lnTo>
                    <a:pt x="37" y="79"/>
                  </a:lnTo>
                  <a:lnTo>
                    <a:pt x="45" y="77"/>
                  </a:lnTo>
                  <a:lnTo>
                    <a:pt x="48" y="74"/>
                  </a:lnTo>
                  <a:lnTo>
                    <a:pt x="48" y="74"/>
                  </a:lnTo>
                  <a:lnTo>
                    <a:pt x="48" y="74"/>
                  </a:lnTo>
                  <a:lnTo>
                    <a:pt x="48" y="74"/>
                  </a:lnTo>
                  <a:lnTo>
                    <a:pt x="48" y="74"/>
                  </a:lnTo>
                  <a:lnTo>
                    <a:pt x="48" y="7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4" name="Freeform 18"/>
            <p:cNvSpPr>
              <a:spLocks/>
            </p:cNvSpPr>
            <p:nvPr/>
          </p:nvSpPr>
          <p:spPr bwMode="auto">
            <a:xfrm>
              <a:off x="6543675" y="2738587"/>
              <a:ext cx="298450" cy="138112"/>
            </a:xfrm>
            <a:custGeom>
              <a:avLst/>
              <a:gdLst>
                <a:gd name="T0" fmla="*/ 175 w 188"/>
                <a:gd name="T1" fmla="*/ 42 h 87"/>
                <a:gd name="T2" fmla="*/ 164 w 188"/>
                <a:gd name="T3" fmla="*/ 37 h 87"/>
                <a:gd name="T4" fmla="*/ 153 w 188"/>
                <a:gd name="T5" fmla="*/ 37 h 87"/>
                <a:gd name="T6" fmla="*/ 153 w 188"/>
                <a:gd name="T7" fmla="*/ 26 h 87"/>
                <a:gd name="T8" fmla="*/ 140 w 188"/>
                <a:gd name="T9" fmla="*/ 26 h 87"/>
                <a:gd name="T10" fmla="*/ 135 w 188"/>
                <a:gd name="T11" fmla="*/ 26 h 87"/>
                <a:gd name="T12" fmla="*/ 122 w 188"/>
                <a:gd name="T13" fmla="*/ 34 h 87"/>
                <a:gd name="T14" fmla="*/ 114 w 188"/>
                <a:gd name="T15" fmla="*/ 26 h 87"/>
                <a:gd name="T16" fmla="*/ 114 w 188"/>
                <a:gd name="T17" fmla="*/ 18 h 87"/>
                <a:gd name="T18" fmla="*/ 111 w 188"/>
                <a:gd name="T19" fmla="*/ 16 h 87"/>
                <a:gd name="T20" fmla="*/ 103 w 188"/>
                <a:gd name="T21" fmla="*/ 10 h 87"/>
                <a:gd name="T22" fmla="*/ 87 w 188"/>
                <a:gd name="T23" fmla="*/ 10 h 87"/>
                <a:gd name="T24" fmla="*/ 85 w 188"/>
                <a:gd name="T25" fmla="*/ 5 h 87"/>
                <a:gd name="T26" fmla="*/ 77 w 188"/>
                <a:gd name="T27" fmla="*/ 5 h 87"/>
                <a:gd name="T28" fmla="*/ 69 w 188"/>
                <a:gd name="T29" fmla="*/ 8 h 87"/>
                <a:gd name="T30" fmla="*/ 66 w 188"/>
                <a:gd name="T31" fmla="*/ 5 h 87"/>
                <a:gd name="T32" fmla="*/ 61 w 188"/>
                <a:gd name="T33" fmla="*/ 0 h 87"/>
                <a:gd name="T34" fmla="*/ 56 w 188"/>
                <a:gd name="T35" fmla="*/ 5 h 87"/>
                <a:gd name="T36" fmla="*/ 35 w 188"/>
                <a:gd name="T37" fmla="*/ 16 h 87"/>
                <a:gd name="T38" fmla="*/ 14 w 188"/>
                <a:gd name="T39" fmla="*/ 23 h 87"/>
                <a:gd name="T40" fmla="*/ 3 w 188"/>
                <a:gd name="T41" fmla="*/ 29 h 87"/>
                <a:gd name="T42" fmla="*/ 3 w 188"/>
                <a:gd name="T43" fmla="*/ 31 h 87"/>
                <a:gd name="T44" fmla="*/ 8 w 188"/>
                <a:gd name="T45" fmla="*/ 42 h 87"/>
                <a:gd name="T46" fmla="*/ 14 w 188"/>
                <a:gd name="T47" fmla="*/ 52 h 87"/>
                <a:gd name="T48" fmla="*/ 35 w 188"/>
                <a:gd name="T49" fmla="*/ 71 h 87"/>
                <a:gd name="T50" fmla="*/ 43 w 188"/>
                <a:gd name="T51" fmla="*/ 76 h 87"/>
                <a:gd name="T52" fmla="*/ 48 w 188"/>
                <a:gd name="T53" fmla="*/ 79 h 87"/>
                <a:gd name="T54" fmla="*/ 58 w 188"/>
                <a:gd name="T55" fmla="*/ 87 h 87"/>
                <a:gd name="T56" fmla="*/ 69 w 188"/>
                <a:gd name="T57" fmla="*/ 87 h 87"/>
                <a:gd name="T58" fmla="*/ 74 w 188"/>
                <a:gd name="T59" fmla="*/ 79 h 87"/>
                <a:gd name="T60" fmla="*/ 77 w 188"/>
                <a:gd name="T61" fmla="*/ 71 h 87"/>
                <a:gd name="T62" fmla="*/ 95 w 188"/>
                <a:gd name="T63" fmla="*/ 76 h 87"/>
                <a:gd name="T64" fmla="*/ 111 w 188"/>
                <a:gd name="T65" fmla="*/ 79 h 87"/>
                <a:gd name="T66" fmla="*/ 122 w 188"/>
                <a:gd name="T67" fmla="*/ 79 h 87"/>
                <a:gd name="T68" fmla="*/ 127 w 188"/>
                <a:gd name="T69" fmla="*/ 82 h 87"/>
                <a:gd name="T70" fmla="*/ 135 w 188"/>
                <a:gd name="T71" fmla="*/ 87 h 87"/>
                <a:gd name="T72" fmla="*/ 146 w 188"/>
                <a:gd name="T73" fmla="*/ 79 h 87"/>
                <a:gd name="T74" fmla="*/ 161 w 188"/>
                <a:gd name="T75" fmla="*/ 71 h 87"/>
                <a:gd name="T76" fmla="*/ 167 w 188"/>
                <a:gd name="T77" fmla="*/ 63 h 87"/>
                <a:gd name="T78" fmla="*/ 180 w 188"/>
                <a:gd name="T79" fmla="*/ 58 h 87"/>
                <a:gd name="T80" fmla="*/ 180 w 188"/>
                <a:gd name="T81" fmla="*/ 45 h 87"/>
                <a:gd name="T82" fmla="*/ 180 w 188"/>
                <a:gd name="T83" fmla="*/ 45 h 87"/>
                <a:gd name="T84" fmla="*/ 180 w 188"/>
                <a:gd name="T8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87">
                  <a:moveTo>
                    <a:pt x="180" y="45"/>
                  </a:moveTo>
                  <a:lnTo>
                    <a:pt x="175" y="42"/>
                  </a:lnTo>
                  <a:lnTo>
                    <a:pt x="167" y="37"/>
                  </a:lnTo>
                  <a:lnTo>
                    <a:pt x="164" y="37"/>
                  </a:lnTo>
                  <a:lnTo>
                    <a:pt x="156" y="37"/>
                  </a:lnTo>
                  <a:lnTo>
                    <a:pt x="153" y="37"/>
                  </a:lnTo>
                  <a:lnTo>
                    <a:pt x="153" y="34"/>
                  </a:lnTo>
                  <a:lnTo>
                    <a:pt x="153" y="26"/>
                  </a:lnTo>
                  <a:lnTo>
                    <a:pt x="146" y="26"/>
                  </a:lnTo>
                  <a:lnTo>
                    <a:pt x="140" y="26"/>
                  </a:lnTo>
                  <a:lnTo>
                    <a:pt x="130" y="23"/>
                  </a:lnTo>
                  <a:lnTo>
                    <a:pt x="135" y="26"/>
                  </a:lnTo>
                  <a:lnTo>
                    <a:pt x="127" y="34"/>
                  </a:lnTo>
                  <a:lnTo>
                    <a:pt x="122" y="34"/>
                  </a:lnTo>
                  <a:lnTo>
                    <a:pt x="119" y="31"/>
                  </a:lnTo>
                  <a:lnTo>
                    <a:pt x="114" y="26"/>
                  </a:lnTo>
                  <a:lnTo>
                    <a:pt x="111" y="23"/>
                  </a:lnTo>
                  <a:lnTo>
                    <a:pt x="114" y="18"/>
                  </a:lnTo>
                  <a:lnTo>
                    <a:pt x="114" y="16"/>
                  </a:lnTo>
                  <a:lnTo>
                    <a:pt x="111" y="16"/>
                  </a:lnTo>
                  <a:lnTo>
                    <a:pt x="103" y="16"/>
                  </a:lnTo>
                  <a:lnTo>
                    <a:pt x="103" y="10"/>
                  </a:lnTo>
                  <a:lnTo>
                    <a:pt x="95" y="10"/>
                  </a:lnTo>
                  <a:lnTo>
                    <a:pt x="87" y="10"/>
                  </a:lnTo>
                  <a:lnTo>
                    <a:pt x="85" y="8"/>
                  </a:lnTo>
                  <a:lnTo>
                    <a:pt x="85" y="5"/>
                  </a:lnTo>
                  <a:lnTo>
                    <a:pt x="80" y="5"/>
                  </a:lnTo>
                  <a:lnTo>
                    <a:pt x="77" y="5"/>
                  </a:lnTo>
                  <a:lnTo>
                    <a:pt x="74" y="8"/>
                  </a:lnTo>
                  <a:lnTo>
                    <a:pt x="69" y="8"/>
                  </a:lnTo>
                  <a:lnTo>
                    <a:pt x="66" y="8"/>
                  </a:lnTo>
                  <a:lnTo>
                    <a:pt x="66" y="5"/>
                  </a:lnTo>
                  <a:lnTo>
                    <a:pt x="61" y="0"/>
                  </a:lnTo>
                  <a:lnTo>
                    <a:pt x="61" y="0"/>
                  </a:lnTo>
                  <a:lnTo>
                    <a:pt x="58" y="5"/>
                  </a:lnTo>
                  <a:lnTo>
                    <a:pt x="56" y="5"/>
                  </a:lnTo>
                  <a:lnTo>
                    <a:pt x="43" y="10"/>
                  </a:lnTo>
                  <a:lnTo>
                    <a:pt x="35" y="16"/>
                  </a:lnTo>
                  <a:lnTo>
                    <a:pt x="24" y="18"/>
                  </a:lnTo>
                  <a:lnTo>
                    <a:pt x="14" y="23"/>
                  </a:lnTo>
                  <a:lnTo>
                    <a:pt x="6" y="26"/>
                  </a:lnTo>
                  <a:lnTo>
                    <a:pt x="3" y="29"/>
                  </a:lnTo>
                  <a:lnTo>
                    <a:pt x="0" y="31"/>
                  </a:lnTo>
                  <a:lnTo>
                    <a:pt x="3" y="31"/>
                  </a:lnTo>
                  <a:lnTo>
                    <a:pt x="6" y="34"/>
                  </a:lnTo>
                  <a:lnTo>
                    <a:pt x="8" y="42"/>
                  </a:lnTo>
                  <a:lnTo>
                    <a:pt x="6" y="45"/>
                  </a:lnTo>
                  <a:lnTo>
                    <a:pt x="14" y="52"/>
                  </a:lnTo>
                  <a:lnTo>
                    <a:pt x="21" y="60"/>
                  </a:lnTo>
                  <a:lnTo>
                    <a:pt x="35" y="71"/>
                  </a:lnTo>
                  <a:lnTo>
                    <a:pt x="43" y="79"/>
                  </a:lnTo>
                  <a:lnTo>
                    <a:pt x="43" y="76"/>
                  </a:lnTo>
                  <a:lnTo>
                    <a:pt x="43" y="76"/>
                  </a:lnTo>
                  <a:lnTo>
                    <a:pt x="48" y="79"/>
                  </a:lnTo>
                  <a:lnTo>
                    <a:pt x="50" y="84"/>
                  </a:lnTo>
                  <a:lnTo>
                    <a:pt x="58" y="87"/>
                  </a:lnTo>
                  <a:lnTo>
                    <a:pt x="66" y="87"/>
                  </a:lnTo>
                  <a:lnTo>
                    <a:pt x="69" y="87"/>
                  </a:lnTo>
                  <a:lnTo>
                    <a:pt x="74" y="84"/>
                  </a:lnTo>
                  <a:lnTo>
                    <a:pt x="74" y="79"/>
                  </a:lnTo>
                  <a:lnTo>
                    <a:pt x="77" y="76"/>
                  </a:lnTo>
                  <a:lnTo>
                    <a:pt x="77" y="71"/>
                  </a:lnTo>
                  <a:lnTo>
                    <a:pt x="87" y="71"/>
                  </a:lnTo>
                  <a:lnTo>
                    <a:pt x="95" y="76"/>
                  </a:lnTo>
                  <a:lnTo>
                    <a:pt x="103" y="79"/>
                  </a:lnTo>
                  <a:lnTo>
                    <a:pt x="111" y="79"/>
                  </a:lnTo>
                  <a:lnTo>
                    <a:pt x="114" y="79"/>
                  </a:lnTo>
                  <a:lnTo>
                    <a:pt x="122" y="79"/>
                  </a:lnTo>
                  <a:lnTo>
                    <a:pt x="127" y="79"/>
                  </a:lnTo>
                  <a:lnTo>
                    <a:pt x="127" y="82"/>
                  </a:lnTo>
                  <a:lnTo>
                    <a:pt x="130" y="84"/>
                  </a:lnTo>
                  <a:lnTo>
                    <a:pt x="135" y="87"/>
                  </a:lnTo>
                  <a:lnTo>
                    <a:pt x="138" y="79"/>
                  </a:lnTo>
                  <a:lnTo>
                    <a:pt x="146" y="79"/>
                  </a:lnTo>
                  <a:lnTo>
                    <a:pt x="156" y="76"/>
                  </a:lnTo>
                  <a:lnTo>
                    <a:pt x="161" y="71"/>
                  </a:lnTo>
                  <a:lnTo>
                    <a:pt x="164" y="68"/>
                  </a:lnTo>
                  <a:lnTo>
                    <a:pt x="167" y="63"/>
                  </a:lnTo>
                  <a:lnTo>
                    <a:pt x="167" y="60"/>
                  </a:lnTo>
                  <a:lnTo>
                    <a:pt x="180" y="58"/>
                  </a:lnTo>
                  <a:lnTo>
                    <a:pt x="188" y="58"/>
                  </a:lnTo>
                  <a:lnTo>
                    <a:pt x="180" y="45"/>
                  </a:lnTo>
                  <a:lnTo>
                    <a:pt x="180" y="45"/>
                  </a:lnTo>
                  <a:lnTo>
                    <a:pt x="180" y="45"/>
                  </a:lnTo>
                  <a:lnTo>
                    <a:pt x="180" y="45"/>
                  </a:lnTo>
                  <a:lnTo>
                    <a:pt x="180" y="45"/>
                  </a:lnTo>
                  <a:lnTo>
                    <a:pt x="180" y="4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9"/>
            <p:cNvSpPr>
              <a:spLocks noEditPoints="1"/>
            </p:cNvSpPr>
            <p:nvPr/>
          </p:nvSpPr>
          <p:spPr bwMode="auto">
            <a:xfrm>
              <a:off x="6938963" y="2276624"/>
              <a:ext cx="250825" cy="125412"/>
            </a:xfrm>
            <a:custGeom>
              <a:avLst/>
              <a:gdLst>
                <a:gd name="T0" fmla="*/ 10 w 158"/>
                <a:gd name="T1" fmla="*/ 34 h 79"/>
                <a:gd name="T2" fmla="*/ 2 w 158"/>
                <a:gd name="T3" fmla="*/ 37 h 79"/>
                <a:gd name="T4" fmla="*/ 0 w 158"/>
                <a:gd name="T5" fmla="*/ 42 h 79"/>
                <a:gd name="T6" fmla="*/ 2 w 158"/>
                <a:gd name="T7" fmla="*/ 53 h 79"/>
                <a:gd name="T8" fmla="*/ 5 w 158"/>
                <a:gd name="T9" fmla="*/ 53 h 79"/>
                <a:gd name="T10" fmla="*/ 13 w 158"/>
                <a:gd name="T11" fmla="*/ 48 h 79"/>
                <a:gd name="T12" fmla="*/ 21 w 158"/>
                <a:gd name="T13" fmla="*/ 48 h 79"/>
                <a:gd name="T14" fmla="*/ 29 w 158"/>
                <a:gd name="T15" fmla="*/ 42 h 79"/>
                <a:gd name="T16" fmla="*/ 26 w 158"/>
                <a:gd name="T17" fmla="*/ 37 h 79"/>
                <a:gd name="T18" fmla="*/ 18 w 158"/>
                <a:gd name="T19" fmla="*/ 34 h 79"/>
                <a:gd name="T20" fmla="*/ 18 w 158"/>
                <a:gd name="T21" fmla="*/ 34 h 79"/>
                <a:gd name="T22" fmla="*/ 18 w 158"/>
                <a:gd name="T23" fmla="*/ 34 h 79"/>
                <a:gd name="T24" fmla="*/ 13 w 158"/>
                <a:gd name="T25" fmla="*/ 29 h 79"/>
                <a:gd name="T26" fmla="*/ 21 w 158"/>
                <a:gd name="T27" fmla="*/ 27 h 79"/>
                <a:gd name="T28" fmla="*/ 21 w 158"/>
                <a:gd name="T29" fmla="*/ 21 h 79"/>
                <a:gd name="T30" fmla="*/ 5 w 158"/>
                <a:gd name="T31" fmla="*/ 21 h 79"/>
                <a:gd name="T32" fmla="*/ 5 w 158"/>
                <a:gd name="T33" fmla="*/ 27 h 79"/>
                <a:gd name="T34" fmla="*/ 10 w 158"/>
                <a:gd name="T35" fmla="*/ 29 h 79"/>
                <a:gd name="T36" fmla="*/ 10 w 158"/>
                <a:gd name="T37" fmla="*/ 29 h 79"/>
                <a:gd name="T38" fmla="*/ 10 w 158"/>
                <a:gd name="T39" fmla="*/ 29 h 79"/>
                <a:gd name="T40" fmla="*/ 150 w 158"/>
                <a:gd name="T41" fmla="*/ 11 h 79"/>
                <a:gd name="T42" fmla="*/ 158 w 158"/>
                <a:gd name="T43" fmla="*/ 11 h 79"/>
                <a:gd name="T44" fmla="*/ 142 w 158"/>
                <a:gd name="T45" fmla="*/ 8 h 79"/>
                <a:gd name="T46" fmla="*/ 108 w 158"/>
                <a:gd name="T47" fmla="*/ 3 h 79"/>
                <a:gd name="T48" fmla="*/ 84 w 158"/>
                <a:gd name="T49" fmla="*/ 0 h 79"/>
                <a:gd name="T50" fmla="*/ 79 w 158"/>
                <a:gd name="T51" fmla="*/ 3 h 79"/>
                <a:gd name="T52" fmla="*/ 66 w 158"/>
                <a:gd name="T53" fmla="*/ 8 h 79"/>
                <a:gd name="T54" fmla="*/ 55 w 158"/>
                <a:gd name="T55" fmla="*/ 8 h 79"/>
                <a:gd name="T56" fmla="*/ 52 w 158"/>
                <a:gd name="T57" fmla="*/ 11 h 79"/>
                <a:gd name="T58" fmla="*/ 36 w 158"/>
                <a:gd name="T59" fmla="*/ 13 h 79"/>
                <a:gd name="T60" fmla="*/ 39 w 158"/>
                <a:gd name="T61" fmla="*/ 19 h 79"/>
                <a:gd name="T62" fmla="*/ 36 w 158"/>
                <a:gd name="T63" fmla="*/ 29 h 79"/>
                <a:gd name="T64" fmla="*/ 39 w 158"/>
                <a:gd name="T65" fmla="*/ 34 h 79"/>
                <a:gd name="T66" fmla="*/ 47 w 158"/>
                <a:gd name="T67" fmla="*/ 45 h 79"/>
                <a:gd name="T68" fmla="*/ 58 w 158"/>
                <a:gd name="T69" fmla="*/ 45 h 79"/>
                <a:gd name="T70" fmla="*/ 66 w 158"/>
                <a:gd name="T71" fmla="*/ 45 h 79"/>
                <a:gd name="T72" fmla="*/ 66 w 158"/>
                <a:gd name="T73" fmla="*/ 48 h 79"/>
                <a:gd name="T74" fmla="*/ 63 w 158"/>
                <a:gd name="T75" fmla="*/ 61 h 79"/>
                <a:gd name="T76" fmla="*/ 79 w 158"/>
                <a:gd name="T77" fmla="*/ 53 h 79"/>
                <a:gd name="T78" fmla="*/ 97 w 158"/>
                <a:gd name="T79" fmla="*/ 56 h 79"/>
                <a:gd name="T80" fmla="*/ 118 w 158"/>
                <a:gd name="T81" fmla="*/ 69 h 79"/>
                <a:gd name="T82" fmla="*/ 134 w 158"/>
                <a:gd name="T83" fmla="*/ 69 h 79"/>
                <a:gd name="T84" fmla="*/ 150 w 158"/>
                <a:gd name="T85" fmla="*/ 74 h 79"/>
                <a:gd name="T86" fmla="*/ 153 w 158"/>
                <a:gd name="T87" fmla="*/ 74 h 79"/>
                <a:gd name="T88" fmla="*/ 142 w 158"/>
                <a:gd name="T89" fmla="*/ 69 h 79"/>
                <a:gd name="T90" fmla="*/ 145 w 158"/>
                <a:gd name="T91" fmla="*/ 53 h 79"/>
                <a:gd name="T92" fmla="*/ 142 w 158"/>
                <a:gd name="T93" fmla="*/ 45 h 79"/>
                <a:gd name="T94" fmla="*/ 142 w 158"/>
                <a:gd name="T95" fmla="*/ 34 h 79"/>
                <a:gd name="T96" fmla="*/ 142 w 158"/>
                <a:gd name="T97" fmla="*/ 21 h 79"/>
                <a:gd name="T98" fmla="*/ 145 w 158"/>
                <a:gd name="T99" fmla="*/ 19 h 79"/>
                <a:gd name="T100" fmla="*/ 145 w 158"/>
                <a:gd name="T101" fmla="*/ 19 h 79"/>
                <a:gd name="T102" fmla="*/ 145 w 158"/>
                <a:gd name="T103"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8" h="79">
                  <a:moveTo>
                    <a:pt x="18" y="34"/>
                  </a:moveTo>
                  <a:lnTo>
                    <a:pt x="10" y="34"/>
                  </a:lnTo>
                  <a:lnTo>
                    <a:pt x="5" y="37"/>
                  </a:lnTo>
                  <a:lnTo>
                    <a:pt x="2" y="37"/>
                  </a:lnTo>
                  <a:lnTo>
                    <a:pt x="0" y="37"/>
                  </a:lnTo>
                  <a:lnTo>
                    <a:pt x="0" y="42"/>
                  </a:lnTo>
                  <a:lnTo>
                    <a:pt x="2" y="48"/>
                  </a:lnTo>
                  <a:lnTo>
                    <a:pt x="2" y="53"/>
                  </a:lnTo>
                  <a:lnTo>
                    <a:pt x="2" y="56"/>
                  </a:lnTo>
                  <a:lnTo>
                    <a:pt x="5" y="53"/>
                  </a:lnTo>
                  <a:lnTo>
                    <a:pt x="10" y="48"/>
                  </a:lnTo>
                  <a:lnTo>
                    <a:pt x="13" y="48"/>
                  </a:lnTo>
                  <a:lnTo>
                    <a:pt x="18" y="45"/>
                  </a:lnTo>
                  <a:lnTo>
                    <a:pt x="21" y="48"/>
                  </a:lnTo>
                  <a:lnTo>
                    <a:pt x="26" y="45"/>
                  </a:lnTo>
                  <a:lnTo>
                    <a:pt x="29" y="42"/>
                  </a:lnTo>
                  <a:lnTo>
                    <a:pt x="31" y="42"/>
                  </a:lnTo>
                  <a:lnTo>
                    <a:pt x="26" y="37"/>
                  </a:lnTo>
                  <a:lnTo>
                    <a:pt x="18" y="34"/>
                  </a:lnTo>
                  <a:lnTo>
                    <a:pt x="18" y="34"/>
                  </a:lnTo>
                  <a:lnTo>
                    <a:pt x="18" y="34"/>
                  </a:lnTo>
                  <a:lnTo>
                    <a:pt x="18" y="34"/>
                  </a:lnTo>
                  <a:lnTo>
                    <a:pt x="18" y="34"/>
                  </a:lnTo>
                  <a:lnTo>
                    <a:pt x="18" y="34"/>
                  </a:lnTo>
                  <a:close/>
                  <a:moveTo>
                    <a:pt x="10" y="29"/>
                  </a:moveTo>
                  <a:lnTo>
                    <a:pt x="13" y="29"/>
                  </a:lnTo>
                  <a:lnTo>
                    <a:pt x="18" y="29"/>
                  </a:lnTo>
                  <a:lnTo>
                    <a:pt x="21" y="27"/>
                  </a:lnTo>
                  <a:lnTo>
                    <a:pt x="26" y="21"/>
                  </a:lnTo>
                  <a:lnTo>
                    <a:pt x="21" y="21"/>
                  </a:lnTo>
                  <a:lnTo>
                    <a:pt x="13" y="19"/>
                  </a:lnTo>
                  <a:lnTo>
                    <a:pt x="5" y="21"/>
                  </a:lnTo>
                  <a:lnTo>
                    <a:pt x="0" y="21"/>
                  </a:lnTo>
                  <a:lnTo>
                    <a:pt x="5" y="27"/>
                  </a:lnTo>
                  <a:lnTo>
                    <a:pt x="10" y="29"/>
                  </a:lnTo>
                  <a:lnTo>
                    <a:pt x="10" y="29"/>
                  </a:lnTo>
                  <a:lnTo>
                    <a:pt x="10" y="29"/>
                  </a:lnTo>
                  <a:lnTo>
                    <a:pt x="10" y="29"/>
                  </a:lnTo>
                  <a:lnTo>
                    <a:pt x="10" y="29"/>
                  </a:lnTo>
                  <a:lnTo>
                    <a:pt x="10" y="29"/>
                  </a:lnTo>
                  <a:close/>
                  <a:moveTo>
                    <a:pt x="145" y="19"/>
                  </a:moveTo>
                  <a:lnTo>
                    <a:pt x="150" y="11"/>
                  </a:lnTo>
                  <a:lnTo>
                    <a:pt x="153" y="11"/>
                  </a:lnTo>
                  <a:lnTo>
                    <a:pt x="158" y="11"/>
                  </a:lnTo>
                  <a:lnTo>
                    <a:pt x="150" y="8"/>
                  </a:lnTo>
                  <a:lnTo>
                    <a:pt x="142" y="8"/>
                  </a:lnTo>
                  <a:lnTo>
                    <a:pt x="126" y="8"/>
                  </a:lnTo>
                  <a:lnTo>
                    <a:pt x="108" y="3"/>
                  </a:lnTo>
                  <a:lnTo>
                    <a:pt x="97" y="3"/>
                  </a:lnTo>
                  <a:lnTo>
                    <a:pt x="84" y="0"/>
                  </a:lnTo>
                  <a:lnTo>
                    <a:pt x="84" y="3"/>
                  </a:lnTo>
                  <a:lnTo>
                    <a:pt x="79" y="3"/>
                  </a:lnTo>
                  <a:lnTo>
                    <a:pt x="66" y="3"/>
                  </a:lnTo>
                  <a:lnTo>
                    <a:pt x="66" y="8"/>
                  </a:lnTo>
                  <a:lnTo>
                    <a:pt x="58" y="8"/>
                  </a:lnTo>
                  <a:lnTo>
                    <a:pt x="55" y="8"/>
                  </a:lnTo>
                  <a:lnTo>
                    <a:pt x="47" y="8"/>
                  </a:lnTo>
                  <a:lnTo>
                    <a:pt x="52" y="11"/>
                  </a:lnTo>
                  <a:lnTo>
                    <a:pt x="44" y="11"/>
                  </a:lnTo>
                  <a:lnTo>
                    <a:pt x="36" y="13"/>
                  </a:lnTo>
                  <a:lnTo>
                    <a:pt x="36" y="21"/>
                  </a:lnTo>
                  <a:lnTo>
                    <a:pt x="39" y="19"/>
                  </a:lnTo>
                  <a:lnTo>
                    <a:pt x="36" y="27"/>
                  </a:lnTo>
                  <a:lnTo>
                    <a:pt x="36" y="29"/>
                  </a:lnTo>
                  <a:lnTo>
                    <a:pt x="39" y="29"/>
                  </a:lnTo>
                  <a:lnTo>
                    <a:pt x="39" y="34"/>
                  </a:lnTo>
                  <a:lnTo>
                    <a:pt x="39" y="37"/>
                  </a:lnTo>
                  <a:lnTo>
                    <a:pt x="47" y="45"/>
                  </a:lnTo>
                  <a:lnTo>
                    <a:pt x="55" y="45"/>
                  </a:lnTo>
                  <a:lnTo>
                    <a:pt x="58" y="45"/>
                  </a:lnTo>
                  <a:lnTo>
                    <a:pt x="63" y="42"/>
                  </a:lnTo>
                  <a:lnTo>
                    <a:pt x="66" y="45"/>
                  </a:lnTo>
                  <a:lnTo>
                    <a:pt x="66" y="48"/>
                  </a:lnTo>
                  <a:lnTo>
                    <a:pt x="66" y="48"/>
                  </a:lnTo>
                  <a:lnTo>
                    <a:pt x="66" y="48"/>
                  </a:lnTo>
                  <a:lnTo>
                    <a:pt x="63" y="61"/>
                  </a:lnTo>
                  <a:lnTo>
                    <a:pt x="71" y="56"/>
                  </a:lnTo>
                  <a:lnTo>
                    <a:pt x="79" y="53"/>
                  </a:lnTo>
                  <a:lnTo>
                    <a:pt x="84" y="53"/>
                  </a:lnTo>
                  <a:lnTo>
                    <a:pt x="97" y="56"/>
                  </a:lnTo>
                  <a:lnTo>
                    <a:pt x="113" y="64"/>
                  </a:lnTo>
                  <a:lnTo>
                    <a:pt x="118" y="69"/>
                  </a:lnTo>
                  <a:lnTo>
                    <a:pt x="124" y="69"/>
                  </a:lnTo>
                  <a:lnTo>
                    <a:pt x="134" y="69"/>
                  </a:lnTo>
                  <a:lnTo>
                    <a:pt x="142" y="71"/>
                  </a:lnTo>
                  <a:lnTo>
                    <a:pt x="150" y="74"/>
                  </a:lnTo>
                  <a:lnTo>
                    <a:pt x="153" y="79"/>
                  </a:lnTo>
                  <a:lnTo>
                    <a:pt x="153" y="74"/>
                  </a:lnTo>
                  <a:lnTo>
                    <a:pt x="145" y="71"/>
                  </a:lnTo>
                  <a:lnTo>
                    <a:pt x="142" y="69"/>
                  </a:lnTo>
                  <a:lnTo>
                    <a:pt x="153" y="61"/>
                  </a:lnTo>
                  <a:lnTo>
                    <a:pt x="145" y="53"/>
                  </a:lnTo>
                  <a:lnTo>
                    <a:pt x="142" y="48"/>
                  </a:lnTo>
                  <a:lnTo>
                    <a:pt x="142" y="45"/>
                  </a:lnTo>
                  <a:lnTo>
                    <a:pt x="142" y="42"/>
                  </a:lnTo>
                  <a:lnTo>
                    <a:pt x="142" y="34"/>
                  </a:lnTo>
                  <a:lnTo>
                    <a:pt x="139" y="29"/>
                  </a:lnTo>
                  <a:lnTo>
                    <a:pt x="142" y="21"/>
                  </a:lnTo>
                  <a:lnTo>
                    <a:pt x="145" y="19"/>
                  </a:lnTo>
                  <a:lnTo>
                    <a:pt x="145" y="19"/>
                  </a:lnTo>
                  <a:lnTo>
                    <a:pt x="145" y="19"/>
                  </a:lnTo>
                  <a:lnTo>
                    <a:pt x="145" y="19"/>
                  </a:lnTo>
                  <a:lnTo>
                    <a:pt x="145" y="19"/>
                  </a:lnTo>
                  <a:lnTo>
                    <a:pt x="145" y="19"/>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20"/>
            <p:cNvSpPr>
              <a:spLocks noEditPoints="1"/>
            </p:cNvSpPr>
            <p:nvPr/>
          </p:nvSpPr>
          <p:spPr bwMode="auto">
            <a:xfrm>
              <a:off x="6364288" y="2378224"/>
              <a:ext cx="192088" cy="166687"/>
            </a:xfrm>
            <a:custGeom>
              <a:avLst/>
              <a:gdLst>
                <a:gd name="T0" fmla="*/ 60 w 121"/>
                <a:gd name="T1" fmla="*/ 37 h 105"/>
                <a:gd name="T2" fmla="*/ 60 w 121"/>
                <a:gd name="T3" fmla="*/ 34 h 105"/>
                <a:gd name="T4" fmla="*/ 66 w 121"/>
                <a:gd name="T5" fmla="*/ 15 h 105"/>
                <a:gd name="T6" fmla="*/ 66 w 121"/>
                <a:gd name="T7" fmla="*/ 5 h 105"/>
                <a:gd name="T8" fmla="*/ 47 w 121"/>
                <a:gd name="T9" fmla="*/ 7 h 105"/>
                <a:gd name="T10" fmla="*/ 24 w 121"/>
                <a:gd name="T11" fmla="*/ 18 h 105"/>
                <a:gd name="T12" fmla="*/ 8 w 121"/>
                <a:gd name="T13" fmla="*/ 31 h 105"/>
                <a:gd name="T14" fmla="*/ 16 w 121"/>
                <a:gd name="T15" fmla="*/ 26 h 105"/>
                <a:gd name="T16" fmla="*/ 39 w 121"/>
                <a:gd name="T17" fmla="*/ 23 h 105"/>
                <a:gd name="T18" fmla="*/ 31 w 121"/>
                <a:gd name="T19" fmla="*/ 34 h 105"/>
                <a:gd name="T20" fmla="*/ 31 w 121"/>
                <a:gd name="T21" fmla="*/ 37 h 105"/>
                <a:gd name="T22" fmla="*/ 26 w 121"/>
                <a:gd name="T23" fmla="*/ 34 h 105"/>
                <a:gd name="T24" fmla="*/ 16 w 121"/>
                <a:gd name="T25" fmla="*/ 42 h 105"/>
                <a:gd name="T26" fmla="*/ 5 w 121"/>
                <a:gd name="T27" fmla="*/ 34 h 105"/>
                <a:gd name="T28" fmla="*/ 5 w 121"/>
                <a:gd name="T29" fmla="*/ 58 h 105"/>
                <a:gd name="T30" fmla="*/ 5 w 121"/>
                <a:gd name="T31" fmla="*/ 66 h 105"/>
                <a:gd name="T32" fmla="*/ 8 w 121"/>
                <a:gd name="T33" fmla="*/ 76 h 105"/>
                <a:gd name="T34" fmla="*/ 16 w 121"/>
                <a:gd name="T35" fmla="*/ 84 h 105"/>
                <a:gd name="T36" fmla="*/ 16 w 121"/>
                <a:gd name="T37" fmla="*/ 95 h 105"/>
                <a:gd name="T38" fmla="*/ 34 w 121"/>
                <a:gd name="T39" fmla="*/ 97 h 105"/>
                <a:gd name="T40" fmla="*/ 47 w 121"/>
                <a:gd name="T41" fmla="*/ 97 h 105"/>
                <a:gd name="T42" fmla="*/ 39 w 121"/>
                <a:gd name="T43" fmla="*/ 87 h 105"/>
                <a:gd name="T44" fmla="*/ 42 w 121"/>
                <a:gd name="T45" fmla="*/ 79 h 105"/>
                <a:gd name="T46" fmla="*/ 42 w 121"/>
                <a:gd name="T47" fmla="*/ 68 h 105"/>
                <a:gd name="T48" fmla="*/ 53 w 121"/>
                <a:gd name="T49" fmla="*/ 66 h 105"/>
                <a:gd name="T50" fmla="*/ 58 w 121"/>
                <a:gd name="T51" fmla="*/ 58 h 105"/>
                <a:gd name="T52" fmla="*/ 66 w 121"/>
                <a:gd name="T53" fmla="*/ 52 h 105"/>
                <a:gd name="T54" fmla="*/ 76 w 121"/>
                <a:gd name="T55" fmla="*/ 50 h 105"/>
                <a:gd name="T56" fmla="*/ 76 w 121"/>
                <a:gd name="T57" fmla="*/ 42 h 105"/>
                <a:gd name="T58" fmla="*/ 76 w 121"/>
                <a:gd name="T59" fmla="*/ 42 h 105"/>
                <a:gd name="T60" fmla="*/ 60 w 121"/>
                <a:gd name="T61" fmla="*/ 76 h 105"/>
                <a:gd name="T62" fmla="*/ 47 w 121"/>
                <a:gd name="T63" fmla="*/ 76 h 105"/>
                <a:gd name="T64" fmla="*/ 58 w 121"/>
                <a:gd name="T65" fmla="*/ 87 h 105"/>
                <a:gd name="T66" fmla="*/ 74 w 121"/>
                <a:gd name="T67" fmla="*/ 87 h 105"/>
                <a:gd name="T68" fmla="*/ 68 w 121"/>
                <a:gd name="T69" fmla="*/ 76 h 105"/>
                <a:gd name="T70" fmla="*/ 68 w 121"/>
                <a:gd name="T71" fmla="*/ 71 h 105"/>
                <a:gd name="T72" fmla="*/ 68 w 121"/>
                <a:gd name="T73" fmla="*/ 71 h 105"/>
                <a:gd name="T74" fmla="*/ 121 w 121"/>
                <a:gd name="T75" fmla="*/ 58 h 105"/>
                <a:gd name="T76" fmla="*/ 103 w 121"/>
                <a:gd name="T77" fmla="*/ 58 h 105"/>
                <a:gd name="T78" fmla="*/ 103 w 121"/>
                <a:gd name="T79" fmla="*/ 68 h 105"/>
                <a:gd name="T80" fmla="*/ 103 w 121"/>
                <a:gd name="T81" fmla="*/ 66 h 105"/>
                <a:gd name="T82" fmla="*/ 100 w 121"/>
                <a:gd name="T83" fmla="*/ 60 h 105"/>
                <a:gd name="T84" fmla="*/ 87 w 121"/>
                <a:gd name="T85" fmla="*/ 66 h 105"/>
                <a:gd name="T86" fmla="*/ 84 w 121"/>
                <a:gd name="T87" fmla="*/ 76 h 105"/>
                <a:gd name="T88" fmla="*/ 87 w 121"/>
                <a:gd name="T89" fmla="*/ 84 h 105"/>
                <a:gd name="T90" fmla="*/ 100 w 121"/>
                <a:gd name="T91" fmla="*/ 87 h 105"/>
                <a:gd name="T92" fmla="*/ 111 w 121"/>
                <a:gd name="T93" fmla="*/ 92 h 105"/>
                <a:gd name="T94" fmla="*/ 113 w 121"/>
                <a:gd name="T95" fmla="*/ 84 h 105"/>
                <a:gd name="T96" fmla="*/ 111 w 121"/>
                <a:gd name="T97" fmla="*/ 76 h 105"/>
                <a:gd name="T98" fmla="*/ 121 w 121"/>
                <a:gd name="T99" fmla="*/ 68 h 105"/>
                <a:gd name="T100" fmla="*/ 119 w 121"/>
                <a:gd name="T101" fmla="*/ 60 h 105"/>
                <a:gd name="T102" fmla="*/ 119 w 121"/>
                <a:gd name="T103" fmla="*/ 60 h 105"/>
                <a:gd name="T104" fmla="*/ 100 w 121"/>
                <a:gd name="T105" fmla="*/ 97 h 105"/>
                <a:gd name="T106" fmla="*/ 84 w 121"/>
                <a:gd name="T107" fmla="*/ 95 h 105"/>
                <a:gd name="T108" fmla="*/ 87 w 121"/>
                <a:gd name="T109" fmla="*/ 103 h 105"/>
                <a:gd name="T110" fmla="*/ 100 w 121"/>
                <a:gd name="T111" fmla="*/ 100 h 105"/>
                <a:gd name="T112" fmla="*/ 105 w 121"/>
                <a:gd name="T113" fmla="*/ 95 h 105"/>
                <a:gd name="T114" fmla="*/ 100 w 121"/>
                <a:gd name="T115" fmla="*/ 97 h 105"/>
                <a:gd name="T116" fmla="*/ 100 w 121"/>
                <a:gd name="T117" fmla="*/ 97 h 105"/>
                <a:gd name="T118" fmla="*/ 8 w 121"/>
                <a:gd name="T119" fmla="*/ 97 h 105"/>
                <a:gd name="T120" fmla="*/ 8 w 121"/>
                <a:gd name="T121" fmla="*/ 97 h 105"/>
                <a:gd name="T122" fmla="*/ 8 w 121"/>
                <a:gd name="T123"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5">
                  <a:moveTo>
                    <a:pt x="76" y="42"/>
                  </a:moveTo>
                  <a:lnTo>
                    <a:pt x="66" y="37"/>
                  </a:lnTo>
                  <a:lnTo>
                    <a:pt x="60" y="37"/>
                  </a:lnTo>
                  <a:lnTo>
                    <a:pt x="58" y="42"/>
                  </a:lnTo>
                  <a:lnTo>
                    <a:pt x="58" y="37"/>
                  </a:lnTo>
                  <a:lnTo>
                    <a:pt x="60" y="34"/>
                  </a:lnTo>
                  <a:lnTo>
                    <a:pt x="58" y="26"/>
                  </a:lnTo>
                  <a:lnTo>
                    <a:pt x="58" y="23"/>
                  </a:lnTo>
                  <a:lnTo>
                    <a:pt x="66" y="15"/>
                  </a:lnTo>
                  <a:lnTo>
                    <a:pt x="66" y="10"/>
                  </a:lnTo>
                  <a:lnTo>
                    <a:pt x="66" y="7"/>
                  </a:lnTo>
                  <a:lnTo>
                    <a:pt x="66" y="5"/>
                  </a:lnTo>
                  <a:lnTo>
                    <a:pt x="68" y="0"/>
                  </a:lnTo>
                  <a:lnTo>
                    <a:pt x="58" y="5"/>
                  </a:lnTo>
                  <a:lnTo>
                    <a:pt x="47" y="7"/>
                  </a:lnTo>
                  <a:lnTo>
                    <a:pt x="42" y="15"/>
                  </a:lnTo>
                  <a:lnTo>
                    <a:pt x="34" y="18"/>
                  </a:lnTo>
                  <a:lnTo>
                    <a:pt x="24" y="18"/>
                  </a:lnTo>
                  <a:lnTo>
                    <a:pt x="13" y="23"/>
                  </a:lnTo>
                  <a:lnTo>
                    <a:pt x="8" y="26"/>
                  </a:lnTo>
                  <a:lnTo>
                    <a:pt x="8" y="31"/>
                  </a:lnTo>
                  <a:lnTo>
                    <a:pt x="13" y="34"/>
                  </a:lnTo>
                  <a:lnTo>
                    <a:pt x="16" y="31"/>
                  </a:lnTo>
                  <a:lnTo>
                    <a:pt x="16" y="26"/>
                  </a:lnTo>
                  <a:lnTo>
                    <a:pt x="24" y="23"/>
                  </a:lnTo>
                  <a:lnTo>
                    <a:pt x="26" y="23"/>
                  </a:lnTo>
                  <a:lnTo>
                    <a:pt x="39" y="23"/>
                  </a:lnTo>
                  <a:lnTo>
                    <a:pt x="31" y="26"/>
                  </a:lnTo>
                  <a:lnTo>
                    <a:pt x="31" y="31"/>
                  </a:lnTo>
                  <a:lnTo>
                    <a:pt x="31" y="34"/>
                  </a:lnTo>
                  <a:lnTo>
                    <a:pt x="34" y="37"/>
                  </a:lnTo>
                  <a:lnTo>
                    <a:pt x="34" y="42"/>
                  </a:lnTo>
                  <a:lnTo>
                    <a:pt x="31" y="37"/>
                  </a:lnTo>
                  <a:lnTo>
                    <a:pt x="26" y="37"/>
                  </a:lnTo>
                  <a:lnTo>
                    <a:pt x="31" y="34"/>
                  </a:lnTo>
                  <a:lnTo>
                    <a:pt x="26" y="34"/>
                  </a:lnTo>
                  <a:lnTo>
                    <a:pt x="24" y="34"/>
                  </a:lnTo>
                  <a:lnTo>
                    <a:pt x="21" y="37"/>
                  </a:lnTo>
                  <a:lnTo>
                    <a:pt x="16" y="42"/>
                  </a:lnTo>
                  <a:lnTo>
                    <a:pt x="16" y="37"/>
                  </a:lnTo>
                  <a:lnTo>
                    <a:pt x="8" y="37"/>
                  </a:lnTo>
                  <a:lnTo>
                    <a:pt x="5" y="34"/>
                  </a:lnTo>
                  <a:lnTo>
                    <a:pt x="5" y="37"/>
                  </a:lnTo>
                  <a:lnTo>
                    <a:pt x="0" y="50"/>
                  </a:lnTo>
                  <a:lnTo>
                    <a:pt x="5" y="58"/>
                  </a:lnTo>
                  <a:lnTo>
                    <a:pt x="8" y="60"/>
                  </a:lnTo>
                  <a:lnTo>
                    <a:pt x="8" y="66"/>
                  </a:lnTo>
                  <a:lnTo>
                    <a:pt x="5" y="66"/>
                  </a:lnTo>
                  <a:lnTo>
                    <a:pt x="5" y="68"/>
                  </a:lnTo>
                  <a:lnTo>
                    <a:pt x="5" y="76"/>
                  </a:lnTo>
                  <a:lnTo>
                    <a:pt x="8" y="76"/>
                  </a:lnTo>
                  <a:lnTo>
                    <a:pt x="8" y="71"/>
                  </a:lnTo>
                  <a:lnTo>
                    <a:pt x="16" y="79"/>
                  </a:lnTo>
                  <a:lnTo>
                    <a:pt x="16" y="84"/>
                  </a:lnTo>
                  <a:lnTo>
                    <a:pt x="13" y="87"/>
                  </a:lnTo>
                  <a:lnTo>
                    <a:pt x="16" y="87"/>
                  </a:lnTo>
                  <a:lnTo>
                    <a:pt x="16" y="95"/>
                  </a:lnTo>
                  <a:lnTo>
                    <a:pt x="21" y="95"/>
                  </a:lnTo>
                  <a:lnTo>
                    <a:pt x="31" y="97"/>
                  </a:lnTo>
                  <a:lnTo>
                    <a:pt x="34" y="97"/>
                  </a:lnTo>
                  <a:lnTo>
                    <a:pt x="39" y="95"/>
                  </a:lnTo>
                  <a:lnTo>
                    <a:pt x="42" y="95"/>
                  </a:lnTo>
                  <a:lnTo>
                    <a:pt x="47" y="97"/>
                  </a:lnTo>
                  <a:lnTo>
                    <a:pt x="42" y="92"/>
                  </a:lnTo>
                  <a:lnTo>
                    <a:pt x="39" y="92"/>
                  </a:lnTo>
                  <a:lnTo>
                    <a:pt x="39" y="87"/>
                  </a:lnTo>
                  <a:lnTo>
                    <a:pt x="42" y="87"/>
                  </a:lnTo>
                  <a:lnTo>
                    <a:pt x="42" y="84"/>
                  </a:lnTo>
                  <a:lnTo>
                    <a:pt x="42" y="79"/>
                  </a:lnTo>
                  <a:lnTo>
                    <a:pt x="42" y="76"/>
                  </a:lnTo>
                  <a:lnTo>
                    <a:pt x="47" y="71"/>
                  </a:lnTo>
                  <a:lnTo>
                    <a:pt x="42" y="68"/>
                  </a:lnTo>
                  <a:lnTo>
                    <a:pt x="47" y="68"/>
                  </a:lnTo>
                  <a:lnTo>
                    <a:pt x="53" y="68"/>
                  </a:lnTo>
                  <a:lnTo>
                    <a:pt x="53" y="66"/>
                  </a:lnTo>
                  <a:lnTo>
                    <a:pt x="50" y="66"/>
                  </a:lnTo>
                  <a:lnTo>
                    <a:pt x="58" y="60"/>
                  </a:lnTo>
                  <a:lnTo>
                    <a:pt x="58" y="58"/>
                  </a:lnTo>
                  <a:lnTo>
                    <a:pt x="60" y="50"/>
                  </a:lnTo>
                  <a:lnTo>
                    <a:pt x="66" y="50"/>
                  </a:lnTo>
                  <a:lnTo>
                    <a:pt x="66" y="52"/>
                  </a:lnTo>
                  <a:lnTo>
                    <a:pt x="68" y="52"/>
                  </a:lnTo>
                  <a:lnTo>
                    <a:pt x="74" y="52"/>
                  </a:lnTo>
                  <a:lnTo>
                    <a:pt x="76" y="50"/>
                  </a:lnTo>
                  <a:lnTo>
                    <a:pt x="76" y="42"/>
                  </a:lnTo>
                  <a:lnTo>
                    <a:pt x="76" y="42"/>
                  </a:lnTo>
                  <a:lnTo>
                    <a:pt x="76" y="42"/>
                  </a:lnTo>
                  <a:lnTo>
                    <a:pt x="76" y="42"/>
                  </a:lnTo>
                  <a:lnTo>
                    <a:pt x="76" y="42"/>
                  </a:lnTo>
                  <a:lnTo>
                    <a:pt x="76" y="42"/>
                  </a:lnTo>
                  <a:close/>
                  <a:moveTo>
                    <a:pt x="68" y="71"/>
                  </a:moveTo>
                  <a:lnTo>
                    <a:pt x="66" y="76"/>
                  </a:lnTo>
                  <a:lnTo>
                    <a:pt x="60" y="76"/>
                  </a:lnTo>
                  <a:lnTo>
                    <a:pt x="60" y="71"/>
                  </a:lnTo>
                  <a:lnTo>
                    <a:pt x="58" y="71"/>
                  </a:lnTo>
                  <a:lnTo>
                    <a:pt x="47" y="76"/>
                  </a:lnTo>
                  <a:lnTo>
                    <a:pt x="50" y="79"/>
                  </a:lnTo>
                  <a:lnTo>
                    <a:pt x="53" y="87"/>
                  </a:lnTo>
                  <a:lnTo>
                    <a:pt x="58" y="87"/>
                  </a:lnTo>
                  <a:lnTo>
                    <a:pt x="60" y="92"/>
                  </a:lnTo>
                  <a:lnTo>
                    <a:pt x="68" y="92"/>
                  </a:lnTo>
                  <a:lnTo>
                    <a:pt x="74" y="87"/>
                  </a:lnTo>
                  <a:lnTo>
                    <a:pt x="74" y="84"/>
                  </a:lnTo>
                  <a:lnTo>
                    <a:pt x="74" y="79"/>
                  </a:lnTo>
                  <a:lnTo>
                    <a:pt x="68" y="76"/>
                  </a:lnTo>
                  <a:lnTo>
                    <a:pt x="74" y="76"/>
                  </a:lnTo>
                  <a:lnTo>
                    <a:pt x="68" y="71"/>
                  </a:lnTo>
                  <a:lnTo>
                    <a:pt x="68" y="71"/>
                  </a:lnTo>
                  <a:lnTo>
                    <a:pt x="68" y="71"/>
                  </a:lnTo>
                  <a:lnTo>
                    <a:pt x="68" y="71"/>
                  </a:lnTo>
                  <a:lnTo>
                    <a:pt x="68" y="71"/>
                  </a:lnTo>
                  <a:lnTo>
                    <a:pt x="68" y="71"/>
                  </a:lnTo>
                  <a:close/>
                  <a:moveTo>
                    <a:pt x="119" y="60"/>
                  </a:moveTo>
                  <a:lnTo>
                    <a:pt x="121" y="58"/>
                  </a:lnTo>
                  <a:lnTo>
                    <a:pt x="119" y="52"/>
                  </a:lnTo>
                  <a:lnTo>
                    <a:pt x="111" y="52"/>
                  </a:lnTo>
                  <a:lnTo>
                    <a:pt x="103" y="58"/>
                  </a:lnTo>
                  <a:lnTo>
                    <a:pt x="105" y="66"/>
                  </a:lnTo>
                  <a:lnTo>
                    <a:pt x="105" y="68"/>
                  </a:lnTo>
                  <a:lnTo>
                    <a:pt x="103" y="68"/>
                  </a:lnTo>
                  <a:lnTo>
                    <a:pt x="105" y="66"/>
                  </a:lnTo>
                  <a:lnTo>
                    <a:pt x="103" y="60"/>
                  </a:lnTo>
                  <a:lnTo>
                    <a:pt x="103" y="66"/>
                  </a:lnTo>
                  <a:lnTo>
                    <a:pt x="100" y="68"/>
                  </a:lnTo>
                  <a:lnTo>
                    <a:pt x="95" y="66"/>
                  </a:lnTo>
                  <a:lnTo>
                    <a:pt x="100" y="60"/>
                  </a:lnTo>
                  <a:lnTo>
                    <a:pt x="95" y="60"/>
                  </a:lnTo>
                  <a:lnTo>
                    <a:pt x="92" y="60"/>
                  </a:lnTo>
                  <a:lnTo>
                    <a:pt x="87" y="66"/>
                  </a:lnTo>
                  <a:lnTo>
                    <a:pt x="84" y="66"/>
                  </a:lnTo>
                  <a:lnTo>
                    <a:pt x="76" y="68"/>
                  </a:lnTo>
                  <a:lnTo>
                    <a:pt x="84" y="76"/>
                  </a:lnTo>
                  <a:lnTo>
                    <a:pt x="84" y="79"/>
                  </a:lnTo>
                  <a:lnTo>
                    <a:pt x="79" y="79"/>
                  </a:lnTo>
                  <a:lnTo>
                    <a:pt x="87" y="84"/>
                  </a:lnTo>
                  <a:lnTo>
                    <a:pt x="95" y="84"/>
                  </a:lnTo>
                  <a:lnTo>
                    <a:pt x="95" y="87"/>
                  </a:lnTo>
                  <a:lnTo>
                    <a:pt x="100" y="87"/>
                  </a:lnTo>
                  <a:lnTo>
                    <a:pt x="100" y="92"/>
                  </a:lnTo>
                  <a:lnTo>
                    <a:pt x="103" y="92"/>
                  </a:lnTo>
                  <a:lnTo>
                    <a:pt x="111" y="92"/>
                  </a:lnTo>
                  <a:lnTo>
                    <a:pt x="105" y="87"/>
                  </a:lnTo>
                  <a:lnTo>
                    <a:pt x="111" y="87"/>
                  </a:lnTo>
                  <a:lnTo>
                    <a:pt x="113" y="84"/>
                  </a:lnTo>
                  <a:lnTo>
                    <a:pt x="119" y="84"/>
                  </a:lnTo>
                  <a:lnTo>
                    <a:pt x="113" y="79"/>
                  </a:lnTo>
                  <a:lnTo>
                    <a:pt x="111" y="76"/>
                  </a:lnTo>
                  <a:lnTo>
                    <a:pt x="113" y="71"/>
                  </a:lnTo>
                  <a:lnTo>
                    <a:pt x="119" y="68"/>
                  </a:lnTo>
                  <a:lnTo>
                    <a:pt x="121" y="68"/>
                  </a:lnTo>
                  <a:lnTo>
                    <a:pt x="119" y="66"/>
                  </a:lnTo>
                  <a:lnTo>
                    <a:pt x="119" y="60"/>
                  </a:lnTo>
                  <a:lnTo>
                    <a:pt x="119" y="60"/>
                  </a:lnTo>
                  <a:lnTo>
                    <a:pt x="119" y="60"/>
                  </a:lnTo>
                  <a:lnTo>
                    <a:pt x="119" y="60"/>
                  </a:lnTo>
                  <a:lnTo>
                    <a:pt x="119" y="60"/>
                  </a:lnTo>
                  <a:lnTo>
                    <a:pt x="119" y="60"/>
                  </a:lnTo>
                  <a:close/>
                  <a:moveTo>
                    <a:pt x="100" y="97"/>
                  </a:moveTo>
                  <a:lnTo>
                    <a:pt x="100" y="97"/>
                  </a:lnTo>
                  <a:lnTo>
                    <a:pt x="95" y="97"/>
                  </a:lnTo>
                  <a:lnTo>
                    <a:pt x="87" y="95"/>
                  </a:lnTo>
                  <a:lnTo>
                    <a:pt x="84" y="95"/>
                  </a:lnTo>
                  <a:lnTo>
                    <a:pt x="79" y="95"/>
                  </a:lnTo>
                  <a:lnTo>
                    <a:pt x="79" y="97"/>
                  </a:lnTo>
                  <a:lnTo>
                    <a:pt x="87" y="103"/>
                  </a:lnTo>
                  <a:lnTo>
                    <a:pt x="95" y="105"/>
                  </a:lnTo>
                  <a:lnTo>
                    <a:pt x="100" y="103"/>
                  </a:lnTo>
                  <a:lnTo>
                    <a:pt x="100" y="100"/>
                  </a:lnTo>
                  <a:lnTo>
                    <a:pt x="103" y="105"/>
                  </a:lnTo>
                  <a:lnTo>
                    <a:pt x="105" y="97"/>
                  </a:lnTo>
                  <a:lnTo>
                    <a:pt x="105" y="95"/>
                  </a:lnTo>
                  <a:lnTo>
                    <a:pt x="103" y="92"/>
                  </a:lnTo>
                  <a:lnTo>
                    <a:pt x="100" y="95"/>
                  </a:lnTo>
                  <a:lnTo>
                    <a:pt x="100" y="97"/>
                  </a:lnTo>
                  <a:lnTo>
                    <a:pt x="100" y="97"/>
                  </a:lnTo>
                  <a:lnTo>
                    <a:pt x="100" y="97"/>
                  </a:lnTo>
                  <a:lnTo>
                    <a:pt x="100" y="97"/>
                  </a:lnTo>
                  <a:lnTo>
                    <a:pt x="100" y="97"/>
                  </a:lnTo>
                  <a:lnTo>
                    <a:pt x="100" y="97"/>
                  </a:lnTo>
                  <a:close/>
                  <a:moveTo>
                    <a:pt x="8" y="97"/>
                  </a:moveTo>
                  <a:lnTo>
                    <a:pt x="13" y="95"/>
                  </a:lnTo>
                  <a:lnTo>
                    <a:pt x="8" y="95"/>
                  </a:lnTo>
                  <a:lnTo>
                    <a:pt x="8" y="97"/>
                  </a:lnTo>
                  <a:lnTo>
                    <a:pt x="8" y="97"/>
                  </a:lnTo>
                  <a:lnTo>
                    <a:pt x="8" y="97"/>
                  </a:lnTo>
                  <a:lnTo>
                    <a:pt x="8" y="97"/>
                  </a:lnTo>
                  <a:lnTo>
                    <a:pt x="8" y="97"/>
                  </a:lnTo>
                  <a:lnTo>
                    <a:pt x="8" y="9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21"/>
            <p:cNvSpPr>
              <a:spLocks/>
            </p:cNvSpPr>
            <p:nvPr/>
          </p:nvSpPr>
          <p:spPr bwMode="auto">
            <a:xfrm>
              <a:off x="6845300" y="3010049"/>
              <a:ext cx="198438" cy="244475"/>
            </a:xfrm>
            <a:custGeom>
              <a:avLst/>
              <a:gdLst>
                <a:gd name="T0" fmla="*/ 41 w 47"/>
                <a:gd name="T1" fmla="*/ 34 h 58"/>
                <a:gd name="T2" fmla="*/ 40 w 47"/>
                <a:gd name="T3" fmla="*/ 31 h 58"/>
                <a:gd name="T4" fmla="*/ 40 w 47"/>
                <a:gd name="T5" fmla="*/ 30 h 58"/>
                <a:gd name="T6" fmla="*/ 40 w 47"/>
                <a:gd name="T7" fmla="*/ 24 h 58"/>
                <a:gd name="T8" fmla="*/ 43 w 47"/>
                <a:gd name="T9" fmla="*/ 23 h 58"/>
                <a:gd name="T10" fmla="*/ 39 w 47"/>
                <a:gd name="T11" fmla="*/ 21 h 58"/>
                <a:gd name="T12" fmla="*/ 34 w 47"/>
                <a:gd name="T13" fmla="*/ 21 h 58"/>
                <a:gd name="T14" fmla="*/ 27 w 47"/>
                <a:gd name="T15" fmla="*/ 18 h 58"/>
                <a:gd name="T16" fmla="*/ 27 w 47"/>
                <a:gd name="T17" fmla="*/ 15 h 58"/>
                <a:gd name="T18" fmla="*/ 29 w 47"/>
                <a:gd name="T19" fmla="*/ 14 h 58"/>
                <a:gd name="T20" fmla="*/ 20 w 47"/>
                <a:gd name="T21" fmla="*/ 10 h 58"/>
                <a:gd name="T22" fmla="*/ 20 w 47"/>
                <a:gd name="T23" fmla="*/ 5 h 58"/>
                <a:gd name="T24" fmla="*/ 17 w 47"/>
                <a:gd name="T25" fmla="*/ 3 h 58"/>
                <a:gd name="T26" fmla="*/ 15 w 47"/>
                <a:gd name="T27" fmla="*/ 1 h 58"/>
                <a:gd name="T28" fmla="*/ 11 w 47"/>
                <a:gd name="T29" fmla="*/ 1 h 58"/>
                <a:gd name="T30" fmla="*/ 7 w 47"/>
                <a:gd name="T31" fmla="*/ 1 h 58"/>
                <a:gd name="T32" fmla="*/ 4 w 47"/>
                <a:gd name="T33" fmla="*/ 3 h 58"/>
                <a:gd name="T34" fmla="*/ 0 w 47"/>
                <a:gd name="T35" fmla="*/ 4 h 58"/>
                <a:gd name="T36" fmla="*/ 1 w 47"/>
                <a:gd name="T37" fmla="*/ 8 h 58"/>
                <a:gd name="T38" fmla="*/ 1 w 47"/>
                <a:gd name="T39" fmla="*/ 10 h 58"/>
                <a:gd name="T40" fmla="*/ 3 w 47"/>
                <a:gd name="T41" fmla="*/ 11 h 58"/>
                <a:gd name="T42" fmla="*/ 3 w 47"/>
                <a:gd name="T43" fmla="*/ 14 h 58"/>
                <a:gd name="T44" fmla="*/ 3 w 47"/>
                <a:gd name="T45" fmla="*/ 17 h 58"/>
                <a:gd name="T46" fmla="*/ 6 w 47"/>
                <a:gd name="T47" fmla="*/ 17 h 58"/>
                <a:gd name="T48" fmla="*/ 6 w 47"/>
                <a:gd name="T49" fmla="*/ 18 h 58"/>
                <a:gd name="T50" fmla="*/ 4 w 47"/>
                <a:gd name="T51" fmla="*/ 23 h 58"/>
                <a:gd name="T52" fmla="*/ 4 w 47"/>
                <a:gd name="T53" fmla="*/ 25 h 58"/>
                <a:gd name="T54" fmla="*/ 9 w 47"/>
                <a:gd name="T55" fmla="*/ 30 h 58"/>
                <a:gd name="T56" fmla="*/ 7 w 47"/>
                <a:gd name="T57" fmla="*/ 33 h 58"/>
                <a:gd name="T58" fmla="*/ 4 w 47"/>
                <a:gd name="T59" fmla="*/ 35 h 58"/>
                <a:gd name="T60" fmla="*/ 4 w 47"/>
                <a:gd name="T61" fmla="*/ 37 h 58"/>
                <a:gd name="T62" fmla="*/ 9 w 47"/>
                <a:gd name="T63" fmla="*/ 41 h 58"/>
                <a:gd name="T64" fmla="*/ 14 w 47"/>
                <a:gd name="T65" fmla="*/ 44 h 58"/>
                <a:gd name="T66" fmla="*/ 16 w 47"/>
                <a:gd name="T67" fmla="*/ 46 h 58"/>
                <a:gd name="T68" fmla="*/ 16 w 47"/>
                <a:gd name="T69" fmla="*/ 48 h 58"/>
                <a:gd name="T70" fmla="*/ 17 w 47"/>
                <a:gd name="T71" fmla="*/ 49 h 58"/>
                <a:gd name="T72" fmla="*/ 17 w 47"/>
                <a:gd name="T73" fmla="*/ 51 h 58"/>
                <a:gd name="T74" fmla="*/ 20 w 47"/>
                <a:gd name="T75" fmla="*/ 53 h 58"/>
                <a:gd name="T76" fmla="*/ 22 w 47"/>
                <a:gd name="T77" fmla="*/ 56 h 58"/>
                <a:gd name="T78" fmla="*/ 22 w 47"/>
                <a:gd name="T79" fmla="*/ 58 h 58"/>
                <a:gd name="T80" fmla="*/ 24 w 47"/>
                <a:gd name="T81" fmla="*/ 56 h 58"/>
                <a:gd name="T82" fmla="*/ 27 w 47"/>
                <a:gd name="T83" fmla="*/ 54 h 58"/>
                <a:gd name="T84" fmla="*/ 30 w 47"/>
                <a:gd name="T85" fmla="*/ 54 h 58"/>
                <a:gd name="T86" fmla="*/ 33 w 47"/>
                <a:gd name="T87" fmla="*/ 53 h 58"/>
                <a:gd name="T88" fmla="*/ 37 w 47"/>
                <a:gd name="T89" fmla="*/ 53 h 58"/>
                <a:gd name="T90" fmla="*/ 40 w 47"/>
                <a:gd name="T91" fmla="*/ 51 h 58"/>
                <a:gd name="T92" fmla="*/ 42 w 47"/>
                <a:gd name="T93" fmla="*/ 50 h 58"/>
                <a:gd name="T94" fmla="*/ 42 w 47"/>
                <a:gd name="T95" fmla="*/ 46 h 58"/>
                <a:gd name="T96" fmla="*/ 44 w 47"/>
                <a:gd name="T97" fmla="*/ 44 h 58"/>
                <a:gd name="T98" fmla="*/ 43 w 47"/>
                <a:gd name="T99" fmla="*/ 3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 h="58">
                  <a:moveTo>
                    <a:pt x="43" y="37"/>
                  </a:moveTo>
                  <a:cubicBezTo>
                    <a:pt x="41" y="34"/>
                    <a:pt x="41" y="34"/>
                    <a:pt x="41" y="34"/>
                  </a:cubicBezTo>
                  <a:cubicBezTo>
                    <a:pt x="40" y="33"/>
                    <a:pt x="40" y="33"/>
                    <a:pt x="40" y="33"/>
                  </a:cubicBezTo>
                  <a:cubicBezTo>
                    <a:pt x="40" y="31"/>
                    <a:pt x="40" y="31"/>
                    <a:pt x="40" y="31"/>
                  </a:cubicBezTo>
                  <a:cubicBezTo>
                    <a:pt x="40" y="30"/>
                    <a:pt x="40" y="30"/>
                    <a:pt x="40" y="30"/>
                  </a:cubicBezTo>
                  <a:cubicBezTo>
                    <a:pt x="40" y="30"/>
                    <a:pt x="40" y="30"/>
                    <a:pt x="40" y="30"/>
                  </a:cubicBezTo>
                  <a:cubicBezTo>
                    <a:pt x="43" y="27"/>
                    <a:pt x="43" y="27"/>
                    <a:pt x="43" y="27"/>
                  </a:cubicBezTo>
                  <a:cubicBezTo>
                    <a:pt x="40" y="24"/>
                    <a:pt x="40" y="24"/>
                    <a:pt x="40" y="24"/>
                  </a:cubicBezTo>
                  <a:cubicBezTo>
                    <a:pt x="40" y="23"/>
                    <a:pt x="40" y="23"/>
                    <a:pt x="40" y="23"/>
                  </a:cubicBezTo>
                  <a:cubicBezTo>
                    <a:pt x="43" y="23"/>
                    <a:pt x="43" y="23"/>
                    <a:pt x="43" y="23"/>
                  </a:cubicBezTo>
                  <a:cubicBezTo>
                    <a:pt x="42" y="20"/>
                    <a:pt x="42" y="20"/>
                    <a:pt x="42" y="20"/>
                  </a:cubicBezTo>
                  <a:cubicBezTo>
                    <a:pt x="39" y="21"/>
                    <a:pt x="39" y="21"/>
                    <a:pt x="39" y="21"/>
                  </a:cubicBezTo>
                  <a:cubicBezTo>
                    <a:pt x="37" y="23"/>
                    <a:pt x="37" y="23"/>
                    <a:pt x="37" y="23"/>
                  </a:cubicBezTo>
                  <a:cubicBezTo>
                    <a:pt x="34" y="21"/>
                    <a:pt x="34" y="21"/>
                    <a:pt x="34" y="21"/>
                  </a:cubicBezTo>
                  <a:cubicBezTo>
                    <a:pt x="30" y="20"/>
                    <a:pt x="30" y="20"/>
                    <a:pt x="30" y="20"/>
                  </a:cubicBezTo>
                  <a:cubicBezTo>
                    <a:pt x="27" y="18"/>
                    <a:pt x="27" y="18"/>
                    <a:pt x="27" y="18"/>
                  </a:cubicBezTo>
                  <a:cubicBezTo>
                    <a:pt x="29" y="17"/>
                    <a:pt x="29" y="17"/>
                    <a:pt x="29" y="17"/>
                  </a:cubicBezTo>
                  <a:cubicBezTo>
                    <a:pt x="27" y="15"/>
                    <a:pt x="27" y="15"/>
                    <a:pt x="27" y="15"/>
                  </a:cubicBezTo>
                  <a:cubicBezTo>
                    <a:pt x="29" y="15"/>
                    <a:pt x="29" y="15"/>
                    <a:pt x="29" y="15"/>
                  </a:cubicBezTo>
                  <a:cubicBezTo>
                    <a:pt x="29" y="14"/>
                    <a:pt x="29" y="14"/>
                    <a:pt x="29" y="14"/>
                  </a:cubicBezTo>
                  <a:cubicBezTo>
                    <a:pt x="26" y="13"/>
                    <a:pt x="26" y="13"/>
                    <a:pt x="26" y="13"/>
                  </a:cubicBezTo>
                  <a:cubicBezTo>
                    <a:pt x="20" y="10"/>
                    <a:pt x="20" y="10"/>
                    <a:pt x="20" y="10"/>
                  </a:cubicBezTo>
                  <a:cubicBezTo>
                    <a:pt x="22" y="7"/>
                    <a:pt x="22" y="7"/>
                    <a:pt x="22" y="7"/>
                  </a:cubicBezTo>
                  <a:cubicBezTo>
                    <a:pt x="20" y="5"/>
                    <a:pt x="20" y="5"/>
                    <a:pt x="20" y="5"/>
                  </a:cubicBezTo>
                  <a:cubicBezTo>
                    <a:pt x="19" y="4"/>
                    <a:pt x="19" y="4"/>
                    <a:pt x="19" y="4"/>
                  </a:cubicBezTo>
                  <a:cubicBezTo>
                    <a:pt x="17" y="3"/>
                    <a:pt x="17" y="3"/>
                    <a:pt x="17" y="3"/>
                  </a:cubicBezTo>
                  <a:cubicBezTo>
                    <a:pt x="16" y="1"/>
                    <a:pt x="16" y="1"/>
                    <a:pt x="16" y="1"/>
                  </a:cubicBezTo>
                  <a:cubicBezTo>
                    <a:pt x="15" y="1"/>
                    <a:pt x="15" y="1"/>
                    <a:pt x="15" y="1"/>
                  </a:cubicBezTo>
                  <a:cubicBezTo>
                    <a:pt x="14" y="1"/>
                    <a:pt x="14" y="1"/>
                    <a:pt x="14" y="1"/>
                  </a:cubicBezTo>
                  <a:cubicBezTo>
                    <a:pt x="11" y="1"/>
                    <a:pt x="11" y="1"/>
                    <a:pt x="11" y="1"/>
                  </a:cubicBezTo>
                  <a:cubicBezTo>
                    <a:pt x="9" y="0"/>
                    <a:pt x="9" y="0"/>
                    <a:pt x="9" y="0"/>
                  </a:cubicBezTo>
                  <a:cubicBezTo>
                    <a:pt x="7" y="1"/>
                    <a:pt x="7" y="1"/>
                    <a:pt x="7" y="1"/>
                  </a:cubicBezTo>
                  <a:cubicBezTo>
                    <a:pt x="6" y="3"/>
                    <a:pt x="6" y="3"/>
                    <a:pt x="6" y="3"/>
                  </a:cubicBezTo>
                  <a:cubicBezTo>
                    <a:pt x="4" y="3"/>
                    <a:pt x="4" y="3"/>
                    <a:pt x="4" y="3"/>
                  </a:cubicBezTo>
                  <a:cubicBezTo>
                    <a:pt x="2" y="3"/>
                    <a:pt x="2" y="3"/>
                    <a:pt x="2" y="3"/>
                  </a:cubicBezTo>
                  <a:cubicBezTo>
                    <a:pt x="0" y="4"/>
                    <a:pt x="0" y="4"/>
                    <a:pt x="0" y="4"/>
                  </a:cubicBezTo>
                  <a:cubicBezTo>
                    <a:pt x="1" y="7"/>
                    <a:pt x="1" y="7"/>
                    <a:pt x="1" y="7"/>
                  </a:cubicBezTo>
                  <a:cubicBezTo>
                    <a:pt x="1" y="8"/>
                    <a:pt x="1" y="8"/>
                    <a:pt x="1" y="8"/>
                  </a:cubicBezTo>
                  <a:cubicBezTo>
                    <a:pt x="3" y="8"/>
                    <a:pt x="3" y="8"/>
                    <a:pt x="3" y="8"/>
                  </a:cubicBezTo>
                  <a:cubicBezTo>
                    <a:pt x="1" y="10"/>
                    <a:pt x="1" y="10"/>
                    <a:pt x="1" y="10"/>
                  </a:cubicBezTo>
                  <a:cubicBezTo>
                    <a:pt x="2" y="10"/>
                    <a:pt x="2" y="10"/>
                    <a:pt x="2" y="10"/>
                  </a:cubicBezTo>
                  <a:cubicBezTo>
                    <a:pt x="3" y="11"/>
                    <a:pt x="3" y="11"/>
                    <a:pt x="3" y="11"/>
                  </a:cubicBezTo>
                  <a:cubicBezTo>
                    <a:pt x="6" y="14"/>
                    <a:pt x="6" y="14"/>
                    <a:pt x="6" y="14"/>
                  </a:cubicBezTo>
                  <a:cubicBezTo>
                    <a:pt x="3" y="14"/>
                    <a:pt x="3" y="14"/>
                    <a:pt x="3" y="14"/>
                  </a:cubicBezTo>
                  <a:cubicBezTo>
                    <a:pt x="3" y="15"/>
                    <a:pt x="3" y="15"/>
                    <a:pt x="3" y="15"/>
                  </a:cubicBezTo>
                  <a:cubicBezTo>
                    <a:pt x="3" y="17"/>
                    <a:pt x="3" y="17"/>
                    <a:pt x="3" y="17"/>
                  </a:cubicBezTo>
                  <a:cubicBezTo>
                    <a:pt x="4" y="17"/>
                    <a:pt x="4" y="17"/>
                    <a:pt x="4" y="17"/>
                  </a:cubicBezTo>
                  <a:cubicBezTo>
                    <a:pt x="6" y="17"/>
                    <a:pt x="6" y="17"/>
                    <a:pt x="6" y="17"/>
                  </a:cubicBezTo>
                  <a:cubicBezTo>
                    <a:pt x="6" y="17"/>
                    <a:pt x="6" y="17"/>
                    <a:pt x="6" y="17"/>
                  </a:cubicBezTo>
                  <a:cubicBezTo>
                    <a:pt x="6" y="18"/>
                    <a:pt x="6" y="18"/>
                    <a:pt x="6" y="18"/>
                  </a:cubicBezTo>
                  <a:cubicBezTo>
                    <a:pt x="6" y="20"/>
                    <a:pt x="6" y="20"/>
                    <a:pt x="6" y="20"/>
                  </a:cubicBezTo>
                  <a:cubicBezTo>
                    <a:pt x="4" y="23"/>
                    <a:pt x="4" y="23"/>
                    <a:pt x="4" y="23"/>
                  </a:cubicBezTo>
                  <a:cubicBezTo>
                    <a:pt x="4" y="24"/>
                    <a:pt x="4" y="24"/>
                    <a:pt x="4" y="24"/>
                  </a:cubicBezTo>
                  <a:cubicBezTo>
                    <a:pt x="4" y="25"/>
                    <a:pt x="4" y="25"/>
                    <a:pt x="4" y="25"/>
                  </a:cubicBezTo>
                  <a:cubicBezTo>
                    <a:pt x="9" y="28"/>
                    <a:pt x="9" y="28"/>
                    <a:pt x="9" y="28"/>
                  </a:cubicBezTo>
                  <a:cubicBezTo>
                    <a:pt x="9" y="30"/>
                    <a:pt x="9" y="30"/>
                    <a:pt x="9" y="30"/>
                  </a:cubicBezTo>
                  <a:cubicBezTo>
                    <a:pt x="6" y="30"/>
                    <a:pt x="6" y="30"/>
                    <a:pt x="6" y="30"/>
                  </a:cubicBezTo>
                  <a:cubicBezTo>
                    <a:pt x="7" y="33"/>
                    <a:pt x="7" y="33"/>
                    <a:pt x="7" y="33"/>
                  </a:cubicBezTo>
                  <a:cubicBezTo>
                    <a:pt x="9" y="34"/>
                    <a:pt x="9" y="34"/>
                    <a:pt x="9" y="34"/>
                  </a:cubicBezTo>
                  <a:cubicBezTo>
                    <a:pt x="4" y="35"/>
                    <a:pt x="4" y="35"/>
                    <a:pt x="4" y="35"/>
                  </a:cubicBezTo>
                  <a:cubicBezTo>
                    <a:pt x="1" y="35"/>
                    <a:pt x="1" y="35"/>
                    <a:pt x="1" y="35"/>
                  </a:cubicBezTo>
                  <a:cubicBezTo>
                    <a:pt x="4" y="37"/>
                    <a:pt x="4" y="37"/>
                    <a:pt x="4" y="37"/>
                  </a:cubicBezTo>
                  <a:cubicBezTo>
                    <a:pt x="7" y="41"/>
                    <a:pt x="7" y="41"/>
                    <a:pt x="7" y="41"/>
                  </a:cubicBezTo>
                  <a:cubicBezTo>
                    <a:pt x="9" y="41"/>
                    <a:pt x="9" y="41"/>
                    <a:pt x="9" y="41"/>
                  </a:cubicBezTo>
                  <a:cubicBezTo>
                    <a:pt x="11" y="43"/>
                    <a:pt x="11" y="43"/>
                    <a:pt x="11" y="43"/>
                  </a:cubicBezTo>
                  <a:cubicBezTo>
                    <a:pt x="14" y="44"/>
                    <a:pt x="14" y="44"/>
                    <a:pt x="14" y="44"/>
                  </a:cubicBezTo>
                  <a:cubicBezTo>
                    <a:pt x="16" y="44"/>
                    <a:pt x="16" y="44"/>
                    <a:pt x="16" y="44"/>
                  </a:cubicBezTo>
                  <a:cubicBezTo>
                    <a:pt x="16" y="46"/>
                    <a:pt x="16" y="46"/>
                    <a:pt x="16" y="46"/>
                  </a:cubicBezTo>
                  <a:cubicBezTo>
                    <a:pt x="14" y="47"/>
                    <a:pt x="14" y="47"/>
                    <a:pt x="14" y="47"/>
                  </a:cubicBezTo>
                  <a:cubicBezTo>
                    <a:pt x="16" y="48"/>
                    <a:pt x="16" y="48"/>
                    <a:pt x="16" y="48"/>
                  </a:cubicBezTo>
                  <a:cubicBezTo>
                    <a:pt x="16" y="48"/>
                    <a:pt x="16" y="48"/>
                    <a:pt x="16" y="48"/>
                  </a:cubicBezTo>
                  <a:cubicBezTo>
                    <a:pt x="17" y="49"/>
                    <a:pt x="17" y="49"/>
                    <a:pt x="17" y="49"/>
                  </a:cubicBezTo>
                  <a:cubicBezTo>
                    <a:pt x="17" y="50"/>
                    <a:pt x="17" y="50"/>
                    <a:pt x="17" y="50"/>
                  </a:cubicBezTo>
                  <a:cubicBezTo>
                    <a:pt x="17" y="51"/>
                    <a:pt x="17" y="51"/>
                    <a:pt x="17" y="51"/>
                  </a:cubicBezTo>
                  <a:cubicBezTo>
                    <a:pt x="20" y="53"/>
                    <a:pt x="20" y="53"/>
                    <a:pt x="20" y="53"/>
                  </a:cubicBezTo>
                  <a:cubicBezTo>
                    <a:pt x="20" y="53"/>
                    <a:pt x="20" y="53"/>
                    <a:pt x="20" y="53"/>
                  </a:cubicBezTo>
                  <a:cubicBezTo>
                    <a:pt x="22" y="54"/>
                    <a:pt x="22" y="54"/>
                    <a:pt x="22" y="54"/>
                  </a:cubicBezTo>
                  <a:cubicBezTo>
                    <a:pt x="22" y="56"/>
                    <a:pt x="22" y="56"/>
                    <a:pt x="22" y="56"/>
                  </a:cubicBezTo>
                  <a:cubicBezTo>
                    <a:pt x="22" y="57"/>
                    <a:pt x="22" y="57"/>
                    <a:pt x="22" y="57"/>
                  </a:cubicBezTo>
                  <a:cubicBezTo>
                    <a:pt x="22" y="58"/>
                    <a:pt x="22" y="58"/>
                    <a:pt x="22" y="58"/>
                  </a:cubicBezTo>
                  <a:cubicBezTo>
                    <a:pt x="23" y="57"/>
                    <a:pt x="23" y="57"/>
                    <a:pt x="23" y="57"/>
                  </a:cubicBezTo>
                  <a:cubicBezTo>
                    <a:pt x="24" y="56"/>
                    <a:pt x="24" y="56"/>
                    <a:pt x="24" y="56"/>
                  </a:cubicBezTo>
                  <a:cubicBezTo>
                    <a:pt x="26" y="54"/>
                    <a:pt x="26" y="54"/>
                    <a:pt x="26" y="54"/>
                  </a:cubicBezTo>
                  <a:cubicBezTo>
                    <a:pt x="27" y="54"/>
                    <a:pt x="27" y="54"/>
                    <a:pt x="27" y="54"/>
                  </a:cubicBezTo>
                  <a:cubicBezTo>
                    <a:pt x="30" y="56"/>
                    <a:pt x="30" y="56"/>
                    <a:pt x="30" y="56"/>
                  </a:cubicBezTo>
                  <a:cubicBezTo>
                    <a:pt x="30" y="54"/>
                    <a:pt x="30" y="54"/>
                    <a:pt x="30" y="54"/>
                  </a:cubicBezTo>
                  <a:cubicBezTo>
                    <a:pt x="32" y="53"/>
                    <a:pt x="32" y="53"/>
                    <a:pt x="32" y="53"/>
                  </a:cubicBezTo>
                  <a:cubicBezTo>
                    <a:pt x="33" y="53"/>
                    <a:pt x="33" y="53"/>
                    <a:pt x="33" y="53"/>
                  </a:cubicBezTo>
                  <a:cubicBezTo>
                    <a:pt x="34" y="53"/>
                    <a:pt x="34" y="53"/>
                    <a:pt x="34" y="53"/>
                  </a:cubicBezTo>
                  <a:cubicBezTo>
                    <a:pt x="37" y="53"/>
                    <a:pt x="37" y="53"/>
                    <a:pt x="37" y="53"/>
                  </a:cubicBezTo>
                  <a:cubicBezTo>
                    <a:pt x="39" y="51"/>
                    <a:pt x="39" y="51"/>
                    <a:pt x="39" y="51"/>
                  </a:cubicBezTo>
                  <a:cubicBezTo>
                    <a:pt x="40" y="51"/>
                    <a:pt x="40" y="51"/>
                    <a:pt x="40" y="51"/>
                  </a:cubicBezTo>
                  <a:cubicBezTo>
                    <a:pt x="43" y="50"/>
                    <a:pt x="43" y="50"/>
                    <a:pt x="43" y="50"/>
                  </a:cubicBezTo>
                  <a:cubicBezTo>
                    <a:pt x="42" y="50"/>
                    <a:pt x="42" y="50"/>
                    <a:pt x="42" y="50"/>
                  </a:cubicBezTo>
                  <a:cubicBezTo>
                    <a:pt x="42" y="47"/>
                    <a:pt x="42" y="47"/>
                    <a:pt x="42" y="47"/>
                  </a:cubicBezTo>
                  <a:cubicBezTo>
                    <a:pt x="42" y="46"/>
                    <a:pt x="42" y="46"/>
                    <a:pt x="42" y="46"/>
                  </a:cubicBezTo>
                  <a:cubicBezTo>
                    <a:pt x="43" y="44"/>
                    <a:pt x="43" y="44"/>
                    <a:pt x="43" y="44"/>
                  </a:cubicBezTo>
                  <a:cubicBezTo>
                    <a:pt x="44" y="44"/>
                    <a:pt x="44" y="44"/>
                    <a:pt x="44" y="44"/>
                  </a:cubicBezTo>
                  <a:cubicBezTo>
                    <a:pt x="47" y="40"/>
                    <a:pt x="47" y="40"/>
                    <a:pt x="47" y="40"/>
                  </a:cubicBezTo>
                  <a:lnTo>
                    <a:pt x="43" y="37"/>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22"/>
            <p:cNvSpPr>
              <a:spLocks/>
            </p:cNvSpPr>
            <p:nvPr/>
          </p:nvSpPr>
          <p:spPr bwMode="auto">
            <a:xfrm>
              <a:off x="6707188" y="3065612"/>
              <a:ext cx="206375" cy="192087"/>
            </a:xfrm>
            <a:custGeom>
              <a:avLst/>
              <a:gdLst>
                <a:gd name="T0" fmla="*/ 43 w 49"/>
                <a:gd name="T1" fmla="*/ 35 h 46"/>
                <a:gd name="T2" fmla="*/ 44 w 49"/>
                <a:gd name="T3" fmla="*/ 37 h 46"/>
                <a:gd name="T4" fmla="*/ 47 w 49"/>
                <a:gd name="T5" fmla="*/ 37 h 46"/>
                <a:gd name="T6" fmla="*/ 49 w 49"/>
                <a:gd name="T7" fmla="*/ 35 h 46"/>
                <a:gd name="T8" fmla="*/ 49 w 49"/>
                <a:gd name="T9" fmla="*/ 33 h 46"/>
                <a:gd name="T10" fmla="*/ 47 w 49"/>
                <a:gd name="T11" fmla="*/ 31 h 46"/>
                <a:gd name="T12" fmla="*/ 42 w 49"/>
                <a:gd name="T13" fmla="*/ 28 h 46"/>
                <a:gd name="T14" fmla="*/ 37 w 49"/>
                <a:gd name="T15" fmla="*/ 24 h 46"/>
                <a:gd name="T16" fmla="*/ 37 w 49"/>
                <a:gd name="T17" fmla="*/ 22 h 46"/>
                <a:gd name="T18" fmla="*/ 40 w 49"/>
                <a:gd name="T19" fmla="*/ 20 h 46"/>
                <a:gd name="T20" fmla="*/ 42 w 49"/>
                <a:gd name="T21" fmla="*/ 17 h 46"/>
                <a:gd name="T22" fmla="*/ 37 w 49"/>
                <a:gd name="T23" fmla="*/ 12 h 46"/>
                <a:gd name="T24" fmla="*/ 37 w 49"/>
                <a:gd name="T25" fmla="*/ 10 h 46"/>
                <a:gd name="T26" fmla="*/ 39 w 49"/>
                <a:gd name="T27" fmla="*/ 5 h 46"/>
                <a:gd name="T28" fmla="*/ 39 w 49"/>
                <a:gd name="T29" fmla="*/ 4 h 46"/>
                <a:gd name="T30" fmla="*/ 36 w 49"/>
                <a:gd name="T31" fmla="*/ 4 h 46"/>
                <a:gd name="T32" fmla="*/ 33 w 49"/>
                <a:gd name="T33" fmla="*/ 4 h 46"/>
                <a:gd name="T34" fmla="*/ 29 w 49"/>
                <a:gd name="T35" fmla="*/ 1 h 46"/>
                <a:gd name="T36" fmla="*/ 24 w 49"/>
                <a:gd name="T37" fmla="*/ 1 h 46"/>
                <a:gd name="T38" fmla="*/ 22 w 49"/>
                <a:gd name="T39" fmla="*/ 2 h 46"/>
                <a:gd name="T40" fmla="*/ 16 w 49"/>
                <a:gd name="T41" fmla="*/ 1 h 46"/>
                <a:gd name="T42" fmla="*/ 12 w 49"/>
                <a:gd name="T43" fmla="*/ 1 h 46"/>
                <a:gd name="T44" fmla="*/ 9 w 49"/>
                <a:gd name="T45" fmla="*/ 0 h 46"/>
                <a:gd name="T46" fmla="*/ 7 w 49"/>
                <a:gd name="T47" fmla="*/ 2 h 46"/>
                <a:gd name="T48" fmla="*/ 1 w 49"/>
                <a:gd name="T49" fmla="*/ 0 h 46"/>
                <a:gd name="T50" fmla="*/ 0 w 49"/>
                <a:gd name="T51" fmla="*/ 2 h 46"/>
                <a:gd name="T52" fmla="*/ 0 w 49"/>
                <a:gd name="T53" fmla="*/ 7 h 46"/>
                <a:gd name="T54" fmla="*/ 6 w 49"/>
                <a:gd name="T55" fmla="*/ 12 h 46"/>
                <a:gd name="T56" fmla="*/ 10 w 49"/>
                <a:gd name="T57" fmla="*/ 18 h 46"/>
                <a:gd name="T58" fmla="*/ 20 w 49"/>
                <a:gd name="T59" fmla="*/ 28 h 46"/>
                <a:gd name="T60" fmla="*/ 22 w 49"/>
                <a:gd name="T61" fmla="*/ 30 h 46"/>
                <a:gd name="T62" fmla="*/ 22 w 49"/>
                <a:gd name="T63" fmla="*/ 31 h 46"/>
                <a:gd name="T64" fmla="*/ 24 w 49"/>
                <a:gd name="T65" fmla="*/ 33 h 46"/>
                <a:gd name="T66" fmla="*/ 28 w 49"/>
                <a:gd name="T67" fmla="*/ 34 h 46"/>
                <a:gd name="T68" fmla="*/ 33 w 49"/>
                <a:gd name="T69" fmla="*/ 45 h 46"/>
                <a:gd name="T70" fmla="*/ 40 w 49"/>
                <a:gd name="T71" fmla="*/ 4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 h="46">
                  <a:moveTo>
                    <a:pt x="41" y="38"/>
                  </a:moveTo>
                  <a:cubicBezTo>
                    <a:pt x="43" y="35"/>
                    <a:pt x="43" y="35"/>
                    <a:pt x="43" y="35"/>
                  </a:cubicBezTo>
                  <a:cubicBezTo>
                    <a:pt x="44" y="35"/>
                    <a:pt x="44" y="35"/>
                    <a:pt x="44" y="35"/>
                  </a:cubicBezTo>
                  <a:cubicBezTo>
                    <a:pt x="44" y="37"/>
                    <a:pt x="44" y="37"/>
                    <a:pt x="44" y="37"/>
                  </a:cubicBezTo>
                  <a:cubicBezTo>
                    <a:pt x="46" y="37"/>
                    <a:pt x="46" y="37"/>
                    <a:pt x="46" y="37"/>
                  </a:cubicBezTo>
                  <a:cubicBezTo>
                    <a:pt x="47" y="37"/>
                    <a:pt x="47" y="37"/>
                    <a:pt x="47" y="37"/>
                  </a:cubicBezTo>
                  <a:cubicBezTo>
                    <a:pt x="49" y="35"/>
                    <a:pt x="49" y="35"/>
                    <a:pt x="49" y="35"/>
                  </a:cubicBezTo>
                  <a:cubicBezTo>
                    <a:pt x="49" y="35"/>
                    <a:pt x="49" y="35"/>
                    <a:pt x="49" y="35"/>
                  </a:cubicBezTo>
                  <a:cubicBezTo>
                    <a:pt x="47" y="34"/>
                    <a:pt x="47" y="34"/>
                    <a:pt x="47" y="34"/>
                  </a:cubicBezTo>
                  <a:cubicBezTo>
                    <a:pt x="49" y="33"/>
                    <a:pt x="49" y="33"/>
                    <a:pt x="49" y="33"/>
                  </a:cubicBezTo>
                  <a:cubicBezTo>
                    <a:pt x="49" y="31"/>
                    <a:pt x="49" y="31"/>
                    <a:pt x="49" y="31"/>
                  </a:cubicBezTo>
                  <a:cubicBezTo>
                    <a:pt x="47" y="31"/>
                    <a:pt x="47" y="31"/>
                    <a:pt x="47" y="31"/>
                  </a:cubicBezTo>
                  <a:cubicBezTo>
                    <a:pt x="44" y="30"/>
                    <a:pt x="44" y="30"/>
                    <a:pt x="44" y="30"/>
                  </a:cubicBezTo>
                  <a:cubicBezTo>
                    <a:pt x="42" y="28"/>
                    <a:pt x="42" y="28"/>
                    <a:pt x="42" y="28"/>
                  </a:cubicBezTo>
                  <a:cubicBezTo>
                    <a:pt x="40" y="28"/>
                    <a:pt x="40" y="28"/>
                    <a:pt x="40" y="28"/>
                  </a:cubicBezTo>
                  <a:cubicBezTo>
                    <a:pt x="37" y="24"/>
                    <a:pt x="37" y="24"/>
                    <a:pt x="37" y="24"/>
                  </a:cubicBezTo>
                  <a:cubicBezTo>
                    <a:pt x="34" y="22"/>
                    <a:pt x="34" y="22"/>
                    <a:pt x="34" y="22"/>
                  </a:cubicBezTo>
                  <a:cubicBezTo>
                    <a:pt x="37" y="22"/>
                    <a:pt x="37" y="22"/>
                    <a:pt x="37" y="22"/>
                  </a:cubicBezTo>
                  <a:cubicBezTo>
                    <a:pt x="42" y="21"/>
                    <a:pt x="42" y="21"/>
                    <a:pt x="42" y="21"/>
                  </a:cubicBezTo>
                  <a:cubicBezTo>
                    <a:pt x="40" y="20"/>
                    <a:pt x="40" y="20"/>
                    <a:pt x="40" y="20"/>
                  </a:cubicBezTo>
                  <a:cubicBezTo>
                    <a:pt x="39" y="17"/>
                    <a:pt x="39" y="17"/>
                    <a:pt x="39" y="17"/>
                  </a:cubicBezTo>
                  <a:cubicBezTo>
                    <a:pt x="42" y="17"/>
                    <a:pt x="42" y="17"/>
                    <a:pt x="42" y="17"/>
                  </a:cubicBezTo>
                  <a:cubicBezTo>
                    <a:pt x="42" y="15"/>
                    <a:pt x="42" y="15"/>
                    <a:pt x="42" y="15"/>
                  </a:cubicBezTo>
                  <a:cubicBezTo>
                    <a:pt x="37" y="12"/>
                    <a:pt x="37" y="12"/>
                    <a:pt x="37" y="12"/>
                  </a:cubicBezTo>
                  <a:cubicBezTo>
                    <a:pt x="37" y="11"/>
                    <a:pt x="37" y="11"/>
                    <a:pt x="37" y="11"/>
                  </a:cubicBezTo>
                  <a:cubicBezTo>
                    <a:pt x="37" y="10"/>
                    <a:pt x="37" y="10"/>
                    <a:pt x="37" y="10"/>
                  </a:cubicBezTo>
                  <a:cubicBezTo>
                    <a:pt x="39" y="7"/>
                    <a:pt x="39" y="7"/>
                    <a:pt x="39" y="7"/>
                  </a:cubicBezTo>
                  <a:cubicBezTo>
                    <a:pt x="39" y="5"/>
                    <a:pt x="39" y="5"/>
                    <a:pt x="39" y="5"/>
                  </a:cubicBezTo>
                  <a:cubicBezTo>
                    <a:pt x="39" y="4"/>
                    <a:pt x="39" y="4"/>
                    <a:pt x="39" y="4"/>
                  </a:cubicBezTo>
                  <a:cubicBezTo>
                    <a:pt x="39" y="4"/>
                    <a:pt x="39" y="4"/>
                    <a:pt x="39" y="4"/>
                  </a:cubicBezTo>
                  <a:cubicBezTo>
                    <a:pt x="37" y="4"/>
                    <a:pt x="37" y="4"/>
                    <a:pt x="37" y="4"/>
                  </a:cubicBezTo>
                  <a:cubicBezTo>
                    <a:pt x="36" y="4"/>
                    <a:pt x="36" y="4"/>
                    <a:pt x="36" y="4"/>
                  </a:cubicBezTo>
                  <a:cubicBezTo>
                    <a:pt x="34" y="5"/>
                    <a:pt x="34" y="5"/>
                    <a:pt x="34" y="5"/>
                  </a:cubicBezTo>
                  <a:cubicBezTo>
                    <a:pt x="33" y="4"/>
                    <a:pt x="33" y="4"/>
                    <a:pt x="33" y="4"/>
                  </a:cubicBezTo>
                  <a:cubicBezTo>
                    <a:pt x="32" y="2"/>
                    <a:pt x="32" y="2"/>
                    <a:pt x="32" y="2"/>
                  </a:cubicBezTo>
                  <a:cubicBezTo>
                    <a:pt x="29" y="1"/>
                    <a:pt x="29" y="1"/>
                    <a:pt x="29" y="1"/>
                  </a:cubicBezTo>
                  <a:cubicBezTo>
                    <a:pt x="26" y="2"/>
                    <a:pt x="26" y="2"/>
                    <a:pt x="26" y="2"/>
                  </a:cubicBezTo>
                  <a:cubicBezTo>
                    <a:pt x="24" y="1"/>
                    <a:pt x="24" y="1"/>
                    <a:pt x="24" y="1"/>
                  </a:cubicBezTo>
                  <a:cubicBezTo>
                    <a:pt x="23" y="2"/>
                    <a:pt x="23" y="2"/>
                    <a:pt x="23" y="2"/>
                  </a:cubicBezTo>
                  <a:cubicBezTo>
                    <a:pt x="22" y="2"/>
                    <a:pt x="22" y="2"/>
                    <a:pt x="22" y="2"/>
                  </a:cubicBezTo>
                  <a:cubicBezTo>
                    <a:pt x="20" y="1"/>
                    <a:pt x="20" y="1"/>
                    <a:pt x="20" y="1"/>
                  </a:cubicBezTo>
                  <a:cubicBezTo>
                    <a:pt x="16" y="1"/>
                    <a:pt x="16" y="1"/>
                    <a:pt x="16" y="1"/>
                  </a:cubicBezTo>
                  <a:cubicBezTo>
                    <a:pt x="13" y="0"/>
                    <a:pt x="13" y="0"/>
                    <a:pt x="13" y="0"/>
                  </a:cubicBezTo>
                  <a:cubicBezTo>
                    <a:pt x="12" y="1"/>
                    <a:pt x="12" y="1"/>
                    <a:pt x="12" y="1"/>
                  </a:cubicBezTo>
                  <a:cubicBezTo>
                    <a:pt x="10" y="0"/>
                    <a:pt x="10" y="0"/>
                    <a:pt x="10" y="0"/>
                  </a:cubicBezTo>
                  <a:cubicBezTo>
                    <a:pt x="9" y="0"/>
                    <a:pt x="9" y="0"/>
                    <a:pt x="9" y="0"/>
                  </a:cubicBezTo>
                  <a:cubicBezTo>
                    <a:pt x="7" y="1"/>
                    <a:pt x="7" y="1"/>
                    <a:pt x="7" y="1"/>
                  </a:cubicBezTo>
                  <a:cubicBezTo>
                    <a:pt x="7" y="2"/>
                    <a:pt x="7" y="2"/>
                    <a:pt x="7" y="2"/>
                  </a:cubicBezTo>
                  <a:cubicBezTo>
                    <a:pt x="4" y="2"/>
                    <a:pt x="4" y="2"/>
                    <a:pt x="4" y="2"/>
                  </a:cubicBezTo>
                  <a:cubicBezTo>
                    <a:pt x="1" y="0"/>
                    <a:pt x="1" y="0"/>
                    <a:pt x="1" y="0"/>
                  </a:cubicBezTo>
                  <a:cubicBezTo>
                    <a:pt x="0" y="0"/>
                    <a:pt x="0" y="0"/>
                    <a:pt x="0" y="0"/>
                  </a:cubicBezTo>
                  <a:cubicBezTo>
                    <a:pt x="0" y="2"/>
                    <a:pt x="0" y="2"/>
                    <a:pt x="0" y="2"/>
                  </a:cubicBezTo>
                  <a:cubicBezTo>
                    <a:pt x="0" y="4"/>
                    <a:pt x="0" y="4"/>
                    <a:pt x="0" y="4"/>
                  </a:cubicBezTo>
                  <a:cubicBezTo>
                    <a:pt x="0" y="7"/>
                    <a:pt x="0" y="7"/>
                    <a:pt x="0" y="7"/>
                  </a:cubicBezTo>
                  <a:cubicBezTo>
                    <a:pt x="4" y="8"/>
                    <a:pt x="4" y="8"/>
                    <a:pt x="4" y="8"/>
                  </a:cubicBezTo>
                  <a:cubicBezTo>
                    <a:pt x="6" y="12"/>
                    <a:pt x="6" y="12"/>
                    <a:pt x="6" y="12"/>
                  </a:cubicBezTo>
                  <a:cubicBezTo>
                    <a:pt x="6" y="14"/>
                    <a:pt x="6" y="14"/>
                    <a:pt x="6" y="14"/>
                  </a:cubicBezTo>
                  <a:cubicBezTo>
                    <a:pt x="10" y="18"/>
                    <a:pt x="10" y="18"/>
                    <a:pt x="10" y="18"/>
                  </a:cubicBezTo>
                  <a:cubicBezTo>
                    <a:pt x="17" y="25"/>
                    <a:pt x="17" y="25"/>
                    <a:pt x="17" y="25"/>
                  </a:cubicBezTo>
                  <a:cubicBezTo>
                    <a:pt x="20" y="28"/>
                    <a:pt x="20" y="28"/>
                    <a:pt x="20" y="28"/>
                  </a:cubicBezTo>
                  <a:cubicBezTo>
                    <a:pt x="21" y="29"/>
                    <a:pt x="21" y="29"/>
                    <a:pt x="21" y="29"/>
                  </a:cubicBezTo>
                  <a:cubicBezTo>
                    <a:pt x="22" y="30"/>
                    <a:pt x="22" y="30"/>
                    <a:pt x="22" y="30"/>
                  </a:cubicBezTo>
                  <a:cubicBezTo>
                    <a:pt x="20" y="31"/>
                    <a:pt x="20" y="31"/>
                    <a:pt x="20" y="31"/>
                  </a:cubicBezTo>
                  <a:cubicBezTo>
                    <a:pt x="22" y="31"/>
                    <a:pt x="22" y="31"/>
                    <a:pt x="22" y="31"/>
                  </a:cubicBezTo>
                  <a:cubicBezTo>
                    <a:pt x="23" y="31"/>
                    <a:pt x="23" y="31"/>
                    <a:pt x="23" y="31"/>
                  </a:cubicBezTo>
                  <a:cubicBezTo>
                    <a:pt x="24" y="33"/>
                    <a:pt x="24" y="33"/>
                    <a:pt x="24" y="33"/>
                  </a:cubicBezTo>
                  <a:cubicBezTo>
                    <a:pt x="27" y="34"/>
                    <a:pt x="27" y="34"/>
                    <a:pt x="27" y="34"/>
                  </a:cubicBezTo>
                  <a:cubicBezTo>
                    <a:pt x="28" y="34"/>
                    <a:pt x="28" y="34"/>
                    <a:pt x="28" y="34"/>
                  </a:cubicBezTo>
                  <a:cubicBezTo>
                    <a:pt x="29" y="36"/>
                    <a:pt x="30" y="37"/>
                    <a:pt x="30" y="37"/>
                  </a:cubicBezTo>
                  <a:cubicBezTo>
                    <a:pt x="31" y="38"/>
                    <a:pt x="32" y="45"/>
                    <a:pt x="33" y="45"/>
                  </a:cubicBezTo>
                  <a:cubicBezTo>
                    <a:pt x="34" y="46"/>
                    <a:pt x="42" y="45"/>
                    <a:pt x="42" y="45"/>
                  </a:cubicBezTo>
                  <a:cubicBezTo>
                    <a:pt x="40" y="41"/>
                    <a:pt x="40" y="41"/>
                    <a:pt x="40" y="41"/>
                  </a:cubicBezTo>
                  <a:lnTo>
                    <a:pt x="41" y="3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9" name="Freeform 23"/>
            <p:cNvSpPr>
              <a:spLocks/>
            </p:cNvSpPr>
            <p:nvPr/>
          </p:nvSpPr>
          <p:spPr bwMode="auto">
            <a:xfrm>
              <a:off x="6607175" y="2989412"/>
              <a:ext cx="263525" cy="206375"/>
            </a:xfrm>
            <a:custGeom>
              <a:avLst/>
              <a:gdLst>
                <a:gd name="T0" fmla="*/ 44 w 63"/>
                <a:gd name="T1" fmla="*/ 46 h 49"/>
                <a:gd name="T2" fmla="*/ 34 w 63"/>
                <a:gd name="T3" fmla="*/ 36 h 49"/>
                <a:gd name="T4" fmla="*/ 30 w 63"/>
                <a:gd name="T5" fmla="*/ 30 h 49"/>
                <a:gd name="T6" fmla="*/ 24 w 63"/>
                <a:gd name="T7" fmla="*/ 25 h 49"/>
                <a:gd name="T8" fmla="*/ 24 w 63"/>
                <a:gd name="T9" fmla="*/ 20 h 49"/>
                <a:gd name="T10" fmla="*/ 25 w 63"/>
                <a:gd name="T11" fmla="*/ 18 h 49"/>
                <a:gd name="T12" fmla="*/ 31 w 63"/>
                <a:gd name="T13" fmla="*/ 20 h 49"/>
                <a:gd name="T14" fmla="*/ 33 w 63"/>
                <a:gd name="T15" fmla="*/ 18 h 49"/>
                <a:gd name="T16" fmla="*/ 36 w 63"/>
                <a:gd name="T17" fmla="*/ 19 h 49"/>
                <a:gd name="T18" fmla="*/ 40 w 63"/>
                <a:gd name="T19" fmla="*/ 19 h 49"/>
                <a:gd name="T20" fmla="*/ 46 w 63"/>
                <a:gd name="T21" fmla="*/ 20 h 49"/>
                <a:gd name="T22" fmla="*/ 48 w 63"/>
                <a:gd name="T23" fmla="*/ 19 h 49"/>
                <a:gd name="T24" fmla="*/ 53 w 63"/>
                <a:gd name="T25" fmla="*/ 19 h 49"/>
                <a:gd name="T26" fmla="*/ 57 w 63"/>
                <a:gd name="T27" fmla="*/ 22 h 49"/>
                <a:gd name="T28" fmla="*/ 60 w 63"/>
                <a:gd name="T29" fmla="*/ 22 h 49"/>
                <a:gd name="T30" fmla="*/ 60 w 63"/>
                <a:gd name="T31" fmla="*/ 19 h 49"/>
                <a:gd name="T32" fmla="*/ 60 w 63"/>
                <a:gd name="T33" fmla="*/ 16 h 49"/>
                <a:gd name="T34" fmla="*/ 58 w 63"/>
                <a:gd name="T35" fmla="*/ 15 h 49"/>
                <a:gd name="T36" fmla="*/ 58 w 63"/>
                <a:gd name="T37" fmla="*/ 13 h 49"/>
                <a:gd name="T38" fmla="*/ 57 w 63"/>
                <a:gd name="T39" fmla="*/ 9 h 49"/>
                <a:gd name="T40" fmla="*/ 54 w 63"/>
                <a:gd name="T41" fmla="*/ 10 h 49"/>
                <a:gd name="T42" fmla="*/ 48 w 63"/>
                <a:gd name="T43" fmla="*/ 10 h 49"/>
                <a:gd name="T44" fmla="*/ 43 w 63"/>
                <a:gd name="T45" fmla="*/ 9 h 49"/>
                <a:gd name="T46" fmla="*/ 33 w 63"/>
                <a:gd name="T47" fmla="*/ 2 h 49"/>
                <a:gd name="T48" fmla="*/ 29 w 63"/>
                <a:gd name="T49" fmla="*/ 1 h 49"/>
                <a:gd name="T50" fmla="*/ 28 w 63"/>
                <a:gd name="T51" fmla="*/ 2 h 49"/>
                <a:gd name="T52" fmla="*/ 25 w 63"/>
                <a:gd name="T53" fmla="*/ 5 h 49"/>
                <a:gd name="T54" fmla="*/ 23 w 63"/>
                <a:gd name="T55" fmla="*/ 6 h 49"/>
                <a:gd name="T56" fmla="*/ 21 w 63"/>
                <a:gd name="T57" fmla="*/ 10 h 49"/>
                <a:gd name="T58" fmla="*/ 21 w 63"/>
                <a:gd name="T59" fmla="*/ 11 h 49"/>
                <a:gd name="T60" fmla="*/ 20 w 63"/>
                <a:gd name="T61" fmla="*/ 12 h 49"/>
                <a:gd name="T62" fmla="*/ 20 w 63"/>
                <a:gd name="T63" fmla="*/ 15 h 49"/>
                <a:gd name="T64" fmla="*/ 18 w 63"/>
                <a:gd name="T65" fmla="*/ 15 h 49"/>
                <a:gd name="T66" fmla="*/ 17 w 63"/>
                <a:gd name="T67" fmla="*/ 15 h 49"/>
                <a:gd name="T68" fmla="*/ 14 w 63"/>
                <a:gd name="T69" fmla="*/ 13 h 49"/>
                <a:gd name="T70" fmla="*/ 8 w 63"/>
                <a:gd name="T71" fmla="*/ 15 h 49"/>
                <a:gd name="T72" fmla="*/ 5 w 63"/>
                <a:gd name="T73" fmla="*/ 15 h 49"/>
                <a:gd name="T74" fmla="*/ 3 w 63"/>
                <a:gd name="T75" fmla="*/ 15 h 49"/>
                <a:gd name="T76" fmla="*/ 1 w 63"/>
                <a:gd name="T77" fmla="*/ 15 h 49"/>
                <a:gd name="T78" fmla="*/ 0 w 63"/>
                <a:gd name="T79" fmla="*/ 18 h 49"/>
                <a:gd name="T80" fmla="*/ 3 w 63"/>
                <a:gd name="T81" fmla="*/ 19 h 49"/>
                <a:gd name="T82" fmla="*/ 3 w 63"/>
                <a:gd name="T83" fmla="*/ 22 h 49"/>
                <a:gd name="T84" fmla="*/ 5 w 63"/>
                <a:gd name="T85" fmla="*/ 20 h 49"/>
                <a:gd name="T86" fmla="*/ 7 w 63"/>
                <a:gd name="T87" fmla="*/ 18 h 49"/>
                <a:gd name="T88" fmla="*/ 10 w 63"/>
                <a:gd name="T89" fmla="*/ 16 h 49"/>
                <a:gd name="T90" fmla="*/ 14 w 63"/>
                <a:gd name="T91" fmla="*/ 20 h 49"/>
                <a:gd name="T92" fmla="*/ 15 w 63"/>
                <a:gd name="T93" fmla="*/ 26 h 49"/>
                <a:gd name="T94" fmla="*/ 21 w 63"/>
                <a:gd name="T95" fmla="*/ 30 h 49"/>
                <a:gd name="T96" fmla="*/ 20 w 63"/>
                <a:gd name="T97" fmla="*/ 35 h 49"/>
                <a:gd name="T98" fmla="*/ 25 w 63"/>
                <a:gd name="T99" fmla="*/ 39 h 49"/>
                <a:gd name="T100" fmla="*/ 28 w 63"/>
                <a:gd name="T101" fmla="*/ 40 h 49"/>
                <a:gd name="T102" fmla="*/ 37 w 63"/>
                <a:gd name="T103" fmla="*/ 42 h 49"/>
                <a:gd name="T104" fmla="*/ 44 w 63"/>
                <a:gd name="T105" fmla="*/ 49 h 49"/>
                <a:gd name="T106" fmla="*/ 45 w 63"/>
                <a:gd name="T107" fmla="*/ 4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3" h="49">
                  <a:moveTo>
                    <a:pt x="45" y="47"/>
                  </a:moveTo>
                  <a:cubicBezTo>
                    <a:pt x="44" y="46"/>
                    <a:pt x="44" y="46"/>
                    <a:pt x="44" y="46"/>
                  </a:cubicBezTo>
                  <a:cubicBezTo>
                    <a:pt x="41" y="43"/>
                    <a:pt x="41" y="43"/>
                    <a:pt x="41" y="43"/>
                  </a:cubicBezTo>
                  <a:cubicBezTo>
                    <a:pt x="34" y="36"/>
                    <a:pt x="34" y="36"/>
                    <a:pt x="34" y="36"/>
                  </a:cubicBezTo>
                  <a:cubicBezTo>
                    <a:pt x="30" y="32"/>
                    <a:pt x="30" y="32"/>
                    <a:pt x="30" y="32"/>
                  </a:cubicBezTo>
                  <a:cubicBezTo>
                    <a:pt x="30" y="30"/>
                    <a:pt x="30" y="30"/>
                    <a:pt x="30" y="30"/>
                  </a:cubicBezTo>
                  <a:cubicBezTo>
                    <a:pt x="28" y="26"/>
                    <a:pt x="28" y="26"/>
                    <a:pt x="28" y="26"/>
                  </a:cubicBezTo>
                  <a:cubicBezTo>
                    <a:pt x="24" y="25"/>
                    <a:pt x="24" y="25"/>
                    <a:pt x="24" y="25"/>
                  </a:cubicBezTo>
                  <a:cubicBezTo>
                    <a:pt x="24" y="22"/>
                    <a:pt x="24" y="22"/>
                    <a:pt x="24" y="22"/>
                  </a:cubicBezTo>
                  <a:cubicBezTo>
                    <a:pt x="24" y="20"/>
                    <a:pt x="24" y="20"/>
                    <a:pt x="24" y="20"/>
                  </a:cubicBezTo>
                  <a:cubicBezTo>
                    <a:pt x="24" y="18"/>
                    <a:pt x="24" y="18"/>
                    <a:pt x="24" y="18"/>
                  </a:cubicBezTo>
                  <a:cubicBezTo>
                    <a:pt x="25" y="18"/>
                    <a:pt x="25" y="18"/>
                    <a:pt x="25" y="18"/>
                  </a:cubicBezTo>
                  <a:cubicBezTo>
                    <a:pt x="28" y="20"/>
                    <a:pt x="28" y="20"/>
                    <a:pt x="28" y="20"/>
                  </a:cubicBezTo>
                  <a:cubicBezTo>
                    <a:pt x="31" y="20"/>
                    <a:pt x="31" y="20"/>
                    <a:pt x="31" y="20"/>
                  </a:cubicBezTo>
                  <a:cubicBezTo>
                    <a:pt x="31" y="19"/>
                    <a:pt x="31" y="19"/>
                    <a:pt x="31" y="19"/>
                  </a:cubicBezTo>
                  <a:cubicBezTo>
                    <a:pt x="33" y="18"/>
                    <a:pt x="33" y="18"/>
                    <a:pt x="33" y="18"/>
                  </a:cubicBezTo>
                  <a:cubicBezTo>
                    <a:pt x="34" y="18"/>
                    <a:pt x="34" y="18"/>
                    <a:pt x="34" y="18"/>
                  </a:cubicBezTo>
                  <a:cubicBezTo>
                    <a:pt x="36" y="19"/>
                    <a:pt x="36" y="19"/>
                    <a:pt x="36" y="19"/>
                  </a:cubicBezTo>
                  <a:cubicBezTo>
                    <a:pt x="37" y="18"/>
                    <a:pt x="37" y="18"/>
                    <a:pt x="37" y="18"/>
                  </a:cubicBezTo>
                  <a:cubicBezTo>
                    <a:pt x="40" y="19"/>
                    <a:pt x="40" y="19"/>
                    <a:pt x="40" y="19"/>
                  </a:cubicBezTo>
                  <a:cubicBezTo>
                    <a:pt x="44" y="19"/>
                    <a:pt x="44" y="19"/>
                    <a:pt x="44" y="19"/>
                  </a:cubicBezTo>
                  <a:cubicBezTo>
                    <a:pt x="46" y="20"/>
                    <a:pt x="46" y="20"/>
                    <a:pt x="46" y="20"/>
                  </a:cubicBezTo>
                  <a:cubicBezTo>
                    <a:pt x="47" y="20"/>
                    <a:pt x="47" y="20"/>
                    <a:pt x="47" y="20"/>
                  </a:cubicBezTo>
                  <a:cubicBezTo>
                    <a:pt x="48" y="19"/>
                    <a:pt x="48" y="19"/>
                    <a:pt x="48" y="19"/>
                  </a:cubicBezTo>
                  <a:cubicBezTo>
                    <a:pt x="50" y="20"/>
                    <a:pt x="50" y="20"/>
                    <a:pt x="50" y="20"/>
                  </a:cubicBezTo>
                  <a:cubicBezTo>
                    <a:pt x="53" y="19"/>
                    <a:pt x="53" y="19"/>
                    <a:pt x="53" y="19"/>
                  </a:cubicBezTo>
                  <a:cubicBezTo>
                    <a:pt x="56" y="20"/>
                    <a:pt x="56" y="20"/>
                    <a:pt x="56" y="20"/>
                  </a:cubicBezTo>
                  <a:cubicBezTo>
                    <a:pt x="57" y="22"/>
                    <a:pt x="57" y="22"/>
                    <a:pt x="57" y="22"/>
                  </a:cubicBezTo>
                  <a:cubicBezTo>
                    <a:pt x="58" y="23"/>
                    <a:pt x="58" y="23"/>
                    <a:pt x="58" y="23"/>
                  </a:cubicBezTo>
                  <a:cubicBezTo>
                    <a:pt x="60" y="22"/>
                    <a:pt x="60" y="22"/>
                    <a:pt x="60" y="22"/>
                  </a:cubicBezTo>
                  <a:cubicBezTo>
                    <a:pt x="60" y="20"/>
                    <a:pt x="60" y="20"/>
                    <a:pt x="60" y="20"/>
                  </a:cubicBezTo>
                  <a:cubicBezTo>
                    <a:pt x="60" y="19"/>
                    <a:pt x="60" y="19"/>
                    <a:pt x="60" y="19"/>
                  </a:cubicBezTo>
                  <a:cubicBezTo>
                    <a:pt x="63" y="19"/>
                    <a:pt x="63" y="19"/>
                    <a:pt x="63" y="19"/>
                  </a:cubicBezTo>
                  <a:cubicBezTo>
                    <a:pt x="60" y="16"/>
                    <a:pt x="60" y="16"/>
                    <a:pt x="60" y="16"/>
                  </a:cubicBezTo>
                  <a:cubicBezTo>
                    <a:pt x="59" y="15"/>
                    <a:pt x="59" y="15"/>
                    <a:pt x="59" y="15"/>
                  </a:cubicBezTo>
                  <a:cubicBezTo>
                    <a:pt x="58" y="15"/>
                    <a:pt x="58" y="15"/>
                    <a:pt x="58" y="15"/>
                  </a:cubicBezTo>
                  <a:cubicBezTo>
                    <a:pt x="60" y="13"/>
                    <a:pt x="60" y="13"/>
                    <a:pt x="60" y="13"/>
                  </a:cubicBezTo>
                  <a:cubicBezTo>
                    <a:pt x="58" y="13"/>
                    <a:pt x="58" y="13"/>
                    <a:pt x="58" y="13"/>
                  </a:cubicBezTo>
                  <a:cubicBezTo>
                    <a:pt x="58" y="12"/>
                    <a:pt x="58" y="12"/>
                    <a:pt x="58" y="12"/>
                  </a:cubicBezTo>
                  <a:cubicBezTo>
                    <a:pt x="57" y="9"/>
                    <a:pt x="57" y="9"/>
                    <a:pt x="57" y="9"/>
                  </a:cubicBezTo>
                  <a:cubicBezTo>
                    <a:pt x="54" y="9"/>
                    <a:pt x="54" y="9"/>
                    <a:pt x="54" y="9"/>
                  </a:cubicBezTo>
                  <a:cubicBezTo>
                    <a:pt x="54" y="10"/>
                    <a:pt x="54" y="10"/>
                    <a:pt x="54" y="10"/>
                  </a:cubicBezTo>
                  <a:cubicBezTo>
                    <a:pt x="53" y="10"/>
                    <a:pt x="53" y="10"/>
                    <a:pt x="53" y="10"/>
                  </a:cubicBezTo>
                  <a:cubicBezTo>
                    <a:pt x="48" y="10"/>
                    <a:pt x="48" y="10"/>
                    <a:pt x="48" y="10"/>
                  </a:cubicBezTo>
                  <a:cubicBezTo>
                    <a:pt x="46" y="10"/>
                    <a:pt x="46" y="10"/>
                    <a:pt x="46" y="10"/>
                  </a:cubicBezTo>
                  <a:cubicBezTo>
                    <a:pt x="43" y="9"/>
                    <a:pt x="43" y="9"/>
                    <a:pt x="43" y="9"/>
                  </a:cubicBezTo>
                  <a:cubicBezTo>
                    <a:pt x="38" y="6"/>
                    <a:pt x="38" y="6"/>
                    <a:pt x="38" y="6"/>
                  </a:cubicBezTo>
                  <a:cubicBezTo>
                    <a:pt x="33" y="2"/>
                    <a:pt x="33" y="2"/>
                    <a:pt x="33" y="2"/>
                  </a:cubicBezTo>
                  <a:cubicBezTo>
                    <a:pt x="30" y="0"/>
                    <a:pt x="30" y="0"/>
                    <a:pt x="30" y="0"/>
                  </a:cubicBezTo>
                  <a:cubicBezTo>
                    <a:pt x="29" y="1"/>
                    <a:pt x="29" y="1"/>
                    <a:pt x="29" y="1"/>
                  </a:cubicBezTo>
                  <a:cubicBezTo>
                    <a:pt x="30" y="2"/>
                    <a:pt x="30" y="2"/>
                    <a:pt x="30" y="2"/>
                  </a:cubicBezTo>
                  <a:cubicBezTo>
                    <a:pt x="28" y="2"/>
                    <a:pt x="28" y="2"/>
                    <a:pt x="28" y="2"/>
                  </a:cubicBezTo>
                  <a:cubicBezTo>
                    <a:pt x="27" y="3"/>
                    <a:pt x="27" y="3"/>
                    <a:pt x="27" y="3"/>
                  </a:cubicBezTo>
                  <a:cubicBezTo>
                    <a:pt x="25" y="5"/>
                    <a:pt x="25" y="5"/>
                    <a:pt x="25" y="5"/>
                  </a:cubicBezTo>
                  <a:cubicBezTo>
                    <a:pt x="24" y="5"/>
                    <a:pt x="24" y="5"/>
                    <a:pt x="24" y="5"/>
                  </a:cubicBezTo>
                  <a:cubicBezTo>
                    <a:pt x="23" y="6"/>
                    <a:pt x="23" y="6"/>
                    <a:pt x="23" y="6"/>
                  </a:cubicBezTo>
                  <a:cubicBezTo>
                    <a:pt x="23" y="9"/>
                    <a:pt x="23" y="9"/>
                    <a:pt x="23" y="9"/>
                  </a:cubicBezTo>
                  <a:cubicBezTo>
                    <a:pt x="21" y="10"/>
                    <a:pt x="21" y="10"/>
                    <a:pt x="21" y="10"/>
                  </a:cubicBezTo>
                  <a:cubicBezTo>
                    <a:pt x="21" y="11"/>
                    <a:pt x="21" y="11"/>
                    <a:pt x="21" y="11"/>
                  </a:cubicBezTo>
                  <a:cubicBezTo>
                    <a:pt x="21" y="11"/>
                    <a:pt x="21" y="11"/>
                    <a:pt x="21" y="11"/>
                  </a:cubicBezTo>
                  <a:cubicBezTo>
                    <a:pt x="18" y="12"/>
                    <a:pt x="18" y="12"/>
                    <a:pt x="18" y="12"/>
                  </a:cubicBezTo>
                  <a:cubicBezTo>
                    <a:pt x="20" y="12"/>
                    <a:pt x="20" y="12"/>
                    <a:pt x="20" y="12"/>
                  </a:cubicBezTo>
                  <a:cubicBezTo>
                    <a:pt x="20" y="14"/>
                    <a:pt x="20" y="14"/>
                    <a:pt x="20" y="14"/>
                  </a:cubicBezTo>
                  <a:cubicBezTo>
                    <a:pt x="20" y="15"/>
                    <a:pt x="20" y="15"/>
                    <a:pt x="20" y="15"/>
                  </a:cubicBezTo>
                  <a:cubicBezTo>
                    <a:pt x="18" y="15"/>
                    <a:pt x="18" y="15"/>
                    <a:pt x="18" y="15"/>
                  </a:cubicBezTo>
                  <a:cubicBezTo>
                    <a:pt x="18" y="15"/>
                    <a:pt x="18" y="15"/>
                    <a:pt x="18" y="15"/>
                  </a:cubicBezTo>
                  <a:cubicBezTo>
                    <a:pt x="18" y="15"/>
                    <a:pt x="18" y="15"/>
                    <a:pt x="17" y="15"/>
                  </a:cubicBezTo>
                  <a:cubicBezTo>
                    <a:pt x="17" y="15"/>
                    <a:pt x="17" y="15"/>
                    <a:pt x="17" y="15"/>
                  </a:cubicBezTo>
                  <a:cubicBezTo>
                    <a:pt x="15" y="14"/>
                    <a:pt x="15" y="14"/>
                    <a:pt x="15" y="14"/>
                  </a:cubicBezTo>
                  <a:cubicBezTo>
                    <a:pt x="14" y="13"/>
                    <a:pt x="14" y="13"/>
                    <a:pt x="14" y="13"/>
                  </a:cubicBezTo>
                  <a:cubicBezTo>
                    <a:pt x="11" y="12"/>
                    <a:pt x="11" y="12"/>
                    <a:pt x="11" y="12"/>
                  </a:cubicBezTo>
                  <a:cubicBezTo>
                    <a:pt x="8" y="15"/>
                    <a:pt x="8" y="15"/>
                    <a:pt x="8" y="15"/>
                  </a:cubicBezTo>
                  <a:cubicBezTo>
                    <a:pt x="7" y="15"/>
                    <a:pt x="7" y="15"/>
                    <a:pt x="7" y="15"/>
                  </a:cubicBezTo>
                  <a:cubicBezTo>
                    <a:pt x="5" y="15"/>
                    <a:pt x="5" y="15"/>
                    <a:pt x="5" y="15"/>
                  </a:cubicBezTo>
                  <a:cubicBezTo>
                    <a:pt x="4" y="15"/>
                    <a:pt x="4" y="15"/>
                    <a:pt x="4" y="15"/>
                  </a:cubicBezTo>
                  <a:cubicBezTo>
                    <a:pt x="3" y="15"/>
                    <a:pt x="3" y="15"/>
                    <a:pt x="3" y="15"/>
                  </a:cubicBezTo>
                  <a:cubicBezTo>
                    <a:pt x="3" y="15"/>
                    <a:pt x="3" y="15"/>
                    <a:pt x="3" y="15"/>
                  </a:cubicBezTo>
                  <a:cubicBezTo>
                    <a:pt x="1" y="15"/>
                    <a:pt x="1" y="15"/>
                    <a:pt x="1" y="15"/>
                  </a:cubicBezTo>
                  <a:cubicBezTo>
                    <a:pt x="0" y="15"/>
                    <a:pt x="0" y="15"/>
                    <a:pt x="0" y="15"/>
                  </a:cubicBezTo>
                  <a:cubicBezTo>
                    <a:pt x="0" y="18"/>
                    <a:pt x="0" y="18"/>
                    <a:pt x="0" y="18"/>
                  </a:cubicBezTo>
                  <a:cubicBezTo>
                    <a:pt x="1" y="19"/>
                    <a:pt x="1" y="19"/>
                    <a:pt x="1" y="19"/>
                  </a:cubicBezTo>
                  <a:cubicBezTo>
                    <a:pt x="3" y="19"/>
                    <a:pt x="3" y="19"/>
                    <a:pt x="3" y="19"/>
                  </a:cubicBezTo>
                  <a:cubicBezTo>
                    <a:pt x="1" y="20"/>
                    <a:pt x="1" y="20"/>
                    <a:pt x="1" y="20"/>
                  </a:cubicBezTo>
                  <a:cubicBezTo>
                    <a:pt x="3" y="22"/>
                    <a:pt x="3" y="22"/>
                    <a:pt x="3" y="22"/>
                  </a:cubicBezTo>
                  <a:cubicBezTo>
                    <a:pt x="4" y="25"/>
                    <a:pt x="4" y="25"/>
                    <a:pt x="4" y="25"/>
                  </a:cubicBezTo>
                  <a:cubicBezTo>
                    <a:pt x="5" y="20"/>
                    <a:pt x="5" y="20"/>
                    <a:pt x="5" y="20"/>
                  </a:cubicBezTo>
                  <a:cubicBezTo>
                    <a:pt x="7" y="20"/>
                    <a:pt x="7" y="20"/>
                    <a:pt x="7" y="20"/>
                  </a:cubicBezTo>
                  <a:cubicBezTo>
                    <a:pt x="7" y="18"/>
                    <a:pt x="7" y="18"/>
                    <a:pt x="7" y="18"/>
                  </a:cubicBezTo>
                  <a:cubicBezTo>
                    <a:pt x="8" y="18"/>
                    <a:pt x="8" y="18"/>
                    <a:pt x="8" y="18"/>
                  </a:cubicBezTo>
                  <a:cubicBezTo>
                    <a:pt x="10" y="16"/>
                    <a:pt x="10" y="16"/>
                    <a:pt x="10" y="16"/>
                  </a:cubicBezTo>
                  <a:cubicBezTo>
                    <a:pt x="13" y="18"/>
                    <a:pt x="13" y="18"/>
                    <a:pt x="13" y="18"/>
                  </a:cubicBezTo>
                  <a:cubicBezTo>
                    <a:pt x="14" y="20"/>
                    <a:pt x="14" y="20"/>
                    <a:pt x="14" y="20"/>
                  </a:cubicBezTo>
                  <a:cubicBezTo>
                    <a:pt x="15" y="23"/>
                    <a:pt x="15" y="23"/>
                    <a:pt x="15" y="23"/>
                  </a:cubicBezTo>
                  <a:cubicBezTo>
                    <a:pt x="15" y="26"/>
                    <a:pt x="15" y="26"/>
                    <a:pt x="15" y="26"/>
                  </a:cubicBezTo>
                  <a:cubicBezTo>
                    <a:pt x="18" y="29"/>
                    <a:pt x="18" y="29"/>
                    <a:pt x="18" y="29"/>
                  </a:cubicBezTo>
                  <a:cubicBezTo>
                    <a:pt x="21" y="30"/>
                    <a:pt x="21" y="30"/>
                    <a:pt x="21" y="30"/>
                  </a:cubicBezTo>
                  <a:cubicBezTo>
                    <a:pt x="17" y="30"/>
                    <a:pt x="17" y="30"/>
                    <a:pt x="17" y="30"/>
                  </a:cubicBezTo>
                  <a:cubicBezTo>
                    <a:pt x="20" y="35"/>
                    <a:pt x="20" y="35"/>
                    <a:pt x="20" y="35"/>
                  </a:cubicBezTo>
                  <a:cubicBezTo>
                    <a:pt x="24" y="38"/>
                    <a:pt x="24" y="38"/>
                    <a:pt x="24" y="38"/>
                  </a:cubicBezTo>
                  <a:cubicBezTo>
                    <a:pt x="25" y="39"/>
                    <a:pt x="25" y="39"/>
                    <a:pt x="25" y="39"/>
                  </a:cubicBezTo>
                  <a:cubicBezTo>
                    <a:pt x="27" y="40"/>
                    <a:pt x="27" y="40"/>
                    <a:pt x="27" y="40"/>
                  </a:cubicBezTo>
                  <a:cubicBezTo>
                    <a:pt x="28" y="40"/>
                    <a:pt x="28" y="40"/>
                    <a:pt x="28" y="40"/>
                  </a:cubicBezTo>
                  <a:cubicBezTo>
                    <a:pt x="33" y="40"/>
                    <a:pt x="33" y="40"/>
                    <a:pt x="33" y="40"/>
                  </a:cubicBezTo>
                  <a:cubicBezTo>
                    <a:pt x="37" y="42"/>
                    <a:pt x="37" y="42"/>
                    <a:pt x="37" y="42"/>
                  </a:cubicBezTo>
                  <a:cubicBezTo>
                    <a:pt x="43" y="48"/>
                    <a:pt x="43" y="48"/>
                    <a:pt x="43" y="48"/>
                  </a:cubicBezTo>
                  <a:cubicBezTo>
                    <a:pt x="44" y="49"/>
                    <a:pt x="44" y="49"/>
                    <a:pt x="44" y="49"/>
                  </a:cubicBezTo>
                  <a:cubicBezTo>
                    <a:pt x="46" y="48"/>
                    <a:pt x="46" y="48"/>
                    <a:pt x="46" y="48"/>
                  </a:cubicBezTo>
                  <a:lnTo>
                    <a:pt x="45" y="4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0" name="Freeform 24"/>
            <p:cNvSpPr>
              <a:spLocks/>
            </p:cNvSpPr>
            <p:nvPr/>
          </p:nvSpPr>
          <p:spPr bwMode="auto">
            <a:xfrm>
              <a:off x="6913563" y="2448074"/>
              <a:ext cx="238125" cy="134937"/>
            </a:xfrm>
            <a:custGeom>
              <a:avLst/>
              <a:gdLst>
                <a:gd name="T0" fmla="*/ 145 w 150"/>
                <a:gd name="T1" fmla="*/ 32 h 85"/>
                <a:gd name="T2" fmla="*/ 134 w 150"/>
                <a:gd name="T3" fmla="*/ 22 h 85"/>
                <a:gd name="T4" fmla="*/ 121 w 150"/>
                <a:gd name="T5" fmla="*/ 14 h 85"/>
                <a:gd name="T6" fmla="*/ 108 w 150"/>
                <a:gd name="T7" fmla="*/ 8 h 85"/>
                <a:gd name="T8" fmla="*/ 97 w 150"/>
                <a:gd name="T9" fmla="*/ 0 h 85"/>
                <a:gd name="T10" fmla="*/ 89 w 150"/>
                <a:gd name="T11" fmla="*/ 0 h 85"/>
                <a:gd name="T12" fmla="*/ 63 w 150"/>
                <a:gd name="T13" fmla="*/ 0 h 85"/>
                <a:gd name="T14" fmla="*/ 47 w 150"/>
                <a:gd name="T15" fmla="*/ 0 h 85"/>
                <a:gd name="T16" fmla="*/ 18 w 150"/>
                <a:gd name="T17" fmla="*/ 0 h 85"/>
                <a:gd name="T18" fmla="*/ 2 w 150"/>
                <a:gd name="T19" fmla="*/ 8 h 85"/>
                <a:gd name="T20" fmla="*/ 0 w 150"/>
                <a:gd name="T21" fmla="*/ 14 h 85"/>
                <a:gd name="T22" fmla="*/ 8 w 150"/>
                <a:gd name="T23" fmla="*/ 32 h 85"/>
                <a:gd name="T24" fmla="*/ 16 w 150"/>
                <a:gd name="T25" fmla="*/ 40 h 85"/>
                <a:gd name="T26" fmla="*/ 26 w 150"/>
                <a:gd name="T27" fmla="*/ 43 h 85"/>
                <a:gd name="T28" fmla="*/ 52 w 150"/>
                <a:gd name="T29" fmla="*/ 48 h 85"/>
                <a:gd name="T30" fmla="*/ 55 w 150"/>
                <a:gd name="T31" fmla="*/ 59 h 85"/>
                <a:gd name="T32" fmla="*/ 63 w 150"/>
                <a:gd name="T33" fmla="*/ 77 h 85"/>
                <a:gd name="T34" fmla="*/ 68 w 150"/>
                <a:gd name="T35" fmla="*/ 85 h 85"/>
                <a:gd name="T36" fmla="*/ 74 w 150"/>
                <a:gd name="T37" fmla="*/ 85 h 85"/>
                <a:gd name="T38" fmla="*/ 79 w 150"/>
                <a:gd name="T39" fmla="*/ 85 h 85"/>
                <a:gd name="T40" fmla="*/ 89 w 150"/>
                <a:gd name="T41" fmla="*/ 85 h 85"/>
                <a:gd name="T42" fmla="*/ 97 w 150"/>
                <a:gd name="T43" fmla="*/ 85 h 85"/>
                <a:gd name="T44" fmla="*/ 105 w 150"/>
                <a:gd name="T45" fmla="*/ 77 h 85"/>
                <a:gd name="T46" fmla="*/ 113 w 150"/>
                <a:gd name="T47" fmla="*/ 77 h 85"/>
                <a:gd name="T48" fmla="*/ 121 w 150"/>
                <a:gd name="T49" fmla="*/ 74 h 85"/>
                <a:gd name="T50" fmla="*/ 124 w 150"/>
                <a:gd name="T51" fmla="*/ 77 h 85"/>
                <a:gd name="T52" fmla="*/ 129 w 150"/>
                <a:gd name="T53" fmla="*/ 74 h 85"/>
                <a:gd name="T54" fmla="*/ 121 w 150"/>
                <a:gd name="T55" fmla="*/ 69 h 85"/>
                <a:gd name="T56" fmla="*/ 129 w 150"/>
                <a:gd name="T57" fmla="*/ 59 h 85"/>
                <a:gd name="T58" fmla="*/ 129 w 150"/>
                <a:gd name="T59" fmla="*/ 53 h 85"/>
                <a:gd name="T60" fmla="*/ 140 w 150"/>
                <a:gd name="T61" fmla="*/ 48 h 85"/>
                <a:gd name="T62" fmla="*/ 148 w 150"/>
                <a:gd name="T63" fmla="*/ 43 h 85"/>
                <a:gd name="T64" fmla="*/ 142 w 150"/>
                <a:gd name="T65" fmla="*/ 35 h 85"/>
                <a:gd name="T66" fmla="*/ 142 w 150"/>
                <a:gd name="T67" fmla="*/ 35 h 85"/>
                <a:gd name="T68" fmla="*/ 142 w 150"/>
                <a:gd name="T69"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 h="85">
                  <a:moveTo>
                    <a:pt x="142" y="35"/>
                  </a:moveTo>
                  <a:lnTo>
                    <a:pt x="145" y="32"/>
                  </a:lnTo>
                  <a:lnTo>
                    <a:pt x="148" y="24"/>
                  </a:lnTo>
                  <a:lnTo>
                    <a:pt x="134" y="22"/>
                  </a:lnTo>
                  <a:lnTo>
                    <a:pt x="129" y="16"/>
                  </a:lnTo>
                  <a:lnTo>
                    <a:pt x="121" y="14"/>
                  </a:lnTo>
                  <a:lnTo>
                    <a:pt x="116" y="8"/>
                  </a:lnTo>
                  <a:lnTo>
                    <a:pt x="108" y="8"/>
                  </a:lnTo>
                  <a:lnTo>
                    <a:pt x="105" y="6"/>
                  </a:lnTo>
                  <a:lnTo>
                    <a:pt x="97" y="0"/>
                  </a:lnTo>
                  <a:lnTo>
                    <a:pt x="95" y="0"/>
                  </a:lnTo>
                  <a:lnTo>
                    <a:pt x="89" y="0"/>
                  </a:lnTo>
                  <a:lnTo>
                    <a:pt x="79" y="6"/>
                  </a:lnTo>
                  <a:lnTo>
                    <a:pt x="63" y="0"/>
                  </a:lnTo>
                  <a:lnTo>
                    <a:pt x="55" y="0"/>
                  </a:lnTo>
                  <a:lnTo>
                    <a:pt x="47" y="0"/>
                  </a:lnTo>
                  <a:lnTo>
                    <a:pt x="34" y="0"/>
                  </a:lnTo>
                  <a:lnTo>
                    <a:pt x="18" y="0"/>
                  </a:lnTo>
                  <a:lnTo>
                    <a:pt x="8" y="6"/>
                  </a:lnTo>
                  <a:lnTo>
                    <a:pt x="2" y="8"/>
                  </a:lnTo>
                  <a:lnTo>
                    <a:pt x="0" y="11"/>
                  </a:lnTo>
                  <a:lnTo>
                    <a:pt x="0" y="14"/>
                  </a:lnTo>
                  <a:lnTo>
                    <a:pt x="2" y="27"/>
                  </a:lnTo>
                  <a:lnTo>
                    <a:pt x="8" y="32"/>
                  </a:lnTo>
                  <a:lnTo>
                    <a:pt x="10" y="40"/>
                  </a:lnTo>
                  <a:lnTo>
                    <a:pt x="16" y="40"/>
                  </a:lnTo>
                  <a:lnTo>
                    <a:pt x="18" y="40"/>
                  </a:lnTo>
                  <a:lnTo>
                    <a:pt x="26" y="43"/>
                  </a:lnTo>
                  <a:lnTo>
                    <a:pt x="42" y="48"/>
                  </a:lnTo>
                  <a:lnTo>
                    <a:pt x="52" y="48"/>
                  </a:lnTo>
                  <a:lnTo>
                    <a:pt x="60" y="53"/>
                  </a:lnTo>
                  <a:lnTo>
                    <a:pt x="55" y="59"/>
                  </a:lnTo>
                  <a:lnTo>
                    <a:pt x="60" y="74"/>
                  </a:lnTo>
                  <a:lnTo>
                    <a:pt x="63" y="77"/>
                  </a:lnTo>
                  <a:lnTo>
                    <a:pt x="68" y="85"/>
                  </a:lnTo>
                  <a:lnTo>
                    <a:pt x="68" y="85"/>
                  </a:lnTo>
                  <a:lnTo>
                    <a:pt x="71" y="85"/>
                  </a:lnTo>
                  <a:lnTo>
                    <a:pt x="74" y="85"/>
                  </a:lnTo>
                  <a:lnTo>
                    <a:pt x="76" y="85"/>
                  </a:lnTo>
                  <a:lnTo>
                    <a:pt x="79" y="85"/>
                  </a:lnTo>
                  <a:lnTo>
                    <a:pt x="87" y="85"/>
                  </a:lnTo>
                  <a:lnTo>
                    <a:pt x="89" y="85"/>
                  </a:lnTo>
                  <a:lnTo>
                    <a:pt x="95" y="85"/>
                  </a:lnTo>
                  <a:lnTo>
                    <a:pt x="97" y="85"/>
                  </a:lnTo>
                  <a:lnTo>
                    <a:pt x="100" y="80"/>
                  </a:lnTo>
                  <a:lnTo>
                    <a:pt x="105" y="77"/>
                  </a:lnTo>
                  <a:lnTo>
                    <a:pt x="108" y="77"/>
                  </a:lnTo>
                  <a:lnTo>
                    <a:pt x="113" y="77"/>
                  </a:lnTo>
                  <a:lnTo>
                    <a:pt x="116" y="74"/>
                  </a:lnTo>
                  <a:lnTo>
                    <a:pt x="121" y="74"/>
                  </a:lnTo>
                  <a:lnTo>
                    <a:pt x="124" y="74"/>
                  </a:lnTo>
                  <a:lnTo>
                    <a:pt x="124" y="77"/>
                  </a:lnTo>
                  <a:lnTo>
                    <a:pt x="129" y="77"/>
                  </a:lnTo>
                  <a:lnTo>
                    <a:pt x="129" y="74"/>
                  </a:lnTo>
                  <a:lnTo>
                    <a:pt x="124" y="69"/>
                  </a:lnTo>
                  <a:lnTo>
                    <a:pt x="121" y="69"/>
                  </a:lnTo>
                  <a:lnTo>
                    <a:pt x="124" y="66"/>
                  </a:lnTo>
                  <a:lnTo>
                    <a:pt x="129" y="59"/>
                  </a:lnTo>
                  <a:lnTo>
                    <a:pt x="129" y="56"/>
                  </a:lnTo>
                  <a:lnTo>
                    <a:pt x="129" y="53"/>
                  </a:lnTo>
                  <a:lnTo>
                    <a:pt x="134" y="51"/>
                  </a:lnTo>
                  <a:lnTo>
                    <a:pt x="140" y="48"/>
                  </a:lnTo>
                  <a:lnTo>
                    <a:pt x="142" y="43"/>
                  </a:lnTo>
                  <a:lnTo>
                    <a:pt x="148" y="43"/>
                  </a:lnTo>
                  <a:lnTo>
                    <a:pt x="150" y="40"/>
                  </a:lnTo>
                  <a:lnTo>
                    <a:pt x="142" y="35"/>
                  </a:lnTo>
                  <a:lnTo>
                    <a:pt x="142" y="35"/>
                  </a:lnTo>
                  <a:lnTo>
                    <a:pt x="142" y="35"/>
                  </a:lnTo>
                  <a:lnTo>
                    <a:pt x="142" y="35"/>
                  </a:lnTo>
                  <a:lnTo>
                    <a:pt x="142" y="35"/>
                  </a:lnTo>
                  <a:lnTo>
                    <a:pt x="142" y="35"/>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1" name="Freeform 25"/>
            <p:cNvSpPr>
              <a:spLocks/>
            </p:cNvSpPr>
            <p:nvPr/>
          </p:nvSpPr>
          <p:spPr bwMode="auto">
            <a:xfrm>
              <a:off x="6904038" y="2360762"/>
              <a:ext cx="306388" cy="125412"/>
            </a:xfrm>
            <a:custGeom>
              <a:avLst/>
              <a:gdLst>
                <a:gd name="T0" fmla="*/ 14 w 193"/>
                <a:gd name="T1" fmla="*/ 61 h 79"/>
                <a:gd name="T2" fmla="*/ 40 w 193"/>
                <a:gd name="T3" fmla="*/ 55 h 79"/>
                <a:gd name="T4" fmla="*/ 61 w 193"/>
                <a:gd name="T5" fmla="*/ 55 h 79"/>
                <a:gd name="T6" fmla="*/ 85 w 193"/>
                <a:gd name="T7" fmla="*/ 61 h 79"/>
                <a:gd name="T8" fmla="*/ 101 w 193"/>
                <a:gd name="T9" fmla="*/ 55 h 79"/>
                <a:gd name="T10" fmla="*/ 111 w 193"/>
                <a:gd name="T11" fmla="*/ 61 h 79"/>
                <a:gd name="T12" fmla="*/ 122 w 193"/>
                <a:gd name="T13" fmla="*/ 63 h 79"/>
                <a:gd name="T14" fmla="*/ 135 w 193"/>
                <a:gd name="T15" fmla="*/ 71 h 79"/>
                <a:gd name="T16" fmla="*/ 154 w 193"/>
                <a:gd name="T17" fmla="*/ 79 h 79"/>
                <a:gd name="T18" fmla="*/ 172 w 193"/>
                <a:gd name="T19" fmla="*/ 77 h 79"/>
                <a:gd name="T20" fmla="*/ 180 w 193"/>
                <a:gd name="T21" fmla="*/ 71 h 79"/>
                <a:gd name="T22" fmla="*/ 191 w 193"/>
                <a:gd name="T23" fmla="*/ 63 h 79"/>
                <a:gd name="T24" fmla="*/ 193 w 193"/>
                <a:gd name="T25" fmla="*/ 63 h 79"/>
                <a:gd name="T26" fmla="*/ 191 w 193"/>
                <a:gd name="T27" fmla="*/ 53 h 79"/>
                <a:gd name="T28" fmla="*/ 180 w 193"/>
                <a:gd name="T29" fmla="*/ 42 h 79"/>
                <a:gd name="T30" fmla="*/ 175 w 193"/>
                <a:gd name="T31" fmla="*/ 37 h 79"/>
                <a:gd name="T32" fmla="*/ 175 w 193"/>
                <a:gd name="T33" fmla="*/ 26 h 79"/>
                <a:gd name="T34" fmla="*/ 164 w 193"/>
                <a:gd name="T35" fmla="*/ 18 h 79"/>
                <a:gd name="T36" fmla="*/ 146 w 193"/>
                <a:gd name="T37" fmla="*/ 16 h 79"/>
                <a:gd name="T38" fmla="*/ 135 w 193"/>
                <a:gd name="T39" fmla="*/ 11 h 79"/>
                <a:gd name="T40" fmla="*/ 106 w 193"/>
                <a:gd name="T41" fmla="*/ 0 h 79"/>
                <a:gd name="T42" fmla="*/ 93 w 193"/>
                <a:gd name="T43" fmla="*/ 3 h 79"/>
                <a:gd name="T44" fmla="*/ 85 w 193"/>
                <a:gd name="T45" fmla="*/ 16 h 79"/>
                <a:gd name="T46" fmla="*/ 85 w 193"/>
                <a:gd name="T47" fmla="*/ 26 h 79"/>
                <a:gd name="T48" fmla="*/ 74 w 193"/>
                <a:gd name="T49" fmla="*/ 34 h 79"/>
                <a:gd name="T50" fmla="*/ 58 w 193"/>
                <a:gd name="T51" fmla="*/ 29 h 79"/>
                <a:gd name="T52" fmla="*/ 40 w 193"/>
                <a:gd name="T53" fmla="*/ 11 h 79"/>
                <a:gd name="T54" fmla="*/ 32 w 193"/>
                <a:gd name="T55" fmla="*/ 11 h 79"/>
                <a:gd name="T56" fmla="*/ 16 w 193"/>
                <a:gd name="T57" fmla="*/ 18 h 79"/>
                <a:gd name="T58" fmla="*/ 8 w 193"/>
                <a:gd name="T59" fmla="*/ 34 h 79"/>
                <a:gd name="T60" fmla="*/ 0 w 193"/>
                <a:gd name="T61" fmla="*/ 45 h 79"/>
                <a:gd name="T62" fmla="*/ 0 w 193"/>
                <a:gd name="T63" fmla="*/ 55 h 79"/>
                <a:gd name="T64" fmla="*/ 0 w 193"/>
                <a:gd name="T65" fmla="*/ 63 h 79"/>
                <a:gd name="T66" fmla="*/ 6 w 193"/>
                <a:gd name="T67" fmla="*/ 66 h 79"/>
                <a:gd name="T68" fmla="*/ 8 w 193"/>
                <a:gd name="T69" fmla="*/ 63 h 79"/>
                <a:gd name="T70" fmla="*/ 8 w 193"/>
                <a:gd name="T71" fmla="*/ 63 h 79"/>
                <a:gd name="T72" fmla="*/ 8 w 193"/>
                <a:gd name="T73"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3" h="79">
                  <a:moveTo>
                    <a:pt x="8" y="63"/>
                  </a:moveTo>
                  <a:lnTo>
                    <a:pt x="14" y="61"/>
                  </a:lnTo>
                  <a:lnTo>
                    <a:pt x="24" y="55"/>
                  </a:lnTo>
                  <a:lnTo>
                    <a:pt x="40" y="55"/>
                  </a:lnTo>
                  <a:lnTo>
                    <a:pt x="53" y="55"/>
                  </a:lnTo>
                  <a:lnTo>
                    <a:pt x="61" y="55"/>
                  </a:lnTo>
                  <a:lnTo>
                    <a:pt x="69" y="55"/>
                  </a:lnTo>
                  <a:lnTo>
                    <a:pt x="85" y="61"/>
                  </a:lnTo>
                  <a:lnTo>
                    <a:pt x="95" y="55"/>
                  </a:lnTo>
                  <a:lnTo>
                    <a:pt x="101" y="55"/>
                  </a:lnTo>
                  <a:lnTo>
                    <a:pt x="103" y="55"/>
                  </a:lnTo>
                  <a:lnTo>
                    <a:pt x="111" y="61"/>
                  </a:lnTo>
                  <a:lnTo>
                    <a:pt x="114" y="63"/>
                  </a:lnTo>
                  <a:lnTo>
                    <a:pt x="122" y="63"/>
                  </a:lnTo>
                  <a:lnTo>
                    <a:pt x="127" y="69"/>
                  </a:lnTo>
                  <a:lnTo>
                    <a:pt x="135" y="71"/>
                  </a:lnTo>
                  <a:lnTo>
                    <a:pt x="140" y="77"/>
                  </a:lnTo>
                  <a:lnTo>
                    <a:pt x="154" y="79"/>
                  </a:lnTo>
                  <a:lnTo>
                    <a:pt x="161" y="77"/>
                  </a:lnTo>
                  <a:lnTo>
                    <a:pt x="172" y="77"/>
                  </a:lnTo>
                  <a:lnTo>
                    <a:pt x="175" y="77"/>
                  </a:lnTo>
                  <a:lnTo>
                    <a:pt x="180" y="71"/>
                  </a:lnTo>
                  <a:lnTo>
                    <a:pt x="188" y="63"/>
                  </a:lnTo>
                  <a:lnTo>
                    <a:pt x="191" y="63"/>
                  </a:lnTo>
                  <a:lnTo>
                    <a:pt x="193" y="66"/>
                  </a:lnTo>
                  <a:lnTo>
                    <a:pt x="193" y="63"/>
                  </a:lnTo>
                  <a:lnTo>
                    <a:pt x="191" y="61"/>
                  </a:lnTo>
                  <a:lnTo>
                    <a:pt x="191" y="53"/>
                  </a:lnTo>
                  <a:lnTo>
                    <a:pt x="183" y="45"/>
                  </a:lnTo>
                  <a:lnTo>
                    <a:pt x="180" y="42"/>
                  </a:lnTo>
                  <a:lnTo>
                    <a:pt x="175" y="42"/>
                  </a:lnTo>
                  <a:lnTo>
                    <a:pt x="175" y="37"/>
                  </a:lnTo>
                  <a:lnTo>
                    <a:pt x="175" y="29"/>
                  </a:lnTo>
                  <a:lnTo>
                    <a:pt x="175" y="26"/>
                  </a:lnTo>
                  <a:lnTo>
                    <a:pt x="172" y="21"/>
                  </a:lnTo>
                  <a:lnTo>
                    <a:pt x="164" y="18"/>
                  </a:lnTo>
                  <a:lnTo>
                    <a:pt x="156" y="16"/>
                  </a:lnTo>
                  <a:lnTo>
                    <a:pt x="146" y="16"/>
                  </a:lnTo>
                  <a:lnTo>
                    <a:pt x="140" y="16"/>
                  </a:lnTo>
                  <a:lnTo>
                    <a:pt x="135" y="11"/>
                  </a:lnTo>
                  <a:lnTo>
                    <a:pt x="119" y="3"/>
                  </a:lnTo>
                  <a:lnTo>
                    <a:pt x="106" y="0"/>
                  </a:lnTo>
                  <a:lnTo>
                    <a:pt x="101" y="0"/>
                  </a:lnTo>
                  <a:lnTo>
                    <a:pt x="93" y="3"/>
                  </a:lnTo>
                  <a:lnTo>
                    <a:pt x="85" y="8"/>
                  </a:lnTo>
                  <a:lnTo>
                    <a:pt x="85" y="16"/>
                  </a:lnTo>
                  <a:lnTo>
                    <a:pt x="88" y="21"/>
                  </a:lnTo>
                  <a:lnTo>
                    <a:pt x="85" y="26"/>
                  </a:lnTo>
                  <a:lnTo>
                    <a:pt x="80" y="29"/>
                  </a:lnTo>
                  <a:lnTo>
                    <a:pt x="74" y="34"/>
                  </a:lnTo>
                  <a:lnTo>
                    <a:pt x="66" y="34"/>
                  </a:lnTo>
                  <a:lnTo>
                    <a:pt x="58" y="29"/>
                  </a:lnTo>
                  <a:lnTo>
                    <a:pt x="51" y="21"/>
                  </a:lnTo>
                  <a:lnTo>
                    <a:pt x="40" y="11"/>
                  </a:lnTo>
                  <a:lnTo>
                    <a:pt x="35" y="11"/>
                  </a:lnTo>
                  <a:lnTo>
                    <a:pt x="32" y="11"/>
                  </a:lnTo>
                  <a:lnTo>
                    <a:pt x="24" y="16"/>
                  </a:lnTo>
                  <a:lnTo>
                    <a:pt x="16" y="18"/>
                  </a:lnTo>
                  <a:lnTo>
                    <a:pt x="14" y="26"/>
                  </a:lnTo>
                  <a:lnTo>
                    <a:pt x="8" y="34"/>
                  </a:lnTo>
                  <a:lnTo>
                    <a:pt x="6" y="42"/>
                  </a:lnTo>
                  <a:lnTo>
                    <a:pt x="0" y="45"/>
                  </a:lnTo>
                  <a:lnTo>
                    <a:pt x="0" y="53"/>
                  </a:lnTo>
                  <a:lnTo>
                    <a:pt x="0" y="55"/>
                  </a:lnTo>
                  <a:lnTo>
                    <a:pt x="0" y="61"/>
                  </a:lnTo>
                  <a:lnTo>
                    <a:pt x="0" y="63"/>
                  </a:lnTo>
                  <a:lnTo>
                    <a:pt x="6" y="69"/>
                  </a:lnTo>
                  <a:lnTo>
                    <a:pt x="6" y="66"/>
                  </a:lnTo>
                  <a:lnTo>
                    <a:pt x="8" y="63"/>
                  </a:lnTo>
                  <a:lnTo>
                    <a:pt x="8" y="63"/>
                  </a:lnTo>
                  <a:lnTo>
                    <a:pt x="8" y="63"/>
                  </a:lnTo>
                  <a:lnTo>
                    <a:pt x="8" y="63"/>
                  </a:lnTo>
                  <a:lnTo>
                    <a:pt x="8" y="63"/>
                  </a:lnTo>
                  <a:lnTo>
                    <a:pt x="8" y="63"/>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26"/>
            <p:cNvSpPr>
              <a:spLocks noEditPoints="1"/>
            </p:cNvSpPr>
            <p:nvPr/>
          </p:nvSpPr>
          <p:spPr bwMode="auto">
            <a:xfrm>
              <a:off x="6870700" y="2503637"/>
              <a:ext cx="138113" cy="61912"/>
            </a:xfrm>
            <a:custGeom>
              <a:avLst/>
              <a:gdLst>
                <a:gd name="T0" fmla="*/ 27 w 87"/>
                <a:gd name="T1" fmla="*/ 5 h 39"/>
                <a:gd name="T2" fmla="*/ 21 w 87"/>
                <a:gd name="T3" fmla="*/ 13 h 39"/>
                <a:gd name="T4" fmla="*/ 35 w 87"/>
                <a:gd name="T5" fmla="*/ 0 h 39"/>
                <a:gd name="T6" fmla="*/ 27 w 87"/>
                <a:gd name="T7" fmla="*/ 5 h 39"/>
                <a:gd name="T8" fmla="*/ 27 w 87"/>
                <a:gd name="T9" fmla="*/ 5 h 39"/>
                <a:gd name="T10" fmla="*/ 27 w 87"/>
                <a:gd name="T11" fmla="*/ 5 h 39"/>
                <a:gd name="T12" fmla="*/ 27 w 87"/>
                <a:gd name="T13" fmla="*/ 5 h 39"/>
                <a:gd name="T14" fmla="*/ 27 w 87"/>
                <a:gd name="T15" fmla="*/ 5 h 39"/>
                <a:gd name="T16" fmla="*/ 27 w 87"/>
                <a:gd name="T17" fmla="*/ 5 h 39"/>
                <a:gd name="T18" fmla="*/ 87 w 87"/>
                <a:gd name="T19" fmla="*/ 18 h 39"/>
                <a:gd name="T20" fmla="*/ 79 w 87"/>
                <a:gd name="T21" fmla="*/ 13 h 39"/>
                <a:gd name="T22" fmla="*/ 69 w 87"/>
                <a:gd name="T23" fmla="*/ 13 h 39"/>
                <a:gd name="T24" fmla="*/ 53 w 87"/>
                <a:gd name="T25" fmla="*/ 8 h 39"/>
                <a:gd name="T26" fmla="*/ 45 w 87"/>
                <a:gd name="T27" fmla="*/ 5 h 39"/>
                <a:gd name="T28" fmla="*/ 43 w 87"/>
                <a:gd name="T29" fmla="*/ 5 h 39"/>
                <a:gd name="T30" fmla="*/ 37 w 87"/>
                <a:gd name="T31" fmla="*/ 8 h 39"/>
                <a:gd name="T32" fmla="*/ 37 w 87"/>
                <a:gd name="T33" fmla="*/ 16 h 39"/>
                <a:gd name="T34" fmla="*/ 35 w 87"/>
                <a:gd name="T35" fmla="*/ 16 h 39"/>
                <a:gd name="T36" fmla="*/ 19 w 87"/>
                <a:gd name="T37" fmla="*/ 16 h 39"/>
                <a:gd name="T38" fmla="*/ 21 w 87"/>
                <a:gd name="T39" fmla="*/ 13 h 39"/>
                <a:gd name="T40" fmla="*/ 13 w 87"/>
                <a:gd name="T41" fmla="*/ 16 h 39"/>
                <a:gd name="T42" fmla="*/ 8 w 87"/>
                <a:gd name="T43" fmla="*/ 16 h 39"/>
                <a:gd name="T44" fmla="*/ 3 w 87"/>
                <a:gd name="T45" fmla="*/ 16 h 39"/>
                <a:gd name="T46" fmla="*/ 3 w 87"/>
                <a:gd name="T47" fmla="*/ 18 h 39"/>
                <a:gd name="T48" fmla="*/ 0 w 87"/>
                <a:gd name="T49" fmla="*/ 26 h 39"/>
                <a:gd name="T50" fmla="*/ 3 w 87"/>
                <a:gd name="T51" fmla="*/ 24 h 39"/>
                <a:gd name="T52" fmla="*/ 13 w 87"/>
                <a:gd name="T53" fmla="*/ 24 h 39"/>
                <a:gd name="T54" fmla="*/ 11 w 87"/>
                <a:gd name="T55" fmla="*/ 26 h 39"/>
                <a:gd name="T56" fmla="*/ 8 w 87"/>
                <a:gd name="T57" fmla="*/ 26 h 39"/>
                <a:gd name="T58" fmla="*/ 0 w 87"/>
                <a:gd name="T59" fmla="*/ 34 h 39"/>
                <a:gd name="T60" fmla="*/ 3 w 87"/>
                <a:gd name="T61" fmla="*/ 34 h 39"/>
                <a:gd name="T62" fmla="*/ 21 w 87"/>
                <a:gd name="T63" fmla="*/ 34 h 39"/>
                <a:gd name="T64" fmla="*/ 48 w 87"/>
                <a:gd name="T65" fmla="*/ 39 h 39"/>
                <a:gd name="T66" fmla="*/ 79 w 87"/>
                <a:gd name="T67" fmla="*/ 39 h 39"/>
                <a:gd name="T68" fmla="*/ 87 w 87"/>
                <a:gd name="T69" fmla="*/ 39 h 39"/>
                <a:gd name="T70" fmla="*/ 82 w 87"/>
                <a:gd name="T71" fmla="*/ 24 h 39"/>
                <a:gd name="T72" fmla="*/ 87 w 87"/>
                <a:gd name="T73" fmla="*/ 18 h 39"/>
                <a:gd name="T74" fmla="*/ 87 w 87"/>
                <a:gd name="T75" fmla="*/ 18 h 39"/>
                <a:gd name="T76" fmla="*/ 87 w 87"/>
                <a:gd name="T77" fmla="*/ 18 h 39"/>
                <a:gd name="T78" fmla="*/ 87 w 87"/>
                <a:gd name="T79" fmla="*/ 18 h 39"/>
                <a:gd name="T80" fmla="*/ 87 w 87"/>
                <a:gd name="T81" fmla="*/ 18 h 39"/>
                <a:gd name="T82" fmla="*/ 87 w 87"/>
                <a:gd name="T83"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 h="39">
                  <a:moveTo>
                    <a:pt x="27" y="5"/>
                  </a:moveTo>
                  <a:lnTo>
                    <a:pt x="21" y="13"/>
                  </a:lnTo>
                  <a:lnTo>
                    <a:pt x="35" y="0"/>
                  </a:lnTo>
                  <a:lnTo>
                    <a:pt x="27" y="5"/>
                  </a:lnTo>
                  <a:lnTo>
                    <a:pt x="27" y="5"/>
                  </a:lnTo>
                  <a:lnTo>
                    <a:pt x="27" y="5"/>
                  </a:lnTo>
                  <a:lnTo>
                    <a:pt x="27" y="5"/>
                  </a:lnTo>
                  <a:lnTo>
                    <a:pt x="27" y="5"/>
                  </a:lnTo>
                  <a:lnTo>
                    <a:pt x="27" y="5"/>
                  </a:lnTo>
                  <a:close/>
                  <a:moveTo>
                    <a:pt x="87" y="18"/>
                  </a:moveTo>
                  <a:lnTo>
                    <a:pt x="79" y="13"/>
                  </a:lnTo>
                  <a:lnTo>
                    <a:pt x="69" y="13"/>
                  </a:lnTo>
                  <a:lnTo>
                    <a:pt x="53" y="8"/>
                  </a:lnTo>
                  <a:lnTo>
                    <a:pt x="45" y="5"/>
                  </a:lnTo>
                  <a:lnTo>
                    <a:pt x="43" y="5"/>
                  </a:lnTo>
                  <a:lnTo>
                    <a:pt x="37" y="8"/>
                  </a:lnTo>
                  <a:lnTo>
                    <a:pt x="37" y="16"/>
                  </a:lnTo>
                  <a:lnTo>
                    <a:pt x="35" y="16"/>
                  </a:lnTo>
                  <a:lnTo>
                    <a:pt x="19" y="16"/>
                  </a:lnTo>
                  <a:lnTo>
                    <a:pt x="21" y="13"/>
                  </a:lnTo>
                  <a:lnTo>
                    <a:pt x="13" y="16"/>
                  </a:lnTo>
                  <a:lnTo>
                    <a:pt x="8" y="16"/>
                  </a:lnTo>
                  <a:lnTo>
                    <a:pt x="3" y="16"/>
                  </a:lnTo>
                  <a:lnTo>
                    <a:pt x="3" y="18"/>
                  </a:lnTo>
                  <a:lnTo>
                    <a:pt x="0" y="26"/>
                  </a:lnTo>
                  <a:lnTo>
                    <a:pt x="3" y="24"/>
                  </a:lnTo>
                  <a:lnTo>
                    <a:pt x="13" y="24"/>
                  </a:lnTo>
                  <a:lnTo>
                    <a:pt x="11" y="26"/>
                  </a:lnTo>
                  <a:lnTo>
                    <a:pt x="8" y="26"/>
                  </a:lnTo>
                  <a:lnTo>
                    <a:pt x="0" y="34"/>
                  </a:lnTo>
                  <a:lnTo>
                    <a:pt x="3" y="34"/>
                  </a:lnTo>
                  <a:lnTo>
                    <a:pt x="21" y="34"/>
                  </a:lnTo>
                  <a:lnTo>
                    <a:pt x="48" y="39"/>
                  </a:lnTo>
                  <a:lnTo>
                    <a:pt x="79" y="39"/>
                  </a:lnTo>
                  <a:lnTo>
                    <a:pt x="87" y="39"/>
                  </a:lnTo>
                  <a:lnTo>
                    <a:pt x="82" y="24"/>
                  </a:lnTo>
                  <a:lnTo>
                    <a:pt x="87" y="18"/>
                  </a:lnTo>
                  <a:lnTo>
                    <a:pt x="87" y="18"/>
                  </a:lnTo>
                  <a:lnTo>
                    <a:pt x="87" y="18"/>
                  </a:lnTo>
                  <a:lnTo>
                    <a:pt x="87" y="18"/>
                  </a:lnTo>
                  <a:lnTo>
                    <a:pt x="87" y="18"/>
                  </a:lnTo>
                  <a:lnTo>
                    <a:pt x="87" y="18"/>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27"/>
            <p:cNvSpPr>
              <a:spLocks/>
            </p:cNvSpPr>
            <p:nvPr/>
          </p:nvSpPr>
          <p:spPr bwMode="auto">
            <a:xfrm>
              <a:off x="6623050" y="2532212"/>
              <a:ext cx="441325" cy="319087"/>
            </a:xfrm>
            <a:custGeom>
              <a:avLst/>
              <a:gdLst>
                <a:gd name="T0" fmla="*/ 272 w 278"/>
                <a:gd name="T1" fmla="*/ 132 h 201"/>
                <a:gd name="T2" fmla="*/ 262 w 278"/>
                <a:gd name="T3" fmla="*/ 114 h 201"/>
                <a:gd name="T4" fmla="*/ 262 w 278"/>
                <a:gd name="T5" fmla="*/ 106 h 201"/>
                <a:gd name="T6" fmla="*/ 254 w 278"/>
                <a:gd name="T7" fmla="*/ 93 h 201"/>
                <a:gd name="T8" fmla="*/ 254 w 278"/>
                <a:gd name="T9" fmla="*/ 82 h 201"/>
                <a:gd name="T10" fmla="*/ 265 w 278"/>
                <a:gd name="T11" fmla="*/ 74 h 201"/>
                <a:gd name="T12" fmla="*/ 257 w 278"/>
                <a:gd name="T13" fmla="*/ 43 h 201"/>
                <a:gd name="T14" fmla="*/ 251 w 278"/>
                <a:gd name="T15" fmla="*/ 32 h 201"/>
                <a:gd name="T16" fmla="*/ 243 w 278"/>
                <a:gd name="T17" fmla="*/ 21 h 201"/>
                <a:gd name="T18" fmla="*/ 177 w 278"/>
                <a:gd name="T19" fmla="*/ 16 h 201"/>
                <a:gd name="T20" fmla="*/ 151 w 278"/>
                <a:gd name="T21" fmla="*/ 16 h 201"/>
                <a:gd name="T22" fmla="*/ 138 w 278"/>
                <a:gd name="T23" fmla="*/ 21 h 201"/>
                <a:gd name="T24" fmla="*/ 117 w 278"/>
                <a:gd name="T25" fmla="*/ 13 h 201"/>
                <a:gd name="T26" fmla="*/ 122 w 278"/>
                <a:gd name="T27" fmla="*/ 6 h 201"/>
                <a:gd name="T28" fmla="*/ 88 w 278"/>
                <a:gd name="T29" fmla="*/ 6 h 201"/>
                <a:gd name="T30" fmla="*/ 56 w 278"/>
                <a:gd name="T31" fmla="*/ 16 h 201"/>
                <a:gd name="T32" fmla="*/ 27 w 278"/>
                <a:gd name="T33" fmla="*/ 24 h 201"/>
                <a:gd name="T34" fmla="*/ 11 w 278"/>
                <a:gd name="T35" fmla="*/ 35 h 201"/>
                <a:gd name="T36" fmla="*/ 3 w 278"/>
                <a:gd name="T37" fmla="*/ 40 h 201"/>
                <a:gd name="T38" fmla="*/ 8 w 278"/>
                <a:gd name="T39" fmla="*/ 53 h 201"/>
                <a:gd name="T40" fmla="*/ 3 w 278"/>
                <a:gd name="T41" fmla="*/ 69 h 201"/>
                <a:gd name="T42" fmla="*/ 16 w 278"/>
                <a:gd name="T43" fmla="*/ 82 h 201"/>
                <a:gd name="T44" fmla="*/ 19 w 278"/>
                <a:gd name="T45" fmla="*/ 93 h 201"/>
                <a:gd name="T46" fmla="*/ 16 w 278"/>
                <a:gd name="T47" fmla="*/ 109 h 201"/>
                <a:gd name="T48" fmla="*/ 24 w 278"/>
                <a:gd name="T49" fmla="*/ 114 h 201"/>
                <a:gd name="T50" fmla="*/ 27 w 278"/>
                <a:gd name="T51" fmla="*/ 135 h 201"/>
                <a:gd name="T52" fmla="*/ 35 w 278"/>
                <a:gd name="T53" fmla="*/ 138 h 201"/>
                <a:gd name="T54" fmla="*/ 53 w 278"/>
                <a:gd name="T55" fmla="*/ 140 h 201"/>
                <a:gd name="T56" fmla="*/ 64 w 278"/>
                <a:gd name="T57" fmla="*/ 146 h 201"/>
                <a:gd name="T58" fmla="*/ 64 w 278"/>
                <a:gd name="T59" fmla="*/ 156 h 201"/>
                <a:gd name="T60" fmla="*/ 77 w 278"/>
                <a:gd name="T61" fmla="*/ 164 h 201"/>
                <a:gd name="T62" fmla="*/ 90 w 278"/>
                <a:gd name="T63" fmla="*/ 156 h 201"/>
                <a:gd name="T64" fmla="*/ 103 w 278"/>
                <a:gd name="T65" fmla="*/ 164 h 201"/>
                <a:gd name="T66" fmla="*/ 114 w 278"/>
                <a:gd name="T67" fmla="*/ 167 h 201"/>
                <a:gd name="T68" fmla="*/ 130 w 278"/>
                <a:gd name="T69" fmla="*/ 175 h 201"/>
                <a:gd name="T70" fmla="*/ 151 w 278"/>
                <a:gd name="T71" fmla="*/ 182 h 201"/>
                <a:gd name="T72" fmla="*/ 167 w 278"/>
                <a:gd name="T73" fmla="*/ 196 h 201"/>
                <a:gd name="T74" fmla="*/ 183 w 278"/>
                <a:gd name="T75" fmla="*/ 188 h 201"/>
                <a:gd name="T76" fmla="*/ 217 w 278"/>
                <a:gd name="T77" fmla="*/ 188 h 201"/>
                <a:gd name="T78" fmla="*/ 230 w 278"/>
                <a:gd name="T79" fmla="*/ 198 h 201"/>
                <a:gd name="T80" fmla="*/ 246 w 278"/>
                <a:gd name="T81" fmla="*/ 201 h 201"/>
                <a:gd name="T82" fmla="*/ 243 w 278"/>
                <a:gd name="T83" fmla="*/ 196 h 201"/>
                <a:gd name="T84" fmla="*/ 243 w 278"/>
                <a:gd name="T85" fmla="*/ 185 h 201"/>
                <a:gd name="T86" fmla="*/ 251 w 278"/>
                <a:gd name="T87" fmla="*/ 167 h 201"/>
                <a:gd name="T88" fmla="*/ 278 w 278"/>
                <a:gd name="T89" fmla="*/ 146 h 201"/>
                <a:gd name="T90" fmla="*/ 278 w 278"/>
                <a:gd name="T91" fmla="*/ 138 h 201"/>
                <a:gd name="T92" fmla="*/ 278 w 278"/>
                <a:gd name="T9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8" h="201">
                  <a:moveTo>
                    <a:pt x="278" y="138"/>
                  </a:moveTo>
                  <a:lnTo>
                    <a:pt x="272" y="135"/>
                  </a:lnTo>
                  <a:lnTo>
                    <a:pt x="272" y="132"/>
                  </a:lnTo>
                  <a:lnTo>
                    <a:pt x="265" y="127"/>
                  </a:lnTo>
                  <a:lnTo>
                    <a:pt x="262" y="119"/>
                  </a:lnTo>
                  <a:lnTo>
                    <a:pt x="262" y="114"/>
                  </a:lnTo>
                  <a:lnTo>
                    <a:pt x="262" y="111"/>
                  </a:lnTo>
                  <a:lnTo>
                    <a:pt x="262" y="109"/>
                  </a:lnTo>
                  <a:lnTo>
                    <a:pt x="262" y="106"/>
                  </a:lnTo>
                  <a:lnTo>
                    <a:pt x="262" y="103"/>
                  </a:lnTo>
                  <a:lnTo>
                    <a:pt x="262" y="95"/>
                  </a:lnTo>
                  <a:lnTo>
                    <a:pt x="254" y="93"/>
                  </a:lnTo>
                  <a:lnTo>
                    <a:pt x="251" y="93"/>
                  </a:lnTo>
                  <a:lnTo>
                    <a:pt x="251" y="87"/>
                  </a:lnTo>
                  <a:lnTo>
                    <a:pt x="254" y="82"/>
                  </a:lnTo>
                  <a:lnTo>
                    <a:pt x="262" y="77"/>
                  </a:lnTo>
                  <a:lnTo>
                    <a:pt x="265" y="77"/>
                  </a:lnTo>
                  <a:lnTo>
                    <a:pt x="265" y="74"/>
                  </a:lnTo>
                  <a:lnTo>
                    <a:pt x="265" y="61"/>
                  </a:lnTo>
                  <a:lnTo>
                    <a:pt x="262" y="53"/>
                  </a:lnTo>
                  <a:lnTo>
                    <a:pt x="257" y="43"/>
                  </a:lnTo>
                  <a:lnTo>
                    <a:pt x="257" y="43"/>
                  </a:lnTo>
                  <a:lnTo>
                    <a:pt x="254" y="35"/>
                  </a:lnTo>
                  <a:lnTo>
                    <a:pt x="251" y="32"/>
                  </a:lnTo>
                  <a:lnTo>
                    <a:pt x="251" y="32"/>
                  </a:lnTo>
                  <a:lnTo>
                    <a:pt x="246" y="24"/>
                  </a:lnTo>
                  <a:lnTo>
                    <a:pt x="243" y="21"/>
                  </a:lnTo>
                  <a:lnTo>
                    <a:pt x="235" y="21"/>
                  </a:lnTo>
                  <a:lnTo>
                    <a:pt x="204" y="21"/>
                  </a:lnTo>
                  <a:lnTo>
                    <a:pt x="177" y="16"/>
                  </a:lnTo>
                  <a:lnTo>
                    <a:pt x="159" y="16"/>
                  </a:lnTo>
                  <a:lnTo>
                    <a:pt x="156" y="16"/>
                  </a:lnTo>
                  <a:lnTo>
                    <a:pt x="151" y="16"/>
                  </a:lnTo>
                  <a:lnTo>
                    <a:pt x="143" y="16"/>
                  </a:lnTo>
                  <a:lnTo>
                    <a:pt x="140" y="21"/>
                  </a:lnTo>
                  <a:lnTo>
                    <a:pt x="138" y="21"/>
                  </a:lnTo>
                  <a:lnTo>
                    <a:pt x="138" y="16"/>
                  </a:lnTo>
                  <a:lnTo>
                    <a:pt x="125" y="16"/>
                  </a:lnTo>
                  <a:lnTo>
                    <a:pt x="117" y="13"/>
                  </a:lnTo>
                  <a:lnTo>
                    <a:pt x="114" y="6"/>
                  </a:lnTo>
                  <a:lnTo>
                    <a:pt x="117" y="6"/>
                  </a:lnTo>
                  <a:lnTo>
                    <a:pt x="122" y="6"/>
                  </a:lnTo>
                  <a:lnTo>
                    <a:pt x="114" y="0"/>
                  </a:lnTo>
                  <a:lnTo>
                    <a:pt x="106" y="0"/>
                  </a:lnTo>
                  <a:lnTo>
                    <a:pt x="88" y="6"/>
                  </a:lnTo>
                  <a:lnTo>
                    <a:pt x="69" y="8"/>
                  </a:lnTo>
                  <a:lnTo>
                    <a:pt x="61" y="13"/>
                  </a:lnTo>
                  <a:lnTo>
                    <a:pt x="56" y="16"/>
                  </a:lnTo>
                  <a:lnTo>
                    <a:pt x="51" y="21"/>
                  </a:lnTo>
                  <a:lnTo>
                    <a:pt x="43" y="24"/>
                  </a:lnTo>
                  <a:lnTo>
                    <a:pt x="27" y="24"/>
                  </a:lnTo>
                  <a:lnTo>
                    <a:pt x="16" y="32"/>
                  </a:lnTo>
                  <a:lnTo>
                    <a:pt x="8" y="32"/>
                  </a:lnTo>
                  <a:lnTo>
                    <a:pt x="11" y="35"/>
                  </a:lnTo>
                  <a:lnTo>
                    <a:pt x="11" y="40"/>
                  </a:lnTo>
                  <a:lnTo>
                    <a:pt x="8" y="40"/>
                  </a:lnTo>
                  <a:lnTo>
                    <a:pt x="3" y="40"/>
                  </a:lnTo>
                  <a:lnTo>
                    <a:pt x="3" y="43"/>
                  </a:lnTo>
                  <a:lnTo>
                    <a:pt x="8" y="50"/>
                  </a:lnTo>
                  <a:lnTo>
                    <a:pt x="8" y="53"/>
                  </a:lnTo>
                  <a:lnTo>
                    <a:pt x="8" y="58"/>
                  </a:lnTo>
                  <a:lnTo>
                    <a:pt x="0" y="66"/>
                  </a:lnTo>
                  <a:lnTo>
                    <a:pt x="3" y="69"/>
                  </a:lnTo>
                  <a:lnTo>
                    <a:pt x="11" y="74"/>
                  </a:lnTo>
                  <a:lnTo>
                    <a:pt x="16" y="77"/>
                  </a:lnTo>
                  <a:lnTo>
                    <a:pt x="16" y="82"/>
                  </a:lnTo>
                  <a:lnTo>
                    <a:pt x="16" y="85"/>
                  </a:lnTo>
                  <a:lnTo>
                    <a:pt x="16" y="87"/>
                  </a:lnTo>
                  <a:lnTo>
                    <a:pt x="19" y="93"/>
                  </a:lnTo>
                  <a:lnTo>
                    <a:pt x="19" y="101"/>
                  </a:lnTo>
                  <a:lnTo>
                    <a:pt x="16" y="103"/>
                  </a:lnTo>
                  <a:lnTo>
                    <a:pt x="16" y="109"/>
                  </a:lnTo>
                  <a:lnTo>
                    <a:pt x="19" y="109"/>
                  </a:lnTo>
                  <a:lnTo>
                    <a:pt x="19" y="114"/>
                  </a:lnTo>
                  <a:lnTo>
                    <a:pt x="24" y="114"/>
                  </a:lnTo>
                  <a:lnTo>
                    <a:pt x="27" y="119"/>
                  </a:lnTo>
                  <a:lnTo>
                    <a:pt x="27" y="127"/>
                  </a:lnTo>
                  <a:lnTo>
                    <a:pt x="27" y="135"/>
                  </a:lnTo>
                  <a:lnTo>
                    <a:pt x="30" y="135"/>
                  </a:lnTo>
                  <a:lnTo>
                    <a:pt x="35" y="135"/>
                  </a:lnTo>
                  <a:lnTo>
                    <a:pt x="35" y="138"/>
                  </a:lnTo>
                  <a:lnTo>
                    <a:pt x="37" y="140"/>
                  </a:lnTo>
                  <a:lnTo>
                    <a:pt x="45" y="140"/>
                  </a:lnTo>
                  <a:lnTo>
                    <a:pt x="53" y="140"/>
                  </a:lnTo>
                  <a:lnTo>
                    <a:pt x="53" y="146"/>
                  </a:lnTo>
                  <a:lnTo>
                    <a:pt x="61" y="146"/>
                  </a:lnTo>
                  <a:lnTo>
                    <a:pt x="64" y="146"/>
                  </a:lnTo>
                  <a:lnTo>
                    <a:pt x="64" y="148"/>
                  </a:lnTo>
                  <a:lnTo>
                    <a:pt x="61" y="153"/>
                  </a:lnTo>
                  <a:lnTo>
                    <a:pt x="64" y="156"/>
                  </a:lnTo>
                  <a:lnTo>
                    <a:pt x="69" y="161"/>
                  </a:lnTo>
                  <a:lnTo>
                    <a:pt x="72" y="164"/>
                  </a:lnTo>
                  <a:lnTo>
                    <a:pt x="77" y="164"/>
                  </a:lnTo>
                  <a:lnTo>
                    <a:pt x="85" y="156"/>
                  </a:lnTo>
                  <a:lnTo>
                    <a:pt x="80" y="153"/>
                  </a:lnTo>
                  <a:lnTo>
                    <a:pt x="90" y="156"/>
                  </a:lnTo>
                  <a:lnTo>
                    <a:pt x="96" y="156"/>
                  </a:lnTo>
                  <a:lnTo>
                    <a:pt x="103" y="156"/>
                  </a:lnTo>
                  <a:lnTo>
                    <a:pt x="103" y="164"/>
                  </a:lnTo>
                  <a:lnTo>
                    <a:pt x="103" y="167"/>
                  </a:lnTo>
                  <a:lnTo>
                    <a:pt x="106" y="167"/>
                  </a:lnTo>
                  <a:lnTo>
                    <a:pt x="114" y="167"/>
                  </a:lnTo>
                  <a:lnTo>
                    <a:pt x="117" y="167"/>
                  </a:lnTo>
                  <a:lnTo>
                    <a:pt x="125" y="172"/>
                  </a:lnTo>
                  <a:lnTo>
                    <a:pt x="130" y="175"/>
                  </a:lnTo>
                  <a:lnTo>
                    <a:pt x="138" y="188"/>
                  </a:lnTo>
                  <a:lnTo>
                    <a:pt x="143" y="182"/>
                  </a:lnTo>
                  <a:lnTo>
                    <a:pt x="151" y="182"/>
                  </a:lnTo>
                  <a:lnTo>
                    <a:pt x="159" y="188"/>
                  </a:lnTo>
                  <a:lnTo>
                    <a:pt x="164" y="196"/>
                  </a:lnTo>
                  <a:lnTo>
                    <a:pt x="167" y="196"/>
                  </a:lnTo>
                  <a:lnTo>
                    <a:pt x="175" y="190"/>
                  </a:lnTo>
                  <a:lnTo>
                    <a:pt x="177" y="188"/>
                  </a:lnTo>
                  <a:lnTo>
                    <a:pt x="183" y="188"/>
                  </a:lnTo>
                  <a:lnTo>
                    <a:pt x="193" y="190"/>
                  </a:lnTo>
                  <a:lnTo>
                    <a:pt x="204" y="188"/>
                  </a:lnTo>
                  <a:lnTo>
                    <a:pt x="217" y="188"/>
                  </a:lnTo>
                  <a:lnTo>
                    <a:pt x="222" y="193"/>
                  </a:lnTo>
                  <a:lnTo>
                    <a:pt x="225" y="196"/>
                  </a:lnTo>
                  <a:lnTo>
                    <a:pt x="230" y="198"/>
                  </a:lnTo>
                  <a:lnTo>
                    <a:pt x="238" y="198"/>
                  </a:lnTo>
                  <a:lnTo>
                    <a:pt x="243" y="198"/>
                  </a:lnTo>
                  <a:lnTo>
                    <a:pt x="246" y="201"/>
                  </a:lnTo>
                  <a:lnTo>
                    <a:pt x="246" y="201"/>
                  </a:lnTo>
                  <a:lnTo>
                    <a:pt x="246" y="198"/>
                  </a:lnTo>
                  <a:lnTo>
                    <a:pt x="243" y="196"/>
                  </a:lnTo>
                  <a:lnTo>
                    <a:pt x="243" y="190"/>
                  </a:lnTo>
                  <a:lnTo>
                    <a:pt x="243" y="188"/>
                  </a:lnTo>
                  <a:lnTo>
                    <a:pt x="243" y="185"/>
                  </a:lnTo>
                  <a:lnTo>
                    <a:pt x="243" y="182"/>
                  </a:lnTo>
                  <a:lnTo>
                    <a:pt x="243" y="180"/>
                  </a:lnTo>
                  <a:lnTo>
                    <a:pt x="251" y="167"/>
                  </a:lnTo>
                  <a:lnTo>
                    <a:pt x="265" y="153"/>
                  </a:lnTo>
                  <a:lnTo>
                    <a:pt x="278" y="148"/>
                  </a:lnTo>
                  <a:lnTo>
                    <a:pt x="278" y="146"/>
                  </a:lnTo>
                  <a:lnTo>
                    <a:pt x="272" y="140"/>
                  </a:lnTo>
                  <a:lnTo>
                    <a:pt x="278" y="138"/>
                  </a:lnTo>
                  <a:lnTo>
                    <a:pt x="278" y="138"/>
                  </a:lnTo>
                  <a:lnTo>
                    <a:pt x="278" y="138"/>
                  </a:lnTo>
                  <a:lnTo>
                    <a:pt x="278" y="138"/>
                  </a:lnTo>
                  <a:lnTo>
                    <a:pt x="278" y="138"/>
                  </a:lnTo>
                  <a:lnTo>
                    <a:pt x="278" y="138"/>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4" name="Freeform 28"/>
            <p:cNvSpPr>
              <a:spLocks/>
            </p:cNvSpPr>
            <p:nvPr/>
          </p:nvSpPr>
          <p:spPr bwMode="auto">
            <a:xfrm>
              <a:off x="6757988" y="2821137"/>
              <a:ext cx="242888" cy="106362"/>
            </a:xfrm>
            <a:custGeom>
              <a:avLst/>
              <a:gdLst>
                <a:gd name="T0" fmla="*/ 137 w 153"/>
                <a:gd name="T1" fmla="*/ 11 h 67"/>
                <a:gd name="T2" fmla="*/ 119 w 153"/>
                <a:gd name="T3" fmla="*/ 6 h 67"/>
                <a:gd name="T4" fmla="*/ 98 w 153"/>
                <a:gd name="T5" fmla="*/ 6 h 67"/>
                <a:gd name="T6" fmla="*/ 90 w 153"/>
                <a:gd name="T7" fmla="*/ 8 h 67"/>
                <a:gd name="T8" fmla="*/ 79 w 153"/>
                <a:gd name="T9" fmla="*/ 14 h 67"/>
                <a:gd name="T10" fmla="*/ 66 w 153"/>
                <a:gd name="T11" fmla="*/ 0 h 67"/>
                <a:gd name="T12" fmla="*/ 53 w 153"/>
                <a:gd name="T13" fmla="*/ 6 h 67"/>
                <a:gd name="T14" fmla="*/ 32 w 153"/>
                <a:gd name="T15" fmla="*/ 8 h 67"/>
                <a:gd name="T16" fmla="*/ 29 w 153"/>
                <a:gd name="T17" fmla="*/ 16 h 67"/>
                <a:gd name="T18" fmla="*/ 21 w 153"/>
                <a:gd name="T19" fmla="*/ 24 h 67"/>
                <a:gd name="T20" fmla="*/ 3 w 153"/>
                <a:gd name="T21" fmla="*/ 27 h 67"/>
                <a:gd name="T22" fmla="*/ 0 w 153"/>
                <a:gd name="T23" fmla="*/ 40 h 67"/>
                <a:gd name="T24" fmla="*/ 0 w 153"/>
                <a:gd name="T25" fmla="*/ 51 h 67"/>
                <a:gd name="T26" fmla="*/ 13 w 153"/>
                <a:gd name="T27" fmla="*/ 59 h 67"/>
                <a:gd name="T28" fmla="*/ 21 w 153"/>
                <a:gd name="T29" fmla="*/ 67 h 67"/>
                <a:gd name="T30" fmla="*/ 53 w 153"/>
                <a:gd name="T31" fmla="*/ 61 h 67"/>
                <a:gd name="T32" fmla="*/ 55 w 153"/>
                <a:gd name="T33" fmla="*/ 53 h 67"/>
                <a:gd name="T34" fmla="*/ 66 w 153"/>
                <a:gd name="T35" fmla="*/ 53 h 67"/>
                <a:gd name="T36" fmla="*/ 79 w 153"/>
                <a:gd name="T37" fmla="*/ 51 h 67"/>
                <a:gd name="T38" fmla="*/ 90 w 153"/>
                <a:gd name="T39" fmla="*/ 51 h 67"/>
                <a:gd name="T40" fmla="*/ 98 w 153"/>
                <a:gd name="T41" fmla="*/ 43 h 67"/>
                <a:gd name="T42" fmla="*/ 108 w 153"/>
                <a:gd name="T43" fmla="*/ 35 h 67"/>
                <a:gd name="T44" fmla="*/ 119 w 153"/>
                <a:gd name="T45" fmla="*/ 37 h 67"/>
                <a:gd name="T46" fmla="*/ 127 w 153"/>
                <a:gd name="T47" fmla="*/ 40 h 67"/>
                <a:gd name="T48" fmla="*/ 135 w 153"/>
                <a:gd name="T49" fmla="*/ 43 h 67"/>
                <a:gd name="T50" fmla="*/ 143 w 153"/>
                <a:gd name="T51" fmla="*/ 43 h 67"/>
                <a:gd name="T52" fmla="*/ 143 w 153"/>
                <a:gd name="T53" fmla="*/ 40 h 67"/>
                <a:gd name="T54" fmla="*/ 150 w 153"/>
                <a:gd name="T55" fmla="*/ 24 h 67"/>
                <a:gd name="T56" fmla="*/ 145 w 153"/>
                <a:gd name="T57" fmla="*/ 16 h 67"/>
                <a:gd name="T58" fmla="*/ 140 w 153"/>
                <a:gd name="T59" fmla="*/ 14 h 67"/>
                <a:gd name="T60" fmla="*/ 140 w 153"/>
                <a:gd name="T61" fmla="*/ 14 h 67"/>
                <a:gd name="T62" fmla="*/ 140 w 153"/>
                <a:gd name="T63" fmla="*/ 1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3" h="67">
                  <a:moveTo>
                    <a:pt x="140" y="14"/>
                  </a:moveTo>
                  <a:lnTo>
                    <a:pt x="137" y="11"/>
                  </a:lnTo>
                  <a:lnTo>
                    <a:pt x="132" y="6"/>
                  </a:lnTo>
                  <a:lnTo>
                    <a:pt x="119" y="6"/>
                  </a:lnTo>
                  <a:lnTo>
                    <a:pt x="108" y="8"/>
                  </a:lnTo>
                  <a:lnTo>
                    <a:pt x="98" y="6"/>
                  </a:lnTo>
                  <a:lnTo>
                    <a:pt x="92" y="6"/>
                  </a:lnTo>
                  <a:lnTo>
                    <a:pt x="90" y="8"/>
                  </a:lnTo>
                  <a:lnTo>
                    <a:pt x="82" y="14"/>
                  </a:lnTo>
                  <a:lnTo>
                    <a:pt x="79" y="14"/>
                  </a:lnTo>
                  <a:lnTo>
                    <a:pt x="74" y="6"/>
                  </a:lnTo>
                  <a:lnTo>
                    <a:pt x="66" y="0"/>
                  </a:lnTo>
                  <a:lnTo>
                    <a:pt x="58" y="0"/>
                  </a:lnTo>
                  <a:lnTo>
                    <a:pt x="53" y="6"/>
                  </a:lnTo>
                  <a:lnTo>
                    <a:pt x="45" y="6"/>
                  </a:lnTo>
                  <a:lnTo>
                    <a:pt x="32" y="8"/>
                  </a:lnTo>
                  <a:lnTo>
                    <a:pt x="32" y="11"/>
                  </a:lnTo>
                  <a:lnTo>
                    <a:pt x="29" y="16"/>
                  </a:lnTo>
                  <a:lnTo>
                    <a:pt x="26" y="19"/>
                  </a:lnTo>
                  <a:lnTo>
                    <a:pt x="21" y="24"/>
                  </a:lnTo>
                  <a:lnTo>
                    <a:pt x="11" y="27"/>
                  </a:lnTo>
                  <a:lnTo>
                    <a:pt x="3" y="27"/>
                  </a:lnTo>
                  <a:lnTo>
                    <a:pt x="0" y="35"/>
                  </a:lnTo>
                  <a:lnTo>
                    <a:pt x="0" y="40"/>
                  </a:lnTo>
                  <a:lnTo>
                    <a:pt x="0" y="43"/>
                  </a:lnTo>
                  <a:lnTo>
                    <a:pt x="0" y="51"/>
                  </a:lnTo>
                  <a:lnTo>
                    <a:pt x="5" y="53"/>
                  </a:lnTo>
                  <a:lnTo>
                    <a:pt x="13" y="59"/>
                  </a:lnTo>
                  <a:lnTo>
                    <a:pt x="16" y="59"/>
                  </a:lnTo>
                  <a:lnTo>
                    <a:pt x="21" y="67"/>
                  </a:lnTo>
                  <a:lnTo>
                    <a:pt x="32" y="67"/>
                  </a:lnTo>
                  <a:lnTo>
                    <a:pt x="53" y="61"/>
                  </a:lnTo>
                  <a:lnTo>
                    <a:pt x="53" y="59"/>
                  </a:lnTo>
                  <a:lnTo>
                    <a:pt x="55" y="53"/>
                  </a:lnTo>
                  <a:lnTo>
                    <a:pt x="58" y="53"/>
                  </a:lnTo>
                  <a:lnTo>
                    <a:pt x="66" y="53"/>
                  </a:lnTo>
                  <a:lnTo>
                    <a:pt x="71" y="45"/>
                  </a:lnTo>
                  <a:lnTo>
                    <a:pt x="79" y="51"/>
                  </a:lnTo>
                  <a:lnTo>
                    <a:pt x="84" y="51"/>
                  </a:lnTo>
                  <a:lnTo>
                    <a:pt x="90" y="51"/>
                  </a:lnTo>
                  <a:lnTo>
                    <a:pt x="92" y="45"/>
                  </a:lnTo>
                  <a:lnTo>
                    <a:pt x="98" y="43"/>
                  </a:lnTo>
                  <a:lnTo>
                    <a:pt x="98" y="35"/>
                  </a:lnTo>
                  <a:lnTo>
                    <a:pt x="108" y="35"/>
                  </a:lnTo>
                  <a:lnTo>
                    <a:pt x="116" y="40"/>
                  </a:lnTo>
                  <a:lnTo>
                    <a:pt x="119" y="37"/>
                  </a:lnTo>
                  <a:lnTo>
                    <a:pt x="124" y="35"/>
                  </a:lnTo>
                  <a:lnTo>
                    <a:pt x="127" y="40"/>
                  </a:lnTo>
                  <a:lnTo>
                    <a:pt x="132" y="43"/>
                  </a:lnTo>
                  <a:lnTo>
                    <a:pt x="135" y="43"/>
                  </a:lnTo>
                  <a:lnTo>
                    <a:pt x="140" y="43"/>
                  </a:lnTo>
                  <a:lnTo>
                    <a:pt x="143" y="43"/>
                  </a:lnTo>
                  <a:lnTo>
                    <a:pt x="143" y="43"/>
                  </a:lnTo>
                  <a:lnTo>
                    <a:pt x="143" y="40"/>
                  </a:lnTo>
                  <a:lnTo>
                    <a:pt x="145" y="32"/>
                  </a:lnTo>
                  <a:lnTo>
                    <a:pt x="150" y="24"/>
                  </a:lnTo>
                  <a:lnTo>
                    <a:pt x="153" y="16"/>
                  </a:lnTo>
                  <a:lnTo>
                    <a:pt x="145" y="16"/>
                  </a:lnTo>
                  <a:lnTo>
                    <a:pt x="140" y="14"/>
                  </a:lnTo>
                  <a:lnTo>
                    <a:pt x="140" y="14"/>
                  </a:lnTo>
                  <a:lnTo>
                    <a:pt x="140" y="14"/>
                  </a:lnTo>
                  <a:lnTo>
                    <a:pt x="140" y="14"/>
                  </a:lnTo>
                  <a:lnTo>
                    <a:pt x="140" y="14"/>
                  </a:lnTo>
                  <a:lnTo>
                    <a:pt x="140" y="14"/>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5" name="Freeform 29"/>
            <p:cNvSpPr>
              <a:spLocks/>
            </p:cNvSpPr>
            <p:nvPr/>
          </p:nvSpPr>
          <p:spPr bwMode="auto">
            <a:xfrm>
              <a:off x="6724650" y="2876699"/>
              <a:ext cx="296863" cy="155575"/>
            </a:xfrm>
            <a:custGeom>
              <a:avLst/>
              <a:gdLst>
                <a:gd name="T0" fmla="*/ 171 w 187"/>
                <a:gd name="T1" fmla="*/ 8 h 98"/>
                <a:gd name="T2" fmla="*/ 164 w 187"/>
                <a:gd name="T3" fmla="*/ 8 h 98"/>
                <a:gd name="T4" fmla="*/ 161 w 187"/>
                <a:gd name="T5" fmla="*/ 8 h 98"/>
                <a:gd name="T6" fmla="*/ 153 w 187"/>
                <a:gd name="T7" fmla="*/ 8 h 98"/>
                <a:gd name="T8" fmla="*/ 145 w 187"/>
                <a:gd name="T9" fmla="*/ 0 h 98"/>
                <a:gd name="T10" fmla="*/ 137 w 187"/>
                <a:gd name="T11" fmla="*/ 5 h 98"/>
                <a:gd name="T12" fmla="*/ 119 w 187"/>
                <a:gd name="T13" fmla="*/ 0 h 98"/>
                <a:gd name="T14" fmla="*/ 113 w 187"/>
                <a:gd name="T15" fmla="*/ 10 h 98"/>
                <a:gd name="T16" fmla="*/ 105 w 187"/>
                <a:gd name="T17" fmla="*/ 16 h 98"/>
                <a:gd name="T18" fmla="*/ 92 w 187"/>
                <a:gd name="T19" fmla="*/ 10 h 98"/>
                <a:gd name="T20" fmla="*/ 79 w 187"/>
                <a:gd name="T21" fmla="*/ 18 h 98"/>
                <a:gd name="T22" fmla="*/ 74 w 187"/>
                <a:gd name="T23" fmla="*/ 24 h 98"/>
                <a:gd name="T24" fmla="*/ 53 w 187"/>
                <a:gd name="T25" fmla="*/ 32 h 98"/>
                <a:gd name="T26" fmla="*/ 37 w 187"/>
                <a:gd name="T27" fmla="*/ 24 h 98"/>
                <a:gd name="T28" fmla="*/ 26 w 187"/>
                <a:gd name="T29" fmla="*/ 18 h 98"/>
                <a:gd name="T30" fmla="*/ 21 w 187"/>
                <a:gd name="T31" fmla="*/ 32 h 98"/>
                <a:gd name="T32" fmla="*/ 16 w 187"/>
                <a:gd name="T33" fmla="*/ 32 h 98"/>
                <a:gd name="T34" fmla="*/ 8 w 187"/>
                <a:gd name="T35" fmla="*/ 32 h 98"/>
                <a:gd name="T36" fmla="*/ 13 w 187"/>
                <a:gd name="T37" fmla="*/ 37 h 98"/>
                <a:gd name="T38" fmla="*/ 8 w 187"/>
                <a:gd name="T39" fmla="*/ 45 h 98"/>
                <a:gd name="T40" fmla="*/ 0 w 187"/>
                <a:gd name="T41" fmla="*/ 61 h 98"/>
                <a:gd name="T42" fmla="*/ 26 w 187"/>
                <a:gd name="T43" fmla="*/ 87 h 98"/>
                <a:gd name="T44" fmla="*/ 47 w 187"/>
                <a:gd name="T45" fmla="*/ 98 h 98"/>
                <a:gd name="T46" fmla="*/ 66 w 187"/>
                <a:gd name="T47" fmla="*/ 98 h 98"/>
                <a:gd name="T48" fmla="*/ 69 w 187"/>
                <a:gd name="T49" fmla="*/ 95 h 98"/>
                <a:gd name="T50" fmla="*/ 82 w 187"/>
                <a:gd name="T51" fmla="*/ 92 h 98"/>
                <a:gd name="T52" fmla="*/ 92 w 187"/>
                <a:gd name="T53" fmla="*/ 92 h 98"/>
                <a:gd name="T54" fmla="*/ 100 w 187"/>
                <a:gd name="T55" fmla="*/ 84 h 98"/>
                <a:gd name="T56" fmla="*/ 113 w 187"/>
                <a:gd name="T57" fmla="*/ 87 h 98"/>
                <a:gd name="T58" fmla="*/ 121 w 187"/>
                <a:gd name="T59" fmla="*/ 84 h 98"/>
                <a:gd name="T60" fmla="*/ 129 w 187"/>
                <a:gd name="T61" fmla="*/ 84 h 98"/>
                <a:gd name="T62" fmla="*/ 137 w 187"/>
                <a:gd name="T63" fmla="*/ 79 h 98"/>
                <a:gd name="T64" fmla="*/ 145 w 187"/>
                <a:gd name="T65" fmla="*/ 76 h 98"/>
                <a:gd name="T66" fmla="*/ 153 w 187"/>
                <a:gd name="T67" fmla="*/ 63 h 98"/>
                <a:gd name="T68" fmla="*/ 164 w 187"/>
                <a:gd name="T69" fmla="*/ 42 h 98"/>
                <a:gd name="T70" fmla="*/ 164 w 187"/>
                <a:gd name="T71" fmla="*/ 34 h 98"/>
                <a:gd name="T72" fmla="*/ 174 w 187"/>
                <a:gd name="T73" fmla="*/ 32 h 98"/>
                <a:gd name="T74" fmla="*/ 185 w 187"/>
                <a:gd name="T75" fmla="*/ 24 h 98"/>
                <a:gd name="T76" fmla="*/ 187 w 187"/>
                <a:gd name="T77" fmla="*/ 18 h 98"/>
                <a:gd name="T78" fmla="*/ 182 w 187"/>
                <a:gd name="T79" fmla="*/ 16 h 98"/>
                <a:gd name="T80" fmla="*/ 182 w 187"/>
                <a:gd name="T81" fmla="*/ 16 h 98"/>
                <a:gd name="T82" fmla="*/ 182 w 187"/>
                <a:gd name="T83"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7" h="98">
                  <a:moveTo>
                    <a:pt x="182" y="16"/>
                  </a:moveTo>
                  <a:lnTo>
                    <a:pt x="171" y="8"/>
                  </a:lnTo>
                  <a:lnTo>
                    <a:pt x="166" y="8"/>
                  </a:lnTo>
                  <a:lnTo>
                    <a:pt x="164" y="8"/>
                  </a:lnTo>
                  <a:lnTo>
                    <a:pt x="164" y="8"/>
                  </a:lnTo>
                  <a:lnTo>
                    <a:pt x="161" y="8"/>
                  </a:lnTo>
                  <a:lnTo>
                    <a:pt x="156" y="8"/>
                  </a:lnTo>
                  <a:lnTo>
                    <a:pt x="153" y="8"/>
                  </a:lnTo>
                  <a:lnTo>
                    <a:pt x="148" y="5"/>
                  </a:lnTo>
                  <a:lnTo>
                    <a:pt x="145" y="0"/>
                  </a:lnTo>
                  <a:lnTo>
                    <a:pt x="140" y="2"/>
                  </a:lnTo>
                  <a:lnTo>
                    <a:pt x="137" y="5"/>
                  </a:lnTo>
                  <a:lnTo>
                    <a:pt x="129" y="0"/>
                  </a:lnTo>
                  <a:lnTo>
                    <a:pt x="119" y="0"/>
                  </a:lnTo>
                  <a:lnTo>
                    <a:pt x="119" y="8"/>
                  </a:lnTo>
                  <a:lnTo>
                    <a:pt x="113" y="10"/>
                  </a:lnTo>
                  <a:lnTo>
                    <a:pt x="111" y="16"/>
                  </a:lnTo>
                  <a:lnTo>
                    <a:pt x="105" y="16"/>
                  </a:lnTo>
                  <a:lnTo>
                    <a:pt x="100" y="16"/>
                  </a:lnTo>
                  <a:lnTo>
                    <a:pt x="92" y="10"/>
                  </a:lnTo>
                  <a:lnTo>
                    <a:pt x="87" y="18"/>
                  </a:lnTo>
                  <a:lnTo>
                    <a:pt x="79" y="18"/>
                  </a:lnTo>
                  <a:lnTo>
                    <a:pt x="76" y="18"/>
                  </a:lnTo>
                  <a:lnTo>
                    <a:pt x="74" y="24"/>
                  </a:lnTo>
                  <a:lnTo>
                    <a:pt x="74" y="26"/>
                  </a:lnTo>
                  <a:lnTo>
                    <a:pt x="53" y="32"/>
                  </a:lnTo>
                  <a:lnTo>
                    <a:pt x="42" y="32"/>
                  </a:lnTo>
                  <a:lnTo>
                    <a:pt x="37" y="24"/>
                  </a:lnTo>
                  <a:lnTo>
                    <a:pt x="34" y="24"/>
                  </a:lnTo>
                  <a:lnTo>
                    <a:pt x="26" y="18"/>
                  </a:lnTo>
                  <a:lnTo>
                    <a:pt x="24" y="24"/>
                  </a:lnTo>
                  <a:lnTo>
                    <a:pt x="21" y="32"/>
                  </a:lnTo>
                  <a:lnTo>
                    <a:pt x="21" y="34"/>
                  </a:lnTo>
                  <a:lnTo>
                    <a:pt x="16" y="32"/>
                  </a:lnTo>
                  <a:lnTo>
                    <a:pt x="13" y="32"/>
                  </a:lnTo>
                  <a:lnTo>
                    <a:pt x="8" y="32"/>
                  </a:lnTo>
                  <a:lnTo>
                    <a:pt x="13" y="34"/>
                  </a:lnTo>
                  <a:lnTo>
                    <a:pt x="13" y="37"/>
                  </a:lnTo>
                  <a:lnTo>
                    <a:pt x="8" y="42"/>
                  </a:lnTo>
                  <a:lnTo>
                    <a:pt x="8" y="45"/>
                  </a:lnTo>
                  <a:lnTo>
                    <a:pt x="8" y="58"/>
                  </a:lnTo>
                  <a:lnTo>
                    <a:pt x="0" y="61"/>
                  </a:lnTo>
                  <a:lnTo>
                    <a:pt x="13" y="76"/>
                  </a:lnTo>
                  <a:lnTo>
                    <a:pt x="26" y="87"/>
                  </a:lnTo>
                  <a:lnTo>
                    <a:pt x="39" y="95"/>
                  </a:lnTo>
                  <a:lnTo>
                    <a:pt x="47" y="98"/>
                  </a:lnTo>
                  <a:lnTo>
                    <a:pt x="53" y="98"/>
                  </a:lnTo>
                  <a:lnTo>
                    <a:pt x="66" y="98"/>
                  </a:lnTo>
                  <a:lnTo>
                    <a:pt x="69" y="98"/>
                  </a:lnTo>
                  <a:lnTo>
                    <a:pt x="69" y="95"/>
                  </a:lnTo>
                  <a:lnTo>
                    <a:pt x="76" y="95"/>
                  </a:lnTo>
                  <a:lnTo>
                    <a:pt x="82" y="92"/>
                  </a:lnTo>
                  <a:lnTo>
                    <a:pt x="87" y="92"/>
                  </a:lnTo>
                  <a:lnTo>
                    <a:pt x="92" y="92"/>
                  </a:lnTo>
                  <a:lnTo>
                    <a:pt x="95" y="87"/>
                  </a:lnTo>
                  <a:lnTo>
                    <a:pt x="100" y="84"/>
                  </a:lnTo>
                  <a:lnTo>
                    <a:pt x="105" y="87"/>
                  </a:lnTo>
                  <a:lnTo>
                    <a:pt x="113" y="87"/>
                  </a:lnTo>
                  <a:lnTo>
                    <a:pt x="116" y="87"/>
                  </a:lnTo>
                  <a:lnTo>
                    <a:pt x="121" y="84"/>
                  </a:lnTo>
                  <a:lnTo>
                    <a:pt x="127" y="87"/>
                  </a:lnTo>
                  <a:lnTo>
                    <a:pt x="129" y="84"/>
                  </a:lnTo>
                  <a:lnTo>
                    <a:pt x="129" y="79"/>
                  </a:lnTo>
                  <a:lnTo>
                    <a:pt x="137" y="79"/>
                  </a:lnTo>
                  <a:lnTo>
                    <a:pt x="140" y="79"/>
                  </a:lnTo>
                  <a:lnTo>
                    <a:pt x="145" y="76"/>
                  </a:lnTo>
                  <a:lnTo>
                    <a:pt x="145" y="71"/>
                  </a:lnTo>
                  <a:lnTo>
                    <a:pt x="153" y="63"/>
                  </a:lnTo>
                  <a:lnTo>
                    <a:pt x="156" y="53"/>
                  </a:lnTo>
                  <a:lnTo>
                    <a:pt x="164" y="42"/>
                  </a:lnTo>
                  <a:lnTo>
                    <a:pt x="164" y="37"/>
                  </a:lnTo>
                  <a:lnTo>
                    <a:pt x="164" y="34"/>
                  </a:lnTo>
                  <a:lnTo>
                    <a:pt x="171" y="32"/>
                  </a:lnTo>
                  <a:lnTo>
                    <a:pt x="174" y="32"/>
                  </a:lnTo>
                  <a:lnTo>
                    <a:pt x="182" y="26"/>
                  </a:lnTo>
                  <a:lnTo>
                    <a:pt x="185" y="24"/>
                  </a:lnTo>
                  <a:lnTo>
                    <a:pt x="187" y="24"/>
                  </a:lnTo>
                  <a:lnTo>
                    <a:pt x="187" y="18"/>
                  </a:lnTo>
                  <a:lnTo>
                    <a:pt x="182" y="16"/>
                  </a:lnTo>
                  <a:lnTo>
                    <a:pt x="182" y="16"/>
                  </a:lnTo>
                  <a:lnTo>
                    <a:pt x="182" y="16"/>
                  </a:lnTo>
                  <a:lnTo>
                    <a:pt x="182" y="16"/>
                  </a:lnTo>
                  <a:lnTo>
                    <a:pt x="182" y="16"/>
                  </a:lnTo>
                  <a:lnTo>
                    <a:pt x="182" y="16"/>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6" name="Freeform 30"/>
            <p:cNvSpPr>
              <a:spLocks noEditPoints="1"/>
            </p:cNvSpPr>
            <p:nvPr/>
          </p:nvSpPr>
          <p:spPr bwMode="auto">
            <a:xfrm>
              <a:off x="6292850" y="2960837"/>
              <a:ext cx="549275" cy="590550"/>
            </a:xfrm>
            <a:custGeom>
              <a:avLst/>
              <a:gdLst>
                <a:gd name="T0" fmla="*/ 227 w 346"/>
                <a:gd name="T1" fmla="*/ 322 h 372"/>
                <a:gd name="T2" fmla="*/ 190 w 346"/>
                <a:gd name="T3" fmla="*/ 319 h 372"/>
                <a:gd name="T4" fmla="*/ 172 w 346"/>
                <a:gd name="T5" fmla="*/ 332 h 372"/>
                <a:gd name="T6" fmla="*/ 224 w 346"/>
                <a:gd name="T7" fmla="*/ 356 h 372"/>
                <a:gd name="T8" fmla="*/ 253 w 346"/>
                <a:gd name="T9" fmla="*/ 359 h 372"/>
                <a:gd name="T10" fmla="*/ 264 w 346"/>
                <a:gd name="T11" fmla="*/ 314 h 372"/>
                <a:gd name="T12" fmla="*/ 251 w 346"/>
                <a:gd name="T13" fmla="*/ 319 h 372"/>
                <a:gd name="T14" fmla="*/ 322 w 346"/>
                <a:gd name="T15" fmla="*/ 227 h 372"/>
                <a:gd name="T16" fmla="*/ 269 w 346"/>
                <a:gd name="T17" fmla="*/ 198 h 372"/>
                <a:gd name="T18" fmla="*/ 261 w 346"/>
                <a:gd name="T19" fmla="*/ 182 h 372"/>
                <a:gd name="T20" fmla="*/ 211 w 346"/>
                <a:gd name="T21" fmla="*/ 153 h 372"/>
                <a:gd name="T22" fmla="*/ 174 w 346"/>
                <a:gd name="T23" fmla="*/ 111 h 372"/>
                <a:gd name="T24" fmla="*/ 166 w 346"/>
                <a:gd name="T25" fmla="*/ 79 h 372"/>
                <a:gd name="T26" fmla="*/ 164 w 346"/>
                <a:gd name="T27" fmla="*/ 58 h 372"/>
                <a:gd name="T28" fmla="*/ 182 w 346"/>
                <a:gd name="T29" fmla="*/ 50 h 372"/>
                <a:gd name="T30" fmla="*/ 201 w 346"/>
                <a:gd name="T31" fmla="*/ 45 h 372"/>
                <a:gd name="T32" fmla="*/ 198 w 346"/>
                <a:gd name="T33" fmla="*/ 23 h 372"/>
                <a:gd name="T34" fmla="*/ 164 w 346"/>
                <a:gd name="T35" fmla="*/ 8 h 372"/>
                <a:gd name="T36" fmla="*/ 140 w 346"/>
                <a:gd name="T37" fmla="*/ 5 h 372"/>
                <a:gd name="T38" fmla="*/ 111 w 346"/>
                <a:gd name="T39" fmla="*/ 8 h 372"/>
                <a:gd name="T40" fmla="*/ 98 w 346"/>
                <a:gd name="T41" fmla="*/ 18 h 372"/>
                <a:gd name="T42" fmla="*/ 92 w 346"/>
                <a:gd name="T43" fmla="*/ 26 h 372"/>
                <a:gd name="T44" fmla="*/ 76 w 346"/>
                <a:gd name="T45" fmla="*/ 18 h 372"/>
                <a:gd name="T46" fmla="*/ 69 w 346"/>
                <a:gd name="T47" fmla="*/ 39 h 372"/>
                <a:gd name="T48" fmla="*/ 50 w 346"/>
                <a:gd name="T49" fmla="*/ 23 h 372"/>
                <a:gd name="T50" fmla="*/ 34 w 346"/>
                <a:gd name="T51" fmla="*/ 39 h 372"/>
                <a:gd name="T52" fmla="*/ 8 w 346"/>
                <a:gd name="T53" fmla="*/ 45 h 372"/>
                <a:gd name="T54" fmla="*/ 0 w 346"/>
                <a:gd name="T55" fmla="*/ 71 h 372"/>
                <a:gd name="T56" fmla="*/ 8 w 346"/>
                <a:gd name="T57" fmla="*/ 95 h 372"/>
                <a:gd name="T58" fmla="*/ 32 w 346"/>
                <a:gd name="T59" fmla="*/ 103 h 372"/>
                <a:gd name="T60" fmla="*/ 26 w 346"/>
                <a:gd name="T61" fmla="*/ 118 h 372"/>
                <a:gd name="T62" fmla="*/ 58 w 346"/>
                <a:gd name="T63" fmla="*/ 95 h 372"/>
                <a:gd name="T64" fmla="*/ 103 w 346"/>
                <a:gd name="T65" fmla="*/ 113 h 372"/>
                <a:gd name="T66" fmla="*/ 129 w 346"/>
                <a:gd name="T67" fmla="*/ 158 h 372"/>
                <a:gd name="T68" fmla="*/ 150 w 346"/>
                <a:gd name="T69" fmla="*/ 179 h 372"/>
                <a:gd name="T70" fmla="*/ 190 w 346"/>
                <a:gd name="T71" fmla="*/ 208 h 372"/>
                <a:gd name="T72" fmla="*/ 211 w 346"/>
                <a:gd name="T73" fmla="*/ 219 h 372"/>
                <a:gd name="T74" fmla="*/ 235 w 346"/>
                <a:gd name="T75" fmla="*/ 227 h 372"/>
                <a:gd name="T76" fmla="*/ 251 w 346"/>
                <a:gd name="T77" fmla="*/ 245 h 372"/>
                <a:gd name="T78" fmla="*/ 269 w 346"/>
                <a:gd name="T79" fmla="*/ 261 h 372"/>
                <a:gd name="T80" fmla="*/ 277 w 346"/>
                <a:gd name="T81" fmla="*/ 298 h 372"/>
                <a:gd name="T82" fmla="*/ 264 w 346"/>
                <a:gd name="T83" fmla="*/ 322 h 372"/>
                <a:gd name="T84" fmla="*/ 293 w 346"/>
                <a:gd name="T85" fmla="*/ 303 h 372"/>
                <a:gd name="T86" fmla="*/ 306 w 346"/>
                <a:gd name="T87" fmla="*/ 272 h 372"/>
                <a:gd name="T88" fmla="*/ 296 w 346"/>
                <a:gd name="T89" fmla="*/ 243 h 372"/>
                <a:gd name="T90" fmla="*/ 325 w 346"/>
                <a:gd name="T91" fmla="*/ 243 h 372"/>
                <a:gd name="T92" fmla="*/ 346 w 346"/>
                <a:gd name="T93" fmla="*/ 253 h 372"/>
                <a:gd name="T94" fmla="*/ 341 w 346"/>
                <a:gd name="T95" fmla="*/ 237 h 372"/>
                <a:gd name="T96" fmla="*/ 53 w 346"/>
                <a:gd name="T97" fmla="*/ 285 h 372"/>
                <a:gd name="T98" fmla="*/ 50 w 346"/>
                <a:gd name="T99" fmla="*/ 288 h 372"/>
                <a:gd name="T100" fmla="*/ 84 w 346"/>
                <a:gd name="T101" fmla="*/ 216 h 372"/>
                <a:gd name="T102" fmla="*/ 69 w 346"/>
                <a:gd name="T103" fmla="*/ 211 h 372"/>
                <a:gd name="T104" fmla="*/ 45 w 346"/>
                <a:gd name="T105" fmla="*/ 232 h 372"/>
                <a:gd name="T106" fmla="*/ 53 w 346"/>
                <a:gd name="T107" fmla="*/ 253 h 372"/>
                <a:gd name="T108" fmla="*/ 53 w 346"/>
                <a:gd name="T109" fmla="*/ 285 h 372"/>
                <a:gd name="T110" fmla="*/ 69 w 346"/>
                <a:gd name="T111" fmla="*/ 280 h 372"/>
                <a:gd name="T112" fmla="*/ 87 w 346"/>
                <a:gd name="T113" fmla="*/ 258 h 372"/>
                <a:gd name="T114" fmla="*/ 87 w 346"/>
                <a:gd name="T115" fmla="*/ 219 h 372"/>
                <a:gd name="T116" fmla="*/ 84 w 346"/>
                <a:gd name="T117" fmla="*/ 219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 h="372">
                  <a:moveTo>
                    <a:pt x="251" y="319"/>
                  </a:moveTo>
                  <a:lnTo>
                    <a:pt x="245" y="319"/>
                  </a:lnTo>
                  <a:lnTo>
                    <a:pt x="243" y="319"/>
                  </a:lnTo>
                  <a:lnTo>
                    <a:pt x="235" y="319"/>
                  </a:lnTo>
                  <a:lnTo>
                    <a:pt x="227" y="322"/>
                  </a:lnTo>
                  <a:lnTo>
                    <a:pt x="211" y="322"/>
                  </a:lnTo>
                  <a:lnTo>
                    <a:pt x="208" y="322"/>
                  </a:lnTo>
                  <a:lnTo>
                    <a:pt x="201" y="319"/>
                  </a:lnTo>
                  <a:lnTo>
                    <a:pt x="198" y="319"/>
                  </a:lnTo>
                  <a:lnTo>
                    <a:pt x="190" y="319"/>
                  </a:lnTo>
                  <a:lnTo>
                    <a:pt x="182" y="322"/>
                  </a:lnTo>
                  <a:lnTo>
                    <a:pt x="179" y="319"/>
                  </a:lnTo>
                  <a:lnTo>
                    <a:pt x="172" y="324"/>
                  </a:lnTo>
                  <a:lnTo>
                    <a:pt x="172" y="330"/>
                  </a:lnTo>
                  <a:lnTo>
                    <a:pt x="172" y="332"/>
                  </a:lnTo>
                  <a:lnTo>
                    <a:pt x="174" y="338"/>
                  </a:lnTo>
                  <a:lnTo>
                    <a:pt x="182" y="338"/>
                  </a:lnTo>
                  <a:lnTo>
                    <a:pt x="193" y="346"/>
                  </a:lnTo>
                  <a:lnTo>
                    <a:pt x="201" y="351"/>
                  </a:lnTo>
                  <a:lnTo>
                    <a:pt x="224" y="356"/>
                  </a:lnTo>
                  <a:lnTo>
                    <a:pt x="227" y="364"/>
                  </a:lnTo>
                  <a:lnTo>
                    <a:pt x="235" y="372"/>
                  </a:lnTo>
                  <a:lnTo>
                    <a:pt x="251" y="372"/>
                  </a:lnTo>
                  <a:lnTo>
                    <a:pt x="251" y="364"/>
                  </a:lnTo>
                  <a:lnTo>
                    <a:pt x="253" y="359"/>
                  </a:lnTo>
                  <a:lnTo>
                    <a:pt x="253" y="351"/>
                  </a:lnTo>
                  <a:lnTo>
                    <a:pt x="251" y="346"/>
                  </a:lnTo>
                  <a:lnTo>
                    <a:pt x="251" y="338"/>
                  </a:lnTo>
                  <a:lnTo>
                    <a:pt x="253" y="330"/>
                  </a:lnTo>
                  <a:lnTo>
                    <a:pt x="264" y="314"/>
                  </a:lnTo>
                  <a:lnTo>
                    <a:pt x="259" y="314"/>
                  </a:lnTo>
                  <a:lnTo>
                    <a:pt x="251" y="319"/>
                  </a:lnTo>
                  <a:lnTo>
                    <a:pt x="251" y="319"/>
                  </a:lnTo>
                  <a:lnTo>
                    <a:pt x="251" y="319"/>
                  </a:lnTo>
                  <a:lnTo>
                    <a:pt x="251" y="319"/>
                  </a:lnTo>
                  <a:lnTo>
                    <a:pt x="251" y="319"/>
                  </a:lnTo>
                  <a:lnTo>
                    <a:pt x="251" y="319"/>
                  </a:lnTo>
                  <a:close/>
                  <a:moveTo>
                    <a:pt x="341" y="237"/>
                  </a:moveTo>
                  <a:lnTo>
                    <a:pt x="338" y="235"/>
                  </a:lnTo>
                  <a:lnTo>
                    <a:pt x="322" y="227"/>
                  </a:lnTo>
                  <a:lnTo>
                    <a:pt x="311" y="219"/>
                  </a:lnTo>
                  <a:lnTo>
                    <a:pt x="298" y="211"/>
                  </a:lnTo>
                  <a:lnTo>
                    <a:pt x="288" y="208"/>
                  </a:lnTo>
                  <a:lnTo>
                    <a:pt x="280" y="206"/>
                  </a:lnTo>
                  <a:lnTo>
                    <a:pt x="269" y="198"/>
                  </a:lnTo>
                  <a:lnTo>
                    <a:pt x="272" y="192"/>
                  </a:lnTo>
                  <a:lnTo>
                    <a:pt x="277" y="185"/>
                  </a:lnTo>
                  <a:lnTo>
                    <a:pt x="277" y="182"/>
                  </a:lnTo>
                  <a:lnTo>
                    <a:pt x="269" y="182"/>
                  </a:lnTo>
                  <a:lnTo>
                    <a:pt x="261" y="182"/>
                  </a:lnTo>
                  <a:lnTo>
                    <a:pt x="251" y="182"/>
                  </a:lnTo>
                  <a:lnTo>
                    <a:pt x="243" y="179"/>
                  </a:lnTo>
                  <a:lnTo>
                    <a:pt x="224" y="166"/>
                  </a:lnTo>
                  <a:lnTo>
                    <a:pt x="216" y="158"/>
                  </a:lnTo>
                  <a:lnTo>
                    <a:pt x="211" y="153"/>
                  </a:lnTo>
                  <a:lnTo>
                    <a:pt x="208" y="140"/>
                  </a:lnTo>
                  <a:lnTo>
                    <a:pt x="201" y="124"/>
                  </a:lnTo>
                  <a:lnTo>
                    <a:pt x="193" y="121"/>
                  </a:lnTo>
                  <a:lnTo>
                    <a:pt x="185" y="118"/>
                  </a:lnTo>
                  <a:lnTo>
                    <a:pt x="174" y="111"/>
                  </a:lnTo>
                  <a:lnTo>
                    <a:pt x="166" y="103"/>
                  </a:lnTo>
                  <a:lnTo>
                    <a:pt x="158" y="92"/>
                  </a:lnTo>
                  <a:lnTo>
                    <a:pt x="158" y="84"/>
                  </a:lnTo>
                  <a:lnTo>
                    <a:pt x="164" y="79"/>
                  </a:lnTo>
                  <a:lnTo>
                    <a:pt x="166" y="79"/>
                  </a:lnTo>
                  <a:lnTo>
                    <a:pt x="166" y="76"/>
                  </a:lnTo>
                  <a:lnTo>
                    <a:pt x="166" y="71"/>
                  </a:lnTo>
                  <a:lnTo>
                    <a:pt x="164" y="71"/>
                  </a:lnTo>
                  <a:lnTo>
                    <a:pt x="158" y="60"/>
                  </a:lnTo>
                  <a:lnTo>
                    <a:pt x="164" y="58"/>
                  </a:lnTo>
                  <a:lnTo>
                    <a:pt x="172" y="52"/>
                  </a:lnTo>
                  <a:lnTo>
                    <a:pt x="166" y="58"/>
                  </a:lnTo>
                  <a:lnTo>
                    <a:pt x="172" y="58"/>
                  </a:lnTo>
                  <a:lnTo>
                    <a:pt x="174" y="52"/>
                  </a:lnTo>
                  <a:lnTo>
                    <a:pt x="182" y="50"/>
                  </a:lnTo>
                  <a:lnTo>
                    <a:pt x="190" y="45"/>
                  </a:lnTo>
                  <a:lnTo>
                    <a:pt x="193" y="45"/>
                  </a:lnTo>
                  <a:lnTo>
                    <a:pt x="193" y="50"/>
                  </a:lnTo>
                  <a:lnTo>
                    <a:pt x="195" y="47"/>
                  </a:lnTo>
                  <a:lnTo>
                    <a:pt x="201" y="45"/>
                  </a:lnTo>
                  <a:lnTo>
                    <a:pt x="201" y="42"/>
                  </a:lnTo>
                  <a:lnTo>
                    <a:pt x="198" y="39"/>
                  </a:lnTo>
                  <a:lnTo>
                    <a:pt x="201" y="31"/>
                  </a:lnTo>
                  <a:lnTo>
                    <a:pt x="193" y="26"/>
                  </a:lnTo>
                  <a:lnTo>
                    <a:pt x="198" y="23"/>
                  </a:lnTo>
                  <a:lnTo>
                    <a:pt x="201" y="18"/>
                  </a:lnTo>
                  <a:lnTo>
                    <a:pt x="198" y="18"/>
                  </a:lnTo>
                  <a:lnTo>
                    <a:pt x="190" y="18"/>
                  </a:lnTo>
                  <a:lnTo>
                    <a:pt x="172" y="15"/>
                  </a:lnTo>
                  <a:lnTo>
                    <a:pt x="164" y="8"/>
                  </a:lnTo>
                  <a:lnTo>
                    <a:pt x="158" y="5"/>
                  </a:lnTo>
                  <a:lnTo>
                    <a:pt x="158" y="0"/>
                  </a:lnTo>
                  <a:lnTo>
                    <a:pt x="156" y="0"/>
                  </a:lnTo>
                  <a:lnTo>
                    <a:pt x="148" y="5"/>
                  </a:lnTo>
                  <a:lnTo>
                    <a:pt x="140" y="5"/>
                  </a:lnTo>
                  <a:lnTo>
                    <a:pt x="137" y="5"/>
                  </a:lnTo>
                  <a:lnTo>
                    <a:pt x="132" y="5"/>
                  </a:lnTo>
                  <a:lnTo>
                    <a:pt x="129" y="8"/>
                  </a:lnTo>
                  <a:lnTo>
                    <a:pt x="121" y="10"/>
                  </a:lnTo>
                  <a:lnTo>
                    <a:pt x="111" y="8"/>
                  </a:lnTo>
                  <a:lnTo>
                    <a:pt x="111" y="10"/>
                  </a:lnTo>
                  <a:lnTo>
                    <a:pt x="111" y="15"/>
                  </a:lnTo>
                  <a:lnTo>
                    <a:pt x="111" y="18"/>
                  </a:lnTo>
                  <a:lnTo>
                    <a:pt x="103" y="15"/>
                  </a:lnTo>
                  <a:lnTo>
                    <a:pt x="98" y="18"/>
                  </a:lnTo>
                  <a:lnTo>
                    <a:pt x="98" y="23"/>
                  </a:lnTo>
                  <a:lnTo>
                    <a:pt x="103" y="26"/>
                  </a:lnTo>
                  <a:lnTo>
                    <a:pt x="98" y="31"/>
                  </a:lnTo>
                  <a:lnTo>
                    <a:pt x="95" y="26"/>
                  </a:lnTo>
                  <a:lnTo>
                    <a:pt x="92" y="26"/>
                  </a:lnTo>
                  <a:lnTo>
                    <a:pt x="87" y="26"/>
                  </a:lnTo>
                  <a:lnTo>
                    <a:pt x="84" y="26"/>
                  </a:lnTo>
                  <a:lnTo>
                    <a:pt x="84" y="23"/>
                  </a:lnTo>
                  <a:lnTo>
                    <a:pt x="79" y="18"/>
                  </a:lnTo>
                  <a:lnTo>
                    <a:pt x="76" y="18"/>
                  </a:lnTo>
                  <a:lnTo>
                    <a:pt x="76" y="23"/>
                  </a:lnTo>
                  <a:lnTo>
                    <a:pt x="76" y="26"/>
                  </a:lnTo>
                  <a:lnTo>
                    <a:pt x="76" y="31"/>
                  </a:lnTo>
                  <a:lnTo>
                    <a:pt x="71" y="34"/>
                  </a:lnTo>
                  <a:lnTo>
                    <a:pt x="69" y="39"/>
                  </a:lnTo>
                  <a:lnTo>
                    <a:pt x="69" y="42"/>
                  </a:lnTo>
                  <a:lnTo>
                    <a:pt x="66" y="39"/>
                  </a:lnTo>
                  <a:lnTo>
                    <a:pt x="58" y="34"/>
                  </a:lnTo>
                  <a:lnTo>
                    <a:pt x="53" y="26"/>
                  </a:lnTo>
                  <a:lnTo>
                    <a:pt x="50" y="23"/>
                  </a:lnTo>
                  <a:lnTo>
                    <a:pt x="42" y="26"/>
                  </a:lnTo>
                  <a:lnTo>
                    <a:pt x="45" y="31"/>
                  </a:lnTo>
                  <a:lnTo>
                    <a:pt x="42" y="34"/>
                  </a:lnTo>
                  <a:lnTo>
                    <a:pt x="37" y="39"/>
                  </a:lnTo>
                  <a:lnTo>
                    <a:pt x="34" y="39"/>
                  </a:lnTo>
                  <a:lnTo>
                    <a:pt x="24" y="42"/>
                  </a:lnTo>
                  <a:lnTo>
                    <a:pt x="16" y="42"/>
                  </a:lnTo>
                  <a:lnTo>
                    <a:pt x="10" y="39"/>
                  </a:lnTo>
                  <a:lnTo>
                    <a:pt x="10" y="42"/>
                  </a:lnTo>
                  <a:lnTo>
                    <a:pt x="8" y="45"/>
                  </a:lnTo>
                  <a:lnTo>
                    <a:pt x="10" y="52"/>
                  </a:lnTo>
                  <a:lnTo>
                    <a:pt x="16" y="58"/>
                  </a:lnTo>
                  <a:lnTo>
                    <a:pt x="16" y="60"/>
                  </a:lnTo>
                  <a:lnTo>
                    <a:pt x="8" y="68"/>
                  </a:lnTo>
                  <a:lnTo>
                    <a:pt x="0" y="71"/>
                  </a:lnTo>
                  <a:lnTo>
                    <a:pt x="5" y="76"/>
                  </a:lnTo>
                  <a:lnTo>
                    <a:pt x="10" y="79"/>
                  </a:lnTo>
                  <a:lnTo>
                    <a:pt x="10" y="84"/>
                  </a:lnTo>
                  <a:lnTo>
                    <a:pt x="10" y="87"/>
                  </a:lnTo>
                  <a:lnTo>
                    <a:pt x="8" y="95"/>
                  </a:lnTo>
                  <a:lnTo>
                    <a:pt x="10" y="97"/>
                  </a:lnTo>
                  <a:lnTo>
                    <a:pt x="16" y="103"/>
                  </a:lnTo>
                  <a:lnTo>
                    <a:pt x="18" y="103"/>
                  </a:lnTo>
                  <a:lnTo>
                    <a:pt x="26" y="103"/>
                  </a:lnTo>
                  <a:lnTo>
                    <a:pt x="32" y="103"/>
                  </a:lnTo>
                  <a:lnTo>
                    <a:pt x="32" y="105"/>
                  </a:lnTo>
                  <a:lnTo>
                    <a:pt x="26" y="111"/>
                  </a:lnTo>
                  <a:lnTo>
                    <a:pt x="26" y="113"/>
                  </a:lnTo>
                  <a:lnTo>
                    <a:pt x="24" y="116"/>
                  </a:lnTo>
                  <a:lnTo>
                    <a:pt x="26" y="118"/>
                  </a:lnTo>
                  <a:lnTo>
                    <a:pt x="32" y="118"/>
                  </a:lnTo>
                  <a:lnTo>
                    <a:pt x="42" y="113"/>
                  </a:lnTo>
                  <a:lnTo>
                    <a:pt x="45" y="111"/>
                  </a:lnTo>
                  <a:lnTo>
                    <a:pt x="50" y="103"/>
                  </a:lnTo>
                  <a:lnTo>
                    <a:pt x="58" y="95"/>
                  </a:lnTo>
                  <a:lnTo>
                    <a:pt x="66" y="95"/>
                  </a:lnTo>
                  <a:lnTo>
                    <a:pt x="76" y="97"/>
                  </a:lnTo>
                  <a:lnTo>
                    <a:pt x="84" y="103"/>
                  </a:lnTo>
                  <a:lnTo>
                    <a:pt x="98" y="111"/>
                  </a:lnTo>
                  <a:lnTo>
                    <a:pt x="103" y="113"/>
                  </a:lnTo>
                  <a:lnTo>
                    <a:pt x="105" y="121"/>
                  </a:lnTo>
                  <a:lnTo>
                    <a:pt x="113" y="148"/>
                  </a:lnTo>
                  <a:lnTo>
                    <a:pt x="119" y="148"/>
                  </a:lnTo>
                  <a:lnTo>
                    <a:pt x="124" y="155"/>
                  </a:lnTo>
                  <a:lnTo>
                    <a:pt x="129" y="158"/>
                  </a:lnTo>
                  <a:lnTo>
                    <a:pt x="129" y="166"/>
                  </a:lnTo>
                  <a:lnTo>
                    <a:pt x="137" y="166"/>
                  </a:lnTo>
                  <a:lnTo>
                    <a:pt x="140" y="166"/>
                  </a:lnTo>
                  <a:lnTo>
                    <a:pt x="148" y="174"/>
                  </a:lnTo>
                  <a:lnTo>
                    <a:pt x="150" y="179"/>
                  </a:lnTo>
                  <a:lnTo>
                    <a:pt x="156" y="182"/>
                  </a:lnTo>
                  <a:lnTo>
                    <a:pt x="172" y="198"/>
                  </a:lnTo>
                  <a:lnTo>
                    <a:pt x="182" y="206"/>
                  </a:lnTo>
                  <a:lnTo>
                    <a:pt x="185" y="208"/>
                  </a:lnTo>
                  <a:lnTo>
                    <a:pt x="190" y="208"/>
                  </a:lnTo>
                  <a:lnTo>
                    <a:pt x="198" y="208"/>
                  </a:lnTo>
                  <a:lnTo>
                    <a:pt x="206" y="208"/>
                  </a:lnTo>
                  <a:lnTo>
                    <a:pt x="208" y="208"/>
                  </a:lnTo>
                  <a:lnTo>
                    <a:pt x="208" y="211"/>
                  </a:lnTo>
                  <a:lnTo>
                    <a:pt x="211" y="219"/>
                  </a:lnTo>
                  <a:lnTo>
                    <a:pt x="219" y="224"/>
                  </a:lnTo>
                  <a:lnTo>
                    <a:pt x="224" y="224"/>
                  </a:lnTo>
                  <a:lnTo>
                    <a:pt x="227" y="224"/>
                  </a:lnTo>
                  <a:lnTo>
                    <a:pt x="224" y="232"/>
                  </a:lnTo>
                  <a:lnTo>
                    <a:pt x="235" y="227"/>
                  </a:lnTo>
                  <a:lnTo>
                    <a:pt x="238" y="232"/>
                  </a:lnTo>
                  <a:lnTo>
                    <a:pt x="243" y="235"/>
                  </a:lnTo>
                  <a:lnTo>
                    <a:pt x="243" y="243"/>
                  </a:lnTo>
                  <a:lnTo>
                    <a:pt x="245" y="245"/>
                  </a:lnTo>
                  <a:lnTo>
                    <a:pt x="251" y="245"/>
                  </a:lnTo>
                  <a:lnTo>
                    <a:pt x="253" y="251"/>
                  </a:lnTo>
                  <a:lnTo>
                    <a:pt x="259" y="251"/>
                  </a:lnTo>
                  <a:lnTo>
                    <a:pt x="261" y="251"/>
                  </a:lnTo>
                  <a:lnTo>
                    <a:pt x="264" y="251"/>
                  </a:lnTo>
                  <a:lnTo>
                    <a:pt x="269" y="261"/>
                  </a:lnTo>
                  <a:lnTo>
                    <a:pt x="272" y="269"/>
                  </a:lnTo>
                  <a:lnTo>
                    <a:pt x="277" y="285"/>
                  </a:lnTo>
                  <a:lnTo>
                    <a:pt x="280" y="288"/>
                  </a:lnTo>
                  <a:lnTo>
                    <a:pt x="280" y="295"/>
                  </a:lnTo>
                  <a:lnTo>
                    <a:pt x="277" y="298"/>
                  </a:lnTo>
                  <a:lnTo>
                    <a:pt x="272" y="298"/>
                  </a:lnTo>
                  <a:lnTo>
                    <a:pt x="272" y="306"/>
                  </a:lnTo>
                  <a:lnTo>
                    <a:pt x="264" y="314"/>
                  </a:lnTo>
                  <a:lnTo>
                    <a:pt x="264" y="319"/>
                  </a:lnTo>
                  <a:lnTo>
                    <a:pt x="264" y="322"/>
                  </a:lnTo>
                  <a:lnTo>
                    <a:pt x="269" y="324"/>
                  </a:lnTo>
                  <a:lnTo>
                    <a:pt x="272" y="324"/>
                  </a:lnTo>
                  <a:lnTo>
                    <a:pt x="285" y="314"/>
                  </a:lnTo>
                  <a:lnTo>
                    <a:pt x="293" y="306"/>
                  </a:lnTo>
                  <a:lnTo>
                    <a:pt x="293" y="303"/>
                  </a:lnTo>
                  <a:lnTo>
                    <a:pt x="293" y="295"/>
                  </a:lnTo>
                  <a:lnTo>
                    <a:pt x="298" y="293"/>
                  </a:lnTo>
                  <a:lnTo>
                    <a:pt x="306" y="288"/>
                  </a:lnTo>
                  <a:lnTo>
                    <a:pt x="306" y="285"/>
                  </a:lnTo>
                  <a:lnTo>
                    <a:pt x="306" y="272"/>
                  </a:lnTo>
                  <a:lnTo>
                    <a:pt x="298" y="269"/>
                  </a:lnTo>
                  <a:lnTo>
                    <a:pt x="293" y="266"/>
                  </a:lnTo>
                  <a:lnTo>
                    <a:pt x="288" y="261"/>
                  </a:lnTo>
                  <a:lnTo>
                    <a:pt x="288" y="258"/>
                  </a:lnTo>
                  <a:lnTo>
                    <a:pt x="296" y="243"/>
                  </a:lnTo>
                  <a:lnTo>
                    <a:pt x="298" y="235"/>
                  </a:lnTo>
                  <a:lnTo>
                    <a:pt x="311" y="235"/>
                  </a:lnTo>
                  <a:lnTo>
                    <a:pt x="311" y="237"/>
                  </a:lnTo>
                  <a:lnTo>
                    <a:pt x="319" y="243"/>
                  </a:lnTo>
                  <a:lnTo>
                    <a:pt x="325" y="243"/>
                  </a:lnTo>
                  <a:lnTo>
                    <a:pt x="330" y="245"/>
                  </a:lnTo>
                  <a:lnTo>
                    <a:pt x="333" y="253"/>
                  </a:lnTo>
                  <a:lnTo>
                    <a:pt x="338" y="258"/>
                  </a:lnTo>
                  <a:lnTo>
                    <a:pt x="341" y="258"/>
                  </a:lnTo>
                  <a:lnTo>
                    <a:pt x="346" y="253"/>
                  </a:lnTo>
                  <a:lnTo>
                    <a:pt x="346" y="251"/>
                  </a:lnTo>
                  <a:lnTo>
                    <a:pt x="346" y="243"/>
                  </a:lnTo>
                  <a:lnTo>
                    <a:pt x="341" y="237"/>
                  </a:lnTo>
                  <a:lnTo>
                    <a:pt x="341" y="237"/>
                  </a:lnTo>
                  <a:lnTo>
                    <a:pt x="341" y="237"/>
                  </a:lnTo>
                  <a:lnTo>
                    <a:pt x="341" y="237"/>
                  </a:lnTo>
                  <a:lnTo>
                    <a:pt x="341" y="237"/>
                  </a:lnTo>
                  <a:lnTo>
                    <a:pt x="341" y="237"/>
                  </a:lnTo>
                  <a:close/>
                  <a:moveTo>
                    <a:pt x="50" y="288"/>
                  </a:moveTo>
                  <a:lnTo>
                    <a:pt x="53" y="285"/>
                  </a:lnTo>
                  <a:lnTo>
                    <a:pt x="50" y="285"/>
                  </a:lnTo>
                  <a:lnTo>
                    <a:pt x="50" y="288"/>
                  </a:lnTo>
                  <a:lnTo>
                    <a:pt x="50" y="288"/>
                  </a:lnTo>
                  <a:lnTo>
                    <a:pt x="50" y="288"/>
                  </a:lnTo>
                  <a:lnTo>
                    <a:pt x="50" y="288"/>
                  </a:lnTo>
                  <a:lnTo>
                    <a:pt x="50" y="288"/>
                  </a:lnTo>
                  <a:lnTo>
                    <a:pt x="50" y="288"/>
                  </a:lnTo>
                  <a:close/>
                  <a:moveTo>
                    <a:pt x="84" y="219"/>
                  </a:moveTo>
                  <a:lnTo>
                    <a:pt x="87" y="216"/>
                  </a:lnTo>
                  <a:lnTo>
                    <a:pt x="84" y="216"/>
                  </a:lnTo>
                  <a:lnTo>
                    <a:pt x="84" y="211"/>
                  </a:lnTo>
                  <a:lnTo>
                    <a:pt x="79" y="211"/>
                  </a:lnTo>
                  <a:lnTo>
                    <a:pt x="76" y="208"/>
                  </a:lnTo>
                  <a:lnTo>
                    <a:pt x="71" y="208"/>
                  </a:lnTo>
                  <a:lnTo>
                    <a:pt x="69" y="211"/>
                  </a:lnTo>
                  <a:lnTo>
                    <a:pt x="58" y="219"/>
                  </a:lnTo>
                  <a:lnTo>
                    <a:pt x="50" y="224"/>
                  </a:lnTo>
                  <a:lnTo>
                    <a:pt x="45" y="219"/>
                  </a:lnTo>
                  <a:lnTo>
                    <a:pt x="45" y="224"/>
                  </a:lnTo>
                  <a:lnTo>
                    <a:pt x="45" y="232"/>
                  </a:lnTo>
                  <a:lnTo>
                    <a:pt x="50" y="235"/>
                  </a:lnTo>
                  <a:lnTo>
                    <a:pt x="50" y="243"/>
                  </a:lnTo>
                  <a:lnTo>
                    <a:pt x="53" y="245"/>
                  </a:lnTo>
                  <a:lnTo>
                    <a:pt x="50" y="253"/>
                  </a:lnTo>
                  <a:lnTo>
                    <a:pt x="53" y="253"/>
                  </a:lnTo>
                  <a:lnTo>
                    <a:pt x="53" y="258"/>
                  </a:lnTo>
                  <a:lnTo>
                    <a:pt x="53" y="261"/>
                  </a:lnTo>
                  <a:lnTo>
                    <a:pt x="50" y="261"/>
                  </a:lnTo>
                  <a:lnTo>
                    <a:pt x="50" y="277"/>
                  </a:lnTo>
                  <a:lnTo>
                    <a:pt x="53" y="285"/>
                  </a:lnTo>
                  <a:lnTo>
                    <a:pt x="58" y="293"/>
                  </a:lnTo>
                  <a:lnTo>
                    <a:pt x="61" y="293"/>
                  </a:lnTo>
                  <a:lnTo>
                    <a:pt x="66" y="293"/>
                  </a:lnTo>
                  <a:lnTo>
                    <a:pt x="69" y="288"/>
                  </a:lnTo>
                  <a:lnTo>
                    <a:pt x="69" y="280"/>
                  </a:lnTo>
                  <a:lnTo>
                    <a:pt x="76" y="280"/>
                  </a:lnTo>
                  <a:lnTo>
                    <a:pt x="84" y="280"/>
                  </a:lnTo>
                  <a:lnTo>
                    <a:pt x="87" y="277"/>
                  </a:lnTo>
                  <a:lnTo>
                    <a:pt x="87" y="269"/>
                  </a:lnTo>
                  <a:lnTo>
                    <a:pt x="87" y="258"/>
                  </a:lnTo>
                  <a:lnTo>
                    <a:pt x="87" y="245"/>
                  </a:lnTo>
                  <a:lnTo>
                    <a:pt x="87" y="243"/>
                  </a:lnTo>
                  <a:lnTo>
                    <a:pt x="92" y="235"/>
                  </a:lnTo>
                  <a:lnTo>
                    <a:pt x="92" y="227"/>
                  </a:lnTo>
                  <a:lnTo>
                    <a:pt x="87" y="219"/>
                  </a:lnTo>
                  <a:lnTo>
                    <a:pt x="84" y="219"/>
                  </a:lnTo>
                  <a:lnTo>
                    <a:pt x="84" y="219"/>
                  </a:lnTo>
                  <a:lnTo>
                    <a:pt x="84" y="219"/>
                  </a:lnTo>
                  <a:lnTo>
                    <a:pt x="84" y="219"/>
                  </a:lnTo>
                  <a:lnTo>
                    <a:pt x="84" y="219"/>
                  </a:lnTo>
                  <a:lnTo>
                    <a:pt x="84" y="219"/>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7" name="Freeform 31"/>
            <p:cNvSpPr>
              <a:spLocks noEditPoints="1"/>
            </p:cNvSpPr>
            <p:nvPr/>
          </p:nvSpPr>
          <p:spPr bwMode="auto">
            <a:xfrm>
              <a:off x="5680075" y="2214712"/>
              <a:ext cx="406400" cy="582612"/>
            </a:xfrm>
            <a:custGeom>
              <a:avLst/>
              <a:gdLst>
                <a:gd name="T0" fmla="*/ 64 w 256"/>
                <a:gd name="T1" fmla="*/ 208 h 367"/>
                <a:gd name="T2" fmla="*/ 51 w 256"/>
                <a:gd name="T3" fmla="*/ 187 h 367"/>
                <a:gd name="T4" fmla="*/ 16 w 256"/>
                <a:gd name="T5" fmla="*/ 206 h 367"/>
                <a:gd name="T6" fmla="*/ 24 w 256"/>
                <a:gd name="T7" fmla="*/ 221 h 367"/>
                <a:gd name="T8" fmla="*/ 43 w 256"/>
                <a:gd name="T9" fmla="*/ 227 h 367"/>
                <a:gd name="T10" fmla="*/ 43 w 256"/>
                <a:gd name="T11" fmla="*/ 103 h 367"/>
                <a:gd name="T12" fmla="*/ 64 w 256"/>
                <a:gd name="T13" fmla="*/ 87 h 367"/>
                <a:gd name="T14" fmla="*/ 37 w 256"/>
                <a:gd name="T15" fmla="*/ 87 h 367"/>
                <a:gd name="T16" fmla="*/ 43 w 256"/>
                <a:gd name="T17" fmla="*/ 103 h 367"/>
                <a:gd name="T18" fmla="*/ 196 w 256"/>
                <a:gd name="T19" fmla="*/ 0 h 367"/>
                <a:gd name="T20" fmla="*/ 151 w 256"/>
                <a:gd name="T21" fmla="*/ 60 h 367"/>
                <a:gd name="T22" fmla="*/ 151 w 256"/>
                <a:gd name="T23" fmla="*/ 66 h 367"/>
                <a:gd name="T24" fmla="*/ 196 w 256"/>
                <a:gd name="T25" fmla="*/ 26 h 367"/>
                <a:gd name="T26" fmla="*/ 201 w 256"/>
                <a:gd name="T27" fmla="*/ 13 h 367"/>
                <a:gd name="T28" fmla="*/ 251 w 256"/>
                <a:gd name="T29" fmla="*/ 266 h 367"/>
                <a:gd name="T30" fmla="*/ 225 w 256"/>
                <a:gd name="T31" fmla="*/ 253 h 367"/>
                <a:gd name="T32" fmla="*/ 209 w 256"/>
                <a:gd name="T33" fmla="*/ 227 h 367"/>
                <a:gd name="T34" fmla="*/ 175 w 256"/>
                <a:gd name="T35" fmla="*/ 182 h 367"/>
                <a:gd name="T36" fmla="*/ 132 w 256"/>
                <a:gd name="T37" fmla="*/ 161 h 367"/>
                <a:gd name="T38" fmla="*/ 169 w 256"/>
                <a:gd name="T39" fmla="*/ 118 h 367"/>
                <a:gd name="T40" fmla="*/ 114 w 256"/>
                <a:gd name="T41" fmla="*/ 110 h 367"/>
                <a:gd name="T42" fmla="*/ 148 w 256"/>
                <a:gd name="T43" fmla="*/ 76 h 367"/>
                <a:gd name="T44" fmla="*/ 103 w 256"/>
                <a:gd name="T45" fmla="*/ 76 h 367"/>
                <a:gd name="T46" fmla="*/ 80 w 256"/>
                <a:gd name="T47" fmla="*/ 100 h 367"/>
                <a:gd name="T48" fmla="*/ 80 w 256"/>
                <a:gd name="T49" fmla="*/ 113 h 367"/>
                <a:gd name="T50" fmla="*/ 69 w 256"/>
                <a:gd name="T51" fmla="*/ 134 h 367"/>
                <a:gd name="T52" fmla="*/ 87 w 256"/>
                <a:gd name="T53" fmla="*/ 137 h 367"/>
                <a:gd name="T54" fmla="*/ 72 w 256"/>
                <a:gd name="T55" fmla="*/ 161 h 367"/>
                <a:gd name="T56" fmla="*/ 82 w 256"/>
                <a:gd name="T57" fmla="*/ 163 h 367"/>
                <a:gd name="T58" fmla="*/ 98 w 256"/>
                <a:gd name="T59" fmla="*/ 163 h 367"/>
                <a:gd name="T60" fmla="*/ 82 w 256"/>
                <a:gd name="T61" fmla="*/ 198 h 367"/>
                <a:gd name="T62" fmla="*/ 109 w 256"/>
                <a:gd name="T63" fmla="*/ 200 h 367"/>
                <a:gd name="T64" fmla="*/ 124 w 256"/>
                <a:gd name="T65" fmla="*/ 221 h 367"/>
                <a:gd name="T66" fmla="*/ 132 w 256"/>
                <a:gd name="T67" fmla="*/ 240 h 367"/>
                <a:gd name="T68" fmla="*/ 124 w 256"/>
                <a:gd name="T69" fmla="*/ 253 h 367"/>
                <a:gd name="T70" fmla="*/ 98 w 256"/>
                <a:gd name="T71" fmla="*/ 258 h 367"/>
                <a:gd name="T72" fmla="*/ 106 w 256"/>
                <a:gd name="T73" fmla="*/ 282 h 367"/>
                <a:gd name="T74" fmla="*/ 69 w 256"/>
                <a:gd name="T75" fmla="*/ 309 h 367"/>
                <a:gd name="T76" fmla="*/ 103 w 256"/>
                <a:gd name="T77" fmla="*/ 311 h 367"/>
                <a:gd name="T78" fmla="*/ 143 w 256"/>
                <a:gd name="T79" fmla="*/ 309 h 367"/>
                <a:gd name="T80" fmla="*/ 82 w 256"/>
                <a:gd name="T81" fmla="*/ 338 h 367"/>
                <a:gd name="T82" fmla="*/ 56 w 256"/>
                <a:gd name="T83" fmla="*/ 364 h 367"/>
                <a:gd name="T84" fmla="*/ 95 w 256"/>
                <a:gd name="T85" fmla="*/ 356 h 367"/>
                <a:gd name="T86" fmla="*/ 140 w 256"/>
                <a:gd name="T87" fmla="*/ 348 h 367"/>
                <a:gd name="T88" fmla="*/ 169 w 256"/>
                <a:gd name="T89" fmla="*/ 338 h 367"/>
                <a:gd name="T90" fmla="*/ 220 w 256"/>
                <a:gd name="T91" fmla="*/ 340 h 367"/>
                <a:gd name="T92" fmla="*/ 230 w 256"/>
                <a:gd name="T93" fmla="*/ 314 h 367"/>
                <a:gd name="T94" fmla="*/ 238 w 256"/>
                <a:gd name="T95" fmla="*/ 301 h 367"/>
                <a:gd name="T96" fmla="*/ 251 w 256"/>
                <a:gd name="T97" fmla="*/ 266 h 367"/>
                <a:gd name="T98" fmla="*/ 143 w 256"/>
                <a:gd name="T99" fmla="*/ 145 h 367"/>
                <a:gd name="T100" fmla="*/ 56 w 256"/>
                <a:gd name="T101" fmla="*/ 103 h 367"/>
                <a:gd name="T102" fmla="*/ 64 w 256"/>
                <a:gd name="T103" fmla="*/ 121 h 367"/>
                <a:gd name="T104" fmla="*/ 64 w 256"/>
                <a:gd name="T105" fmla="*/ 113 h 367"/>
                <a:gd name="T106" fmla="*/ 69 w 256"/>
                <a:gd name="T107" fmla="*/ 174 h 367"/>
                <a:gd name="T108" fmla="*/ 87 w 256"/>
                <a:gd name="T109" fmla="*/ 169 h 367"/>
                <a:gd name="T110" fmla="*/ 56 w 256"/>
                <a:gd name="T111" fmla="*/ 140 h 367"/>
                <a:gd name="T112" fmla="*/ 64 w 256"/>
                <a:gd name="T113" fmla="*/ 14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367">
                  <a:moveTo>
                    <a:pt x="53" y="227"/>
                  </a:moveTo>
                  <a:lnTo>
                    <a:pt x="56" y="224"/>
                  </a:lnTo>
                  <a:lnTo>
                    <a:pt x="61" y="221"/>
                  </a:lnTo>
                  <a:lnTo>
                    <a:pt x="64" y="221"/>
                  </a:lnTo>
                  <a:lnTo>
                    <a:pt x="69" y="216"/>
                  </a:lnTo>
                  <a:lnTo>
                    <a:pt x="64" y="216"/>
                  </a:lnTo>
                  <a:lnTo>
                    <a:pt x="64" y="213"/>
                  </a:lnTo>
                  <a:lnTo>
                    <a:pt x="64" y="208"/>
                  </a:lnTo>
                  <a:lnTo>
                    <a:pt x="69" y="213"/>
                  </a:lnTo>
                  <a:lnTo>
                    <a:pt x="69" y="206"/>
                  </a:lnTo>
                  <a:lnTo>
                    <a:pt x="64" y="206"/>
                  </a:lnTo>
                  <a:lnTo>
                    <a:pt x="56" y="206"/>
                  </a:lnTo>
                  <a:lnTo>
                    <a:pt x="64" y="200"/>
                  </a:lnTo>
                  <a:lnTo>
                    <a:pt x="61" y="198"/>
                  </a:lnTo>
                  <a:lnTo>
                    <a:pt x="53" y="190"/>
                  </a:lnTo>
                  <a:lnTo>
                    <a:pt x="51" y="187"/>
                  </a:lnTo>
                  <a:lnTo>
                    <a:pt x="43" y="187"/>
                  </a:lnTo>
                  <a:lnTo>
                    <a:pt x="37" y="190"/>
                  </a:lnTo>
                  <a:lnTo>
                    <a:pt x="35" y="190"/>
                  </a:lnTo>
                  <a:lnTo>
                    <a:pt x="29" y="195"/>
                  </a:lnTo>
                  <a:lnTo>
                    <a:pt x="27" y="195"/>
                  </a:lnTo>
                  <a:lnTo>
                    <a:pt x="24" y="195"/>
                  </a:lnTo>
                  <a:lnTo>
                    <a:pt x="19" y="198"/>
                  </a:lnTo>
                  <a:lnTo>
                    <a:pt x="16" y="206"/>
                  </a:lnTo>
                  <a:lnTo>
                    <a:pt x="11" y="206"/>
                  </a:lnTo>
                  <a:lnTo>
                    <a:pt x="8" y="206"/>
                  </a:lnTo>
                  <a:lnTo>
                    <a:pt x="11" y="208"/>
                  </a:lnTo>
                  <a:lnTo>
                    <a:pt x="0" y="213"/>
                  </a:lnTo>
                  <a:lnTo>
                    <a:pt x="3" y="216"/>
                  </a:lnTo>
                  <a:lnTo>
                    <a:pt x="16" y="224"/>
                  </a:lnTo>
                  <a:lnTo>
                    <a:pt x="19" y="224"/>
                  </a:lnTo>
                  <a:lnTo>
                    <a:pt x="24" y="221"/>
                  </a:lnTo>
                  <a:lnTo>
                    <a:pt x="24" y="216"/>
                  </a:lnTo>
                  <a:lnTo>
                    <a:pt x="27" y="216"/>
                  </a:lnTo>
                  <a:lnTo>
                    <a:pt x="29" y="216"/>
                  </a:lnTo>
                  <a:lnTo>
                    <a:pt x="35" y="221"/>
                  </a:lnTo>
                  <a:lnTo>
                    <a:pt x="35" y="221"/>
                  </a:lnTo>
                  <a:lnTo>
                    <a:pt x="37" y="224"/>
                  </a:lnTo>
                  <a:lnTo>
                    <a:pt x="37" y="227"/>
                  </a:lnTo>
                  <a:lnTo>
                    <a:pt x="43" y="227"/>
                  </a:lnTo>
                  <a:lnTo>
                    <a:pt x="51" y="224"/>
                  </a:lnTo>
                  <a:lnTo>
                    <a:pt x="53" y="227"/>
                  </a:lnTo>
                  <a:lnTo>
                    <a:pt x="53" y="227"/>
                  </a:lnTo>
                  <a:lnTo>
                    <a:pt x="53" y="227"/>
                  </a:lnTo>
                  <a:lnTo>
                    <a:pt x="53" y="227"/>
                  </a:lnTo>
                  <a:lnTo>
                    <a:pt x="53" y="227"/>
                  </a:lnTo>
                  <a:lnTo>
                    <a:pt x="53" y="227"/>
                  </a:lnTo>
                  <a:close/>
                  <a:moveTo>
                    <a:pt x="43" y="103"/>
                  </a:moveTo>
                  <a:lnTo>
                    <a:pt x="45" y="100"/>
                  </a:lnTo>
                  <a:lnTo>
                    <a:pt x="51" y="95"/>
                  </a:lnTo>
                  <a:lnTo>
                    <a:pt x="53" y="95"/>
                  </a:lnTo>
                  <a:lnTo>
                    <a:pt x="56" y="95"/>
                  </a:lnTo>
                  <a:lnTo>
                    <a:pt x="56" y="92"/>
                  </a:lnTo>
                  <a:lnTo>
                    <a:pt x="53" y="92"/>
                  </a:lnTo>
                  <a:lnTo>
                    <a:pt x="61" y="87"/>
                  </a:lnTo>
                  <a:lnTo>
                    <a:pt x="64" y="87"/>
                  </a:lnTo>
                  <a:lnTo>
                    <a:pt x="61" y="84"/>
                  </a:lnTo>
                  <a:lnTo>
                    <a:pt x="64" y="81"/>
                  </a:lnTo>
                  <a:lnTo>
                    <a:pt x="64" y="76"/>
                  </a:lnTo>
                  <a:lnTo>
                    <a:pt x="61" y="81"/>
                  </a:lnTo>
                  <a:lnTo>
                    <a:pt x="51" y="84"/>
                  </a:lnTo>
                  <a:lnTo>
                    <a:pt x="51" y="87"/>
                  </a:lnTo>
                  <a:lnTo>
                    <a:pt x="45" y="87"/>
                  </a:lnTo>
                  <a:lnTo>
                    <a:pt x="37" y="87"/>
                  </a:lnTo>
                  <a:lnTo>
                    <a:pt x="43" y="92"/>
                  </a:lnTo>
                  <a:lnTo>
                    <a:pt x="37" y="95"/>
                  </a:lnTo>
                  <a:lnTo>
                    <a:pt x="45" y="95"/>
                  </a:lnTo>
                  <a:lnTo>
                    <a:pt x="37" y="100"/>
                  </a:lnTo>
                  <a:lnTo>
                    <a:pt x="43" y="103"/>
                  </a:lnTo>
                  <a:lnTo>
                    <a:pt x="43" y="103"/>
                  </a:lnTo>
                  <a:lnTo>
                    <a:pt x="43" y="103"/>
                  </a:lnTo>
                  <a:lnTo>
                    <a:pt x="43" y="103"/>
                  </a:lnTo>
                  <a:lnTo>
                    <a:pt x="43" y="103"/>
                  </a:lnTo>
                  <a:lnTo>
                    <a:pt x="43" y="103"/>
                  </a:lnTo>
                  <a:close/>
                  <a:moveTo>
                    <a:pt x="196" y="0"/>
                  </a:moveTo>
                  <a:lnTo>
                    <a:pt x="193" y="5"/>
                  </a:lnTo>
                  <a:lnTo>
                    <a:pt x="196" y="7"/>
                  </a:lnTo>
                  <a:lnTo>
                    <a:pt x="201" y="0"/>
                  </a:lnTo>
                  <a:lnTo>
                    <a:pt x="196" y="0"/>
                  </a:lnTo>
                  <a:lnTo>
                    <a:pt x="196" y="0"/>
                  </a:lnTo>
                  <a:lnTo>
                    <a:pt x="196" y="0"/>
                  </a:lnTo>
                  <a:lnTo>
                    <a:pt x="196" y="0"/>
                  </a:lnTo>
                  <a:lnTo>
                    <a:pt x="196" y="0"/>
                  </a:lnTo>
                  <a:lnTo>
                    <a:pt x="196" y="0"/>
                  </a:lnTo>
                  <a:close/>
                  <a:moveTo>
                    <a:pt x="151" y="66"/>
                  </a:moveTo>
                  <a:lnTo>
                    <a:pt x="156" y="66"/>
                  </a:lnTo>
                  <a:lnTo>
                    <a:pt x="159" y="60"/>
                  </a:lnTo>
                  <a:lnTo>
                    <a:pt x="151" y="60"/>
                  </a:lnTo>
                  <a:lnTo>
                    <a:pt x="148" y="58"/>
                  </a:lnTo>
                  <a:lnTo>
                    <a:pt x="143" y="58"/>
                  </a:lnTo>
                  <a:lnTo>
                    <a:pt x="143" y="52"/>
                  </a:lnTo>
                  <a:lnTo>
                    <a:pt x="140" y="52"/>
                  </a:lnTo>
                  <a:lnTo>
                    <a:pt x="138" y="58"/>
                  </a:lnTo>
                  <a:lnTo>
                    <a:pt x="140" y="60"/>
                  </a:lnTo>
                  <a:lnTo>
                    <a:pt x="151" y="66"/>
                  </a:lnTo>
                  <a:lnTo>
                    <a:pt x="151" y="66"/>
                  </a:lnTo>
                  <a:lnTo>
                    <a:pt x="151" y="66"/>
                  </a:lnTo>
                  <a:lnTo>
                    <a:pt x="151" y="66"/>
                  </a:lnTo>
                  <a:lnTo>
                    <a:pt x="151" y="66"/>
                  </a:lnTo>
                  <a:lnTo>
                    <a:pt x="151" y="66"/>
                  </a:lnTo>
                  <a:close/>
                  <a:moveTo>
                    <a:pt x="190" y="15"/>
                  </a:moveTo>
                  <a:lnTo>
                    <a:pt x="193" y="15"/>
                  </a:lnTo>
                  <a:lnTo>
                    <a:pt x="196" y="21"/>
                  </a:lnTo>
                  <a:lnTo>
                    <a:pt x="196" y="26"/>
                  </a:lnTo>
                  <a:lnTo>
                    <a:pt x="193" y="31"/>
                  </a:lnTo>
                  <a:lnTo>
                    <a:pt x="201" y="26"/>
                  </a:lnTo>
                  <a:lnTo>
                    <a:pt x="204" y="23"/>
                  </a:lnTo>
                  <a:lnTo>
                    <a:pt x="209" y="13"/>
                  </a:lnTo>
                  <a:lnTo>
                    <a:pt x="204" y="7"/>
                  </a:lnTo>
                  <a:lnTo>
                    <a:pt x="204" y="5"/>
                  </a:lnTo>
                  <a:lnTo>
                    <a:pt x="196" y="7"/>
                  </a:lnTo>
                  <a:lnTo>
                    <a:pt x="201" y="13"/>
                  </a:lnTo>
                  <a:lnTo>
                    <a:pt x="185" y="13"/>
                  </a:lnTo>
                  <a:lnTo>
                    <a:pt x="190" y="15"/>
                  </a:lnTo>
                  <a:lnTo>
                    <a:pt x="190" y="15"/>
                  </a:lnTo>
                  <a:lnTo>
                    <a:pt x="190" y="15"/>
                  </a:lnTo>
                  <a:lnTo>
                    <a:pt x="190" y="15"/>
                  </a:lnTo>
                  <a:lnTo>
                    <a:pt x="190" y="15"/>
                  </a:lnTo>
                  <a:lnTo>
                    <a:pt x="190" y="15"/>
                  </a:lnTo>
                  <a:close/>
                  <a:moveTo>
                    <a:pt x="251" y="266"/>
                  </a:moveTo>
                  <a:lnTo>
                    <a:pt x="238" y="266"/>
                  </a:lnTo>
                  <a:lnTo>
                    <a:pt x="230" y="261"/>
                  </a:lnTo>
                  <a:lnTo>
                    <a:pt x="227" y="266"/>
                  </a:lnTo>
                  <a:lnTo>
                    <a:pt x="225" y="274"/>
                  </a:lnTo>
                  <a:lnTo>
                    <a:pt x="217" y="269"/>
                  </a:lnTo>
                  <a:lnTo>
                    <a:pt x="212" y="269"/>
                  </a:lnTo>
                  <a:lnTo>
                    <a:pt x="220" y="258"/>
                  </a:lnTo>
                  <a:lnTo>
                    <a:pt x="225" y="253"/>
                  </a:lnTo>
                  <a:lnTo>
                    <a:pt x="220" y="250"/>
                  </a:lnTo>
                  <a:lnTo>
                    <a:pt x="212" y="243"/>
                  </a:lnTo>
                  <a:lnTo>
                    <a:pt x="209" y="243"/>
                  </a:lnTo>
                  <a:lnTo>
                    <a:pt x="193" y="240"/>
                  </a:lnTo>
                  <a:lnTo>
                    <a:pt x="209" y="240"/>
                  </a:lnTo>
                  <a:lnTo>
                    <a:pt x="220" y="243"/>
                  </a:lnTo>
                  <a:lnTo>
                    <a:pt x="212" y="235"/>
                  </a:lnTo>
                  <a:lnTo>
                    <a:pt x="209" y="227"/>
                  </a:lnTo>
                  <a:lnTo>
                    <a:pt x="212" y="224"/>
                  </a:lnTo>
                  <a:lnTo>
                    <a:pt x="204" y="221"/>
                  </a:lnTo>
                  <a:lnTo>
                    <a:pt x="201" y="213"/>
                  </a:lnTo>
                  <a:lnTo>
                    <a:pt x="193" y="208"/>
                  </a:lnTo>
                  <a:lnTo>
                    <a:pt x="185" y="208"/>
                  </a:lnTo>
                  <a:lnTo>
                    <a:pt x="183" y="206"/>
                  </a:lnTo>
                  <a:lnTo>
                    <a:pt x="177" y="198"/>
                  </a:lnTo>
                  <a:lnTo>
                    <a:pt x="175" y="182"/>
                  </a:lnTo>
                  <a:lnTo>
                    <a:pt x="175" y="174"/>
                  </a:lnTo>
                  <a:lnTo>
                    <a:pt x="167" y="169"/>
                  </a:lnTo>
                  <a:lnTo>
                    <a:pt x="151" y="161"/>
                  </a:lnTo>
                  <a:lnTo>
                    <a:pt x="148" y="161"/>
                  </a:lnTo>
                  <a:lnTo>
                    <a:pt x="143" y="161"/>
                  </a:lnTo>
                  <a:lnTo>
                    <a:pt x="140" y="163"/>
                  </a:lnTo>
                  <a:lnTo>
                    <a:pt x="130" y="161"/>
                  </a:lnTo>
                  <a:lnTo>
                    <a:pt x="132" y="161"/>
                  </a:lnTo>
                  <a:lnTo>
                    <a:pt x="140" y="155"/>
                  </a:lnTo>
                  <a:lnTo>
                    <a:pt x="143" y="155"/>
                  </a:lnTo>
                  <a:lnTo>
                    <a:pt x="148" y="153"/>
                  </a:lnTo>
                  <a:lnTo>
                    <a:pt x="148" y="147"/>
                  </a:lnTo>
                  <a:lnTo>
                    <a:pt x="146" y="145"/>
                  </a:lnTo>
                  <a:lnTo>
                    <a:pt x="148" y="145"/>
                  </a:lnTo>
                  <a:lnTo>
                    <a:pt x="164" y="134"/>
                  </a:lnTo>
                  <a:lnTo>
                    <a:pt x="169" y="118"/>
                  </a:lnTo>
                  <a:lnTo>
                    <a:pt x="175" y="113"/>
                  </a:lnTo>
                  <a:lnTo>
                    <a:pt x="175" y="110"/>
                  </a:lnTo>
                  <a:lnTo>
                    <a:pt x="169" y="103"/>
                  </a:lnTo>
                  <a:lnTo>
                    <a:pt x="164" y="103"/>
                  </a:lnTo>
                  <a:lnTo>
                    <a:pt x="151" y="103"/>
                  </a:lnTo>
                  <a:lnTo>
                    <a:pt x="140" y="103"/>
                  </a:lnTo>
                  <a:lnTo>
                    <a:pt x="130" y="103"/>
                  </a:lnTo>
                  <a:lnTo>
                    <a:pt x="114" y="110"/>
                  </a:lnTo>
                  <a:lnTo>
                    <a:pt x="117" y="103"/>
                  </a:lnTo>
                  <a:lnTo>
                    <a:pt x="122" y="103"/>
                  </a:lnTo>
                  <a:lnTo>
                    <a:pt x="122" y="100"/>
                  </a:lnTo>
                  <a:lnTo>
                    <a:pt x="117" y="100"/>
                  </a:lnTo>
                  <a:lnTo>
                    <a:pt x="122" y="95"/>
                  </a:lnTo>
                  <a:lnTo>
                    <a:pt x="132" y="87"/>
                  </a:lnTo>
                  <a:lnTo>
                    <a:pt x="143" y="81"/>
                  </a:lnTo>
                  <a:lnTo>
                    <a:pt x="148" y="76"/>
                  </a:lnTo>
                  <a:lnTo>
                    <a:pt x="148" y="73"/>
                  </a:lnTo>
                  <a:lnTo>
                    <a:pt x="143" y="73"/>
                  </a:lnTo>
                  <a:lnTo>
                    <a:pt x="132" y="73"/>
                  </a:lnTo>
                  <a:lnTo>
                    <a:pt x="122" y="76"/>
                  </a:lnTo>
                  <a:lnTo>
                    <a:pt x="114" y="76"/>
                  </a:lnTo>
                  <a:lnTo>
                    <a:pt x="109" y="76"/>
                  </a:lnTo>
                  <a:lnTo>
                    <a:pt x="106" y="76"/>
                  </a:lnTo>
                  <a:lnTo>
                    <a:pt x="103" y="76"/>
                  </a:lnTo>
                  <a:lnTo>
                    <a:pt x="98" y="73"/>
                  </a:lnTo>
                  <a:lnTo>
                    <a:pt x="95" y="76"/>
                  </a:lnTo>
                  <a:lnTo>
                    <a:pt x="90" y="84"/>
                  </a:lnTo>
                  <a:lnTo>
                    <a:pt x="87" y="87"/>
                  </a:lnTo>
                  <a:lnTo>
                    <a:pt x="82" y="92"/>
                  </a:lnTo>
                  <a:lnTo>
                    <a:pt x="90" y="100"/>
                  </a:lnTo>
                  <a:lnTo>
                    <a:pt x="82" y="100"/>
                  </a:lnTo>
                  <a:lnTo>
                    <a:pt x="80" y="100"/>
                  </a:lnTo>
                  <a:lnTo>
                    <a:pt x="77" y="103"/>
                  </a:lnTo>
                  <a:lnTo>
                    <a:pt x="77" y="100"/>
                  </a:lnTo>
                  <a:lnTo>
                    <a:pt x="72" y="103"/>
                  </a:lnTo>
                  <a:lnTo>
                    <a:pt x="72" y="108"/>
                  </a:lnTo>
                  <a:lnTo>
                    <a:pt x="77" y="110"/>
                  </a:lnTo>
                  <a:lnTo>
                    <a:pt x="72" y="110"/>
                  </a:lnTo>
                  <a:lnTo>
                    <a:pt x="72" y="113"/>
                  </a:lnTo>
                  <a:lnTo>
                    <a:pt x="80" y="113"/>
                  </a:lnTo>
                  <a:lnTo>
                    <a:pt x="72" y="118"/>
                  </a:lnTo>
                  <a:lnTo>
                    <a:pt x="77" y="118"/>
                  </a:lnTo>
                  <a:lnTo>
                    <a:pt x="77" y="121"/>
                  </a:lnTo>
                  <a:lnTo>
                    <a:pt x="80" y="121"/>
                  </a:lnTo>
                  <a:lnTo>
                    <a:pt x="72" y="126"/>
                  </a:lnTo>
                  <a:lnTo>
                    <a:pt x="69" y="129"/>
                  </a:lnTo>
                  <a:lnTo>
                    <a:pt x="72" y="134"/>
                  </a:lnTo>
                  <a:lnTo>
                    <a:pt x="69" y="134"/>
                  </a:lnTo>
                  <a:lnTo>
                    <a:pt x="69" y="137"/>
                  </a:lnTo>
                  <a:lnTo>
                    <a:pt x="61" y="134"/>
                  </a:lnTo>
                  <a:lnTo>
                    <a:pt x="56" y="137"/>
                  </a:lnTo>
                  <a:lnTo>
                    <a:pt x="64" y="137"/>
                  </a:lnTo>
                  <a:lnTo>
                    <a:pt x="69" y="145"/>
                  </a:lnTo>
                  <a:lnTo>
                    <a:pt x="77" y="140"/>
                  </a:lnTo>
                  <a:lnTo>
                    <a:pt x="87" y="134"/>
                  </a:lnTo>
                  <a:lnTo>
                    <a:pt x="87" y="137"/>
                  </a:lnTo>
                  <a:lnTo>
                    <a:pt x="80" y="140"/>
                  </a:lnTo>
                  <a:lnTo>
                    <a:pt x="82" y="140"/>
                  </a:lnTo>
                  <a:lnTo>
                    <a:pt x="80" y="145"/>
                  </a:lnTo>
                  <a:lnTo>
                    <a:pt x="77" y="147"/>
                  </a:lnTo>
                  <a:lnTo>
                    <a:pt x="72" y="155"/>
                  </a:lnTo>
                  <a:lnTo>
                    <a:pt x="69" y="161"/>
                  </a:lnTo>
                  <a:lnTo>
                    <a:pt x="69" y="163"/>
                  </a:lnTo>
                  <a:lnTo>
                    <a:pt x="72" y="161"/>
                  </a:lnTo>
                  <a:lnTo>
                    <a:pt x="69" y="169"/>
                  </a:lnTo>
                  <a:lnTo>
                    <a:pt x="72" y="169"/>
                  </a:lnTo>
                  <a:lnTo>
                    <a:pt x="77" y="169"/>
                  </a:lnTo>
                  <a:lnTo>
                    <a:pt x="77" y="163"/>
                  </a:lnTo>
                  <a:lnTo>
                    <a:pt x="80" y="161"/>
                  </a:lnTo>
                  <a:lnTo>
                    <a:pt x="80" y="163"/>
                  </a:lnTo>
                  <a:lnTo>
                    <a:pt x="80" y="169"/>
                  </a:lnTo>
                  <a:lnTo>
                    <a:pt x="82" y="163"/>
                  </a:lnTo>
                  <a:lnTo>
                    <a:pt x="87" y="163"/>
                  </a:lnTo>
                  <a:lnTo>
                    <a:pt x="87" y="169"/>
                  </a:lnTo>
                  <a:lnTo>
                    <a:pt x="90" y="161"/>
                  </a:lnTo>
                  <a:lnTo>
                    <a:pt x="90" y="155"/>
                  </a:lnTo>
                  <a:lnTo>
                    <a:pt x="95" y="155"/>
                  </a:lnTo>
                  <a:lnTo>
                    <a:pt x="90" y="161"/>
                  </a:lnTo>
                  <a:lnTo>
                    <a:pt x="95" y="161"/>
                  </a:lnTo>
                  <a:lnTo>
                    <a:pt x="98" y="163"/>
                  </a:lnTo>
                  <a:lnTo>
                    <a:pt x="95" y="163"/>
                  </a:lnTo>
                  <a:lnTo>
                    <a:pt x="90" y="163"/>
                  </a:lnTo>
                  <a:lnTo>
                    <a:pt x="90" y="171"/>
                  </a:lnTo>
                  <a:lnTo>
                    <a:pt x="95" y="174"/>
                  </a:lnTo>
                  <a:lnTo>
                    <a:pt x="95" y="182"/>
                  </a:lnTo>
                  <a:lnTo>
                    <a:pt x="90" y="187"/>
                  </a:lnTo>
                  <a:lnTo>
                    <a:pt x="82" y="190"/>
                  </a:lnTo>
                  <a:lnTo>
                    <a:pt x="82" y="198"/>
                  </a:lnTo>
                  <a:lnTo>
                    <a:pt x="80" y="198"/>
                  </a:lnTo>
                  <a:lnTo>
                    <a:pt x="80" y="200"/>
                  </a:lnTo>
                  <a:lnTo>
                    <a:pt x="87" y="208"/>
                  </a:lnTo>
                  <a:lnTo>
                    <a:pt x="87" y="200"/>
                  </a:lnTo>
                  <a:lnTo>
                    <a:pt x="95" y="200"/>
                  </a:lnTo>
                  <a:lnTo>
                    <a:pt x="98" y="206"/>
                  </a:lnTo>
                  <a:lnTo>
                    <a:pt x="98" y="198"/>
                  </a:lnTo>
                  <a:lnTo>
                    <a:pt x="109" y="200"/>
                  </a:lnTo>
                  <a:lnTo>
                    <a:pt x="117" y="200"/>
                  </a:lnTo>
                  <a:lnTo>
                    <a:pt x="122" y="198"/>
                  </a:lnTo>
                  <a:lnTo>
                    <a:pt x="122" y="195"/>
                  </a:lnTo>
                  <a:lnTo>
                    <a:pt x="138" y="198"/>
                  </a:lnTo>
                  <a:lnTo>
                    <a:pt x="130" y="200"/>
                  </a:lnTo>
                  <a:lnTo>
                    <a:pt x="122" y="206"/>
                  </a:lnTo>
                  <a:lnTo>
                    <a:pt x="122" y="216"/>
                  </a:lnTo>
                  <a:lnTo>
                    <a:pt x="124" y="221"/>
                  </a:lnTo>
                  <a:lnTo>
                    <a:pt x="130" y="221"/>
                  </a:lnTo>
                  <a:lnTo>
                    <a:pt x="130" y="227"/>
                  </a:lnTo>
                  <a:lnTo>
                    <a:pt x="132" y="221"/>
                  </a:lnTo>
                  <a:lnTo>
                    <a:pt x="138" y="224"/>
                  </a:lnTo>
                  <a:lnTo>
                    <a:pt x="140" y="221"/>
                  </a:lnTo>
                  <a:lnTo>
                    <a:pt x="138" y="232"/>
                  </a:lnTo>
                  <a:lnTo>
                    <a:pt x="132" y="235"/>
                  </a:lnTo>
                  <a:lnTo>
                    <a:pt x="132" y="240"/>
                  </a:lnTo>
                  <a:lnTo>
                    <a:pt x="138" y="240"/>
                  </a:lnTo>
                  <a:lnTo>
                    <a:pt x="132" y="243"/>
                  </a:lnTo>
                  <a:lnTo>
                    <a:pt x="132" y="248"/>
                  </a:lnTo>
                  <a:lnTo>
                    <a:pt x="138" y="250"/>
                  </a:lnTo>
                  <a:lnTo>
                    <a:pt x="132" y="250"/>
                  </a:lnTo>
                  <a:lnTo>
                    <a:pt x="130" y="250"/>
                  </a:lnTo>
                  <a:lnTo>
                    <a:pt x="130" y="253"/>
                  </a:lnTo>
                  <a:lnTo>
                    <a:pt x="124" y="253"/>
                  </a:lnTo>
                  <a:lnTo>
                    <a:pt x="117" y="253"/>
                  </a:lnTo>
                  <a:lnTo>
                    <a:pt x="103" y="253"/>
                  </a:lnTo>
                  <a:lnTo>
                    <a:pt x="98" y="250"/>
                  </a:lnTo>
                  <a:lnTo>
                    <a:pt x="90" y="250"/>
                  </a:lnTo>
                  <a:lnTo>
                    <a:pt x="90" y="253"/>
                  </a:lnTo>
                  <a:lnTo>
                    <a:pt x="90" y="258"/>
                  </a:lnTo>
                  <a:lnTo>
                    <a:pt x="95" y="258"/>
                  </a:lnTo>
                  <a:lnTo>
                    <a:pt x="98" y="258"/>
                  </a:lnTo>
                  <a:lnTo>
                    <a:pt x="82" y="269"/>
                  </a:lnTo>
                  <a:lnTo>
                    <a:pt x="90" y="269"/>
                  </a:lnTo>
                  <a:lnTo>
                    <a:pt x="95" y="266"/>
                  </a:lnTo>
                  <a:lnTo>
                    <a:pt x="103" y="266"/>
                  </a:lnTo>
                  <a:lnTo>
                    <a:pt x="103" y="269"/>
                  </a:lnTo>
                  <a:lnTo>
                    <a:pt x="103" y="274"/>
                  </a:lnTo>
                  <a:lnTo>
                    <a:pt x="103" y="277"/>
                  </a:lnTo>
                  <a:lnTo>
                    <a:pt x="106" y="282"/>
                  </a:lnTo>
                  <a:lnTo>
                    <a:pt x="103" y="282"/>
                  </a:lnTo>
                  <a:lnTo>
                    <a:pt x="98" y="285"/>
                  </a:lnTo>
                  <a:lnTo>
                    <a:pt x="95" y="287"/>
                  </a:lnTo>
                  <a:lnTo>
                    <a:pt x="90" y="293"/>
                  </a:lnTo>
                  <a:lnTo>
                    <a:pt x="80" y="295"/>
                  </a:lnTo>
                  <a:lnTo>
                    <a:pt x="69" y="303"/>
                  </a:lnTo>
                  <a:lnTo>
                    <a:pt x="72" y="303"/>
                  </a:lnTo>
                  <a:lnTo>
                    <a:pt x="69" y="309"/>
                  </a:lnTo>
                  <a:lnTo>
                    <a:pt x="72" y="309"/>
                  </a:lnTo>
                  <a:lnTo>
                    <a:pt x="77" y="311"/>
                  </a:lnTo>
                  <a:lnTo>
                    <a:pt x="80" y="311"/>
                  </a:lnTo>
                  <a:lnTo>
                    <a:pt x="90" y="309"/>
                  </a:lnTo>
                  <a:lnTo>
                    <a:pt x="95" y="311"/>
                  </a:lnTo>
                  <a:lnTo>
                    <a:pt x="95" y="314"/>
                  </a:lnTo>
                  <a:lnTo>
                    <a:pt x="98" y="314"/>
                  </a:lnTo>
                  <a:lnTo>
                    <a:pt x="103" y="311"/>
                  </a:lnTo>
                  <a:lnTo>
                    <a:pt x="106" y="311"/>
                  </a:lnTo>
                  <a:lnTo>
                    <a:pt x="106" y="314"/>
                  </a:lnTo>
                  <a:lnTo>
                    <a:pt x="114" y="319"/>
                  </a:lnTo>
                  <a:lnTo>
                    <a:pt x="117" y="319"/>
                  </a:lnTo>
                  <a:lnTo>
                    <a:pt x="122" y="319"/>
                  </a:lnTo>
                  <a:lnTo>
                    <a:pt x="130" y="314"/>
                  </a:lnTo>
                  <a:lnTo>
                    <a:pt x="138" y="311"/>
                  </a:lnTo>
                  <a:lnTo>
                    <a:pt x="143" y="309"/>
                  </a:lnTo>
                  <a:lnTo>
                    <a:pt x="124" y="322"/>
                  </a:lnTo>
                  <a:lnTo>
                    <a:pt x="124" y="327"/>
                  </a:lnTo>
                  <a:lnTo>
                    <a:pt x="114" y="327"/>
                  </a:lnTo>
                  <a:lnTo>
                    <a:pt x="106" y="322"/>
                  </a:lnTo>
                  <a:lnTo>
                    <a:pt x="95" y="327"/>
                  </a:lnTo>
                  <a:lnTo>
                    <a:pt x="90" y="335"/>
                  </a:lnTo>
                  <a:lnTo>
                    <a:pt x="87" y="335"/>
                  </a:lnTo>
                  <a:lnTo>
                    <a:pt x="82" y="338"/>
                  </a:lnTo>
                  <a:lnTo>
                    <a:pt x="80" y="346"/>
                  </a:lnTo>
                  <a:lnTo>
                    <a:pt x="72" y="348"/>
                  </a:lnTo>
                  <a:lnTo>
                    <a:pt x="69" y="348"/>
                  </a:lnTo>
                  <a:lnTo>
                    <a:pt x="69" y="353"/>
                  </a:lnTo>
                  <a:lnTo>
                    <a:pt x="64" y="356"/>
                  </a:lnTo>
                  <a:lnTo>
                    <a:pt x="56" y="356"/>
                  </a:lnTo>
                  <a:lnTo>
                    <a:pt x="51" y="364"/>
                  </a:lnTo>
                  <a:lnTo>
                    <a:pt x="56" y="364"/>
                  </a:lnTo>
                  <a:lnTo>
                    <a:pt x="61" y="364"/>
                  </a:lnTo>
                  <a:lnTo>
                    <a:pt x="61" y="367"/>
                  </a:lnTo>
                  <a:lnTo>
                    <a:pt x="69" y="364"/>
                  </a:lnTo>
                  <a:lnTo>
                    <a:pt x="72" y="361"/>
                  </a:lnTo>
                  <a:lnTo>
                    <a:pt x="82" y="356"/>
                  </a:lnTo>
                  <a:lnTo>
                    <a:pt x="87" y="356"/>
                  </a:lnTo>
                  <a:lnTo>
                    <a:pt x="90" y="353"/>
                  </a:lnTo>
                  <a:lnTo>
                    <a:pt x="95" y="356"/>
                  </a:lnTo>
                  <a:lnTo>
                    <a:pt x="103" y="361"/>
                  </a:lnTo>
                  <a:lnTo>
                    <a:pt x="106" y="356"/>
                  </a:lnTo>
                  <a:lnTo>
                    <a:pt x="109" y="353"/>
                  </a:lnTo>
                  <a:lnTo>
                    <a:pt x="114" y="346"/>
                  </a:lnTo>
                  <a:lnTo>
                    <a:pt x="117" y="346"/>
                  </a:lnTo>
                  <a:lnTo>
                    <a:pt x="124" y="340"/>
                  </a:lnTo>
                  <a:lnTo>
                    <a:pt x="132" y="340"/>
                  </a:lnTo>
                  <a:lnTo>
                    <a:pt x="140" y="348"/>
                  </a:lnTo>
                  <a:lnTo>
                    <a:pt x="143" y="346"/>
                  </a:lnTo>
                  <a:lnTo>
                    <a:pt x="148" y="346"/>
                  </a:lnTo>
                  <a:lnTo>
                    <a:pt x="151" y="346"/>
                  </a:lnTo>
                  <a:lnTo>
                    <a:pt x="156" y="346"/>
                  </a:lnTo>
                  <a:lnTo>
                    <a:pt x="151" y="340"/>
                  </a:lnTo>
                  <a:lnTo>
                    <a:pt x="164" y="340"/>
                  </a:lnTo>
                  <a:lnTo>
                    <a:pt x="169" y="340"/>
                  </a:lnTo>
                  <a:lnTo>
                    <a:pt x="169" y="338"/>
                  </a:lnTo>
                  <a:lnTo>
                    <a:pt x="177" y="338"/>
                  </a:lnTo>
                  <a:lnTo>
                    <a:pt x="183" y="338"/>
                  </a:lnTo>
                  <a:lnTo>
                    <a:pt x="185" y="340"/>
                  </a:lnTo>
                  <a:lnTo>
                    <a:pt x="190" y="340"/>
                  </a:lnTo>
                  <a:lnTo>
                    <a:pt x="193" y="340"/>
                  </a:lnTo>
                  <a:lnTo>
                    <a:pt x="201" y="338"/>
                  </a:lnTo>
                  <a:lnTo>
                    <a:pt x="209" y="340"/>
                  </a:lnTo>
                  <a:lnTo>
                    <a:pt x="220" y="340"/>
                  </a:lnTo>
                  <a:lnTo>
                    <a:pt x="227" y="338"/>
                  </a:lnTo>
                  <a:lnTo>
                    <a:pt x="235" y="330"/>
                  </a:lnTo>
                  <a:lnTo>
                    <a:pt x="243" y="330"/>
                  </a:lnTo>
                  <a:lnTo>
                    <a:pt x="251" y="327"/>
                  </a:lnTo>
                  <a:lnTo>
                    <a:pt x="246" y="322"/>
                  </a:lnTo>
                  <a:lnTo>
                    <a:pt x="238" y="319"/>
                  </a:lnTo>
                  <a:lnTo>
                    <a:pt x="225" y="319"/>
                  </a:lnTo>
                  <a:lnTo>
                    <a:pt x="230" y="314"/>
                  </a:lnTo>
                  <a:lnTo>
                    <a:pt x="235" y="314"/>
                  </a:lnTo>
                  <a:lnTo>
                    <a:pt x="235" y="311"/>
                  </a:lnTo>
                  <a:lnTo>
                    <a:pt x="235" y="309"/>
                  </a:lnTo>
                  <a:lnTo>
                    <a:pt x="230" y="309"/>
                  </a:lnTo>
                  <a:lnTo>
                    <a:pt x="235" y="303"/>
                  </a:lnTo>
                  <a:lnTo>
                    <a:pt x="238" y="303"/>
                  </a:lnTo>
                  <a:lnTo>
                    <a:pt x="246" y="303"/>
                  </a:lnTo>
                  <a:lnTo>
                    <a:pt x="238" y="301"/>
                  </a:lnTo>
                  <a:lnTo>
                    <a:pt x="246" y="301"/>
                  </a:lnTo>
                  <a:lnTo>
                    <a:pt x="251" y="295"/>
                  </a:lnTo>
                  <a:lnTo>
                    <a:pt x="256" y="287"/>
                  </a:lnTo>
                  <a:lnTo>
                    <a:pt x="256" y="282"/>
                  </a:lnTo>
                  <a:lnTo>
                    <a:pt x="256" y="277"/>
                  </a:lnTo>
                  <a:lnTo>
                    <a:pt x="256" y="274"/>
                  </a:lnTo>
                  <a:lnTo>
                    <a:pt x="251" y="266"/>
                  </a:lnTo>
                  <a:lnTo>
                    <a:pt x="251" y="266"/>
                  </a:lnTo>
                  <a:lnTo>
                    <a:pt x="251" y="266"/>
                  </a:lnTo>
                  <a:lnTo>
                    <a:pt x="251" y="266"/>
                  </a:lnTo>
                  <a:lnTo>
                    <a:pt x="251" y="266"/>
                  </a:lnTo>
                  <a:lnTo>
                    <a:pt x="251" y="266"/>
                  </a:lnTo>
                  <a:close/>
                  <a:moveTo>
                    <a:pt x="143" y="145"/>
                  </a:moveTo>
                  <a:lnTo>
                    <a:pt x="140" y="147"/>
                  </a:lnTo>
                  <a:lnTo>
                    <a:pt x="132" y="147"/>
                  </a:lnTo>
                  <a:lnTo>
                    <a:pt x="143" y="145"/>
                  </a:lnTo>
                  <a:lnTo>
                    <a:pt x="143" y="145"/>
                  </a:lnTo>
                  <a:lnTo>
                    <a:pt x="143" y="145"/>
                  </a:lnTo>
                  <a:lnTo>
                    <a:pt x="143" y="145"/>
                  </a:lnTo>
                  <a:lnTo>
                    <a:pt x="143" y="145"/>
                  </a:lnTo>
                  <a:lnTo>
                    <a:pt x="143" y="145"/>
                  </a:lnTo>
                  <a:close/>
                  <a:moveTo>
                    <a:pt x="64" y="113"/>
                  </a:moveTo>
                  <a:lnTo>
                    <a:pt x="61" y="108"/>
                  </a:lnTo>
                  <a:lnTo>
                    <a:pt x="56" y="103"/>
                  </a:lnTo>
                  <a:lnTo>
                    <a:pt x="56" y="110"/>
                  </a:lnTo>
                  <a:lnTo>
                    <a:pt x="53" y="110"/>
                  </a:lnTo>
                  <a:lnTo>
                    <a:pt x="45" y="110"/>
                  </a:lnTo>
                  <a:lnTo>
                    <a:pt x="51" y="113"/>
                  </a:lnTo>
                  <a:lnTo>
                    <a:pt x="56" y="118"/>
                  </a:lnTo>
                  <a:lnTo>
                    <a:pt x="53" y="118"/>
                  </a:lnTo>
                  <a:lnTo>
                    <a:pt x="61" y="121"/>
                  </a:lnTo>
                  <a:lnTo>
                    <a:pt x="64" y="121"/>
                  </a:lnTo>
                  <a:lnTo>
                    <a:pt x="64" y="126"/>
                  </a:lnTo>
                  <a:lnTo>
                    <a:pt x="72" y="121"/>
                  </a:lnTo>
                  <a:lnTo>
                    <a:pt x="72" y="118"/>
                  </a:lnTo>
                  <a:lnTo>
                    <a:pt x="64" y="118"/>
                  </a:lnTo>
                  <a:lnTo>
                    <a:pt x="64" y="113"/>
                  </a:lnTo>
                  <a:lnTo>
                    <a:pt x="64" y="113"/>
                  </a:lnTo>
                  <a:lnTo>
                    <a:pt x="64" y="113"/>
                  </a:lnTo>
                  <a:lnTo>
                    <a:pt x="64" y="113"/>
                  </a:lnTo>
                  <a:lnTo>
                    <a:pt x="64" y="113"/>
                  </a:lnTo>
                  <a:lnTo>
                    <a:pt x="64" y="113"/>
                  </a:lnTo>
                  <a:close/>
                  <a:moveTo>
                    <a:pt x="64" y="182"/>
                  </a:moveTo>
                  <a:lnTo>
                    <a:pt x="69" y="182"/>
                  </a:lnTo>
                  <a:lnTo>
                    <a:pt x="72" y="179"/>
                  </a:lnTo>
                  <a:lnTo>
                    <a:pt x="77" y="174"/>
                  </a:lnTo>
                  <a:lnTo>
                    <a:pt x="77" y="169"/>
                  </a:lnTo>
                  <a:lnTo>
                    <a:pt x="69" y="174"/>
                  </a:lnTo>
                  <a:lnTo>
                    <a:pt x="64" y="182"/>
                  </a:lnTo>
                  <a:lnTo>
                    <a:pt x="64" y="182"/>
                  </a:lnTo>
                  <a:lnTo>
                    <a:pt x="64" y="182"/>
                  </a:lnTo>
                  <a:lnTo>
                    <a:pt x="64" y="182"/>
                  </a:lnTo>
                  <a:lnTo>
                    <a:pt x="64" y="182"/>
                  </a:lnTo>
                  <a:lnTo>
                    <a:pt x="64" y="182"/>
                  </a:lnTo>
                  <a:close/>
                  <a:moveTo>
                    <a:pt x="87" y="171"/>
                  </a:moveTo>
                  <a:lnTo>
                    <a:pt x="87" y="169"/>
                  </a:lnTo>
                  <a:lnTo>
                    <a:pt x="82" y="163"/>
                  </a:lnTo>
                  <a:lnTo>
                    <a:pt x="87" y="171"/>
                  </a:lnTo>
                  <a:lnTo>
                    <a:pt x="87" y="171"/>
                  </a:lnTo>
                  <a:lnTo>
                    <a:pt x="87" y="171"/>
                  </a:lnTo>
                  <a:lnTo>
                    <a:pt x="87" y="171"/>
                  </a:lnTo>
                  <a:lnTo>
                    <a:pt x="87" y="171"/>
                  </a:lnTo>
                  <a:lnTo>
                    <a:pt x="87" y="171"/>
                  </a:lnTo>
                  <a:close/>
                  <a:moveTo>
                    <a:pt x="56" y="140"/>
                  </a:moveTo>
                  <a:lnTo>
                    <a:pt x="53" y="145"/>
                  </a:lnTo>
                  <a:lnTo>
                    <a:pt x="61" y="145"/>
                  </a:lnTo>
                  <a:lnTo>
                    <a:pt x="56" y="147"/>
                  </a:lnTo>
                  <a:lnTo>
                    <a:pt x="61" y="147"/>
                  </a:lnTo>
                  <a:lnTo>
                    <a:pt x="56" y="153"/>
                  </a:lnTo>
                  <a:lnTo>
                    <a:pt x="72" y="147"/>
                  </a:lnTo>
                  <a:lnTo>
                    <a:pt x="69" y="145"/>
                  </a:lnTo>
                  <a:lnTo>
                    <a:pt x="64" y="140"/>
                  </a:lnTo>
                  <a:lnTo>
                    <a:pt x="56" y="140"/>
                  </a:lnTo>
                  <a:lnTo>
                    <a:pt x="56" y="140"/>
                  </a:lnTo>
                  <a:lnTo>
                    <a:pt x="56" y="140"/>
                  </a:lnTo>
                  <a:lnTo>
                    <a:pt x="56" y="140"/>
                  </a:lnTo>
                  <a:lnTo>
                    <a:pt x="56" y="140"/>
                  </a:lnTo>
                  <a:lnTo>
                    <a:pt x="56" y="140"/>
                  </a:lnTo>
                  <a:close/>
                </a:path>
              </a:pathLst>
            </a:custGeom>
            <a:solidFill>
              <a:schemeClr val="accent5">
                <a:lumMod val="65000"/>
              </a:schemeClr>
            </a:solidFill>
            <a:ln>
              <a:noFill/>
            </a:ln>
          </p:spPr>
          <p:txBody>
            <a:bodyPr vert="horz" wrap="square" lIns="91440" tIns="45720" rIns="91440" bIns="45720" numCol="1" anchor="t" anchorCtr="0" compatLnSpc="1">
              <a:prstTxWarp prst="textNoShape">
                <a:avLst/>
              </a:prstTxWarp>
            </a:bodyPr>
            <a:lstStyle/>
            <a:p>
              <a:endParaRPr lang="en-GB"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8" name="Freeform 32"/>
            <p:cNvSpPr>
              <a:spLocks/>
            </p:cNvSpPr>
            <p:nvPr/>
          </p:nvSpPr>
          <p:spPr bwMode="auto">
            <a:xfrm>
              <a:off x="5130800" y="1928962"/>
              <a:ext cx="411163" cy="155575"/>
            </a:xfrm>
            <a:custGeom>
              <a:avLst/>
              <a:gdLst>
                <a:gd name="T0" fmla="*/ 32 w 259"/>
                <a:gd name="T1" fmla="*/ 29 h 98"/>
                <a:gd name="T2" fmla="*/ 40 w 259"/>
                <a:gd name="T3" fmla="*/ 29 h 98"/>
                <a:gd name="T4" fmla="*/ 56 w 259"/>
                <a:gd name="T5" fmla="*/ 26 h 98"/>
                <a:gd name="T6" fmla="*/ 66 w 259"/>
                <a:gd name="T7" fmla="*/ 29 h 98"/>
                <a:gd name="T8" fmla="*/ 51 w 259"/>
                <a:gd name="T9" fmla="*/ 40 h 98"/>
                <a:gd name="T10" fmla="*/ 29 w 259"/>
                <a:gd name="T11" fmla="*/ 47 h 98"/>
                <a:gd name="T12" fmla="*/ 8 w 259"/>
                <a:gd name="T13" fmla="*/ 47 h 98"/>
                <a:gd name="T14" fmla="*/ 29 w 259"/>
                <a:gd name="T15" fmla="*/ 53 h 98"/>
                <a:gd name="T16" fmla="*/ 48 w 259"/>
                <a:gd name="T17" fmla="*/ 53 h 98"/>
                <a:gd name="T18" fmla="*/ 61 w 259"/>
                <a:gd name="T19" fmla="*/ 55 h 98"/>
                <a:gd name="T20" fmla="*/ 51 w 259"/>
                <a:gd name="T21" fmla="*/ 63 h 98"/>
                <a:gd name="T22" fmla="*/ 61 w 259"/>
                <a:gd name="T23" fmla="*/ 63 h 98"/>
                <a:gd name="T24" fmla="*/ 48 w 259"/>
                <a:gd name="T25" fmla="*/ 71 h 98"/>
                <a:gd name="T26" fmla="*/ 32 w 259"/>
                <a:gd name="T27" fmla="*/ 74 h 98"/>
                <a:gd name="T28" fmla="*/ 51 w 259"/>
                <a:gd name="T29" fmla="*/ 82 h 98"/>
                <a:gd name="T30" fmla="*/ 66 w 259"/>
                <a:gd name="T31" fmla="*/ 82 h 98"/>
                <a:gd name="T32" fmla="*/ 74 w 259"/>
                <a:gd name="T33" fmla="*/ 87 h 98"/>
                <a:gd name="T34" fmla="*/ 82 w 259"/>
                <a:gd name="T35" fmla="*/ 87 h 98"/>
                <a:gd name="T36" fmla="*/ 119 w 259"/>
                <a:gd name="T37" fmla="*/ 98 h 98"/>
                <a:gd name="T38" fmla="*/ 146 w 259"/>
                <a:gd name="T39" fmla="*/ 87 h 98"/>
                <a:gd name="T40" fmla="*/ 164 w 259"/>
                <a:gd name="T41" fmla="*/ 82 h 98"/>
                <a:gd name="T42" fmla="*/ 188 w 259"/>
                <a:gd name="T43" fmla="*/ 79 h 98"/>
                <a:gd name="T44" fmla="*/ 228 w 259"/>
                <a:gd name="T45" fmla="*/ 63 h 98"/>
                <a:gd name="T46" fmla="*/ 235 w 259"/>
                <a:gd name="T47" fmla="*/ 53 h 98"/>
                <a:gd name="T48" fmla="*/ 249 w 259"/>
                <a:gd name="T49" fmla="*/ 47 h 98"/>
                <a:gd name="T50" fmla="*/ 243 w 259"/>
                <a:gd name="T51" fmla="*/ 45 h 98"/>
                <a:gd name="T52" fmla="*/ 259 w 259"/>
                <a:gd name="T53" fmla="*/ 45 h 98"/>
                <a:gd name="T54" fmla="*/ 259 w 259"/>
                <a:gd name="T55" fmla="*/ 37 h 98"/>
                <a:gd name="T56" fmla="*/ 259 w 259"/>
                <a:gd name="T57" fmla="*/ 29 h 98"/>
                <a:gd name="T58" fmla="*/ 235 w 259"/>
                <a:gd name="T59" fmla="*/ 29 h 98"/>
                <a:gd name="T60" fmla="*/ 235 w 259"/>
                <a:gd name="T61" fmla="*/ 18 h 98"/>
                <a:gd name="T62" fmla="*/ 233 w 259"/>
                <a:gd name="T63" fmla="*/ 5 h 98"/>
                <a:gd name="T64" fmla="*/ 228 w 259"/>
                <a:gd name="T65" fmla="*/ 3 h 98"/>
                <a:gd name="T66" fmla="*/ 214 w 259"/>
                <a:gd name="T67" fmla="*/ 3 h 98"/>
                <a:gd name="T68" fmla="*/ 198 w 259"/>
                <a:gd name="T69" fmla="*/ 0 h 98"/>
                <a:gd name="T70" fmla="*/ 180 w 259"/>
                <a:gd name="T71" fmla="*/ 5 h 98"/>
                <a:gd name="T72" fmla="*/ 156 w 259"/>
                <a:gd name="T73" fmla="*/ 5 h 98"/>
                <a:gd name="T74" fmla="*/ 154 w 259"/>
                <a:gd name="T75" fmla="*/ 26 h 98"/>
                <a:gd name="T76" fmla="*/ 135 w 259"/>
                <a:gd name="T77" fmla="*/ 11 h 98"/>
                <a:gd name="T78" fmla="*/ 122 w 259"/>
                <a:gd name="T79" fmla="*/ 21 h 98"/>
                <a:gd name="T80" fmla="*/ 103 w 259"/>
                <a:gd name="T81" fmla="*/ 11 h 98"/>
                <a:gd name="T82" fmla="*/ 95 w 259"/>
                <a:gd name="T83" fmla="*/ 26 h 98"/>
                <a:gd name="T84" fmla="*/ 85 w 259"/>
                <a:gd name="T85" fmla="*/ 29 h 98"/>
                <a:gd name="T86" fmla="*/ 77 w 259"/>
                <a:gd name="T87" fmla="*/ 34 h 98"/>
                <a:gd name="T88" fmla="*/ 66 w 259"/>
                <a:gd name="T89" fmla="*/ 21 h 98"/>
                <a:gd name="T90" fmla="*/ 74 w 259"/>
                <a:gd name="T91" fmla="*/ 13 h 98"/>
                <a:gd name="T92" fmla="*/ 66 w 259"/>
                <a:gd name="T93" fmla="*/ 5 h 98"/>
                <a:gd name="T94" fmla="*/ 43 w 259"/>
                <a:gd name="T95" fmla="*/ 0 h 98"/>
                <a:gd name="T96" fmla="*/ 48 w 259"/>
                <a:gd name="T97" fmla="*/ 5 h 98"/>
                <a:gd name="T98" fmla="*/ 51 w 259"/>
                <a:gd name="T99" fmla="*/ 18 h 98"/>
                <a:gd name="T100" fmla="*/ 40 w 259"/>
                <a:gd name="T101" fmla="*/ 13 h 98"/>
                <a:gd name="T102" fmla="*/ 32 w 259"/>
                <a:gd name="T103" fmla="*/ 5 h 98"/>
                <a:gd name="T104" fmla="*/ 29 w 259"/>
                <a:gd name="T105" fmla="*/ 13 h 98"/>
                <a:gd name="T106" fmla="*/ 29 w 259"/>
                <a:gd name="T107" fmla="*/ 18 h 98"/>
                <a:gd name="T108" fmla="*/ 29 w 259"/>
                <a:gd name="T109" fmla="*/ 21 h 98"/>
                <a:gd name="T110" fmla="*/ 22 w 259"/>
                <a:gd name="T111" fmla="*/ 21 h 98"/>
                <a:gd name="T112" fmla="*/ 14 w 259"/>
                <a:gd name="T113" fmla="*/ 26 h 98"/>
                <a:gd name="T114" fmla="*/ 0 w 259"/>
                <a:gd name="T115" fmla="*/ 29 h 98"/>
                <a:gd name="T116" fmla="*/ 14 w 259"/>
                <a:gd name="T117" fmla="*/ 3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98">
                  <a:moveTo>
                    <a:pt x="14" y="34"/>
                  </a:moveTo>
                  <a:lnTo>
                    <a:pt x="14" y="34"/>
                  </a:lnTo>
                  <a:lnTo>
                    <a:pt x="29" y="29"/>
                  </a:lnTo>
                  <a:lnTo>
                    <a:pt x="29" y="29"/>
                  </a:lnTo>
                  <a:lnTo>
                    <a:pt x="29" y="29"/>
                  </a:lnTo>
                  <a:lnTo>
                    <a:pt x="32" y="29"/>
                  </a:lnTo>
                  <a:lnTo>
                    <a:pt x="32" y="29"/>
                  </a:lnTo>
                  <a:lnTo>
                    <a:pt x="35" y="29"/>
                  </a:lnTo>
                  <a:lnTo>
                    <a:pt x="35" y="26"/>
                  </a:lnTo>
                  <a:lnTo>
                    <a:pt x="40" y="26"/>
                  </a:lnTo>
                  <a:lnTo>
                    <a:pt x="40" y="29"/>
                  </a:lnTo>
                  <a:lnTo>
                    <a:pt x="40" y="29"/>
                  </a:lnTo>
                  <a:lnTo>
                    <a:pt x="48" y="26"/>
                  </a:lnTo>
                  <a:lnTo>
                    <a:pt x="48" y="26"/>
                  </a:lnTo>
                  <a:lnTo>
                    <a:pt x="48" y="29"/>
                  </a:lnTo>
                  <a:lnTo>
                    <a:pt x="51" y="29"/>
                  </a:lnTo>
                  <a:lnTo>
                    <a:pt x="56" y="26"/>
                  </a:lnTo>
                  <a:lnTo>
                    <a:pt x="56" y="26"/>
                  </a:lnTo>
                  <a:lnTo>
                    <a:pt x="51" y="29"/>
                  </a:lnTo>
                  <a:lnTo>
                    <a:pt x="51" y="29"/>
                  </a:lnTo>
                  <a:lnTo>
                    <a:pt x="56" y="29"/>
                  </a:lnTo>
                  <a:lnTo>
                    <a:pt x="56" y="29"/>
                  </a:lnTo>
                  <a:lnTo>
                    <a:pt x="56" y="29"/>
                  </a:lnTo>
                  <a:lnTo>
                    <a:pt x="66" y="29"/>
                  </a:lnTo>
                  <a:lnTo>
                    <a:pt x="66" y="29"/>
                  </a:lnTo>
                  <a:lnTo>
                    <a:pt x="56" y="34"/>
                  </a:lnTo>
                  <a:lnTo>
                    <a:pt x="43" y="40"/>
                  </a:lnTo>
                  <a:lnTo>
                    <a:pt x="43" y="40"/>
                  </a:lnTo>
                  <a:lnTo>
                    <a:pt x="51" y="40"/>
                  </a:lnTo>
                  <a:lnTo>
                    <a:pt x="51" y="40"/>
                  </a:lnTo>
                  <a:lnTo>
                    <a:pt x="61" y="40"/>
                  </a:lnTo>
                  <a:lnTo>
                    <a:pt x="61" y="40"/>
                  </a:lnTo>
                  <a:lnTo>
                    <a:pt x="56" y="45"/>
                  </a:lnTo>
                  <a:lnTo>
                    <a:pt x="43" y="45"/>
                  </a:lnTo>
                  <a:lnTo>
                    <a:pt x="35" y="45"/>
                  </a:lnTo>
                  <a:lnTo>
                    <a:pt x="29" y="47"/>
                  </a:lnTo>
                  <a:lnTo>
                    <a:pt x="29" y="47"/>
                  </a:lnTo>
                  <a:lnTo>
                    <a:pt x="24" y="45"/>
                  </a:lnTo>
                  <a:lnTo>
                    <a:pt x="22" y="47"/>
                  </a:lnTo>
                  <a:lnTo>
                    <a:pt x="22" y="47"/>
                  </a:lnTo>
                  <a:lnTo>
                    <a:pt x="8" y="47"/>
                  </a:lnTo>
                  <a:lnTo>
                    <a:pt x="8" y="47"/>
                  </a:lnTo>
                  <a:lnTo>
                    <a:pt x="6" y="47"/>
                  </a:lnTo>
                  <a:lnTo>
                    <a:pt x="6" y="53"/>
                  </a:lnTo>
                  <a:lnTo>
                    <a:pt x="8" y="53"/>
                  </a:lnTo>
                  <a:lnTo>
                    <a:pt x="14" y="53"/>
                  </a:lnTo>
                  <a:lnTo>
                    <a:pt x="14" y="53"/>
                  </a:lnTo>
                  <a:lnTo>
                    <a:pt x="29" y="53"/>
                  </a:lnTo>
                  <a:lnTo>
                    <a:pt x="29" y="53"/>
                  </a:lnTo>
                  <a:lnTo>
                    <a:pt x="35" y="53"/>
                  </a:lnTo>
                  <a:lnTo>
                    <a:pt x="35" y="53"/>
                  </a:lnTo>
                  <a:lnTo>
                    <a:pt x="43" y="53"/>
                  </a:lnTo>
                  <a:lnTo>
                    <a:pt x="48" y="53"/>
                  </a:lnTo>
                  <a:lnTo>
                    <a:pt x="48" y="53"/>
                  </a:lnTo>
                  <a:lnTo>
                    <a:pt x="43" y="61"/>
                  </a:lnTo>
                  <a:lnTo>
                    <a:pt x="43" y="61"/>
                  </a:lnTo>
                  <a:lnTo>
                    <a:pt x="48" y="63"/>
                  </a:lnTo>
                  <a:lnTo>
                    <a:pt x="48" y="63"/>
                  </a:lnTo>
                  <a:lnTo>
                    <a:pt x="56" y="61"/>
                  </a:lnTo>
                  <a:lnTo>
                    <a:pt x="61" y="55"/>
                  </a:lnTo>
                  <a:lnTo>
                    <a:pt x="61" y="55"/>
                  </a:lnTo>
                  <a:lnTo>
                    <a:pt x="59" y="61"/>
                  </a:lnTo>
                  <a:lnTo>
                    <a:pt x="56" y="61"/>
                  </a:lnTo>
                  <a:lnTo>
                    <a:pt x="56" y="61"/>
                  </a:lnTo>
                  <a:lnTo>
                    <a:pt x="51" y="63"/>
                  </a:lnTo>
                  <a:lnTo>
                    <a:pt x="51" y="63"/>
                  </a:lnTo>
                  <a:lnTo>
                    <a:pt x="56" y="63"/>
                  </a:lnTo>
                  <a:lnTo>
                    <a:pt x="56" y="63"/>
                  </a:lnTo>
                  <a:lnTo>
                    <a:pt x="48" y="66"/>
                  </a:lnTo>
                  <a:lnTo>
                    <a:pt x="48" y="66"/>
                  </a:lnTo>
                  <a:lnTo>
                    <a:pt x="56" y="66"/>
                  </a:lnTo>
                  <a:lnTo>
                    <a:pt x="61" y="63"/>
                  </a:lnTo>
                  <a:lnTo>
                    <a:pt x="61" y="63"/>
                  </a:lnTo>
                  <a:lnTo>
                    <a:pt x="56" y="66"/>
                  </a:lnTo>
                  <a:lnTo>
                    <a:pt x="51" y="71"/>
                  </a:lnTo>
                  <a:lnTo>
                    <a:pt x="56" y="71"/>
                  </a:lnTo>
                  <a:lnTo>
                    <a:pt x="56" y="71"/>
                  </a:lnTo>
                  <a:lnTo>
                    <a:pt x="48" y="71"/>
                  </a:lnTo>
                  <a:lnTo>
                    <a:pt x="48" y="71"/>
                  </a:lnTo>
                  <a:lnTo>
                    <a:pt x="43" y="74"/>
                  </a:lnTo>
                  <a:lnTo>
                    <a:pt x="40" y="74"/>
                  </a:lnTo>
                  <a:lnTo>
                    <a:pt x="40" y="74"/>
                  </a:lnTo>
                  <a:lnTo>
                    <a:pt x="32" y="79"/>
                  </a:lnTo>
                  <a:lnTo>
                    <a:pt x="32" y="74"/>
                  </a:lnTo>
                  <a:lnTo>
                    <a:pt x="32" y="74"/>
                  </a:lnTo>
                  <a:lnTo>
                    <a:pt x="29" y="79"/>
                  </a:lnTo>
                  <a:lnTo>
                    <a:pt x="29" y="82"/>
                  </a:lnTo>
                  <a:lnTo>
                    <a:pt x="29" y="82"/>
                  </a:lnTo>
                  <a:lnTo>
                    <a:pt x="51" y="82"/>
                  </a:lnTo>
                  <a:lnTo>
                    <a:pt x="51" y="82"/>
                  </a:lnTo>
                  <a:lnTo>
                    <a:pt x="59" y="82"/>
                  </a:lnTo>
                  <a:lnTo>
                    <a:pt x="59" y="82"/>
                  </a:lnTo>
                  <a:lnTo>
                    <a:pt x="66" y="79"/>
                  </a:lnTo>
                  <a:lnTo>
                    <a:pt x="69" y="79"/>
                  </a:lnTo>
                  <a:lnTo>
                    <a:pt x="66" y="82"/>
                  </a:lnTo>
                  <a:lnTo>
                    <a:pt x="66" y="82"/>
                  </a:lnTo>
                  <a:lnTo>
                    <a:pt x="69" y="82"/>
                  </a:lnTo>
                  <a:lnTo>
                    <a:pt x="74" y="82"/>
                  </a:lnTo>
                  <a:lnTo>
                    <a:pt x="74" y="82"/>
                  </a:lnTo>
                  <a:lnTo>
                    <a:pt x="77" y="82"/>
                  </a:lnTo>
                  <a:lnTo>
                    <a:pt x="74" y="87"/>
                  </a:lnTo>
                  <a:lnTo>
                    <a:pt x="74" y="87"/>
                  </a:lnTo>
                  <a:lnTo>
                    <a:pt x="82" y="87"/>
                  </a:lnTo>
                  <a:lnTo>
                    <a:pt x="85" y="82"/>
                  </a:lnTo>
                  <a:lnTo>
                    <a:pt x="85" y="87"/>
                  </a:lnTo>
                  <a:lnTo>
                    <a:pt x="85" y="87"/>
                  </a:lnTo>
                  <a:lnTo>
                    <a:pt x="82" y="87"/>
                  </a:lnTo>
                  <a:lnTo>
                    <a:pt x="82" y="87"/>
                  </a:lnTo>
                  <a:lnTo>
                    <a:pt x="85" y="90"/>
                  </a:lnTo>
                  <a:lnTo>
                    <a:pt x="88" y="90"/>
                  </a:lnTo>
                  <a:lnTo>
                    <a:pt x="95" y="92"/>
                  </a:lnTo>
                  <a:lnTo>
                    <a:pt x="95" y="92"/>
                  </a:lnTo>
                  <a:lnTo>
                    <a:pt x="119" y="98"/>
                  </a:lnTo>
                  <a:lnTo>
                    <a:pt x="119" y="98"/>
                  </a:lnTo>
                  <a:lnTo>
                    <a:pt x="135" y="92"/>
                  </a:lnTo>
                  <a:lnTo>
                    <a:pt x="135" y="92"/>
                  </a:lnTo>
                  <a:lnTo>
                    <a:pt x="143" y="92"/>
                  </a:lnTo>
                  <a:lnTo>
                    <a:pt x="143" y="92"/>
                  </a:lnTo>
                  <a:lnTo>
                    <a:pt x="146" y="90"/>
                  </a:lnTo>
                  <a:lnTo>
                    <a:pt x="146" y="87"/>
                  </a:lnTo>
                  <a:lnTo>
                    <a:pt x="146" y="87"/>
                  </a:lnTo>
                  <a:lnTo>
                    <a:pt x="146" y="87"/>
                  </a:lnTo>
                  <a:lnTo>
                    <a:pt x="146" y="87"/>
                  </a:lnTo>
                  <a:lnTo>
                    <a:pt x="156" y="87"/>
                  </a:lnTo>
                  <a:lnTo>
                    <a:pt x="156" y="87"/>
                  </a:lnTo>
                  <a:lnTo>
                    <a:pt x="164" y="82"/>
                  </a:lnTo>
                  <a:lnTo>
                    <a:pt x="169" y="79"/>
                  </a:lnTo>
                  <a:lnTo>
                    <a:pt x="169" y="79"/>
                  </a:lnTo>
                  <a:lnTo>
                    <a:pt x="172" y="82"/>
                  </a:lnTo>
                  <a:lnTo>
                    <a:pt x="175" y="82"/>
                  </a:lnTo>
                  <a:lnTo>
                    <a:pt x="188" y="79"/>
                  </a:lnTo>
                  <a:lnTo>
                    <a:pt x="188" y="79"/>
                  </a:lnTo>
                  <a:lnTo>
                    <a:pt x="209" y="66"/>
                  </a:lnTo>
                  <a:lnTo>
                    <a:pt x="209" y="66"/>
                  </a:lnTo>
                  <a:lnTo>
                    <a:pt x="214" y="66"/>
                  </a:lnTo>
                  <a:lnTo>
                    <a:pt x="222" y="66"/>
                  </a:lnTo>
                  <a:lnTo>
                    <a:pt x="222" y="66"/>
                  </a:lnTo>
                  <a:lnTo>
                    <a:pt x="228" y="63"/>
                  </a:lnTo>
                  <a:lnTo>
                    <a:pt x="233" y="61"/>
                  </a:lnTo>
                  <a:lnTo>
                    <a:pt x="233" y="61"/>
                  </a:lnTo>
                  <a:lnTo>
                    <a:pt x="233" y="61"/>
                  </a:lnTo>
                  <a:lnTo>
                    <a:pt x="235" y="55"/>
                  </a:lnTo>
                  <a:lnTo>
                    <a:pt x="235" y="55"/>
                  </a:lnTo>
                  <a:lnTo>
                    <a:pt x="235" y="53"/>
                  </a:lnTo>
                  <a:lnTo>
                    <a:pt x="235" y="53"/>
                  </a:lnTo>
                  <a:lnTo>
                    <a:pt x="241" y="55"/>
                  </a:lnTo>
                  <a:lnTo>
                    <a:pt x="243" y="53"/>
                  </a:lnTo>
                  <a:lnTo>
                    <a:pt x="251" y="53"/>
                  </a:lnTo>
                  <a:lnTo>
                    <a:pt x="251" y="53"/>
                  </a:lnTo>
                  <a:lnTo>
                    <a:pt x="249" y="47"/>
                  </a:lnTo>
                  <a:lnTo>
                    <a:pt x="251" y="47"/>
                  </a:lnTo>
                  <a:lnTo>
                    <a:pt x="249" y="47"/>
                  </a:lnTo>
                  <a:lnTo>
                    <a:pt x="249" y="47"/>
                  </a:lnTo>
                  <a:lnTo>
                    <a:pt x="257" y="47"/>
                  </a:lnTo>
                  <a:lnTo>
                    <a:pt x="257" y="47"/>
                  </a:lnTo>
                  <a:lnTo>
                    <a:pt x="243" y="45"/>
                  </a:lnTo>
                  <a:lnTo>
                    <a:pt x="243" y="45"/>
                  </a:lnTo>
                  <a:lnTo>
                    <a:pt x="249" y="45"/>
                  </a:lnTo>
                  <a:lnTo>
                    <a:pt x="251" y="45"/>
                  </a:lnTo>
                  <a:lnTo>
                    <a:pt x="257" y="45"/>
                  </a:lnTo>
                  <a:lnTo>
                    <a:pt x="259" y="45"/>
                  </a:lnTo>
                  <a:lnTo>
                    <a:pt x="259" y="45"/>
                  </a:lnTo>
                  <a:lnTo>
                    <a:pt x="259" y="40"/>
                  </a:lnTo>
                  <a:lnTo>
                    <a:pt x="259" y="40"/>
                  </a:lnTo>
                  <a:lnTo>
                    <a:pt x="251" y="40"/>
                  </a:lnTo>
                  <a:lnTo>
                    <a:pt x="251" y="40"/>
                  </a:lnTo>
                  <a:lnTo>
                    <a:pt x="259" y="37"/>
                  </a:lnTo>
                  <a:lnTo>
                    <a:pt x="259" y="37"/>
                  </a:lnTo>
                  <a:lnTo>
                    <a:pt x="251" y="37"/>
                  </a:lnTo>
                  <a:lnTo>
                    <a:pt x="251" y="37"/>
                  </a:lnTo>
                  <a:lnTo>
                    <a:pt x="257" y="34"/>
                  </a:lnTo>
                  <a:lnTo>
                    <a:pt x="259" y="34"/>
                  </a:lnTo>
                  <a:lnTo>
                    <a:pt x="259" y="29"/>
                  </a:lnTo>
                  <a:lnTo>
                    <a:pt x="259" y="29"/>
                  </a:lnTo>
                  <a:lnTo>
                    <a:pt x="257" y="29"/>
                  </a:lnTo>
                  <a:lnTo>
                    <a:pt x="249" y="26"/>
                  </a:lnTo>
                  <a:lnTo>
                    <a:pt x="249" y="26"/>
                  </a:lnTo>
                  <a:lnTo>
                    <a:pt x="243" y="26"/>
                  </a:lnTo>
                  <a:lnTo>
                    <a:pt x="235" y="29"/>
                  </a:lnTo>
                  <a:lnTo>
                    <a:pt x="235" y="29"/>
                  </a:lnTo>
                  <a:lnTo>
                    <a:pt x="243" y="26"/>
                  </a:lnTo>
                  <a:lnTo>
                    <a:pt x="243" y="21"/>
                  </a:lnTo>
                  <a:lnTo>
                    <a:pt x="243" y="21"/>
                  </a:lnTo>
                  <a:lnTo>
                    <a:pt x="233" y="21"/>
                  </a:lnTo>
                  <a:lnTo>
                    <a:pt x="233" y="21"/>
                  </a:lnTo>
                  <a:lnTo>
                    <a:pt x="235" y="18"/>
                  </a:lnTo>
                  <a:lnTo>
                    <a:pt x="241" y="13"/>
                  </a:lnTo>
                  <a:lnTo>
                    <a:pt x="241" y="13"/>
                  </a:lnTo>
                  <a:lnTo>
                    <a:pt x="233" y="11"/>
                  </a:lnTo>
                  <a:lnTo>
                    <a:pt x="228" y="11"/>
                  </a:lnTo>
                  <a:lnTo>
                    <a:pt x="228" y="11"/>
                  </a:lnTo>
                  <a:lnTo>
                    <a:pt x="233" y="5"/>
                  </a:lnTo>
                  <a:lnTo>
                    <a:pt x="233" y="5"/>
                  </a:lnTo>
                  <a:lnTo>
                    <a:pt x="233" y="5"/>
                  </a:lnTo>
                  <a:lnTo>
                    <a:pt x="235" y="3"/>
                  </a:lnTo>
                  <a:lnTo>
                    <a:pt x="243" y="3"/>
                  </a:lnTo>
                  <a:lnTo>
                    <a:pt x="243" y="3"/>
                  </a:lnTo>
                  <a:lnTo>
                    <a:pt x="228" y="3"/>
                  </a:lnTo>
                  <a:lnTo>
                    <a:pt x="225" y="5"/>
                  </a:lnTo>
                  <a:lnTo>
                    <a:pt x="222" y="11"/>
                  </a:lnTo>
                  <a:lnTo>
                    <a:pt x="222" y="11"/>
                  </a:lnTo>
                  <a:lnTo>
                    <a:pt x="217" y="5"/>
                  </a:lnTo>
                  <a:lnTo>
                    <a:pt x="214" y="3"/>
                  </a:lnTo>
                  <a:lnTo>
                    <a:pt x="214" y="3"/>
                  </a:lnTo>
                  <a:lnTo>
                    <a:pt x="214" y="0"/>
                  </a:lnTo>
                  <a:lnTo>
                    <a:pt x="209" y="0"/>
                  </a:lnTo>
                  <a:lnTo>
                    <a:pt x="201" y="0"/>
                  </a:lnTo>
                  <a:lnTo>
                    <a:pt x="201" y="0"/>
                  </a:lnTo>
                  <a:lnTo>
                    <a:pt x="198" y="0"/>
                  </a:lnTo>
                  <a:lnTo>
                    <a:pt x="198" y="0"/>
                  </a:lnTo>
                  <a:lnTo>
                    <a:pt x="198" y="0"/>
                  </a:lnTo>
                  <a:lnTo>
                    <a:pt x="198" y="0"/>
                  </a:lnTo>
                  <a:lnTo>
                    <a:pt x="196" y="5"/>
                  </a:lnTo>
                  <a:lnTo>
                    <a:pt x="196" y="11"/>
                  </a:lnTo>
                  <a:lnTo>
                    <a:pt x="196" y="11"/>
                  </a:lnTo>
                  <a:lnTo>
                    <a:pt x="180" y="5"/>
                  </a:lnTo>
                  <a:lnTo>
                    <a:pt x="180" y="5"/>
                  </a:lnTo>
                  <a:lnTo>
                    <a:pt x="175" y="11"/>
                  </a:lnTo>
                  <a:lnTo>
                    <a:pt x="169" y="18"/>
                  </a:lnTo>
                  <a:lnTo>
                    <a:pt x="169" y="18"/>
                  </a:lnTo>
                  <a:lnTo>
                    <a:pt x="162" y="11"/>
                  </a:lnTo>
                  <a:lnTo>
                    <a:pt x="156" y="5"/>
                  </a:lnTo>
                  <a:lnTo>
                    <a:pt x="154" y="11"/>
                  </a:lnTo>
                  <a:lnTo>
                    <a:pt x="154" y="11"/>
                  </a:lnTo>
                  <a:lnTo>
                    <a:pt x="154" y="13"/>
                  </a:lnTo>
                  <a:lnTo>
                    <a:pt x="154" y="13"/>
                  </a:lnTo>
                  <a:lnTo>
                    <a:pt x="156" y="18"/>
                  </a:lnTo>
                  <a:lnTo>
                    <a:pt x="154" y="26"/>
                  </a:lnTo>
                  <a:lnTo>
                    <a:pt x="154" y="26"/>
                  </a:lnTo>
                  <a:lnTo>
                    <a:pt x="148" y="13"/>
                  </a:lnTo>
                  <a:lnTo>
                    <a:pt x="146" y="11"/>
                  </a:lnTo>
                  <a:lnTo>
                    <a:pt x="138" y="5"/>
                  </a:lnTo>
                  <a:lnTo>
                    <a:pt x="138" y="5"/>
                  </a:lnTo>
                  <a:lnTo>
                    <a:pt x="135" y="11"/>
                  </a:lnTo>
                  <a:lnTo>
                    <a:pt x="135" y="11"/>
                  </a:lnTo>
                  <a:lnTo>
                    <a:pt x="127" y="11"/>
                  </a:lnTo>
                  <a:lnTo>
                    <a:pt x="127" y="11"/>
                  </a:lnTo>
                  <a:lnTo>
                    <a:pt x="122" y="13"/>
                  </a:lnTo>
                  <a:lnTo>
                    <a:pt x="122" y="21"/>
                  </a:lnTo>
                  <a:lnTo>
                    <a:pt x="122" y="21"/>
                  </a:lnTo>
                  <a:lnTo>
                    <a:pt x="119" y="21"/>
                  </a:lnTo>
                  <a:lnTo>
                    <a:pt x="114" y="18"/>
                  </a:lnTo>
                  <a:lnTo>
                    <a:pt x="109" y="11"/>
                  </a:lnTo>
                  <a:lnTo>
                    <a:pt x="109" y="11"/>
                  </a:lnTo>
                  <a:lnTo>
                    <a:pt x="103" y="11"/>
                  </a:lnTo>
                  <a:lnTo>
                    <a:pt x="103" y="11"/>
                  </a:lnTo>
                  <a:lnTo>
                    <a:pt x="101" y="18"/>
                  </a:lnTo>
                  <a:lnTo>
                    <a:pt x="101" y="18"/>
                  </a:lnTo>
                  <a:lnTo>
                    <a:pt x="101" y="26"/>
                  </a:lnTo>
                  <a:lnTo>
                    <a:pt x="101" y="26"/>
                  </a:lnTo>
                  <a:lnTo>
                    <a:pt x="95" y="26"/>
                  </a:lnTo>
                  <a:lnTo>
                    <a:pt x="95" y="26"/>
                  </a:lnTo>
                  <a:lnTo>
                    <a:pt x="95" y="29"/>
                  </a:lnTo>
                  <a:lnTo>
                    <a:pt x="93" y="29"/>
                  </a:lnTo>
                  <a:lnTo>
                    <a:pt x="88" y="26"/>
                  </a:lnTo>
                  <a:lnTo>
                    <a:pt x="88" y="26"/>
                  </a:lnTo>
                  <a:lnTo>
                    <a:pt x="85" y="26"/>
                  </a:lnTo>
                  <a:lnTo>
                    <a:pt x="85" y="29"/>
                  </a:lnTo>
                  <a:lnTo>
                    <a:pt x="82" y="34"/>
                  </a:lnTo>
                  <a:lnTo>
                    <a:pt x="82" y="29"/>
                  </a:lnTo>
                  <a:lnTo>
                    <a:pt x="82" y="29"/>
                  </a:lnTo>
                  <a:lnTo>
                    <a:pt x="77" y="40"/>
                  </a:lnTo>
                  <a:lnTo>
                    <a:pt x="77" y="40"/>
                  </a:lnTo>
                  <a:lnTo>
                    <a:pt x="77" y="34"/>
                  </a:lnTo>
                  <a:lnTo>
                    <a:pt x="74" y="29"/>
                  </a:lnTo>
                  <a:lnTo>
                    <a:pt x="69" y="29"/>
                  </a:lnTo>
                  <a:lnTo>
                    <a:pt x="69" y="29"/>
                  </a:lnTo>
                  <a:lnTo>
                    <a:pt x="74" y="29"/>
                  </a:lnTo>
                  <a:lnTo>
                    <a:pt x="74" y="26"/>
                  </a:lnTo>
                  <a:lnTo>
                    <a:pt x="66" y="21"/>
                  </a:lnTo>
                  <a:lnTo>
                    <a:pt x="66" y="21"/>
                  </a:lnTo>
                  <a:lnTo>
                    <a:pt x="74" y="21"/>
                  </a:lnTo>
                  <a:lnTo>
                    <a:pt x="77" y="21"/>
                  </a:lnTo>
                  <a:lnTo>
                    <a:pt x="77" y="13"/>
                  </a:lnTo>
                  <a:lnTo>
                    <a:pt x="74" y="13"/>
                  </a:lnTo>
                  <a:lnTo>
                    <a:pt x="74" y="13"/>
                  </a:lnTo>
                  <a:lnTo>
                    <a:pt x="77" y="13"/>
                  </a:lnTo>
                  <a:lnTo>
                    <a:pt x="74" y="11"/>
                  </a:lnTo>
                  <a:lnTo>
                    <a:pt x="74" y="11"/>
                  </a:lnTo>
                  <a:lnTo>
                    <a:pt x="69" y="11"/>
                  </a:lnTo>
                  <a:lnTo>
                    <a:pt x="66" y="5"/>
                  </a:lnTo>
                  <a:lnTo>
                    <a:pt x="66" y="5"/>
                  </a:lnTo>
                  <a:lnTo>
                    <a:pt x="61" y="3"/>
                  </a:lnTo>
                  <a:lnTo>
                    <a:pt x="59" y="3"/>
                  </a:lnTo>
                  <a:lnTo>
                    <a:pt x="59" y="3"/>
                  </a:lnTo>
                  <a:lnTo>
                    <a:pt x="51" y="0"/>
                  </a:lnTo>
                  <a:lnTo>
                    <a:pt x="51" y="0"/>
                  </a:lnTo>
                  <a:lnTo>
                    <a:pt x="43" y="0"/>
                  </a:lnTo>
                  <a:lnTo>
                    <a:pt x="40" y="3"/>
                  </a:lnTo>
                  <a:lnTo>
                    <a:pt x="40" y="3"/>
                  </a:lnTo>
                  <a:lnTo>
                    <a:pt x="48" y="5"/>
                  </a:lnTo>
                  <a:lnTo>
                    <a:pt x="56" y="5"/>
                  </a:lnTo>
                  <a:lnTo>
                    <a:pt x="56" y="5"/>
                  </a:lnTo>
                  <a:lnTo>
                    <a:pt x="48" y="5"/>
                  </a:lnTo>
                  <a:lnTo>
                    <a:pt x="43" y="5"/>
                  </a:lnTo>
                  <a:lnTo>
                    <a:pt x="43" y="5"/>
                  </a:lnTo>
                  <a:lnTo>
                    <a:pt x="48" y="11"/>
                  </a:lnTo>
                  <a:lnTo>
                    <a:pt x="51" y="13"/>
                  </a:lnTo>
                  <a:lnTo>
                    <a:pt x="51" y="13"/>
                  </a:lnTo>
                  <a:lnTo>
                    <a:pt x="51" y="18"/>
                  </a:lnTo>
                  <a:lnTo>
                    <a:pt x="48" y="18"/>
                  </a:lnTo>
                  <a:lnTo>
                    <a:pt x="48" y="18"/>
                  </a:lnTo>
                  <a:lnTo>
                    <a:pt x="48" y="13"/>
                  </a:lnTo>
                  <a:lnTo>
                    <a:pt x="48" y="13"/>
                  </a:lnTo>
                  <a:lnTo>
                    <a:pt x="40" y="13"/>
                  </a:lnTo>
                  <a:lnTo>
                    <a:pt x="40" y="13"/>
                  </a:lnTo>
                  <a:lnTo>
                    <a:pt x="40" y="11"/>
                  </a:lnTo>
                  <a:lnTo>
                    <a:pt x="40" y="13"/>
                  </a:lnTo>
                  <a:lnTo>
                    <a:pt x="40" y="11"/>
                  </a:lnTo>
                  <a:lnTo>
                    <a:pt x="40" y="11"/>
                  </a:lnTo>
                  <a:lnTo>
                    <a:pt x="32" y="5"/>
                  </a:lnTo>
                  <a:lnTo>
                    <a:pt x="32" y="5"/>
                  </a:lnTo>
                  <a:lnTo>
                    <a:pt x="29" y="5"/>
                  </a:lnTo>
                  <a:lnTo>
                    <a:pt x="29" y="11"/>
                  </a:lnTo>
                  <a:lnTo>
                    <a:pt x="29" y="11"/>
                  </a:lnTo>
                  <a:lnTo>
                    <a:pt x="29" y="11"/>
                  </a:lnTo>
                  <a:lnTo>
                    <a:pt x="29" y="11"/>
                  </a:lnTo>
                  <a:lnTo>
                    <a:pt x="29" y="13"/>
                  </a:lnTo>
                  <a:lnTo>
                    <a:pt x="29" y="13"/>
                  </a:lnTo>
                  <a:lnTo>
                    <a:pt x="22" y="11"/>
                  </a:lnTo>
                  <a:lnTo>
                    <a:pt x="22" y="11"/>
                  </a:lnTo>
                  <a:lnTo>
                    <a:pt x="22" y="13"/>
                  </a:lnTo>
                  <a:lnTo>
                    <a:pt x="24" y="18"/>
                  </a:lnTo>
                  <a:lnTo>
                    <a:pt x="29" y="18"/>
                  </a:lnTo>
                  <a:lnTo>
                    <a:pt x="29" y="18"/>
                  </a:lnTo>
                  <a:lnTo>
                    <a:pt x="24" y="18"/>
                  </a:lnTo>
                  <a:lnTo>
                    <a:pt x="16" y="18"/>
                  </a:lnTo>
                  <a:lnTo>
                    <a:pt x="16" y="18"/>
                  </a:lnTo>
                  <a:lnTo>
                    <a:pt x="29" y="21"/>
                  </a:lnTo>
                  <a:lnTo>
                    <a:pt x="29" y="21"/>
                  </a:lnTo>
                  <a:lnTo>
                    <a:pt x="24" y="21"/>
                  </a:lnTo>
                  <a:lnTo>
                    <a:pt x="24" y="21"/>
                  </a:lnTo>
                  <a:lnTo>
                    <a:pt x="29" y="26"/>
                  </a:lnTo>
                  <a:lnTo>
                    <a:pt x="29" y="26"/>
                  </a:lnTo>
                  <a:lnTo>
                    <a:pt x="24" y="26"/>
                  </a:lnTo>
                  <a:lnTo>
                    <a:pt x="22" y="21"/>
                  </a:lnTo>
                  <a:lnTo>
                    <a:pt x="14" y="21"/>
                  </a:lnTo>
                  <a:lnTo>
                    <a:pt x="8" y="21"/>
                  </a:lnTo>
                  <a:lnTo>
                    <a:pt x="8" y="21"/>
                  </a:lnTo>
                  <a:lnTo>
                    <a:pt x="14" y="26"/>
                  </a:lnTo>
                  <a:lnTo>
                    <a:pt x="14" y="26"/>
                  </a:lnTo>
                  <a:lnTo>
                    <a:pt x="14" y="26"/>
                  </a:lnTo>
                  <a:lnTo>
                    <a:pt x="14" y="29"/>
                  </a:lnTo>
                  <a:lnTo>
                    <a:pt x="14" y="29"/>
                  </a:lnTo>
                  <a:lnTo>
                    <a:pt x="6" y="26"/>
                  </a:lnTo>
                  <a:lnTo>
                    <a:pt x="0" y="26"/>
                  </a:lnTo>
                  <a:lnTo>
                    <a:pt x="0" y="29"/>
                  </a:lnTo>
                  <a:lnTo>
                    <a:pt x="0" y="29"/>
                  </a:lnTo>
                  <a:lnTo>
                    <a:pt x="6" y="29"/>
                  </a:lnTo>
                  <a:lnTo>
                    <a:pt x="14" y="34"/>
                  </a:lnTo>
                  <a:lnTo>
                    <a:pt x="14" y="34"/>
                  </a:lnTo>
                  <a:lnTo>
                    <a:pt x="14" y="34"/>
                  </a:lnTo>
                  <a:lnTo>
                    <a:pt x="14" y="34"/>
                  </a:lnTo>
                  <a:lnTo>
                    <a:pt x="14" y="34"/>
                  </a:lnTo>
                  <a:lnTo>
                    <a:pt x="14" y="34"/>
                  </a:lnTo>
                  <a:lnTo>
                    <a:pt x="14" y="34"/>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9" name="Freeform 33"/>
            <p:cNvSpPr>
              <a:spLocks/>
            </p:cNvSpPr>
            <p:nvPr/>
          </p:nvSpPr>
          <p:spPr bwMode="auto">
            <a:xfrm>
              <a:off x="5567363" y="2511574"/>
              <a:ext cx="193675" cy="201612"/>
            </a:xfrm>
            <a:custGeom>
              <a:avLst/>
              <a:gdLst>
                <a:gd name="T0" fmla="*/ 114 w 122"/>
                <a:gd name="T1" fmla="*/ 40 h 127"/>
                <a:gd name="T2" fmla="*/ 108 w 122"/>
                <a:gd name="T3" fmla="*/ 37 h 127"/>
                <a:gd name="T4" fmla="*/ 106 w 122"/>
                <a:gd name="T5" fmla="*/ 34 h 127"/>
                <a:gd name="T6" fmla="*/ 98 w 122"/>
                <a:gd name="T7" fmla="*/ 29 h 127"/>
                <a:gd name="T8" fmla="*/ 95 w 122"/>
                <a:gd name="T9" fmla="*/ 34 h 127"/>
                <a:gd name="T10" fmla="*/ 87 w 122"/>
                <a:gd name="T11" fmla="*/ 37 h 127"/>
                <a:gd name="T12" fmla="*/ 71 w 122"/>
                <a:gd name="T13" fmla="*/ 26 h 127"/>
                <a:gd name="T14" fmla="*/ 79 w 122"/>
                <a:gd name="T15" fmla="*/ 19 h 127"/>
                <a:gd name="T16" fmla="*/ 87 w 122"/>
                <a:gd name="T17" fmla="*/ 19 h 127"/>
                <a:gd name="T18" fmla="*/ 95 w 122"/>
                <a:gd name="T19" fmla="*/ 8 h 127"/>
                <a:gd name="T20" fmla="*/ 106 w 122"/>
                <a:gd name="T21" fmla="*/ 0 h 127"/>
                <a:gd name="T22" fmla="*/ 87 w 122"/>
                <a:gd name="T23" fmla="*/ 0 h 127"/>
                <a:gd name="T24" fmla="*/ 82 w 122"/>
                <a:gd name="T25" fmla="*/ 3 h 127"/>
                <a:gd name="T26" fmla="*/ 66 w 122"/>
                <a:gd name="T27" fmla="*/ 3 h 127"/>
                <a:gd name="T28" fmla="*/ 63 w 122"/>
                <a:gd name="T29" fmla="*/ 13 h 127"/>
                <a:gd name="T30" fmla="*/ 61 w 122"/>
                <a:gd name="T31" fmla="*/ 19 h 127"/>
                <a:gd name="T32" fmla="*/ 53 w 122"/>
                <a:gd name="T33" fmla="*/ 19 h 127"/>
                <a:gd name="T34" fmla="*/ 66 w 122"/>
                <a:gd name="T35" fmla="*/ 21 h 127"/>
                <a:gd name="T36" fmla="*/ 63 w 122"/>
                <a:gd name="T37" fmla="*/ 26 h 127"/>
                <a:gd name="T38" fmla="*/ 61 w 122"/>
                <a:gd name="T39" fmla="*/ 34 h 127"/>
                <a:gd name="T40" fmla="*/ 48 w 122"/>
                <a:gd name="T41" fmla="*/ 34 h 127"/>
                <a:gd name="T42" fmla="*/ 40 w 122"/>
                <a:gd name="T43" fmla="*/ 37 h 127"/>
                <a:gd name="T44" fmla="*/ 29 w 122"/>
                <a:gd name="T45" fmla="*/ 29 h 127"/>
                <a:gd name="T46" fmla="*/ 19 w 122"/>
                <a:gd name="T47" fmla="*/ 34 h 127"/>
                <a:gd name="T48" fmla="*/ 19 w 122"/>
                <a:gd name="T49" fmla="*/ 40 h 127"/>
                <a:gd name="T50" fmla="*/ 21 w 122"/>
                <a:gd name="T51" fmla="*/ 45 h 127"/>
                <a:gd name="T52" fmla="*/ 29 w 122"/>
                <a:gd name="T53" fmla="*/ 48 h 127"/>
                <a:gd name="T54" fmla="*/ 21 w 122"/>
                <a:gd name="T55" fmla="*/ 53 h 127"/>
                <a:gd name="T56" fmla="*/ 11 w 122"/>
                <a:gd name="T57" fmla="*/ 61 h 127"/>
                <a:gd name="T58" fmla="*/ 11 w 122"/>
                <a:gd name="T59" fmla="*/ 63 h 127"/>
                <a:gd name="T60" fmla="*/ 19 w 122"/>
                <a:gd name="T61" fmla="*/ 63 h 127"/>
                <a:gd name="T62" fmla="*/ 45 w 122"/>
                <a:gd name="T63" fmla="*/ 66 h 127"/>
                <a:gd name="T64" fmla="*/ 29 w 122"/>
                <a:gd name="T65" fmla="*/ 74 h 127"/>
                <a:gd name="T66" fmla="*/ 29 w 122"/>
                <a:gd name="T67" fmla="*/ 82 h 127"/>
                <a:gd name="T68" fmla="*/ 13 w 122"/>
                <a:gd name="T69" fmla="*/ 90 h 127"/>
                <a:gd name="T70" fmla="*/ 19 w 122"/>
                <a:gd name="T71" fmla="*/ 95 h 127"/>
                <a:gd name="T72" fmla="*/ 13 w 122"/>
                <a:gd name="T73" fmla="*/ 100 h 127"/>
                <a:gd name="T74" fmla="*/ 3 w 122"/>
                <a:gd name="T75" fmla="*/ 100 h 127"/>
                <a:gd name="T76" fmla="*/ 0 w 122"/>
                <a:gd name="T77" fmla="*/ 108 h 127"/>
                <a:gd name="T78" fmla="*/ 13 w 122"/>
                <a:gd name="T79" fmla="*/ 106 h 127"/>
                <a:gd name="T80" fmla="*/ 0 w 122"/>
                <a:gd name="T81" fmla="*/ 116 h 127"/>
                <a:gd name="T82" fmla="*/ 3 w 122"/>
                <a:gd name="T83" fmla="*/ 122 h 127"/>
                <a:gd name="T84" fmla="*/ 19 w 122"/>
                <a:gd name="T85" fmla="*/ 116 h 127"/>
                <a:gd name="T86" fmla="*/ 3 w 122"/>
                <a:gd name="T87" fmla="*/ 124 h 127"/>
                <a:gd name="T88" fmla="*/ 13 w 122"/>
                <a:gd name="T89" fmla="*/ 122 h 127"/>
                <a:gd name="T90" fmla="*/ 13 w 122"/>
                <a:gd name="T91" fmla="*/ 127 h 127"/>
                <a:gd name="T92" fmla="*/ 29 w 122"/>
                <a:gd name="T93" fmla="*/ 127 h 127"/>
                <a:gd name="T94" fmla="*/ 48 w 122"/>
                <a:gd name="T95" fmla="*/ 124 h 127"/>
                <a:gd name="T96" fmla="*/ 56 w 122"/>
                <a:gd name="T97" fmla="*/ 116 h 127"/>
                <a:gd name="T98" fmla="*/ 71 w 122"/>
                <a:gd name="T99" fmla="*/ 114 h 127"/>
                <a:gd name="T100" fmla="*/ 87 w 122"/>
                <a:gd name="T101" fmla="*/ 106 h 127"/>
                <a:gd name="T102" fmla="*/ 95 w 122"/>
                <a:gd name="T103" fmla="*/ 100 h 127"/>
                <a:gd name="T104" fmla="*/ 98 w 122"/>
                <a:gd name="T105" fmla="*/ 106 h 127"/>
                <a:gd name="T106" fmla="*/ 108 w 122"/>
                <a:gd name="T107" fmla="*/ 100 h 127"/>
                <a:gd name="T108" fmla="*/ 108 w 122"/>
                <a:gd name="T109" fmla="*/ 98 h 127"/>
                <a:gd name="T110" fmla="*/ 116 w 122"/>
                <a:gd name="T111" fmla="*/ 87 h 127"/>
                <a:gd name="T112" fmla="*/ 116 w 122"/>
                <a:gd name="T113" fmla="*/ 63 h 127"/>
                <a:gd name="T114" fmla="*/ 122 w 122"/>
                <a:gd name="T115" fmla="*/ 61 h 127"/>
                <a:gd name="T116" fmla="*/ 114 w 122"/>
                <a:gd name="T117" fmla="*/ 45 h 127"/>
                <a:gd name="T118" fmla="*/ 116 w 122"/>
                <a:gd name="T119" fmla="*/ 40 h 127"/>
                <a:gd name="T120" fmla="*/ 116 w 122"/>
                <a:gd name="T121" fmla="*/ 40 h 127"/>
                <a:gd name="T122" fmla="*/ 116 w 122"/>
                <a:gd name="T123" fmla="*/ 4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127">
                  <a:moveTo>
                    <a:pt x="116" y="40"/>
                  </a:moveTo>
                  <a:lnTo>
                    <a:pt x="114" y="40"/>
                  </a:lnTo>
                  <a:lnTo>
                    <a:pt x="108" y="40"/>
                  </a:lnTo>
                  <a:lnTo>
                    <a:pt x="108" y="37"/>
                  </a:lnTo>
                  <a:lnTo>
                    <a:pt x="106" y="34"/>
                  </a:lnTo>
                  <a:lnTo>
                    <a:pt x="106" y="34"/>
                  </a:lnTo>
                  <a:lnTo>
                    <a:pt x="100" y="29"/>
                  </a:lnTo>
                  <a:lnTo>
                    <a:pt x="98" y="29"/>
                  </a:lnTo>
                  <a:lnTo>
                    <a:pt x="95" y="29"/>
                  </a:lnTo>
                  <a:lnTo>
                    <a:pt x="95" y="34"/>
                  </a:lnTo>
                  <a:lnTo>
                    <a:pt x="90" y="37"/>
                  </a:lnTo>
                  <a:lnTo>
                    <a:pt x="87" y="37"/>
                  </a:lnTo>
                  <a:lnTo>
                    <a:pt x="74" y="29"/>
                  </a:lnTo>
                  <a:lnTo>
                    <a:pt x="71" y="26"/>
                  </a:lnTo>
                  <a:lnTo>
                    <a:pt x="82" y="21"/>
                  </a:lnTo>
                  <a:lnTo>
                    <a:pt x="79" y="19"/>
                  </a:lnTo>
                  <a:lnTo>
                    <a:pt x="82" y="19"/>
                  </a:lnTo>
                  <a:lnTo>
                    <a:pt x="87" y="19"/>
                  </a:lnTo>
                  <a:lnTo>
                    <a:pt x="90" y="11"/>
                  </a:lnTo>
                  <a:lnTo>
                    <a:pt x="95" y="8"/>
                  </a:lnTo>
                  <a:lnTo>
                    <a:pt x="98" y="3"/>
                  </a:lnTo>
                  <a:lnTo>
                    <a:pt x="106" y="0"/>
                  </a:lnTo>
                  <a:lnTo>
                    <a:pt x="98" y="0"/>
                  </a:lnTo>
                  <a:lnTo>
                    <a:pt x="87" y="0"/>
                  </a:lnTo>
                  <a:lnTo>
                    <a:pt x="82" y="0"/>
                  </a:lnTo>
                  <a:lnTo>
                    <a:pt x="82" y="3"/>
                  </a:lnTo>
                  <a:lnTo>
                    <a:pt x="74" y="3"/>
                  </a:lnTo>
                  <a:lnTo>
                    <a:pt x="66" y="3"/>
                  </a:lnTo>
                  <a:lnTo>
                    <a:pt x="63" y="8"/>
                  </a:lnTo>
                  <a:lnTo>
                    <a:pt x="63" y="13"/>
                  </a:lnTo>
                  <a:lnTo>
                    <a:pt x="61" y="13"/>
                  </a:lnTo>
                  <a:lnTo>
                    <a:pt x="61" y="19"/>
                  </a:lnTo>
                  <a:lnTo>
                    <a:pt x="56" y="19"/>
                  </a:lnTo>
                  <a:lnTo>
                    <a:pt x="53" y="19"/>
                  </a:lnTo>
                  <a:lnTo>
                    <a:pt x="61" y="21"/>
                  </a:lnTo>
                  <a:lnTo>
                    <a:pt x="66" y="21"/>
                  </a:lnTo>
                  <a:lnTo>
                    <a:pt x="66" y="26"/>
                  </a:lnTo>
                  <a:lnTo>
                    <a:pt x="63" y="26"/>
                  </a:lnTo>
                  <a:lnTo>
                    <a:pt x="56" y="29"/>
                  </a:lnTo>
                  <a:lnTo>
                    <a:pt x="61" y="34"/>
                  </a:lnTo>
                  <a:lnTo>
                    <a:pt x="56" y="34"/>
                  </a:lnTo>
                  <a:lnTo>
                    <a:pt x="48" y="34"/>
                  </a:lnTo>
                  <a:lnTo>
                    <a:pt x="45" y="34"/>
                  </a:lnTo>
                  <a:lnTo>
                    <a:pt x="40" y="37"/>
                  </a:lnTo>
                  <a:lnTo>
                    <a:pt x="37" y="34"/>
                  </a:lnTo>
                  <a:lnTo>
                    <a:pt x="29" y="29"/>
                  </a:lnTo>
                  <a:lnTo>
                    <a:pt x="21" y="34"/>
                  </a:lnTo>
                  <a:lnTo>
                    <a:pt x="19" y="34"/>
                  </a:lnTo>
                  <a:lnTo>
                    <a:pt x="19" y="37"/>
                  </a:lnTo>
                  <a:lnTo>
                    <a:pt x="19" y="40"/>
                  </a:lnTo>
                  <a:lnTo>
                    <a:pt x="21" y="40"/>
                  </a:lnTo>
                  <a:lnTo>
                    <a:pt x="21" y="45"/>
                  </a:lnTo>
                  <a:lnTo>
                    <a:pt x="26" y="45"/>
                  </a:lnTo>
                  <a:lnTo>
                    <a:pt x="29" y="48"/>
                  </a:lnTo>
                  <a:lnTo>
                    <a:pt x="26" y="48"/>
                  </a:lnTo>
                  <a:lnTo>
                    <a:pt x="21" y="53"/>
                  </a:lnTo>
                  <a:lnTo>
                    <a:pt x="19" y="56"/>
                  </a:lnTo>
                  <a:lnTo>
                    <a:pt x="11" y="61"/>
                  </a:lnTo>
                  <a:lnTo>
                    <a:pt x="13" y="61"/>
                  </a:lnTo>
                  <a:lnTo>
                    <a:pt x="11" y="63"/>
                  </a:lnTo>
                  <a:lnTo>
                    <a:pt x="13" y="63"/>
                  </a:lnTo>
                  <a:lnTo>
                    <a:pt x="19" y="63"/>
                  </a:lnTo>
                  <a:lnTo>
                    <a:pt x="29" y="66"/>
                  </a:lnTo>
                  <a:lnTo>
                    <a:pt x="45" y="66"/>
                  </a:lnTo>
                  <a:lnTo>
                    <a:pt x="34" y="71"/>
                  </a:lnTo>
                  <a:lnTo>
                    <a:pt x="29" y="74"/>
                  </a:lnTo>
                  <a:lnTo>
                    <a:pt x="29" y="79"/>
                  </a:lnTo>
                  <a:lnTo>
                    <a:pt x="29" y="82"/>
                  </a:lnTo>
                  <a:lnTo>
                    <a:pt x="26" y="87"/>
                  </a:lnTo>
                  <a:lnTo>
                    <a:pt x="13" y="90"/>
                  </a:lnTo>
                  <a:lnTo>
                    <a:pt x="26" y="90"/>
                  </a:lnTo>
                  <a:lnTo>
                    <a:pt x="19" y="95"/>
                  </a:lnTo>
                  <a:lnTo>
                    <a:pt x="13" y="98"/>
                  </a:lnTo>
                  <a:lnTo>
                    <a:pt x="13" y="100"/>
                  </a:lnTo>
                  <a:lnTo>
                    <a:pt x="8" y="100"/>
                  </a:lnTo>
                  <a:lnTo>
                    <a:pt x="3" y="100"/>
                  </a:lnTo>
                  <a:lnTo>
                    <a:pt x="0" y="106"/>
                  </a:lnTo>
                  <a:lnTo>
                    <a:pt x="0" y="108"/>
                  </a:lnTo>
                  <a:lnTo>
                    <a:pt x="8" y="106"/>
                  </a:lnTo>
                  <a:lnTo>
                    <a:pt x="13" y="106"/>
                  </a:lnTo>
                  <a:lnTo>
                    <a:pt x="3" y="108"/>
                  </a:lnTo>
                  <a:lnTo>
                    <a:pt x="0" y="116"/>
                  </a:lnTo>
                  <a:lnTo>
                    <a:pt x="0" y="122"/>
                  </a:lnTo>
                  <a:lnTo>
                    <a:pt x="3" y="122"/>
                  </a:lnTo>
                  <a:lnTo>
                    <a:pt x="8" y="122"/>
                  </a:lnTo>
                  <a:lnTo>
                    <a:pt x="19" y="116"/>
                  </a:lnTo>
                  <a:lnTo>
                    <a:pt x="11" y="122"/>
                  </a:lnTo>
                  <a:lnTo>
                    <a:pt x="3" y="124"/>
                  </a:lnTo>
                  <a:lnTo>
                    <a:pt x="8" y="124"/>
                  </a:lnTo>
                  <a:lnTo>
                    <a:pt x="13" y="122"/>
                  </a:lnTo>
                  <a:lnTo>
                    <a:pt x="21" y="122"/>
                  </a:lnTo>
                  <a:lnTo>
                    <a:pt x="13" y="127"/>
                  </a:lnTo>
                  <a:lnTo>
                    <a:pt x="21" y="127"/>
                  </a:lnTo>
                  <a:lnTo>
                    <a:pt x="29" y="127"/>
                  </a:lnTo>
                  <a:lnTo>
                    <a:pt x="45" y="124"/>
                  </a:lnTo>
                  <a:lnTo>
                    <a:pt x="48" y="124"/>
                  </a:lnTo>
                  <a:lnTo>
                    <a:pt x="53" y="122"/>
                  </a:lnTo>
                  <a:lnTo>
                    <a:pt x="56" y="116"/>
                  </a:lnTo>
                  <a:lnTo>
                    <a:pt x="63" y="116"/>
                  </a:lnTo>
                  <a:lnTo>
                    <a:pt x="71" y="114"/>
                  </a:lnTo>
                  <a:lnTo>
                    <a:pt x="74" y="108"/>
                  </a:lnTo>
                  <a:lnTo>
                    <a:pt x="87" y="106"/>
                  </a:lnTo>
                  <a:lnTo>
                    <a:pt x="90" y="106"/>
                  </a:lnTo>
                  <a:lnTo>
                    <a:pt x="95" y="100"/>
                  </a:lnTo>
                  <a:lnTo>
                    <a:pt x="95" y="106"/>
                  </a:lnTo>
                  <a:lnTo>
                    <a:pt x="98" y="106"/>
                  </a:lnTo>
                  <a:lnTo>
                    <a:pt x="100" y="106"/>
                  </a:lnTo>
                  <a:lnTo>
                    <a:pt x="108" y="100"/>
                  </a:lnTo>
                  <a:lnTo>
                    <a:pt x="106" y="98"/>
                  </a:lnTo>
                  <a:lnTo>
                    <a:pt x="108" y="98"/>
                  </a:lnTo>
                  <a:lnTo>
                    <a:pt x="114" y="95"/>
                  </a:lnTo>
                  <a:lnTo>
                    <a:pt x="116" y="87"/>
                  </a:lnTo>
                  <a:lnTo>
                    <a:pt x="122" y="74"/>
                  </a:lnTo>
                  <a:lnTo>
                    <a:pt x="116" y="63"/>
                  </a:lnTo>
                  <a:lnTo>
                    <a:pt x="122" y="63"/>
                  </a:lnTo>
                  <a:lnTo>
                    <a:pt x="122" y="61"/>
                  </a:lnTo>
                  <a:lnTo>
                    <a:pt x="116" y="53"/>
                  </a:lnTo>
                  <a:lnTo>
                    <a:pt x="114" y="45"/>
                  </a:lnTo>
                  <a:lnTo>
                    <a:pt x="122" y="40"/>
                  </a:lnTo>
                  <a:lnTo>
                    <a:pt x="116" y="40"/>
                  </a:lnTo>
                  <a:lnTo>
                    <a:pt x="116" y="40"/>
                  </a:lnTo>
                  <a:lnTo>
                    <a:pt x="116" y="40"/>
                  </a:lnTo>
                  <a:lnTo>
                    <a:pt x="116" y="40"/>
                  </a:lnTo>
                  <a:lnTo>
                    <a:pt x="116" y="40"/>
                  </a:lnTo>
                  <a:lnTo>
                    <a:pt x="116" y="4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0" name="Freeform 34"/>
            <p:cNvSpPr>
              <a:spLocks/>
            </p:cNvSpPr>
            <p:nvPr/>
          </p:nvSpPr>
          <p:spPr bwMode="auto">
            <a:xfrm>
              <a:off x="6985000" y="2667149"/>
              <a:ext cx="792163" cy="444500"/>
            </a:xfrm>
            <a:custGeom>
              <a:avLst/>
              <a:gdLst>
                <a:gd name="T0" fmla="*/ 186 w 189"/>
                <a:gd name="T1" fmla="*/ 43 h 106"/>
                <a:gd name="T2" fmla="*/ 185 w 189"/>
                <a:gd name="T3" fmla="*/ 37 h 106"/>
                <a:gd name="T4" fmla="*/ 173 w 189"/>
                <a:gd name="T5" fmla="*/ 33 h 106"/>
                <a:gd name="T6" fmla="*/ 162 w 189"/>
                <a:gd name="T7" fmla="*/ 29 h 106"/>
                <a:gd name="T8" fmla="*/ 149 w 189"/>
                <a:gd name="T9" fmla="*/ 29 h 106"/>
                <a:gd name="T10" fmla="*/ 139 w 189"/>
                <a:gd name="T11" fmla="*/ 26 h 106"/>
                <a:gd name="T12" fmla="*/ 130 w 189"/>
                <a:gd name="T13" fmla="*/ 16 h 106"/>
                <a:gd name="T14" fmla="*/ 123 w 189"/>
                <a:gd name="T15" fmla="*/ 9 h 106"/>
                <a:gd name="T16" fmla="*/ 118 w 189"/>
                <a:gd name="T17" fmla="*/ 0 h 106"/>
                <a:gd name="T18" fmla="*/ 102 w 189"/>
                <a:gd name="T19" fmla="*/ 0 h 106"/>
                <a:gd name="T20" fmla="*/ 89 w 189"/>
                <a:gd name="T21" fmla="*/ 4 h 106"/>
                <a:gd name="T22" fmla="*/ 85 w 189"/>
                <a:gd name="T23" fmla="*/ 14 h 106"/>
                <a:gd name="T24" fmla="*/ 73 w 189"/>
                <a:gd name="T25" fmla="*/ 13 h 106"/>
                <a:gd name="T26" fmla="*/ 65 w 189"/>
                <a:gd name="T27" fmla="*/ 10 h 106"/>
                <a:gd name="T28" fmla="*/ 53 w 189"/>
                <a:gd name="T29" fmla="*/ 10 h 106"/>
                <a:gd name="T30" fmla="*/ 34 w 189"/>
                <a:gd name="T31" fmla="*/ 6 h 106"/>
                <a:gd name="T32" fmla="*/ 13 w 189"/>
                <a:gd name="T33" fmla="*/ 10 h 106"/>
                <a:gd name="T34" fmla="*/ 19 w 189"/>
                <a:gd name="T35" fmla="*/ 20 h 106"/>
                <a:gd name="T36" fmla="*/ 6 w 189"/>
                <a:gd name="T37" fmla="*/ 36 h 106"/>
                <a:gd name="T38" fmla="*/ 7 w 189"/>
                <a:gd name="T39" fmla="*/ 43 h 106"/>
                <a:gd name="T40" fmla="*/ 1 w 189"/>
                <a:gd name="T41" fmla="*/ 49 h 106"/>
                <a:gd name="T42" fmla="*/ 9 w 189"/>
                <a:gd name="T43" fmla="*/ 57 h 106"/>
                <a:gd name="T44" fmla="*/ 24 w 189"/>
                <a:gd name="T45" fmla="*/ 59 h 106"/>
                <a:gd name="T46" fmla="*/ 37 w 189"/>
                <a:gd name="T47" fmla="*/ 59 h 106"/>
                <a:gd name="T48" fmla="*/ 50 w 189"/>
                <a:gd name="T49" fmla="*/ 53 h 106"/>
                <a:gd name="T50" fmla="*/ 63 w 189"/>
                <a:gd name="T51" fmla="*/ 56 h 106"/>
                <a:gd name="T52" fmla="*/ 72 w 189"/>
                <a:gd name="T53" fmla="*/ 59 h 106"/>
                <a:gd name="T54" fmla="*/ 80 w 189"/>
                <a:gd name="T55" fmla="*/ 67 h 106"/>
                <a:gd name="T56" fmla="*/ 85 w 189"/>
                <a:gd name="T57" fmla="*/ 77 h 106"/>
                <a:gd name="T58" fmla="*/ 77 w 189"/>
                <a:gd name="T59" fmla="*/ 77 h 106"/>
                <a:gd name="T60" fmla="*/ 72 w 189"/>
                <a:gd name="T61" fmla="*/ 90 h 106"/>
                <a:gd name="T62" fmla="*/ 77 w 189"/>
                <a:gd name="T63" fmla="*/ 93 h 106"/>
                <a:gd name="T64" fmla="*/ 83 w 189"/>
                <a:gd name="T65" fmla="*/ 92 h 106"/>
                <a:gd name="T66" fmla="*/ 89 w 189"/>
                <a:gd name="T67" fmla="*/ 86 h 106"/>
                <a:gd name="T68" fmla="*/ 102 w 189"/>
                <a:gd name="T69" fmla="*/ 76 h 106"/>
                <a:gd name="T70" fmla="*/ 106 w 189"/>
                <a:gd name="T71" fmla="*/ 73 h 106"/>
                <a:gd name="T72" fmla="*/ 105 w 189"/>
                <a:gd name="T73" fmla="*/ 77 h 106"/>
                <a:gd name="T74" fmla="*/ 113 w 189"/>
                <a:gd name="T75" fmla="*/ 83 h 106"/>
                <a:gd name="T76" fmla="*/ 126 w 189"/>
                <a:gd name="T77" fmla="*/ 85 h 106"/>
                <a:gd name="T78" fmla="*/ 115 w 189"/>
                <a:gd name="T79" fmla="*/ 93 h 106"/>
                <a:gd name="T80" fmla="*/ 128 w 189"/>
                <a:gd name="T81" fmla="*/ 100 h 106"/>
                <a:gd name="T82" fmla="*/ 136 w 189"/>
                <a:gd name="T83" fmla="*/ 102 h 106"/>
                <a:gd name="T84" fmla="*/ 148 w 189"/>
                <a:gd name="T85" fmla="*/ 96 h 106"/>
                <a:gd name="T86" fmla="*/ 158 w 189"/>
                <a:gd name="T87" fmla="*/ 95 h 106"/>
                <a:gd name="T88" fmla="*/ 149 w 189"/>
                <a:gd name="T89" fmla="*/ 93 h 106"/>
                <a:gd name="T90" fmla="*/ 142 w 189"/>
                <a:gd name="T91" fmla="*/ 93 h 106"/>
                <a:gd name="T92" fmla="*/ 135 w 189"/>
                <a:gd name="T93" fmla="*/ 87 h 106"/>
                <a:gd name="T94" fmla="*/ 130 w 189"/>
                <a:gd name="T95" fmla="*/ 83 h 106"/>
                <a:gd name="T96" fmla="*/ 133 w 189"/>
                <a:gd name="T97" fmla="*/ 82 h 106"/>
                <a:gd name="T98" fmla="*/ 138 w 189"/>
                <a:gd name="T99" fmla="*/ 85 h 106"/>
                <a:gd name="T100" fmla="*/ 143 w 189"/>
                <a:gd name="T101" fmla="*/ 80 h 106"/>
                <a:gd name="T102" fmla="*/ 152 w 189"/>
                <a:gd name="T103" fmla="*/ 76 h 106"/>
                <a:gd name="T104" fmla="*/ 165 w 189"/>
                <a:gd name="T105" fmla="*/ 72 h 106"/>
                <a:gd name="T106" fmla="*/ 172 w 189"/>
                <a:gd name="T107" fmla="*/ 66 h 106"/>
                <a:gd name="T108" fmla="*/ 182 w 189"/>
                <a:gd name="T109" fmla="*/ 60 h 106"/>
                <a:gd name="T110" fmla="*/ 188 w 189"/>
                <a:gd name="T111"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06">
                  <a:moveTo>
                    <a:pt x="186" y="47"/>
                  </a:moveTo>
                  <a:cubicBezTo>
                    <a:pt x="189" y="47"/>
                    <a:pt x="189" y="47"/>
                    <a:pt x="189" y="47"/>
                  </a:cubicBezTo>
                  <a:cubicBezTo>
                    <a:pt x="188" y="46"/>
                    <a:pt x="188" y="46"/>
                    <a:pt x="188" y="46"/>
                  </a:cubicBezTo>
                  <a:cubicBezTo>
                    <a:pt x="186" y="46"/>
                    <a:pt x="186" y="46"/>
                    <a:pt x="186" y="46"/>
                  </a:cubicBezTo>
                  <a:cubicBezTo>
                    <a:pt x="185" y="44"/>
                    <a:pt x="185" y="44"/>
                    <a:pt x="185" y="44"/>
                  </a:cubicBezTo>
                  <a:cubicBezTo>
                    <a:pt x="186" y="43"/>
                    <a:pt x="186" y="43"/>
                    <a:pt x="186" y="43"/>
                  </a:cubicBezTo>
                  <a:cubicBezTo>
                    <a:pt x="189" y="42"/>
                    <a:pt x="189" y="42"/>
                    <a:pt x="189" y="42"/>
                  </a:cubicBezTo>
                  <a:cubicBezTo>
                    <a:pt x="188" y="40"/>
                    <a:pt x="188" y="40"/>
                    <a:pt x="188" y="40"/>
                  </a:cubicBezTo>
                  <a:cubicBezTo>
                    <a:pt x="188" y="39"/>
                    <a:pt x="188" y="39"/>
                    <a:pt x="188" y="39"/>
                  </a:cubicBezTo>
                  <a:cubicBezTo>
                    <a:pt x="188" y="37"/>
                    <a:pt x="188" y="37"/>
                    <a:pt x="188" y="37"/>
                  </a:cubicBezTo>
                  <a:cubicBezTo>
                    <a:pt x="186" y="37"/>
                    <a:pt x="186" y="37"/>
                    <a:pt x="186" y="37"/>
                  </a:cubicBezTo>
                  <a:cubicBezTo>
                    <a:pt x="185" y="37"/>
                    <a:pt x="185" y="37"/>
                    <a:pt x="185" y="37"/>
                  </a:cubicBezTo>
                  <a:cubicBezTo>
                    <a:pt x="183" y="37"/>
                    <a:pt x="183" y="37"/>
                    <a:pt x="183" y="37"/>
                  </a:cubicBezTo>
                  <a:cubicBezTo>
                    <a:pt x="182" y="36"/>
                    <a:pt x="182" y="36"/>
                    <a:pt x="182" y="36"/>
                  </a:cubicBezTo>
                  <a:cubicBezTo>
                    <a:pt x="179" y="34"/>
                    <a:pt x="179" y="34"/>
                    <a:pt x="179" y="34"/>
                  </a:cubicBezTo>
                  <a:cubicBezTo>
                    <a:pt x="178" y="33"/>
                    <a:pt x="178" y="33"/>
                    <a:pt x="178" y="33"/>
                  </a:cubicBezTo>
                  <a:cubicBezTo>
                    <a:pt x="176" y="33"/>
                    <a:pt x="176" y="33"/>
                    <a:pt x="176" y="33"/>
                  </a:cubicBezTo>
                  <a:cubicBezTo>
                    <a:pt x="173" y="33"/>
                    <a:pt x="173" y="33"/>
                    <a:pt x="173" y="33"/>
                  </a:cubicBezTo>
                  <a:cubicBezTo>
                    <a:pt x="171" y="31"/>
                    <a:pt x="171" y="31"/>
                    <a:pt x="171" y="31"/>
                  </a:cubicBezTo>
                  <a:cubicBezTo>
                    <a:pt x="168" y="31"/>
                    <a:pt x="168" y="31"/>
                    <a:pt x="168" y="31"/>
                  </a:cubicBezTo>
                  <a:cubicBezTo>
                    <a:pt x="165" y="33"/>
                    <a:pt x="165" y="33"/>
                    <a:pt x="165" y="33"/>
                  </a:cubicBezTo>
                  <a:cubicBezTo>
                    <a:pt x="163" y="31"/>
                    <a:pt x="163" y="31"/>
                    <a:pt x="163" y="31"/>
                  </a:cubicBezTo>
                  <a:cubicBezTo>
                    <a:pt x="162" y="30"/>
                    <a:pt x="162" y="30"/>
                    <a:pt x="162" y="30"/>
                  </a:cubicBezTo>
                  <a:cubicBezTo>
                    <a:pt x="162" y="29"/>
                    <a:pt x="162" y="29"/>
                    <a:pt x="162" y="29"/>
                  </a:cubicBezTo>
                  <a:cubicBezTo>
                    <a:pt x="161" y="27"/>
                    <a:pt x="161" y="27"/>
                    <a:pt x="161" y="27"/>
                  </a:cubicBezTo>
                  <a:cubicBezTo>
                    <a:pt x="160" y="27"/>
                    <a:pt x="160" y="27"/>
                    <a:pt x="160" y="27"/>
                  </a:cubicBezTo>
                  <a:cubicBezTo>
                    <a:pt x="158" y="26"/>
                    <a:pt x="158" y="26"/>
                    <a:pt x="158" y="26"/>
                  </a:cubicBezTo>
                  <a:cubicBezTo>
                    <a:pt x="156" y="26"/>
                    <a:pt x="156" y="26"/>
                    <a:pt x="156" y="26"/>
                  </a:cubicBezTo>
                  <a:cubicBezTo>
                    <a:pt x="153" y="27"/>
                    <a:pt x="153" y="27"/>
                    <a:pt x="153" y="27"/>
                  </a:cubicBezTo>
                  <a:cubicBezTo>
                    <a:pt x="149" y="29"/>
                    <a:pt x="149" y="29"/>
                    <a:pt x="149" y="29"/>
                  </a:cubicBezTo>
                  <a:cubicBezTo>
                    <a:pt x="146" y="27"/>
                    <a:pt x="146" y="27"/>
                    <a:pt x="146" y="27"/>
                  </a:cubicBezTo>
                  <a:cubicBezTo>
                    <a:pt x="145" y="26"/>
                    <a:pt x="145" y="26"/>
                    <a:pt x="145" y="26"/>
                  </a:cubicBezTo>
                  <a:cubicBezTo>
                    <a:pt x="143" y="26"/>
                    <a:pt x="143" y="26"/>
                    <a:pt x="143" y="26"/>
                  </a:cubicBezTo>
                  <a:cubicBezTo>
                    <a:pt x="142" y="26"/>
                    <a:pt x="142" y="26"/>
                    <a:pt x="142" y="26"/>
                  </a:cubicBezTo>
                  <a:cubicBezTo>
                    <a:pt x="140" y="26"/>
                    <a:pt x="140" y="26"/>
                    <a:pt x="140" y="26"/>
                  </a:cubicBezTo>
                  <a:cubicBezTo>
                    <a:pt x="139" y="26"/>
                    <a:pt x="139" y="26"/>
                    <a:pt x="139" y="26"/>
                  </a:cubicBezTo>
                  <a:cubicBezTo>
                    <a:pt x="138" y="24"/>
                    <a:pt x="138" y="24"/>
                    <a:pt x="138" y="24"/>
                  </a:cubicBezTo>
                  <a:cubicBezTo>
                    <a:pt x="136" y="20"/>
                    <a:pt x="136" y="20"/>
                    <a:pt x="136" y="20"/>
                  </a:cubicBezTo>
                  <a:cubicBezTo>
                    <a:pt x="135" y="17"/>
                    <a:pt x="135" y="17"/>
                    <a:pt x="135" y="17"/>
                  </a:cubicBezTo>
                  <a:cubicBezTo>
                    <a:pt x="133" y="16"/>
                    <a:pt x="133" y="16"/>
                    <a:pt x="133" y="16"/>
                  </a:cubicBezTo>
                  <a:cubicBezTo>
                    <a:pt x="132" y="16"/>
                    <a:pt x="132" y="16"/>
                    <a:pt x="132" y="16"/>
                  </a:cubicBezTo>
                  <a:cubicBezTo>
                    <a:pt x="130" y="16"/>
                    <a:pt x="130" y="16"/>
                    <a:pt x="130" y="16"/>
                  </a:cubicBezTo>
                  <a:cubicBezTo>
                    <a:pt x="126" y="16"/>
                    <a:pt x="126" y="16"/>
                    <a:pt x="126" y="16"/>
                  </a:cubicBezTo>
                  <a:cubicBezTo>
                    <a:pt x="123" y="14"/>
                    <a:pt x="123" y="14"/>
                    <a:pt x="123" y="14"/>
                  </a:cubicBezTo>
                  <a:cubicBezTo>
                    <a:pt x="123" y="13"/>
                    <a:pt x="123" y="13"/>
                    <a:pt x="123" y="13"/>
                  </a:cubicBezTo>
                  <a:cubicBezTo>
                    <a:pt x="123" y="11"/>
                    <a:pt x="123" y="11"/>
                    <a:pt x="123" y="11"/>
                  </a:cubicBezTo>
                  <a:cubicBezTo>
                    <a:pt x="122" y="10"/>
                    <a:pt x="122" y="10"/>
                    <a:pt x="122" y="10"/>
                  </a:cubicBezTo>
                  <a:cubicBezTo>
                    <a:pt x="123" y="9"/>
                    <a:pt x="123" y="9"/>
                    <a:pt x="123" y="9"/>
                  </a:cubicBezTo>
                  <a:cubicBezTo>
                    <a:pt x="125" y="9"/>
                    <a:pt x="125" y="9"/>
                    <a:pt x="125" y="9"/>
                  </a:cubicBezTo>
                  <a:cubicBezTo>
                    <a:pt x="123" y="6"/>
                    <a:pt x="123" y="6"/>
                    <a:pt x="123" y="6"/>
                  </a:cubicBezTo>
                  <a:cubicBezTo>
                    <a:pt x="121" y="5"/>
                    <a:pt x="121" y="5"/>
                    <a:pt x="121" y="5"/>
                  </a:cubicBezTo>
                  <a:cubicBezTo>
                    <a:pt x="120" y="4"/>
                    <a:pt x="120" y="4"/>
                    <a:pt x="120" y="4"/>
                  </a:cubicBezTo>
                  <a:cubicBezTo>
                    <a:pt x="119" y="1"/>
                    <a:pt x="119" y="1"/>
                    <a:pt x="119" y="1"/>
                  </a:cubicBezTo>
                  <a:cubicBezTo>
                    <a:pt x="118" y="0"/>
                    <a:pt x="118" y="0"/>
                    <a:pt x="118" y="0"/>
                  </a:cubicBezTo>
                  <a:cubicBezTo>
                    <a:pt x="116" y="0"/>
                    <a:pt x="116" y="0"/>
                    <a:pt x="116" y="0"/>
                  </a:cubicBezTo>
                  <a:cubicBezTo>
                    <a:pt x="113" y="1"/>
                    <a:pt x="113" y="1"/>
                    <a:pt x="113" y="1"/>
                  </a:cubicBezTo>
                  <a:cubicBezTo>
                    <a:pt x="109" y="1"/>
                    <a:pt x="109" y="1"/>
                    <a:pt x="109" y="1"/>
                  </a:cubicBezTo>
                  <a:cubicBezTo>
                    <a:pt x="106" y="1"/>
                    <a:pt x="106" y="1"/>
                    <a:pt x="106" y="1"/>
                  </a:cubicBezTo>
                  <a:cubicBezTo>
                    <a:pt x="103" y="0"/>
                    <a:pt x="103" y="0"/>
                    <a:pt x="103" y="0"/>
                  </a:cubicBezTo>
                  <a:cubicBezTo>
                    <a:pt x="102" y="0"/>
                    <a:pt x="102" y="0"/>
                    <a:pt x="102" y="0"/>
                  </a:cubicBezTo>
                  <a:cubicBezTo>
                    <a:pt x="102" y="3"/>
                    <a:pt x="102" y="3"/>
                    <a:pt x="102" y="3"/>
                  </a:cubicBezTo>
                  <a:cubicBezTo>
                    <a:pt x="100" y="4"/>
                    <a:pt x="100" y="4"/>
                    <a:pt x="100" y="4"/>
                  </a:cubicBezTo>
                  <a:cubicBezTo>
                    <a:pt x="97" y="4"/>
                    <a:pt x="97" y="4"/>
                    <a:pt x="97" y="4"/>
                  </a:cubicBezTo>
                  <a:cubicBezTo>
                    <a:pt x="93" y="4"/>
                    <a:pt x="93" y="4"/>
                    <a:pt x="93" y="4"/>
                  </a:cubicBezTo>
                  <a:cubicBezTo>
                    <a:pt x="90" y="4"/>
                    <a:pt x="90" y="4"/>
                    <a:pt x="90" y="4"/>
                  </a:cubicBezTo>
                  <a:cubicBezTo>
                    <a:pt x="89" y="4"/>
                    <a:pt x="89" y="4"/>
                    <a:pt x="89" y="4"/>
                  </a:cubicBezTo>
                  <a:cubicBezTo>
                    <a:pt x="87" y="4"/>
                    <a:pt x="87" y="4"/>
                    <a:pt x="87" y="4"/>
                  </a:cubicBezTo>
                  <a:cubicBezTo>
                    <a:pt x="86" y="7"/>
                    <a:pt x="86" y="7"/>
                    <a:pt x="86" y="7"/>
                  </a:cubicBezTo>
                  <a:cubicBezTo>
                    <a:pt x="85" y="10"/>
                    <a:pt x="85" y="10"/>
                    <a:pt x="85" y="10"/>
                  </a:cubicBezTo>
                  <a:cubicBezTo>
                    <a:pt x="85" y="11"/>
                    <a:pt x="85" y="11"/>
                    <a:pt x="85" y="11"/>
                  </a:cubicBezTo>
                  <a:cubicBezTo>
                    <a:pt x="86" y="14"/>
                    <a:pt x="86" y="14"/>
                    <a:pt x="86" y="14"/>
                  </a:cubicBezTo>
                  <a:cubicBezTo>
                    <a:pt x="85" y="14"/>
                    <a:pt x="85" y="14"/>
                    <a:pt x="85" y="14"/>
                  </a:cubicBezTo>
                  <a:cubicBezTo>
                    <a:pt x="83" y="14"/>
                    <a:pt x="83" y="14"/>
                    <a:pt x="83" y="14"/>
                  </a:cubicBezTo>
                  <a:cubicBezTo>
                    <a:pt x="80" y="11"/>
                    <a:pt x="80" y="11"/>
                    <a:pt x="80" y="11"/>
                  </a:cubicBezTo>
                  <a:cubicBezTo>
                    <a:pt x="79" y="11"/>
                    <a:pt x="79" y="11"/>
                    <a:pt x="79" y="11"/>
                  </a:cubicBezTo>
                  <a:cubicBezTo>
                    <a:pt x="77" y="11"/>
                    <a:pt x="77" y="11"/>
                    <a:pt x="77" y="11"/>
                  </a:cubicBezTo>
                  <a:cubicBezTo>
                    <a:pt x="75" y="13"/>
                    <a:pt x="75" y="13"/>
                    <a:pt x="75" y="13"/>
                  </a:cubicBezTo>
                  <a:cubicBezTo>
                    <a:pt x="73" y="13"/>
                    <a:pt x="73" y="13"/>
                    <a:pt x="73" y="13"/>
                  </a:cubicBezTo>
                  <a:cubicBezTo>
                    <a:pt x="72" y="13"/>
                    <a:pt x="72" y="13"/>
                    <a:pt x="72" y="13"/>
                  </a:cubicBezTo>
                  <a:cubicBezTo>
                    <a:pt x="70" y="10"/>
                    <a:pt x="70" y="10"/>
                    <a:pt x="70" y="10"/>
                  </a:cubicBezTo>
                  <a:cubicBezTo>
                    <a:pt x="67" y="10"/>
                    <a:pt x="67" y="10"/>
                    <a:pt x="67" y="10"/>
                  </a:cubicBezTo>
                  <a:cubicBezTo>
                    <a:pt x="66" y="11"/>
                    <a:pt x="66" y="11"/>
                    <a:pt x="66" y="11"/>
                  </a:cubicBezTo>
                  <a:cubicBezTo>
                    <a:pt x="66" y="13"/>
                    <a:pt x="66" y="13"/>
                    <a:pt x="66" y="13"/>
                  </a:cubicBezTo>
                  <a:cubicBezTo>
                    <a:pt x="65" y="10"/>
                    <a:pt x="65" y="10"/>
                    <a:pt x="65" y="10"/>
                  </a:cubicBezTo>
                  <a:cubicBezTo>
                    <a:pt x="62" y="11"/>
                    <a:pt x="62" y="11"/>
                    <a:pt x="62" y="11"/>
                  </a:cubicBezTo>
                  <a:cubicBezTo>
                    <a:pt x="59" y="10"/>
                    <a:pt x="59" y="10"/>
                    <a:pt x="59" y="10"/>
                  </a:cubicBezTo>
                  <a:cubicBezTo>
                    <a:pt x="57" y="10"/>
                    <a:pt x="57" y="10"/>
                    <a:pt x="57" y="10"/>
                  </a:cubicBezTo>
                  <a:cubicBezTo>
                    <a:pt x="56" y="11"/>
                    <a:pt x="56" y="11"/>
                    <a:pt x="56" y="11"/>
                  </a:cubicBezTo>
                  <a:cubicBezTo>
                    <a:pt x="54" y="10"/>
                    <a:pt x="54" y="10"/>
                    <a:pt x="54" y="10"/>
                  </a:cubicBezTo>
                  <a:cubicBezTo>
                    <a:pt x="53" y="10"/>
                    <a:pt x="53" y="10"/>
                    <a:pt x="53" y="10"/>
                  </a:cubicBezTo>
                  <a:cubicBezTo>
                    <a:pt x="50" y="10"/>
                    <a:pt x="50" y="10"/>
                    <a:pt x="50" y="10"/>
                  </a:cubicBezTo>
                  <a:cubicBezTo>
                    <a:pt x="49" y="9"/>
                    <a:pt x="49" y="9"/>
                    <a:pt x="49" y="9"/>
                  </a:cubicBezTo>
                  <a:cubicBezTo>
                    <a:pt x="46" y="7"/>
                    <a:pt x="46" y="7"/>
                    <a:pt x="46" y="7"/>
                  </a:cubicBezTo>
                  <a:cubicBezTo>
                    <a:pt x="43" y="7"/>
                    <a:pt x="43" y="7"/>
                    <a:pt x="43" y="7"/>
                  </a:cubicBezTo>
                  <a:cubicBezTo>
                    <a:pt x="39" y="6"/>
                    <a:pt x="39" y="6"/>
                    <a:pt x="39" y="6"/>
                  </a:cubicBezTo>
                  <a:cubicBezTo>
                    <a:pt x="34" y="6"/>
                    <a:pt x="34" y="6"/>
                    <a:pt x="34" y="6"/>
                  </a:cubicBezTo>
                  <a:cubicBezTo>
                    <a:pt x="26" y="6"/>
                    <a:pt x="26" y="6"/>
                    <a:pt x="26" y="6"/>
                  </a:cubicBezTo>
                  <a:cubicBezTo>
                    <a:pt x="23" y="6"/>
                    <a:pt x="23" y="6"/>
                    <a:pt x="23" y="6"/>
                  </a:cubicBezTo>
                  <a:cubicBezTo>
                    <a:pt x="20" y="7"/>
                    <a:pt x="20" y="7"/>
                    <a:pt x="20" y="7"/>
                  </a:cubicBezTo>
                  <a:cubicBezTo>
                    <a:pt x="17" y="10"/>
                    <a:pt x="17" y="10"/>
                    <a:pt x="17" y="10"/>
                  </a:cubicBezTo>
                  <a:cubicBezTo>
                    <a:pt x="14" y="10"/>
                    <a:pt x="14" y="10"/>
                    <a:pt x="14" y="10"/>
                  </a:cubicBezTo>
                  <a:cubicBezTo>
                    <a:pt x="13" y="10"/>
                    <a:pt x="13" y="10"/>
                    <a:pt x="13" y="10"/>
                  </a:cubicBezTo>
                  <a:cubicBezTo>
                    <a:pt x="13" y="11"/>
                    <a:pt x="13" y="11"/>
                    <a:pt x="13" y="11"/>
                  </a:cubicBezTo>
                  <a:cubicBezTo>
                    <a:pt x="13" y="13"/>
                    <a:pt x="13" y="13"/>
                    <a:pt x="13" y="13"/>
                  </a:cubicBezTo>
                  <a:cubicBezTo>
                    <a:pt x="14" y="16"/>
                    <a:pt x="14" y="16"/>
                    <a:pt x="14" y="16"/>
                  </a:cubicBezTo>
                  <a:cubicBezTo>
                    <a:pt x="17" y="18"/>
                    <a:pt x="17" y="18"/>
                    <a:pt x="17" y="18"/>
                  </a:cubicBezTo>
                  <a:cubicBezTo>
                    <a:pt x="17" y="19"/>
                    <a:pt x="17" y="19"/>
                    <a:pt x="17" y="19"/>
                  </a:cubicBezTo>
                  <a:cubicBezTo>
                    <a:pt x="19" y="20"/>
                    <a:pt x="19" y="20"/>
                    <a:pt x="19" y="20"/>
                  </a:cubicBezTo>
                  <a:cubicBezTo>
                    <a:pt x="17" y="21"/>
                    <a:pt x="17" y="21"/>
                    <a:pt x="17" y="21"/>
                  </a:cubicBezTo>
                  <a:cubicBezTo>
                    <a:pt x="19" y="23"/>
                    <a:pt x="19" y="23"/>
                    <a:pt x="19" y="23"/>
                  </a:cubicBezTo>
                  <a:cubicBezTo>
                    <a:pt x="19" y="24"/>
                    <a:pt x="19" y="24"/>
                    <a:pt x="19" y="24"/>
                  </a:cubicBezTo>
                  <a:cubicBezTo>
                    <a:pt x="14" y="26"/>
                    <a:pt x="14" y="26"/>
                    <a:pt x="14" y="26"/>
                  </a:cubicBezTo>
                  <a:cubicBezTo>
                    <a:pt x="9" y="31"/>
                    <a:pt x="9" y="31"/>
                    <a:pt x="9" y="31"/>
                  </a:cubicBezTo>
                  <a:cubicBezTo>
                    <a:pt x="6" y="36"/>
                    <a:pt x="6" y="36"/>
                    <a:pt x="6" y="36"/>
                  </a:cubicBezTo>
                  <a:cubicBezTo>
                    <a:pt x="6" y="37"/>
                    <a:pt x="6" y="37"/>
                    <a:pt x="6" y="37"/>
                  </a:cubicBezTo>
                  <a:cubicBezTo>
                    <a:pt x="6" y="38"/>
                    <a:pt x="6" y="38"/>
                    <a:pt x="6" y="38"/>
                  </a:cubicBezTo>
                  <a:cubicBezTo>
                    <a:pt x="6" y="39"/>
                    <a:pt x="6" y="39"/>
                    <a:pt x="6" y="39"/>
                  </a:cubicBezTo>
                  <a:cubicBezTo>
                    <a:pt x="6" y="40"/>
                    <a:pt x="6" y="40"/>
                    <a:pt x="6" y="40"/>
                  </a:cubicBezTo>
                  <a:cubicBezTo>
                    <a:pt x="6" y="42"/>
                    <a:pt x="6" y="42"/>
                    <a:pt x="6" y="42"/>
                  </a:cubicBezTo>
                  <a:cubicBezTo>
                    <a:pt x="7" y="43"/>
                    <a:pt x="7" y="43"/>
                    <a:pt x="7" y="43"/>
                  </a:cubicBezTo>
                  <a:cubicBezTo>
                    <a:pt x="7" y="44"/>
                    <a:pt x="7" y="44"/>
                    <a:pt x="7" y="44"/>
                  </a:cubicBezTo>
                  <a:cubicBezTo>
                    <a:pt x="7" y="44"/>
                    <a:pt x="7" y="44"/>
                    <a:pt x="7" y="44"/>
                  </a:cubicBezTo>
                  <a:cubicBezTo>
                    <a:pt x="6" y="43"/>
                    <a:pt x="6" y="43"/>
                    <a:pt x="6" y="43"/>
                  </a:cubicBezTo>
                  <a:cubicBezTo>
                    <a:pt x="4" y="43"/>
                    <a:pt x="4" y="43"/>
                    <a:pt x="4" y="43"/>
                  </a:cubicBezTo>
                  <a:cubicBezTo>
                    <a:pt x="3" y="46"/>
                    <a:pt x="3" y="46"/>
                    <a:pt x="3" y="46"/>
                  </a:cubicBezTo>
                  <a:cubicBezTo>
                    <a:pt x="1" y="49"/>
                    <a:pt x="1" y="49"/>
                    <a:pt x="1" y="49"/>
                  </a:cubicBezTo>
                  <a:cubicBezTo>
                    <a:pt x="0" y="52"/>
                    <a:pt x="0" y="52"/>
                    <a:pt x="0" y="52"/>
                  </a:cubicBezTo>
                  <a:cubicBezTo>
                    <a:pt x="0" y="53"/>
                    <a:pt x="0" y="53"/>
                    <a:pt x="0" y="53"/>
                  </a:cubicBezTo>
                  <a:cubicBezTo>
                    <a:pt x="1" y="53"/>
                    <a:pt x="1" y="53"/>
                    <a:pt x="1" y="53"/>
                  </a:cubicBezTo>
                  <a:cubicBezTo>
                    <a:pt x="3" y="53"/>
                    <a:pt x="3" y="53"/>
                    <a:pt x="3" y="53"/>
                  </a:cubicBezTo>
                  <a:cubicBezTo>
                    <a:pt x="7" y="56"/>
                    <a:pt x="7" y="56"/>
                    <a:pt x="7" y="56"/>
                  </a:cubicBezTo>
                  <a:cubicBezTo>
                    <a:pt x="9" y="57"/>
                    <a:pt x="9" y="57"/>
                    <a:pt x="9" y="57"/>
                  </a:cubicBezTo>
                  <a:cubicBezTo>
                    <a:pt x="9" y="59"/>
                    <a:pt x="9" y="59"/>
                    <a:pt x="9" y="59"/>
                  </a:cubicBezTo>
                  <a:cubicBezTo>
                    <a:pt x="10" y="57"/>
                    <a:pt x="10" y="57"/>
                    <a:pt x="10" y="57"/>
                  </a:cubicBezTo>
                  <a:cubicBezTo>
                    <a:pt x="13" y="57"/>
                    <a:pt x="13" y="57"/>
                    <a:pt x="13" y="57"/>
                  </a:cubicBezTo>
                  <a:cubicBezTo>
                    <a:pt x="16" y="57"/>
                    <a:pt x="16" y="57"/>
                    <a:pt x="16" y="57"/>
                  </a:cubicBezTo>
                  <a:cubicBezTo>
                    <a:pt x="20" y="59"/>
                    <a:pt x="20" y="59"/>
                    <a:pt x="20" y="59"/>
                  </a:cubicBezTo>
                  <a:cubicBezTo>
                    <a:pt x="24" y="59"/>
                    <a:pt x="24" y="59"/>
                    <a:pt x="24" y="59"/>
                  </a:cubicBezTo>
                  <a:cubicBezTo>
                    <a:pt x="27" y="59"/>
                    <a:pt x="27" y="59"/>
                    <a:pt x="27" y="59"/>
                  </a:cubicBezTo>
                  <a:cubicBezTo>
                    <a:pt x="30" y="62"/>
                    <a:pt x="30" y="62"/>
                    <a:pt x="30" y="62"/>
                  </a:cubicBezTo>
                  <a:cubicBezTo>
                    <a:pt x="32" y="62"/>
                    <a:pt x="32" y="62"/>
                    <a:pt x="32" y="62"/>
                  </a:cubicBezTo>
                  <a:cubicBezTo>
                    <a:pt x="34" y="60"/>
                    <a:pt x="34" y="60"/>
                    <a:pt x="34" y="60"/>
                  </a:cubicBezTo>
                  <a:cubicBezTo>
                    <a:pt x="36" y="59"/>
                    <a:pt x="36" y="59"/>
                    <a:pt x="36" y="59"/>
                  </a:cubicBezTo>
                  <a:cubicBezTo>
                    <a:pt x="37" y="59"/>
                    <a:pt x="37" y="59"/>
                    <a:pt x="37" y="59"/>
                  </a:cubicBezTo>
                  <a:cubicBezTo>
                    <a:pt x="43" y="59"/>
                    <a:pt x="43" y="59"/>
                    <a:pt x="43" y="59"/>
                  </a:cubicBezTo>
                  <a:cubicBezTo>
                    <a:pt x="44" y="57"/>
                    <a:pt x="44" y="57"/>
                    <a:pt x="44" y="57"/>
                  </a:cubicBezTo>
                  <a:cubicBezTo>
                    <a:pt x="44" y="56"/>
                    <a:pt x="44" y="56"/>
                    <a:pt x="44" y="56"/>
                  </a:cubicBezTo>
                  <a:cubicBezTo>
                    <a:pt x="47" y="54"/>
                    <a:pt x="47" y="54"/>
                    <a:pt x="47" y="54"/>
                  </a:cubicBezTo>
                  <a:cubicBezTo>
                    <a:pt x="49" y="54"/>
                    <a:pt x="49" y="54"/>
                    <a:pt x="49" y="54"/>
                  </a:cubicBezTo>
                  <a:cubicBezTo>
                    <a:pt x="50" y="53"/>
                    <a:pt x="50" y="53"/>
                    <a:pt x="50" y="53"/>
                  </a:cubicBezTo>
                  <a:cubicBezTo>
                    <a:pt x="52" y="53"/>
                    <a:pt x="52" y="53"/>
                    <a:pt x="52" y="53"/>
                  </a:cubicBezTo>
                  <a:cubicBezTo>
                    <a:pt x="54" y="53"/>
                    <a:pt x="54" y="53"/>
                    <a:pt x="54" y="53"/>
                  </a:cubicBezTo>
                  <a:cubicBezTo>
                    <a:pt x="57" y="52"/>
                    <a:pt x="57" y="52"/>
                    <a:pt x="57" y="52"/>
                  </a:cubicBezTo>
                  <a:cubicBezTo>
                    <a:pt x="59" y="52"/>
                    <a:pt x="59" y="52"/>
                    <a:pt x="59" y="52"/>
                  </a:cubicBezTo>
                  <a:cubicBezTo>
                    <a:pt x="62" y="53"/>
                    <a:pt x="62" y="53"/>
                    <a:pt x="62" y="53"/>
                  </a:cubicBezTo>
                  <a:cubicBezTo>
                    <a:pt x="63" y="56"/>
                    <a:pt x="63" y="56"/>
                    <a:pt x="63" y="56"/>
                  </a:cubicBezTo>
                  <a:cubicBezTo>
                    <a:pt x="66" y="56"/>
                    <a:pt x="66" y="56"/>
                    <a:pt x="66" y="56"/>
                  </a:cubicBezTo>
                  <a:cubicBezTo>
                    <a:pt x="67" y="56"/>
                    <a:pt x="67" y="56"/>
                    <a:pt x="67" y="56"/>
                  </a:cubicBezTo>
                  <a:cubicBezTo>
                    <a:pt x="67" y="57"/>
                    <a:pt x="67" y="57"/>
                    <a:pt x="67" y="57"/>
                  </a:cubicBezTo>
                  <a:cubicBezTo>
                    <a:pt x="69" y="56"/>
                    <a:pt x="69" y="56"/>
                    <a:pt x="69" y="56"/>
                  </a:cubicBezTo>
                  <a:cubicBezTo>
                    <a:pt x="72" y="57"/>
                    <a:pt x="72" y="57"/>
                    <a:pt x="72" y="57"/>
                  </a:cubicBezTo>
                  <a:cubicBezTo>
                    <a:pt x="72" y="59"/>
                    <a:pt x="72" y="59"/>
                    <a:pt x="72" y="59"/>
                  </a:cubicBezTo>
                  <a:cubicBezTo>
                    <a:pt x="73" y="59"/>
                    <a:pt x="73" y="59"/>
                    <a:pt x="73" y="59"/>
                  </a:cubicBezTo>
                  <a:cubicBezTo>
                    <a:pt x="75" y="59"/>
                    <a:pt x="75" y="59"/>
                    <a:pt x="75" y="59"/>
                  </a:cubicBezTo>
                  <a:cubicBezTo>
                    <a:pt x="75" y="60"/>
                    <a:pt x="75" y="60"/>
                    <a:pt x="75" y="60"/>
                  </a:cubicBezTo>
                  <a:cubicBezTo>
                    <a:pt x="77" y="64"/>
                    <a:pt x="77" y="64"/>
                    <a:pt x="77" y="64"/>
                  </a:cubicBezTo>
                  <a:cubicBezTo>
                    <a:pt x="79" y="67"/>
                    <a:pt x="79" y="67"/>
                    <a:pt x="79" y="67"/>
                  </a:cubicBezTo>
                  <a:cubicBezTo>
                    <a:pt x="80" y="67"/>
                    <a:pt x="80" y="67"/>
                    <a:pt x="80" y="67"/>
                  </a:cubicBezTo>
                  <a:cubicBezTo>
                    <a:pt x="80" y="69"/>
                    <a:pt x="80" y="69"/>
                    <a:pt x="80" y="69"/>
                  </a:cubicBezTo>
                  <a:cubicBezTo>
                    <a:pt x="80" y="70"/>
                    <a:pt x="80" y="70"/>
                    <a:pt x="80" y="70"/>
                  </a:cubicBezTo>
                  <a:cubicBezTo>
                    <a:pt x="82" y="70"/>
                    <a:pt x="82" y="70"/>
                    <a:pt x="82" y="70"/>
                  </a:cubicBezTo>
                  <a:cubicBezTo>
                    <a:pt x="83" y="73"/>
                    <a:pt x="83" y="73"/>
                    <a:pt x="83" y="73"/>
                  </a:cubicBezTo>
                  <a:cubicBezTo>
                    <a:pt x="86" y="76"/>
                    <a:pt x="86" y="76"/>
                    <a:pt x="86" y="76"/>
                  </a:cubicBezTo>
                  <a:cubicBezTo>
                    <a:pt x="85" y="77"/>
                    <a:pt x="85" y="77"/>
                    <a:pt x="85" y="77"/>
                  </a:cubicBezTo>
                  <a:cubicBezTo>
                    <a:pt x="87" y="79"/>
                    <a:pt x="87" y="79"/>
                    <a:pt x="87" y="79"/>
                  </a:cubicBezTo>
                  <a:cubicBezTo>
                    <a:pt x="85" y="80"/>
                    <a:pt x="85" y="80"/>
                    <a:pt x="85" y="80"/>
                  </a:cubicBezTo>
                  <a:cubicBezTo>
                    <a:pt x="83" y="79"/>
                    <a:pt x="83" y="79"/>
                    <a:pt x="83" y="79"/>
                  </a:cubicBezTo>
                  <a:cubicBezTo>
                    <a:pt x="80" y="79"/>
                    <a:pt x="80" y="79"/>
                    <a:pt x="80" y="79"/>
                  </a:cubicBezTo>
                  <a:cubicBezTo>
                    <a:pt x="79" y="79"/>
                    <a:pt x="79" y="79"/>
                    <a:pt x="79" y="79"/>
                  </a:cubicBezTo>
                  <a:cubicBezTo>
                    <a:pt x="77" y="77"/>
                    <a:pt x="77" y="77"/>
                    <a:pt x="77" y="77"/>
                  </a:cubicBezTo>
                  <a:cubicBezTo>
                    <a:pt x="76" y="79"/>
                    <a:pt x="76" y="79"/>
                    <a:pt x="76" y="79"/>
                  </a:cubicBezTo>
                  <a:cubicBezTo>
                    <a:pt x="76" y="80"/>
                    <a:pt x="76" y="80"/>
                    <a:pt x="76" y="80"/>
                  </a:cubicBezTo>
                  <a:cubicBezTo>
                    <a:pt x="76" y="83"/>
                    <a:pt x="76" y="83"/>
                    <a:pt x="76" y="83"/>
                  </a:cubicBezTo>
                  <a:cubicBezTo>
                    <a:pt x="75" y="85"/>
                    <a:pt x="75" y="85"/>
                    <a:pt x="75" y="85"/>
                  </a:cubicBezTo>
                  <a:cubicBezTo>
                    <a:pt x="73" y="87"/>
                    <a:pt x="73" y="87"/>
                    <a:pt x="73" y="87"/>
                  </a:cubicBezTo>
                  <a:cubicBezTo>
                    <a:pt x="72" y="90"/>
                    <a:pt x="72" y="90"/>
                    <a:pt x="72" y="90"/>
                  </a:cubicBezTo>
                  <a:cubicBezTo>
                    <a:pt x="70" y="92"/>
                    <a:pt x="70" y="92"/>
                    <a:pt x="70" y="92"/>
                  </a:cubicBezTo>
                  <a:cubicBezTo>
                    <a:pt x="69" y="92"/>
                    <a:pt x="69" y="92"/>
                    <a:pt x="69" y="92"/>
                  </a:cubicBezTo>
                  <a:cubicBezTo>
                    <a:pt x="70" y="93"/>
                    <a:pt x="70" y="93"/>
                    <a:pt x="70" y="93"/>
                  </a:cubicBezTo>
                  <a:cubicBezTo>
                    <a:pt x="73" y="95"/>
                    <a:pt x="73" y="95"/>
                    <a:pt x="73" y="95"/>
                  </a:cubicBezTo>
                  <a:cubicBezTo>
                    <a:pt x="75" y="95"/>
                    <a:pt x="75" y="95"/>
                    <a:pt x="75" y="95"/>
                  </a:cubicBezTo>
                  <a:cubicBezTo>
                    <a:pt x="77" y="93"/>
                    <a:pt x="77" y="93"/>
                    <a:pt x="77" y="93"/>
                  </a:cubicBezTo>
                  <a:cubicBezTo>
                    <a:pt x="79" y="92"/>
                    <a:pt x="79" y="92"/>
                    <a:pt x="79" y="92"/>
                  </a:cubicBezTo>
                  <a:cubicBezTo>
                    <a:pt x="82" y="92"/>
                    <a:pt x="82" y="92"/>
                    <a:pt x="82" y="92"/>
                  </a:cubicBezTo>
                  <a:cubicBezTo>
                    <a:pt x="83" y="93"/>
                    <a:pt x="83" y="93"/>
                    <a:pt x="83" y="93"/>
                  </a:cubicBezTo>
                  <a:cubicBezTo>
                    <a:pt x="85" y="95"/>
                    <a:pt x="85" y="95"/>
                    <a:pt x="85" y="95"/>
                  </a:cubicBezTo>
                  <a:cubicBezTo>
                    <a:pt x="85" y="93"/>
                    <a:pt x="85" y="93"/>
                    <a:pt x="85" y="93"/>
                  </a:cubicBezTo>
                  <a:cubicBezTo>
                    <a:pt x="83" y="92"/>
                    <a:pt x="83" y="92"/>
                    <a:pt x="83" y="92"/>
                  </a:cubicBezTo>
                  <a:cubicBezTo>
                    <a:pt x="85" y="90"/>
                    <a:pt x="85" y="90"/>
                    <a:pt x="85" y="90"/>
                  </a:cubicBezTo>
                  <a:cubicBezTo>
                    <a:pt x="83" y="90"/>
                    <a:pt x="83" y="90"/>
                    <a:pt x="83" y="90"/>
                  </a:cubicBezTo>
                  <a:cubicBezTo>
                    <a:pt x="83" y="87"/>
                    <a:pt x="83" y="87"/>
                    <a:pt x="83" y="87"/>
                  </a:cubicBezTo>
                  <a:cubicBezTo>
                    <a:pt x="85" y="89"/>
                    <a:pt x="85" y="89"/>
                    <a:pt x="85" y="89"/>
                  </a:cubicBezTo>
                  <a:cubicBezTo>
                    <a:pt x="86" y="89"/>
                    <a:pt x="86" y="89"/>
                    <a:pt x="86" y="89"/>
                  </a:cubicBezTo>
                  <a:cubicBezTo>
                    <a:pt x="89" y="86"/>
                    <a:pt x="89" y="86"/>
                    <a:pt x="89" y="86"/>
                  </a:cubicBezTo>
                  <a:cubicBezTo>
                    <a:pt x="88" y="88"/>
                    <a:pt x="88" y="88"/>
                    <a:pt x="88" y="88"/>
                  </a:cubicBezTo>
                  <a:cubicBezTo>
                    <a:pt x="89" y="87"/>
                    <a:pt x="89" y="87"/>
                    <a:pt x="89" y="87"/>
                  </a:cubicBezTo>
                  <a:cubicBezTo>
                    <a:pt x="90" y="85"/>
                    <a:pt x="90" y="85"/>
                    <a:pt x="90" y="85"/>
                  </a:cubicBezTo>
                  <a:cubicBezTo>
                    <a:pt x="94" y="85"/>
                    <a:pt x="100" y="84"/>
                    <a:pt x="101" y="83"/>
                  </a:cubicBezTo>
                  <a:cubicBezTo>
                    <a:pt x="101" y="82"/>
                    <a:pt x="101" y="80"/>
                    <a:pt x="101" y="76"/>
                  </a:cubicBezTo>
                  <a:cubicBezTo>
                    <a:pt x="102" y="76"/>
                    <a:pt x="102" y="76"/>
                    <a:pt x="102" y="76"/>
                  </a:cubicBezTo>
                  <a:cubicBezTo>
                    <a:pt x="102" y="74"/>
                    <a:pt x="102" y="74"/>
                    <a:pt x="102" y="74"/>
                  </a:cubicBezTo>
                  <a:cubicBezTo>
                    <a:pt x="103" y="74"/>
                    <a:pt x="103" y="74"/>
                    <a:pt x="103" y="74"/>
                  </a:cubicBezTo>
                  <a:cubicBezTo>
                    <a:pt x="103" y="76"/>
                    <a:pt x="103" y="76"/>
                    <a:pt x="103" y="76"/>
                  </a:cubicBezTo>
                  <a:cubicBezTo>
                    <a:pt x="105" y="76"/>
                    <a:pt x="105" y="76"/>
                    <a:pt x="105" y="76"/>
                  </a:cubicBezTo>
                  <a:cubicBezTo>
                    <a:pt x="106" y="76"/>
                    <a:pt x="106" y="76"/>
                    <a:pt x="106" y="76"/>
                  </a:cubicBezTo>
                  <a:cubicBezTo>
                    <a:pt x="106" y="73"/>
                    <a:pt x="106" y="73"/>
                    <a:pt x="106" y="73"/>
                  </a:cubicBezTo>
                  <a:cubicBezTo>
                    <a:pt x="108" y="76"/>
                    <a:pt x="108" y="76"/>
                    <a:pt x="108" y="76"/>
                  </a:cubicBezTo>
                  <a:cubicBezTo>
                    <a:pt x="109" y="76"/>
                    <a:pt x="109" y="76"/>
                    <a:pt x="109" y="76"/>
                  </a:cubicBezTo>
                  <a:cubicBezTo>
                    <a:pt x="110" y="77"/>
                    <a:pt x="110" y="77"/>
                    <a:pt x="110" y="77"/>
                  </a:cubicBezTo>
                  <a:cubicBezTo>
                    <a:pt x="109" y="77"/>
                    <a:pt x="109" y="77"/>
                    <a:pt x="109" y="77"/>
                  </a:cubicBezTo>
                  <a:cubicBezTo>
                    <a:pt x="106" y="77"/>
                    <a:pt x="106" y="77"/>
                    <a:pt x="106" y="77"/>
                  </a:cubicBezTo>
                  <a:cubicBezTo>
                    <a:pt x="105" y="77"/>
                    <a:pt x="105" y="77"/>
                    <a:pt x="105" y="77"/>
                  </a:cubicBezTo>
                  <a:cubicBezTo>
                    <a:pt x="106" y="79"/>
                    <a:pt x="106" y="79"/>
                    <a:pt x="106" y="79"/>
                  </a:cubicBezTo>
                  <a:cubicBezTo>
                    <a:pt x="108" y="79"/>
                    <a:pt x="108" y="79"/>
                    <a:pt x="108" y="79"/>
                  </a:cubicBezTo>
                  <a:cubicBezTo>
                    <a:pt x="106" y="80"/>
                    <a:pt x="106" y="80"/>
                    <a:pt x="106" y="80"/>
                  </a:cubicBezTo>
                  <a:cubicBezTo>
                    <a:pt x="109" y="80"/>
                    <a:pt x="109" y="80"/>
                    <a:pt x="109" y="80"/>
                  </a:cubicBezTo>
                  <a:cubicBezTo>
                    <a:pt x="110" y="82"/>
                    <a:pt x="110" y="82"/>
                    <a:pt x="110" y="82"/>
                  </a:cubicBezTo>
                  <a:cubicBezTo>
                    <a:pt x="113" y="83"/>
                    <a:pt x="113" y="83"/>
                    <a:pt x="113" y="83"/>
                  </a:cubicBezTo>
                  <a:cubicBezTo>
                    <a:pt x="116" y="83"/>
                    <a:pt x="116" y="83"/>
                    <a:pt x="116" y="83"/>
                  </a:cubicBezTo>
                  <a:cubicBezTo>
                    <a:pt x="119" y="83"/>
                    <a:pt x="119" y="83"/>
                    <a:pt x="119" y="83"/>
                  </a:cubicBezTo>
                  <a:cubicBezTo>
                    <a:pt x="122" y="83"/>
                    <a:pt x="122" y="83"/>
                    <a:pt x="122" y="83"/>
                  </a:cubicBezTo>
                  <a:cubicBezTo>
                    <a:pt x="125" y="83"/>
                    <a:pt x="125" y="83"/>
                    <a:pt x="125" y="83"/>
                  </a:cubicBezTo>
                  <a:cubicBezTo>
                    <a:pt x="126" y="83"/>
                    <a:pt x="126" y="83"/>
                    <a:pt x="126" y="83"/>
                  </a:cubicBezTo>
                  <a:cubicBezTo>
                    <a:pt x="126" y="85"/>
                    <a:pt x="126" y="85"/>
                    <a:pt x="126" y="85"/>
                  </a:cubicBezTo>
                  <a:cubicBezTo>
                    <a:pt x="128" y="86"/>
                    <a:pt x="128" y="86"/>
                    <a:pt x="128" y="86"/>
                  </a:cubicBezTo>
                  <a:cubicBezTo>
                    <a:pt x="126" y="87"/>
                    <a:pt x="126" y="87"/>
                    <a:pt x="126" y="87"/>
                  </a:cubicBezTo>
                  <a:cubicBezTo>
                    <a:pt x="123" y="87"/>
                    <a:pt x="123" y="87"/>
                    <a:pt x="123" y="87"/>
                  </a:cubicBezTo>
                  <a:cubicBezTo>
                    <a:pt x="119" y="89"/>
                    <a:pt x="119" y="89"/>
                    <a:pt x="119" y="89"/>
                  </a:cubicBezTo>
                  <a:cubicBezTo>
                    <a:pt x="116" y="92"/>
                    <a:pt x="116" y="92"/>
                    <a:pt x="116" y="92"/>
                  </a:cubicBezTo>
                  <a:cubicBezTo>
                    <a:pt x="115" y="93"/>
                    <a:pt x="115" y="93"/>
                    <a:pt x="115" y="93"/>
                  </a:cubicBezTo>
                  <a:cubicBezTo>
                    <a:pt x="116" y="93"/>
                    <a:pt x="116" y="93"/>
                    <a:pt x="116" y="93"/>
                  </a:cubicBezTo>
                  <a:cubicBezTo>
                    <a:pt x="118" y="93"/>
                    <a:pt x="118" y="93"/>
                    <a:pt x="118" y="93"/>
                  </a:cubicBezTo>
                  <a:cubicBezTo>
                    <a:pt x="120" y="93"/>
                    <a:pt x="120" y="93"/>
                    <a:pt x="120" y="93"/>
                  </a:cubicBezTo>
                  <a:cubicBezTo>
                    <a:pt x="125" y="96"/>
                    <a:pt x="125" y="96"/>
                    <a:pt x="125" y="96"/>
                  </a:cubicBezTo>
                  <a:cubicBezTo>
                    <a:pt x="126" y="97"/>
                    <a:pt x="126" y="97"/>
                    <a:pt x="126" y="97"/>
                  </a:cubicBezTo>
                  <a:cubicBezTo>
                    <a:pt x="128" y="100"/>
                    <a:pt x="128" y="100"/>
                    <a:pt x="128" y="100"/>
                  </a:cubicBezTo>
                  <a:cubicBezTo>
                    <a:pt x="126" y="103"/>
                    <a:pt x="126" y="103"/>
                    <a:pt x="126" y="103"/>
                  </a:cubicBezTo>
                  <a:cubicBezTo>
                    <a:pt x="125" y="103"/>
                    <a:pt x="125" y="103"/>
                    <a:pt x="125" y="103"/>
                  </a:cubicBezTo>
                  <a:cubicBezTo>
                    <a:pt x="128" y="106"/>
                    <a:pt x="128" y="106"/>
                    <a:pt x="128" y="106"/>
                  </a:cubicBezTo>
                  <a:cubicBezTo>
                    <a:pt x="130" y="106"/>
                    <a:pt x="130" y="106"/>
                    <a:pt x="130" y="106"/>
                  </a:cubicBezTo>
                  <a:cubicBezTo>
                    <a:pt x="135" y="105"/>
                    <a:pt x="135" y="105"/>
                    <a:pt x="135" y="105"/>
                  </a:cubicBezTo>
                  <a:cubicBezTo>
                    <a:pt x="136" y="102"/>
                    <a:pt x="136" y="102"/>
                    <a:pt x="136" y="102"/>
                  </a:cubicBezTo>
                  <a:cubicBezTo>
                    <a:pt x="139" y="100"/>
                    <a:pt x="139" y="100"/>
                    <a:pt x="139" y="100"/>
                  </a:cubicBezTo>
                  <a:cubicBezTo>
                    <a:pt x="142" y="100"/>
                    <a:pt x="142" y="100"/>
                    <a:pt x="142" y="100"/>
                  </a:cubicBezTo>
                  <a:cubicBezTo>
                    <a:pt x="145" y="99"/>
                    <a:pt x="145" y="99"/>
                    <a:pt x="145" y="99"/>
                  </a:cubicBezTo>
                  <a:cubicBezTo>
                    <a:pt x="146" y="97"/>
                    <a:pt x="146" y="97"/>
                    <a:pt x="146" y="97"/>
                  </a:cubicBezTo>
                  <a:cubicBezTo>
                    <a:pt x="148" y="97"/>
                    <a:pt x="148" y="97"/>
                    <a:pt x="148" y="97"/>
                  </a:cubicBezTo>
                  <a:cubicBezTo>
                    <a:pt x="148" y="96"/>
                    <a:pt x="148" y="96"/>
                    <a:pt x="148" y="96"/>
                  </a:cubicBezTo>
                  <a:cubicBezTo>
                    <a:pt x="149" y="96"/>
                    <a:pt x="149" y="96"/>
                    <a:pt x="149" y="96"/>
                  </a:cubicBezTo>
                  <a:cubicBezTo>
                    <a:pt x="151" y="97"/>
                    <a:pt x="151" y="97"/>
                    <a:pt x="151" y="97"/>
                  </a:cubicBezTo>
                  <a:cubicBezTo>
                    <a:pt x="155" y="97"/>
                    <a:pt x="155" y="97"/>
                    <a:pt x="155" y="97"/>
                  </a:cubicBezTo>
                  <a:cubicBezTo>
                    <a:pt x="156" y="97"/>
                    <a:pt x="156" y="97"/>
                    <a:pt x="156" y="97"/>
                  </a:cubicBezTo>
                  <a:cubicBezTo>
                    <a:pt x="158" y="96"/>
                    <a:pt x="158" y="96"/>
                    <a:pt x="158" y="96"/>
                  </a:cubicBezTo>
                  <a:cubicBezTo>
                    <a:pt x="158" y="95"/>
                    <a:pt x="158" y="95"/>
                    <a:pt x="158" y="95"/>
                  </a:cubicBezTo>
                  <a:cubicBezTo>
                    <a:pt x="159" y="93"/>
                    <a:pt x="159" y="93"/>
                    <a:pt x="159" y="93"/>
                  </a:cubicBezTo>
                  <a:cubicBezTo>
                    <a:pt x="156" y="92"/>
                    <a:pt x="156" y="92"/>
                    <a:pt x="156" y="92"/>
                  </a:cubicBezTo>
                  <a:cubicBezTo>
                    <a:pt x="153" y="92"/>
                    <a:pt x="153" y="92"/>
                    <a:pt x="153" y="92"/>
                  </a:cubicBezTo>
                  <a:cubicBezTo>
                    <a:pt x="152" y="93"/>
                    <a:pt x="152" y="93"/>
                    <a:pt x="152" y="93"/>
                  </a:cubicBezTo>
                  <a:cubicBezTo>
                    <a:pt x="151" y="92"/>
                    <a:pt x="151" y="92"/>
                    <a:pt x="151" y="92"/>
                  </a:cubicBezTo>
                  <a:cubicBezTo>
                    <a:pt x="149" y="93"/>
                    <a:pt x="149" y="93"/>
                    <a:pt x="149" y="93"/>
                  </a:cubicBezTo>
                  <a:cubicBezTo>
                    <a:pt x="148" y="93"/>
                    <a:pt x="148" y="93"/>
                    <a:pt x="148" y="93"/>
                  </a:cubicBezTo>
                  <a:cubicBezTo>
                    <a:pt x="145" y="92"/>
                    <a:pt x="145" y="92"/>
                    <a:pt x="145" y="92"/>
                  </a:cubicBezTo>
                  <a:cubicBezTo>
                    <a:pt x="142" y="89"/>
                    <a:pt x="142" y="89"/>
                    <a:pt x="142" y="89"/>
                  </a:cubicBezTo>
                  <a:cubicBezTo>
                    <a:pt x="146" y="95"/>
                    <a:pt x="146" y="95"/>
                    <a:pt x="146" y="95"/>
                  </a:cubicBezTo>
                  <a:cubicBezTo>
                    <a:pt x="143" y="93"/>
                    <a:pt x="143" y="93"/>
                    <a:pt x="143" y="93"/>
                  </a:cubicBezTo>
                  <a:cubicBezTo>
                    <a:pt x="142" y="93"/>
                    <a:pt x="142" y="93"/>
                    <a:pt x="142" y="93"/>
                  </a:cubicBezTo>
                  <a:cubicBezTo>
                    <a:pt x="142" y="92"/>
                    <a:pt x="142" y="92"/>
                    <a:pt x="142" y="92"/>
                  </a:cubicBezTo>
                  <a:cubicBezTo>
                    <a:pt x="142" y="90"/>
                    <a:pt x="142" y="90"/>
                    <a:pt x="142" y="90"/>
                  </a:cubicBezTo>
                  <a:cubicBezTo>
                    <a:pt x="139" y="89"/>
                    <a:pt x="139" y="89"/>
                    <a:pt x="139" y="89"/>
                  </a:cubicBezTo>
                  <a:cubicBezTo>
                    <a:pt x="138" y="87"/>
                    <a:pt x="138" y="87"/>
                    <a:pt x="138" y="87"/>
                  </a:cubicBezTo>
                  <a:cubicBezTo>
                    <a:pt x="138" y="86"/>
                    <a:pt x="138" y="86"/>
                    <a:pt x="138" y="86"/>
                  </a:cubicBezTo>
                  <a:cubicBezTo>
                    <a:pt x="135" y="87"/>
                    <a:pt x="135" y="87"/>
                    <a:pt x="135" y="87"/>
                  </a:cubicBezTo>
                  <a:cubicBezTo>
                    <a:pt x="136" y="86"/>
                    <a:pt x="136" y="86"/>
                    <a:pt x="136" y="86"/>
                  </a:cubicBezTo>
                  <a:cubicBezTo>
                    <a:pt x="136" y="85"/>
                    <a:pt x="136" y="85"/>
                    <a:pt x="136" y="85"/>
                  </a:cubicBezTo>
                  <a:cubicBezTo>
                    <a:pt x="135" y="86"/>
                    <a:pt x="135" y="86"/>
                    <a:pt x="135" y="86"/>
                  </a:cubicBezTo>
                  <a:cubicBezTo>
                    <a:pt x="133" y="85"/>
                    <a:pt x="133" y="85"/>
                    <a:pt x="133" y="85"/>
                  </a:cubicBezTo>
                  <a:cubicBezTo>
                    <a:pt x="132" y="85"/>
                    <a:pt x="132" y="85"/>
                    <a:pt x="132" y="85"/>
                  </a:cubicBezTo>
                  <a:cubicBezTo>
                    <a:pt x="130" y="83"/>
                    <a:pt x="130" y="83"/>
                    <a:pt x="130" y="83"/>
                  </a:cubicBezTo>
                  <a:cubicBezTo>
                    <a:pt x="129" y="85"/>
                    <a:pt x="129" y="85"/>
                    <a:pt x="129" y="85"/>
                  </a:cubicBezTo>
                  <a:cubicBezTo>
                    <a:pt x="126" y="82"/>
                    <a:pt x="126" y="82"/>
                    <a:pt x="126" y="82"/>
                  </a:cubicBezTo>
                  <a:cubicBezTo>
                    <a:pt x="130" y="82"/>
                    <a:pt x="130" y="82"/>
                    <a:pt x="130" y="82"/>
                  </a:cubicBezTo>
                  <a:cubicBezTo>
                    <a:pt x="132" y="80"/>
                    <a:pt x="132" y="80"/>
                    <a:pt x="132" y="80"/>
                  </a:cubicBezTo>
                  <a:cubicBezTo>
                    <a:pt x="133" y="83"/>
                    <a:pt x="133" y="83"/>
                    <a:pt x="133" y="83"/>
                  </a:cubicBezTo>
                  <a:cubicBezTo>
                    <a:pt x="133" y="82"/>
                    <a:pt x="133" y="82"/>
                    <a:pt x="133" y="82"/>
                  </a:cubicBezTo>
                  <a:cubicBezTo>
                    <a:pt x="135" y="83"/>
                    <a:pt x="135" y="83"/>
                    <a:pt x="135" y="83"/>
                  </a:cubicBezTo>
                  <a:cubicBezTo>
                    <a:pt x="135" y="85"/>
                    <a:pt x="135" y="85"/>
                    <a:pt x="135" y="85"/>
                  </a:cubicBezTo>
                  <a:cubicBezTo>
                    <a:pt x="136" y="85"/>
                    <a:pt x="136" y="85"/>
                    <a:pt x="136" y="85"/>
                  </a:cubicBezTo>
                  <a:cubicBezTo>
                    <a:pt x="136" y="82"/>
                    <a:pt x="136" y="82"/>
                    <a:pt x="136" y="82"/>
                  </a:cubicBezTo>
                  <a:cubicBezTo>
                    <a:pt x="138" y="83"/>
                    <a:pt x="138" y="83"/>
                    <a:pt x="138" y="83"/>
                  </a:cubicBezTo>
                  <a:cubicBezTo>
                    <a:pt x="138" y="85"/>
                    <a:pt x="138" y="85"/>
                    <a:pt x="138" y="85"/>
                  </a:cubicBezTo>
                  <a:cubicBezTo>
                    <a:pt x="139" y="85"/>
                    <a:pt x="139" y="85"/>
                    <a:pt x="139" y="85"/>
                  </a:cubicBezTo>
                  <a:cubicBezTo>
                    <a:pt x="139" y="82"/>
                    <a:pt x="139" y="82"/>
                    <a:pt x="139" y="82"/>
                  </a:cubicBezTo>
                  <a:cubicBezTo>
                    <a:pt x="142" y="80"/>
                    <a:pt x="142" y="80"/>
                    <a:pt x="142" y="80"/>
                  </a:cubicBezTo>
                  <a:cubicBezTo>
                    <a:pt x="142" y="79"/>
                    <a:pt x="142" y="79"/>
                    <a:pt x="142" y="79"/>
                  </a:cubicBezTo>
                  <a:cubicBezTo>
                    <a:pt x="143" y="79"/>
                    <a:pt x="143" y="79"/>
                    <a:pt x="143" y="79"/>
                  </a:cubicBezTo>
                  <a:cubicBezTo>
                    <a:pt x="143" y="80"/>
                    <a:pt x="143" y="80"/>
                    <a:pt x="143" y="80"/>
                  </a:cubicBezTo>
                  <a:cubicBezTo>
                    <a:pt x="140" y="83"/>
                    <a:pt x="140" y="83"/>
                    <a:pt x="140" y="83"/>
                  </a:cubicBezTo>
                  <a:cubicBezTo>
                    <a:pt x="143" y="82"/>
                    <a:pt x="143" y="82"/>
                    <a:pt x="143" y="82"/>
                  </a:cubicBezTo>
                  <a:cubicBezTo>
                    <a:pt x="145" y="80"/>
                    <a:pt x="145" y="80"/>
                    <a:pt x="145" y="80"/>
                  </a:cubicBezTo>
                  <a:cubicBezTo>
                    <a:pt x="146" y="77"/>
                    <a:pt x="146" y="77"/>
                    <a:pt x="146" y="77"/>
                  </a:cubicBezTo>
                  <a:cubicBezTo>
                    <a:pt x="149" y="76"/>
                    <a:pt x="149" y="76"/>
                    <a:pt x="149" y="76"/>
                  </a:cubicBezTo>
                  <a:cubicBezTo>
                    <a:pt x="152" y="76"/>
                    <a:pt x="152" y="76"/>
                    <a:pt x="152" y="76"/>
                  </a:cubicBezTo>
                  <a:cubicBezTo>
                    <a:pt x="155" y="74"/>
                    <a:pt x="155" y="74"/>
                    <a:pt x="155" y="74"/>
                  </a:cubicBezTo>
                  <a:cubicBezTo>
                    <a:pt x="156" y="74"/>
                    <a:pt x="156" y="74"/>
                    <a:pt x="156" y="74"/>
                  </a:cubicBezTo>
                  <a:cubicBezTo>
                    <a:pt x="159" y="76"/>
                    <a:pt x="159" y="76"/>
                    <a:pt x="159" y="76"/>
                  </a:cubicBezTo>
                  <a:cubicBezTo>
                    <a:pt x="161" y="73"/>
                    <a:pt x="161" y="73"/>
                    <a:pt x="161" y="73"/>
                  </a:cubicBezTo>
                  <a:cubicBezTo>
                    <a:pt x="163" y="72"/>
                    <a:pt x="163" y="72"/>
                    <a:pt x="163" y="72"/>
                  </a:cubicBezTo>
                  <a:cubicBezTo>
                    <a:pt x="165" y="72"/>
                    <a:pt x="165" y="72"/>
                    <a:pt x="165" y="72"/>
                  </a:cubicBezTo>
                  <a:cubicBezTo>
                    <a:pt x="166" y="70"/>
                    <a:pt x="166" y="70"/>
                    <a:pt x="166" y="70"/>
                  </a:cubicBezTo>
                  <a:cubicBezTo>
                    <a:pt x="169" y="70"/>
                    <a:pt x="169" y="70"/>
                    <a:pt x="169" y="70"/>
                  </a:cubicBezTo>
                  <a:cubicBezTo>
                    <a:pt x="172" y="70"/>
                    <a:pt x="172" y="70"/>
                    <a:pt x="172" y="70"/>
                  </a:cubicBezTo>
                  <a:cubicBezTo>
                    <a:pt x="173" y="69"/>
                    <a:pt x="173" y="69"/>
                    <a:pt x="173" y="69"/>
                  </a:cubicBezTo>
                  <a:cubicBezTo>
                    <a:pt x="173" y="67"/>
                    <a:pt x="173" y="67"/>
                    <a:pt x="173" y="67"/>
                  </a:cubicBezTo>
                  <a:cubicBezTo>
                    <a:pt x="172" y="66"/>
                    <a:pt x="172" y="66"/>
                    <a:pt x="172" y="66"/>
                  </a:cubicBezTo>
                  <a:cubicBezTo>
                    <a:pt x="173" y="64"/>
                    <a:pt x="173" y="64"/>
                    <a:pt x="173" y="64"/>
                  </a:cubicBezTo>
                  <a:cubicBezTo>
                    <a:pt x="175" y="63"/>
                    <a:pt x="175" y="63"/>
                    <a:pt x="175" y="63"/>
                  </a:cubicBezTo>
                  <a:cubicBezTo>
                    <a:pt x="178" y="60"/>
                    <a:pt x="178" y="60"/>
                    <a:pt x="178" y="60"/>
                  </a:cubicBezTo>
                  <a:cubicBezTo>
                    <a:pt x="179" y="60"/>
                    <a:pt x="179" y="60"/>
                    <a:pt x="179" y="60"/>
                  </a:cubicBezTo>
                  <a:cubicBezTo>
                    <a:pt x="181" y="60"/>
                    <a:pt x="181" y="60"/>
                    <a:pt x="181" y="60"/>
                  </a:cubicBezTo>
                  <a:cubicBezTo>
                    <a:pt x="182" y="60"/>
                    <a:pt x="182" y="60"/>
                    <a:pt x="182" y="60"/>
                  </a:cubicBezTo>
                  <a:cubicBezTo>
                    <a:pt x="185" y="60"/>
                    <a:pt x="185" y="60"/>
                    <a:pt x="185" y="60"/>
                  </a:cubicBezTo>
                  <a:cubicBezTo>
                    <a:pt x="186" y="60"/>
                    <a:pt x="186" y="60"/>
                    <a:pt x="186" y="60"/>
                  </a:cubicBezTo>
                  <a:cubicBezTo>
                    <a:pt x="188" y="59"/>
                    <a:pt x="188" y="59"/>
                    <a:pt x="188" y="59"/>
                  </a:cubicBezTo>
                  <a:cubicBezTo>
                    <a:pt x="189" y="57"/>
                    <a:pt x="189" y="57"/>
                    <a:pt x="189" y="57"/>
                  </a:cubicBezTo>
                  <a:cubicBezTo>
                    <a:pt x="189" y="54"/>
                    <a:pt x="189" y="54"/>
                    <a:pt x="189" y="54"/>
                  </a:cubicBezTo>
                  <a:cubicBezTo>
                    <a:pt x="188" y="53"/>
                    <a:pt x="188" y="53"/>
                    <a:pt x="188" y="53"/>
                  </a:cubicBezTo>
                  <a:cubicBezTo>
                    <a:pt x="189" y="53"/>
                    <a:pt x="189" y="53"/>
                    <a:pt x="189" y="53"/>
                  </a:cubicBezTo>
                  <a:cubicBezTo>
                    <a:pt x="188" y="52"/>
                    <a:pt x="188" y="52"/>
                    <a:pt x="188" y="52"/>
                  </a:cubicBezTo>
                  <a:cubicBezTo>
                    <a:pt x="185" y="50"/>
                    <a:pt x="185" y="50"/>
                    <a:pt x="185" y="50"/>
                  </a:cubicBezTo>
                  <a:cubicBezTo>
                    <a:pt x="185" y="49"/>
                    <a:pt x="185" y="49"/>
                    <a:pt x="185" y="49"/>
                  </a:cubicBezTo>
                  <a:lnTo>
                    <a:pt x="186" y="47"/>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1" name="Freeform 35"/>
            <p:cNvSpPr>
              <a:spLocks/>
            </p:cNvSpPr>
            <p:nvPr/>
          </p:nvSpPr>
          <p:spPr bwMode="auto">
            <a:xfrm>
              <a:off x="6845300" y="1752749"/>
              <a:ext cx="444500" cy="515937"/>
            </a:xfrm>
            <a:custGeom>
              <a:avLst/>
              <a:gdLst>
                <a:gd name="T0" fmla="*/ 272 w 280"/>
                <a:gd name="T1" fmla="*/ 238 h 325"/>
                <a:gd name="T2" fmla="*/ 280 w 280"/>
                <a:gd name="T3" fmla="*/ 225 h 325"/>
                <a:gd name="T4" fmla="*/ 238 w 280"/>
                <a:gd name="T5" fmla="*/ 198 h 325"/>
                <a:gd name="T6" fmla="*/ 251 w 280"/>
                <a:gd name="T7" fmla="*/ 177 h 325"/>
                <a:gd name="T8" fmla="*/ 238 w 280"/>
                <a:gd name="T9" fmla="*/ 166 h 325"/>
                <a:gd name="T10" fmla="*/ 228 w 280"/>
                <a:gd name="T11" fmla="*/ 158 h 325"/>
                <a:gd name="T12" fmla="*/ 225 w 280"/>
                <a:gd name="T13" fmla="*/ 148 h 325"/>
                <a:gd name="T14" fmla="*/ 225 w 280"/>
                <a:gd name="T15" fmla="*/ 137 h 325"/>
                <a:gd name="T16" fmla="*/ 220 w 280"/>
                <a:gd name="T17" fmla="*/ 114 h 325"/>
                <a:gd name="T18" fmla="*/ 204 w 280"/>
                <a:gd name="T19" fmla="*/ 90 h 325"/>
                <a:gd name="T20" fmla="*/ 220 w 280"/>
                <a:gd name="T21" fmla="*/ 77 h 325"/>
                <a:gd name="T22" fmla="*/ 193 w 280"/>
                <a:gd name="T23" fmla="*/ 58 h 325"/>
                <a:gd name="T24" fmla="*/ 177 w 280"/>
                <a:gd name="T25" fmla="*/ 50 h 325"/>
                <a:gd name="T26" fmla="*/ 183 w 280"/>
                <a:gd name="T27" fmla="*/ 42 h 325"/>
                <a:gd name="T28" fmla="*/ 177 w 280"/>
                <a:gd name="T29" fmla="*/ 34 h 325"/>
                <a:gd name="T30" fmla="*/ 191 w 280"/>
                <a:gd name="T31" fmla="*/ 26 h 325"/>
                <a:gd name="T32" fmla="*/ 185 w 280"/>
                <a:gd name="T33" fmla="*/ 11 h 325"/>
                <a:gd name="T34" fmla="*/ 156 w 280"/>
                <a:gd name="T35" fmla="*/ 0 h 325"/>
                <a:gd name="T36" fmla="*/ 143 w 280"/>
                <a:gd name="T37" fmla="*/ 3 h 325"/>
                <a:gd name="T38" fmla="*/ 117 w 280"/>
                <a:gd name="T39" fmla="*/ 11 h 325"/>
                <a:gd name="T40" fmla="*/ 114 w 280"/>
                <a:gd name="T41" fmla="*/ 34 h 325"/>
                <a:gd name="T42" fmla="*/ 103 w 280"/>
                <a:gd name="T43" fmla="*/ 37 h 325"/>
                <a:gd name="T44" fmla="*/ 88 w 280"/>
                <a:gd name="T45" fmla="*/ 42 h 325"/>
                <a:gd name="T46" fmla="*/ 61 w 280"/>
                <a:gd name="T47" fmla="*/ 42 h 325"/>
                <a:gd name="T48" fmla="*/ 19 w 280"/>
                <a:gd name="T49" fmla="*/ 26 h 325"/>
                <a:gd name="T50" fmla="*/ 8 w 280"/>
                <a:gd name="T51" fmla="*/ 26 h 325"/>
                <a:gd name="T52" fmla="*/ 37 w 280"/>
                <a:gd name="T53" fmla="*/ 45 h 325"/>
                <a:gd name="T54" fmla="*/ 64 w 280"/>
                <a:gd name="T55" fmla="*/ 61 h 325"/>
                <a:gd name="T56" fmla="*/ 64 w 280"/>
                <a:gd name="T57" fmla="*/ 71 h 325"/>
                <a:gd name="T58" fmla="*/ 72 w 280"/>
                <a:gd name="T59" fmla="*/ 85 h 325"/>
                <a:gd name="T60" fmla="*/ 77 w 280"/>
                <a:gd name="T61" fmla="*/ 95 h 325"/>
                <a:gd name="T62" fmla="*/ 77 w 280"/>
                <a:gd name="T63" fmla="*/ 106 h 325"/>
                <a:gd name="T64" fmla="*/ 88 w 280"/>
                <a:gd name="T65" fmla="*/ 129 h 325"/>
                <a:gd name="T66" fmla="*/ 98 w 280"/>
                <a:gd name="T67" fmla="*/ 132 h 325"/>
                <a:gd name="T68" fmla="*/ 117 w 280"/>
                <a:gd name="T69" fmla="*/ 140 h 325"/>
                <a:gd name="T70" fmla="*/ 122 w 280"/>
                <a:gd name="T71" fmla="*/ 151 h 325"/>
                <a:gd name="T72" fmla="*/ 122 w 280"/>
                <a:gd name="T73" fmla="*/ 164 h 325"/>
                <a:gd name="T74" fmla="*/ 98 w 280"/>
                <a:gd name="T75" fmla="*/ 172 h 325"/>
                <a:gd name="T76" fmla="*/ 77 w 280"/>
                <a:gd name="T77" fmla="*/ 185 h 325"/>
                <a:gd name="T78" fmla="*/ 64 w 280"/>
                <a:gd name="T79" fmla="*/ 198 h 325"/>
                <a:gd name="T80" fmla="*/ 59 w 280"/>
                <a:gd name="T81" fmla="*/ 201 h 325"/>
                <a:gd name="T82" fmla="*/ 45 w 280"/>
                <a:gd name="T83" fmla="*/ 211 h 325"/>
                <a:gd name="T84" fmla="*/ 35 w 280"/>
                <a:gd name="T85" fmla="*/ 217 h 325"/>
                <a:gd name="T86" fmla="*/ 29 w 280"/>
                <a:gd name="T87" fmla="*/ 225 h 325"/>
                <a:gd name="T88" fmla="*/ 29 w 280"/>
                <a:gd name="T89" fmla="*/ 246 h 325"/>
                <a:gd name="T90" fmla="*/ 43 w 280"/>
                <a:gd name="T91" fmla="*/ 269 h 325"/>
                <a:gd name="T92" fmla="*/ 37 w 280"/>
                <a:gd name="T93" fmla="*/ 280 h 325"/>
                <a:gd name="T94" fmla="*/ 37 w 280"/>
                <a:gd name="T95" fmla="*/ 296 h 325"/>
                <a:gd name="T96" fmla="*/ 51 w 280"/>
                <a:gd name="T97" fmla="*/ 298 h 325"/>
                <a:gd name="T98" fmla="*/ 72 w 280"/>
                <a:gd name="T99" fmla="*/ 312 h 325"/>
                <a:gd name="T100" fmla="*/ 80 w 280"/>
                <a:gd name="T101" fmla="*/ 314 h 325"/>
                <a:gd name="T102" fmla="*/ 80 w 280"/>
                <a:gd name="T103" fmla="*/ 325 h 325"/>
                <a:gd name="T104" fmla="*/ 111 w 280"/>
                <a:gd name="T105" fmla="*/ 317 h 325"/>
                <a:gd name="T106" fmla="*/ 122 w 280"/>
                <a:gd name="T107" fmla="*/ 314 h 325"/>
                <a:gd name="T108" fmla="*/ 148 w 280"/>
                <a:gd name="T109" fmla="*/ 306 h 325"/>
                <a:gd name="T110" fmla="*/ 151 w 280"/>
                <a:gd name="T111" fmla="*/ 306 h 325"/>
                <a:gd name="T112" fmla="*/ 159 w 280"/>
                <a:gd name="T113" fmla="*/ 304 h 325"/>
                <a:gd name="T114" fmla="*/ 172 w 280"/>
                <a:gd name="T115" fmla="*/ 304 h 325"/>
                <a:gd name="T116" fmla="*/ 191 w 280"/>
                <a:gd name="T117" fmla="*/ 304 h 325"/>
                <a:gd name="T118" fmla="*/ 217 w 280"/>
                <a:gd name="T119" fmla="*/ 288 h 325"/>
                <a:gd name="T120" fmla="*/ 235 w 280"/>
                <a:gd name="T121" fmla="*/ 272 h 325"/>
                <a:gd name="T122" fmla="*/ 235 w 280"/>
                <a:gd name="T123" fmla="*/ 27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0" h="325">
                  <a:moveTo>
                    <a:pt x="235" y="272"/>
                  </a:moveTo>
                  <a:lnTo>
                    <a:pt x="270" y="243"/>
                  </a:lnTo>
                  <a:lnTo>
                    <a:pt x="272" y="238"/>
                  </a:lnTo>
                  <a:lnTo>
                    <a:pt x="278" y="235"/>
                  </a:lnTo>
                  <a:lnTo>
                    <a:pt x="280" y="227"/>
                  </a:lnTo>
                  <a:lnTo>
                    <a:pt x="280" y="225"/>
                  </a:lnTo>
                  <a:lnTo>
                    <a:pt x="280" y="219"/>
                  </a:lnTo>
                  <a:lnTo>
                    <a:pt x="278" y="217"/>
                  </a:lnTo>
                  <a:lnTo>
                    <a:pt x="238" y="198"/>
                  </a:lnTo>
                  <a:lnTo>
                    <a:pt x="251" y="190"/>
                  </a:lnTo>
                  <a:lnTo>
                    <a:pt x="254" y="182"/>
                  </a:lnTo>
                  <a:lnTo>
                    <a:pt x="251" y="177"/>
                  </a:lnTo>
                  <a:lnTo>
                    <a:pt x="238" y="174"/>
                  </a:lnTo>
                  <a:lnTo>
                    <a:pt x="235" y="172"/>
                  </a:lnTo>
                  <a:lnTo>
                    <a:pt x="238" y="166"/>
                  </a:lnTo>
                  <a:lnTo>
                    <a:pt x="235" y="164"/>
                  </a:lnTo>
                  <a:lnTo>
                    <a:pt x="230" y="164"/>
                  </a:lnTo>
                  <a:lnTo>
                    <a:pt x="228" y="158"/>
                  </a:lnTo>
                  <a:lnTo>
                    <a:pt x="225" y="156"/>
                  </a:lnTo>
                  <a:lnTo>
                    <a:pt x="228" y="151"/>
                  </a:lnTo>
                  <a:lnTo>
                    <a:pt x="225" y="148"/>
                  </a:lnTo>
                  <a:lnTo>
                    <a:pt x="225" y="145"/>
                  </a:lnTo>
                  <a:lnTo>
                    <a:pt x="228" y="140"/>
                  </a:lnTo>
                  <a:lnTo>
                    <a:pt x="225" y="137"/>
                  </a:lnTo>
                  <a:lnTo>
                    <a:pt x="230" y="132"/>
                  </a:lnTo>
                  <a:lnTo>
                    <a:pt x="228" y="124"/>
                  </a:lnTo>
                  <a:lnTo>
                    <a:pt x="220" y="114"/>
                  </a:lnTo>
                  <a:lnTo>
                    <a:pt x="204" y="98"/>
                  </a:lnTo>
                  <a:lnTo>
                    <a:pt x="201" y="95"/>
                  </a:lnTo>
                  <a:lnTo>
                    <a:pt x="204" y="90"/>
                  </a:lnTo>
                  <a:lnTo>
                    <a:pt x="209" y="85"/>
                  </a:lnTo>
                  <a:lnTo>
                    <a:pt x="217" y="79"/>
                  </a:lnTo>
                  <a:lnTo>
                    <a:pt x="220" y="77"/>
                  </a:lnTo>
                  <a:lnTo>
                    <a:pt x="220" y="71"/>
                  </a:lnTo>
                  <a:lnTo>
                    <a:pt x="201" y="61"/>
                  </a:lnTo>
                  <a:lnTo>
                    <a:pt x="193" y="58"/>
                  </a:lnTo>
                  <a:lnTo>
                    <a:pt x="185" y="53"/>
                  </a:lnTo>
                  <a:lnTo>
                    <a:pt x="180" y="50"/>
                  </a:lnTo>
                  <a:lnTo>
                    <a:pt x="177" y="50"/>
                  </a:lnTo>
                  <a:lnTo>
                    <a:pt x="180" y="48"/>
                  </a:lnTo>
                  <a:lnTo>
                    <a:pt x="180" y="45"/>
                  </a:lnTo>
                  <a:lnTo>
                    <a:pt x="183" y="42"/>
                  </a:lnTo>
                  <a:lnTo>
                    <a:pt x="185" y="37"/>
                  </a:lnTo>
                  <a:lnTo>
                    <a:pt x="183" y="37"/>
                  </a:lnTo>
                  <a:lnTo>
                    <a:pt x="177" y="34"/>
                  </a:lnTo>
                  <a:lnTo>
                    <a:pt x="185" y="34"/>
                  </a:lnTo>
                  <a:lnTo>
                    <a:pt x="193" y="32"/>
                  </a:lnTo>
                  <a:lnTo>
                    <a:pt x="191" y="26"/>
                  </a:lnTo>
                  <a:lnTo>
                    <a:pt x="193" y="19"/>
                  </a:lnTo>
                  <a:lnTo>
                    <a:pt x="193" y="16"/>
                  </a:lnTo>
                  <a:lnTo>
                    <a:pt x="185" y="11"/>
                  </a:lnTo>
                  <a:lnTo>
                    <a:pt x="167" y="3"/>
                  </a:lnTo>
                  <a:lnTo>
                    <a:pt x="159" y="0"/>
                  </a:lnTo>
                  <a:lnTo>
                    <a:pt x="156" y="0"/>
                  </a:lnTo>
                  <a:lnTo>
                    <a:pt x="156" y="0"/>
                  </a:lnTo>
                  <a:lnTo>
                    <a:pt x="151" y="0"/>
                  </a:lnTo>
                  <a:lnTo>
                    <a:pt x="143" y="3"/>
                  </a:lnTo>
                  <a:lnTo>
                    <a:pt x="132" y="3"/>
                  </a:lnTo>
                  <a:lnTo>
                    <a:pt x="125" y="3"/>
                  </a:lnTo>
                  <a:lnTo>
                    <a:pt x="117" y="11"/>
                  </a:lnTo>
                  <a:lnTo>
                    <a:pt x="114" y="19"/>
                  </a:lnTo>
                  <a:lnTo>
                    <a:pt x="114" y="32"/>
                  </a:lnTo>
                  <a:lnTo>
                    <a:pt x="114" y="34"/>
                  </a:lnTo>
                  <a:lnTo>
                    <a:pt x="111" y="34"/>
                  </a:lnTo>
                  <a:lnTo>
                    <a:pt x="106" y="34"/>
                  </a:lnTo>
                  <a:lnTo>
                    <a:pt x="103" y="37"/>
                  </a:lnTo>
                  <a:lnTo>
                    <a:pt x="98" y="42"/>
                  </a:lnTo>
                  <a:lnTo>
                    <a:pt x="90" y="42"/>
                  </a:lnTo>
                  <a:lnTo>
                    <a:pt x="88" y="42"/>
                  </a:lnTo>
                  <a:lnTo>
                    <a:pt x="80" y="37"/>
                  </a:lnTo>
                  <a:lnTo>
                    <a:pt x="72" y="37"/>
                  </a:lnTo>
                  <a:lnTo>
                    <a:pt x="61" y="42"/>
                  </a:lnTo>
                  <a:lnTo>
                    <a:pt x="45" y="42"/>
                  </a:lnTo>
                  <a:lnTo>
                    <a:pt x="35" y="34"/>
                  </a:lnTo>
                  <a:lnTo>
                    <a:pt x="19" y="26"/>
                  </a:lnTo>
                  <a:lnTo>
                    <a:pt x="11" y="24"/>
                  </a:lnTo>
                  <a:lnTo>
                    <a:pt x="3" y="26"/>
                  </a:lnTo>
                  <a:lnTo>
                    <a:pt x="8" y="26"/>
                  </a:lnTo>
                  <a:lnTo>
                    <a:pt x="0" y="32"/>
                  </a:lnTo>
                  <a:lnTo>
                    <a:pt x="11" y="32"/>
                  </a:lnTo>
                  <a:lnTo>
                    <a:pt x="37" y="45"/>
                  </a:lnTo>
                  <a:lnTo>
                    <a:pt x="53" y="53"/>
                  </a:lnTo>
                  <a:lnTo>
                    <a:pt x="59" y="58"/>
                  </a:lnTo>
                  <a:lnTo>
                    <a:pt x="64" y="61"/>
                  </a:lnTo>
                  <a:lnTo>
                    <a:pt x="69" y="63"/>
                  </a:lnTo>
                  <a:lnTo>
                    <a:pt x="64" y="69"/>
                  </a:lnTo>
                  <a:lnTo>
                    <a:pt x="64" y="71"/>
                  </a:lnTo>
                  <a:lnTo>
                    <a:pt x="69" y="79"/>
                  </a:lnTo>
                  <a:lnTo>
                    <a:pt x="72" y="79"/>
                  </a:lnTo>
                  <a:lnTo>
                    <a:pt x="72" y="85"/>
                  </a:lnTo>
                  <a:lnTo>
                    <a:pt x="72" y="87"/>
                  </a:lnTo>
                  <a:lnTo>
                    <a:pt x="72" y="90"/>
                  </a:lnTo>
                  <a:lnTo>
                    <a:pt x="77" y="95"/>
                  </a:lnTo>
                  <a:lnTo>
                    <a:pt x="80" y="98"/>
                  </a:lnTo>
                  <a:lnTo>
                    <a:pt x="77" y="103"/>
                  </a:lnTo>
                  <a:lnTo>
                    <a:pt x="77" y="106"/>
                  </a:lnTo>
                  <a:lnTo>
                    <a:pt x="77" y="114"/>
                  </a:lnTo>
                  <a:lnTo>
                    <a:pt x="77" y="116"/>
                  </a:lnTo>
                  <a:lnTo>
                    <a:pt x="88" y="129"/>
                  </a:lnTo>
                  <a:lnTo>
                    <a:pt x="88" y="129"/>
                  </a:lnTo>
                  <a:lnTo>
                    <a:pt x="90" y="132"/>
                  </a:lnTo>
                  <a:lnTo>
                    <a:pt x="98" y="132"/>
                  </a:lnTo>
                  <a:lnTo>
                    <a:pt x="103" y="137"/>
                  </a:lnTo>
                  <a:lnTo>
                    <a:pt x="106" y="137"/>
                  </a:lnTo>
                  <a:lnTo>
                    <a:pt x="117" y="140"/>
                  </a:lnTo>
                  <a:lnTo>
                    <a:pt x="117" y="145"/>
                  </a:lnTo>
                  <a:lnTo>
                    <a:pt x="117" y="151"/>
                  </a:lnTo>
                  <a:lnTo>
                    <a:pt x="122" y="151"/>
                  </a:lnTo>
                  <a:lnTo>
                    <a:pt x="125" y="156"/>
                  </a:lnTo>
                  <a:lnTo>
                    <a:pt x="117" y="158"/>
                  </a:lnTo>
                  <a:lnTo>
                    <a:pt x="122" y="164"/>
                  </a:lnTo>
                  <a:lnTo>
                    <a:pt x="114" y="158"/>
                  </a:lnTo>
                  <a:lnTo>
                    <a:pt x="106" y="164"/>
                  </a:lnTo>
                  <a:lnTo>
                    <a:pt x="98" y="172"/>
                  </a:lnTo>
                  <a:lnTo>
                    <a:pt x="85" y="182"/>
                  </a:lnTo>
                  <a:lnTo>
                    <a:pt x="80" y="185"/>
                  </a:lnTo>
                  <a:lnTo>
                    <a:pt x="77" y="185"/>
                  </a:lnTo>
                  <a:lnTo>
                    <a:pt x="77" y="190"/>
                  </a:lnTo>
                  <a:lnTo>
                    <a:pt x="69" y="193"/>
                  </a:lnTo>
                  <a:lnTo>
                    <a:pt x="64" y="198"/>
                  </a:lnTo>
                  <a:lnTo>
                    <a:pt x="64" y="201"/>
                  </a:lnTo>
                  <a:lnTo>
                    <a:pt x="61" y="201"/>
                  </a:lnTo>
                  <a:lnTo>
                    <a:pt x="59" y="201"/>
                  </a:lnTo>
                  <a:lnTo>
                    <a:pt x="53" y="203"/>
                  </a:lnTo>
                  <a:lnTo>
                    <a:pt x="53" y="209"/>
                  </a:lnTo>
                  <a:lnTo>
                    <a:pt x="45" y="211"/>
                  </a:lnTo>
                  <a:lnTo>
                    <a:pt x="37" y="211"/>
                  </a:lnTo>
                  <a:lnTo>
                    <a:pt x="35" y="211"/>
                  </a:lnTo>
                  <a:lnTo>
                    <a:pt x="35" y="217"/>
                  </a:lnTo>
                  <a:lnTo>
                    <a:pt x="37" y="219"/>
                  </a:lnTo>
                  <a:lnTo>
                    <a:pt x="35" y="219"/>
                  </a:lnTo>
                  <a:lnTo>
                    <a:pt x="29" y="225"/>
                  </a:lnTo>
                  <a:lnTo>
                    <a:pt x="24" y="230"/>
                  </a:lnTo>
                  <a:lnTo>
                    <a:pt x="29" y="238"/>
                  </a:lnTo>
                  <a:lnTo>
                    <a:pt x="29" y="246"/>
                  </a:lnTo>
                  <a:lnTo>
                    <a:pt x="29" y="251"/>
                  </a:lnTo>
                  <a:lnTo>
                    <a:pt x="35" y="261"/>
                  </a:lnTo>
                  <a:lnTo>
                    <a:pt x="43" y="269"/>
                  </a:lnTo>
                  <a:lnTo>
                    <a:pt x="37" y="269"/>
                  </a:lnTo>
                  <a:lnTo>
                    <a:pt x="37" y="272"/>
                  </a:lnTo>
                  <a:lnTo>
                    <a:pt x="37" y="280"/>
                  </a:lnTo>
                  <a:lnTo>
                    <a:pt x="35" y="285"/>
                  </a:lnTo>
                  <a:lnTo>
                    <a:pt x="37" y="288"/>
                  </a:lnTo>
                  <a:lnTo>
                    <a:pt x="37" y="296"/>
                  </a:lnTo>
                  <a:lnTo>
                    <a:pt x="43" y="298"/>
                  </a:lnTo>
                  <a:lnTo>
                    <a:pt x="45" y="298"/>
                  </a:lnTo>
                  <a:lnTo>
                    <a:pt x="51" y="298"/>
                  </a:lnTo>
                  <a:lnTo>
                    <a:pt x="61" y="304"/>
                  </a:lnTo>
                  <a:lnTo>
                    <a:pt x="69" y="306"/>
                  </a:lnTo>
                  <a:lnTo>
                    <a:pt x="72" y="312"/>
                  </a:lnTo>
                  <a:lnTo>
                    <a:pt x="80" y="306"/>
                  </a:lnTo>
                  <a:lnTo>
                    <a:pt x="77" y="312"/>
                  </a:lnTo>
                  <a:lnTo>
                    <a:pt x="80" y="314"/>
                  </a:lnTo>
                  <a:lnTo>
                    <a:pt x="88" y="317"/>
                  </a:lnTo>
                  <a:lnTo>
                    <a:pt x="85" y="317"/>
                  </a:lnTo>
                  <a:lnTo>
                    <a:pt x="80" y="325"/>
                  </a:lnTo>
                  <a:lnTo>
                    <a:pt x="88" y="322"/>
                  </a:lnTo>
                  <a:lnTo>
                    <a:pt x="98" y="317"/>
                  </a:lnTo>
                  <a:lnTo>
                    <a:pt x="111" y="317"/>
                  </a:lnTo>
                  <a:lnTo>
                    <a:pt x="114" y="317"/>
                  </a:lnTo>
                  <a:lnTo>
                    <a:pt x="117" y="317"/>
                  </a:lnTo>
                  <a:lnTo>
                    <a:pt x="122" y="314"/>
                  </a:lnTo>
                  <a:lnTo>
                    <a:pt x="130" y="312"/>
                  </a:lnTo>
                  <a:lnTo>
                    <a:pt x="140" y="312"/>
                  </a:lnTo>
                  <a:lnTo>
                    <a:pt x="148" y="306"/>
                  </a:lnTo>
                  <a:lnTo>
                    <a:pt x="148" y="312"/>
                  </a:lnTo>
                  <a:lnTo>
                    <a:pt x="151" y="312"/>
                  </a:lnTo>
                  <a:lnTo>
                    <a:pt x="151" y="306"/>
                  </a:lnTo>
                  <a:lnTo>
                    <a:pt x="156" y="306"/>
                  </a:lnTo>
                  <a:lnTo>
                    <a:pt x="156" y="304"/>
                  </a:lnTo>
                  <a:lnTo>
                    <a:pt x="159" y="304"/>
                  </a:lnTo>
                  <a:lnTo>
                    <a:pt x="164" y="306"/>
                  </a:lnTo>
                  <a:lnTo>
                    <a:pt x="167" y="304"/>
                  </a:lnTo>
                  <a:lnTo>
                    <a:pt x="172" y="304"/>
                  </a:lnTo>
                  <a:lnTo>
                    <a:pt x="183" y="298"/>
                  </a:lnTo>
                  <a:lnTo>
                    <a:pt x="185" y="298"/>
                  </a:lnTo>
                  <a:lnTo>
                    <a:pt x="191" y="304"/>
                  </a:lnTo>
                  <a:lnTo>
                    <a:pt x="193" y="304"/>
                  </a:lnTo>
                  <a:lnTo>
                    <a:pt x="201" y="298"/>
                  </a:lnTo>
                  <a:lnTo>
                    <a:pt x="217" y="288"/>
                  </a:lnTo>
                  <a:lnTo>
                    <a:pt x="235" y="272"/>
                  </a:lnTo>
                  <a:lnTo>
                    <a:pt x="235" y="272"/>
                  </a:lnTo>
                  <a:lnTo>
                    <a:pt x="235" y="272"/>
                  </a:lnTo>
                  <a:lnTo>
                    <a:pt x="235" y="272"/>
                  </a:lnTo>
                  <a:lnTo>
                    <a:pt x="235" y="272"/>
                  </a:lnTo>
                  <a:lnTo>
                    <a:pt x="235" y="272"/>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2" name="Freeform 36"/>
            <p:cNvSpPr>
              <a:spLocks noEditPoints="1"/>
            </p:cNvSpPr>
            <p:nvPr/>
          </p:nvSpPr>
          <p:spPr bwMode="auto">
            <a:xfrm>
              <a:off x="6246813" y="1698774"/>
              <a:ext cx="960438" cy="661987"/>
            </a:xfrm>
            <a:custGeom>
              <a:avLst/>
              <a:gdLst>
                <a:gd name="T0" fmla="*/ 180 w 229"/>
                <a:gd name="T1" fmla="*/ 29 h 158"/>
                <a:gd name="T2" fmla="*/ 200 w 229"/>
                <a:gd name="T3" fmla="*/ 13 h 158"/>
                <a:gd name="T4" fmla="*/ 219 w 229"/>
                <a:gd name="T5" fmla="*/ 22 h 158"/>
                <a:gd name="T6" fmla="*/ 215 w 229"/>
                <a:gd name="T7" fmla="*/ 13 h 158"/>
                <a:gd name="T8" fmla="*/ 222 w 229"/>
                <a:gd name="T9" fmla="*/ 6 h 158"/>
                <a:gd name="T10" fmla="*/ 206 w 229"/>
                <a:gd name="T11" fmla="*/ 9 h 158"/>
                <a:gd name="T12" fmla="*/ 195 w 229"/>
                <a:gd name="T13" fmla="*/ 3 h 158"/>
                <a:gd name="T14" fmla="*/ 190 w 229"/>
                <a:gd name="T15" fmla="*/ 7 h 158"/>
                <a:gd name="T16" fmla="*/ 180 w 229"/>
                <a:gd name="T17" fmla="*/ 9 h 158"/>
                <a:gd name="T18" fmla="*/ 175 w 229"/>
                <a:gd name="T19" fmla="*/ 3 h 158"/>
                <a:gd name="T20" fmla="*/ 165 w 229"/>
                <a:gd name="T21" fmla="*/ 13 h 158"/>
                <a:gd name="T22" fmla="*/ 152 w 229"/>
                <a:gd name="T23" fmla="*/ 10 h 158"/>
                <a:gd name="T24" fmla="*/ 144 w 229"/>
                <a:gd name="T25" fmla="*/ 14 h 158"/>
                <a:gd name="T26" fmla="*/ 134 w 229"/>
                <a:gd name="T27" fmla="*/ 22 h 158"/>
                <a:gd name="T28" fmla="*/ 127 w 229"/>
                <a:gd name="T29" fmla="*/ 17 h 158"/>
                <a:gd name="T30" fmla="*/ 119 w 229"/>
                <a:gd name="T31" fmla="*/ 22 h 158"/>
                <a:gd name="T32" fmla="*/ 106 w 229"/>
                <a:gd name="T33" fmla="*/ 30 h 158"/>
                <a:gd name="T34" fmla="*/ 106 w 229"/>
                <a:gd name="T35" fmla="*/ 37 h 158"/>
                <a:gd name="T36" fmla="*/ 100 w 229"/>
                <a:gd name="T37" fmla="*/ 37 h 158"/>
                <a:gd name="T38" fmla="*/ 94 w 229"/>
                <a:gd name="T39" fmla="*/ 40 h 158"/>
                <a:gd name="T40" fmla="*/ 87 w 229"/>
                <a:gd name="T41" fmla="*/ 45 h 158"/>
                <a:gd name="T42" fmla="*/ 87 w 229"/>
                <a:gd name="T43" fmla="*/ 47 h 158"/>
                <a:gd name="T44" fmla="*/ 79 w 229"/>
                <a:gd name="T45" fmla="*/ 55 h 158"/>
                <a:gd name="T46" fmla="*/ 79 w 229"/>
                <a:gd name="T47" fmla="*/ 57 h 158"/>
                <a:gd name="T48" fmla="*/ 70 w 229"/>
                <a:gd name="T49" fmla="*/ 68 h 158"/>
                <a:gd name="T50" fmla="*/ 61 w 229"/>
                <a:gd name="T51" fmla="*/ 75 h 158"/>
                <a:gd name="T52" fmla="*/ 57 w 229"/>
                <a:gd name="T53" fmla="*/ 76 h 158"/>
                <a:gd name="T54" fmla="*/ 48 w 229"/>
                <a:gd name="T55" fmla="*/ 86 h 158"/>
                <a:gd name="T56" fmla="*/ 58 w 229"/>
                <a:gd name="T57" fmla="*/ 86 h 158"/>
                <a:gd name="T58" fmla="*/ 47 w 229"/>
                <a:gd name="T59" fmla="*/ 90 h 158"/>
                <a:gd name="T60" fmla="*/ 36 w 229"/>
                <a:gd name="T61" fmla="*/ 93 h 158"/>
                <a:gd name="T62" fmla="*/ 31 w 229"/>
                <a:gd name="T63" fmla="*/ 98 h 158"/>
                <a:gd name="T64" fmla="*/ 25 w 229"/>
                <a:gd name="T65" fmla="*/ 100 h 158"/>
                <a:gd name="T66" fmla="*/ 14 w 229"/>
                <a:gd name="T67" fmla="*/ 105 h 158"/>
                <a:gd name="T68" fmla="*/ 3 w 229"/>
                <a:gd name="T69" fmla="*/ 109 h 158"/>
                <a:gd name="T70" fmla="*/ 4 w 229"/>
                <a:gd name="T71" fmla="*/ 116 h 158"/>
                <a:gd name="T72" fmla="*/ 1 w 229"/>
                <a:gd name="T73" fmla="*/ 123 h 158"/>
                <a:gd name="T74" fmla="*/ 3 w 229"/>
                <a:gd name="T75" fmla="*/ 129 h 158"/>
                <a:gd name="T76" fmla="*/ 15 w 229"/>
                <a:gd name="T77" fmla="*/ 132 h 158"/>
                <a:gd name="T78" fmla="*/ 5 w 229"/>
                <a:gd name="T79" fmla="*/ 138 h 158"/>
                <a:gd name="T80" fmla="*/ 11 w 229"/>
                <a:gd name="T81" fmla="*/ 139 h 158"/>
                <a:gd name="T82" fmla="*/ 11 w 229"/>
                <a:gd name="T83" fmla="*/ 148 h 158"/>
                <a:gd name="T84" fmla="*/ 21 w 229"/>
                <a:gd name="T85" fmla="*/ 158 h 158"/>
                <a:gd name="T86" fmla="*/ 47 w 229"/>
                <a:gd name="T87" fmla="*/ 146 h 158"/>
                <a:gd name="T88" fmla="*/ 54 w 229"/>
                <a:gd name="T89" fmla="*/ 135 h 158"/>
                <a:gd name="T90" fmla="*/ 61 w 229"/>
                <a:gd name="T91" fmla="*/ 146 h 158"/>
                <a:gd name="T92" fmla="*/ 71 w 229"/>
                <a:gd name="T93" fmla="*/ 132 h 158"/>
                <a:gd name="T94" fmla="*/ 68 w 229"/>
                <a:gd name="T95" fmla="*/ 112 h 158"/>
                <a:gd name="T96" fmla="*/ 70 w 229"/>
                <a:gd name="T97" fmla="*/ 86 h 158"/>
                <a:gd name="T98" fmla="*/ 89 w 229"/>
                <a:gd name="T99" fmla="*/ 69 h 158"/>
                <a:gd name="T100" fmla="*/ 106 w 229"/>
                <a:gd name="T101" fmla="*/ 46 h 158"/>
                <a:gd name="T102" fmla="*/ 122 w 229"/>
                <a:gd name="T103" fmla="*/ 30 h 158"/>
                <a:gd name="T104" fmla="*/ 143 w 229"/>
                <a:gd name="T105" fmla="*/ 25 h 158"/>
                <a:gd name="T106" fmla="*/ 5 w 229"/>
                <a:gd name="T107" fmla="*/ 141 h 158"/>
                <a:gd name="T108" fmla="*/ 18 w 229"/>
                <a:gd name="T109" fmla="*/ 122 h 158"/>
                <a:gd name="T110" fmla="*/ 21 w 229"/>
                <a:gd name="T111" fmla="*/ 106 h 158"/>
                <a:gd name="T112" fmla="*/ 23 w 229"/>
                <a:gd name="T113" fmla="*/ 116 h 158"/>
                <a:gd name="T114" fmla="*/ 73 w 229"/>
                <a:gd name="T115" fmla="*/ 6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 h="158">
                  <a:moveTo>
                    <a:pt x="144" y="23"/>
                  </a:moveTo>
                  <a:cubicBezTo>
                    <a:pt x="147" y="22"/>
                    <a:pt x="147" y="22"/>
                    <a:pt x="147" y="22"/>
                  </a:cubicBezTo>
                  <a:cubicBezTo>
                    <a:pt x="150" y="23"/>
                    <a:pt x="150" y="23"/>
                    <a:pt x="150" y="23"/>
                  </a:cubicBezTo>
                  <a:cubicBezTo>
                    <a:pt x="156" y="26"/>
                    <a:pt x="156" y="26"/>
                    <a:pt x="156" y="26"/>
                  </a:cubicBezTo>
                  <a:cubicBezTo>
                    <a:pt x="160" y="29"/>
                    <a:pt x="160" y="29"/>
                    <a:pt x="160" y="29"/>
                  </a:cubicBezTo>
                  <a:cubicBezTo>
                    <a:pt x="166" y="29"/>
                    <a:pt x="166" y="29"/>
                    <a:pt x="166" y="29"/>
                  </a:cubicBezTo>
                  <a:cubicBezTo>
                    <a:pt x="170" y="27"/>
                    <a:pt x="170" y="27"/>
                    <a:pt x="170" y="27"/>
                  </a:cubicBezTo>
                  <a:cubicBezTo>
                    <a:pt x="173" y="27"/>
                    <a:pt x="173" y="27"/>
                    <a:pt x="173" y="27"/>
                  </a:cubicBezTo>
                  <a:cubicBezTo>
                    <a:pt x="176" y="29"/>
                    <a:pt x="176" y="29"/>
                    <a:pt x="176" y="29"/>
                  </a:cubicBezTo>
                  <a:cubicBezTo>
                    <a:pt x="177" y="29"/>
                    <a:pt x="177" y="29"/>
                    <a:pt x="177" y="29"/>
                  </a:cubicBezTo>
                  <a:cubicBezTo>
                    <a:pt x="180" y="29"/>
                    <a:pt x="180" y="29"/>
                    <a:pt x="180" y="29"/>
                  </a:cubicBezTo>
                  <a:cubicBezTo>
                    <a:pt x="182" y="27"/>
                    <a:pt x="182" y="27"/>
                    <a:pt x="182" y="27"/>
                  </a:cubicBezTo>
                  <a:cubicBezTo>
                    <a:pt x="183" y="26"/>
                    <a:pt x="183" y="26"/>
                    <a:pt x="183" y="26"/>
                  </a:cubicBezTo>
                  <a:cubicBezTo>
                    <a:pt x="185" y="26"/>
                    <a:pt x="185" y="26"/>
                    <a:pt x="185" y="26"/>
                  </a:cubicBezTo>
                  <a:cubicBezTo>
                    <a:pt x="186" y="26"/>
                    <a:pt x="186" y="26"/>
                    <a:pt x="186" y="26"/>
                  </a:cubicBezTo>
                  <a:cubicBezTo>
                    <a:pt x="186" y="25"/>
                    <a:pt x="186" y="25"/>
                    <a:pt x="186" y="25"/>
                  </a:cubicBezTo>
                  <a:cubicBezTo>
                    <a:pt x="186" y="20"/>
                    <a:pt x="186" y="20"/>
                    <a:pt x="186" y="20"/>
                  </a:cubicBezTo>
                  <a:cubicBezTo>
                    <a:pt x="187" y="17"/>
                    <a:pt x="187" y="17"/>
                    <a:pt x="187" y="17"/>
                  </a:cubicBezTo>
                  <a:cubicBezTo>
                    <a:pt x="190" y="14"/>
                    <a:pt x="190" y="14"/>
                    <a:pt x="190" y="14"/>
                  </a:cubicBezTo>
                  <a:cubicBezTo>
                    <a:pt x="193" y="14"/>
                    <a:pt x="193" y="14"/>
                    <a:pt x="193" y="14"/>
                  </a:cubicBezTo>
                  <a:cubicBezTo>
                    <a:pt x="197" y="14"/>
                    <a:pt x="197" y="14"/>
                    <a:pt x="197" y="14"/>
                  </a:cubicBezTo>
                  <a:cubicBezTo>
                    <a:pt x="200" y="13"/>
                    <a:pt x="200" y="13"/>
                    <a:pt x="200" y="13"/>
                  </a:cubicBezTo>
                  <a:cubicBezTo>
                    <a:pt x="202" y="13"/>
                    <a:pt x="202" y="13"/>
                    <a:pt x="202" y="13"/>
                  </a:cubicBezTo>
                  <a:cubicBezTo>
                    <a:pt x="202" y="13"/>
                    <a:pt x="202" y="13"/>
                    <a:pt x="202" y="13"/>
                  </a:cubicBezTo>
                  <a:cubicBezTo>
                    <a:pt x="203" y="13"/>
                    <a:pt x="203" y="13"/>
                    <a:pt x="203" y="13"/>
                  </a:cubicBezTo>
                  <a:cubicBezTo>
                    <a:pt x="206" y="14"/>
                    <a:pt x="206" y="14"/>
                    <a:pt x="206" y="14"/>
                  </a:cubicBezTo>
                  <a:cubicBezTo>
                    <a:pt x="213" y="17"/>
                    <a:pt x="213" y="17"/>
                    <a:pt x="213" y="17"/>
                  </a:cubicBezTo>
                  <a:cubicBezTo>
                    <a:pt x="216" y="19"/>
                    <a:pt x="216" y="19"/>
                    <a:pt x="216" y="19"/>
                  </a:cubicBezTo>
                  <a:cubicBezTo>
                    <a:pt x="216" y="20"/>
                    <a:pt x="216" y="20"/>
                    <a:pt x="216" y="20"/>
                  </a:cubicBezTo>
                  <a:cubicBezTo>
                    <a:pt x="215" y="23"/>
                    <a:pt x="215" y="23"/>
                    <a:pt x="215" y="23"/>
                  </a:cubicBezTo>
                  <a:cubicBezTo>
                    <a:pt x="216" y="25"/>
                    <a:pt x="216" y="25"/>
                    <a:pt x="216" y="25"/>
                  </a:cubicBezTo>
                  <a:cubicBezTo>
                    <a:pt x="218" y="22"/>
                    <a:pt x="218" y="22"/>
                    <a:pt x="218" y="22"/>
                  </a:cubicBezTo>
                  <a:cubicBezTo>
                    <a:pt x="219" y="22"/>
                    <a:pt x="219" y="22"/>
                    <a:pt x="219" y="22"/>
                  </a:cubicBezTo>
                  <a:cubicBezTo>
                    <a:pt x="221" y="21"/>
                    <a:pt x="221" y="21"/>
                    <a:pt x="221" y="21"/>
                  </a:cubicBezTo>
                  <a:cubicBezTo>
                    <a:pt x="222" y="20"/>
                    <a:pt x="222" y="20"/>
                    <a:pt x="222" y="20"/>
                  </a:cubicBezTo>
                  <a:cubicBezTo>
                    <a:pt x="223" y="19"/>
                    <a:pt x="223" y="19"/>
                    <a:pt x="223" y="19"/>
                  </a:cubicBezTo>
                  <a:cubicBezTo>
                    <a:pt x="223" y="17"/>
                    <a:pt x="223" y="17"/>
                    <a:pt x="223" y="17"/>
                  </a:cubicBezTo>
                  <a:cubicBezTo>
                    <a:pt x="222" y="17"/>
                    <a:pt x="222" y="17"/>
                    <a:pt x="222" y="17"/>
                  </a:cubicBezTo>
                  <a:cubicBezTo>
                    <a:pt x="222" y="16"/>
                    <a:pt x="222" y="16"/>
                    <a:pt x="222" y="16"/>
                  </a:cubicBezTo>
                  <a:cubicBezTo>
                    <a:pt x="220" y="16"/>
                    <a:pt x="220" y="16"/>
                    <a:pt x="220" y="16"/>
                  </a:cubicBezTo>
                  <a:cubicBezTo>
                    <a:pt x="219" y="14"/>
                    <a:pt x="219" y="14"/>
                    <a:pt x="219" y="14"/>
                  </a:cubicBezTo>
                  <a:cubicBezTo>
                    <a:pt x="218" y="14"/>
                    <a:pt x="218" y="14"/>
                    <a:pt x="218" y="14"/>
                  </a:cubicBezTo>
                  <a:cubicBezTo>
                    <a:pt x="218" y="13"/>
                    <a:pt x="218" y="13"/>
                    <a:pt x="218" y="13"/>
                  </a:cubicBezTo>
                  <a:cubicBezTo>
                    <a:pt x="215" y="13"/>
                    <a:pt x="215" y="13"/>
                    <a:pt x="215" y="13"/>
                  </a:cubicBezTo>
                  <a:cubicBezTo>
                    <a:pt x="210" y="12"/>
                    <a:pt x="210" y="12"/>
                    <a:pt x="210" y="12"/>
                  </a:cubicBezTo>
                  <a:cubicBezTo>
                    <a:pt x="212" y="12"/>
                    <a:pt x="212" y="12"/>
                    <a:pt x="212" y="12"/>
                  </a:cubicBezTo>
                  <a:cubicBezTo>
                    <a:pt x="215" y="12"/>
                    <a:pt x="215" y="12"/>
                    <a:pt x="215" y="12"/>
                  </a:cubicBezTo>
                  <a:cubicBezTo>
                    <a:pt x="219" y="13"/>
                    <a:pt x="219" y="13"/>
                    <a:pt x="219" y="13"/>
                  </a:cubicBezTo>
                  <a:cubicBezTo>
                    <a:pt x="222" y="12"/>
                    <a:pt x="222" y="12"/>
                    <a:pt x="222" y="12"/>
                  </a:cubicBezTo>
                  <a:cubicBezTo>
                    <a:pt x="226" y="10"/>
                    <a:pt x="226" y="10"/>
                    <a:pt x="226" y="10"/>
                  </a:cubicBezTo>
                  <a:cubicBezTo>
                    <a:pt x="229" y="10"/>
                    <a:pt x="229" y="10"/>
                    <a:pt x="229" y="10"/>
                  </a:cubicBezTo>
                  <a:cubicBezTo>
                    <a:pt x="229" y="9"/>
                    <a:pt x="229" y="9"/>
                    <a:pt x="229" y="9"/>
                  </a:cubicBezTo>
                  <a:cubicBezTo>
                    <a:pt x="226" y="7"/>
                    <a:pt x="226" y="7"/>
                    <a:pt x="226" y="7"/>
                  </a:cubicBezTo>
                  <a:cubicBezTo>
                    <a:pt x="222" y="7"/>
                    <a:pt x="222" y="7"/>
                    <a:pt x="222" y="7"/>
                  </a:cubicBezTo>
                  <a:cubicBezTo>
                    <a:pt x="222" y="6"/>
                    <a:pt x="222" y="6"/>
                    <a:pt x="222" y="6"/>
                  </a:cubicBezTo>
                  <a:cubicBezTo>
                    <a:pt x="220" y="6"/>
                    <a:pt x="220" y="6"/>
                    <a:pt x="220" y="6"/>
                  </a:cubicBezTo>
                  <a:cubicBezTo>
                    <a:pt x="219" y="6"/>
                    <a:pt x="219" y="6"/>
                    <a:pt x="219" y="6"/>
                  </a:cubicBezTo>
                  <a:cubicBezTo>
                    <a:pt x="218" y="6"/>
                    <a:pt x="218" y="6"/>
                    <a:pt x="218" y="6"/>
                  </a:cubicBezTo>
                  <a:cubicBezTo>
                    <a:pt x="216" y="6"/>
                    <a:pt x="216" y="6"/>
                    <a:pt x="216" y="6"/>
                  </a:cubicBezTo>
                  <a:cubicBezTo>
                    <a:pt x="215" y="6"/>
                    <a:pt x="215" y="6"/>
                    <a:pt x="215" y="6"/>
                  </a:cubicBezTo>
                  <a:cubicBezTo>
                    <a:pt x="215" y="4"/>
                    <a:pt x="215" y="4"/>
                    <a:pt x="215" y="4"/>
                  </a:cubicBezTo>
                  <a:cubicBezTo>
                    <a:pt x="213" y="3"/>
                    <a:pt x="213" y="3"/>
                    <a:pt x="213" y="3"/>
                  </a:cubicBezTo>
                  <a:cubicBezTo>
                    <a:pt x="209" y="3"/>
                    <a:pt x="209" y="3"/>
                    <a:pt x="209" y="3"/>
                  </a:cubicBezTo>
                  <a:cubicBezTo>
                    <a:pt x="208" y="6"/>
                    <a:pt x="208" y="6"/>
                    <a:pt x="208" y="6"/>
                  </a:cubicBezTo>
                  <a:cubicBezTo>
                    <a:pt x="208" y="7"/>
                    <a:pt x="208" y="7"/>
                    <a:pt x="208" y="7"/>
                  </a:cubicBezTo>
                  <a:cubicBezTo>
                    <a:pt x="206" y="9"/>
                    <a:pt x="206" y="9"/>
                    <a:pt x="206" y="9"/>
                  </a:cubicBezTo>
                  <a:cubicBezTo>
                    <a:pt x="206" y="7"/>
                    <a:pt x="206" y="7"/>
                    <a:pt x="206" y="7"/>
                  </a:cubicBezTo>
                  <a:cubicBezTo>
                    <a:pt x="202" y="7"/>
                    <a:pt x="202" y="7"/>
                    <a:pt x="202" y="7"/>
                  </a:cubicBezTo>
                  <a:cubicBezTo>
                    <a:pt x="206" y="6"/>
                    <a:pt x="206" y="6"/>
                    <a:pt x="206" y="6"/>
                  </a:cubicBezTo>
                  <a:cubicBezTo>
                    <a:pt x="205" y="6"/>
                    <a:pt x="205" y="6"/>
                    <a:pt x="205" y="6"/>
                  </a:cubicBezTo>
                  <a:cubicBezTo>
                    <a:pt x="202" y="4"/>
                    <a:pt x="202" y="4"/>
                    <a:pt x="202" y="4"/>
                  </a:cubicBezTo>
                  <a:cubicBezTo>
                    <a:pt x="205" y="4"/>
                    <a:pt x="205" y="4"/>
                    <a:pt x="205" y="4"/>
                  </a:cubicBezTo>
                  <a:cubicBezTo>
                    <a:pt x="206" y="3"/>
                    <a:pt x="206" y="3"/>
                    <a:pt x="206" y="3"/>
                  </a:cubicBezTo>
                  <a:cubicBezTo>
                    <a:pt x="203" y="2"/>
                    <a:pt x="203" y="2"/>
                    <a:pt x="203" y="2"/>
                  </a:cubicBezTo>
                  <a:cubicBezTo>
                    <a:pt x="202" y="0"/>
                    <a:pt x="202" y="0"/>
                    <a:pt x="202" y="0"/>
                  </a:cubicBezTo>
                  <a:cubicBezTo>
                    <a:pt x="200" y="2"/>
                    <a:pt x="200" y="2"/>
                    <a:pt x="200" y="2"/>
                  </a:cubicBezTo>
                  <a:cubicBezTo>
                    <a:pt x="195" y="3"/>
                    <a:pt x="195" y="3"/>
                    <a:pt x="195" y="3"/>
                  </a:cubicBezTo>
                  <a:cubicBezTo>
                    <a:pt x="197" y="3"/>
                    <a:pt x="197" y="3"/>
                    <a:pt x="197" y="3"/>
                  </a:cubicBezTo>
                  <a:cubicBezTo>
                    <a:pt x="199" y="4"/>
                    <a:pt x="199" y="4"/>
                    <a:pt x="199" y="4"/>
                  </a:cubicBezTo>
                  <a:cubicBezTo>
                    <a:pt x="197" y="4"/>
                    <a:pt x="197" y="4"/>
                    <a:pt x="197" y="4"/>
                  </a:cubicBezTo>
                  <a:cubicBezTo>
                    <a:pt x="195" y="4"/>
                    <a:pt x="195" y="4"/>
                    <a:pt x="195" y="4"/>
                  </a:cubicBezTo>
                  <a:cubicBezTo>
                    <a:pt x="196" y="6"/>
                    <a:pt x="196" y="6"/>
                    <a:pt x="196" y="6"/>
                  </a:cubicBezTo>
                  <a:cubicBezTo>
                    <a:pt x="196" y="7"/>
                    <a:pt x="196" y="7"/>
                    <a:pt x="196" y="7"/>
                  </a:cubicBezTo>
                  <a:cubicBezTo>
                    <a:pt x="195" y="7"/>
                    <a:pt x="195" y="7"/>
                    <a:pt x="195" y="7"/>
                  </a:cubicBezTo>
                  <a:cubicBezTo>
                    <a:pt x="193" y="7"/>
                    <a:pt x="193" y="7"/>
                    <a:pt x="193" y="7"/>
                  </a:cubicBezTo>
                  <a:cubicBezTo>
                    <a:pt x="192" y="9"/>
                    <a:pt x="192" y="9"/>
                    <a:pt x="192" y="9"/>
                  </a:cubicBezTo>
                  <a:cubicBezTo>
                    <a:pt x="190" y="9"/>
                    <a:pt x="190" y="9"/>
                    <a:pt x="190" y="9"/>
                  </a:cubicBezTo>
                  <a:cubicBezTo>
                    <a:pt x="190" y="7"/>
                    <a:pt x="190" y="7"/>
                    <a:pt x="190" y="7"/>
                  </a:cubicBezTo>
                  <a:cubicBezTo>
                    <a:pt x="190" y="6"/>
                    <a:pt x="190" y="6"/>
                    <a:pt x="190" y="6"/>
                  </a:cubicBezTo>
                  <a:cubicBezTo>
                    <a:pt x="189" y="6"/>
                    <a:pt x="189" y="6"/>
                    <a:pt x="189" y="6"/>
                  </a:cubicBezTo>
                  <a:cubicBezTo>
                    <a:pt x="192" y="4"/>
                    <a:pt x="192" y="4"/>
                    <a:pt x="192" y="4"/>
                  </a:cubicBezTo>
                  <a:cubicBezTo>
                    <a:pt x="190" y="3"/>
                    <a:pt x="190" y="3"/>
                    <a:pt x="190" y="3"/>
                  </a:cubicBezTo>
                  <a:cubicBezTo>
                    <a:pt x="186" y="6"/>
                    <a:pt x="186" y="6"/>
                    <a:pt x="186" y="6"/>
                  </a:cubicBezTo>
                  <a:cubicBezTo>
                    <a:pt x="182" y="9"/>
                    <a:pt x="182" y="9"/>
                    <a:pt x="182" y="9"/>
                  </a:cubicBezTo>
                  <a:cubicBezTo>
                    <a:pt x="182" y="10"/>
                    <a:pt x="182" y="10"/>
                    <a:pt x="182" y="10"/>
                  </a:cubicBezTo>
                  <a:cubicBezTo>
                    <a:pt x="180" y="12"/>
                    <a:pt x="180" y="12"/>
                    <a:pt x="180" y="12"/>
                  </a:cubicBezTo>
                  <a:cubicBezTo>
                    <a:pt x="177" y="12"/>
                    <a:pt x="177" y="12"/>
                    <a:pt x="177" y="12"/>
                  </a:cubicBezTo>
                  <a:cubicBezTo>
                    <a:pt x="179" y="10"/>
                    <a:pt x="179" y="10"/>
                    <a:pt x="179" y="10"/>
                  </a:cubicBezTo>
                  <a:cubicBezTo>
                    <a:pt x="180" y="9"/>
                    <a:pt x="180" y="9"/>
                    <a:pt x="180" y="9"/>
                  </a:cubicBezTo>
                  <a:cubicBezTo>
                    <a:pt x="179" y="7"/>
                    <a:pt x="179" y="7"/>
                    <a:pt x="179" y="7"/>
                  </a:cubicBezTo>
                  <a:cubicBezTo>
                    <a:pt x="177" y="7"/>
                    <a:pt x="177" y="7"/>
                    <a:pt x="177" y="7"/>
                  </a:cubicBezTo>
                  <a:cubicBezTo>
                    <a:pt x="182" y="6"/>
                    <a:pt x="182" y="6"/>
                    <a:pt x="182" y="6"/>
                  </a:cubicBezTo>
                  <a:cubicBezTo>
                    <a:pt x="183" y="4"/>
                    <a:pt x="183" y="4"/>
                    <a:pt x="183" y="4"/>
                  </a:cubicBezTo>
                  <a:cubicBezTo>
                    <a:pt x="185" y="3"/>
                    <a:pt x="185" y="3"/>
                    <a:pt x="185" y="3"/>
                  </a:cubicBezTo>
                  <a:cubicBezTo>
                    <a:pt x="182" y="3"/>
                    <a:pt x="182" y="3"/>
                    <a:pt x="182" y="3"/>
                  </a:cubicBezTo>
                  <a:cubicBezTo>
                    <a:pt x="180" y="3"/>
                    <a:pt x="180" y="3"/>
                    <a:pt x="180" y="3"/>
                  </a:cubicBezTo>
                  <a:cubicBezTo>
                    <a:pt x="180" y="4"/>
                    <a:pt x="180" y="4"/>
                    <a:pt x="180" y="4"/>
                  </a:cubicBezTo>
                  <a:cubicBezTo>
                    <a:pt x="179" y="4"/>
                    <a:pt x="179" y="4"/>
                    <a:pt x="179" y="4"/>
                  </a:cubicBezTo>
                  <a:cubicBezTo>
                    <a:pt x="177" y="3"/>
                    <a:pt x="177" y="3"/>
                    <a:pt x="177" y="3"/>
                  </a:cubicBezTo>
                  <a:cubicBezTo>
                    <a:pt x="175" y="3"/>
                    <a:pt x="175" y="3"/>
                    <a:pt x="175" y="3"/>
                  </a:cubicBezTo>
                  <a:cubicBezTo>
                    <a:pt x="173" y="4"/>
                    <a:pt x="173" y="4"/>
                    <a:pt x="173" y="4"/>
                  </a:cubicBezTo>
                  <a:cubicBezTo>
                    <a:pt x="170" y="4"/>
                    <a:pt x="170" y="4"/>
                    <a:pt x="170" y="4"/>
                  </a:cubicBezTo>
                  <a:cubicBezTo>
                    <a:pt x="175" y="6"/>
                    <a:pt x="175" y="6"/>
                    <a:pt x="175" y="6"/>
                  </a:cubicBezTo>
                  <a:cubicBezTo>
                    <a:pt x="172" y="6"/>
                    <a:pt x="172" y="6"/>
                    <a:pt x="172" y="6"/>
                  </a:cubicBezTo>
                  <a:cubicBezTo>
                    <a:pt x="170" y="7"/>
                    <a:pt x="170" y="7"/>
                    <a:pt x="170" y="7"/>
                  </a:cubicBezTo>
                  <a:cubicBezTo>
                    <a:pt x="169" y="7"/>
                    <a:pt x="169" y="7"/>
                    <a:pt x="169" y="7"/>
                  </a:cubicBezTo>
                  <a:cubicBezTo>
                    <a:pt x="166" y="9"/>
                    <a:pt x="166" y="9"/>
                    <a:pt x="166" y="9"/>
                  </a:cubicBezTo>
                  <a:cubicBezTo>
                    <a:pt x="165" y="10"/>
                    <a:pt x="165" y="10"/>
                    <a:pt x="165" y="10"/>
                  </a:cubicBezTo>
                  <a:cubicBezTo>
                    <a:pt x="163" y="10"/>
                    <a:pt x="163" y="10"/>
                    <a:pt x="163" y="10"/>
                  </a:cubicBezTo>
                  <a:cubicBezTo>
                    <a:pt x="163" y="12"/>
                    <a:pt x="163" y="12"/>
                    <a:pt x="163" y="12"/>
                  </a:cubicBezTo>
                  <a:cubicBezTo>
                    <a:pt x="165" y="13"/>
                    <a:pt x="165" y="13"/>
                    <a:pt x="165" y="13"/>
                  </a:cubicBezTo>
                  <a:cubicBezTo>
                    <a:pt x="162" y="13"/>
                    <a:pt x="162" y="13"/>
                    <a:pt x="162" y="13"/>
                  </a:cubicBezTo>
                  <a:cubicBezTo>
                    <a:pt x="160" y="13"/>
                    <a:pt x="160" y="13"/>
                    <a:pt x="160" y="13"/>
                  </a:cubicBezTo>
                  <a:cubicBezTo>
                    <a:pt x="160" y="12"/>
                    <a:pt x="160" y="12"/>
                    <a:pt x="160" y="12"/>
                  </a:cubicBezTo>
                  <a:cubicBezTo>
                    <a:pt x="157" y="13"/>
                    <a:pt x="157" y="13"/>
                    <a:pt x="157" y="13"/>
                  </a:cubicBezTo>
                  <a:cubicBezTo>
                    <a:pt x="159" y="12"/>
                    <a:pt x="159" y="12"/>
                    <a:pt x="159" y="12"/>
                  </a:cubicBezTo>
                  <a:cubicBezTo>
                    <a:pt x="154" y="10"/>
                    <a:pt x="154" y="10"/>
                    <a:pt x="154" y="10"/>
                  </a:cubicBezTo>
                  <a:cubicBezTo>
                    <a:pt x="156" y="12"/>
                    <a:pt x="156" y="12"/>
                    <a:pt x="156" y="12"/>
                  </a:cubicBezTo>
                  <a:cubicBezTo>
                    <a:pt x="154" y="12"/>
                    <a:pt x="154" y="12"/>
                    <a:pt x="154" y="12"/>
                  </a:cubicBezTo>
                  <a:cubicBezTo>
                    <a:pt x="154" y="10"/>
                    <a:pt x="154" y="10"/>
                    <a:pt x="154" y="10"/>
                  </a:cubicBezTo>
                  <a:cubicBezTo>
                    <a:pt x="153" y="10"/>
                    <a:pt x="153" y="10"/>
                    <a:pt x="153" y="10"/>
                  </a:cubicBezTo>
                  <a:cubicBezTo>
                    <a:pt x="152" y="10"/>
                    <a:pt x="152" y="10"/>
                    <a:pt x="152" y="10"/>
                  </a:cubicBezTo>
                  <a:cubicBezTo>
                    <a:pt x="150" y="10"/>
                    <a:pt x="150" y="10"/>
                    <a:pt x="150" y="10"/>
                  </a:cubicBezTo>
                  <a:cubicBezTo>
                    <a:pt x="150" y="12"/>
                    <a:pt x="150" y="12"/>
                    <a:pt x="150" y="12"/>
                  </a:cubicBezTo>
                  <a:cubicBezTo>
                    <a:pt x="152" y="12"/>
                    <a:pt x="152" y="12"/>
                    <a:pt x="152" y="12"/>
                  </a:cubicBezTo>
                  <a:cubicBezTo>
                    <a:pt x="150" y="13"/>
                    <a:pt x="150" y="13"/>
                    <a:pt x="150" y="13"/>
                  </a:cubicBezTo>
                  <a:cubicBezTo>
                    <a:pt x="152" y="13"/>
                    <a:pt x="152" y="13"/>
                    <a:pt x="152" y="13"/>
                  </a:cubicBezTo>
                  <a:cubicBezTo>
                    <a:pt x="153" y="14"/>
                    <a:pt x="153" y="14"/>
                    <a:pt x="153" y="14"/>
                  </a:cubicBezTo>
                  <a:cubicBezTo>
                    <a:pt x="152" y="16"/>
                    <a:pt x="152" y="16"/>
                    <a:pt x="152" y="16"/>
                  </a:cubicBezTo>
                  <a:cubicBezTo>
                    <a:pt x="149" y="14"/>
                    <a:pt x="149" y="14"/>
                    <a:pt x="149" y="14"/>
                  </a:cubicBezTo>
                  <a:cubicBezTo>
                    <a:pt x="146" y="14"/>
                    <a:pt x="146" y="14"/>
                    <a:pt x="146" y="14"/>
                  </a:cubicBezTo>
                  <a:cubicBezTo>
                    <a:pt x="146" y="16"/>
                    <a:pt x="146" y="16"/>
                    <a:pt x="146" y="16"/>
                  </a:cubicBezTo>
                  <a:cubicBezTo>
                    <a:pt x="144" y="14"/>
                    <a:pt x="144" y="14"/>
                    <a:pt x="144" y="14"/>
                  </a:cubicBezTo>
                  <a:cubicBezTo>
                    <a:pt x="144" y="16"/>
                    <a:pt x="144" y="16"/>
                    <a:pt x="144" y="16"/>
                  </a:cubicBezTo>
                  <a:cubicBezTo>
                    <a:pt x="143" y="16"/>
                    <a:pt x="143" y="16"/>
                    <a:pt x="143" y="16"/>
                  </a:cubicBezTo>
                  <a:cubicBezTo>
                    <a:pt x="143" y="14"/>
                    <a:pt x="143" y="14"/>
                    <a:pt x="143" y="14"/>
                  </a:cubicBezTo>
                  <a:cubicBezTo>
                    <a:pt x="142" y="14"/>
                    <a:pt x="142" y="14"/>
                    <a:pt x="142" y="14"/>
                  </a:cubicBezTo>
                  <a:cubicBezTo>
                    <a:pt x="140" y="16"/>
                    <a:pt x="140" y="16"/>
                    <a:pt x="140" y="16"/>
                  </a:cubicBezTo>
                  <a:cubicBezTo>
                    <a:pt x="140" y="17"/>
                    <a:pt x="140" y="17"/>
                    <a:pt x="140" y="17"/>
                  </a:cubicBezTo>
                  <a:cubicBezTo>
                    <a:pt x="143" y="19"/>
                    <a:pt x="143" y="19"/>
                    <a:pt x="143" y="19"/>
                  </a:cubicBezTo>
                  <a:cubicBezTo>
                    <a:pt x="140" y="19"/>
                    <a:pt x="140" y="19"/>
                    <a:pt x="140" y="19"/>
                  </a:cubicBezTo>
                  <a:cubicBezTo>
                    <a:pt x="139" y="19"/>
                    <a:pt x="139" y="19"/>
                    <a:pt x="139" y="19"/>
                  </a:cubicBezTo>
                  <a:cubicBezTo>
                    <a:pt x="137" y="20"/>
                    <a:pt x="137" y="20"/>
                    <a:pt x="137" y="20"/>
                  </a:cubicBezTo>
                  <a:cubicBezTo>
                    <a:pt x="134" y="22"/>
                    <a:pt x="134" y="22"/>
                    <a:pt x="134" y="22"/>
                  </a:cubicBezTo>
                  <a:cubicBezTo>
                    <a:pt x="137" y="17"/>
                    <a:pt x="137" y="17"/>
                    <a:pt x="137" y="17"/>
                  </a:cubicBezTo>
                  <a:cubicBezTo>
                    <a:pt x="139" y="16"/>
                    <a:pt x="139" y="16"/>
                    <a:pt x="139" y="16"/>
                  </a:cubicBezTo>
                  <a:cubicBezTo>
                    <a:pt x="137" y="13"/>
                    <a:pt x="137" y="13"/>
                    <a:pt x="137" y="13"/>
                  </a:cubicBezTo>
                  <a:cubicBezTo>
                    <a:pt x="136" y="14"/>
                    <a:pt x="136" y="14"/>
                    <a:pt x="136" y="14"/>
                  </a:cubicBezTo>
                  <a:cubicBezTo>
                    <a:pt x="134" y="16"/>
                    <a:pt x="134" y="16"/>
                    <a:pt x="134" y="16"/>
                  </a:cubicBezTo>
                  <a:cubicBezTo>
                    <a:pt x="134" y="17"/>
                    <a:pt x="134" y="17"/>
                    <a:pt x="134" y="17"/>
                  </a:cubicBezTo>
                  <a:cubicBezTo>
                    <a:pt x="133" y="19"/>
                    <a:pt x="133" y="19"/>
                    <a:pt x="133" y="19"/>
                  </a:cubicBezTo>
                  <a:cubicBezTo>
                    <a:pt x="132" y="20"/>
                    <a:pt x="132" y="20"/>
                    <a:pt x="132" y="20"/>
                  </a:cubicBezTo>
                  <a:cubicBezTo>
                    <a:pt x="133" y="16"/>
                    <a:pt x="133" y="16"/>
                    <a:pt x="133" y="16"/>
                  </a:cubicBezTo>
                  <a:cubicBezTo>
                    <a:pt x="129" y="16"/>
                    <a:pt x="129" y="16"/>
                    <a:pt x="129" y="16"/>
                  </a:cubicBezTo>
                  <a:cubicBezTo>
                    <a:pt x="127" y="17"/>
                    <a:pt x="127" y="17"/>
                    <a:pt x="127" y="17"/>
                  </a:cubicBezTo>
                  <a:cubicBezTo>
                    <a:pt x="126" y="19"/>
                    <a:pt x="126" y="19"/>
                    <a:pt x="126" y="19"/>
                  </a:cubicBezTo>
                  <a:cubicBezTo>
                    <a:pt x="127" y="20"/>
                    <a:pt x="127" y="20"/>
                    <a:pt x="127" y="20"/>
                  </a:cubicBezTo>
                  <a:cubicBezTo>
                    <a:pt x="126" y="20"/>
                    <a:pt x="126" y="20"/>
                    <a:pt x="126" y="20"/>
                  </a:cubicBezTo>
                  <a:cubicBezTo>
                    <a:pt x="124" y="19"/>
                    <a:pt x="124" y="19"/>
                    <a:pt x="124" y="19"/>
                  </a:cubicBezTo>
                  <a:cubicBezTo>
                    <a:pt x="122" y="19"/>
                    <a:pt x="122" y="19"/>
                    <a:pt x="122" y="19"/>
                  </a:cubicBezTo>
                  <a:cubicBezTo>
                    <a:pt x="124" y="20"/>
                    <a:pt x="124" y="20"/>
                    <a:pt x="124" y="20"/>
                  </a:cubicBezTo>
                  <a:cubicBezTo>
                    <a:pt x="123" y="22"/>
                    <a:pt x="123" y="22"/>
                    <a:pt x="123" y="22"/>
                  </a:cubicBezTo>
                  <a:cubicBezTo>
                    <a:pt x="123" y="23"/>
                    <a:pt x="123" y="23"/>
                    <a:pt x="123" y="23"/>
                  </a:cubicBezTo>
                  <a:cubicBezTo>
                    <a:pt x="122" y="20"/>
                    <a:pt x="122" y="20"/>
                    <a:pt x="122" y="20"/>
                  </a:cubicBezTo>
                  <a:cubicBezTo>
                    <a:pt x="120" y="20"/>
                    <a:pt x="120" y="20"/>
                    <a:pt x="120" y="20"/>
                  </a:cubicBezTo>
                  <a:cubicBezTo>
                    <a:pt x="119" y="22"/>
                    <a:pt x="119" y="22"/>
                    <a:pt x="119" y="22"/>
                  </a:cubicBezTo>
                  <a:cubicBezTo>
                    <a:pt x="119" y="23"/>
                    <a:pt x="119" y="23"/>
                    <a:pt x="119" y="23"/>
                  </a:cubicBezTo>
                  <a:cubicBezTo>
                    <a:pt x="117" y="23"/>
                    <a:pt x="117" y="23"/>
                    <a:pt x="117" y="23"/>
                  </a:cubicBezTo>
                  <a:cubicBezTo>
                    <a:pt x="116" y="25"/>
                    <a:pt x="116" y="25"/>
                    <a:pt x="116" y="25"/>
                  </a:cubicBezTo>
                  <a:cubicBezTo>
                    <a:pt x="114" y="26"/>
                    <a:pt x="114" y="26"/>
                    <a:pt x="114" y="26"/>
                  </a:cubicBezTo>
                  <a:cubicBezTo>
                    <a:pt x="116" y="26"/>
                    <a:pt x="116" y="26"/>
                    <a:pt x="116" y="26"/>
                  </a:cubicBezTo>
                  <a:cubicBezTo>
                    <a:pt x="114" y="27"/>
                    <a:pt x="114" y="27"/>
                    <a:pt x="114" y="27"/>
                  </a:cubicBezTo>
                  <a:cubicBezTo>
                    <a:pt x="113" y="27"/>
                    <a:pt x="113" y="27"/>
                    <a:pt x="113" y="27"/>
                  </a:cubicBezTo>
                  <a:cubicBezTo>
                    <a:pt x="114" y="29"/>
                    <a:pt x="114" y="29"/>
                    <a:pt x="114" y="29"/>
                  </a:cubicBezTo>
                  <a:cubicBezTo>
                    <a:pt x="109" y="29"/>
                    <a:pt x="109" y="29"/>
                    <a:pt x="109" y="29"/>
                  </a:cubicBezTo>
                  <a:cubicBezTo>
                    <a:pt x="107" y="30"/>
                    <a:pt x="107" y="30"/>
                    <a:pt x="107" y="30"/>
                  </a:cubicBezTo>
                  <a:cubicBezTo>
                    <a:pt x="106" y="30"/>
                    <a:pt x="106" y="30"/>
                    <a:pt x="106" y="30"/>
                  </a:cubicBezTo>
                  <a:cubicBezTo>
                    <a:pt x="109" y="32"/>
                    <a:pt x="109" y="32"/>
                    <a:pt x="109" y="32"/>
                  </a:cubicBezTo>
                  <a:cubicBezTo>
                    <a:pt x="107" y="32"/>
                    <a:pt x="107" y="32"/>
                    <a:pt x="107" y="32"/>
                  </a:cubicBezTo>
                  <a:cubicBezTo>
                    <a:pt x="104" y="32"/>
                    <a:pt x="104" y="32"/>
                    <a:pt x="104" y="32"/>
                  </a:cubicBezTo>
                  <a:cubicBezTo>
                    <a:pt x="109" y="35"/>
                    <a:pt x="109" y="35"/>
                    <a:pt x="109" y="35"/>
                  </a:cubicBezTo>
                  <a:cubicBezTo>
                    <a:pt x="103" y="33"/>
                    <a:pt x="103" y="33"/>
                    <a:pt x="103" y="33"/>
                  </a:cubicBezTo>
                  <a:cubicBezTo>
                    <a:pt x="106" y="35"/>
                    <a:pt x="106" y="35"/>
                    <a:pt x="106" y="35"/>
                  </a:cubicBezTo>
                  <a:cubicBezTo>
                    <a:pt x="104" y="35"/>
                    <a:pt x="104" y="35"/>
                    <a:pt x="104" y="35"/>
                  </a:cubicBezTo>
                  <a:cubicBezTo>
                    <a:pt x="107" y="36"/>
                    <a:pt x="107" y="36"/>
                    <a:pt x="107" y="36"/>
                  </a:cubicBezTo>
                  <a:cubicBezTo>
                    <a:pt x="106" y="36"/>
                    <a:pt x="106" y="36"/>
                    <a:pt x="106" y="36"/>
                  </a:cubicBezTo>
                  <a:cubicBezTo>
                    <a:pt x="104" y="36"/>
                    <a:pt x="104" y="36"/>
                    <a:pt x="104" y="36"/>
                  </a:cubicBezTo>
                  <a:cubicBezTo>
                    <a:pt x="106" y="37"/>
                    <a:pt x="106" y="37"/>
                    <a:pt x="106" y="37"/>
                  </a:cubicBezTo>
                  <a:cubicBezTo>
                    <a:pt x="103" y="36"/>
                    <a:pt x="103" y="36"/>
                    <a:pt x="103" y="36"/>
                  </a:cubicBezTo>
                  <a:cubicBezTo>
                    <a:pt x="104" y="37"/>
                    <a:pt x="104" y="37"/>
                    <a:pt x="104" y="37"/>
                  </a:cubicBezTo>
                  <a:cubicBezTo>
                    <a:pt x="103" y="37"/>
                    <a:pt x="103" y="37"/>
                    <a:pt x="103" y="37"/>
                  </a:cubicBezTo>
                  <a:cubicBezTo>
                    <a:pt x="103" y="36"/>
                    <a:pt x="103" y="36"/>
                    <a:pt x="103" y="36"/>
                  </a:cubicBezTo>
                  <a:cubicBezTo>
                    <a:pt x="101" y="35"/>
                    <a:pt x="101" y="35"/>
                    <a:pt x="101" y="35"/>
                  </a:cubicBezTo>
                  <a:cubicBezTo>
                    <a:pt x="99" y="35"/>
                    <a:pt x="99" y="35"/>
                    <a:pt x="99" y="35"/>
                  </a:cubicBezTo>
                  <a:cubicBezTo>
                    <a:pt x="97" y="35"/>
                    <a:pt x="97" y="35"/>
                    <a:pt x="97" y="35"/>
                  </a:cubicBezTo>
                  <a:cubicBezTo>
                    <a:pt x="96" y="36"/>
                    <a:pt x="96" y="36"/>
                    <a:pt x="96" y="36"/>
                  </a:cubicBezTo>
                  <a:cubicBezTo>
                    <a:pt x="99" y="36"/>
                    <a:pt x="99" y="36"/>
                    <a:pt x="99" y="36"/>
                  </a:cubicBezTo>
                  <a:cubicBezTo>
                    <a:pt x="101" y="36"/>
                    <a:pt x="101" y="36"/>
                    <a:pt x="101" y="36"/>
                  </a:cubicBezTo>
                  <a:cubicBezTo>
                    <a:pt x="100" y="37"/>
                    <a:pt x="100" y="37"/>
                    <a:pt x="100" y="37"/>
                  </a:cubicBezTo>
                  <a:cubicBezTo>
                    <a:pt x="97" y="37"/>
                    <a:pt x="97" y="37"/>
                    <a:pt x="97" y="37"/>
                  </a:cubicBezTo>
                  <a:cubicBezTo>
                    <a:pt x="94" y="37"/>
                    <a:pt x="94" y="37"/>
                    <a:pt x="94" y="37"/>
                  </a:cubicBezTo>
                  <a:cubicBezTo>
                    <a:pt x="93" y="37"/>
                    <a:pt x="93" y="37"/>
                    <a:pt x="93" y="37"/>
                  </a:cubicBezTo>
                  <a:cubicBezTo>
                    <a:pt x="93" y="39"/>
                    <a:pt x="93" y="39"/>
                    <a:pt x="93" y="39"/>
                  </a:cubicBezTo>
                  <a:cubicBezTo>
                    <a:pt x="91" y="40"/>
                    <a:pt x="91" y="40"/>
                    <a:pt x="91" y="40"/>
                  </a:cubicBezTo>
                  <a:cubicBezTo>
                    <a:pt x="96" y="39"/>
                    <a:pt x="96" y="39"/>
                    <a:pt x="96" y="39"/>
                  </a:cubicBezTo>
                  <a:cubicBezTo>
                    <a:pt x="99" y="39"/>
                    <a:pt x="99" y="39"/>
                    <a:pt x="99" y="39"/>
                  </a:cubicBezTo>
                  <a:cubicBezTo>
                    <a:pt x="100" y="40"/>
                    <a:pt x="100" y="40"/>
                    <a:pt x="100" y="40"/>
                  </a:cubicBezTo>
                  <a:cubicBezTo>
                    <a:pt x="97" y="40"/>
                    <a:pt x="97" y="40"/>
                    <a:pt x="97" y="40"/>
                  </a:cubicBezTo>
                  <a:cubicBezTo>
                    <a:pt x="96" y="40"/>
                    <a:pt x="96" y="40"/>
                    <a:pt x="96" y="40"/>
                  </a:cubicBezTo>
                  <a:cubicBezTo>
                    <a:pt x="94" y="40"/>
                    <a:pt x="94" y="40"/>
                    <a:pt x="94" y="40"/>
                  </a:cubicBezTo>
                  <a:cubicBezTo>
                    <a:pt x="96" y="42"/>
                    <a:pt x="96" y="42"/>
                    <a:pt x="96" y="42"/>
                  </a:cubicBezTo>
                  <a:cubicBezTo>
                    <a:pt x="97" y="42"/>
                    <a:pt x="97" y="42"/>
                    <a:pt x="97" y="42"/>
                  </a:cubicBezTo>
                  <a:cubicBezTo>
                    <a:pt x="100" y="42"/>
                    <a:pt x="100" y="42"/>
                    <a:pt x="100" y="42"/>
                  </a:cubicBezTo>
                  <a:cubicBezTo>
                    <a:pt x="99" y="43"/>
                    <a:pt x="99" y="43"/>
                    <a:pt x="99" y="43"/>
                  </a:cubicBezTo>
                  <a:cubicBezTo>
                    <a:pt x="97" y="43"/>
                    <a:pt x="97" y="43"/>
                    <a:pt x="97" y="43"/>
                  </a:cubicBezTo>
                  <a:cubicBezTo>
                    <a:pt x="96" y="42"/>
                    <a:pt x="96" y="42"/>
                    <a:pt x="96" y="42"/>
                  </a:cubicBezTo>
                  <a:cubicBezTo>
                    <a:pt x="93" y="43"/>
                    <a:pt x="93" y="43"/>
                    <a:pt x="93" y="43"/>
                  </a:cubicBezTo>
                  <a:cubicBezTo>
                    <a:pt x="94" y="42"/>
                    <a:pt x="94" y="42"/>
                    <a:pt x="94" y="42"/>
                  </a:cubicBezTo>
                  <a:cubicBezTo>
                    <a:pt x="91" y="42"/>
                    <a:pt x="91" y="42"/>
                    <a:pt x="91" y="42"/>
                  </a:cubicBezTo>
                  <a:cubicBezTo>
                    <a:pt x="90" y="43"/>
                    <a:pt x="90" y="43"/>
                    <a:pt x="90" y="43"/>
                  </a:cubicBezTo>
                  <a:cubicBezTo>
                    <a:pt x="87" y="45"/>
                    <a:pt x="87" y="45"/>
                    <a:pt x="87" y="45"/>
                  </a:cubicBezTo>
                  <a:cubicBezTo>
                    <a:pt x="91" y="45"/>
                    <a:pt x="91" y="45"/>
                    <a:pt x="91" y="45"/>
                  </a:cubicBezTo>
                  <a:cubicBezTo>
                    <a:pt x="94" y="45"/>
                    <a:pt x="94" y="45"/>
                    <a:pt x="94" y="45"/>
                  </a:cubicBezTo>
                  <a:cubicBezTo>
                    <a:pt x="98" y="46"/>
                    <a:pt x="98" y="46"/>
                    <a:pt x="98" y="46"/>
                  </a:cubicBezTo>
                  <a:cubicBezTo>
                    <a:pt x="98" y="46"/>
                    <a:pt x="98" y="46"/>
                    <a:pt x="98" y="46"/>
                  </a:cubicBezTo>
                  <a:cubicBezTo>
                    <a:pt x="97" y="46"/>
                    <a:pt x="97" y="46"/>
                    <a:pt x="97" y="46"/>
                  </a:cubicBezTo>
                  <a:cubicBezTo>
                    <a:pt x="94" y="46"/>
                    <a:pt x="94" y="46"/>
                    <a:pt x="94" y="46"/>
                  </a:cubicBezTo>
                  <a:cubicBezTo>
                    <a:pt x="93" y="46"/>
                    <a:pt x="93" y="46"/>
                    <a:pt x="93" y="46"/>
                  </a:cubicBezTo>
                  <a:cubicBezTo>
                    <a:pt x="91" y="46"/>
                    <a:pt x="91" y="46"/>
                    <a:pt x="91" y="46"/>
                  </a:cubicBezTo>
                  <a:cubicBezTo>
                    <a:pt x="90" y="46"/>
                    <a:pt x="90" y="46"/>
                    <a:pt x="90" y="46"/>
                  </a:cubicBezTo>
                  <a:cubicBezTo>
                    <a:pt x="89" y="46"/>
                    <a:pt x="89" y="46"/>
                    <a:pt x="89" y="46"/>
                  </a:cubicBezTo>
                  <a:cubicBezTo>
                    <a:pt x="87" y="47"/>
                    <a:pt x="87" y="47"/>
                    <a:pt x="87" y="47"/>
                  </a:cubicBezTo>
                  <a:cubicBezTo>
                    <a:pt x="84" y="49"/>
                    <a:pt x="84" y="49"/>
                    <a:pt x="84" y="49"/>
                  </a:cubicBezTo>
                  <a:cubicBezTo>
                    <a:pt x="80" y="49"/>
                    <a:pt x="80" y="49"/>
                    <a:pt x="80" y="49"/>
                  </a:cubicBezTo>
                  <a:cubicBezTo>
                    <a:pt x="84" y="50"/>
                    <a:pt x="84" y="50"/>
                    <a:pt x="84" y="50"/>
                  </a:cubicBezTo>
                  <a:cubicBezTo>
                    <a:pt x="81" y="50"/>
                    <a:pt x="81" y="50"/>
                    <a:pt x="81" y="50"/>
                  </a:cubicBezTo>
                  <a:cubicBezTo>
                    <a:pt x="80" y="50"/>
                    <a:pt x="80" y="50"/>
                    <a:pt x="80" y="50"/>
                  </a:cubicBezTo>
                  <a:cubicBezTo>
                    <a:pt x="81" y="52"/>
                    <a:pt x="81" y="52"/>
                    <a:pt x="81" y="52"/>
                  </a:cubicBezTo>
                  <a:cubicBezTo>
                    <a:pt x="80" y="52"/>
                    <a:pt x="80" y="52"/>
                    <a:pt x="80" y="52"/>
                  </a:cubicBezTo>
                  <a:cubicBezTo>
                    <a:pt x="77" y="52"/>
                    <a:pt x="77" y="52"/>
                    <a:pt x="77" y="52"/>
                  </a:cubicBezTo>
                  <a:cubicBezTo>
                    <a:pt x="79" y="53"/>
                    <a:pt x="79" y="53"/>
                    <a:pt x="79" y="53"/>
                  </a:cubicBezTo>
                  <a:cubicBezTo>
                    <a:pt x="81" y="53"/>
                    <a:pt x="81" y="53"/>
                    <a:pt x="81" y="53"/>
                  </a:cubicBezTo>
                  <a:cubicBezTo>
                    <a:pt x="79" y="55"/>
                    <a:pt x="79" y="55"/>
                    <a:pt x="79" y="55"/>
                  </a:cubicBezTo>
                  <a:cubicBezTo>
                    <a:pt x="77" y="55"/>
                    <a:pt x="77" y="55"/>
                    <a:pt x="77" y="55"/>
                  </a:cubicBezTo>
                  <a:cubicBezTo>
                    <a:pt x="76" y="56"/>
                    <a:pt x="76" y="56"/>
                    <a:pt x="76" y="56"/>
                  </a:cubicBezTo>
                  <a:cubicBezTo>
                    <a:pt x="77" y="56"/>
                    <a:pt x="77" y="56"/>
                    <a:pt x="77" y="56"/>
                  </a:cubicBezTo>
                  <a:cubicBezTo>
                    <a:pt x="76" y="57"/>
                    <a:pt x="76" y="57"/>
                    <a:pt x="76" y="57"/>
                  </a:cubicBezTo>
                  <a:cubicBezTo>
                    <a:pt x="86" y="56"/>
                    <a:pt x="86" y="56"/>
                    <a:pt x="86" y="56"/>
                  </a:cubicBezTo>
                  <a:cubicBezTo>
                    <a:pt x="83" y="57"/>
                    <a:pt x="83" y="57"/>
                    <a:pt x="83" y="57"/>
                  </a:cubicBezTo>
                  <a:cubicBezTo>
                    <a:pt x="81" y="57"/>
                    <a:pt x="81" y="57"/>
                    <a:pt x="81" y="57"/>
                  </a:cubicBezTo>
                  <a:cubicBezTo>
                    <a:pt x="83" y="59"/>
                    <a:pt x="83" y="59"/>
                    <a:pt x="83" y="59"/>
                  </a:cubicBezTo>
                  <a:cubicBezTo>
                    <a:pt x="80" y="59"/>
                    <a:pt x="80" y="59"/>
                    <a:pt x="80" y="59"/>
                  </a:cubicBezTo>
                  <a:cubicBezTo>
                    <a:pt x="80" y="57"/>
                    <a:pt x="80" y="57"/>
                    <a:pt x="80" y="57"/>
                  </a:cubicBezTo>
                  <a:cubicBezTo>
                    <a:pt x="79" y="57"/>
                    <a:pt x="79" y="57"/>
                    <a:pt x="79" y="57"/>
                  </a:cubicBezTo>
                  <a:cubicBezTo>
                    <a:pt x="73" y="59"/>
                    <a:pt x="73" y="59"/>
                    <a:pt x="73" y="59"/>
                  </a:cubicBezTo>
                  <a:cubicBezTo>
                    <a:pt x="76" y="60"/>
                    <a:pt x="76" y="60"/>
                    <a:pt x="76" y="60"/>
                  </a:cubicBezTo>
                  <a:cubicBezTo>
                    <a:pt x="77" y="62"/>
                    <a:pt x="77" y="62"/>
                    <a:pt x="77" y="62"/>
                  </a:cubicBezTo>
                  <a:cubicBezTo>
                    <a:pt x="74" y="60"/>
                    <a:pt x="74" y="60"/>
                    <a:pt x="74" y="60"/>
                  </a:cubicBezTo>
                  <a:cubicBezTo>
                    <a:pt x="73" y="62"/>
                    <a:pt x="73" y="62"/>
                    <a:pt x="73" y="62"/>
                  </a:cubicBezTo>
                  <a:cubicBezTo>
                    <a:pt x="71" y="63"/>
                    <a:pt x="71" y="63"/>
                    <a:pt x="71" y="63"/>
                  </a:cubicBezTo>
                  <a:cubicBezTo>
                    <a:pt x="70" y="65"/>
                    <a:pt x="70" y="65"/>
                    <a:pt x="70" y="65"/>
                  </a:cubicBezTo>
                  <a:cubicBezTo>
                    <a:pt x="70" y="66"/>
                    <a:pt x="70" y="66"/>
                    <a:pt x="70" y="66"/>
                  </a:cubicBezTo>
                  <a:cubicBezTo>
                    <a:pt x="68" y="68"/>
                    <a:pt x="68" y="68"/>
                    <a:pt x="68" y="68"/>
                  </a:cubicBezTo>
                  <a:cubicBezTo>
                    <a:pt x="68" y="69"/>
                    <a:pt x="68" y="69"/>
                    <a:pt x="68" y="69"/>
                  </a:cubicBezTo>
                  <a:cubicBezTo>
                    <a:pt x="70" y="68"/>
                    <a:pt x="70" y="68"/>
                    <a:pt x="70" y="68"/>
                  </a:cubicBezTo>
                  <a:cubicBezTo>
                    <a:pt x="70" y="69"/>
                    <a:pt x="70" y="69"/>
                    <a:pt x="70" y="69"/>
                  </a:cubicBezTo>
                  <a:cubicBezTo>
                    <a:pt x="71" y="70"/>
                    <a:pt x="71" y="70"/>
                    <a:pt x="71" y="70"/>
                  </a:cubicBezTo>
                  <a:cubicBezTo>
                    <a:pt x="68" y="72"/>
                    <a:pt x="68" y="72"/>
                    <a:pt x="68" y="72"/>
                  </a:cubicBezTo>
                  <a:cubicBezTo>
                    <a:pt x="67" y="70"/>
                    <a:pt x="67" y="70"/>
                    <a:pt x="67" y="70"/>
                  </a:cubicBezTo>
                  <a:cubicBezTo>
                    <a:pt x="66" y="70"/>
                    <a:pt x="66" y="70"/>
                    <a:pt x="66" y="70"/>
                  </a:cubicBezTo>
                  <a:cubicBezTo>
                    <a:pt x="66" y="72"/>
                    <a:pt x="66" y="72"/>
                    <a:pt x="66" y="72"/>
                  </a:cubicBezTo>
                  <a:cubicBezTo>
                    <a:pt x="63" y="72"/>
                    <a:pt x="63" y="72"/>
                    <a:pt x="63" y="72"/>
                  </a:cubicBezTo>
                  <a:cubicBezTo>
                    <a:pt x="61" y="72"/>
                    <a:pt x="61" y="72"/>
                    <a:pt x="61" y="72"/>
                  </a:cubicBezTo>
                  <a:cubicBezTo>
                    <a:pt x="63" y="73"/>
                    <a:pt x="63" y="73"/>
                    <a:pt x="63" y="73"/>
                  </a:cubicBezTo>
                  <a:cubicBezTo>
                    <a:pt x="60" y="75"/>
                    <a:pt x="60" y="75"/>
                    <a:pt x="60" y="75"/>
                  </a:cubicBezTo>
                  <a:cubicBezTo>
                    <a:pt x="61" y="75"/>
                    <a:pt x="61" y="75"/>
                    <a:pt x="61" y="75"/>
                  </a:cubicBezTo>
                  <a:cubicBezTo>
                    <a:pt x="63" y="75"/>
                    <a:pt x="63" y="75"/>
                    <a:pt x="63" y="75"/>
                  </a:cubicBezTo>
                  <a:cubicBezTo>
                    <a:pt x="66" y="73"/>
                    <a:pt x="66" y="73"/>
                    <a:pt x="66" y="73"/>
                  </a:cubicBezTo>
                  <a:cubicBezTo>
                    <a:pt x="67" y="73"/>
                    <a:pt x="67" y="73"/>
                    <a:pt x="67" y="73"/>
                  </a:cubicBezTo>
                  <a:cubicBezTo>
                    <a:pt x="63" y="75"/>
                    <a:pt x="63" y="75"/>
                    <a:pt x="63" y="75"/>
                  </a:cubicBezTo>
                  <a:cubicBezTo>
                    <a:pt x="61" y="76"/>
                    <a:pt x="61" y="76"/>
                    <a:pt x="61" y="76"/>
                  </a:cubicBezTo>
                  <a:cubicBezTo>
                    <a:pt x="64" y="78"/>
                    <a:pt x="64" y="78"/>
                    <a:pt x="64" y="78"/>
                  </a:cubicBezTo>
                  <a:cubicBezTo>
                    <a:pt x="63" y="78"/>
                    <a:pt x="63" y="78"/>
                    <a:pt x="63" y="78"/>
                  </a:cubicBezTo>
                  <a:cubicBezTo>
                    <a:pt x="63" y="79"/>
                    <a:pt x="63" y="79"/>
                    <a:pt x="63" y="79"/>
                  </a:cubicBezTo>
                  <a:cubicBezTo>
                    <a:pt x="60" y="80"/>
                    <a:pt x="60" y="80"/>
                    <a:pt x="60" y="80"/>
                  </a:cubicBezTo>
                  <a:cubicBezTo>
                    <a:pt x="60" y="79"/>
                    <a:pt x="60" y="79"/>
                    <a:pt x="60" y="79"/>
                  </a:cubicBezTo>
                  <a:cubicBezTo>
                    <a:pt x="57" y="76"/>
                    <a:pt x="57" y="76"/>
                    <a:pt x="57" y="76"/>
                  </a:cubicBezTo>
                  <a:cubicBezTo>
                    <a:pt x="56" y="79"/>
                    <a:pt x="56" y="79"/>
                    <a:pt x="56" y="79"/>
                  </a:cubicBezTo>
                  <a:cubicBezTo>
                    <a:pt x="54" y="79"/>
                    <a:pt x="54" y="79"/>
                    <a:pt x="54" y="79"/>
                  </a:cubicBezTo>
                  <a:cubicBezTo>
                    <a:pt x="53" y="80"/>
                    <a:pt x="53" y="80"/>
                    <a:pt x="53" y="80"/>
                  </a:cubicBezTo>
                  <a:cubicBezTo>
                    <a:pt x="51" y="82"/>
                    <a:pt x="51" y="82"/>
                    <a:pt x="51" y="82"/>
                  </a:cubicBezTo>
                  <a:cubicBezTo>
                    <a:pt x="50" y="82"/>
                    <a:pt x="50" y="82"/>
                    <a:pt x="50" y="82"/>
                  </a:cubicBezTo>
                  <a:cubicBezTo>
                    <a:pt x="50" y="83"/>
                    <a:pt x="50" y="83"/>
                    <a:pt x="50" y="83"/>
                  </a:cubicBezTo>
                  <a:cubicBezTo>
                    <a:pt x="48" y="85"/>
                    <a:pt x="48" y="85"/>
                    <a:pt x="48" y="85"/>
                  </a:cubicBezTo>
                  <a:cubicBezTo>
                    <a:pt x="47" y="85"/>
                    <a:pt x="47" y="85"/>
                    <a:pt x="47" y="85"/>
                  </a:cubicBezTo>
                  <a:cubicBezTo>
                    <a:pt x="44" y="86"/>
                    <a:pt x="44" y="86"/>
                    <a:pt x="44" y="86"/>
                  </a:cubicBezTo>
                  <a:cubicBezTo>
                    <a:pt x="45" y="87"/>
                    <a:pt x="45" y="87"/>
                    <a:pt x="45" y="87"/>
                  </a:cubicBezTo>
                  <a:cubicBezTo>
                    <a:pt x="48" y="86"/>
                    <a:pt x="48" y="86"/>
                    <a:pt x="48" y="86"/>
                  </a:cubicBezTo>
                  <a:cubicBezTo>
                    <a:pt x="47" y="88"/>
                    <a:pt x="47" y="88"/>
                    <a:pt x="47" y="88"/>
                  </a:cubicBezTo>
                  <a:cubicBezTo>
                    <a:pt x="50" y="90"/>
                    <a:pt x="50" y="90"/>
                    <a:pt x="50" y="90"/>
                  </a:cubicBezTo>
                  <a:cubicBezTo>
                    <a:pt x="53" y="89"/>
                    <a:pt x="53" y="89"/>
                    <a:pt x="53" y="89"/>
                  </a:cubicBezTo>
                  <a:cubicBezTo>
                    <a:pt x="56" y="88"/>
                    <a:pt x="56" y="88"/>
                    <a:pt x="56" y="88"/>
                  </a:cubicBezTo>
                  <a:cubicBezTo>
                    <a:pt x="57" y="86"/>
                    <a:pt x="57" y="86"/>
                    <a:pt x="57" y="86"/>
                  </a:cubicBezTo>
                  <a:cubicBezTo>
                    <a:pt x="57" y="85"/>
                    <a:pt x="57" y="85"/>
                    <a:pt x="57" y="85"/>
                  </a:cubicBezTo>
                  <a:cubicBezTo>
                    <a:pt x="58" y="85"/>
                    <a:pt x="58" y="85"/>
                    <a:pt x="58" y="85"/>
                  </a:cubicBezTo>
                  <a:cubicBezTo>
                    <a:pt x="61" y="83"/>
                    <a:pt x="61" y="83"/>
                    <a:pt x="61" y="83"/>
                  </a:cubicBezTo>
                  <a:cubicBezTo>
                    <a:pt x="63" y="83"/>
                    <a:pt x="63" y="83"/>
                    <a:pt x="63" y="83"/>
                  </a:cubicBezTo>
                  <a:cubicBezTo>
                    <a:pt x="60" y="85"/>
                    <a:pt x="60" y="85"/>
                    <a:pt x="60" y="85"/>
                  </a:cubicBezTo>
                  <a:cubicBezTo>
                    <a:pt x="58" y="86"/>
                    <a:pt x="58" y="86"/>
                    <a:pt x="58" y="86"/>
                  </a:cubicBezTo>
                  <a:cubicBezTo>
                    <a:pt x="60" y="86"/>
                    <a:pt x="60" y="86"/>
                    <a:pt x="60" y="86"/>
                  </a:cubicBezTo>
                  <a:cubicBezTo>
                    <a:pt x="61" y="86"/>
                    <a:pt x="61" y="86"/>
                    <a:pt x="61" y="86"/>
                  </a:cubicBezTo>
                  <a:cubicBezTo>
                    <a:pt x="57" y="88"/>
                    <a:pt x="57" y="88"/>
                    <a:pt x="57" y="88"/>
                  </a:cubicBezTo>
                  <a:cubicBezTo>
                    <a:pt x="54" y="89"/>
                    <a:pt x="54" y="89"/>
                    <a:pt x="54" y="89"/>
                  </a:cubicBezTo>
                  <a:cubicBezTo>
                    <a:pt x="56" y="89"/>
                    <a:pt x="56" y="89"/>
                    <a:pt x="56" y="89"/>
                  </a:cubicBezTo>
                  <a:cubicBezTo>
                    <a:pt x="56" y="90"/>
                    <a:pt x="56" y="90"/>
                    <a:pt x="56" y="90"/>
                  </a:cubicBezTo>
                  <a:cubicBezTo>
                    <a:pt x="51" y="90"/>
                    <a:pt x="51" y="90"/>
                    <a:pt x="51" y="90"/>
                  </a:cubicBezTo>
                  <a:cubicBezTo>
                    <a:pt x="50" y="92"/>
                    <a:pt x="50" y="92"/>
                    <a:pt x="50" y="92"/>
                  </a:cubicBezTo>
                  <a:cubicBezTo>
                    <a:pt x="48" y="92"/>
                    <a:pt x="48" y="92"/>
                    <a:pt x="48" y="92"/>
                  </a:cubicBezTo>
                  <a:cubicBezTo>
                    <a:pt x="47" y="92"/>
                    <a:pt x="47" y="92"/>
                    <a:pt x="47" y="92"/>
                  </a:cubicBezTo>
                  <a:cubicBezTo>
                    <a:pt x="47" y="90"/>
                    <a:pt x="47" y="90"/>
                    <a:pt x="47" y="90"/>
                  </a:cubicBezTo>
                  <a:cubicBezTo>
                    <a:pt x="46" y="89"/>
                    <a:pt x="46" y="89"/>
                    <a:pt x="46" y="89"/>
                  </a:cubicBezTo>
                  <a:cubicBezTo>
                    <a:pt x="41" y="90"/>
                    <a:pt x="41" y="90"/>
                    <a:pt x="41" y="90"/>
                  </a:cubicBezTo>
                  <a:cubicBezTo>
                    <a:pt x="43" y="90"/>
                    <a:pt x="43" y="90"/>
                    <a:pt x="43" y="90"/>
                  </a:cubicBezTo>
                  <a:cubicBezTo>
                    <a:pt x="41" y="92"/>
                    <a:pt x="41" y="92"/>
                    <a:pt x="41" y="92"/>
                  </a:cubicBezTo>
                  <a:cubicBezTo>
                    <a:pt x="43" y="92"/>
                    <a:pt x="43" y="92"/>
                    <a:pt x="43" y="92"/>
                  </a:cubicBezTo>
                  <a:cubicBezTo>
                    <a:pt x="40" y="93"/>
                    <a:pt x="40" y="93"/>
                    <a:pt x="40" y="93"/>
                  </a:cubicBezTo>
                  <a:cubicBezTo>
                    <a:pt x="40" y="92"/>
                    <a:pt x="40" y="92"/>
                    <a:pt x="40" y="92"/>
                  </a:cubicBezTo>
                  <a:cubicBezTo>
                    <a:pt x="38" y="92"/>
                    <a:pt x="38" y="92"/>
                    <a:pt x="38" y="92"/>
                  </a:cubicBezTo>
                  <a:cubicBezTo>
                    <a:pt x="37" y="92"/>
                    <a:pt x="37" y="92"/>
                    <a:pt x="37" y="92"/>
                  </a:cubicBezTo>
                  <a:cubicBezTo>
                    <a:pt x="36" y="92"/>
                    <a:pt x="36" y="92"/>
                    <a:pt x="36" y="92"/>
                  </a:cubicBezTo>
                  <a:cubicBezTo>
                    <a:pt x="36" y="93"/>
                    <a:pt x="36" y="93"/>
                    <a:pt x="36" y="93"/>
                  </a:cubicBezTo>
                  <a:cubicBezTo>
                    <a:pt x="38" y="93"/>
                    <a:pt x="38" y="93"/>
                    <a:pt x="38" y="93"/>
                  </a:cubicBezTo>
                  <a:cubicBezTo>
                    <a:pt x="33" y="95"/>
                    <a:pt x="33" y="95"/>
                    <a:pt x="33" y="95"/>
                  </a:cubicBezTo>
                  <a:cubicBezTo>
                    <a:pt x="34" y="96"/>
                    <a:pt x="34" y="96"/>
                    <a:pt x="34" y="96"/>
                  </a:cubicBezTo>
                  <a:cubicBezTo>
                    <a:pt x="36" y="96"/>
                    <a:pt x="36" y="96"/>
                    <a:pt x="36" y="96"/>
                  </a:cubicBezTo>
                  <a:cubicBezTo>
                    <a:pt x="34" y="98"/>
                    <a:pt x="34" y="98"/>
                    <a:pt x="34" y="98"/>
                  </a:cubicBezTo>
                  <a:cubicBezTo>
                    <a:pt x="33" y="98"/>
                    <a:pt x="33" y="98"/>
                    <a:pt x="33" y="98"/>
                  </a:cubicBezTo>
                  <a:cubicBezTo>
                    <a:pt x="33" y="96"/>
                    <a:pt x="33" y="96"/>
                    <a:pt x="33" y="96"/>
                  </a:cubicBezTo>
                  <a:cubicBezTo>
                    <a:pt x="31" y="95"/>
                    <a:pt x="31" y="95"/>
                    <a:pt x="31" y="95"/>
                  </a:cubicBezTo>
                  <a:cubicBezTo>
                    <a:pt x="30" y="95"/>
                    <a:pt x="30" y="95"/>
                    <a:pt x="30" y="95"/>
                  </a:cubicBezTo>
                  <a:cubicBezTo>
                    <a:pt x="30" y="96"/>
                    <a:pt x="30" y="96"/>
                    <a:pt x="30" y="96"/>
                  </a:cubicBezTo>
                  <a:cubicBezTo>
                    <a:pt x="31" y="98"/>
                    <a:pt x="31" y="98"/>
                    <a:pt x="31" y="98"/>
                  </a:cubicBezTo>
                  <a:cubicBezTo>
                    <a:pt x="33" y="99"/>
                    <a:pt x="33" y="99"/>
                    <a:pt x="33" y="99"/>
                  </a:cubicBezTo>
                  <a:cubicBezTo>
                    <a:pt x="30" y="98"/>
                    <a:pt x="30" y="98"/>
                    <a:pt x="30" y="98"/>
                  </a:cubicBezTo>
                  <a:cubicBezTo>
                    <a:pt x="30" y="96"/>
                    <a:pt x="30" y="96"/>
                    <a:pt x="30" y="96"/>
                  </a:cubicBezTo>
                  <a:cubicBezTo>
                    <a:pt x="27" y="96"/>
                    <a:pt x="27" y="96"/>
                    <a:pt x="27" y="96"/>
                  </a:cubicBezTo>
                  <a:cubicBezTo>
                    <a:pt x="25" y="98"/>
                    <a:pt x="25" y="98"/>
                    <a:pt x="25" y="98"/>
                  </a:cubicBezTo>
                  <a:cubicBezTo>
                    <a:pt x="24" y="96"/>
                    <a:pt x="24" y="96"/>
                    <a:pt x="24" y="96"/>
                  </a:cubicBezTo>
                  <a:cubicBezTo>
                    <a:pt x="21" y="96"/>
                    <a:pt x="21" y="96"/>
                    <a:pt x="21" y="96"/>
                  </a:cubicBezTo>
                  <a:cubicBezTo>
                    <a:pt x="20" y="98"/>
                    <a:pt x="20" y="98"/>
                    <a:pt x="20" y="98"/>
                  </a:cubicBezTo>
                  <a:cubicBezTo>
                    <a:pt x="23" y="99"/>
                    <a:pt x="23" y="99"/>
                    <a:pt x="23" y="99"/>
                  </a:cubicBezTo>
                  <a:cubicBezTo>
                    <a:pt x="24" y="99"/>
                    <a:pt x="24" y="99"/>
                    <a:pt x="24" y="99"/>
                  </a:cubicBezTo>
                  <a:cubicBezTo>
                    <a:pt x="25" y="100"/>
                    <a:pt x="25" y="100"/>
                    <a:pt x="25" y="100"/>
                  </a:cubicBezTo>
                  <a:cubicBezTo>
                    <a:pt x="24" y="102"/>
                    <a:pt x="24" y="102"/>
                    <a:pt x="24" y="102"/>
                  </a:cubicBezTo>
                  <a:cubicBezTo>
                    <a:pt x="20" y="100"/>
                    <a:pt x="20" y="100"/>
                    <a:pt x="20" y="100"/>
                  </a:cubicBezTo>
                  <a:cubicBezTo>
                    <a:pt x="17" y="100"/>
                    <a:pt x="17" y="100"/>
                    <a:pt x="17" y="100"/>
                  </a:cubicBezTo>
                  <a:cubicBezTo>
                    <a:pt x="14" y="100"/>
                    <a:pt x="14" y="100"/>
                    <a:pt x="14" y="100"/>
                  </a:cubicBezTo>
                  <a:cubicBezTo>
                    <a:pt x="15" y="102"/>
                    <a:pt x="15" y="102"/>
                    <a:pt x="15" y="102"/>
                  </a:cubicBezTo>
                  <a:cubicBezTo>
                    <a:pt x="17" y="102"/>
                    <a:pt x="17" y="102"/>
                    <a:pt x="17" y="102"/>
                  </a:cubicBezTo>
                  <a:cubicBezTo>
                    <a:pt x="13" y="103"/>
                    <a:pt x="13" y="103"/>
                    <a:pt x="13" y="103"/>
                  </a:cubicBezTo>
                  <a:cubicBezTo>
                    <a:pt x="15" y="103"/>
                    <a:pt x="15" y="103"/>
                    <a:pt x="15" y="103"/>
                  </a:cubicBezTo>
                  <a:cubicBezTo>
                    <a:pt x="15" y="105"/>
                    <a:pt x="15" y="105"/>
                    <a:pt x="15" y="105"/>
                  </a:cubicBezTo>
                  <a:cubicBezTo>
                    <a:pt x="15" y="106"/>
                    <a:pt x="15" y="106"/>
                    <a:pt x="15" y="106"/>
                  </a:cubicBezTo>
                  <a:cubicBezTo>
                    <a:pt x="14" y="105"/>
                    <a:pt x="14" y="105"/>
                    <a:pt x="14" y="105"/>
                  </a:cubicBezTo>
                  <a:cubicBezTo>
                    <a:pt x="11" y="105"/>
                    <a:pt x="11" y="105"/>
                    <a:pt x="11" y="105"/>
                  </a:cubicBezTo>
                  <a:cubicBezTo>
                    <a:pt x="11" y="106"/>
                    <a:pt x="11" y="106"/>
                    <a:pt x="11" y="106"/>
                  </a:cubicBezTo>
                  <a:cubicBezTo>
                    <a:pt x="14" y="108"/>
                    <a:pt x="14" y="108"/>
                    <a:pt x="14" y="108"/>
                  </a:cubicBezTo>
                  <a:cubicBezTo>
                    <a:pt x="11" y="108"/>
                    <a:pt x="11" y="108"/>
                    <a:pt x="11" y="108"/>
                  </a:cubicBezTo>
                  <a:cubicBezTo>
                    <a:pt x="10" y="106"/>
                    <a:pt x="10" y="106"/>
                    <a:pt x="10" y="106"/>
                  </a:cubicBezTo>
                  <a:cubicBezTo>
                    <a:pt x="8" y="106"/>
                    <a:pt x="8" y="106"/>
                    <a:pt x="8" y="106"/>
                  </a:cubicBezTo>
                  <a:cubicBezTo>
                    <a:pt x="8" y="108"/>
                    <a:pt x="8" y="108"/>
                    <a:pt x="8" y="108"/>
                  </a:cubicBezTo>
                  <a:cubicBezTo>
                    <a:pt x="7" y="106"/>
                    <a:pt x="7" y="106"/>
                    <a:pt x="7" y="106"/>
                  </a:cubicBezTo>
                  <a:cubicBezTo>
                    <a:pt x="5" y="106"/>
                    <a:pt x="5" y="106"/>
                    <a:pt x="5" y="106"/>
                  </a:cubicBezTo>
                  <a:cubicBezTo>
                    <a:pt x="5" y="108"/>
                    <a:pt x="5" y="108"/>
                    <a:pt x="5" y="108"/>
                  </a:cubicBezTo>
                  <a:cubicBezTo>
                    <a:pt x="3" y="109"/>
                    <a:pt x="3" y="109"/>
                    <a:pt x="3" y="109"/>
                  </a:cubicBezTo>
                  <a:cubicBezTo>
                    <a:pt x="4" y="110"/>
                    <a:pt x="4" y="110"/>
                    <a:pt x="4" y="110"/>
                  </a:cubicBezTo>
                  <a:cubicBezTo>
                    <a:pt x="3" y="111"/>
                    <a:pt x="3" y="111"/>
                    <a:pt x="3" y="111"/>
                  </a:cubicBezTo>
                  <a:cubicBezTo>
                    <a:pt x="3" y="112"/>
                    <a:pt x="3" y="112"/>
                    <a:pt x="3" y="112"/>
                  </a:cubicBezTo>
                  <a:cubicBezTo>
                    <a:pt x="1" y="112"/>
                    <a:pt x="1" y="112"/>
                    <a:pt x="1" y="112"/>
                  </a:cubicBezTo>
                  <a:cubicBezTo>
                    <a:pt x="1" y="113"/>
                    <a:pt x="1" y="113"/>
                    <a:pt x="1" y="113"/>
                  </a:cubicBezTo>
                  <a:cubicBezTo>
                    <a:pt x="3" y="113"/>
                    <a:pt x="3" y="113"/>
                    <a:pt x="3" y="113"/>
                  </a:cubicBezTo>
                  <a:cubicBezTo>
                    <a:pt x="4" y="113"/>
                    <a:pt x="4" y="113"/>
                    <a:pt x="4" y="113"/>
                  </a:cubicBezTo>
                  <a:cubicBezTo>
                    <a:pt x="4" y="115"/>
                    <a:pt x="4" y="115"/>
                    <a:pt x="4" y="115"/>
                  </a:cubicBezTo>
                  <a:cubicBezTo>
                    <a:pt x="1" y="116"/>
                    <a:pt x="1" y="116"/>
                    <a:pt x="1" y="116"/>
                  </a:cubicBezTo>
                  <a:cubicBezTo>
                    <a:pt x="3" y="116"/>
                    <a:pt x="3" y="116"/>
                    <a:pt x="3" y="116"/>
                  </a:cubicBezTo>
                  <a:cubicBezTo>
                    <a:pt x="4" y="116"/>
                    <a:pt x="4" y="116"/>
                    <a:pt x="4" y="116"/>
                  </a:cubicBezTo>
                  <a:cubicBezTo>
                    <a:pt x="7" y="116"/>
                    <a:pt x="7" y="116"/>
                    <a:pt x="7" y="116"/>
                  </a:cubicBezTo>
                  <a:cubicBezTo>
                    <a:pt x="1" y="118"/>
                    <a:pt x="1" y="118"/>
                    <a:pt x="1" y="118"/>
                  </a:cubicBezTo>
                  <a:cubicBezTo>
                    <a:pt x="3" y="118"/>
                    <a:pt x="3" y="118"/>
                    <a:pt x="3" y="118"/>
                  </a:cubicBezTo>
                  <a:cubicBezTo>
                    <a:pt x="1" y="119"/>
                    <a:pt x="1" y="119"/>
                    <a:pt x="1" y="119"/>
                  </a:cubicBezTo>
                  <a:cubicBezTo>
                    <a:pt x="4" y="119"/>
                    <a:pt x="4" y="119"/>
                    <a:pt x="4" y="119"/>
                  </a:cubicBezTo>
                  <a:cubicBezTo>
                    <a:pt x="5" y="119"/>
                    <a:pt x="5" y="119"/>
                    <a:pt x="5" y="119"/>
                  </a:cubicBezTo>
                  <a:cubicBezTo>
                    <a:pt x="10" y="119"/>
                    <a:pt x="10" y="119"/>
                    <a:pt x="10" y="119"/>
                  </a:cubicBezTo>
                  <a:cubicBezTo>
                    <a:pt x="5" y="121"/>
                    <a:pt x="5" y="121"/>
                    <a:pt x="5" y="121"/>
                  </a:cubicBezTo>
                  <a:cubicBezTo>
                    <a:pt x="3" y="121"/>
                    <a:pt x="3" y="121"/>
                    <a:pt x="3" y="121"/>
                  </a:cubicBezTo>
                  <a:cubicBezTo>
                    <a:pt x="1" y="122"/>
                    <a:pt x="1" y="122"/>
                    <a:pt x="1" y="122"/>
                  </a:cubicBezTo>
                  <a:cubicBezTo>
                    <a:pt x="1" y="123"/>
                    <a:pt x="1" y="123"/>
                    <a:pt x="1" y="123"/>
                  </a:cubicBezTo>
                  <a:cubicBezTo>
                    <a:pt x="0" y="123"/>
                    <a:pt x="0" y="123"/>
                    <a:pt x="0" y="123"/>
                  </a:cubicBezTo>
                  <a:cubicBezTo>
                    <a:pt x="1" y="125"/>
                    <a:pt x="1" y="125"/>
                    <a:pt x="1" y="125"/>
                  </a:cubicBezTo>
                  <a:cubicBezTo>
                    <a:pt x="3" y="126"/>
                    <a:pt x="3" y="126"/>
                    <a:pt x="3" y="126"/>
                  </a:cubicBezTo>
                  <a:cubicBezTo>
                    <a:pt x="5" y="125"/>
                    <a:pt x="5" y="125"/>
                    <a:pt x="5" y="125"/>
                  </a:cubicBezTo>
                  <a:cubicBezTo>
                    <a:pt x="7" y="123"/>
                    <a:pt x="7" y="123"/>
                    <a:pt x="7" y="123"/>
                  </a:cubicBezTo>
                  <a:cubicBezTo>
                    <a:pt x="7" y="126"/>
                    <a:pt x="7" y="126"/>
                    <a:pt x="7" y="126"/>
                  </a:cubicBezTo>
                  <a:cubicBezTo>
                    <a:pt x="5" y="128"/>
                    <a:pt x="5" y="128"/>
                    <a:pt x="5" y="128"/>
                  </a:cubicBezTo>
                  <a:cubicBezTo>
                    <a:pt x="4" y="128"/>
                    <a:pt x="4" y="128"/>
                    <a:pt x="4" y="128"/>
                  </a:cubicBezTo>
                  <a:cubicBezTo>
                    <a:pt x="4" y="126"/>
                    <a:pt x="4" y="126"/>
                    <a:pt x="4" y="126"/>
                  </a:cubicBezTo>
                  <a:cubicBezTo>
                    <a:pt x="1" y="129"/>
                    <a:pt x="1" y="129"/>
                    <a:pt x="1" y="129"/>
                  </a:cubicBezTo>
                  <a:cubicBezTo>
                    <a:pt x="3" y="129"/>
                    <a:pt x="3" y="129"/>
                    <a:pt x="3" y="129"/>
                  </a:cubicBezTo>
                  <a:cubicBezTo>
                    <a:pt x="4" y="131"/>
                    <a:pt x="4" y="131"/>
                    <a:pt x="4" y="131"/>
                  </a:cubicBezTo>
                  <a:cubicBezTo>
                    <a:pt x="5" y="131"/>
                    <a:pt x="5" y="131"/>
                    <a:pt x="5" y="131"/>
                  </a:cubicBezTo>
                  <a:cubicBezTo>
                    <a:pt x="7" y="132"/>
                    <a:pt x="7" y="132"/>
                    <a:pt x="7" y="132"/>
                  </a:cubicBezTo>
                  <a:cubicBezTo>
                    <a:pt x="8" y="133"/>
                    <a:pt x="8" y="133"/>
                    <a:pt x="8" y="133"/>
                  </a:cubicBezTo>
                  <a:cubicBezTo>
                    <a:pt x="10" y="131"/>
                    <a:pt x="10" y="131"/>
                    <a:pt x="10" y="131"/>
                  </a:cubicBezTo>
                  <a:cubicBezTo>
                    <a:pt x="13" y="128"/>
                    <a:pt x="13" y="128"/>
                    <a:pt x="13" y="128"/>
                  </a:cubicBezTo>
                  <a:cubicBezTo>
                    <a:pt x="15" y="128"/>
                    <a:pt x="15" y="128"/>
                    <a:pt x="15" y="128"/>
                  </a:cubicBezTo>
                  <a:cubicBezTo>
                    <a:pt x="17" y="128"/>
                    <a:pt x="17" y="128"/>
                    <a:pt x="17" y="128"/>
                  </a:cubicBezTo>
                  <a:cubicBezTo>
                    <a:pt x="21" y="128"/>
                    <a:pt x="21" y="128"/>
                    <a:pt x="21" y="128"/>
                  </a:cubicBezTo>
                  <a:cubicBezTo>
                    <a:pt x="17" y="129"/>
                    <a:pt x="17" y="129"/>
                    <a:pt x="17" y="129"/>
                  </a:cubicBezTo>
                  <a:cubicBezTo>
                    <a:pt x="15" y="132"/>
                    <a:pt x="15" y="132"/>
                    <a:pt x="15" y="132"/>
                  </a:cubicBezTo>
                  <a:cubicBezTo>
                    <a:pt x="15" y="129"/>
                    <a:pt x="15" y="129"/>
                    <a:pt x="15" y="129"/>
                  </a:cubicBezTo>
                  <a:cubicBezTo>
                    <a:pt x="15" y="128"/>
                    <a:pt x="15" y="128"/>
                    <a:pt x="15" y="128"/>
                  </a:cubicBezTo>
                  <a:cubicBezTo>
                    <a:pt x="13" y="131"/>
                    <a:pt x="13" y="131"/>
                    <a:pt x="13" y="131"/>
                  </a:cubicBezTo>
                  <a:cubicBezTo>
                    <a:pt x="11" y="131"/>
                    <a:pt x="11" y="131"/>
                    <a:pt x="11" y="131"/>
                  </a:cubicBezTo>
                  <a:cubicBezTo>
                    <a:pt x="13" y="132"/>
                    <a:pt x="13" y="132"/>
                    <a:pt x="13" y="132"/>
                  </a:cubicBezTo>
                  <a:cubicBezTo>
                    <a:pt x="8" y="133"/>
                    <a:pt x="8" y="133"/>
                    <a:pt x="8" y="133"/>
                  </a:cubicBezTo>
                  <a:cubicBezTo>
                    <a:pt x="7" y="135"/>
                    <a:pt x="7" y="135"/>
                    <a:pt x="7" y="135"/>
                  </a:cubicBezTo>
                  <a:cubicBezTo>
                    <a:pt x="8" y="136"/>
                    <a:pt x="8" y="136"/>
                    <a:pt x="8" y="136"/>
                  </a:cubicBezTo>
                  <a:cubicBezTo>
                    <a:pt x="8" y="138"/>
                    <a:pt x="8" y="138"/>
                    <a:pt x="8" y="138"/>
                  </a:cubicBezTo>
                  <a:cubicBezTo>
                    <a:pt x="7" y="138"/>
                    <a:pt x="7" y="138"/>
                    <a:pt x="7" y="138"/>
                  </a:cubicBezTo>
                  <a:cubicBezTo>
                    <a:pt x="5" y="138"/>
                    <a:pt x="5" y="138"/>
                    <a:pt x="5" y="138"/>
                  </a:cubicBezTo>
                  <a:cubicBezTo>
                    <a:pt x="4" y="139"/>
                    <a:pt x="4" y="139"/>
                    <a:pt x="4" y="139"/>
                  </a:cubicBezTo>
                  <a:cubicBezTo>
                    <a:pt x="5" y="136"/>
                    <a:pt x="5" y="136"/>
                    <a:pt x="5" y="136"/>
                  </a:cubicBezTo>
                  <a:cubicBezTo>
                    <a:pt x="3" y="138"/>
                    <a:pt x="3" y="138"/>
                    <a:pt x="3" y="138"/>
                  </a:cubicBezTo>
                  <a:cubicBezTo>
                    <a:pt x="3" y="141"/>
                    <a:pt x="3" y="141"/>
                    <a:pt x="3" y="141"/>
                  </a:cubicBezTo>
                  <a:cubicBezTo>
                    <a:pt x="3" y="142"/>
                    <a:pt x="3" y="142"/>
                    <a:pt x="3" y="142"/>
                  </a:cubicBezTo>
                  <a:cubicBezTo>
                    <a:pt x="4" y="142"/>
                    <a:pt x="4" y="142"/>
                    <a:pt x="4" y="142"/>
                  </a:cubicBezTo>
                  <a:cubicBezTo>
                    <a:pt x="5" y="142"/>
                    <a:pt x="5" y="142"/>
                    <a:pt x="5" y="142"/>
                  </a:cubicBezTo>
                  <a:cubicBezTo>
                    <a:pt x="8" y="142"/>
                    <a:pt x="8" y="142"/>
                    <a:pt x="8" y="142"/>
                  </a:cubicBezTo>
                  <a:cubicBezTo>
                    <a:pt x="8" y="141"/>
                    <a:pt x="8" y="141"/>
                    <a:pt x="8" y="141"/>
                  </a:cubicBezTo>
                  <a:cubicBezTo>
                    <a:pt x="10" y="141"/>
                    <a:pt x="10" y="141"/>
                    <a:pt x="10" y="141"/>
                  </a:cubicBezTo>
                  <a:cubicBezTo>
                    <a:pt x="11" y="139"/>
                    <a:pt x="11" y="139"/>
                    <a:pt x="11" y="139"/>
                  </a:cubicBezTo>
                  <a:cubicBezTo>
                    <a:pt x="13" y="139"/>
                    <a:pt x="13" y="139"/>
                    <a:pt x="13" y="139"/>
                  </a:cubicBezTo>
                  <a:cubicBezTo>
                    <a:pt x="14" y="139"/>
                    <a:pt x="14" y="139"/>
                    <a:pt x="14" y="139"/>
                  </a:cubicBezTo>
                  <a:cubicBezTo>
                    <a:pt x="10" y="142"/>
                    <a:pt x="10" y="142"/>
                    <a:pt x="10" y="142"/>
                  </a:cubicBezTo>
                  <a:cubicBezTo>
                    <a:pt x="11" y="142"/>
                    <a:pt x="11" y="142"/>
                    <a:pt x="11" y="142"/>
                  </a:cubicBezTo>
                  <a:cubicBezTo>
                    <a:pt x="13" y="142"/>
                    <a:pt x="13" y="142"/>
                    <a:pt x="13" y="142"/>
                  </a:cubicBezTo>
                  <a:cubicBezTo>
                    <a:pt x="14" y="142"/>
                    <a:pt x="14" y="142"/>
                    <a:pt x="14" y="142"/>
                  </a:cubicBezTo>
                  <a:cubicBezTo>
                    <a:pt x="11" y="143"/>
                    <a:pt x="11" y="143"/>
                    <a:pt x="11" y="143"/>
                  </a:cubicBezTo>
                  <a:cubicBezTo>
                    <a:pt x="8" y="145"/>
                    <a:pt x="8" y="145"/>
                    <a:pt x="8" y="145"/>
                  </a:cubicBezTo>
                  <a:cubicBezTo>
                    <a:pt x="10" y="145"/>
                    <a:pt x="10" y="145"/>
                    <a:pt x="10" y="145"/>
                  </a:cubicBezTo>
                  <a:cubicBezTo>
                    <a:pt x="10" y="146"/>
                    <a:pt x="10" y="146"/>
                    <a:pt x="10" y="146"/>
                  </a:cubicBezTo>
                  <a:cubicBezTo>
                    <a:pt x="11" y="148"/>
                    <a:pt x="11" y="148"/>
                    <a:pt x="11" y="148"/>
                  </a:cubicBezTo>
                  <a:cubicBezTo>
                    <a:pt x="8" y="146"/>
                    <a:pt x="8" y="146"/>
                    <a:pt x="8" y="146"/>
                  </a:cubicBezTo>
                  <a:cubicBezTo>
                    <a:pt x="5" y="146"/>
                    <a:pt x="5" y="146"/>
                    <a:pt x="5" y="146"/>
                  </a:cubicBezTo>
                  <a:cubicBezTo>
                    <a:pt x="5" y="148"/>
                    <a:pt x="5" y="148"/>
                    <a:pt x="5" y="148"/>
                  </a:cubicBezTo>
                  <a:cubicBezTo>
                    <a:pt x="5" y="149"/>
                    <a:pt x="5" y="149"/>
                    <a:pt x="5" y="149"/>
                  </a:cubicBezTo>
                  <a:cubicBezTo>
                    <a:pt x="8" y="154"/>
                    <a:pt x="8" y="154"/>
                    <a:pt x="8" y="154"/>
                  </a:cubicBezTo>
                  <a:cubicBezTo>
                    <a:pt x="13" y="155"/>
                    <a:pt x="13" y="155"/>
                    <a:pt x="13" y="155"/>
                  </a:cubicBezTo>
                  <a:cubicBezTo>
                    <a:pt x="15" y="155"/>
                    <a:pt x="15" y="155"/>
                    <a:pt x="15" y="155"/>
                  </a:cubicBezTo>
                  <a:cubicBezTo>
                    <a:pt x="17" y="155"/>
                    <a:pt x="17" y="155"/>
                    <a:pt x="17" y="155"/>
                  </a:cubicBezTo>
                  <a:cubicBezTo>
                    <a:pt x="15" y="156"/>
                    <a:pt x="15" y="156"/>
                    <a:pt x="15" y="156"/>
                  </a:cubicBezTo>
                  <a:cubicBezTo>
                    <a:pt x="18" y="158"/>
                    <a:pt x="18" y="158"/>
                    <a:pt x="18" y="158"/>
                  </a:cubicBezTo>
                  <a:cubicBezTo>
                    <a:pt x="21" y="158"/>
                    <a:pt x="21" y="158"/>
                    <a:pt x="21" y="158"/>
                  </a:cubicBezTo>
                  <a:cubicBezTo>
                    <a:pt x="24" y="158"/>
                    <a:pt x="24" y="158"/>
                    <a:pt x="24" y="158"/>
                  </a:cubicBezTo>
                  <a:cubicBezTo>
                    <a:pt x="28" y="158"/>
                    <a:pt x="28" y="158"/>
                    <a:pt x="28" y="158"/>
                  </a:cubicBezTo>
                  <a:cubicBezTo>
                    <a:pt x="34" y="155"/>
                    <a:pt x="34" y="155"/>
                    <a:pt x="34" y="155"/>
                  </a:cubicBezTo>
                  <a:cubicBezTo>
                    <a:pt x="37" y="152"/>
                    <a:pt x="37" y="152"/>
                    <a:pt x="37" y="152"/>
                  </a:cubicBezTo>
                  <a:cubicBezTo>
                    <a:pt x="40" y="151"/>
                    <a:pt x="40" y="151"/>
                    <a:pt x="40" y="151"/>
                  </a:cubicBezTo>
                  <a:cubicBezTo>
                    <a:pt x="40" y="149"/>
                    <a:pt x="40" y="149"/>
                    <a:pt x="40" y="149"/>
                  </a:cubicBezTo>
                  <a:cubicBezTo>
                    <a:pt x="43" y="149"/>
                    <a:pt x="43" y="149"/>
                    <a:pt x="43" y="149"/>
                  </a:cubicBezTo>
                  <a:cubicBezTo>
                    <a:pt x="41" y="148"/>
                    <a:pt x="41" y="148"/>
                    <a:pt x="41" y="148"/>
                  </a:cubicBezTo>
                  <a:cubicBezTo>
                    <a:pt x="44" y="146"/>
                    <a:pt x="44" y="146"/>
                    <a:pt x="44" y="146"/>
                  </a:cubicBezTo>
                  <a:cubicBezTo>
                    <a:pt x="44" y="145"/>
                    <a:pt x="44" y="145"/>
                    <a:pt x="44" y="145"/>
                  </a:cubicBezTo>
                  <a:cubicBezTo>
                    <a:pt x="47" y="146"/>
                    <a:pt x="47" y="146"/>
                    <a:pt x="47" y="146"/>
                  </a:cubicBezTo>
                  <a:cubicBezTo>
                    <a:pt x="48" y="146"/>
                    <a:pt x="48" y="146"/>
                    <a:pt x="48" y="146"/>
                  </a:cubicBezTo>
                  <a:cubicBezTo>
                    <a:pt x="48" y="145"/>
                    <a:pt x="48" y="145"/>
                    <a:pt x="48" y="145"/>
                  </a:cubicBezTo>
                  <a:cubicBezTo>
                    <a:pt x="51" y="143"/>
                    <a:pt x="51" y="143"/>
                    <a:pt x="51" y="143"/>
                  </a:cubicBezTo>
                  <a:cubicBezTo>
                    <a:pt x="53" y="141"/>
                    <a:pt x="53" y="141"/>
                    <a:pt x="53" y="141"/>
                  </a:cubicBezTo>
                  <a:cubicBezTo>
                    <a:pt x="50" y="139"/>
                    <a:pt x="50" y="139"/>
                    <a:pt x="50" y="139"/>
                  </a:cubicBezTo>
                  <a:cubicBezTo>
                    <a:pt x="51" y="139"/>
                    <a:pt x="51" y="139"/>
                    <a:pt x="51" y="139"/>
                  </a:cubicBezTo>
                  <a:cubicBezTo>
                    <a:pt x="53" y="138"/>
                    <a:pt x="53" y="138"/>
                    <a:pt x="53" y="138"/>
                  </a:cubicBezTo>
                  <a:cubicBezTo>
                    <a:pt x="53" y="139"/>
                    <a:pt x="53" y="139"/>
                    <a:pt x="53" y="139"/>
                  </a:cubicBezTo>
                  <a:cubicBezTo>
                    <a:pt x="54" y="138"/>
                    <a:pt x="54" y="138"/>
                    <a:pt x="54" y="138"/>
                  </a:cubicBezTo>
                  <a:cubicBezTo>
                    <a:pt x="53" y="136"/>
                    <a:pt x="53" y="136"/>
                    <a:pt x="53" y="136"/>
                  </a:cubicBezTo>
                  <a:cubicBezTo>
                    <a:pt x="54" y="135"/>
                    <a:pt x="54" y="135"/>
                    <a:pt x="54" y="135"/>
                  </a:cubicBezTo>
                  <a:cubicBezTo>
                    <a:pt x="56" y="135"/>
                    <a:pt x="56" y="135"/>
                    <a:pt x="56" y="135"/>
                  </a:cubicBezTo>
                  <a:cubicBezTo>
                    <a:pt x="54" y="136"/>
                    <a:pt x="54" y="136"/>
                    <a:pt x="54" y="136"/>
                  </a:cubicBezTo>
                  <a:cubicBezTo>
                    <a:pt x="54" y="138"/>
                    <a:pt x="54" y="138"/>
                    <a:pt x="54" y="138"/>
                  </a:cubicBezTo>
                  <a:cubicBezTo>
                    <a:pt x="54" y="141"/>
                    <a:pt x="54" y="141"/>
                    <a:pt x="54" y="141"/>
                  </a:cubicBezTo>
                  <a:cubicBezTo>
                    <a:pt x="56" y="143"/>
                    <a:pt x="56" y="143"/>
                    <a:pt x="56" y="143"/>
                  </a:cubicBezTo>
                  <a:cubicBezTo>
                    <a:pt x="58" y="145"/>
                    <a:pt x="58" y="145"/>
                    <a:pt x="58" y="145"/>
                  </a:cubicBezTo>
                  <a:cubicBezTo>
                    <a:pt x="60" y="145"/>
                    <a:pt x="60" y="145"/>
                    <a:pt x="60" y="145"/>
                  </a:cubicBezTo>
                  <a:cubicBezTo>
                    <a:pt x="60" y="145"/>
                    <a:pt x="60" y="145"/>
                    <a:pt x="60" y="145"/>
                  </a:cubicBezTo>
                  <a:cubicBezTo>
                    <a:pt x="60" y="145"/>
                    <a:pt x="60" y="145"/>
                    <a:pt x="60" y="145"/>
                  </a:cubicBezTo>
                  <a:cubicBezTo>
                    <a:pt x="61" y="145"/>
                    <a:pt x="61" y="145"/>
                    <a:pt x="61" y="145"/>
                  </a:cubicBezTo>
                  <a:cubicBezTo>
                    <a:pt x="61" y="146"/>
                    <a:pt x="61" y="146"/>
                    <a:pt x="61" y="146"/>
                  </a:cubicBezTo>
                  <a:cubicBezTo>
                    <a:pt x="63" y="148"/>
                    <a:pt x="63" y="148"/>
                    <a:pt x="63" y="148"/>
                  </a:cubicBezTo>
                  <a:cubicBezTo>
                    <a:pt x="64" y="146"/>
                    <a:pt x="64" y="146"/>
                    <a:pt x="64" y="146"/>
                  </a:cubicBezTo>
                  <a:cubicBezTo>
                    <a:pt x="66" y="145"/>
                    <a:pt x="66" y="145"/>
                    <a:pt x="66" y="145"/>
                  </a:cubicBezTo>
                  <a:cubicBezTo>
                    <a:pt x="66" y="141"/>
                    <a:pt x="66" y="141"/>
                    <a:pt x="66" y="141"/>
                  </a:cubicBezTo>
                  <a:cubicBezTo>
                    <a:pt x="64" y="139"/>
                    <a:pt x="64" y="139"/>
                    <a:pt x="64" y="139"/>
                  </a:cubicBezTo>
                  <a:cubicBezTo>
                    <a:pt x="66" y="138"/>
                    <a:pt x="66" y="138"/>
                    <a:pt x="66" y="138"/>
                  </a:cubicBezTo>
                  <a:cubicBezTo>
                    <a:pt x="66" y="136"/>
                    <a:pt x="66" y="136"/>
                    <a:pt x="66" y="136"/>
                  </a:cubicBezTo>
                  <a:cubicBezTo>
                    <a:pt x="67" y="135"/>
                    <a:pt x="67" y="135"/>
                    <a:pt x="67" y="135"/>
                  </a:cubicBezTo>
                  <a:cubicBezTo>
                    <a:pt x="68" y="133"/>
                    <a:pt x="68" y="133"/>
                    <a:pt x="68" y="133"/>
                  </a:cubicBezTo>
                  <a:cubicBezTo>
                    <a:pt x="70" y="133"/>
                    <a:pt x="70" y="133"/>
                    <a:pt x="70" y="133"/>
                  </a:cubicBezTo>
                  <a:cubicBezTo>
                    <a:pt x="71" y="132"/>
                    <a:pt x="71" y="132"/>
                    <a:pt x="71" y="132"/>
                  </a:cubicBezTo>
                  <a:cubicBezTo>
                    <a:pt x="73" y="128"/>
                    <a:pt x="73" y="128"/>
                    <a:pt x="73" y="128"/>
                  </a:cubicBezTo>
                  <a:cubicBezTo>
                    <a:pt x="71" y="125"/>
                    <a:pt x="71" y="125"/>
                    <a:pt x="71" y="125"/>
                  </a:cubicBezTo>
                  <a:cubicBezTo>
                    <a:pt x="70" y="123"/>
                    <a:pt x="70" y="123"/>
                    <a:pt x="70" y="123"/>
                  </a:cubicBezTo>
                  <a:cubicBezTo>
                    <a:pt x="70" y="122"/>
                    <a:pt x="70" y="122"/>
                    <a:pt x="70" y="122"/>
                  </a:cubicBezTo>
                  <a:cubicBezTo>
                    <a:pt x="71" y="121"/>
                    <a:pt x="71" y="121"/>
                    <a:pt x="71" y="121"/>
                  </a:cubicBezTo>
                  <a:cubicBezTo>
                    <a:pt x="74" y="119"/>
                    <a:pt x="74" y="119"/>
                    <a:pt x="74" y="119"/>
                  </a:cubicBezTo>
                  <a:cubicBezTo>
                    <a:pt x="76" y="118"/>
                    <a:pt x="76" y="118"/>
                    <a:pt x="76" y="118"/>
                  </a:cubicBezTo>
                  <a:cubicBezTo>
                    <a:pt x="74" y="116"/>
                    <a:pt x="74" y="116"/>
                    <a:pt x="74" y="116"/>
                  </a:cubicBezTo>
                  <a:cubicBezTo>
                    <a:pt x="74" y="115"/>
                    <a:pt x="74" y="115"/>
                    <a:pt x="74" y="115"/>
                  </a:cubicBezTo>
                  <a:cubicBezTo>
                    <a:pt x="71" y="113"/>
                    <a:pt x="71" y="113"/>
                    <a:pt x="71" y="113"/>
                  </a:cubicBezTo>
                  <a:cubicBezTo>
                    <a:pt x="68" y="112"/>
                    <a:pt x="68" y="112"/>
                    <a:pt x="68" y="112"/>
                  </a:cubicBezTo>
                  <a:cubicBezTo>
                    <a:pt x="68" y="109"/>
                    <a:pt x="68" y="109"/>
                    <a:pt x="68" y="109"/>
                  </a:cubicBezTo>
                  <a:cubicBezTo>
                    <a:pt x="68" y="105"/>
                    <a:pt x="68" y="105"/>
                    <a:pt x="68" y="105"/>
                  </a:cubicBezTo>
                  <a:cubicBezTo>
                    <a:pt x="68" y="102"/>
                    <a:pt x="68" y="102"/>
                    <a:pt x="68" y="102"/>
                  </a:cubicBezTo>
                  <a:cubicBezTo>
                    <a:pt x="67" y="99"/>
                    <a:pt x="67" y="99"/>
                    <a:pt x="67" y="99"/>
                  </a:cubicBezTo>
                  <a:cubicBezTo>
                    <a:pt x="67" y="98"/>
                    <a:pt x="67" y="98"/>
                    <a:pt x="67" y="98"/>
                  </a:cubicBezTo>
                  <a:cubicBezTo>
                    <a:pt x="68" y="96"/>
                    <a:pt x="68" y="96"/>
                    <a:pt x="68" y="96"/>
                  </a:cubicBezTo>
                  <a:cubicBezTo>
                    <a:pt x="67" y="93"/>
                    <a:pt x="67" y="93"/>
                    <a:pt x="67" y="93"/>
                  </a:cubicBezTo>
                  <a:cubicBezTo>
                    <a:pt x="67" y="90"/>
                    <a:pt x="67" y="90"/>
                    <a:pt x="67" y="90"/>
                  </a:cubicBezTo>
                  <a:cubicBezTo>
                    <a:pt x="68" y="89"/>
                    <a:pt x="68" y="89"/>
                    <a:pt x="68" y="89"/>
                  </a:cubicBezTo>
                  <a:cubicBezTo>
                    <a:pt x="68" y="88"/>
                    <a:pt x="68" y="88"/>
                    <a:pt x="68" y="88"/>
                  </a:cubicBezTo>
                  <a:cubicBezTo>
                    <a:pt x="70" y="86"/>
                    <a:pt x="70" y="86"/>
                    <a:pt x="70" y="86"/>
                  </a:cubicBezTo>
                  <a:cubicBezTo>
                    <a:pt x="73" y="85"/>
                    <a:pt x="73" y="85"/>
                    <a:pt x="73" y="85"/>
                  </a:cubicBezTo>
                  <a:cubicBezTo>
                    <a:pt x="77" y="83"/>
                    <a:pt x="77" y="83"/>
                    <a:pt x="77" y="83"/>
                  </a:cubicBezTo>
                  <a:cubicBezTo>
                    <a:pt x="81" y="83"/>
                    <a:pt x="81" y="83"/>
                    <a:pt x="81" y="83"/>
                  </a:cubicBezTo>
                  <a:cubicBezTo>
                    <a:pt x="84" y="83"/>
                    <a:pt x="84" y="83"/>
                    <a:pt x="84" y="83"/>
                  </a:cubicBezTo>
                  <a:cubicBezTo>
                    <a:pt x="86" y="82"/>
                    <a:pt x="86" y="82"/>
                    <a:pt x="86" y="82"/>
                  </a:cubicBezTo>
                  <a:cubicBezTo>
                    <a:pt x="86" y="80"/>
                    <a:pt x="86" y="80"/>
                    <a:pt x="86" y="80"/>
                  </a:cubicBezTo>
                  <a:cubicBezTo>
                    <a:pt x="86" y="79"/>
                    <a:pt x="86" y="79"/>
                    <a:pt x="86" y="79"/>
                  </a:cubicBezTo>
                  <a:cubicBezTo>
                    <a:pt x="84" y="78"/>
                    <a:pt x="84" y="78"/>
                    <a:pt x="84" y="78"/>
                  </a:cubicBezTo>
                  <a:cubicBezTo>
                    <a:pt x="81" y="78"/>
                    <a:pt x="81" y="78"/>
                    <a:pt x="81" y="78"/>
                  </a:cubicBezTo>
                  <a:cubicBezTo>
                    <a:pt x="86" y="73"/>
                    <a:pt x="86" y="73"/>
                    <a:pt x="86" y="73"/>
                  </a:cubicBezTo>
                  <a:cubicBezTo>
                    <a:pt x="89" y="69"/>
                    <a:pt x="89" y="69"/>
                    <a:pt x="89" y="69"/>
                  </a:cubicBezTo>
                  <a:cubicBezTo>
                    <a:pt x="90" y="66"/>
                    <a:pt x="90" y="66"/>
                    <a:pt x="90" y="66"/>
                  </a:cubicBezTo>
                  <a:cubicBezTo>
                    <a:pt x="90" y="63"/>
                    <a:pt x="90" y="63"/>
                    <a:pt x="90" y="63"/>
                  </a:cubicBezTo>
                  <a:cubicBezTo>
                    <a:pt x="89" y="59"/>
                    <a:pt x="89" y="59"/>
                    <a:pt x="89" y="59"/>
                  </a:cubicBezTo>
                  <a:cubicBezTo>
                    <a:pt x="93" y="59"/>
                    <a:pt x="93" y="59"/>
                    <a:pt x="93" y="59"/>
                  </a:cubicBezTo>
                  <a:cubicBezTo>
                    <a:pt x="97" y="57"/>
                    <a:pt x="97" y="57"/>
                    <a:pt x="97" y="57"/>
                  </a:cubicBezTo>
                  <a:cubicBezTo>
                    <a:pt x="97" y="56"/>
                    <a:pt x="97" y="56"/>
                    <a:pt x="97" y="56"/>
                  </a:cubicBezTo>
                  <a:cubicBezTo>
                    <a:pt x="97" y="55"/>
                    <a:pt x="97" y="55"/>
                    <a:pt x="97" y="55"/>
                  </a:cubicBezTo>
                  <a:cubicBezTo>
                    <a:pt x="97" y="53"/>
                    <a:pt x="97" y="53"/>
                    <a:pt x="97" y="53"/>
                  </a:cubicBezTo>
                  <a:cubicBezTo>
                    <a:pt x="99" y="53"/>
                    <a:pt x="99" y="53"/>
                    <a:pt x="99" y="53"/>
                  </a:cubicBezTo>
                  <a:cubicBezTo>
                    <a:pt x="106" y="47"/>
                    <a:pt x="106" y="47"/>
                    <a:pt x="106" y="47"/>
                  </a:cubicBezTo>
                  <a:cubicBezTo>
                    <a:pt x="106" y="46"/>
                    <a:pt x="106" y="46"/>
                    <a:pt x="106" y="46"/>
                  </a:cubicBezTo>
                  <a:cubicBezTo>
                    <a:pt x="104" y="45"/>
                    <a:pt x="104" y="45"/>
                    <a:pt x="104" y="45"/>
                  </a:cubicBezTo>
                  <a:cubicBezTo>
                    <a:pt x="103" y="43"/>
                    <a:pt x="103" y="43"/>
                    <a:pt x="103" y="43"/>
                  </a:cubicBezTo>
                  <a:cubicBezTo>
                    <a:pt x="107" y="40"/>
                    <a:pt x="107" y="40"/>
                    <a:pt x="107" y="40"/>
                  </a:cubicBezTo>
                  <a:cubicBezTo>
                    <a:pt x="111" y="36"/>
                    <a:pt x="111" y="36"/>
                    <a:pt x="111" y="36"/>
                  </a:cubicBezTo>
                  <a:cubicBezTo>
                    <a:pt x="114" y="36"/>
                    <a:pt x="114" y="36"/>
                    <a:pt x="114" y="36"/>
                  </a:cubicBezTo>
                  <a:cubicBezTo>
                    <a:pt x="117" y="36"/>
                    <a:pt x="117" y="36"/>
                    <a:pt x="117" y="36"/>
                  </a:cubicBezTo>
                  <a:cubicBezTo>
                    <a:pt x="119" y="36"/>
                    <a:pt x="119" y="36"/>
                    <a:pt x="119" y="36"/>
                  </a:cubicBezTo>
                  <a:cubicBezTo>
                    <a:pt x="120" y="35"/>
                    <a:pt x="120" y="35"/>
                    <a:pt x="120" y="35"/>
                  </a:cubicBezTo>
                  <a:cubicBezTo>
                    <a:pt x="120" y="32"/>
                    <a:pt x="120" y="32"/>
                    <a:pt x="120" y="32"/>
                  </a:cubicBezTo>
                  <a:cubicBezTo>
                    <a:pt x="120" y="30"/>
                    <a:pt x="120" y="30"/>
                    <a:pt x="120" y="30"/>
                  </a:cubicBezTo>
                  <a:cubicBezTo>
                    <a:pt x="122" y="30"/>
                    <a:pt x="122" y="30"/>
                    <a:pt x="122" y="30"/>
                  </a:cubicBezTo>
                  <a:cubicBezTo>
                    <a:pt x="123" y="30"/>
                    <a:pt x="123" y="30"/>
                    <a:pt x="123" y="30"/>
                  </a:cubicBezTo>
                  <a:cubicBezTo>
                    <a:pt x="126" y="30"/>
                    <a:pt x="126" y="30"/>
                    <a:pt x="126" y="30"/>
                  </a:cubicBezTo>
                  <a:cubicBezTo>
                    <a:pt x="132" y="32"/>
                    <a:pt x="132" y="32"/>
                    <a:pt x="132" y="32"/>
                  </a:cubicBezTo>
                  <a:cubicBezTo>
                    <a:pt x="136" y="32"/>
                    <a:pt x="136" y="32"/>
                    <a:pt x="136" y="32"/>
                  </a:cubicBezTo>
                  <a:cubicBezTo>
                    <a:pt x="139" y="30"/>
                    <a:pt x="139" y="30"/>
                    <a:pt x="139" y="30"/>
                  </a:cubicBezTo>
                  <a:cubicBezTo>
                    <a:pt x="136" y="30"/>
                    <a:pt x="136" y="30"/>
                    <a:pt x="136" y="30"/>
                  </a:cubicBezTo>
                  <a:cubicBezTo>
                    <a:pt x="139" y="27"/>
                    <a:pt x="139" y="27"/>
                    <a:pt x="139" y="27"/>
                  </a:cubicBezTo>
                  <a:cubicBezTo>
                    <a:pt x="139" y="26"/>
                    <a:pt x="139" y="26"/>
                    <a:pt x="139" y="26"/>
                  </a:cubicBezTo>
                  <a:cubicBezTo>
                    <a:pt x="137" y="25"/>
                    <a:pt x="137" y="25"/>
                    <a:pt x="137" y="25"/>
                  </a:cubicBezTo>
                  <a:cubicBezTo>
                    <a:pt x="142" y="25"/>
                    <a:pt x="142" y="25"/>
                    <a:pt x="142" y="25"/>
                  </a:cubicBezTo>
                  <a:cubicBezTo>
                    <a:pt x="143" y="25"/>
                    <a:pt x="143" y="25"/>
                    <a:pt x="143" y="25"/>
                  </a:cubicBezTo>
                  <a:cubicBezTo>
                    <a:pt x="146" y="23"/>
                    <a:pt x="146" y="23"/>
                    <a:pt x="146" y="23"/>
                  </a:cubicBezTo>
                  <a:lnTo>
                    <a:pt x="144" y="23"/>
                  </a:lnTo>
                  <a:close/>
                  <a:moveTo>
                    <a:pt x="4" y="123"/>
                  </a:moveTo>
                  <a:cubicBezTo>
                    <a:pt x="4" y="125"/>
                    <a:pt x="4" y="125"/>
                    <a:pt x="4" y="125"/>
                  </a:cubicBezTo>
                  <a:cubicBezTo>
                    <a:pt x="3" y="123"/>
                    <a:pt x="3" y="123"/>
                    <a:pt x="3" y="123"/>
                  </a:cubicBezTo>
                  <a:cubicBezTo>
                    <a:pt x="5" y="122"/>
                    <a:pt x="5" y="122"/>
                    <a:pt x="5" y="122"/>
                  </a:cubicBezTo>
                  <a:lnTo>
                    <a:pt x="4" y="123"/>
                  </a:lnTo>
                  <a:close/>
                  <a:moveTo>
                    <a:pt x="5" y="141"/>
                  </a:moveTo>
                  <a:cubicBezTo>
                    <a:pt x="4" y="141"/>
                    <a:pt x="4" y="141"/>
                    <a:pt x="4" y="141"/>
                  </a:cubicBezTo>
                  <a:cubicBezTo>
                    <a:pt x="5" y="139"/>
                    <a:pt x="5" y="139"/>
                    <a:pt x="5" y="139"/>
                  </a:cubicBezTo>
                  <a:lnTo>
                    <a:pt x="5" y="141"/>
                  </a:lnTo>
                  <a:close/>
                  <a:moveTo>
                    <a:pt x="10" y="112"/>
                  </a:moveTo>
                  <a:cubicBezTo>
                    <a:pt x="10" y="111"/>
                    <a:pt x="10" y="111"/>
                    <a:pt x="10" y="111"/>
                  </a:cubicBezTo>
                  <a:cubicBezTo>
                    <a:pt x="8" y="111"/>
                    <a:pt x="8" y="111"/>
                    <a:pt x="8" y="111"/>
                  </a:cubicBezTo>
                  <a:cubicBezTo>
                    <a:pt x="7" y="110"/>
                    <a:pt x="7" y="110"/>
                    <a:pt x="7" y="110"/>
                  </a:cubicBezTo>
                  <a:cubicBezTo>
                    <a:pt x="10" y="109"/>
                    <a:pt x="10" y="109"/>
                    <a:pt x="10" y="109"/>
                  </a:cubicBezTo>
                  <a:cubicBezTo>
                    <a:pt x="13" y="111"/>
                    <a:pt x="13" y="111"/>
                    <a:pt x="13" y="111"/>
                  </a:cubicBezTo>
                  <a:lnTo>
                    <a:pt x="10" y="112"/>
                  </a:lnTo>
                  <a:close/>
                  <a:moveTo>
                    <a:pt x="21" y="119"/>
                  </a:moveTo>
                  <a:cubicBezTo>
                    <a:pt x="20" y="121"/>
                    <a:pt x="20" y="121"/>
                    <a:pt x="20" y="121"/>
                  </a:cubicBezTo>
                  <a:cubicBezTo>
                    <a:pt x="21" y="122"/>
                    <a:pt x="21" y="122"/>
                    <a:pt x="21" y="122"/>
                  </a:cubicBezTo>
                  <a:cubicBezTo>
                    <a:pt x="18" y="122"/>
                    <a:pt x="18" y="122"/>
                    <a:pt x="18" y="122"/>
                  </a:cubicBezTo>
                  <a:cubicBezTo>
                    <a:pt x="20" y="121"/>
                    <a:pt x="20" y="121"/>
                    <a:pt x="20" y="121"/>
                  </a:cubicBezTo>
                  <a:cubicBezTo>
                    <a:pt x="18" y="121"/>
                    <a:pt x="18" y="121"/>
                    <a:pt x="18" y="121"/>
                  </a:cubicBezTo>
                  <a:cubicBezTo>
                    <a:pt x="17" y="119"/>
                    <a:pt x="17" y="119"/>
                    <a:pt x="17" y="119"/>
                  </a:cubicBezTo>
                  <a:cubicBezTo>
                    <a:pt x="15" y="119"/>
                    <a:pt x="15" y="119"/>
                    <a:pt x="15" y="119"/>
                  </a:cubicBezTo>
                  <a:cubicBezTo>
                    <a:pt x="14" y="119"/>
                    <a:pt x="14" y="119"/>
                    <a:pt x="14" y="119"/>
                  </a:cubicBezTo>
                  <a:cubicBezTo>
                    <a:pt x="15" y="118"/>
                    <a:pt x="15" y="118"/>
                    <a:pt x="15" y="118"/>
                  </a:cubicBezTo>
                  <a:cubicBezTo>
                    <a:pt x="17" y="118"/>
                    <a:pt x="17" y="118"/>
                    <a:pt x="17" y="118"/>
                  </a:cubicBezTo>
                  <a:cubicBezTo>
                    <a:pt x="21" y="118"/>
                    <a:pt x="21" y="118"/>
                    <a:pt x="21" y="118"/>
                  </a:cubicBezTo>
                  <a:cubicBezTo>
                    <a:pt x="20" y="119"/>
                    <a:pt x="20" y="119"/>
                    <a:pt x="20" y="119"/>
                  </a:cubicBezTo>
                  <a:lnTo>
                    <a:pt x="21" y="119"/>
                  </a:lnTo>
                  <a:close/>
                  <a:moveTo>
                    <a:pt x="21" y="106"/>
                  </a:moveTo>
                  <a:cubicBezTo>
                    <a:pt x="18" y="108"/>
                    <a:pt x="18" y="108"/>
                    <a:pt x="18" y="108"/>
                  </a:cubicBezTo>
                  <a:cubicBezTo>
                    <a:pt x="20" y="106"/>
                    <a:pt x="20" y="106"/>
                    <a:pt x="20" y="106"/>
                  </a:cubicBezTo>
                  <a:cubicBezTo>
                    <a:pt x="20" y="105"/>
                    <a:pt x="20" y="105"/>
                    <a:pt x="20" y="105"/>
                  </a:cubicBezTo>
                  <a:cubicBezTo>
                    <a:pt x="18" y="103"/>
                    <a:pt x="18" y="103"/>
                    <a:pt x="18" y="103"/>
                  </a:cubicBezTo>
                  <a:cubicBezTo>
                    <a:pt x="21" y="105"/>
                    <a:pt x="21" y="105"/>
                    <a:pt x="21" y="105"/>
                  </a:cubicBezTo>
                  <a:cubicBezTo>
                    <a:pt x="20" y="106"/>
                    <a:pt x="20" y="106"/>
                    <a:pt x="20" y="106"/>
                  </a:cubicBezTo>
                  <a:lnTo>
                    <a:pt x="21" y="106"/>
                  </a:lnTo>
                  <a:close/>
                  <a:moveTo>
                    <a:pt x="25" y="118"/>
                  </a:moveTo>
                  <a:cubicBezTo>
                    <a:pt x="23" y="119"/>
                    <a:pt x="23" y="119"/>
                    <a:pt x="23" y="119"/>
                  </a:cubicBezTo>
                  <a:cubicBezTo>
                    <a:pt x="23" y="118"/>
                    <a:pt x="23" y="118"/>
                    <a:pt x="23" y="118"/>
                  </a:cubicBezTo>
                  <a:cubicBezTo>
                    <a:pt x="23" y="116"/>
                    <a:pt x="23" y="116"/>
                    <a:pt x="23" y="116"/>
                  </a:cubicBezTo>
                  <a:cubicBezTo>
                    <a:pt x="25" y="115"/>
                    <a:pt x="25" y="115"/>
                    <a:pt x="25" y="115"/>
                  </a:cubicBezTo>
                  <a:cubicBezTo>
                    <a:pt x="24" y="118"/>
                    <a:pt x="24" y="118"/>
                    <a:pt x="24" y="118"/>
                  </a:cubicBezTo>
                  <a:lnTo>
                    <a:pt x="25" y="118"/>
                  </a:lnTo>
                  <a:close/>
                  <a:moveTo>
                    <a:pt x="27" y="99"/>
                  </a:moveTo>
                  <a:cubicBezTo>
                    <a:pt x="30" y="99"/>
                    <a:pt x="30" y="99"/>
                    <a:pt x="30" y="99"/>
                  </a:cubicBezTo>
                  <a:cubicBezTo>
                    <a:pt x="31" y="100"/>
                    <a:pt x="31" y="100"/>
                    <a:pt x="31" y="100"/>
                  </a:cubicBezTo>
                  <a:lnTo>
                    <a:pt x="27" y="99"/>
                  </a:lnTo>
                  <a:close/>
                  <a:moveTo>
                    <a:pt x="73" y="68"/>
                  </a:moveTo>
                  <a:cubicBezTo>
                    <a:pt x="71" y="66"/>
                    <a:pt x="71" y="66"/>
                    <a:pt x="71" y="66"/>
                  </a:cubicBezTo>
                  <a:cubicBezTo>
                    <a:pt x="74" y="66"/>
                    <a:pt x="74" y="66"/>
                    <a:pt x="74" y="66"/>
                  </a:cubicBezTo>
                  <a:lnTo>
                    <a:pt x="73" y="68"/>
                  </a:lnTo>
                  <a:close/>
                  <a:moveTo>
                    <a:pt x="113" y="33"/>
                  </a:moveTo>
                  <a:cubicBezTo>
                    <a:pt x="111" y="32"/>
                    <a:pt x="111" y="32"/>
                    <a:pt x="111" y="32"/>
                  </a:cubicBezTo>
                  <a:cubicBezTo>
                    <a:pt x="114" y="32"/>
                    <a:pt x="114" y="32"/>
                    <a:pt x="114" y="32"/>
                  </a:cubicBezTo>
                  <a:lnTo>
                    <a:pt x="113" y="33"/>
                  </a:lnTo>
                  <a:close/>
                  <a:moveTo>
                    <a:pt x="130" y="22"/>
                  </a:moveTo>
                  <a:cubicBezTo>
                    <a:pt x="129" y="20"/>
                    <a:pt x="129" y="20"/>
                    <a:pt x="129" y="20"/>
                  </a:cubicBezTo>
                  <a:cubicBezTo>
                    <a:pt x="130" y="20"/>
                    <a:pt x="130" y="20"/>
                    <a:pt x="130" y="20"/>
                  </a:cubicBezTo>
                  <a:lnTo>
                    <a:pt x="130" y="2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3" name="Freeform 37"/>
            <p:cNvSpPr>
              <a:spLocks noEditPoints="1"/>
            </p:cNvSpPr>
            <p:nvPr/>
          </p:nvSpPr>
          <p:spPr bwMode="auto">
            <a:xfrm>
              <a:off x="5567363" y="3148162"/>
              <a:ext cx="603250" cy="436562"/>
            </a:xfrm>
            <a:custGeom>
              <a:avLst/>
              <a:gdLst>
                <a:gd name="T0" fmla="*/ 134 w 144"/>
                <a:gd name="T1" fmla="*/ 23 h 104"/>
                <a:gd name="T2" fmla="*/ 136 w 144"/>
                <a:gd name="T3" fmla="*/ 20 h 104"/>
                <a:gd name="T4" fmla="*/ 130 w 144"/>
                <a:gd name="T5" fmla="*/ 18 h 104"/>
                <a:gd name="T6" fmla="*/ 124 w 144"/>
                <a:gd name="T7" fmla="*/ 18 h 104"/>
                <a:gd name="T8" fmla="*/ 116 w 144"/>
                <a:gd name="T9" fmla="*/ 15 h 104"/>
                <a:gd name="T10" fmla="*/ 110 w 144"/>
                <a:gd name="T11" fmla="*/ 13 h 104"/>
                <a:gd name="T12" fmla="*/ 103 w 144"/>
                <a:gd name="T13" fmla="*/ 14 h 104"/>
                <a:gd name="T14" fmla="*/ 97 w 144"/>
                <a:gd name="T15" fmla="*/ 13 h 104"/>
                <a:gd name="T16" fmla="*/ 87 w 144"/>
                <a:gd name="T17" fmla="*/ 10 h 104"/>
                <a:gd name="T18" fmla="*/ 83 w 144"/>
                <a:gd name="T19" fmla="*/ 5 h 104"/>
                <a:gd name="T20" fmla="*/ 70 w 144"/>
                <a:gd name="T21" fmla="*/ 4 h 104"/>
                <a:gd name="T22" fmla="*/ 58 w 144"/>
                <a:gd name="T23" fmla="*/ 4 h 104"/>
                <a:gd name="T24" fmla="*/ 34 w 144"/>
                <a:gd name="T25" fmla="*/ 2 h 104"/>
                <a:gd name="T26" fmla="*/ 23 w 144"/>
                <a:gd name="T27" fmla="*/ 1 h 104"/>
                <a:gd name="T28" fmla="*/ 14 w 144"/>
                <a:gd name="T29" fmla="*/ 1 h 104"/>
                <a:gd name="T30" fmla="*/ 10 w 144"/>
                <a:gd name="T31" fmla="*/ 4 h 104"/>
                <a:gd name="T32" fmla="*/ 3 w 144"/>
                <a:gd name="T33" fmla="*/ 7 h 104"/>
                <a:gd name="T34" fmla="*/ 1 w 144"/>
                <a:gd name="T35" fmla="*/ 13 h 104"/>
                <a:gd name="T36" fmla="*/ 1 w 144"/>
                <a:gd name="T37" fmla="*/ 17 h 104"/>
                <a:gd name="T38" fmla="*/ 3 w 144"/>
                <a:gd name="T39" fmla="*/ 17 h 104"/>
                <a:gd name="T40" fmla="*/ 3 w 144"/>
                <a:gd name="T41" fmla="*/ 21 h 104"/>
                <a:gd name="T42" fmla="*/ 4 w 144"/>
                <a:gd name="T43" fmla="*/ 24 h 104"/>
                <a:gd name="T44" fmla="*/ 8 w 144"/>
                <a:gd name="T45" fmla="*/ 23 h 104"/>
                <a:gd name="T46" fmla="*/ 10 w 144"/>
                <a:gd name="T47" fmla="*/ 24 h 104"/>
                <a:gd name="T48" fmla="*/ 14 w 144"/>
                <a:gd name="T49" fmla="*/ 25 h 104"/>
                <a:gd name="T50" fmla="*/ 21 w 144"/>
                <a:gd name="T51" fmla="*/ 24 h 104"/>
                <a:gd name="T52" fmla="*/ 27 w 144"/>
                <a:gd name="T53" fmla="*/ 25 h 104"/>
                <a:gd name="T54" fmla="*/ 30 w 144"/>
                <a:gd name="T55" fmla="*/ 30 h 104"/>
                <a:gd name="T56" fmla="*/ 23 w 144"/>
                <a:gd name="T57" fmla="*/ 37 h 104"/>
                <a:gd name="T58" fmla="*/ 23 w 144"/>
                <a:gd name="T59" fmla="*/ 47 h 104"/>
                <a:gd name="T60" fmla="*/ 21 w 144"/>
                <a:gd name="T61" fmla="*/ 51 h 104"/>
                <a:gd name="T62" fmla="*/ 17 w 144"/>
                <a:gd name="T63" fmla="*/ 56 h 104"/>
                <a:gd name="T64" fmla="*/ 17 w 144"/>
                <a:gd name="T65" fmla="*/ 60 h 104"/>
                <a:gd name="T66" fmla="*/ 17 w 144"/>
                <a:gd name="T67" fmla="*/ 68 h 104"/>
                <a:gd name="T68" fmla="*/ 17 w 144"/>
                <a:gd name="T69" fmla="*/ 74 h 104"/>
                <a:gd name="T70" fmla="*/ 17 w 144"/>
                <a:gd name="T71" fmla="*/ 78 h 104"/>
                <a:gd name="T72" fmla="*/ 13 w 144"/>
                <a:gd name="T73" fmla="*/ 83 h 104"/>
                <a:gd name="T74" fmla="*/ 18 w 144"/>
                <a:gd name="T75" fmla="*/ 88 h 104"/>
                <a:gd name="T76" fmla="*/ 25 w 144"/>
                <a:gd name="T77" fmla="*/ 94 h 104"/>
                <a:gd name="T78" fmla="*/ 27 w 144"/>
                <a:gd name="T79" fmla="*/ 97 h 104"/>
                <a:gd name="T80" fmla="*/ 28 w 144"/>
                <a:gd name="T81" fmla="*/ 103 h 104"/>
                <a:gd name="T82" fmla="*/ 36 w 144"/>
                <a:gd name="T83" fmla="*/ 103 h 104"/>
                <a:gd name="T84" fmla="*/ 46 w 144"/>
                <a:gd name="T85" fmla="*/ 97 h 104"/>
                <a:gd name="T86" fmla="*/ 64 w 144"/>
                <a:gd name="T87" fmla="*/ 96 h 104"/>
                <a:gd name="T88" fmla="*/ 73 w 144"/>
                <a:gd name="T89" fmla="*/ 94 h 104"/>
                <a:gd name="T90" fmla="*/ 83 w 144"/>
                <a:gd name="T91" fmla="*/ 84 h 104"/>
                <a:gd name="T92" fmla="*/ 90 w 144"/>
                <a:gd name="T93" fmla="*/ 78 h 104"/>
                <a:gd name="T94" fmla="*/ 100 w 144"/>
                <a:gd name="T95" fmla="*/ 67 h 104"/>
                <a:gd name="T96" fmla="*/ 97 w 144"/>
                <a:gd name="T97" fmla="*/ 53 h 104"/>
                <a:gd name="T98" fmla="*/ 107 w 144"/>
                <a:gd name="T99" fmla="*/ 41 h 104"/>
                <a:gd name="T100" fmla="*/ 117 w 144"/>
                <a:gd name="T101" fmla="*/ 34 h 104"/>
                <a:gd name="T102" fmla="*/ 25 w 144"/>
                <a:gd name="T103" fmla="*/ 94 h 104"/>
                <a:gd name="T104" fmla="*/ 133 w 144"/>
                <a:gd name="T105" fmla="*/ 53 h 104"/>
                <a:gd name="T106" fmla="*/ 126 w 144"/>
                <a:gd name="T107" fmla="*/ 57 h 104"/>
                <a:gd name="T108" fmla="*/ 133 w 144"/>
                <a:gd name="T109" fmla="*/ 60 h 104"/>
                <a:gd name="T110" fmla="*/ 137 w 144"/>
                <a:gd name="T111" fmla="*/ 54 h 104"/>
                <a:gd name="T112" fmla="*/ 115 w 144"/>
                <a:gd name="T113" fmla="*/ 66 h 104"/>
                <a:gd name="T114" fmla="*/ 117 w 144"/>
                <a:gd name="T115" fmla="*/ 64 h 104"/>
                <a:gd name="T116" fmla="*/ 140 w 144"/>
                <a:gd name="T117" fmla="*/ 52 h 104"/>
                <a:gd name="T118" fmla="*/ 144 w 144"/>
                <a:gd name="T119"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4" h="104">
                  <a:moveTo>
                    <a:pt x="132" y="28"/>
                  </a:moveTo>
                  <a:cubicBezTo>
                    <a:pt x="133" y="27"/>
                    <a:pt x="133" y="27"/>
                    <a:pt x="133" y="27"/>
                  </a:cubicBezTo>
                  <a:cubicBezTo>
                    <a:pt x="134" y="24"/>
                    <a:pt x="134" y="24"/>
                    <a:pt x="134" y="24"/>
                  </a:cubicBezTo>
                  <a:cubicBezTo>
                    <a:pt x="134" y="23"/>
                    <a:pt x="134" y="23"/>
                    <a:pt x="134" y="23"/>
                  </a:cubicBezTo>
                  <a:cubicBezTo>
                    <a:pt x="134" y="20"/>
                    <a:pt x="134" y="20"/>
                    <a:pt x="134" y="20"/>
                  </a:cubicBezTo>
                  <a:cubicBezTo>
                    <a:pt x="134" y="20"/>
                    <a:pt x="134" y="20"/>
                    <a:pt x="134" y="20"/>
                  </a:cubicBezTo>
                  <a:cubicBezTo>
                    <a:pt x="135" y="20"/>
                    <a:pt x="135" y="20"/>
                    <a:pt x="135" y="20"/>
                  </a:cubicBezTo>
                  <a:cubicBezTo>
                    <a:pt x="136" y="20"/>
                    <a:pt x="136" y="20"/>
                    <a:pt x="136" y="20"/>
                  </a:cubicBezTo>
                  <a:cubicBezTo>
                    <a:pt x="136" y="18"/>
                    <a:pt x="136" y="18"/>
                    <a:pt x="136" y="18"/>
                  </a:cubicBezTo>
                  <a:cubicBezTo>
                    <a:pt x="134" y="17"/>
                    <a:pt x="134" y="17"/>
                    <a:pt x="134" y="17"/>
                  </a:cubicBezTo>
                  <a:cubicBezTo>
                    <a:pt x="132" y="17"/>
                    <a:pt x="132" y="17"/>
                    <a:pt x="132" y="17"/>
                  </a:cubicBezTo>
                  <a:cubicBezTo>
                    <a:pt x="130" y="18"/>
                    <a:pt x="130" y="18"/>
                    <a:pt x="130" y="18"/>
                  </a:cubicBezTo>
                  <a:cubicBezTo>
                    <a:pt x="129" y="18"/>
                    <a:pt x="129" y="18"/>
                    <a:pt x="129" y="18"/>
                  </a:cubicBezTo>
                  <a:cubicBezTo>
                    <a:pt x="127" y="18"/>
                    <a:pt x="127" y="18"/>
                    <a:pt x="127" y="18"/>
                  </a:cubicBezTo>
                  <a:cubicBezTo>
                    <a:pt x="126" y="18"/>
                    <a:pt x="126" y="18"/>
                    <a:pt x="126" y="18"/>
                  </a:cubicBezTo>
                  <a:cubicBezTo>
                    <a:pt x="124" y="18"/>
                    <a:pt x="124" y="18"/>
                    <a:pt x="124" y="18"/>
                  </a:cubicBezTo>
                  <a:cubicBezTo>
                    <a:pt x="123" y="18"/>
                    <a:pt x="123" y="18"/>
                    <a:pt x="123" y="18"/>
                  </a:cubicBezTo>
                  <a:cubicBezTo>
                    <a:pt x="119" y="17"/>
                    <a:pt x="119" y="17"/>
                    <a:pt x="119" y="17"/>
                  </a:cubicBezTo>
                  <a:cubicBezTo>
                    <a:pt x="116" y="17"/>
                    <a:pt x="116" y="17"/>
                    <a:pt x="116" y="17"/>
                  </a:cubicBezTo>
                  <a:cubicBezTo>
                    <a:pt x="116" y="15"/>
                    <a:pt x="116" y="15"/>
                    <a:pt x="116" y="15"/>
                  </a:cubicBezTo>
                  <a:cubicBezTo>
                    <a:pt x="116" y="14"/>
                    <a:pt x="116" y="14"/>
                    <a:pt x="116" y="14"/>
                  </a:cubicBezTo>
                  <a:cubicBezTo>
                    <a:pt x="114" y="14"/>
                    <a:pt x="114" y="14"/>
                    <a:pt x="114" y="14"/>
                  </a:cubicBezTo>
                  <a:cubicBezTo>
                    <a:pt x="113" y="14"/>
                    <a:pt x="113" y="14"/>
                    <a:pt x="113" y="14"/>
                  </a:cubicBezTo>
                  <a:cubicBezTo>
                    <a:pt x="110" y="13"/>
                    <a:pt x="110" y="13"/>
                    <a:pt x="110" y="13"/>
                  </a:cubicBezTo>
                  <a:cubicBezTo>
                    <a:pt x="109" y="13"/>
                    <a:pt x="109" y="13"/>
                    <a:pt x="109" y="13"/>
                  </a:cubicBezTo>
                  <a:cubicBezTo>
                    <a:pt x="107" y="13"/>
                    <a:pt x="107" y="13"/>
                    <a:pt x="107" y="13"/>
                  </a:cubicBezTo>
                  <a:cubicBezTo>
                    <a:pt x="107" y="14"/>
                    <a:pt x="107" y="14"/>
                    <a:pt x="107" y="14"/>
                  </a:cubicBezTo>
                  <a:cubicBezTo>
                    <a:pt x="103" y="14"/>
                    <a:pt x="103" y="14"/>
                    <a:pt x="103" y="14"/>
                  </a:cubicBezTo>
                  <a:cubicBezTo>
                    <a:pt x="101" y="14"/>
                    <a:pt x="101" y="14"/>
                    <a:pt x="101" y="14"/>
                  </a:cubicBezTo>
                  <a:cubicBezTo>
                    <a:pt x="100" y="14"/>
                    <a:pt x="100" y="14"/>
                    <a:pt x="100" y="14"/>
                  </a:cubicBezTo>
                  <a:cubicBezTo>
                    <a:pt x="99" y="14"/>
                    <a:pt x="99" y="14"/>
                    <a:pt x="99" y="14"/>
                  </a:cubicBezTo>
                  <a:cubicBezTo>
                    <a:pt x="97" y="13"/>
                    <a:pt x="97" y="13"/>
                    <a:pt x="97" y="13"/>
                  </a:cubicBezTo>
                  <a:cubicBezTo>
                    <a:pt x="96" y="13"/>
                    <a:pt x="96" y="13"/>
                    <a:pt x="96" y="13"/>
                  </a:cubicBezTo>
                  <a:cubicBezTo>
                    <a:pt x="91" y="11"/>
                    <a:pt x="91" y="11"/>
                    <a:pt x="91" y="11"/>
                  </a:cubicBezTo>
                  <a:cubicBezTo>
                    <a:pt x="89" y="10"/>
                    <a:pt x="89" y="10"/>
                    <a:pt x="89" y="10"/>
                  </a:cubicBezTo>
                  <a:cubicBezTo>
                    <a:pt x="87" y="10"/>
                    <a:pt x="87" y="10"/>
                    <a:pt x="87" y="10"/>
                  </a:cubicBezTo>
                  <a:cubicBezTo>
                    <a:pt x="86" y="10"/>
                    <a:pt x="86" y="10"/>
                    <a:pt x="86" y="10"/>
                  </a:cubicBezTo>
                  <a:cubicBezTo>
                    <a:pt x="84" y="8"/>
                    <a:pt x="84" y="8"/>
                    <a:pt x="84" y="8"/>
                  </a:cubicBezTo>
                  <a:cubicBezTo>
                    <a:pt x="86" y="7"/>
                    <a:pt x="86" y="7"/>
                    <a:pt x="86" y="7"/>
                  </a:cubicBezTo>
                  <a:cubicBezTo>
                    <a:pt x="83" y="5"/>
                    <a:pt x="83" y="5"/>
                    <a:pt x="83" y="5"/>
                  </a:cubicBezTo>
                  <a:cubicBezTo>
                    <a:pt x="81" y="5"/>
                    <a:pt x="81" y="5"/>
                    <a:pt x="81" y="5"/>
                  </a:cubicBezTo>
                  <a:cubicBezTo>
                    <a:pt x="79" y="5"/>
                    <a:pt x="79" y="5"/>
                    <a:pt x="79" y="5"/>
                  </a:cubicBezTo>
                  <a:cubicBezTo>
                    <a:pt x="76" y="5"/>
                    <a:pt x="76" y="5"/>
                    <a:pt x="76" y="5"/>
                  </a:cubicBezTo>
                  <a:cubicBezTo>
                    <a:pt x="70" y="4"/>
                    <a:pt x="70" y="4"/>
                    <a:pt x="70" y="4"/>
                  </a:cubicBezTo>
                  <a:cubicBezTo>
                    <a:pt x="67" y="5"/>
                    <a:pt x="67" y="5"/>
                    <a:pt x="67" y="5"/>
                  </a:cubicBezTo>
                  <a:cubicBezTo>
                    <a:pt x="66" y="4"/>
                    <a:pt x="66" y="4"/>
                    <a:pt x="66" y="4"/>
                  </a:cubicBezTo>
                  <a:cubicBezTo>
                    <a:pt x="61" y="4"/>
                    <a:pt x="61" y="4"/>
                    <a:pt x="61" y="4"/>
                  </a:cubicBezTo>
                  <a:cubicBezTo>
                    <a:pt x="58" y="4"/>
                    <a:pt x="58" y="4"/>
                    <a:pt x="58" y="4"/>
                  </a:cubicBezTo>
                  <a:cubicBezTo>
                    <a:pt x="53" y="4"/>
                    <a:pt x="53" y="4"/>
                    <a:pt x="53" y="4"/>
                  </a:cubicBezTo>
                  <a:cubicBezTo>
                    <a:pt x="48" y="4"/>
                    <a:pt x="48" y="4"/>
                    <a:pt x="48" y="4"/>
                  </a:cubicBezTo>
                  <a:cubicBezTo>
                    <a:pt x="40" y="2"/>
                    <a:pt x="40" y="2"/>
                    <a:pt x="40" y="2"/>
                  </a:cubicBezTo>
                  <a:cubicBezTo>
                    <a:pt x="34" y="2"/>
                    <a:pt x="34" y="2"/>
                    <a:pt x="34" y="2"/>
                  </a:cubicBezTo>
                  <a:cubicBezTo>
                    <a:pt x="28" y="2"/>
                    <a:pt x="28" y="2"/>
                    <a:pt x="28" y="2"/>
                  </a:cubicBezTo>
                  <a:cubicBezTo>
                    <a:pt x="25" y="2"/>
                    <a:pt x="25" y="2"/>
                    <a:pt x="25" y="2"/>
                  </a:cubicBezTo>
                  <a:cubicBezTo>
                    <a:pt x="24" y="4"/>
                    <a:pt x="24" y="4"/>
                    <a:pt x="24" y="4"/>
                  </a:cubicBezTo>
                  <a:cubicBezTo>
                    <a:pt x="23" y="1"/>
                    <a:pt x="23" y="1"/>
                    <a:pt x="23" y="1"/>
                  </a:cubicBezTo>
                  <a:cubicBezTo>
                    <a:pt x="20" y="1"/>
                    <a:pt x="20" y="1"/>
                    <a:pt x="20" y="1"/>
                  </a:cubicBezTo>
                  <a:cubicBezTo>
                    <a:pt x="18" y="1"/>
                    <a:pt x="18" y="1"/>
                    <a:pt x="18" y="1"/>
                  </a:cubicBezTo>
                  <a:cubicBezTo>
                    <a:pt x="17" y="0"/>
                    <a:pt x="17" y="0"/>
                    <a:pt x="17" y="0"/>
                  </a:cubicBezTo>
                  <a:cubicBezTo>
                    <a:pt x="14" y="1"/>
                    <a:pt x="14" y="1"/>
                    <a:pt x="14" y="1"/>
                  </a:cubicBezTo>
                  <a:cubicBezTo>
                    <a:pt x="14" y="0"/>
                    <a:pt x="14" y="0"/>
                    <a:pt x="14" y="0"/>
                  </a:cubicBezTo>
                  <a:cubicBezTo>
                    <a:pt x="13" y="1"/>
                    <a:pt x="13" y="1"/>
                    <a:pt x="13" y="1"/>
                  </a:cubicBezTo>
                  <a:cubicBezTo>
                    <a:pt x="11" y="2"/>
                    <a:pt x="11" y="2"/>
                    <a:pt x="11" y="2"/>
                  </a:cubicBezTo>
                  <a:cubicBezTo>
                    <a:pt x="10" y="4"/>
                    <a:pt x="10" y="4"/>
                    <a:pt x="10" y="4"/>
                  </a:cubicBezTo>
                  <a:cubicBezTo>
                    <a:pt x="11" y="4"/>
                    <a:pt x="11" y="4"/>
                    <a:pt x="11" y="4"/>
                  </a:cubicBezTo>
                  <a:cubicBezTo>
                    <a:pt x="7" y="5"/>
                    <a:pt x="7" y="5"/>
                    <a:pt x="7" y="5"/>
                  </a:cubicBezTo>
                  <a:cubicBezTo>
                    <a:pt x="4" y="5"/>
                    <a:pt x="4" y="5"/>
                    <a:pt x="4" y="5"/>
                  </a:cubicBezTo>
                  <a:cubicBezTo>
                    <a:pt x="3" y="7"/>
                    <a:pt x="3" y="7"/>
                    <a:pt x="3" y="7"/>
                  </a:cubicBezTo>
                  <a:cubicBezTo>
                    <a:pt x="1" y="8"/>
                    <a:pt x="1" y="8"/>
                    <a:pt x="1" y="8"/>
                  </a:cubicBezTo>
                  <a:cubicBezTo>
                    <a:pt x="0" y="10"/>
                    <a:pt x="0" y="10"/>
                    <a:pt x="0" y="10"/>
                  </a:cubicBezTo>
                  <a:cubicBezTo>
                    <a:pt x="0" y="11"/>
                    <a:pt x="0" y="11"/>
                    <a:pt x="0" y="11"/>
                  </a:cubicBezTo>
                  <a:cubicBezTo>
                    <a:pt x="1" y="13"/>
                    <a:pt x="1" y="13"/>
                    <a:pt x="1" y="13"/>
                  </a:cubicBezTo>
                  <a:cubicBezTo>
                    <a:pt x="3" y="13"/>
                    <a:pt x="3" y="13"/>
                    <a:pt x="3" y="13"/>
                  </a:cubicBezTo>
                  <a:cubicBezTo>
                    <a:pt x="1" y="14"/>
                    <a:pt x="1" y="14"/>
                    <a:pt x="1" y="14"/>
                  </a:cubicBezTo>
                  <a:cubicBezTo>
                    <a:pt x="1" y="15"/>
                    <a:pt x="1" y="15"/>
                    <a:pt x="1" y="15"/>
                  </a:cubicBezTo>
                  <a:cubicBezTo>
                    <a:pt x="1" y="17"/>
                    <a:pt x="1" y="17"/>
                    <a:pt x="1" y="17"/>
                  </a:cubicBezTo>
                  <a:cubicBezTo>
                    <a:pt x="3" y="15"/>
                    <a:pt x="3" y="15"/>
                    <a:pt x="3" y="15"/>
                  </a:cubicBezTo>
                  <a:cubicBezTo>
                    <a:pt x="4" y="14"/>
                    <a:pt x="4" y="14"/>
                    <a:pt x="4" y="14"/>
                  </a:cubicBezTo>
                  <a:cubicBezTo>
                    <a:pt x="4" y="15"/>
                    <a:pt x="4" y="15"/>
                    <a:pt x="4" y="15"/>
                  </a:cubicBezTo>
                  <a:cubicBezTo>
                    <a:pt x="3" y="17"/>
                    <a:pt x="3" y="17"/>
                    <a:pt x="3" y="17"/>
                  </a:cubicBezTo>
                  <a:cubicBezTo>
                    <a:pt x="4" y="18"/>
                    <a:pt x="4" y="18"/>
                    <a:pt x="4" y="18"/>
                  </a:cubicBezTo>
                  <a:cubicBezTo>
                    <a:pt x="3" y="20"/>
                    <a:pt x="3" y="20"/>
                    <a:pt x="3" y="20"/>
                  </a:cubicBezTo>
                  <a:cubicBezTo>
                    <a:pt x="4" y="20"/>
                    <a:pt x="4" y="20"/>
                    <a:pt x="4" y="20"/>
                  </a:cubicBezTo>
                  <a:cubicBezTo>
                    <a:pt x="3" y="21"/>
                    <a:pt x="3" y="21"/>
                    <a:pt x="3" y="21"/>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7" y="23"/>
                    <a:pt x="7" y="23"/>
                    <a:pt x="7" y="23"/>
                  </a:cubicBezTo>
                  <a:cubicBezTo>
                    <a:pt x="8" y="23"/>
                    <a:pt x="8" y="23"/>
                    <a:pt x="8" y="23"/>
                  </a:cubicBezTo>
                  <a:cubicBezTo>
                    <a:pt x="10" y="21"/>
                    <a:pt x="10" y="21"/>
                    <a:pt x="10" y="21"/>
                  </a:cubicBezTo>
                  <a:cubicBezTo>
                    <a:pt x="10" y="23"/>
                    <a:pt x="10" y="23"/>
                    <a:pt x="10" y="23"/>
                  </a:cubicBezTo>
                  <a:cubicBezTo>
                    <a:pt x="11" y="23"/>
                    <a:pt x="11" y="23"/>
                    <a:pt x="11" y="23"/>
                  </a:cubicBezTo>
                  <a:cubicBezTo>
                    <a:pt x="10" y="24"/>
                    <a:pt x="10" y="24"/>
                    <a:pt x="10" y="24"/>
                  </a:cubicBezTo>
                  <a:cubicBezTo>
                    <a:pt x="10" y="25"/>
                    <a:pt x="10" y="25"/>
                    <a:pt x="10" y="25"/>
                  </a:cubicBezTo>
                  <a:cubicBezTo>
                    <a:pt x="11" y="25"/>
                    <a:pt x="11" y="25"/>
                    <a:pt x="11" y="25"/>
                  </a:cubicBezTo>
                  <a:cubicBezTo>
                    <a:pt x="13" y="25"/>
                    <a:pt x="13" y="25"/>
                    <a:pt x="13" y="25"/>
                  </a:cubicBezTo>
                  <a:cubicBezTo>
                    <a:pt x="14" y="25"/>
                    <a:pt x="14" y="25"/>
                    <a:pt x="14" y="25"/>
                  </a:cubicBezTo>
                  <a:cubicBezTo>
                    <a:pt x="15" y="25"/>
                    <a:pt x="15" y="25"/>
                    <a:pt x="15" y="25"/>
                  </a:cubicBezTo>
                  <a:cubicBezTo>
                    <a:pt x="18" y="25"/>
                    <a:pt x="18" y="25"/>
                    <a:pt x="18" y="25"/>
                  </a:cubicBezTo>
                  <a:cubicBezTo>
                    <a:pt x="20" y="25"/>
                    <a:pt x="20" y="25"/>
                    <a:pt x="20" y="25"/>
                  </a:cubicBezTo>
                  <a:cubicBezTo>
                    <a:pt x="21" y="24"/>
                    <a:pt x="21" y="24"/>
                    <a:pt x="21" y="24"/>
                  </a:cubicBezTo>
                  <a:cubicBezTo>
                    <a:pt x="23" y="24"/>
                    <a:pt x="23" y="24"/>
                    <a:pt x="23" y="24"/>
                  </a:cubicBezTo>
                  <a:cubicBezTo>
                    <a:pt x="24" y="24"/>
                    <a:pt x="24" y="24"/>
                    <a:pt x="24" y="24"/>
                  </a:cubicBezTo>
                  <a:cubicBezTo>
                    <a:pt x="27" y="24"/>
                    <a:pt x="27" y="24"/>
                    <a:pt x="27" y="24"/>
                  </a:cubicBezTo>
                  <a:cubicBezTo>
                    <a:pt x="27" y="25"/>
                    <a:pt x="27" y="25"/>
                    <a:pt x="27" y="25"/>
                  </a:cubicBezTo>
                  <a:cubicBezTo>
                    <a:pt x="27" y="27"/>
                    <a:pt x="27" y="27"/>
                    <a:pt x="27" y="27"/>
                  </a:cubicBezTo>
                  <a:cubicBezTo>
                    <a:pt x="28" y="28"/>
                    <a:pt x="28" y="28"/>
                    <a:pt x="28" y="28"/>
                  </a:cubicBezTo>
                  <a:cubicBezTo>
                    <a:pt x="31" y="28"/>
                    <a:pt x="31" y="28"/>
                    <a:pt x="31" y="28"/>
                  </a:cubicBezTo>
                  <a:cubicBezTo>
                    <a:pt x="30" y="30"/>
                    <a:pt x="30" y="30"/>
                    <a:pt x="30" y="30"/>
                  </a:cubicBezTo>
                  <a:cubicBezTo>
                    <a:pt x="28" y="33"/>
                    <a:pt x="28" y="33"/>
                    <a:pt x="28" y="33"/>
                  </a:cubicBezTo>
                  <a:cubicBezTo>
                    <a:pt x="25" y="35"/>
                    <a:pt x="25" y="35"/>
                    <a:pt x="25" y="35"/>
                  </a:cubicBezTo>
                  <a:cubicBezTo>
                    <a:pt x="24" y="35"/>
                    <a:pt x="24" y="35"/>
                    <a:pt x="24" y="35"/>
                  </a:cubicBezTo>
                  <a:cubicBezTo>
                    <a:pt x="23" y="37"/>
                    <a:pt x="23" y="37"/>
                    <a:pt x="23" y="37"/>
                  </a:cubicBezTo>
                  <a:cubicBezTo>
                    <a:pt x="24" y="40"/>
                    <a:pt x="24" y="40"/>
                    <a:pt x="24" y="40"/>
                  </a:cubicBezTo>
                  <a:cubicBezTo>
                    <a:pt x="23" y="43"/>
                    <a:pt x="23" y="43"/>
                    <a:pt x="23" y="43"/>
                  </a:cubicBezTo>
                  <a:cubicBezTo>
                    <a:pt x="23" y="45"/>
                    <a:pt x="23" y="45"/>
                    <a:pt x="23" y="45"/>
                  </a:cubicBezTo>
                  <a:cubicBezTo>
                    <a:pt x="23" y="47"/>
                    <a:pt x="23" y="47"/>
                    <a:pt x="23" y="47"/>
                  </a:cubicBezTo>
                  <a:cubicBezTo>
                    <a:pt x="21" y="47"/>
                    <a:pt x="21" y="47"/>
                    <a:pt x="21" y="47"/>
                  </a:cubicBezTo>
                  <a:cubicBezTo>
                    <a:pt x="21" y="48"/>
                    <a:pt x="21" y="48"/>
                    <a:pt x="21" y="48"/>
                  </a:cubicBezTo>
                  <a:cubicBezTo>
                    <a:pt x="21" y="50"/>
                    <a:pt x="21" y="50"/>
                    <a:pt x="21" y="50"/>
                  </a:cubicBezTo>
                  <a:cubicBezTo>
                    <a:pt x="21" y="51"/>
                    <a:pt x="21" y="51"/>
                    <a:pt x="21" y="51"/>
                  </a:cubicBezTo>
                  <a:cubicBezTo>
                    <a:pt x="21" y="53"/>
                    <a:pt x="21" y="53"/>
                    <a:pt x="21" y="53"/>
                  </a:cubicBezTo>
                  <a:cubicBezTo>
                    <a:pt x="20" y="54"/>
                    <a:pt x="20" y="54"/>
                    <a:pt x="20" y="54"/>
                  </a:cubicBezTo>
                  <a:cubicBezTo>
                    <a:pt x="18" y="56"/>
                    <a:pt x="18" y="56"/>
                    <a:pt x="18" y="56"/>
                  </a:cubicBezTo>
                  <a:cubicBezTo>
                    <a:pt x="17" y="56"/>
                    <a:pt x="17" y="56"/>
                    <a:pt x="17" y="56"/>
                  </a:cubicBezTo>
                  <a:cubicBezTo>
                    <a:pt x="14" y="56"/>
                    <a:pt x="14" y="56"/>
                    <a:pt x="14" y="56"/>
                  </a:cubicBezTo>
                  <a:cubicBezTo>
                    <a:pt x="17" y="57"/>
                    <a:pt x="17" y="57"/>
                    <a:pt x="17" y="57"/>
                  </a:cubicBezTo>
                  <a:cubicBezTo>
                    <a:pt x="17" y="58"/>
                    <a:pt x="17" y="58"/>
                    <a:pt x="17" y="58"/>
                  </a:cubicBezTo>
                  <a:cubicBezTo>
                    <a:pt x="17" y="60"/>
                    <a:pt x="17" y="60"/>
                    <a:pt x="17" y="60"/>
                  </a:cubicBezTo>
                  <a:cubicBezTo>
                    <a:pt x="18" y="61"/>
                    <a:pt x="18" y="61"/>
                    <a:pt x="18" y="61"/>
                  </a:cubicBezTo>
                  <a:cubicBezTo>
                    <a:pt x="20" y="64"/>
                    <a:pt x="20" y="64"/>
                    <a:pt x="20" y="64"/>
                  </a:cubicBezTo>
                  <a:cubicBezTo>
                    <a:pt x="17" y="67"/>
                    <a:pt x="17" y="67"/>
                    <a:pt x="17" y="67"/>
                  </a:cubicBezTo>
                  <a:cubicBezTo>
                    <a:pt x="17" y="68"/>
                    <a:pt x="17" y="68"/>
                    <a:pt x="17" y="68"/>
                  </a:cubicBezTo>
                  <a:cubicBezTo>
                    <a:pt x="15" y="70"/>
                    <a:pt x="15" y="70"/>
                    <a:pt x="15" y="70"/>
                  </a:cubicBezTo>
                  <a:cubicBezTo>
                    <a:pt x="16" y="71"/>
                    <a:pt x="16" y="71"/>
                    <a:pt x="16" y="71"/>
                  </a:cubicBezTo>
                  <a:cubicBezTo>
                    <a:pt x="15" y="71"/>
                    <a:pt x="15" y="71"/>
                    <a:pt x="15" y="71"/>
                  </a:cubicBezTo>
                  <a:cubicBezTo>
                    <a:pt x="17" y="74"/>
                    <a:pt x="17" y="74"/>
                    <a:pt x="17" y="74"/>
                  </a:cubicBezTo>
                  <a:cubicBezTo>
                    <a:pt x="18" y="74"/>
                    <a:pt x="18" y="74"/>
                    <a:pt x="18" y="74"/>
                  </a:cubicBezTo>
                  <a:cubicBezTo>
                    <a:pt x="20" y="74"/>
                    <a:pt x="20" y="74"/>
                    <a:pt x="20" y="74"/>
                  </a:cubicBezTo>
                  <a:cubicBezTo>
                    <a:pt x="18" y="77"/>
                    <a:pt x="18" y="77"/>
                    <a:pt x="18" y="77"/>
                  </a:cubicBezTo>
                  <a:cubicBezTo>
                    <a:pt x="17" y="78"/>
                    <a:pt x="17" y="78"/>
                    <a:pt x="17" y="78"/>
                  </a:cubicBezTo>
                  <a:cubicBezTo>
                    <a:pt x="15" y="80"/>
                    <a:pt x="15" y="80"/>
                    <a:pt x="15" y="80"/>
                  </a:cubicBezTo>
                  <a:cubicBezTo>
                    <a:pt x="14" y="81"/>
                    <a:pt x="14" y="81"/>
                    <a:pt x="14" y="81"/>
                  </a:cubicBezTo>
                  <a:cubicBezTo>
                    <a:pt x="13" y="83"/>
                    <a:pt x="13" y="83"/>
                    <a:pt x="13" y="83"/>
                  </a:cubicBezTo>
                  <a:cubicBezTo>
                    <a:pt x="13" y="83"/>
                    <a:pt x="13" y="83"/>
                    <a:pt x="13" y="83"/>
                  </a:cubicBezTo>
                  <a:cubicBezTo>
                    <a:pt x="13" y="86"/>
                    <a:pt x="13" y="86"/>
                    <a:pt x="13" y="86"/>
                  </a:cubicBezTo>
                  <a:cubicBezTo>
                    <a:pt x="14" y="88"/>
                    <a:pt x="14" y="88"/>
                    <a:pt x="14" y="88"/>
                  </a:cubicBezTo>
                  <a:cubicBezTo>
                    <a:pt x="17" y="88"/>
                    <a:pt x="17" y="88"/>
                    <a:pt x="17" y="88"/>
                  </a:cubicBezTo>
                  <a:cubicBezTo>
                    <a:pt x="18" y="88"/>
                    <a:pt x="18" y="88"/>
                    <a:pt x="18" y="88"/>
                  </a:cubicBezTo>
                  <a:cubicBezTo>
                    <a:pt x="20" y="87"/>
                    <a:pt x="20" y="87"/>
                    <a:pt x="20" y="87"/>
                  </a:cubicBezTo>
                  <a:cubicBezTo>
                    <a:pt x="20" y="88"/>
                    <a:pt x="20" y="88"/>
                    <a:pt x="20" y="88"/>
                  </a:cubicBezTo>
                  <a:cubicBezTo>
                    <a:pt x="21" y="91"/>
                    <a:pt x="21" y="91"/>
                    <a:pt x="21" y="91"/>
                  </a:cubicBezTo>
                  <a:cubicBezTo>
                    <a:pt x="25" y="94"/>
                    <a:pt x="25" y="94"/>
                    <a:pt x="25" y="94"/>
                  </a:cubicBezTo>
                  <a:cubicBezTo>
                    <a:pt x="24" y="94"/>
                    <a:pt x="24" y="94"/>
                    <a:pt x="24" y="94"/>
                  </a:cubicBezTo>
                  <a:cubicBezTo>
                    <a:pt x="24" y="96"/>
                    <a:pt x="24" y="96"/>
                    <a:pt x="24" y="96"/>
                  </a:cubicBezTo>
                  <a:cubicBezTo>
                    <a:pt x="25" y="96"/>
                    <a:pt x="25" y="96"/>
                    <a:pt x="25" y="96"/>
                  </a:cubicBezTo>
                  <a:cubicBezTo>
                    <a:pt x="27" y="97"/>
                    <a:pt x="27" y="97"/>
                    <a:pt x="27" y="97"/>
                  </a:cubicBezTo>
                  <a:cubicBezTo>
                    <a:pt x="27" y="99"/>
                    <a:pt x="27" y="99"/>
                    <a:pt x="27" y="99"/>
                  </a:cubicBezTo>
                  <a:cubicBezTo>
                    <a:pt x="25" y="99"/>
                    <a:pt x="25" y="99"/>
                    <a:pt x="25" y="99"/>
                  </a:cubicBezTo>
                  <a:cubicBezTo>
                    <a:pt x="27" y="101"/>
                    <a:pt x="27" y="101"/>
                    <a:pt x="27" y="101"/>
                  </a:cubicBezTo>
                  <a:cubicBezTo>
                    <a:pt x="28" y="103"/>
                    <a:pt x="28" y="103"/>
                    <a:pt x="28" y="103"/>
                  </a:cubicBezTo>
                  <a:cubicBezTo>
                    <a:pt x="31" y="104"/>
                    <a:pt x="31" y="104"/>
                    <a:pt x="31" y="104"/>
                  </a:cubicBezTo>
                  <a:cubicBezTo>
                    <a:pt x="33" y="104"/>
                    <a:pt x="33" y="104"/>
                    <a:pt x="33" y="104"/>
                  </a:cubicBezTo>
                  <a:cubicBezTo>
                    <a:pt x="34" y="104"/>
                    <a:pt x="34" y="104"/>
                    <a:pt x="34" y="104"/>
                  </a:cubicBezTo>
                  <a:cubicBezTo>
                    <a:pt x="36" y="103"/>
                    <a:pt x="36" y="103"/>
                    <a:pt x="36" y="103"/>
                  </a:cubicBezTo>
                  <a:cubicBezTo>
                    <a:pt x="37" y="101"/>
                    <a:pt x="37" y="101"/>
                    <a:pt x="37" y="101"/>
                  </a:cubicBezTo>
                  <a:cubicBezTo>
                    <a:pt x="38" y="99"/>
                    <a:pt x="38" y="99"/>
                    <a:pt x="38" y="99"/>
                  </a:cubicBezTo>
                  <a:cubicBezTo>
                    <a:pt x="43" y="99"/>
                    <a:pt x="43" y="99"/>
                    <a:pt x="43" y="99"/>
                  </a:cubicBezTo>
                  <a:cubicBezTo>
                    <a:pt x="46" y="97"/>
                    <a:pt x="46" y="97"/>
                    <a:pt x="46" y="97"/>
                  </a:cubicBezTo>
                  <a:cubicBezTo>
                    <a:pt x="47" y="96"/>
                    <a:pt x="47" y="96"/>
                    <a:pt x="47" y="96"/>
                  </a:cubicBezTo>
                  <a:cubicBezTo>
                    <a:pt x="50" y="96"/>
                    <a:pt x="50" y="96"/>
                    <a:pt x="50" y="96"/>
                  </a:cubicBezTo>
                  <a:cubicBezTo>
                    <a:pt x="61" y="94"/>
                    <a:pt x="61" y="94"/>
                    <a:pt x="61" y="94"/>
                  </a:cubicBezTo>
                  <a:cubicBezTo>
                    <a:pt x="64" y="96"/>
                    <a:pt x="64" y="96"/>
                    <a:pt x="64" y="96"/>
                  </a:cubicBezTo>
                  <a:cubicBezTo>
                    <a:pt x="67" y="94"/>
                    <a:pt x="67" y="94"/>
                    <a:pt x="67" y="94"/>
                  </a:cubicBezTo>
                  <a:cubicBezTo>
                    <a:pt x="68" y="94"/>
                    <a:pt x="68" y="94"/>
                    <a:pt x="68" y="94"/>
                  </a:cubicBezTo>
                  <a:cubicBezTo>
                    <a:pt x="71" y="94"/>
                    <a:pt x="71" y="94"/>
                    <a:pt x="71" y="94"/>
                  </a:cubicBezTo>
                  <a:cubicBezTo>
                    <a:pt x="73" y="94"/>
                    <a:pt x="73" y="94"/>
                    <a:pt x="73" y="94"/>
                  </a:cubicBezTo>
                  <a:cubicBezTo>
                    <a:pt x="74" y="93"/>
                    <a:pt x="74" y="93"/>
                    <a:pt x="74" y="93"/>
                  </a:cubicBezTo>
                  <a:cubicBezTo>
                    <a:pt x="76" y="90"/>
                    <a:pt x="76" y="90"/>
                    <a:pt x="76" y="90"/>
                  </a:cubicBezTo>
                  <a:cubicBezTo>
                    <a:pt x="79" y="86"/>
                    <a:pt x="79" y="86"/>
                    <a:pt x="79" y="86"/>
                  </a:cubicBezTo>
                  <a:cubicBezTo>
                    <a:pt x="83" y="84"/>
                    <a:pt x="83" y="84"/>
                    <a:pt x="83" y="84"/>
                  </a:cubicBezTo>
                  <a:cubicBezTo>
                    <a:pt x="87" y="84"/>
                    <a:pt x="87" y="84"/>
                    <a:pt x="87" y="84"/>
                  </a:cubicBezTo>
                  <a:cubicBezTo>
                    <a:pt x="89" y="83"/>
                    <a:pt x="89" y="83"/>
                    <a:pt x="89" y="83"/>
                  </a:cubicBezTo>
                  <a:cubicBezTo>
                    <a:pt x="89" y="81"/>
                    <a:pt x="89" y="81"/>
                    <a:pt x="89" y="81"/>
                  </a:cubicBezTo>
                  <a:cubicBezTo>
                    <a:pt x="90" y="78"/>
                    <a:pt x="90" y="78"/>
                    <a:pt x="90" y="78"/>
                  </a:cubicBezTo>
                  <a:cubicBezTo>
                    <a:pt x="91" y="74"/>
                    <a:pt x="91" y="74"/>
                    <a:pt x="91" y="74"/>
                  </a:cubicBezTo>
                  <a:cubicBezTo>
                    <a:pt x="97" y="70"/>
                    <a:pt x="97" y="70"/>
                    <a:pt x="97" y="70"/>
                  </a:cubicBezTo>
                  <a:cubicBezTo>
                    <a:pt x="99" y="68"/>
                    <a:pt x="99" y="68"/>
                    <a:pt x="99" y="68"/>
                  </a:cubicBezTo>
                  <a:cubicBezTo>
                    <a:pt x="100" y="67"/>
                    <a:pt x="100" y="67"/>
                    <a:pt x="100" y="67"/>
                  </a:cubicBezTo>
                  <a:cubicBezTo>
                    <a:pt x="97" y="64"/>
                    <a:pt x="97" y="64"/>
                    <a:pt x="97" y="64"/>
                  </a:cubicBezTo>
                  <a:cubicBezTo>
                    <a:pt x="96" y="61"/>
                    <a:pt x="96" y="61"/>
                    <a:pt x="96" y="61"/>
                  </a:cubicBezTo>
                  <a:cubicBezTo>
                    <a:pt x="96" y="57"/>
                    <a:pt x="96" y="57"/>
                    <a:pt x="96" y="57"/>
                  </a:cubicBezTo>
                  <a:cubicBezTo>
                    <a:pt x="97" y="53"/>
                    <a:pt x="97" y="53"/>
                    <a:pt x="97" y="53"/>
                  </a:cubicBezTo>
                  <a:cubicBezTo>
                    <a:pt x="100" y="50"/>
                    <a:pt x="100" y="50"/>
                    <a:pt x="100" y="50"/>
                  </a:cubicBezTo>
                  <a:cubicBezTo>
                    <a:pt x="103" y="47"/>
                    <a:pt x="103" y="47"/>
                    <a:pt x="103" y="47"/>
                  </a:cubicBezTo>
                  <a:cubicBezTo>
                    <a:pt x="106" y="43"/>
                    <a:pt x="106" y="43"/>
                    <a:pt x="106" y="43"/>
                  </a:cubicBezTo>
                  <a:cubicBezTo>
                    <a:pt x="107" y="41"/>
                    <a:pt x="107" y="41"/>
                    <a:pt x="107" y="41"/>
                  </a:cubicBezTo>
                  <a:cubicBezTo>
                    <a:pt x="109" y="41"/>
                    <a:pt x="109" y="41"/>
                    <a:pt x="109" y="41"/>
                  </a:cubicBezTo>
                  <a:cubicBezTo>
                    <a:pt x="107" y="40"/>
                    <a:pt x="107" y="40"/>
                    <a:pt x="107" y="40"/>
                  </a:cubicBezTo>
                  <a:cubicBezTo>
                    <a:pt x="112" y="37"/>
                    <a:pt x="112" y="37"/>
                    <a:pt x="112" y="37"/>
                  </a:cubicBezTo>
                  <a:cubicBezTo>
                    <a:pt x="117" y="34"/>
                    <a:pt x="117" y="34"/>
                    <a:pt x="117" y="34"/>
                  </a:cubicBezTo>
                  <a:cubicBezTo>
                    <a:pt x="123" y="33"/>
                    <a:pt x="123" y="33"/>
                    <a:pt x="123" y="33"/>
                  </a:cubicBezTo>
                  <a:cubicBezTo>
                    <a:pt x="126" y="30"/>
                    <a:pt x="126" y="30"/>
                    <a:pt x="126" y="30"/>
                  </a:cubicBezTo>
                  <a:lnTo>
                    <a:pt x="132" y="28"/>
                  </a:lnTo>
                  <a:close/>
                  <a:moveTo>
                    <a:pt x="25" y="94"/>
                  </a:moveTo>
                  <a:cubicBezTo>
                    <a:pt x="25" y="93"/>
                    <a:pt x="25" y="93"/>
                    <a:pt x="25" y="93"/>
                  </a:cubicBezTo>
                  <a:cubicBezTo>
                    <a:pt x="27" y="93"/>
                    <a:pt x="27" y="93"/>
                    <a:pt x="27" y="93"/>
                  </a:cubicBezTo>
                  <a:lnTo>
                    <a:pt x="25" y="94"/>
                  </a:lnTo>
                  <a:close/>
                  <a:moveTo>
                    <a:pt x="133" y="53"/>
                  </a:moveTo>
                  <a:cubicBezTo>
                    <a:pt x="134" y="51"/>
                    <a:pt x="134" y="51"/>
                    <a:pt x="134" y="51"/>
                  </a:cubicBezTo>
                  <a:cubicBezTo>
                    <a:pt x="130" y="53"/>
                    <a:pt x="130" y="53"/>
                    <a:pt x="130" y="53"/>
                  </a:cubicBezTo>
                  <a:cubicBezTo>
                    <a:pt x="127" y="54"/>
                    <a:pt x="127" y="54"/>
                    <a:pt x="127" y="54"/>
                  </a:cubicBezTo>
                  <a:cubicBezTo>
                    <a:pt x="126" y="57"/>
                    <a:pt x="126" y="57"/>
                    <a:pt x="126" y="57"/>
                  </a:cubicBezTo>
                  <a:cubicBezTo>
                    <a:pt x="129" y="57"/>
                    <a:pt x="129" y="57"/>
                    <a:pt x="129" y="57"/>
                  </a:cubicBezTo>
                  <a:cubicBezTo>
                    <a:pt x="129" y="58"/>
                    <a:pt x="129" y="58"/>
                    <a:pt x="129" y="58"/>
                  </a:cubicBezTo>
                  <a:cubicBezTo>
                    <a:pt x="130" y="60"/>
                    <a:pt x="130" y="60"/>
                    <a:pt x="130" y="60"/>
                  </a:cubicBezTo>
                  <a:cubicBezTo>
                    <a:pt x="133" y="60"/>
                    <a:pt x="133" y="60"/>
                    <a:pt x="133" y="60"/>
                  </a:cubicBezTo>
                  <a:cubicBezTo>
                    <a:pt x="134" y="58"/>
                    <a:pt x="134" y="58"/>
                    <a:pt x="134" y="58"/>
                  </a:cubicBezTo>
                  <a:cubicBezTo>
                    <a:pt x="136" y="56"/>
                    <a:pt x="136" y="56"/>
                    <a:pt x="136" y="56"/>
                  </a:cubicBezTo>
                  <a:cubicBezTo>
                    <a:pt x="137" y="56"/>
                    <a:pt x="137" y="56"/>
                    <a:pt x="137" y="56"/>
                  </a:cubicBezTo>
                  <a:cubicBezTo>
                    <a:pt x="137" y="54"/>
                    <a:pt x="137" y="54"/>
                    <a:pt x="137" y="54"/>
                  </a:cubicBezTo>
                  <a:cubicBezTo>
                    <a:pt x="134" y="54"/>
                    <a:pt x="134" y="54"/>
                    <a:pt x="134" y="54"/>
                  </a:cubicBezTo>
                  <a:lnTo>
                    <a:pt x="133" y="53"/>
                  </a:lnTo>
                  <a:close/>
                  <a:moveTo>
                    <a:pt x="115" y="64"/>
                  </a:moveTo>
                  <a:cubicBezTo>
                    <a:pt x="115" y="66"/>
                    <a:pt x="115" y="66"/>
                    <a:pt x="115" y="66"/>
                  </a:cubicBezTo>
                  <a:cubicBezTo>
                    <a:pt x="116" y="66"/>
                    <a:pt x="116" y="66"/>
                    <a:pt x="116" y="66"/>
                  </a:cubicBezTo>
                  <a:cubicBezTo>
                    <a:pt x="118" y="65"/>
                    <a:pt x="118" y="65"/>
                    <a:pt x="118" y="65"/>
                  </a:cubicBezTo>
                  <a:cubicBezTo>
                    <a:pt x="118" y="63"/>
                    <a:pt x="118" y="63"/>
                    <a:pt x="118" y="63"/>
                  </a:cubicBezTo>
                  <a:cubicBezTo>
                    <a:pt x="117" y="64"/>
                    <a:pt x="117" y="64"/>
                    <a:pt x="117" y="64"/>
                  </a:cubicBezTo>
                  <a:cubicBezTo>
                    <a:pt x="115" y="64"/>
                    <a:pt x="115" y="64"/>
                    <a:pt x="115" y="64"/>
                  </a:cubicBezTo>
                  <a:close/>
                  <a:moveTo>
                    <a:pt x="143" y="51"/>
                  </a:moveTo>
                  <a:cubicBezTo>
                    <a:pt x="141" y="51"/>
                    <a:pt x="141" y="51"/>
                    <a:pt x="141" y="51"/>
                  </a:cubicBezTo>
                  <a:cubicBezTo>
                    <a:pt x="140" y="52"/>
                    <a:pt x="140" y="52"/>
                    <a:pt x="140" y="52"/>
                  </a:cubicBezTo>
                  <a:cubicBezTo>
                    <a:pt x="142" y="53"/>
                    <a:pt x="142" y="53"/>
                    <a:pt x="142" y="53"/>
                  </a:cubicBezTo>
                  <a:cubicBezTo>
                    <a:pt x="143" y="54"/>
                    <a:pt x="143" y="54"/>
                    <a:pt x="143" y="54"/>
                  </a:cubicBezTo>
                  <a:cubicBezTo>
                    <a:pt x="144" y="54"/>
                    <a:pt x="144" y="54"/>
                    <a:pt x="144" y="54"/>
                  </a:cubicBezTo>
                  <a:cubicBezTo>
                    <a:pt x="144" y="52"/>
                    <a:pt x="144" y="52"/>
                    <a:pt x="144" y="52"/>
                  </a:cubicBezTo>
                  <a:cubicBezTo>
                    <a:pt x="143" y="51"/>
                    <a:pt x="143" y="51"/>
                    <a:pt x="143" y="51"/>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4" name="Freeform 38"/>
            <p:cNvSpPr>
              <a:spLocks noEditPoints="1"/>
            </p:cNvSpPr>
            <p:nvPr/>
          </p:nvSpPr>
          <p:spPr bwMode="auto">
            <a:xfrm>
              <a:off x="6908800" y="3262462"/>
              <a:ext cx="360363" cy="388937"/>
            </a:xfrm>
            <a:custGeom>
              <a:avLst/>
              <a:gdLst>
                <a:gd name="T0" fmla="*/ 127 w 227"/>
                <a:gd name="T1" fmla="*/ 124 h 245"/>
                <a:gd name="T2" fmla="*/ 132 w 227"/>
                <a:gd name="T3" fmla="*/ 116 h 245"/>
                <a:gd name="T4" fmla="*/ 100 w 227"/>
                <a:gd name="T5" fmla="*/ 98 h 245"/>
                <a:gd name="T6" fmla="*/ 103 w 227"/>
                <a:gd name="T7" fmla="*/ 105 h 245"/>
                <a:gd name="T8" fmla="*/ 108 w 227"/>
                <a:gd name="T9" fmla="*/ 61 h 245"/>
                <a:gd name="T10" fmla="*/ 108 w 227"/>
                <a:gd name="T11" fmla="*/ 63 h 245"/>
                <a:gd name="T12" fmla="*/ 127 w 227"/>
                <a:gd name="T13" fmla="*/ 148 h 245"/>
                <a:gd name="T14" fmla="*/ 100 w 227"/>
                <a:gd name="T15" fmla="*/ 113 h 245"/>
                <a:gd name="T16" fmla="*/ 92 w 227"/>
                <a:gd name="T17" fmla="*/ 98 h 245"/>
                <a:gd name="T18" fmla="*/ 98 w 227"/>
                <a:gd name="T19" fmla="*/ 90 h 245"/>
                <a:gd name="T20" fmla="*/ 82 w 227"/>
                <a:gd name="T21" fmla="*/ 61 h 245"/>
                <a:gd name="T22" fmla="*/ 92 w 227"/>
                <a:gd name="T23" fmla="*/ 47 h 245"/>
                <a:gd name="T24" fmla="*/ 119 w 227"/>
                <a:gd name="T25" fmla="*/ 61 h 245"/>
                <a:gd name="T26" fmla="*/ 132 w 227"/>
                <a:gd name="T27" fmla="*/ 55 h 245"/>
                <a:gd name="T28" fmla="*/ 111 w 227"/>
                <a:gd name="T29" fmla="*/ 34 h 245"/>
                <a:gd name="T30" fmla="*/ 137 w 227"/>
                <a:gd name="T31" fmla="*/ 29 h 245"/>
                <a:gd name="T32" fmla="*/ 180 w 227"/>
                <a:gd name="T33" fmla="*/ 37 h 245"/>
                <a:gd name="T34" fmla="*/ 190 w 227"/>
                <a:gd name="T35" fmla="*/ 16 h 245"/>
                <a:gd name="T36" fmla="*/ 180 w 227"/>
                <a:gd name="T37" fmla="*/ 0 h 245"/>
                <a:gd name="T38" fmla="*/ 177 w 227"/>
                <a:gd name="T39" fmla="*/ 16 h 245"/>
                <a:gd name="T40" fmla="*/ 145 w 227"/>
                <a:gd name="T41" fmla="*/ 10 h 245"/>
                <a:gd name="T42" fmla="*/ 124 w 227"/>
                <a:gd name="T43" fmla="*/ 8 h 245"/>
                <a:gd name="T44" fmla="*/ 85 w 227"/>
                <a:gd name="T45" fmla="*/ 16 h 245"/>
                <a:gd name="T46" fmla="*/ 40 w 227"/>
                <a:gd name="T47" fmla="*/ 29 h 245"/>
                <a:gd name="T48" fmla="*/ 29 w 227"/>
                <a:gd name="T49" fmla="*/ 45 h 245"/>
                <a:gd name="T50" fmla="*/ 13 w 227"/>
                <a:gd name="T51" fmla="*/ 71 h 245"/>
                <a:gd name="T52" fmla="*/ 13 w 227"/>
                <a:gd name="T53" fmla="*/ 87 h 245"/>
                <a:gd name="T54" fmla="*/ 40 w 227"/>
                <a:gd name="T55" fmla="*/ 98 h 245"/>
                <a:gd name="T56" fmla="*/ 37 w 227"/>
                <a:gd name="T57" fmla="*/ 116 h 245"/>
                <a:gd name="T58" fmla="*/ 71 w 227"/>
                <a:gd name="T59" fmla="*/ 121 h 245"/>
                <a:gd name="T60" fmla="*/ 98 w 227"/>
                <a:gd name="T61" fmla="*/ 129 h 245"/>
                <a:gd name="T62" fmla="*/ 77 w 227"/>
                <a:gd name="T63" fmla="*/ 129 h 245"/>
                <a:gd name="T64" fmla="*/ 48 w 227"/>
                <a:gd name="T65" fmla="*/ 129 h 245"/>
                <a:gd name="T66" fmla="*/ 55 w 227"/>
                <a:gd name="T67" fmla="*/ 166 h 245"/>
                <a:gd name="T68" fmla="*/ 71 w 227"/>
                <a:gd name="T69" fmla="*/ 169 h 245"/>
                <a:gd name="T70" fmla="*/ 90 w 227"/>
                <a:gd name="T71" fmla="*/ 177 h 245"/>
                <a:gd name="T72" fmla="*/ 90 w 227"/>
                <a:gd name="T73" fmla="*/ 158 h 245"/>
                <a:gd name="T74" fmla="*/ 108 w 227"/>
                <a:gd name="T75" fmla="*/ 150 h 245"/>
                <a:gd name="T76" fmla="*/ 98 w 227"/>
                <a:gd name="T77" fmla="*/ 134 h 245"/>
                <a:gd name="T78" fmla="*/ 100 w 227"/>
                <a:gd name="T79" fmla="*/ 134 h 245"/>
                <a:gd name="T80" fmla="*/ 161 w 227"/>
                <a:gd name="T81" fmla="*/ 227 h 245"/>
                <a:gd name="T82" fmla="*/ 127 w 227"/>
                <a:gd name="T83" fmla="*/ 222 h 245"/>
                <a:gd name="T84" fmla="*/ 116 w 227"/>
                <a:gd name="T85" fmla="*/ 235 h 245"/>
                <a:gd name="T86" fmla="*/ 190 w 227"/>
                <a:gd name="T87" fmla="*/ 243 h 245"/>
                <a:gd name="T88" fmla="*/ 188 w 227"/>
                <a:gd name="T89" fmla="*/ 235 h 245"/>
                <a:gd name="T90" fmla="*/ 190 w 227"/>
                <a:gd name="T91" fmla="*/ 113 h 245"/>
                <a:gd name="T92" fmla="*/ 198 w 227"/>
                <a:gd name="T93" fmla="*/ 116 h 245"/>
                <a:gd name="T94" fmla="*/ 198 w 227"/>
                <a:gd name="T95" fmla="*/ 113 h 245"/>
                <a:gd name="T96" fmla="*/ 164 w 227"/>
                <a:gd name="T97" fmla="*/ 119 h 245"/>
                <a:gd name="T98" fmla="*/ 166 w 227"/>
                <a:gd name="T99" fmla="*/ 127 h 245"/>
                <a:gd name="T100" fmla="*/ 214 w 227"/>
                <a:gd name="T101" fmla="*/ 203 h 245"/>
                <a:gd name="T102" fmla="*/ 219 w 227"/>
                <a:gd name="T103" fmla="*/ 190 h 245"/>
                <a:gd name="T104" fmla="*/ 3 w 227"/>
                <a:gd name="T105" fmla="*/ 76 h 245"/>
                <a:gd name="T106" fmla="*/ 5 w 227"/>
                <a:gd name="T107" fmla="*/ 79 h 245"/>
                <a:gd name="T108" fmla="*/ 3 w 227"/>
                <a:gd name="T109" fmla="*/ 76 h 245"/>
                <a:gd name="T110" fmla="*/ 26 w 227"/>
                <a:gd name="T111" fmla="*/ 127 h 245"/>
                <a:gd name="T112" fmla="*/ 19 w 227"/>
                <a:gd name="T113" fmla="*/ 127 h 245"/>
                <a:gd name="T114" fmla="*/ 148 w 227"/>
                <a:gd name="T115" fmla="*/ 171 h 245"/>
                <a:gd name="T116" fmla="*/ 153 w 227"/>
                <a:gd name="T117" fmla="*/ 171 h 245"/>
                <a:gd name="T118" fmla="*/ 140 w 227"/>
                <a:gd name="T119" fmla="*/ 74 h 245"/>
                <a:gd name="T120" fmla="*/ 148 w 227"/>
                <a:gd name="T121" fmla="*/ 7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45">
                  <a:moveTo>
                    <a:pt x="103" y="105"/>
                  </a:moveTo>
                  <a:lnTo>
                    <a:pt x="108" y="113"/>
                  </a:lnTo>
                  <a:lnTo>
                    <a:pt x="111" y="116"/>
                  </a:lnTo>
                  <a:lnTo>
                    <a:pt x="116" y="121"/>
                  </a:lnTo>
                  <a:lnTo>
                    <a:pt x="124" y="121"/>
                  </a:lnTo>
                  <a:lnTo>
                    <a:pt x="127" y="124"/>
                  </a:lnTo>
                  <a:lnTo>
                    <a:pt x="135" y="132"/>
                  </a:lnTo>
                  <a:lnTo>
                    <a:pt x="137" y="132"/>
                  </a:lnTo>
                  <a:lnTo>
                    <a:pt x="143" y="132"/>
                  </a:lnTo>
                  <a:lnTo>
                    <a:pt x="135" y="129"/>
                  </a:lnTo>
                  <a:lnTo>
                    <a:pt x="132" y="124"/>
                  </a:lnTo>
                  <a:lnTo>
                    <a:pt x="132" y="116"/>
                  </a:lnTo>
                  <a:lnTo>
                    <a:pt x="127" y="113"/>
                  </a:lnTo>
                  <a:lnTo>
                    <a:pt x="124" y="108"/>
                  </a:lnTo>
                  <a:lnTo>
                    <a:pt x="116" y="108"/>
                  </a:lnTo>
                  <a:lnTo>
                    <a:pt x="108" y="105"/>
                  </a:lnTo>
                  <a:lnTo>
                    <a:pt x="103" y="98"/>
                  </a:lnTo>
                  <a:lnTo>
                    <a:pt x="100" y="98"/>
                  </a:lnTo>
                  <a:lnTo>
                    <a:pt x="98" y="98"/>
                  </a:lnTo>
                  <a:lnTo>
                    <a:pt x="90" y="105"/>
                  </a:lnTo>
                  <a:lnTo>
                    <a:pt x="98" y="103"/>
                  </a:lnTo>
                  <a:lnTo>
                    <a:pt x="103" y="105"/>
                  </a:lnTo>
                  <a:lnTo>
                    <a:pt x="103" y="105"/>
                  </a:lnTo>
                  <a:lnTo>
                    <a:pt x="103" y="105"/>
                  </a:lnTo>
                  <a:lnTo>
                    <a:pt x="103" y="105"/>
                  </a:lnTo>
                  <a:lnTo>
                    <a:pt x="103" y="105"/>
                  </a:lnTo>
                  <a:lnTo>
                    <a:pt x="103" y="105"/>
                  </a:lnTo>
                  <a:close/>
                  <a:moveTo>
                    <a:pt x="108" y="63"/>
                  </a:moveTo>
                  <a:lnTo>
                    <a:pt x="111" y="63"/>
                  </a:lnTo>
                  <a:lnTo>
                    <a:pt x="108" y="61"/>
                  </a:lnTo>
                  <a:lnTo>
                    <a:pt x="100" y="55"/>
                  </a:lnTo>
                  <a:lnTo>
                    <a:pt x="103" y="63"/>
                  </a:lnTo>
                  <a:lnTo>
                    <a:pt x="108" y="63"/>
                  </a:lnTo>
                  <a:lnTo>
                    <a:pt x="108" y="63"/>
                  </a:lnTo>
                  <a:lnTo>
                    <a:pt x="108" y="63"/>
                  </a:lnTo>
                  <a:lnTo>
                    <a:pt x="108" y="63"/>
                  </a:lnTo>
                  <a:lnTo>
                    <a:pt x="108" y="63"/>
                  </a:lnTo>
                  <a:lnTo>
                    <a:pt x="108" y="63"/>
                  </a:lnTo>
                  <a:close/>
                  <a:moveTo>
                    <a:pt x="100" y="134"/>
                  </a:moveTo>
                  <a:lnTo>
                    <a:pt x="108" y="134"/>
                  </a:lnTo>
                  <a:lnTo>
                    <a:pt x="119" y="140"/>
                  </a:lnTo>
                  <a:lnTo>
                    <a:pt x="127" y="148"/>
                  </a:lnTo>
                  <a:lnTo>
                    <a:pt x="127" y="140"/>
                  </a:lnTo>
                  <a:lnTo>
                    <a:pt x="124" y="132"/>
                  </a:lnTo>
                  <a:lnTo>
                    <a:pt x="124" y="129"/>
                  </a:lnTo>
                  <a:lnTo>
                    <a:pt x="119" y="124"/>
                  </a:lnTo>
                  <a:lnTo>
                    <a:pt x="103" y="113"/>
                  </a:lnTo>
                  <a:lnTo>
                    <a:pt x="100" y="113"/>
                  </a:lnTo>
                  <a:lnTo>
                    <a:pt x="100" y="108"/>
                  </a:lnTo>
                  <a:lnTo>
                    <a:pt x="98" y="108"/>
                  </a:lnTo>
                  <a:lnTo>
                    <a:pt x="90" y="105"/>
                  </a:lnTo>
                  <a:lnTo>
                    <a:pt x="82" y="103"/>
                  </a:lnTo>
                  <a:lnTo>
                    <a:pt x="90" y="103"/>
                  </a:lnTo>
                  <a:lnTo>
                    <a:pt x="92" y="98"/>
                  </a:lnTo>
                  <a:lnTo>
                    <a:pt x="90" y="95"/>
                  </a:lnTo>
                  <a:lnTo>
                    <a:pt x="90" y="90"/>
                  </a:lnTo>
                  <a:lnTo>
                    <a:pt x="90" y="87"/>
                  </a:lnTo>
                  <a:lnTo>
                    <a:pt x="92" y="87"/>
                  </a:lnTo>
                  <a:lnTo>
                    <a:pt x="98" y="87"/>
                  </a:lnTo>
                  <a:lnTo>
                    <a:pt x="98" y="90"/>
                  </a:lnTo>
                  <a:lnTo>
                    <a:pt x="98" y="95"/>
                  </a:lnTo>
                  <a:lnTo>
                    <a:pt x="100" y="95"/>
                  </a:lnTo>
                  <a:lnTo>
                    <a:pt x="100" y="90"/>
                  </a:lnTo>
                  <a:lnTo>
                    <a:pt x="98" y="82"/>
                  </a:lnTo>
                  <a:lnTo>
                    <a:pt x="85" y="68"/>
                  </a:lnTo>
                  <a:lnTo>
                    <a:pt x="82" y="61"/>
                  </a:lnTo>
                  <a:lnTo>
                    <a:pt x="77" y="53"/>
                  </a:lnTo>
                  <a:lnTo>
                    <a:pt x="82" y="45"/>
                  </a:lnTo>
                  <a:lnTo>
                    <a:pt x="90" y="42"/>
                  </a:lnTo>
                  <a:lnTo>
                    <a:pt x="90" y="45"/>
                  </a:lnTo>
                  <a:lnTo>
                    <a:pt x="85" y="45"/>
                  </a:lnTo>
                  <a:lnTo>
                    <a:pt x="92" y="47"/>
                  </a:lnTo>
                  <a:lnTo>
                    <a:pt x="100" y="55"/>
                  </a:lnTo>
                  <a:lnTo>
                    <a:pt x="100" y="53"/>
                  </a:lnTo>
                  <a:lnTo>
                    <a:pt x="103" y="53"/>
                  </a:lnTo>
                  <a:lnTo>
                    <a:pt x="111" y="61"/>
                  </a:lnTo>
                  <a:lnTo>
                    <a:pt x="116" y="61"/>
                  </a:lnTo>
                  <a:lnTo>
                    <a:pt x="119" y="61"/>
                  </a:lnTo>
                  <a:lnTo>
                    <a:pt x="111" y="53"/>
                  </a:lnTo>
                  <a:lnTo>
                    <a:pt x="111" y="47"/>
                  </a:lnTo>
                  <a:lnTo>
                    <a:pt x="116" y="47"/>
                  </a:lnTo>
                  <a:lnTo>
                    <a:pt x="124" y="53"/>
                  </a:lnTo>
                  <a:lnTo>
                    <a:pt x="127" y="55"/>
                  </a:lnTo>
                  <a:lnTo>
                    <a:pt x="132" y="55"/>
                  </a:lnTo>
                  <a:lnTo>
                    <a:pt x="127" y="47"/>
                  </a:lnTo>
                  <a:lnTo>
                    <a:pt x="119" y="45"/>
                  </a:lnTo>
                  <a:lnTo>
                    <a:pt x="116" y="45"/>
                  </a:lnTo>
                  <a:lnTo>
                    <a:pt x="116" y="42"/>
                  </a:lnTo>
                  <a:lnTo>
                    <a:pt x="111" y="42"/>
                  </a:lnTo>
                  <a:lnTo>
                    <a:pt x="111" y="34"/>
                  </a:lnTo>
                  <a:lnTo>
                    <a:pt x="116" y="34"/>
                  </a:lnTo>
                  <a:lnTo>
                    <a:pt x="124" y="37"/>
                  </a:lnTo>
                  <a:lnTo>
                    <a:pt x="124" y="34"/>
                  </a:lnTo>
                  <a:lnTo>
                    <a:pt x="132" y="29"/>
                  </a:lnTo>
                  <a:lnTo>
                    <a:pt x="135" y="29"/>
                  </a:lnTo>
                  <a:lnTo>
                    <a:pt x="137" y="29"/>
                  </a:lnTo>
                  <a:lnTo>
                    <a:pt x="143" y="29"/>
                  </a:lnTo>
                  <a:lnTo>
                    <a:pt x="151" y="26"/>
                  </a:lnTo>
                  <a:lnTo>
                    <a:pt x="153" y="29"/>
                  </a:lnTo>
                  <a:lnTo>
                    <a:pt x="169" y="29"/>
                  </a:lnTo>
                  <a:lnTo>
                    <a:pt x="177" y="34"/>
                  </a:lnTo>
                  <a:lnTo>
                    <a:pt x="180" y="37"/>
                  </a:lnTo>
                  <a:lnTo>
                    <a:pt x="185" y="29"/>
                  </a:lnTo>
                  <a:lnTo>
                    <a:pt x="188" y="26"/>
                  </a:lnTo>
                  <a:lnTo>
                    <a:pt x="188" y="26"/>
                  </a:lnTo>
                  <a:lnTo>
                    <a:pt x="188" y="18"/>
                  </a:lnTo>
                  <a:lnTo>
                    <a:pt x="188" y="16"/>
                  </a:lnTo>
                  <a:lnTo>
                    <a:pt x="190" y="16"/>
                  </a:lnTo>
                  <a:lnTo>
                    <a:pt x="195" y="10"/>
                  </a:lnTo>
                  <a:lnTo>
                    <a:pt x="190" y="8"/>
                  </a:lnTo>
                  <a:lnTo>
                    <a:pt x="190" y="2"/>
                  </a:lnTo>
                  <a:lnTo>
                    <a:pt x="188" y="2"/>
                  </a:lnTo>
                  <a:lnTo>
                    <a:pt x="185" y="0"/>
                  </a:lnTo>
                  <a:lnTo>
                    <a:pt x="180" y="0"/>
                  </a:lnTo>
                  <a:lnTo>
                    <a:pt x="177" y="0"/>
                  </a:lnTo>
                  <a:lnTo>
                    <a:pt x="177" y="2"/>
                  </a:lnTo>
                  <a:lnTo>
                    <a:pt x="180" y="2"/>
                  </a:lnTo>
                  <a:lnTo>
                    <a:pt x="180" y="8"/>
                  </a:lnTo>
                  <a:lnTo>
                    <a:pt x="180" y="10"/>
                  </a:lnTo>
                  <a:lnTo>
                    <a:pt x="177" y="16"/>
                  </a:lnTo>
                  <a:lnTo>
                    <a:pt x="172" y="16"/>
                  </a:lnTo>
                  <a:lnTo>
                    <a:pt x="169" y="16"/>
                  </a:lnTo>
                  <a:lnTo>
                    <a:pt x="158" y="16"/>
                  </a:lnTo>
                  <a:lnTo>
                    <a:pt x="153" y="16"/>
                  </a:lnTo>
                  <a:lnTo>
                    <a:pt x="151" y="16"/>
                  </a:lnTo>
                  <a:lnTo>
                    <a:pt x="145" y="10"/>
                  </a:lnTo>
                  <a:lnTo>
                    <a:pt x="140" y="13"/>
                  </a:lnTo>
                  <a:lnTo>
                    <a:pt x="137" y="16"/>
                  </a:lnTo>
                  <a:lnTo>
                    <a:pt x="135" y="8"/>
                  </a:lnTo>
                  <a:lnTo>
                    <a:pt x="132" y="8"/>
                  </a:lnTo>
                  <a:lnTo>
                    <a:pt x="127" y="8"/>
                  </a:lnTo>
                  <a:lnTo>
                    <a:pt x="124" y="8"/>
                  </a:lnTo>
                  <a:lnTo>
                    <a:pt x="116" y="10"/>
                  </a:lnTo>
                  <a:lnTo>
                    <a:pt x="108" y="16"/>
                  </a:lnTo>
                  <a:lnTo>
                    <a:pt x="100" y="16"/>
                  </a:lnTo>
                  <a:lnTo>
                    <a:pt x="92" y="16"/>
                  </a:lnTo>
                  <a:lnTo>
                    <a:pt x="90" y="16"/>
                  </a:lnTo>
                  <a:lnTo>
                    <a:pt x="85" y="16"/>
                  </a:lnTo>
                  <a:lnTo>
                    <a:pt x="82" y="16"/>
                  </a:lnTo>
                  <a:lnTo>
                    <a:pt x="77" y="18"/>
                  </a:lnTo>
                  <a:lnTo>
                    <a:pt x="71" y="18"/>
                  </a:lnTo>
                  <a:lnTo>
                    <a:pt x="63" y="21"/>
                  </a:lnTo>
                  <a:lnTo>
                    <a:pt x="50" y="26"/>
                  </a:lnTo>
                  <a:lnTo>
                    <a:pt x="40" y="29"/>
                  </a:lnTo>
                  <a:lnTo>
                    <a:pt x="37" y="29"/>
                  </a:lnTo>
                  <a:lnTo>
                    <a:pt x="29" y="29"/>
                  </a:lnTo>
                  <a:lnTo>
                    <a:pt x="32" y="34"/>
                  </a:lnTo>
                  <a:lnTo>
                    <a:pt x="32" y="37"/>
                  </a:lnTo>
                  <a:lnTo>
                    <a:pt x="32" y="42"/>
                  </a:lnTo>
                  <a:lnTo>
                    <a:pt x="29" y="45"/>
                  </a:lnTo>
                  <a:lnTo>
                    <a:pt x="24" y="47"/>
                  </a:lnTo>
                  <a:lnTo>
                    <a:pt x="19" y="61"/>
                  </a:lnTo>
                  <a:lnTo>
                    <a:pt x="13" y="63"/>
                  </a:lnTo>
                  <a:lnTo>
                    <a:pt x="13" y="66"/>
                  </a:lnTo>
                  <a:lnTo>
                    <a:pt x="13" y="68"/>
                  </a:lnTo>
                  <a:lnTo>
                    <a:pt x="13" y="71"/>
                  </a:lnTo>
                  <a:lnTo>
                    <a:pt x="11" y="76"/>
                  </a:lnTo>
                  <a:lnTo>
                    <a:pt x="5" y="74"/>
                  </a:lnTo>
                  <a:lnTo>
                    <a:pt x="3" y="76"/>
                  </a:lnTo>
                  <a:lnTo>
                    <a:pt x="5" y="76"/>
                  </a:lnTo>
                  <a:lnTo>
                    <a:pt x="11" y="79"/>
                  </a:lnTo>
                  <a:lnTo>
                    <a:pt x="13" y="87"/>
                  </a:lnTo>
                  <a:lnTo>
                    <a:pt x="21" y="90"/>
                  </a:lnTo>
                  <a:lnTo>
                    <a:pt x="24" y="98"/>
                  </a:lnTo>
                  <a:lnTo>
                    <a:pt x="29" y="98"/>
                  </a:lnTo>
                  <a:lnTo>
                    <a:pt x="32" y="95"/>
                  </a:lnTo>
                  <a:lnTo>
                    <a:pt x="37" y="98"/>
                  </a:lnTo>
                  <a:lnTo>
                    <a:pt x="40" y="98"/>
                  </a:lnTo>
                  <a:lnTo>
                    <a:pt x="37" y="103"/>
                  </a:lnTo>
                  <a:lnTo>
                    <a:pt x="29" y="98"/>
                  </a:lnTo>
                  <a:lnTo>
                    <a:pt x="24" y="103"/>
                  </a:lnTo>
                  <a:lnTo>
                    <a:pt x="29" y="105"/>
                  </a:lnTo>
                  <a:lnTo>
                    <a:pt x="32" y="108"/>
                  </a:lnTo>
                  <a:lnTo>
                    <a:pt x="37" y="116"/>
                  </a:lnTo>
                  <a:lnTo>
                    <a:pt x="40" y="124"/>
                  </a:lnTo>
                  <a:lnTo>
                    <a:pt x="45" y="116"/>
                  </a:lnTo>
                  <a:lnTo>
                    <a:pt x="48" y="121"/>
                  </a:lnTo>
                  <a:lnTo>
                    <a:pt x="50" y="121"/>
                  </a:lnTo>
                  <a:lnTo>
                    <a:pt x="63" y="121"/>
                  </a:lnTo>
                  <a:lnTo>
                    <a:pt x="71" y="121"/>
                  </a:lnTo>
                  <a:lnTo>
                    <a:pt x="74" y="121"/>
                  </a:lnTo>
                  <a:lnTo>
                    <a:pt x="77" y="116"/>
                  </a:lnTo>
                  <a:lnTo>
                    <a:pt x="82" y="124"/>
                  </a:lnTo>
                  <a:lnTo>
                    <a:pt x="85" y="121"/>
                  </a:lnTo>
                  <a:lnTo>
                    <a:pt x="90" y="124"/>
                  </a:lnTo>
                  <a:lnTo>
                    <a:pt x="98" y="129"/>
                  </a:lnTo>
                  <a:lnTo>
                    <a:pt x="100" y="129"/>
                  </a:lnTo>
                  <a:lnTo>
                    <a:pt x="98" y="132"/>
                  </a:lnTo>
                  <a:lnTo>
                    <a:pt x="92" y="134"/>
                  </a:lnTo>
                  <a:lnTo>
                    <a:pt x="90" y="134"/>
                  </a:lnTo>
                  <a:lnTo>
                    <a:pt x="82" y="132"/>
                  </a:lnTo>
                  <a:lnTo>
                    <a:pt x="77" y="129"/>
                  </a:lnTo>
                  <a:lnTo>
                    <a:pt x="71" y="124"/>
                  </a:lnTo>
                  <a:lnTo>
                    <a:pt x="63" y="121"/>
                  </a:lnTo>
                  <a:lnTo>
                    <a:pt x="58" y="124"/>
                  </a:lnTo>
                  <a:lnTo>
                    <a:pt x="55" y="124"/>
                  </a:lnTo>
                  <a:lnTo>
                    <a:pt x="50" y="129"/>
                  </a:lnTo>
                  <a:lnTo>
                    <a:pt x="48" y="129"/>
                  </a:lnTo>
                  <a:lnTo>
                    <a:pt x="45" y="132"/>
                  </a:lnTo>
                  <a:lnTo>
                    <a:pt x="40" y="134"/>
                  </a:lnTo>
                  <a:lnTo>
                    <a:pt x="50" y="148"/>
                  </a:lnTo>
                  <a:lnTo>
                    <a:pt x="55" y="156"/>
                  </a:lnTo>
                  <a:lnTo>
                    <a:pt x="55" y="158"/>
                  </a:lnTo>
                  <a:lnTo>
                    <a:pt x="55" y="166"/>
                  </a:lnTo>
                  <a:lnTo>
                    <a:pt x="55" y="169"/>
                  </a:lnTo>
                  <a:lnTo>
                    <a:pt x="58" y="174"/>
                  </a:lnTo>
                  <a:lnTo>
                    <a:pt x="66" y="177"/>
                  </a:lnTo>
                  <a:lnTo>
                    <a:pt x="66" y="174"/>
                  </a:lnTo>
                  <a:lnTo>
                    <a:pt x="66" y="169"/>
                  </a:lnTo>
                  <a:lnTo>
                    <a:pt x="71" y="169"/>
                  </a:lnTo>
                  <a:lnTo>
                    <a:pt x="74" y="174"/>
                  </a:lnTo>
                  <a:lnTo>
                    <a:pt x="77" y="182"/>
                  </a:lnTo>
                  <a:lnTo>
                    <a:pt x="77" y="190"/>
                  </a:lnTo>
                  <a:lnTo>
                    <a:pt x="82" y="190"/>
                  </a:lnTo>
                  <a:lnTo>
                    <a:pt x="85" y="177"/>
                  </a:lnTo>
                  <a:lnTo>
                    <a:pt x="90" y="177"/>
                  </a:lnTo>
                  <a:lnTo>
                    <a:pt x="103" y="190"/>
                  </a:lnTo>
                  <a:lnTo>
                    <a:pt x="100" y="185"/>
                  </a:lnTo>
                  <a:lnTo>
                    <a:pt x="98" y="182"/>
                  </a:lnTo>
                  <a:lnTo>
                    <a:pt x="98" y="174"/>
                  </a:lnTo>
                  <a:lnTo>
                    <a:pt x="98" y="169"/>
                  </a:lnTo>
                  <a:lnTo>
                    <a:pt x="90" y="158"/>
                  </a:lnTo>
                  <a:lnTo>
                    <a:pt x="90" y="148"/>
                  </a:lnTo>
                  <a:lnTo>
                    <a:pt x="98" y="156"/>
                  </a:lnTo>
                  <a:lnTo>
                    <a:pt x="100" y="156"/>
                  </a:lnTo>
                  <a:lnTo>
                    <a:pt x="100" y="158"/>
                  </a:lnTo>
                  <a:lnTo>
                    <a:pt x="108" y="156"/>
                  </a:lnTo>
                  <a:lnTo>
                    <a:pt x="108" y="150"/>
                  </a:lnTo>
                  <a:lnTo>
                    <a:pt x="103" y="148"/>
                  </a:lnTo>
                  <a:lnTo>
                    <a:pt x="103" y="150"/>
                  </a:lnTo>
                  <a:lnTo>
                    <a:pt x="100" y="148"/>
                  </a:lnTo>
                  <a:lnTo>
                    <a:pt x="100" y="142"/>
                  </a:lnTo>
                  <a:lnTo>
                    <a:pt x="98" y="140"/>
                  </a:lnTo>
                  <a:lnTo>
                    <a:pt x="98" y="134"/>
                  </a:lnTo>
                  <a:lnTo>
                    <a:pt x="100" y="134"/>
                  </a:lnTo>
                  <a:lnTo>
                    <a:pt x="100" y="134"/>
                  </a:lnTo>
                  <a:lnTo>
                    <a:pt x="100" y="134"/>
                  </a:lnTo>
                  <a:lnTo>
                    <a:pt x="100" y="134"/>
                  </a:lnTo>
                  <a:lnTo>
                    <a:pt x="100" y="134"/>
                  </a:lnTo>
                  <a:lnTo>
                    <a:pt x="100" y="134"/>
                  </a:lnTo>
                  <a:close/>
                  <a:moveTo>
                    <a:pt x="188" y="235"/>
                  </a:moveTo>
                  <a:lnTo>
                    <a:pt x="185" y="237"/>
                  </a:lnTo>
                  <a:lnTo>
                    <a:pt x="180" y="235"/>
                  </a:lnTo>
                  <a:lnTo>
                    <a:pt x="180" y="230"/>
                  </a:lnTo>
                  <a:lnTo>
                    <a:pt x="172" y="230"/>
                  </a:lnTo>
                  <a:lnTo>
                    <a:pt x="161" y="227"/>
                  </a:lnTo>
                  <a:lnTo>
                    <a:pt x="153" y="227"/>
                  </a:lnTo>
                  <a:lnTo>
                    <a:pt x="145" y="227"/>
                  </a:lnTo>
                  <a:lnTo>
                    <a:pt x="143" y="230"/>
                  </a:lnTo>
                  <a:lnTo>
                    <a:pt x="135" y="227"/>
                  </a:lnTo>
                  <a:lnTo>
                    <a:pt x="132" y="222"/>
                  </a:lnTo>
                  <a:lnTo>
                    <a:pt x="127" y="222"/>
                  </a:lnTo>
                  <a:lnTo>
                    <a:pt x="124" y="222"/>
                  </a:lnTo>
                  <a:lnTo>
                    <a:pt x="119" y="219"/>
                  </a:lnTo>
                  <a:lnTo>
                    <a:pt x="119" y="222"/>
                  </a:lnTo>
                  <a:lnTo>
                    <a:pt x="116" y="222"/>
                  </a:lnTo>
                  <a:lnTo>
                    <a:pt x="116" y="227"/>
                  </a:lnTo>
                  <a:lnTo>
                    <a:pt x="116" y="235"/>
                  </a:lnTo>
                  <a:lnTo>
                    <a:pt x="135" y="235"/>
                  </a:lnTo>
                  <a:lnTo>
                    <a:pt x="151" y="237"/>
                  </a:lnTo>
                  <a:lnTo>
                    <a:pt x="153" y="243"/>
                  </a:lnTo>
                  <a:lnTo>
                    <a:pt x="161" y="245"/>
                  </a:lnTo>
                  <a:lnTo>
                    <a:pt x="164" y="243"/>
                  </a:lnTo>
                  <a:lnTo>
                    <a:pt x="190" y="243"/>
                  </a:lnTo>
                  <a:lnTo>
                    <a:pt x="198" y="237"/>
                  </a:lnTo>
                  <a:lnTo>
                    <a:pt x="198" y="235"/>
                  </a:lnTo>
                  <a:lnTo>
                    <a:pt x="195" y="235"/>
                  </a:lnTo>
                  <a:lnTo>
                    <a:pt x="188" y="235"/>
                  </a:lnTo>
                  <a:lnTo>
                    <a:pt x="188" y="235"/>
                  </a:lnTo>
                  <a:lnTo>
                    <a:pt x="188" y="235"/>
                  </a:lnTo>
                  <a:lnTo>
                    <a:pt x="188" y="235"/>
                  </a:lnTo>
                  <a:lnTo>
                    <a:pt x="188" y="235"/>
                  </a:lnTo>
                  <a:lnTo>
                    <a:pt x="188" y="235"/>
                  </a:lnTo>
                  <a:close/>
                  <a:moveTo>
                    <a:pt x="198" y="113"/>
                  </a:moveTo>
                  <a:lnTo>
                    <a:pt x="195" y="108"/>
                  </a:lnTo>
                  <a:lnTo>
                    <a:pt x="190" y="113"/>
                  </a:lnTo>
                  <a:lnTo>
                    <a:pt x="195" y="121"/>
                  </a:lnTo>
                  <a:lnTo>
                    <a:pt x="190" y="121"/>
                  </a:lnTo>
                  <a:lnTo>
                    <a:pt x="195" y="129"/>
                  </a:lnTo>
                  <a:lnTo>
                    <a:pt x="203" y="129"/>
                  </a:lnTo>
                  <a:lnTo>
                    <a:pt x="203" y="124"/>
                  </a:lnTo>
                  <a:lnTo>
                    <a:pt x="198" y="116"/>
                  </a:lnTo>
                  <a:lnTo>
                    <a:pt x="198" y="113"/>
                  </a:lnTo>
                  <a:lnTo>
                    <a:pt x="198" y="113"/>
                  </a:lnTo>
                  <a:lnTo>
                    <a:pt x="198" y="113"/>
                  </a:lnTo>
                  <a:lnTo>
                    <a:pt x="198" y="113"/>
                  </a:lnTo>
                  <a:lnTo>
                    <a:pt x="198" y="113"/>
                  </a:lnTo>
                  <a:lnTo>
                    <a:pt x="198" y="113"/>
                  </a:lnTo>
                  <a:close/>
                  <a:moveTo>
                    <a:pt x="166" y="127"/>
                  </a:moveTo>
                  <a:lnTo>
                    <a:pt x="169" y="124"/>
                  </a:lnTo>
                  <a:lnTo>
                    <a:pt x="169" y="116"/>
                  </a:lnTo>
                  <a:lnTo>
                    <a:pt x="169" y="113"/>
                  </a:lnTo>
                  <a:lnTo>
                    <a:pt x="164" y="113"/>
                  </a:lnTo>
                  <a:lnTo>
                    <a:pt x="164" y="119"/>
                  </a:lnTo>
                  <a:lnTo>
                    <a:pt x="166" y="121"/>
                  </a:lnTo>
                  <a:lnTo>
                    <a:pt x="166" y="124"/>
                  </a:lnTo>
                  <a:lnTo>
                    <a:pt x="166" y="127"/>
                  </a:lnTo>
                  <a:lnTo>
                    <a:pt x="166" y="127"/>
                  </a:lnTo>
                  <a:lnTo>
                    <a:pt x="166" y="127"/>
                  </a:lnTo>
                  <a:lnTo>
                    <a:pt x="166" y="127"/>
                  </a:lnTo>
                  <a:lnTo>
                    <a:pt x="166" y="127"/>
                  </a:lnTo>
                  <a:lnTo>
                    <a:pt x="166" y="127"/>
                  </a:lnTo>
                  <a:close/>
                  <a:moveTo>
                    <a:pt x="219" y="190"/>
                  </a:moveTo>
                  <a:lnTo>
                    <a:pt x="214" y="195"/>
                  </a:lnTo>
                  <a:lnTo>
                    <a:pt x="214" y="198"/>
                  </a:lnTo>
                  <a:lnTo>
                    <a:pt x="214" y="203"/>
                  </a:lnTo>
                  <a:lnTo>
                    <a:pt x="222" y="201"/>
                  </a:lnTo>
                  <a:lnTo>
                    <a:pt x="224" y="198"/>
                  </a:lnTo>
                  <a:lnTo>
                    <a:pt x="224" y="195"/>
                  </a:lnTo>
                  <a:lnTo>
                    <a:pt x="227" y="193"/>
                  </a:lnTo>
                  <a:lnTo>
                    <a:pt x="227" y="187"/>
                  </a:lnTo>
                  <a:lnTo>
                    <a:pt x="219" y="190"/>
                  </a:lnTo>
                  <a:lnTo>
                    <a:pt x="219" y="190"/>
                  </a:lnTo>
                  <a:lnTo>
                    <a:pt x="219" y="190"/>
                  </a:lnTo>
                  <a:lnTo>
                    <a:pt x="219" y="190"/>
                  </a:lnTo>
                  <a:lnTo>
                    <a:pt x="219" y="190"/>
                  </a:lnTo>
                  <a:lnTo>
                    <a:pt x="219" y="190"/>
                  </a:lnTo>
                  <a:close/>
                  <a:moveTo>
                    <a:pt x="3" y="76"/>
                  </a:moveTo>
                  <a:lnTo>
                    <a:pt x="0" y="76"/>
                  </a:lnTo>
                  <a:lnTo>
                    <a:pt x="3" y="87"/>
                  </a:lnTo>
                  <a:lnTo>
                    <a:pt x="5" y="90"/>
                  </a:lnTo>
                  <a:lnTo>
                    <a:pt x="8" y="90"/>
                  </a:lnTo>
                  <a:lnTo>
                    <a:pt x="11" y="87"/>
                  </a:lnTo>
                  <a:lnTo>
                    <a:pt x="5" y="79"/>
                  </a:lnTo>
                  <a:lnTo>
                    <a:pt x="3" y="76"/>
                  </a:lnTo>
                  <a:lnTo>
                    <a:pt x="3" y="76"/>
                  </a:lnTo>
                  <a:lnTo>
                    <a:pt x="3" y="76"/>
                  </a:lnTo>
                  <a:lnTo>
                    <a:pt x="3" y="76"/>
                  </a:lnTo>
                  <a:lnTo>
                    <a:pt x="3" y="76"/>
                  </a:lnTo>
                  <a:lnTo>
                    <a:pt x="3" y="76"/>
                  </a:lnTo>
                  <a:close/>
                  <a:moveTo>
                    <a:pt x="19" y="127"/>
                  </a:moveTo>
                  <a:lnTo>
                    <a:pt x="21" y="132"/>
                  </a:lnTo>
                  <a:lnTo>
                    <a:pt x="24" y="132"/>
                  </a:lnTo>
                  <a:lnTo>
                    <a:pt x="26" y="134"/>
                  </a:lnTo>
                  <a:lnTo>
                    <a:pt x="26" y="129"/>
                  </a:lnTo>
                  <a:lnTo>
                    <a:pt x="26" y="127"/>
                  </a:lnTo>
                  <a:lnTo>
                    <a:pt x="24" y="121"/>
                  </a:lnTo>
                  <a:lnTo>
                    <a:pt x="19" y="127"/>
                  </a:lnTo>
                  <a:lnTo>
                    <a:pt x="19" y="127"/>
                  </a:lnTo>
                  <a:lnTo>
                    <a:pt x="19" y="127"/>
                  </a:lnTo>
                  <a:lnTo>
                    <a:pt x="19" y="127"/>
                  </a:lnTo>
                  <a:lnTo>
                    <a:pt x="19" y="127"/>
                  </a:lnTo>
                  <a:lnTo>
                    <a:pt x="19" y="127"/>
                  </a:lnTo>
                  <a:close/>
                  <a:moveTo>
                    <a:pt x="153" y="171"/>
                  </a:moveTo>
                  <a:lnTo>
                    <a:pt x="156" y="164"/>
                  </a:lnTo>
                  <a:lnTo>
                    <a:pt x="153" y="164"/>
                  </a:lnTo>
                  <a:lnTo>
                    <a:pt x="148" y="169"/>
                  </a:lnTo>
                  <a:lnTo>
                    <a:pt x="148" y="171"/>
                  </a:lnTo>
                  <a:lnTo>
                    <a:pt x="151" y="171"/>
                  </a:lnTo>
                  <a:lnTo>
                    <a:pt x="153" y="171"/>
                  </a:lnTo>
                  <a:lnTo>
                    <a:pt x="153" y="171"/>
                  </a:lnTo>
                  <a:lnTo>
                    <a:pt x="153" y="171"/>
                  </a:lnTo>
                  <a:lnTo>
                    <a:pt x="153" y="171"/>
                  </a:lnTo>
                  <a:lnTo>
                    <a:pt x="153" y="171"/>
                  </a:lnTo>
                  <a:lnTo>
                    <a:pt x="153" y="171"/>
                  </a:lnTo>
                  <a:close/>
                  <a:moveTo>
                    <a:pt x="148" y="71"/>
                  </a:moveTo>
                  <a:lnTo>
                    <a:pt x="148" y="68"/>
                  </a:lnTo>
                  <a:lnTo>
                    <a:pt x="145" y="68"/>
                  </a:lnTo>
                  <a:lnTo>
                    <a:pt x="140" y="71"/>
                  </a:lnTo>
                  <a:lnTo>
                    <a:pt x="140" y="74"/>
                  </a:lnTo>
                  <a:lnTo>
                    <a:pt x="143" y="76"/>
                  </a:lnTo>
                  <a:lnTo>
                    <a:pt x="143" y="74"/>
                  </a:lnTo>
                  <a:lnTo>
                    <a:pt x="148" y="76"/>
                  </a:lnTo>
                  <a:lnTo>
                    <a:pt x="148" y="71"/>
                  </a:lnTo>
                  <a:lnTo>
                    <a:pt x="148" y="71"/>
                  </a:lnTo>
                  <a:lnTo>
                    <a:pt x="148" y="71"/>
                  </a:lnTo>
                  <a:lnTo>
                    <a:pt x="148" y="71"/>
                  </a:lnTo>
                  <a:lnTo>
                    <a:pt x="148" y="71"/>
                  </a:lnTo>
                  <a:lnTo>
                    <a:pt x="148" y="7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5" name="Freeform 39"/>
            <p:cNvSpPr>
              <a:spLocks noEditPoints="1"/>
            </p:cNvSpPr>
            <p:nvPr/>
          </p:nvSpPr>
          <p:spPr bwMode="auto">
            <a:xfrm>
              <a:off x="6497638" y="1803549"/>
              <a:ext cx="487363" cy="720725"/>
            </a:xfrm>
            <a:custGeom>
              <a:avLst/>
              <a:gdLst>
                <a:gd name="T0" fmla="*/ 193 w 307"/>
                <a:gd name="T1" fmla="*/ 377 h 454"/>
                <a:gd name="T2" fmla="*/ 190 w 307"/>
                <a:gd name="T3" fmla="*/ 359 h 454"/>
                <a:gd name="T4" fmla="*/ 185 w 307"/>
                <a:gd name="T5" fmla="*/ 388 h 454"/>
                <a:gd name="T6" fmla="*/ 185 w 307"/>
                <a:gd name="T7" fmla="*/ 388 h 454"/>
                <a:gd name="T8" fmla="*/ 103 w 307"/>
                <a:gd name="T9" fmla="*/ 454 h 454"/>
                <a:gd name="T10" fmla="*/ 95 w 307"/>
                <a:gd name="T11" fmla="*/ 449 h 454"/>
                <a:gd name="T12" fmla="*/ 185 w 307"/>
                <a:gd name="T13" fmla="*/ 306 h 454"/>
                <a:gd name="T14" fmla="*/ 307 w 307"/>
                <a:gd name="T15" fmla="*/ 97 h 454"/>
                <a:gd name="T16" fmla="*/ 296 w 307"/>
                <a:gd name="T17" fmla="*/ 63 h 454"/>
                <a:gd name="T18" fmla="*/ 283 w 307"/>
                <a:gd name="T19" fmla="*/ 39 h 454"/>
                <a:gd name="T20" fmla="*/ 256 w 307"/>
                <a:gd name="T21" fmla="*/ 13 h 454"/>
                <a:gd name="T22" fmla="*/ 204 w 307"/>
                <a:gd name="T23" fmla="*/ 0 h 454"/>
                <a:gd name="T24" fmla="*/ 190 w 307"/>
                <a:gd name="T25" fmla="*/ 18 h 454"/>
                <a:gd name="T26" fmla="*/ 159 w 307"/>
                <a:gd name="T27" fmla="*/ 26 h 454"/>
                <a:gd name="T28" fmla="*/ 114 w 307"/>
                <a:gd name="T29" fmla="*/ 47 h 454"/>
                <a:gd name="T30" fmla="*/ 98 w 307"/>
                <a:gd name="T31" fmla="*/ 79 h 454"/>
                <a:gd name="T32" fmla="*/ 79 w 307"/>
                <a:gd name="T33" fmla="*/ 108 h 454"/>
                <a:gd name="T34" fmla="*/ 69 w 307"/>
                <a:gd name="T35" fmla="*/ 145 h 454"/>
                <a:gd name="T36" fmla="*/ 27 w 307"/>
                <a:gd name="T37" fmla="*/ 161 h 454"/>
                <a:gd name="T38" fmla="*/ 19 w 307"/>
                <a:gd name="T39" fmla="*/ 193 h 454"/>
                <a:gd name="T40" fmla="*/ 29 w 307"/>
                <a:gd name="T41" fmla="*/ 232 h 454"/>
                <a:gd name="T42" fmla="*/ 27 w 307"/>
                <a:gd name="T43" fmla="*/ 256 h 454"/>
                <a:gd name="T44" fmla="*/ 21 w 307"/>
                <a:gd name="T45" fmla="*/ 285 h 454"/>
                <a:gd name="T46" fmla="*/ 16 w 307"/>
                <a:gd name="T47" fmla="*/ 317 h 454"/>
                <a:gd name="T48" fmla="*/ 0 w 307"/>
                <a:gd name="T49" fmla="*/ 317 h 454"/>
                <a:gd name="T50" fmla="*/ 8 w 307"/>
                <a:gd name="T51" fmla="*/ 343 h 454"/>
                <a:gd name="T52" fmla="*/ 16 w 307"/>
                <a:gd name="T53" fmla="*/ 351 h 454"/>
                <a:gd name="T54" fmla="*/ 27 w 307"/>
                <a:gd name="T55" fmla="*/ 380 h 454"/>
                <a:gd name="T56" fmla="*/ 35 w 307"/>
                <a:gd name="T57" fmla="*/ 412 h 454"/>
                <a:gd name="T58" fmla="*/ 79 w 307"/>
                <a:gd name="T59" fmla="*/ 441 h 454"/>
                <a:gd name="T60" fmla="*/ 87 w 307"/>
                <a:gd name="T61" fmla="*/ 420 h 454"/>
                <a:gd name="T62" fmla="*/ 124 w 307"/>
                <a:gd name="T63" fmla="*/ 414 h 454"/>
                <a:gd name="T64" fmla="*/ 143 w 307"/>
                <a:gd name="T65" fmla="*/ 372 h 454"/>
                <a:gd name="T66" fmla="*/ 143 w 307"/>
                <a:gd name="T67" fmla="*/ 359 h 454"/>
                <a:gd name="T68" fmla="*/ 140 w 307"/>
                <a:gd name="T69" fmla="*/ 340 h 454"/>
                <a:gd name="T70" fmla="*/ 151 w 307"/>
                <a:gd name="T71" fmla="*/ 327 h 454"/>
                <a:gd name="T72" fmla="*/ 167 w 307"/>
                <a:gd name="T73" fmla="*/ 325 h 454"/>
                <a:gd name="T74" fmla="*/ 185 w 307"/>
                <a:gd name="T75" fmla="*/ 311 h 454"/>
                <a:gd name="T76" fmla="*/ 190 w 307"/>
                <a:gd name="T77" fmla="*/ 301 h 454"/>
                <a:gd name="T78" fmla="*/ 193 w 307"/>
                <a:gd name="T79" fmla="*/ 282 h 454"/>
                <a:gd name="T80" fmla="*/ 164 w 307"/>
                <a:gd name="T81" fmla="*/ 266 h 454"/>
                <a:gd name="T82" fmla="*/ 148 w 307"/>
                <a:gd name="T83" fmla="*/ 245 h 454"/>
                <a:gd name="T84" fmla="*/ 156 w 307"/>
                <a:gd name="T85" fmla="*/ 229 h 454"/>
                <a:gd name="T86" fmla="*/ 156 w 307"/>
                <a:gd name="T87" fmla="*/ 206 h 454"/>
                <a:gd name="T88" fmla="*/ 164 w 307"/>
                <a:gd name="T89" fmla="*/ 187 h 454"/>
                <a:gd name="T90" fmla="*/ 175 w 307"/>
                <a:gd name="T91" fmla="*/ 187 h 454"/>
                <a:gd name="T92" fmla="*/ 212 w 307"/>
                <a:gd name="T93" fmla="*/ 169 h 454"/>
                <a:gd name="T94" fmla="*/ 243 w 307"/>
                <a:gd name="T95" fmla="*/ 145 h 454"/>
                <a:gd name="T96" fmla="*/ 248 w 307"/>
                <a:gd name="T97" fmla="*/ 124 h 454"/>
                <a:gd name="T98" fmla="*/ 254 w 307"/>
                <a:gd name="T99" fmla="*/ 108 h 454"/>
                <a:gd name="T100" fmla="*/ 270 w 307"/>
                <a:gd name="T101" fmla="*/ 97 h 454"/>
                <a:gd name="T102" fmla="*/ 296 w 307"/>
                <a:gd name="T103" fmla="*/ 100 h 454"/>
                <a:gd name="T104" fmla="*/ 307 w 307"/>
                <a:gd name="T105" fmla="*/ 97 h 454"/>
                <a:gd name="T106" fmla="*/ 217 w 307"/>
                <a:gd name="T107" fmla="*/ 261 h 454"/>
                <a:gd name="T108" fmla="*/ 219 w 307"/>
                <a:gd name="T109" fmla="*/ 264 h 454"/>
                <a:gd name="T110" fmla="*/ 217 w 307"/>
                <a:gd name="T111" fmla="*/ 25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7" h="454">
                  <a:moveTo>
                    <a:pt x="190" y="359"/>
                  </a:moveTo>
                  <a:lnTo>
                    <a:pt x="182" y="367"/>
                  </a:lnTo>
                  <a:lnTo>
                    <a:pt x="182" y="377"/>
                  </a:lnTo>
                  <a:lnTo>
                    <a:pt x="182" y="380"/>
                  </a:lnTo>
                  <a:lnTo>
                    <a:pt x="185" y="385"/>
                  </a:lnTo>
                  <a:lnTo>
                    <a:pt x="193" y="377"/>
                  </a:lnTo>
                  <a:lnTo>
                    <a:pt x="201" y="369"/>
                  </a:lnTo>
                  <a:lnTo>
                    <a:pt x="196" y="369"/>
                  </a:lnTo>
                  <a:lnTo>
                    <a:pt x="201" y="362"/>
                  </a:lnTo>
                  <a:lnTo>
                    <a:pt x="201" y="359"/>
                  </a:lnTo>
                  <a:lnTo>
                    <a:pt x="196" y="354"/>
                  </a:lnTo>
                  <a:lnTo>
                    <a:pt x="190" y="359"/>
                  </a:lnTo>
                  <a:lnTo>
                    <a:pt x="190" y="359"/>
                  </a:lnTo>
                  <a:lnTo>
                    <a:pt x="190" y="359"/>
                  </a:lnTo>
                  <a:lnTo>
                    <a:pt x="190" y="359"/>
                  </a:lnTo>
                  <a:lnTo>
                    <a:pt x="190" y="359"/>
                  </a:lnTo>
                  <a:lnTo>
                    <a:pt x="190" y="359"/>
                  </a:lnTo>
                  <a:close/>
                  <a:moveTo>
                    <a:pt x="185" y="388"/>
                  </a:moveTo>
                  <a:lnTo>
                    <a:pt x="185" y="385"/>
                  </a:lnTo>
                  <a:lnTo>
                    <a:pt x="182" y="388"/>
                  </a:lnTo>
                  <a:lnTo>
                    <a:pt x="185" y="388"/>
                  </a:lnTo>
                  <a:lnTo>
                    <a:pt x="185" y="388"/>
                  </a:lnTo>
                  <a:lnTo>
                    <a:pt x="185" y="388"/>
                  </a:lnTo>
                  <a:lnTo>
                    <a:pt x="185" y="388"/>
                  </a:lnTo>
                  <a:lnTo>
                    <a:pt x="185" y="388"/>
                  </a:lnTo>
                  <a:lnTo>
                    <a:pt x="185" y="388"/>
                  </a:lnTo>
                  <a:close/>
                  <a:moveTo>
                    <a:pt x="95" y="449"/>
                  </a:moveTo>
                  <a:lnTo>
                    <a:pt x="95" y="454"/>
                  </a:lnTo>
                  <a:lnTo>
                    <a:pt x="98" y="454"/>
                  </a:lnTo>
                  <a:lnTo>
                    <a:pt x="103" y="454"/>
                  </a:lnTo>
                  <a:lnTo>
                    <a:pt x="103" y="449"/>
                  </a:lnTo>
                  <a:lnTo>
                    <a:pt x="95" y="446"/>
                  </a:lnTo>
                  <a:lnTo>
                    <a:pt x="95" y="449"/>
                  </a:lnTo>
                  <a:lnTo>
                    <a:pt x="95" y="449"/>
                  </a:lnTo>
                  <a:lnTo>
                    <a:pt x="95" y="449"/>
                  </a:lnTo>
                  <a:lnTo>
                    <a:pt x="95" y="449"/>
                  </a:lnTo>
                  <a:lnTo>
                    <a:pt x="95" y="449"/>
                  </a:lnTo>
                  <a:lnTo>
                    <a:pt x="95" y="449"/>
                  </a:lnTo>
                  <a:close/>
                  <a:moveTo>
                    <a:pt x="185" y="306"/>
                  </a:moveTo>
                  <a:lnTo>
                    <a:pt x="185" y="309"/>
                  </a:lnTo>
                  <a:lnTo>
                    <a:pt x="190" y="309"/>
                  </a:lnTo>
                  <a:lnTo>
                    <a:pt x="185" y="306"/>
                  </a:lnTo>
                  <a:lnTo>
                    <a:pt x="185" y="306"/>
                  </a:lnTo>
                  <a:lnTo>
                    <a:pt x="185" y="306"/>
                  </a:lnTo>
                  <a:lnTo>
                    <a:pt x="185" y="306"/>
                  </a:lnTo>
                  <a:lnTo>
                    <a:pt x="185" y="306"/>
                  </a:lnTo>
                  <a:lnTo>
                    <a:pt x="185" y="306"/>
                  </a:lnTo>
                  <a:close/>
                  <a:moveTo>
                    <a:pt x="307" y="97"/>
                  </a:moveTo>
                  <a:lnTo>
                    <a:pt x="296" y="84"/>
                  </a:lnTo>
                  <a:lnTo>
                    <a:pt x="296" y="82"/>
                  </a:lnTo>
                  <a:lnTo>
                    <a:pt x="296" y="74"/>
                  </a:lnTo>
                  <a:lnTo>
                    <a:pt x="296" y="71"/>
                  </a:lnTo>
                  <a:lnTo>
                    <a:pt x="299" y="66"/>
                  </a:lnTo>
                  <a:lnTo>
                    <a:pt x="296" y="63"/>
                  </a:lnTo>
                  <a:lnTo>
                    <a:pt x="291" y="58"/>
                  </a:lnTo>
                  <a:lnTo>
                    <a:pt x="291" y="55"/>
                  </a:lnTo>
                  <a:lnTo>
                    <a:pt x="291" y="53"/>
                  </a:lnTo>
                  <a:lnTo>
                    <a:pt x="291" y="47"/>
                  </a:lnTo>
                  <a:lnTo>
                    <a:pt x="288" y="47"/>
                  </a:lnTo>
                  <a:lnTo>
                    <a:pt x="283" y="39"/>
                  </a:lnTo>
                  <a:lnTo>
                    <a:pt x="283" y="37"/>
                  </a:lnTo>
                  <a:lnTo>
                    <a:pt x="288" y="31"/>
                  </a:lnTo>
                  <a:lnTo>
                    <a:pt x="283" y="29"/>
                  </a:lnTo>
                  <a:lnTo>
                    <a:pt x="278" y="26"/>
                  </a:lnTo>
                  <a:lnTo>
                    <a:pt x="272" y="21"/>
                  </a:lnTo>
                  <a:lnTo>
                    <a:pt x="256" y="13"/>
                  </a:lnTo>
                  <a:lnTo>
                    <a:pt x="230" y="0"/>
                  </a:lnTo>
                  <a:lnTo>
                    <a:pt x="219" y="0"/>
                  </a:lnTo>
                  <a:lnTo>
                    <a:pt x="219" y="0"/>
                  </a:lnTo>
                  <a:lnTo>
                    <a:pt x="219" y="0"/>
                  </a:lnTo>
                  <a:lnTo>
                    <a:pt x="217" y="0"/>
                  </a:lnTo>
                  <a:lnTo>
                    <a:pt x="204" y="0"/>
                  </a:lnTo>
                  <a:lnTo>
                    <a:pt x="209" y="2"/>
                  </a:lnTo>
                  <a:lnTo>
                    <a:pt x="209" y="5"/>
                  </a:lnTo>
                  <a:lnTo>
                    <a:pt x="201" y="13"/>
                  </a:lnTo>
                  <a:lnTo>
                    <a:pt x="209" y="13"/>
                  </a:lnTo>
                  <a:lnTo>
                    <a:pt x="201" y="18"/>
                  </a:lnTo>
                  <a:lnTo>
                    <a:pt x="190" y="18"/>
                  </a:lnTo>
                  <a:lnTo>
                    <a:pt x="175" y="13"/>
                  </a:lnTo>
                  <a:lnTo>
                    <a:pt x="167" y="13"/>
                  </a:lnTo>
                  <a:lnTo>
                    <a:pt x="164" y="13"/>
                  </a:lnTo>
                  <a:lnTo>
                    <a:pt x="159" y="13"/>
                  </a:lnTo>
                  <a:lnTo>
                    <a:pt x="159" y="18"/>
                  </a:lnTo>
                  <a:lnTo>
                    <a:pt x="159" y="26"/>
                  </a:lnTo>
                  <a:lnTo>
                    <a:pt x="156" y="29"/>
                  </a:lnTo>
                  <a:lnTo>
                    <a:pt x="151" y="29"/>
                  </a:lnTo>
                  <a:lnTo>
                    <a:pt x="143" y="29"/>
                  </a:lnTo>
                  <a:lnTo>
                    <a:pt x="135" y="29"/>
                  </a:lnTo>
                  <a:lnTo>
                    <a:pt x="124" y="39"/>
                  </a:lnTo>
                  <a:lnTo>
                    <a:pt x="114" y="47"/>
                  </a:lnTo>
                  <a:lnTo>
                    <a:pt x="116" y="53"/>
                  </a:lnTo>
                  <a:lnTo>
                    <a:pt x="122" y="55"/>
                  </a:lnTo>
                  <a:lnTo>
                    <a:pt x="122" y="58"/>
                  </a:lnTo>
                  <a:lnTo>
                    <a:pt x="103" y="74"/>
                  </a:lnTo>
                  <a:lnTo>
                    <a:pt x="98" y="74"/>
                  </a:lnTo>
                  <a:lnTo>
                    <a:pt x="98" y="79"/>
                  </a:lnTo>
                  <a:lnTo>
                    <a:pt x="98" y="82"/>
                  </a:lnTo>
                  <a:lnTo>
                    <a:pt x="98" y="84"/>
                  </a:lnTo>
                  <a:lnTo>
                    <a:pt x="87" y="90"/>
                  </a:lnTo>
                  <a:lnTo>
                    <a:pt x="77" y="90"/>
                  </a:lnTo>
                  <a:lnTo>
                    <a:pt x="79" y="100"/>
                  </a:lnTo>
                  <a:lnTo>
                    <a:pt x="79" y="108"/>
                  </a:lnTo>
                  <a:lnTo>
                    <a:pt x="77" y="116"/>
                  </a:lnTo>
                  <a:lnTo>
                    <a:pt x="69" y="126"/>
                  </a:lnTo>
                  <a:lnTo>
                    <a:pt x="56" y="140"/>
                  </a:lnTo>
                  <a:lnTo>
                    <a:pt x="64" y="140"/>
                  </a:lnTo>
                  <a:lnTo>
                    <a:pt x="69" y="142"/>
                  </a:lnTo>
                  <a:lnTo>
                    <a:pt x="69" y="145"/>
                  </a:lnTo>
                  <a:lnTo>
                    <a:pt x="69" y="150"/>
                  </a:lnTo>
                  <a:lnTo>
                    <a:pt x="64" y="153"/>
                  </a:lnTo>
                  <a:lnTo>
                    <a:pt x="56" y="153"/>
                  </a:lnTo>
                  <a:lnTo>
                    <a:pt x="45" y="153"/>
                  </a:lnTo>
                  <a:lnTo>
                    <a:pt x="35" y="158"/>
                  </a:lnTo>
                  <a:lnTo>
                    <a:pt x="27" y="161"/>
                  </a:lnTo>
                  <a:lnTo>
                    <a:pt x="21" y="166"/>
                  </a:lnTo>
                  <a:lnTo>
                    <a:pt x="21" y="169"/>
                  </a:lnTo>
                  <a:lnTo>
                    <a:pt x="19" y="171"/>
                  </a:lnTo>
                  <a:lnTo>
                    <a:pt x="19" y="179"/>
                  </a:lnTo>
                  <a:lnTo>
                    <a:pt x="21" y="187"/>
                  </a:lnTo>
                  <a:lnTo>
                    <a:pt x="19" y="193"/>
                  </a:lnTo>
                  <a:lnTo>
                    <a:pt x="19" y="195"/>
                  </a:lnTo>
                  <a:lnTo>
                    <a:pt x="21" y="203"/>
                  </a:lnTo>
                  <a:lnTo>
                    <a:pt x="21" y="211"/>
                  </a:lnTo>
                  <a:lnTo>
                    <a:pt x="21" y="222"/>
                  </a:lnTo>
                  <a:lnTo>
                    <a:pt x="21" y="229"/>
                  </a:lnTo>
                  <a:lnTo>
                    <a:pt x="29" y="232"/>
                  </a:lnTo>
                  <a:lnTo>
                    <a:pt x="37" y="237"/>
                  </a:lnTo>
                  <a:lnTo>
                    <a:pt x="37" y="240"/>
                  </a:lnTo>
                  <a:lnTo>
                    <a:pt x="43" y="245"/>
                  </a:lnTo>
                  <a:lnTo>
                    <a:pt x="37" y="248"/>
                  </a:lnTo>
                  <a:lnTo>
                    <a:pt x="29" y="253"/>
                  </a:lnTo>
                  <a:lnTo>
                    <a:pt x="27" y="256"/>
                  </a:lnTo>
                  <a:lnTo>
                    <a:pt x="27" y="259"/>
                  </a:lnTo>
                  <a:lnTo>
                    <a:pt x="29" y="264"/>
                  </a:lnTo>
                  <a:lnTo>
                    <a:pt x="35" y="272"/>
                  </a:lnTo>
                  <a:lnTo>
                    <a:pt x="29" y="282"/>
                  </a:lnTo>
                  <a:lnTo>
                    <a:pt x="27" y="285"/>
                  </a:lnTo>
                  <a:lnTo>
                    <a:pt x="21" y="285"/>
                  </a:lnTo>
                  <a:lnTo>
                    <a:pt x="19" y="290"/>
                  </a:lnTo>
                  <a:lnTo>
                    <a:pt x="16" y="293"/>
                  </a:lnTo>
                  <a:lnTo>
                    <a:pt x="16" y="298"/>
                  </a:lnTo>
                  <a:lnTo>
                    <a:pt x="11" y="301"/>
                  </a:lnTo>
                  <a:lnTo>
                    <a:pt x="16" y="306"/>
                  </a:lnTo>
                  <a:lnTo>
                    <a:pt x="16" y="317"/>
                  </a:lnTo>
                  <a:lnTo>
                    <a:pt x="11" y="319"/>
                  </a:lnTo>
                  <a:lnTo>
                    <a:pt x="8" y="325"/>
                  </a:lnTo>
                  <a:lnTo>
                    <a:pt x="3" y="319"/>
                  </a:lnTo>
                  <a:lnTo>
                    <a:pt x="3" y="317"/>
                  </a:lnTo>
                  <a:lnTo>
                    <a:pt x="0" y="317"/>
                  </a:lnTo>
                  <a:lnTo>
                    <a:pt x="0" y="317"/>
                  </a:lnTo>
                  <a:lnTo>
                    <a:pt x="0" y="319"/>
                  </a:lnTo>
                  <a:lnTo>
                    <a:pt x="0" y="327"/>
                  </a:lnTo>
                  <a:lnTo>
                    <a:pt x="0" y="335"/>
                  </a:lnTo>
                  <a:lnTo>
                    <a:pt x="0" y="340"/>
                  </a:lnTo>
                  <a:lnTo>
                    <a:pt x="3" y="340"/>
                  </a:lnTo>
                  <a:lnTo>
                    <a:pt x="8" y="343"/>
                  </a:lnTo>
                  <a:lnTo>
                    <a:pt x="8" y="340"/>
                  </a:lnTo>
                  <a:lnTo>
                    <a:pt x="11" y="340"/>
                  </a:lnTo>
                  <a:lnTo>
                    <a:pt x="8" y="343"/>
                  </a:lnTo>
                  <a:lnTo>
                    <a:pt x="11" y="343"/>
                  </a:lnTo>
                  <a:lnTo>
                    <a:pt x="19" y="343"/>
                  </a:lnTo>
                  <a:lnTo>
                    <a:pt x="16" y="351"/>
                  </a:lnTo>
                  <a:lnTo>
                    <a:pt x="16" y="359"/>
                  </a:lnTo>
                  <a:lnTo>
                    <a:pt x="16" y="362"/>
                  </a:lnTo>
                  <a:lnTo>
                    <a:pt x="19" y="367"/>
                  </a:lnTo>
                  <a:lnTo>
                    <a:pt x="19" y="372"/>
                  </a:lnTo>
                  <a:lnTo>
                    <a:pt x="21" y="372"/>
                  </a:lnTo>
                  <a:lnTo>
                    <a:pt x="27" y="380"/>
                  </a:lnTo>
                  <a:lnTo>
                    <a:pt x="37" y="393"/>
                  </a:lnTo>
                  <a:lnTo>
                    <a:pt x="45" y="399"/>
                  </a:lnTo>
                  <a:lnTo>
                    <a:pt x="45" y="404"/>
                  </a:lnTo>
                  <a:lnTo>
                    <a:pt x="37" y="404"/>
                  </a:lnTo>
                  <a:lnTo>
                    <a:pt x="43" y="412"/>
                  </a:lnTo>
                  <a:lnTo>
                    <a:pt x="35" y="412"/>
                  </a:lnTo>
                  <a:lnTo>
                    <a:pt x="37" y="420"/>
                  </a:lnTo>
                  <a:lnTo>
                    <a:pt x="45" y="428"/>
                  </a:lnTo>
                  <a:lnTo>
                    <a:pt x="50" y="433"/>
                  </a:lnTo>
                  <a:lnTo>
                    <a:pt x="45" y="441"/>
                  </a:lnTo>
                  <a:lnTo>
                    <a:pt x="72" y="438"/>
                  </a:lnTo>
                  <a:lnTo>
                    <a:pt x="79" y="441"/>
                  </a:lnTo>
                  <a:lnTo>
                    <a:pt x="82" y="441"/>
                  </a:lnTo>
                  <a:lnTo>
                    <a:pt x="82" y="438"/>
                  </a:lnTo>
                  <a:lnTo>
                    <a:pt x="79" y="430"/>
                  </a:lnTo>
                  <a:lnTo>
                    <a:pt x="79" y="428"/>
                  </a:lnTo>
                  <a:lnTo>
                    <a:pt x="82" y="422"/>
                  </a:lnTo>
                  <a:lnTo>
                    <a:pt x="87" y="420"/>
                  </a:lnTo>
                  <a:lnTo>
                    <a:pt x="95" y="420"/>
                  </a:lnTo>
                  <a:lnTo>
                    <a:pt x="95" y="414"/>
                  </a:lnTo>
                  <a:lnTo>
                    <a:pt x="103" y="414"/>
                  </a:lnTo>
                  <a:lnTo>
                    <a:pt x="109" y="414"/>
                  </a:lnTo>
                  <a:lnTo>
                    <a:pt x="116" y="414"/>
                  </a:lnTo>
                  <a:lnTo>
                    <a:pt x="124" y="414"/>
                  </a:lnTo>
                  <a:lnTo>
                    <a:pt x="130" y="406"/>
                  </a:lnTo>
                  <a:lnTo>
                    <a:pt x="135" y="396"/>
                  </a:lnTo>
                  <a:lnTo>
                    <a:pt x="135" y="388"/>
                  </a:lnTo>
                  <a:lnTo>
                    <a:pt x="140" y="385"/>
                  </a:lnTo>
                  <a:lnTo>
                    <a:pt x="140" y="377"/>
                  </a:lnTo>
                  <a:lnTo>
                    <a:pt x="143" y="372"/>
                  </a:lnTo>
                  <a:lnTo>
                    <a:pt x="143" y="369"/>
                  </a:lnTo>
                  <a:lnTo>
                    <a:pt x="140" y="367"/>
                  </a:lnTo>
                  <a:lnTo>
                    <a:pt x="143" y="362"/>
                  </a:lnTo>
                  <a:lnTo>
                    <a:pt x="140" y="359"/>
                  </a:lnTo>
                  <a:lnTo>
                    <a:pt x="135" y="354"/>
                  </a:lnTo>
                  <a:lnTo>
                    <a:pt x="143" y="359"/>
                  </a:lnTo>
                  <a:lnTo>
                    <a:pt x="143" y="354"/>
                  </a:lnTo>
                  <a:lnTo>
                    <a:pt x="140" y="354"/>
                  </a:lnTo>
                  <a:lnTo>
                    <a:pt x="143" y="351"/>
                  </a:lnTo>
                  <a:lnTo>
                    <a:pt x="143" y="343"/>
                  </a:lnTo>
                  <a:lnTo>
                    <a:pt x="132" y="335"/>
                  </a:lnTo>
                  <a:lnTo>
                    <a:pt x="140" y="340"/>
                  </a:lnTo>
                  <a:lnTo>
                    <a:pt x="148" y="335"/>
                  </a:lnTo>
                  <a:lnTo>
                    <a:pt x="140" y="332"/>
                  </a:lnTo>
                  <a:lnTo>
                    <a:pt x="143" y="332"/>
                  </a:lnTo>
                  <a:lnTo>
                    <a:pt x="148" y="332"/>
                  </a:lnTo>
                  <a:lnTo>
                    <a:pt x="151" y="332"/>
                  </a:lnTo>
                  <a:lnTo>
                    <a:pt x="151" y="327"/>
                  </a:lnTo>
                  <a:lnTo>
                    <a:pt x="156" y="327"/>
                  </a:lnTo>
                  <a:lnTo>
                    <a:pt x="164" y="327"/>
                  </a:lnTo>
                  <a:lnTo>
                    <a:pt x="159" y="325"/>
                  </a:lnTo>
                  <a:lnTo>
                    <a:pt x="164" y="325"/>
                  </a:lnTo>
                  <a:lnTo>
                    <a:pt x="164" y="319"/>
                  </a:lnTo>
                  <a:lnTo>
                    <a:pt x="167" y="325"/>
                  </a:lnTo>
                  <a:lnTo>
                    <a:pt x="164" y="317"/>
                  </a:lnTo>
                  <a:lnTo>
                    <a:pt x="167" y="319"/>
                  </a:lnTo>
                  <a:lnTo>
                    <a:pt x="169" y="325"/>
                  </a:lnTo>
                  <a:lnTo>
                    <a:pt x="175" y="319"/>
                  </a:lnTo>
                  <a:lnTo>
                    <a:pt x="177" y="317"/>
                  </a:lnTo>
                  <a:lnTo>
                    <a:pt x="185" y="311"/>
                  </a:lnTo>
                  <a:lnTo>
                    <a:pt x="185" y="309"/>
                  </a:lnTo>
                  <a:lnTo>
                    <a:pt x="182" y="309"/>
                  </a:lnTo>
                  <a:lnTo>
                    <a:pt x="177" y="309"/>
                  </a:lnTo>
                  <a:lnTo>
                    <a:pt x="175" y="306"/>
                  </a:lnTo>
                  <a:lnTo>
                    <a:pt x="182" y="306"/>
                  </a:lnTo>
                  <a:lnTo>
                    <a:pt x="190" y="301"/>
                  </a:lnTo>
                  <a:lnTo>
                    <a:pt x="193" y="298"/>
                  </a:lnTo>
                  <a:lnTo>
                    <a:pt x="201" y="293"/>
                  </a:lnTo>
                  <a:lnTo>
                    <a:pt x="193" y="290"/>
                  </a:lnTo>
                  <a:lnTo>
                    <a:pt x="196" y="290"/>
                  </a:lnTo>
                  <a:lnTo>
                    <a:pt x="196" y="285"/>
                  </a:lnTo>
                  <a:lnTo>
                    <a:pt x="193" y="282"/>
                  </a:lnTo>
                  <a:lnTo>
                    <a:pt x="185" y="280"/>
                  </a:lnTo>
                  <a:lnTo>
                    <a:pt x="177" y="274"/>
                  </a:lnTo>
                  <a:lnTo>
                    <a:pt x="169" y="272"/>
                  </a:lnTo>
                  <a:lnTo>
                    <a:pt x="169" y="266"/>
                  </a:lnTo>
                  <a:lnTo>
                    <a:pt x="167" y="266"/>
                  </a:lnTo>
                  <a:lnTo>
                    <a:pt x="164" y="266"/>
                  </a:lnTo>
                  <a:lnTo>
                    <a:pt x="159" y="264"/>
                  </a:lnTo>
                  <a:lnTo>
                    <a:pt x="151" y="264"/>
                  </a:lnTo>
                  <a:lnTo>
                    <a:pt x="156" y="259"/>
                  </a:lnTo>
                  <a:lnTo>
                    <a:pt x="151" y="256"/>
                  </a:lnTo>
                  <a:lnTo>
                    <a:pt x="148" y="248"/>
                  </a:lnTo>
                  <a:lnTo>
                    <a:pt x="148" y="245"/>
                  </a:lnTo>
                  <a:lnTo>
                    <a:pt x="148" y="240"/>
                  </a:lnTo>
                  <a:lnTo>
                    <a:pt x="148" y="237"/>
                  </a:lnTo>
                  <a:lnTo>
                    <a:pt x="148" y="232"/>
                  </a:lnTo>
                  <a:lnTo>
                    <a:pt x="151" y="229"/>
                  </a:lnTo>
                  <a:lnTo>
                    <a:pt x="156" y="232"/>
                  </a:lnTo>
                  <a:lnTo>
                    <a:pt x="156" y="229"/>
                  </a:lnTo>
                  <a:lnTo>
                    <a:pt x="151" y="222"/>
                  </a:lnTo>
                  <a:lnTo>
                    <a:pt x="156" y="219"/>
                  </a:lnTo>
                  <a:lnTo>
                    <a:pt x="159" y="214"/>
                  </a:lnTo>
                  <a:lnTo>
                    <a:pt x="151" y="211"/>
                  </a:lnTo>
                  <a:lnTo>
                    <a:pt x="151" y="203"/>
                  </a:lnTo>
                  <a:lnTo>
                    <a:pt x="156" y="206"/>
                  </a:lnTo>
                  <a:lnTo>
                    <a:pt x="164" y="203"/>
                  </a:lnTo>
                  <a:lnTo>
                    <a:pt x="167" y="203"/>
                  </a:lnTo>
                  <a:lnTo>
                    <a:pt x="167" y="195"/>
                  </a:lnTo>
                  <a:lnTo>
                    <a:pt x="164" y="193"/>
                  </a:lnTo>
                  <a:lnTo>
                    <a:pt x="159" y="185"/>
                  </a:lnTo>
                  <a:lnTo>
                    <a:pt x="164" y="187"/>
                  </a:lnTo>
                  <a:lnTo>
                    <a:pt x="164" y="193"/>
                  </a:lnTo>
                  <a:lnTo>
                    <a:pt x="169" y="193"/>
                  </a:lnTo>
                  <a:lnTo>
                    <a:pt x="175" y="193"/>
                  </a:lnTo>
                  <a:lnTo>
                    <a:pt x="177" y="193"/>
                  </a:lnTo>
                  <a:lnTo>
                    <a:pt x="177" y="187"/>
                  </a:lnTo>
                  <a:lnTo>
                    <a:pt x="175" y="187"/>
                  </a:lnTo>
                  <a:lnTo>
                    <a:pt x="182" y="185"/>
                  </a:lnTo>
                  <a:lnTo>
                    <a:pt x="193" y="179"/>
                  </a:lnTo>
                  <a:lnTo>
                    <a:pt x="201" y="171"/>
                  </a:lnTo>
                  <a:lnTo>
                    <a:pt x="204" y="171"/>
                  </a:lnTo>
                  <a:lnTo>
                    <a:pt x="209" y="171"/>
                  </a:lnTo>
                  <a:lnTo>
                    <a:pt x="212" y="169"/>
                  </a:lnTo>
                  <a:lnTo>
                    <a:pt x="217" y="169"/>
                  </a:lnTo>
                  <a:lnTo>
                    <a:pt x="222" y="161"/>
                  </a:lnTo>
                  <a:lnTo>
                    <a:pt x="222" y="166"/>
                  </a:lnTo>
                  <a:lnTo>
                    <a:pt x="227" y="161"/>
                  </a:lnTo>
                  <a:lnTo>
                    <a:pt x="235" y="153"/>
                  </a:lnTo>
                  <a:lnTo>
                    <a:pt x="243" y="145"/>
                  </a:lnTo>
                  <a:lnTo>
                    <a:pt x="248" y="142"/>
                  </a:lnTo>
                  <a:lnTo>
                    <a:pt x="243" y="134"/>
                  </a:lnTo>
                  <a:lnTo>
                    <a:pt x="243" y="132"/>
                  </a:lnTo>
                  <a:lnTo>
                    <a:pt x="238" y="126"/>
                  </a:lnTo>
                  <a:lnTo>
                    <a:pt x="243" y="126"/>
                  </a:lnTo>
                  <a:lnTo>
                    <a:pt x="248" y="124"/>
                  </a:lnTo>
                  <a:lnTo>
                    <a:pt x="248" y="119"/>
                  </a:lnTo>
                  <a:lnTo>
                    <a:pt x="248" y="116"/>
                  </a:lnTo>
                  <a:lnTo>
                    <a:pt x="246" y="113"/>
                  </a:lnTo>
                  <a:lnTo>
                    <a:pt x="254" y="113"/>
                  </a:lnTo>
                  <a:lnTo>
                    <a:pt x="256" y="108"/>
                  </a:lnTo>
                  <a:lnTo>
                    <a:pt x="254" y="108"/>
                  </a:lnTo>
                  <a:lnTo>
                    <a:pt x="259" y="105"/>
                  </a:lnTo>
                  <a:lnTo>
                    <a:pt x="270" y="108"/>
                  </a:lnTo>
                  <a:lnTo>
                    <a:pt x="264" y="105"/>
                  </a:lnTo>
                  <a:lnTo>
                    <a:pt x="264" y="100"/>
                  </a:lnTo>
                  <a:lnTo>
                    <a:pt x="264" y="97"/>
                  </a:lnTo>
                  <a:lnTo>
                    <a:pt x="270" y="97"/>
                  </a:lnTo>
                  <a:lnTo>
                    <a:pt x="272" y="100"/>
                  </a:lnTo>
                  <a:lnTo>
                    <a:pt x="278" y="97"/>
                  </a:lnTo>
                  <a:lnTo>
                    <a:pt x="288" y="100"/>
                  </a:lnTo>
                  <a:lnTo>
                    <a:pt x="283" y="97"/>
                  </a:lnTo>
                  <a:lnTo>
                    <a:pt x="291" y="100"/>
                  </a:lnTo>
                  <a:lnTo>
                    <a:pt x="296" y="100"/>
                  </a:lnTo>
                  <a:lnTo>
                    <a:pt x="307" y="97"/>
                  </a:lnTo>
                  <a:lnTo>
                    <a:pt x="307" y="97"/>
                  </a:lnTo>
                  <a:lnTo>
                    <a:pt x="307" y="97"/>
                  </a:lnTo>
                  <a:lnTo>
                    <a:pt x="307" y="97"/>
                  </a:lnTo>
                  <a:lnTo>
                    <a:pt x="307" y="97"/>
                  </a:lnTo>
                  <a:lnTo>
                    <a:pt x="307" y="97"/>
                  </a:lnTo>
                  <a:lnTo>
                    <a:pt x="307" y="97"/>
                  </a:lnTo>
                  <a:close/>
                  <a:moveTo>
                    <a:pt x="217" y="259"/>
                  </a:moveTo>
                  <a:lnTo>
                    <a:pt x="217" y="256"/>
                  </a:lnTo>
                  <a:lnTo>
                    <a:pt x="214" y="259"/>
                  </a:lnTo>
                  <a:lnTo>
                    <a:pt x="217" y="259"/>
                  </a:lnTo>
                  <a:lnTo>
                    <a:pt x="217" y="261"/>
                  </a:lnTo>
                  <a:lnTo>
                    <a:pt x="214" y="259"/>
                  </a:lnTo>
                  <a:lnTo>
                    <a:pt x="214" y="264"/>
                  </a:lnTo>
                  <a:lnTo>
                    <a:pt x="217" y="264"/>
                  </a:lnTo>
                  <a:lnTo>
                    <a:pt x="219" y="266"/>
                  </a:lnTo>
                  <a:lnTo>
                    <a:pt x="222" y="264"/>
                  </a:lnTo>
                  <a:lnTo>
                    <a:pt x="219" y="264"/>
                  </a:lnTo>
                  <a:lnTo>
                    <a:pt x="219" y="261"/>
                  </a:lnTo>
                  <a:lnTo>
                    <a:pt x="219" y="261"/>
                  </a:lnTo>
                  <a:lnTo>
                    <a:pt x="222" y="261"/>
                  </a:lnTo>
                  <a:lnTo>
                    <a:pt x="222" y="259"/>
                  </a:lnTo>
                  <a:lnTo>
                    <a:pt x="219" y="259"/>
                  </a:lnTo>
                  <a:lnTo>
                    <a:pt x="217" y="259"/>
                  </a:lnTo>
                  <a:lnTo>
                    <a:pt x="217" y="259"/>
                  </a:lnTo>
                  <a:lnTo>
                    <a:pt x="217" y="259"/>
                  </a:lnTo>
                  <a:lnTo>
                    <a:pt x="217" y="259"/>
                  </a:lnTo>
                  <a:lnTo>
                    <a:pt x="217" y="259"/>
                  </a:lnTo>
                  <a:lnTo>
                    <a:pt x="217" y="259"/>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40"/>
            <p:cNvSpPr>
              <a:spLocks/>
            </p:cNvSpPr>
            <p:nvPr/>
          </p:nvSpPr>
          <p:spPr bwMode="auto">
            <a:xfrm>
              <a:off x="6262688" y="2792562"/>
              <a:ext cx="30163" cy="38100"/>
            </a:xfrm>
            <a:custGeom>
              <a:avLst/>
              <a:gdLst>
                <a:gd name="T0" fmla="*/ 0 w 19"/>
                <a:gd name="T1" fmla="*/ 0 h 24"/>
                <a:gd name="T2" fmla="*/ 0 w 19"/>
                <a:gd name="T3" fmla="*/ 3 h 24"/>
                <a:gd name="T4" fmla="*/ 0 w 19"/>
                <a:gd name="T5" fmla="*/ 8 h 24"/>
                <a:gd name="T6" fmla="*/ 0 w 19"/>
                <a:gd name="T7" fmla="*/ 11 h 24"/>
                <a:gd name="T8" fmla="*/ 0 w 19"/>
                <a:gd name="T9" fmla="*/ 16 h 24"/>
                <a:gd name="T10" fmla="*/ 0 w 19"/>
                <a:gd name="T11" fmla="*/ 18 h 24"/>
                <a:gd name="T12" fmla="*/ 16 w 19"/>
                <a:gd name="T13" fmla="*/ 24 h 24"/>
                <a:gd name="T14" fmla="*/ 19 w 19"/>
                <a:gd name="T15" fmla="*/ 16 h 24"/>
                <a:gd name="T16" fmla="*/ 19 w 19"/>
                <a:gd name="T17" fmla="*/ 11 h 24"/>
                <a:gd name="T18" fmla="*/ 16 w 19"/>
                <a:gd name="T19" fmla="*/ 8 h 24"/>
                <a:gd name="T20" fmla="*/ 8 w 19"/>
                <a:gd name="T21" fmla="*/ 3 h 24"/>
                <a:gd name="T22" fmla="*/ 8 w 19"/>
                <a:gd name="T23" fmla="*/ 0 h 24"/>
                <a:gd name="T24" fmla="*/ 3 w 19"/>
                <a:gd name="T25" fmla="*/ 0 h 24"/>
                <a:gd name="T26" fmla="*/ 0 w 19"/>
                <a:gd name="T27" fmla="*/ 0 h 24"/>
                <a:gd name="T28" fmla="*/ 0 w 19"/>
                <a:gd name="T29" fmla="*/ 0 h 24"/>
                <a:gd name="T30" fmla="*/ 0 w 19"/>
                <a:gd name="T31" fmla="*/ 0 h 24"/>
                <a:gd name="T32" fmla="*/ 0 w 19"/>
                <a:gd name="T33" fmla="*/ 0 h 24"/>
                <a:gd name="T34" fmla="*/ 0 w 19"/>
                <a:gd name="T35" fmla="*/ 0 h 24"/>
                <a:gd name="T36" fmla="*/ 0 w 19"/>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4">
                  <a:moveTo>
                    <a:pt x="0" y="0"/>
                  </a:moveTo>
                  <a:lnTo>
                    <a:pt x="0" y="3"/>
                  </a:lnTo>
                  <a:lnTo>
                    <a:pt x="0" y="8"/>
                  </a:lnTo>
                  <a:lnTo>
                    <a:pt x="0" y="11"/>
                  </a:lnTo>
                  <a:lnTo>
                    <a:pt x="0" y="16"/>
                  </a:lnTo>
                  <a:lnTo>
                    <a:pt x="0" y="18"/>
                  </a:lnTo>
                  <a:lnTo>
                    <a:pt x="16" y="24"/>
                  </a:lnTo>
                  <a:lnTo>
                    <a:pt x="19" y="16"/>
                  </a:lnTo>
                  <a:lnTo>
                    <a:pt x="19" y="11"/>
                  </a:lnTo>
                  <a:lnTo>
                    <a:pt x="16" y="8"/>
                  </a:lnTo>
                  <a:lnTo>
                    <a:pt x="8" y="3"/>
                  </a:lnTo>
                  <a:lnTo>
                    <a:pt x="8" y="0"/>
                  </a:lnTo>
                  <a:lnTo>
                    <a:pt x="3" y="0"/>
                  </a:lnTo>
                  <a:lnTo>
                    <a:pt x="0" y="0"/>
                  </a:lnTo>
                  <a:lnTo>
                    <a:pt x="0" y="0"/>
                  </a:lnTo>
                  <a:lnTo>
                    <a:pt x="0" y="0"/>
                  </a:lnTo>
                  <a:lnTo>
                    <a:pt x="0" y="0"/>
                  </a:lnTo>
                  <a:lnTo>
                    <a:pt x="0" y="0"/>
                  </a:ln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7" name="Freeform 41"/>
            <p:cNvSpPr>
              <a:spLocks noEditPoints="1"/>
            </p:cNvSpPr>
            <p:nvPr/>
          </p:nvSpPr>
          <p:spPr bwMode="auto">
            <a:xfrm>
              <a:off x="5789613" y="2738587"/>
              <a:ext cx="636588" cy="549275"/>
            </a:xfrm>
            <a:custGeom>
              <a:avLst/>
              <a:gdLst>
                <a:gd name="T0" fmla="*/ 375 w 401"/>
                <a:gd name="T1" fmla="*/ 306 h 346"/>
                <a:gd name="T2" fmla="*/ 378 w 401"/>
                <a:gd name="T3" fmla="*/ 322 h 346"/>
                <a:gd name="T4" fmla="*/ 388 w 401"/>
                <a:gd name="T5" fmla="*/ 346 h 346"/>
                <a:gd name="T6" fmla="*/ 396 w 401"/>
                <a:gd name="T7" fmla="*/ 285 h 346"/>
                <a:gd name="T8" fmla="*/ 349 w 401"/>
                <a:gd name="T9" fmla="*/ 68 h 346"/>
                <a:gd name="T10" fmla="*/ 333 w 401"/>
                <a:gd name="T11" fmla="*/ 66 h 346"/>
                <a:gd name="T12" fmla="*/ 298 w 401"/>
                <a:gd name="T13" fmla="*/ 52 h 346"/>
                <a:gd name="T14" fmla="*/ 272 w 401"/>
                <a:gd name="T15" fmla="*/ 31 h 346"/>
                <a:gd name="T16" fmla="*/ 253 w 401"/>
                <a:gd name="T17" fmla="*/ 31 h 346"/>
                <a:gd name="T18" fmla="*/ 238 w 401"/>
                <a:gd name="T19" fmla="*/ 23 h 346"/>
                <a:gd name="T20" fmla="*/ 211 w 401"/>
                <a:gd name="T21" fmla="*/ 8 h 346"/>
                <a:gd name="T22" fmla="*/ 195 w 401"/>
                <a:gd name="T23" fmla="*/ 0 h 346"/>
                <a:gd name="T24" fmla="*/ 182 w 401"/>
                <a:gd name="T25" fmla="*/ 31 h 346"/>
                <a:gd name="T26" fmla="*/ 140 w 401"/>
                <a:gd name="T27" fmla="*/ 52 h 346"/>
                <a:gd name="T28" fmla="*/ 132 w 401"/>
                <a:gd name="T29" fmla="*/ 60 h 346"/>
                <a:gd name="T30" fmla="*/ 100 w 401"/>
                <a:gd name="T31" fmla="*/ 52 h 346"/>
                <a:gd name="T32" fmla="*/ 87 w 401"/>
                <a:gd name="T33" fmla="*/ 52 h 346"/>
                <a:gd name="T34" fmla="*/ 95 w 401"/>
                <a:gd name="T35" fmla="*/ 84 h 346"/>
                <a:gd name="T36" fmla="*/ 79 w 401"/>
                <a:gd name="T37" fmla="*/ 87 h 346"/>
                <a:gd name="T38" fmla="*/ 53 w 401"/>
                <a:gd name="T39" fmla="*/ 84 h 346"/>
                <a:gd name="T40" fmla="*/ 11 w 401"/>
                <a:gd name="T41" fmla="*/ 84 h 346"/>
                <a:gd name="T42" fmla="*/ 8 w 401"/>
                <a:gd name="T43" fmla="*/ 95 h 346"/>
                <a:gd name="T44" fmla="*/ 3 w 401"/>
                <a:gd name="T45" fmla="*/ 105 h 346"/>
                <a:gd name="T46" fmla="*/ 34 w 401"/>
                <a:gd name="T47" fmla="*/ 119 h 346"/>
                <a:gd name="T48" fmla="*/ 45 w 401"/>
                <a:gd name="T49" fmla="*/ 124 h 346"/>
                <a:gd name="T50" fmla="*/ 61 w 401"/>
                <a:gd name="T51" fmla="*/ 124 h 346"/>
                <a:gd name="T52" fmla="*/ 71 w 401"/>
                <a:gd name="T53" fmla="*/ 132 h 346"/>
                <a:gd name="T54" fmla="*/ 79 w 401"/>
                <a:gd name="T55" fmla="*/ 158 h 346"/>
                <a:gd name="T56" fmla="*/ 98 w 401"/>
                <a:gd name="T57" fmla="*/ 185 h 346"/>
                <a:gd name="T58" fmla="*/ 98 w 401"/>
                <a:gd name="T59" fmla="*/ 192 h 346"/>
                <a:gd name="T60" fmla="*/ 90 w 401"/>
                <a:gd name="T61" fmla="*/ 235 h 346"/>
                <a:gd name="T62" fmla="*/ 74 w 401"/>
                <a:gd name="T63" fmla="*/ 272 h 346"/>
                <a:gd name="T64" fmla="*/ 90 w 401"/>
                <a:gd name="T65" fmla="*/ 285 h 346"/>
                <a:gd name="T66" fmla="*/ 121 w 401"/>
                <a:gd name="T67" fmla="*/ 295 h 346"/>
                <a:gd name="T68" fmla="*/ 143 w 401"/>
                <a:gd name="T69" fmla="*/ 293 h 346"/>
                <a:gd name="T70" fmla="*/ 166 w 401"/>
                <a:gd name="T71" fmla="*/ 295 h 346"/>
                <a:gd name="T72" fmla="*/ 187 w 401"/>
                <a:gd name="T73" fmla="*/ 306 h 346"/>
                <a:gd name="T74" fmla="*/ 209 w 401"/>
                <a:gd name="T75" fmla="*/ 303 h 346"/>
                <a:gd name="T76" fmla="*/ 214 w 401"/>
                <a:gd name="T77" fmla="*/ 280 h 346"/>
                <a:gd name="T78" fmla="*/ 253 w 401"/>
                <a:gd name="T79" fmla="*/ 269 h 346"/>
                <a:gd name="T80" fmla="*/ 272 w 401"/>
                <a:gd name="T81" fmla="*/ 269 h 346"/>
                <a:gd name="T82" fmla="*/ 275 w 401"/>
                <a:gd name="T83" fmla="*/ 272 h 346"/>
                <a:gd name="T84" fmla="*/ 301 w 401"/>
                <a:gd name="T85" fmla="*/ 280 h 346"/>
                <a:gd name="T86" fmla="*/ 341 w 401"/>
                <a:gd name="T87" fmla="*/ 258 h 346"/>
                <a:gd name="T88" fmla="*/ 349 w 401"/>
                <a:gd name="T89" fmla="*/ 243 h 346"/>
                <a:gd name="T90" fmla="*/ 325 w 401"/>
                <a:gd name="T91" fmla="*/ 235 h 346"/>
                <a:gd name="T92" fmla="*/ 317 w 401"/>
                <a:gd name="T93" fmla="*/ 211 h 346"/>
                <a:gd name="T94" fmla="*/ 325 w 401"/>
                <a:gd name="T95" fmla="*/ 185 h 346"/>
                <a:gd name="T96" fmla="*/ 322 w 401"/>
                <a:gd name="T97" fmla="*/ 163 h 346"/>
                <a:gd name="T98" fmla="*/ 306 w 401"/>
                <a:gd name="T99" fmla="*/ 171 h 346"/>
                <a:gd name="T100" fmla="*/ 309 w 401"/>
                <a:gd name="T101" fmla="*/ 150 h 346"/>
                <a:gd name="T102" fmla="*/ 327 w 401"/>
                <a:gd name="T103" fmla="*/ 124 h 346"/>
                <a:gd name="T104" fmla="*/ 349 w 401"/>
                <a:gd name="T105" fmla="*/ 121 h 346"/>
                <a:gd name="T106" fmla="*/ 351 w 401"/>
                <a:gd name="T107" fmla="*/ 95 h 346"/>
                <a:gd name="T108" fmla="*/ 354 w 401"/>
                <a:gd name="T109" fmla="*/ 7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 h="346">
                  <a:moveTo>
                    <a:pt x="396" y="285"/>
                  </a:moveTo>
                  <a:lnTo>
                    <a:pt x="393" y="288"/>
                  </a:lnTo>
                  <a:lnTo>
                    <a:pt x="393" y="295"/>
                  </a:lnTo>
                  <a:lnTo>
                    <a:pt x="378" y="298"/>
                  </a:lnTo>
                  <a:lnTo>
                    <a:pt x="375" y="306"/>
                  </a:lnTo>
                  <a:lnTo>
                    <a:pt x="375" y="311"/>
                  </a:lnTo>
                  <a:lnTo>
                    <a:pt x="375" y="314"/>
                  </a:lnTo>
                  <a:lnTo>
                    <a:pt x="378" y="319"/>
                  </a:lnTo>
                  <a:lnTo>
                    <a:pt x="375" y="322"/>
                  </a:lnTo>
                  <a:lnTo>
                    <a:pt x="378" y="322"/>
                  </a:lnTo>
                  <a:lnTo>
                    <a:pt x="375" y="330"/>
                  </a:lnTo>
                  <a:lnTo>
                    <a:pt x="383" y="332"/>
                  </a:lnTo>
                  <a:lnTo>
                    <a:pt x="378" y="332"/>
                  </a:lnTo>
                  <a:lnTo>
                    <a:pt x="383" y="338"/>
                  </a:lnTo>
                  <a:lnTo>
                    <a:pt x="388" y="346"/>
                  </a:lnTo>
                  <a:lnTo>
                    <a:pt x="401" y="314"/>
                  </a:lnTo>
                  <a:lnTo>
                    <a:pt x="401" y="298"/>
                  </a:lnTo>
                  <a:lnTo>
                    <a:pt x="396" y="285"/>
                  </a:lnTo>
                  <a:lnTo>
                    <a:pt x="396" y="285"/>
                  </a:lnTo>
                  <a:lnTo>
                    <a:pt x="396" y="285"/>
                  </a:lnTo>
                  <a:lnTo>
                    <a:pt x="396" y="285"/>
                  </a:lnTo>
                  <a:lnTo>
                    <a:pt x="396" y="285"/>
                  </a:lnTo>
                  <a:lnTo>
                    <a:pt x="396" y="285"/>
                  </a:lnTo>
                  <a:close/>
                  <a:moveTo>
                    <a:pt x="354" y="71"/>
                  </a:moveTo>
                  <a:lnTo>
                    <a:pt x="349" y="68"/>
                  </a:lnTo>
                  <a:lnTo>
                    <a:pt x="343" y="68"/>
                  </a:lnTo>
                  <a:lnTo>
                    <a:pt x="341" y="68"/>
                  </a:lnTo>
                  <a:lnTo>
                    <a:pt x="335" y="68"/>
                  </a:lnTo>
                  <a:lnTo>
                    <a:pt x="333" y="68"/>
                  </a:lnTo>
                  <a:lnTo>
                    <a:pt x="333" y="66"/>
                  </a:lnTo>
                  <a:lnTo>
                    <a:pt x="327" y="66"/>
                  </a:lnTo>
                  <a:lnTo>
                    <a:pt x="325" y="68"/>
                  </a:lnTo>
                  <a:lnTo>
                    <a:pt x="322" y="60"/>
                  </a:lnTo>
                  <a:lnTo>
                    <a:pt x="314" y="58"/>
                  </a:lnTo>
                  <a:lnTo>
                    <a:pt x="298" y="52"/>
                  </a:lnTo>
                  <a:lnTo>
                    <a:pt x="288" y="52"/>
                  </a:lnTo>
                  <a:lnTo>
                    <a:pt x="283" y="50"/>
                  </a:lnTo>
                  <a:lnTo>
                    <a:pt x="272" y="45"/>
                  </a:lnTo>
                  <a:lnTo>
                    <a:pt x="272" y="37"/>
                  </a:lnTo>
                  <a:lnTo>
                    <a:pt x="272" y="31"/>
                  </a:lnTo>
                  <a:lnTo>
                    <a:pt x="264" y="37"/>
                  </a:lnTo>
                  <a:lnTo>
                    <a:pt x="261" y="37"/>
                  </a:lnTo>
                  <a:lnTo>
                    <a:pt x="256" y="37"/>
                  </a:lnTo>
                  <a:lnTo>
                    <a:pt x="253" y="37"/>
                  </a:lnTo>
                  <a:lnTo>
                    <a:pt x="253" y="31"/>
                  </a:lnTo>
                  <a:lnTo>
                    <a:pt x="253" y="26"/>
                  </a:lnTo>
                  <a:lnTo>
                    <a:pt x="248" y="26"/>
                  </a:lnTo>
                  <a:lnTo>
                    <a:pt x="246" y="26"/>
                  </a:lnTo>
                  <a:lnTo>
                    <a:pt x="240" y="26"/>
                  </a:lnTo>
                  <a:lnTo>
                    <a:pt x="238" y="23"/>
                  </a:lnTo>
                  <a:lnTo>
                    <a:pt x="235" y="18"/>
                  </a:lnTo>
                  <a:lnTo>
                    <a:pt x="230" y="18"/>
                  </a:lnTo>
                  <a:lnTo>
                    <a:pt x="227" y="16"/>
                  </a:lnTo>
                  <a:lnTo>
                    <a:pt x="214" y="10"/>
                  </a:lnTo>
                  <a:lnTo>
                    <a:pt x="211" y="8"/>
                  </a:lnTo>
                  <a:lnTo>
                    <a:pt x="211" y="5"/>
                  </a:lnTo>
                  <a:lnTo>
                    <a:pt x="211" y="0"/>
                  </a:lnTo>
                  <a:lnTo>
                    <a:pt x="209" y="0"/>
                  </a:lnTo>
                  <a:lnTo>
                    <a:pt x="203" y="0"/>
                  </a:lnTo>
                  <a:lnTo>
                    <a:pt x="195" y="0"/>
                  </a:lnTo>
                  <a:lnTo>
                    <a:pt x="185" y="8"/>
                  </a:lnTo>
                  <a:lnTo>
                    <a:pt x="182" y="18"/>
                  </a:lnTo>
                  <a:lnTo>
                    <a:pt x="182" y="26"/>
                  </a:lnTo>
                  <a:lnTo>
                    <a:pt x="185" y="31"/>
                  </a:lnTo>
                  <a:lnTo>
                    <a:pt x="182" y="31"/>
                  </a:lnTo>
                  <a:lnTo>
                    <a:pt x="177" y="34"/>
                  </a:lnTo>
                  <a:lnTo>
                    <a:pt x="169" y="37"/>
                  </a:lnTo>
                  <a:lnTo>
                    <a:pt x="151" y="45"/>
                  </a:lnTo>
                  <a:lnTo>
                    <a:pt x="143" y="50"/>
                  </a:lnTo>
                  <a:lnTo>
                    <a:pt x="140" y="52"/>
                  </a:lnTo>
                  <a:lnTo>
                    <a:pt x="140" y="58"/>
                  </a:lnTo>
                  <a:lnTo>
                    <a:pt x="148" y="58"/>
                  </a:lnTo>
                  <a:lnTo>
                    <a:pt x="151" y="58"/>
                  </a:lnTo>
                  <a:lnTo>
                    <a:pt x="140" y="60"/>
                  </a:lnTo>
                  <a:lnTo>
                    <a:pt x="132" y="60"/>
                  </a:lnTo>
                  <a:lnTo>
                    <a:pt x="124" y="60"/>
                  </a:lnTo>
                  <a:lnTo>
                    <a:pt x="114" y="60"/>
                  </a:lnTo>
                  <a:lnTo>
                    <a:pt x="106" y="60"/>
                  </a:lnTo>
                  <a:lnTo>
                    <a:pt x="100" y="58"/>
                  </a:lnTo>
                  <a:lnTo>
                    <a:pt x="100" y="52"/>
                  </a:lnTo>
                  <a:lnTo>
                    <a:pt x="100" y="50"/>
                  </a:lnTo>
                  <a:lnTo>
                    <a:pt x="95" y="50"/>
                  </a:lnTo>
                  <a:lnTo>
                    <a:pt x="90" y="50"/>
                  </a:lnTo>
                  <a:lnTo>
                    <a:pt x="82" y="45"/>
                  </a:lnTo>
                  <a:lnTo>
                    <a:pt x="87" y="52"/>
                  </a:lnTo>
                  <a:lnTo>
                    <a:pt x="87" y="58"/>
                  </a:lnTo>
                  <a:lnTo>
                    <a:pt x="90" y="60"/>
                  </a:lnTo>
                  <a:lnTo>
                    <a:pt x="95" y="66"/>
                  </a:lnTo>
                  <a:lnTo>
                    <a:pt x="90" y="76"/>
                  </a:lnTo>
                  <a:lnTo>
                    <a:pt x="95" y="84"/>
                  </a:lnTo>
                  <a:lnTo>
                    <a:pt x="98" y="84"/>
                  </a:lnTo>
                  <a:lnTo>
                    <a:pt x="87" y="87"/>
                  </a:lnTo>
                  <a:lnTo>
                    <a:pt x="82" y="84"/>
                  </a:lnTo>
                  <a:lnTo>
                    <a:pt x="79" y="84"/>
                  </a:lnTo>
                  <a:lnTo>
                    <a:pt x="79" y="87"/>
                  </a:lnTo>
                  <a:lnTo>
                    <a:pt x="74" y="87"/>
                  </a:lnTo>
                  <a:lnTo>
                    <a:pt x="71" y="84"/>
                  </a:lnTo>
                  <a:lnTo>
                    <a:pt x="69" y="84"/>
                  </a:lnTo>
                  <a:lnTo>
                    <a:pt x="61" y="87"/>
                  </a:lnTo>
                  <a:lnTo>
                    <a:pt x="53" y="84"/>
                  </a:lnTo>
                  <a:lnTo>
                    <a:pt x="48" y="76"/>
                  </a:lnTo>
                  <a:lnTo>
                    <a:pt x="45" y="76"/>
                  </a:lnTo>
                  <a:lnTo>
                    <a:pt x="37" y="79"/>
                  </a:lnTo>
                  <a:lnTo>
                    <a:pt x="29" y="84"/>
                  </a:lnTo>
                  <a:lnTo>
                    <a:pt x="11" y="84"/>
                  </a:lnTo>
                  <a:lnTo>
                    <a:pt x="3" y="87"/>
                  </a:lnTo>
                  <a:lnTo>
                    <a:pt x="3" y="92"/>
                  </a:lnTo>
                  <a:lnTo>
                    <a:pt x="0" y="95"/>
                  </a:lnTo>
                  <a:lnTo>
                    <a:pt x="3" y="95"/>
                  </a:lnTo>
                  <a:lnTo>
                    <a:pt x="8" y="95"/>
                  </a:lnTo>
                  <a:lnTo>
                    <a:pt x="11" y="95"/>
                  </a:lnTo>
                  <a:lnTo>
                    <a:pt x="13" y="97"/>
                  </a:lnTo>
                  <a:lnTo>
                    <a:pt x="11" y="97"/>
                  </a:lnTo>
                  <a:lnTo>
                    <a:pt x="13" y="103"/>
                  </a:lnTo>
                  <a:lnTo>
                    <a:pt x="3" y="105"/>
                  </a:lnTo>
                  <a:lnTo>
                    <a:pt x="8" y="111"/>
                  </a:lnTo>
                  <a:lnTo>
                    <a:pt x="13" y="113"/>
                  </a:lnTo>
                  <a:lnTo>
                    <a:pt x="21" y="113"/>
                  </a:lnTo>
                  <a:lnTo>
                    <a:pt x="26" y="113"/>
                  </a:lnTo>
                  <a:lnTo>
                    <a:pt x="34" y="119"/>
                  </a:lnTo>
                  <a:lnTo>
                    <a:pt x="40" y="113"/>
                  </a:lnTo>
                  <a:lnTo>
                    <a:pt x="40" y="119"/>
                  </a:lnTo>
                  <a:lnTo>
                    <a:pt x="45" y="119"/>
                  </a:lnTo>
                  <a:lnTo>
                    <a:pt x="45" y="121"/>
                  </a:lnTo>
                  <a:lnTo>
                    <a:pt x="45" y="124"/>
                  </a:lnTo>
                  <a:lnTo>
                    <a:pt x="53" y="121"/>
                  </a:lnTo>
                  <a:lnTo>
                    <a:pt x="55" y="121"/>
                  </a:lnTo>
                  <a:lnTo>
                    <a:pt x="53" y="124"/>
                  </a:lnTo>
                  <a:lnTo>
                    <a:pt x="55" y="124"/>
                  </a:lnTo>
                  <a:lnTo>
                    <a:pt x="61" y="124"/>
                  </a:lnTo>
                  <a:lnTo>
                    <a:pt x="63" y="124"/>
                  </a:lnTo>
                  <a:lnTo>
                    <a:pt x="63" y="129"/>
                  </a:lnTo>
                  <a:lnTo>
                    <a:pt x="63" y="132"/>
                  </a:lnTo>
                  <a:lnTo>
                    <a:pt x="69" y="132"/>
                  </a:lnTo>
                  <a:lnTo>
                    <a:pt x="71" y="132"/>
                  </a:lnTo>
                  <a:lnTo>
                    <a:pt x="71" y="137"/>
                  </a:lnTo>
                  <a:lnTo>
                    <a:pt x="74" y="140"/>
                  </a:lnTo>
                  <a:lnTo>
                    <a:pt x="71" y="148"/>
                  </a:lnTo>
                  <a:lnTo>
                    <a:pt x="74" y="155"/>
                  </a:lnTo>
                  <a:lnTo>
                    <a:pt x="79" y="158"/>
                  </a:lnTo>
                  <a:lnTo>
                    <a:pt x="90" y="166"/>
                  </a:lnTo>
                  <a:lnTo>
                    <a:pt x="95" y="166"/>
                  </a:lnTo>
                  <a:lnTo>
                    <a:pt x="98" y="166"/>
                  </a:lnTo>
                  <a:lnTo>
                    <a:pt x="98" y="179"/>
                  </a:lnTo>
                  <a:lnTo>
                    <a:pt x="98" y="185"/>
                  </a:lnTo>
                  <a:lnTo>
                    <a:pt x="95" y="185"/>
                  </a:lnTo>
                  <a:lnTo>
                    <a:pt x="95" y="190"/>
                  </a:lnTo>
                  <a:lnTo>
                    <a:pt x="100" y="192"/>
                  </a:lnTo>
                  <a:lnTo>
                    <a:pt x="106" y="198"/>
                  </a:lnTo>
                  <a:lnTo>
                    <a:pt x="98" y="192"/>
                  </a:lnTo>
                  <a:lnTo>
                    <a:pt x="95" y="211"/>
                  </a:lnTo>
                  <a:lnTo>
                    <a:pt x="95" y="224"/>
                  </a:lnTo>
                  <a:lnTo>
                    <a:pt x="98" y="224"/>
                  </a:lnTo>
                  <a:lnTo>
                    <a:pt x="95" y="227"/>
                  </a:lnTo>
                  <a:lnTo>
                    <a:pt x="90" y="235"/>
                  </a:lnTo>
                  <a:lnTo>
                    <a:pt x="90" y="237"/>
                  </a:lnTo>
                  <a:lnTo>
                    <a:pt x="87" y="258"/>
                  </a:lnTo>
                  <a:lnTo>
                    <a:pt x="82" y="264"/>
                  </a:lnTo>
                  <a:lnTo>
                    <a:pt x="79" y="269"/>
                  </a:lnTo>
                  <a:lnTo>
                    <a:pt x="74" y="272"/>
                  </a:lnTo>
                  <a:lnTo>
                    <a:pt x="79" y="272"/>
                  </a:lnTo>
                  <a:lnTo>
                    <a:pt x="87" y="277"/>
                  </a:lnTo>
                  <a:lnTo>
                    <a:pt x="82" y="280"/>
                  </a:lnTo>
                  <a:lnTo>
                    <a:pt x="87" y="285"/>
                  </a:lnTo>
                  <a:lnTo>
                    <a:pt x="90" y="285"/>
                  </a:lnTo>
                  <a:lnTo>
                    <a:pt x="95" y="285"/>
                  </a:lnTo>
                  <a:lnTo>
                    <a:pt x="100" y="288"/>
                  </a:lnTo>
                  <a:lnTo>
                    <a:pt x="114" y="293"/>
                  </a:lnTo>
                  <a:lnTo>
                    <a:pt x="116" y="293"/>
                  </a:lnTo>
                  <a:lnTo>
                    <a:pt x="121" y="295"/>
                  </a:lnTo>
                  <a:lnTo>
                    <a:pt x="124" y="295"/>
                  </a:lnTo>
                  <a:lnTo>
                    <a:pt x="127" y="295"/>
                  </a:lnTo>
                  <a:lnTo>
                    <a:pt x="132" y="295"/>
                  </a:lnTo>
                  <a:lnTo>
                    <a:pt x="143" y="295"/>
                  </a:lnTo>
                  <a:lnTo>
                    <a:pt x="143" y="293"/>
                  </a:lnTo>
                  <a:lnTo>
                    <a:pt x="148" y="293"/>
                  </a:lnTo>
                  <a:lnTo>
                    <a:pt x="151" y="293"/>
                  </a:lnTo>
                  <a:lnTo>
                    <a:pt x="158" y="295"/>
                  </a:lnTo>
                  <a:lnTo>
                    <a:pt x="161" y="295"/>
                  </a:lnTo>
                  <a:lnTo>
                    <a:pt x="166" y="295"/>
                  </a:lnTo>
                  <a:lnTo>
                    <a:pt x="166" y="298"/>
                  </a:lnTo>
                  <a:lnTo>
                    <a:pt x="166" y="303"/>
                  </a:lnTo>
                  <a:lnTo>
                    <a:pt x="174" y="303"/>
                  </a:lnTo>
                  <a:lnTo>
                    <a:pt x="185" y="306"/>
                  </a:lnTo>
                  <a:lnTo>
                    <a:pt x="187" y="306"/>
                  </a:lnTo>
                  <a:lnTo>
                    <a:pt x="193" y="306"/>
                  </a:lnTo>
                  <a:lnTo>
                    <a:pt x="195" y="306"/>
                  </a:lnTo>
                  <a:lnTo>
                    <a:pt x="201" y="306"/>
                  </a:lnTo>
                  <a:lnTo>
                    <a:pt x="203" y="306"/>
                  </a:lnTo>
                  <a:lnTo>
                    <a:pt x="209" y="303"/>
                  </a:lnTo>
                  <a:lnTo>
                    <a:pt x="214" y="303"/>
                  </a:lnTo>
                  <a:lnTo>
                    <a:pt x="219" y="306"/>
                  </a:lnTo>
                  <a:lnTo>
                    <a:pt x="211" y="288"/>
                  </a:lnTo>
                  <a:lnTo>
                    <a:pt x="214" y="285"/>
                  </a:lnTo>
                  <a:lnTo>
                    <a:pt x="214" y="280"/>
                  </a:lnTo>
                  <a:lnTo>
                    <a:pt x="219" y="277"/>
                  </a:lnTo>
                  <a:lnTo>
                    <a:pt x="227" y="272"/>
                  </a:lnTo>
                  <a:lnTo>
                    <a:pt x="235" y="269"/>
                  </a:lnTo>
                  <a:lnTo>
                    <a:pt x="240" y="264"/>
                  </a:lnTo>
                  <a:lnTo>
                    <a:pt x="253" y="269"/>
                  </a:lnTo>
                  <a:lnTo>
                    <a:pt x="261" y="269"/>
                  </a:lnTo>
                  <a:lnTo>
                    <a:pt x="261" y="264"/>
                  </a:lnTo>
                  <a:lnTo>
                    <a:pt x="264" y="269"/>
                  </a:lnTo>
                  <a:lnTo>
                    <a:pt x="269" y="269"/>
                  </a:lnTo>
                  <a:lnTo>
                    <a:pt x="272" y="269"/>
                  </a:lnTo>
                  <a:lnTo>
                    <a:pt x="272" y="264"/>
                  </a:lnTo>
                  <a:lnTo>
                    <a:pt x="275" y="269"/>
                  </a:lnTo>
                  <a:lnTo>
                    <a:pt x="272" y="269"/>
                  </a:lnTo>
                  <a:lnTo>
                    <a:pt x="272" y="272"/>
                  </a:lnTo>
                  <a:lnTo>
                    <a:pt x="275" y="272"/>
                  </a:lnTo>
                  <a:lnTo>
                    <a:pt x="280" y="272"/>
                  </a:lnTo>
                  <a:lnTo>
                    <a:pt x="280" y="277"/>
                  </a:lnTo>
                  <a:lnTo>
                    <a:pt x="288" y="280"/>
                  </a:lnTo>
                  <a:lnTo>
                    <a:pt x="298" y="280"/>
                  </a:lnTo>
                  <a:lnTo>
                    <a:pt x="301" y="280"/>
                  </a:lnTo>
                  <a:lnTo>
                    <a:pt x="306" y="280"/>
                  </a:lnTo>
                  <a:lnTo>
                    <a:pt x="317" y="277"/>
                  </a:lnTo>
                  <a:lnTo>
                    <a:pt x="317" y="272"/>
                  </a:lnTo>
                  <a:lnTo>
                    <a:pt x="333" y="264"/>
                  </a:lnTo>
                  <a:lnTo>
                    <a:pt x="341" y="258"/>
                  </a:lnTo>
                  <a:lnTo>
                    <a:pt x="341" y="256"/>
                  </a:lnTo>
                  <a:lnTo>
                    <a:pt x="343" y="253"/>
                  </a:lnTo>
                  <a:lnTo>
                    <a:pt x="343" y="251"/>
                  </a:lnTo>
                  <a:lnTo>
                    <a:pt x="349" y="245"/>
                  </a:lnTo>
                  <a:lnTo>
                    <a:pt x="349" y="243"/>
                  </a:lnTo>
                  <a:lnTo>
                    <a:pt x="343" y="243"/>
                  </a:lnTo>
                  <a:lnTo>
                    <a:pt x="335" y="243"/>
                  </a:lnTo>
                  <a:lnTo>
                    <a:pt x="333" y="243"/>
                  </a:lnTo>
                  <a:lnTo>
                    <a:pt x="327" y="237"/>
                  </a:lnTo>
                  <a:lnTo>
                    <a:pt x="325" y="235"/>
                  </a:lnTo>
                  <a:lnTo>
                    <a:pt x="327" y="227"/>
                  </a:lnTo>
                  <a:lnTo>
                    <a:pt x="327" y="224"/>
                  </a:lnTo>
                  <a:lnTo>
                    <a:pt x="327" y="219"/>
                  </a:lnTo>
                  <a:lnTo>
                    <a:pt x="322" y="216"/>
                  </a:lnTo>
                  <a:lnTo>
                    <a:pt x="317" y="211"/>
                  </a:lnTo>
                  <a:lnTo>
                    <a:pt x="325" y="208"/>
                  </a:lnTo>
                  <a:lnTo>
                    <a:pt x="333" y="200"/>
                  </a:lnTo>
                  <a:lnTo>
                    <a:pt x="333" y="198"/>
                  </a:lnTo>
                  <a:lnTo>
                    <a:pt x="327" y="192"/>
                  </a:lnTo>
                  <a:lnTo>
                    <a:pt x="325" y="185"/>
                  </a:lnTo>
                  <a:lnTo>
                    <a:pt x="327" y="182"/>
                  </a:lnTo>
                  <a:lnTo>
                    <a:pt x="327" y="179"/>
                  </a:lnTo>
                  <a:lnTo>
                    <a:pt x="325" y="174"/>
                  </a:lnTo>
                  <a:lnTo>
                    <a:pt x="325" y="166"/>
                  </a:lnTo>
                  <a:lnTo>
                    <a:pt x="322" y="163"/>
                  </a:lnTo>
                  <a:lnTo>
                    <a:pt x="317" y="163"/>
                  </a:lnTo>
                  <a:lnTo>
                    <a:pt x="314" y="163"/>
                  </a:lnTo>
                  <a:lnTo>
                    <a:pt x="309" y="163"/>
                  </a:lnTo>
                  <a:lnTo>
                    <a:pt x="309" y="166"/>
                  </a:lnTo>
                  <a:lnTo>
                    <a:pt x="306" y="171"/>
                  </a:lnTo>
                  <a:lnTo>
                    <a:pt x="298" y="174"/>
                  </a:lnTo>
                  <a:lnTo>
                    <a:pt x="301" y="166"/>
                  </a:lnTo>
                  <a:lnTo>
                    <a:pt x="301" y="158"/>
                  </a:lnTo>
                  <a:lnTo>
                    <a:pt x="306" y="155"/>
                  </a:lnTo>
                  <a:lnTo>
                    <a:pt x="309" y="150"/>
                  </a:lnTo>
                  <a:lnTo>
                    <a:pt x="314" y="148"/>
                  </a:lnTo>
                  <a:lnTo>
                    <a:pt x="322" y="140"/>
                  </a:lnTo>
                  <a:lnTo>
                    <a:pt x="333" y="129"/>
                  </a:lnTo>
                  <a:lnTo>
                    <a:pt x="327" y="129"/>
                  </a:lnTo>
                  <a:lnTo>
                    <a:pt x="327" y="124"/>
                  </a:lnTo>
                  <a:lnTo>
                    <a:pt x="333" y="124"/>
                  </a:lnTo>
                  <a:lnTo>
                    <a:pt x="335" y="129"/>
                  </a:lnTo>
                  <a:lnTo>
                    <a:pt x="341" y="124"/>
                  </a:lnTo>
                  <a:lnTo>
                    <a:pt x="343" y="124"/>
                  </a:lnTo>
                  <a:lnTo>
                    <a:pt x="349" y="121"/>
                  </a:lnTo>
                  <a:lnTo>
                    <a:pt x="343" y="121"/>
                  </a:lnTo>
                  <a:lnTo>
                    <a:pt x="343" y="119"/>
                  </a:lnTo>
                  <a:lnTo>
                    <a:pt x="343" y="113"/>
                  </a:lnTo>
                  <a:lnTo>
                    <a:pt x="349" y="105"/>
                  </a:lnTo>
                  <a:lnTo>
                    <a:pt x="351" y="95"/>
                  </a:lnTo>
                  <a:lnTo>
                    <a:pt x="354" y="84"/>
                  </a:lnTo>
                  <a:lnTo>
                    <a:pt x="367" y="71"/>
                  </a:lnTo>
                  <a:lnTo>
                    <a:pt x="362" y="71"/>
                  </a:lnTo>
                  <a:lnTo>
                    <a:pt x="354" y="71"/>
                  </a:lnTo>
                  <a:lnTo>
                    <a:pt x="354" y="71"/>
                  </a:lnTo>
                  <a:lnTo>
                    <a:pt x="354" y="71"/>
                  </a:lnTo>
                  <a:lnTo>
                    <a:pt x="354" y="71"/>
                  </a:lnTo>
                  <a:lnTo>
                    <a:pt x="354" y="71"/>
                  </a:lnTo>
                  <a:lnTo>
                    <a:pt x="354" y="71"/>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8" name="Freeform 42"/>
            <p:cNvSpPr>
              <a:spLocks noEditPoints="1"/>
            </p:cNvSpPr>
            <p:nvPr/>
          </p:nvSpPr>
          <p:spPr bwMode="auto">
            <a:xfrm>
              <a:off x="6267450" y="2529037"/>
              <a:ext cx="403225" cy="419100"/>
            </a:xfrm>
            <a:custGeom>
              <a:avLst/>
              <a:gdLst>
                <a:gd name="T0" fmla="*/ 94 w 96"/>
                <a:gd name="T1" fmla="*/ 44 h 100"/>
                <a:gd name="T2" fmla="*/ 91 w 96"/>
                <a:gd name="T3" fmla="*/ 40 h 100"/>
                <a:gd name="T4" fmla="*/ 91 w 96"/>
                <a:gd name="T5" fmla="*/ 33 h 100"/>
                <a:gd name="T6" fmla="*/ 86 w 96"/>
                <a:gd name="T7" fmla="*/ 27 h 100"/>
                <a:gd name="T8" fmla="*/ 88 w 96"/>
                <a:gd name="T9" fmla="*/ 20 h 100"/>
                <a:gd name="T10" fmla="*/ 82 w 96"/>
                <a:gd name="T11" fmla="*/ 13 h 100"/>
                <a:gd name="T12" fmla="*/ 78 w 96"/>
                <a:gd name="T13" fmla="*/ 11 h 100"/>
                <a:gd name="T14" fmla="*/ 69 w 96"/>
                <a:gd name="T15" fmla="*/ 6 h 100"/>
                <a:gd name="T16" fmla="*/ 63 w 96"/>
                <a:gd name="T17" fmla="*/ 10 h 100"/>
                <a:gd name="T18" fmla="*/ 58 w 96"/>
                <a:gd name="T19" fmla="*/ 13 h 100"/>
                <a:gd name="T20" fmla="*/ 51 w 96"/>
                <a:gd name="T21" fmla="*/ 11 h 100"/>
                <a:gd name="T22" fmla="*/ 49 w 96"/>
                <a:gd name="T23" fmla="*/ 7 h 100"/>
                <a:gd name="T24" fmla="*/ 42 w 96"/>
                <a:gd name="T25" fmla="*/ 6 h 100"/>
                <a:gd name="T26" fmla="*/ 35 w 96"/>
                <a:gd name="T27" fmla="*/ 1 h 100"/>
                <a:gd name="T28" fmla="*/ 32 w 96"/>
                <a:gd name="T29" fmla="*/ 4 h 100"/>
                <a:gd name="T30" fmla="*/ 31 w 96"/>
                <a:gd name="T31" fmla="*/ 9 h 100"/>
                <a:gd name="T32" fmla="*/ 32 w 96"/>
                <a:gd name="T33" fmla="*/ 13 h 100"/>
                <a:gd name="T34" fmla="*/ 31 w 96"/>
                <a:gd name="T35" fmla="*/ 14 h 100"/>
                <a:gd name="T36" fmla="*/ 28 w 96"/>
                <a:gd name="T37" fmla="*/ 19 h 100"/>
                <a:gd name="T38" fmla="*/ 23 w 96"/>
                <a:gd name="T39" fmla="*/ 19 h 100"/>
                <a:gd name="T40" fmla="*/ 13 w 96"/>
                <a:gd name="T41" fmla="*/ 17 h 100"/>
                <a:gd name="T42" fmla="*/ 13 w 96"/>
                <a:gd name="T43" fmla="*/ 24 h 100"/>
                <a:gd name="T44" fmla="*/ 12 w 96"/>
                <a:gd name="T45" fmla="*/ 30 h 100"/>
                <a:gd name="T46" fmla="*/ 12 w 96"/>
                <a:gd name="T47" fmla="*/ 33 h 100"/>
                <a:gd name="T48" fmla="*/ 9 w 96"/>
                <a:gd name="T49" fmla="*/ 39 h 100"/>
                <a:gd name="T50" fmla="*/ 0 w 96"/>
                <a:gd name="T51" fmla="*/ 40 h 100"/>
                <a:gd name="T52" fmla="*/ 3 w 96"/>
                <a:gd name="T53" fmla="*/ 47 h 100"/>
                <a:gd name="T54" fmla="*/ 2 w 96"/>
                <a:gd name="T55" fmla="*/ 53 h 100"/>
                <a:gd name="T56" fmla="*/ 5 w 96"/>
                <a:gd name="T57" fmla="*/ 59 h 100"/>
                <a:gd name="T58" fmla="*/ 2 w 96"/>
                <a:gd name="T59" fmla="*/ 63 h 100"/>
                <a:gd name="T60" fmla="*/ 6 w 96"/>
                <a:gd name="T61" fmla="*/ 69 h 100"/>
                <a:gd name="T62" fmla="*/ 10 w 96"/>
                <a:gd name="T63" fmla="*/ 75 h 100"/>
                <a:gd name="T64" fmla="*/ 15 w 96"/>
                <a:gd name="T65" fmla="*/ 76 h 100"/>
                <a:gd name="T66" fmla="*/ 23 w 96"/>
                <a:gd name="T67" fmla="*/ 77 h 100"/>
                <a:gd name="T68" fmla="*/ 18 w 96"/>
                <a:gd name="T69" fmla="*/ 90 h 100"/>
                <a:gd name="T70" fmla="*/ 18 w 96"/>
                <a:gd name="T71" fmla="*/ 96 h 100"/>
                <a:gd name="T72" fmla="*/ 27 w 96"/>
                <a:gd name="T73" fmla="*/ 95 h 100"/>
                <a:gd name="T74" fmla="*/ 33 w 96"/>
                <a:gd name="T75" fmla="*/ 95 h 100"/>
                <a:gd name="T76" fmla="*/ 42 w 96"/>
                <a:gd name="T77" fmla="*/ 97 h 100"/>
                <a:gd name="T78" fmla="*/ 46 w 96"/>
                <a:gd name="T79" fmla="*/ 99 h 100"/>
                <a:gd name="T80" fmla="*/ 53 w 96"/>
                <a:gd name="T81" fmla="*/ 97 h 100"/>
                <a:gd name="T82" fmla="*/ 59 w 96"/>
                <a:gd name="T83" fmla="*/ 97 h 100"/>
                <a:gd name="T84" fmla="*/ 69 w 96"/>
                <a:gd name="T85" fmla="*/ 96 h 100"/>
                <a:gd name="T86" fmla="*/ 72 w 96"/>
                <a:gd name="T87" fmla="*/ 96 h 100"/>
                <a:gd name="T88" fmla="*/ 75 w 96"/>
                <a:gd name="T89" fmla="*/ 95 h 100"/>
                <a:gd name="T90" fmla="*/ 73 w 96"/>
                <a:gd name="T91" fmla="*/ 90 h 100"/>
                <a:gd name="T92" fmla="*/ 79 w 96"/>
                <a:gd name="T93" fmla="*/ 85 h 100"/>
                <a:gd name="T94" fmla="*/ 82 w 96"/>
                <a:gd name="T95" fmla="*/ 83 h 100"/>
                <a:gd name="T96" fmla="*/ 74 w 96"/>
                <a:gd name="T97" fmla="*/ 73 h 100"/>
                <a:gd name="T98" fmla="*/ 68 w 96"/>
                <a:gd name="T99" fmla="*/ 63 h 100"/>
                <a:gd name="T100" fmla="*/ 68 w 96"/>
                <a:gd name="T101" fmla="*/ 60 h 100"/>
                <a:gd name="T102" fmla="*/ 82 w 96"/>
                <a:gd name="T103" fmla="*/ 54 h 100"/>
                <a:gd name="T104" fmla="*/ 89 w 96"/>
                <a:gd name="T105" fmla="*/ 50 h 100"/>
                <a:gd name="T106" fmla="*/ 94 w 96"/>
                <a:gd name="T107" fmla="*/ 53 h 100"/>
                <a:gd name="T108" fmla="*/ 66 w 96"/>
                <a:gd name="T109" fmla="*/ 9 h 100"/>
                <a:gd name="T110" fmla="*/ 78 w 96"/>
                <a:gd name="T111" fmla="*/ 7 h 100"/>
                <a:gd name="T112" fmla="*/ 80 w 96"/>
                <a:gd name="T113" fmla="*/ 4 h 100"/>
                <a:gd name="T114" fmla="*/ 78 w 96"/>
                <a:gd name="T115" fmla="*/ 1 h 100"/>
                <a:gd name="T116" fmla="*/ 78 w 96"/>
                <a:gd name="T117" fmla="*/ 3 h 100"/>
                <a:gd name="T118" fmla="*/ 76 w 96"/>
                <a:gd name="T119" fmla="*/ 5 h 100"/>
                <a:gd name="T120" fmla="*/ 78 w 96"/>
                <a:gd name="T121" fmla="*/ 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100">
                  <a:moveTo>
                    <a:pt x="95" y="51"/>
                  </a:moveTo>
                  <a:cubicBezTo>
                    <a:pt x="95" y="49"/>
                    <a:pt x="95" y="49"/>
                    <a:pt x="95" y="49"/>
                  </a:cubicBezTo>
                  <a:cubicBezTo>
                    <a:pt x="95" y="46"/>
                    <a:pt x="95" y="46"/>
                    <a:pt x="95" y="46"/>
                  </a:cubicBezTo>
                  <a:cubicBezTo>
                    <a:pt x="94" y="44"/>
                    <a:pt x="94" y="44"/>
                    <a:pt x="94" y="44"/>
                  </a:cubicBezTo>
                  <a:cubicBezTo>
                    <a:pt x="92" y="44"/>
                    <a:pt x="92" y="44"/>
                    <a:pt x="92" y="44"/>
                  </a:cubicBezTo>
                  <a:cubicBezTo>
                    <a:pt x="92" y="42"/>
                    <a:pt x="92" y="42"/>
                    <a:pt x="92" y="42"/>
                  </a:cubicBezTo>
                  <a:cubicBezTo>
                    <a:pt x="91" y="42"/>
                    <a:pt x="91" y="42"/>
                    <a:pt x="91" y="42"/>
                  </a:cubicBezTo>
                  <a:cubicBezTo>
                    <a:pt x="91" y="40"/>
                    <a:pt x="91" y="40"/>
                    <a:pt x="91" y="40"/>
                  </a:cubicBezTo>
                  <a:cubicBezTo>
                    <a:pt x="92" y="39"/>
                    <a:pt x="92" y="39"/>
                    <a:pt x="92" y="39"/>
                  </a:cubicBezTo>
                  <a:cubicBezTo>
                    <a:pt x="92" y="36"/>
                    <a:pt x="92" y="36"/>
                    <a:pt x="92" y="36"/>
                  </a:cubicBezTo>
                  <a:cubicBezTo>
                    <a:pt x="91" y="34"/>
                    <a:pt x="91" y="34"/>
                    <a:pt x="91" y="34"/>
                  </a:cubicBezTo>
                  <a:cubicBezTo>
                    <a:pt x="91" y="33"/>
                    <a:pt x="91" y="33"/>
                    <a:pt x="91" y="33"/>
                  </a:cubicBezTo>
                  <a:cubicBezTo>
                    <a:pt x="91" y="32"/>
                    <a:pt x="91" y="32"/>
                    <a:pt x="91" y="32"/>
                  </a:cubicBezTo>
                  <a:cubicBezTo>
                    <a:pt x="91" y="30"/>
                    <a:pt x="91" y="30"/>
                    <a:pt x="91" y="30"/>
                  </a:cubicBezTo>
                  <a:cubicBezTo>
                    <a:pt x="89" y="29"/>
                    <a:pt x="89" y="29"/>
                    <a:pt x="89" y="29"/>
                  </a:cubicBezTo>
                  <a:cubicBezTo>
                    <a:pt x="86" y="27"/>
                    <a:pt x="86" y="27"/>
                    <a:pt x="86" y="27"/>
                  </a:cubicBezTo>
                  <a:cubicBezTo>
                    <a:pt x="85" y="26"/>
                    <a:pt x="85" y="26"/>
                    <a:pt x="85" y="26"/>
                  </a:cubicBezTo>
                  <a:cubicBezTo>
                    <a:pt x="88" y="23"/>
                    <a:pt x="88" y="23"/>
                    <a:pt x="88" y="23"/>
                  </a:cubicBezTo>
                  <a:cubicBezTo>
                    <a:pt x="88" y="21"/>
                    <a:pt x="88" y="21"/>
                    <a:pt x="88" y="21"/>
                  </a:cubicBezTo>
                  <a:cubicBezTo>
                    <a:pt x="88" y="20"/>
                    <a:pt x="88" y="20"/>
                    <a:pt x="88" y="20"/>
                  </a:cubicBezTo>
                  <a:cubicBezTo>
                    <a:pt x="86" y="17"/>
                    <a:pt x="86" y="17"/>
                    <a:pt x="86" y="17"/>
                  </a:cubicBezTo>
                  <a:cubicBezTo>
                    <a:pt x="85" y="16"/>
                    <a:pt x="85" y="16"/>
                    <a:pt x="85" y="16"/>
                  </a:cubicBezTo>
                  <a:cubicBezTo>
                    <a:pt x="84" y="14"/>
                    <a:pt x="84" y="14"/>
                    <a:pt x="84" y="14"/>
                  </a:cubicBezTo>
                  <a:cubicBezTo>
                    <a:pt x="82" y="13"/>
                    <a:pt x="82" y="13"/>
                    <a:pt x="82" y="13"/>
                  </a:cubicBezTo>
                  <a:cubicBezTo>
                    <a:pt x="81" y="11"/>
                    <a:pt x="81" y="11"/>
                    <a:pt x="81" y="11"/>
                  </a:cubicBezTo>
                  <a:cubicBezTo>
                    <a:pt x="81" y="10"/>
                    <a:pt x="81" y="10"/>
                    <a:pt x="81" y="10"/>
                  </a:cubicBezTo>
                  <a:cubicBezTo>
                    <a:pt x="79" y="10"/>
                    <a:pt x="79" y="10"/>
                    <a:pt x="79" y="10"/>
                  </a:cubicBezTo>
                  <a:cubicBezTo>
                    <a:pt x="78" y="11"/>
                    <a:pt x="78" y="11"/>
                    <a:pt x="78" y="11"/>
                  </a:cubicBezTo>
                  <a:cubicBezTo>
                    <a:pt x="76" y="9"/>
                    <a:pt x="76" y="9"/>
                    <a:pt x="76" y="9"/>
                  </a:cubicBezTo>
                  <a:cubicBezTo>
                    <a:pt x="74" y="7"/>
                    <a:pt x="74" y="7"/>
                    <a:pt x="74" y="7"/>
                  </a:cubicBezTo>
                  <a:cubicBezTo>
                    <a:pt x="72" y="7"/>
                    <a:pt x="72" y="7"/>
                    <a:pt x="72" y="7"/>
                  </a:cubicBezTo>
                  <a:cubicBezTo>
                    <a:pt x="69" y="6"/>
                    <a:pt x="69" y="6"/>
                    <a:pt x="69" y="6"/>
                  </a:cubicBezTo>
                  <a:cubicBezTo>
                    <a:pt x="66" y="7"/>
                    <a:pt x="66" y="7"/>
                    <a:pt x="66" y="7"/>
                  </a:cubicBezTo>
                  <a:cubicBezTo>
                    <a:pt x="65" y="9"/>
                    <a:pt x="65" y="9"/>
                    <a:pt x="65" y="9"/>
                  </a:cubicBezTo>
                  <a:cubicBezTo>
                    <a:pt x="63" y="11"/>
                    <a:pt x="63" y="11"/>
                    <a:pt x="63" y="11"/>
                  </a:cubicBezTo>
                  <a:cubicBezTo>
                    <a:pt x="63" y="10"/>
                    <a:pt x="63" y="10"/>
                    <a:pt x="63" y="10"/>
                  </a:cubicBezTo>
                  <a:cubicBezTo>
                    <a:pt x="62" y="10"/>
                    <a:pt x="62" y="10"/>
                    <a:pt x="62" y="10"/>
                  </a:cubicBezTo>
                  <a:cubicBezTo>
                    <a:pt x="58" y="11"/>
                    <a:pt x="58" y="11"/>
                    <a:pt x="58" y="11"/>
                  </a:cubicBezTo>
                  <a:cubicBezTo>
                    <a:pt x="59" y="11"/>
                    <a:pt x="59" y="11"/>
                    <a:pt x="59" y="11"/>
                  </a:cubicBezTo>
                  <a:cubicBezTo>
                    <a:pt x="58" y="13"/>
                    <a:pt x="58" y="13"/>
                    <a:pt x="58" y="13"/>
                  </a:cubicBezTo>
                  <a:cubicBezTo>
                    <a:pt x="53" y="11"/>
                    <a:pt x="53" y="11"/>
                    <a:pt x="53" y="11"/>
                  </a:cubicBezTo>
                  <a:cubicBezTo>
                    <a:pt x="52" y="11"/>
                    <a:pt x="52" y="11"/>
                    <a:pt x="52" y="11"/>
                  </a:cubicBezTo>
                  <a:cubicBezTo>
                    <a:pt x="52" y="13"/>
                    <a:pt x="52" y="13"/>
                    <a:pt x="52" y="13"/>
                  </a:cubicBezTo>
                  <a:cubicBezTo>
                    <a:pt x="51" y="11"/>
                    <a:pt x="51" y="11"/>
                    <a:pt x="51" y="11"/>
                  </a:cubicBezTo>
                  <a:cubicBezTo>
                    <a:pt x="53" y="10"/>
                    <a:pt x="53" y="10"/>
                    <a:pt x="53" y="10"/>
                  </a:cubicBezTo>
                  <a:cubicBezTo>
                    <a:pt x="53" y="7"/>
                    <a:pt x="53" y="7"/>
                    <a:pt x="53" y="7"/>
                  </a:cubicBezTo>
                  <a:cubicBezTo>
                    <a:pt x="51" y="7"/>
                    <a:pt x="51" y="7"/>
                    <a:pt x="51" y="7"/>
                  </a:cubicBezTo>
                  <a:cubicBezTo>
                    <a:pt x="49" y="7"/>
                    <a:pt x="49" y="7"/>
                    <a:pt x="49" y="7"/>
                  </a:cubicBezTo>
                  <a:cubicBezTo>
                    <a:pt x="46" y="7"/>
                    <a:pt x="46" y="7"/>
                    <a:pt x="46" y="7"/>
                  </a:cubicBezTo>
                  <a:cubicBezTo>
                    <a:pt x="45" y="7"/>
                    <a:pt x="45" y="7"/>
                    <a:pt x="45" y="7"/>
                  </a:cubicBezTo>
                  <a:cubicBezTo>
                    <a:pt x="45" y="6"/>
                    <a:pt x="45" y="6"/>
                    <a:pt x="45" y="6"/>
                  </a:cubicBezTo>
                  <a:cubicBezTo>
                    <a:pt x="42" y="6"/>
                    <a:pt x="42" y="6"/>
                    <a:pt x="42" y="6"/>
                  </a:cubicBezTo>
                  <a:cubicBezTo>
                    <a:pt x="43" y="4"/>
                    <a:pt x="43" y="4"/>
                    <a:pt x="43" y="4"/>
                  </a:cubicBezTo>
                  <a:cubicBezTo>
                    <a:pt x="42" y="3"/>
                    <a:pt x="42" y="3"/>
                    <a:pt x="42" y="3"/>
                  </a:cubicBezTo>
                  <a:cubicBezTo>
                    <a:pt x="39" y="1"/>
                    <a:pt x="39" y="1"/>
                    <a:pt x="39" y="1"/>
                  </a:cubicBezTo>
                  <a:cubicBezTo>
                    <a:pt x="35" y="1"/>
                    <a:pt x="35" y="1"/>
                    <a:pt x="35" y="1"/>
                  </a:cubicBezTo>
                  <a:cubicBezTo>
                    <a:pt x="31" y="0"/>
                    <a:pt x="31" y="0"/>
                    <a:pt x="31" y="0"/>
                  </a:cubicBezTo>
                  <a:cubicBezTo>
                    <a:pt x="29" y="0"/>
                    <a:pt x="29" y="0"/>
                    <a:pt x="29" y="0"/>
                  </a:cubicBezTo>
                  <a:cubicBezTo>
                    <a:pt x="31" y="3"/>
                    <a:pt x="31" y="3"/>
                    <a:pt x="31" y="3"/>
                  </a:cubicBezTo>
                  <a:cubicBezTo>
                    <a:pt x="32" y="4"/>
                    <a:pt x="32" y="4"/>
                    <a:pt x="32" y="4"/>
                  </a:cubicBezTo>
                  <a:cubicBezTo>
                    <a:pt x="32" y="6"/>
                    <a:pt x="32" y="6"/>
                    <a:pt x="32" y="6"/>
                  </a:cubicBezTo>
                  <a:cubicBezTo>
                    <a:pt x="31" y="7"/>
                    <a:pt x="31" y="7"/>
                    <a:pt x="31" y="7"/>
                  </a:cubicBezTo>
                  <a:cubicBezTo>
                    <a:pt x="29" y="9"/>
                    <a:pt x="29" y="9"/>
                    <a:pt x="29" y="9"/>
                  </a:cubicBezTo>
                  <a:cubicBezTo>
                    <a:pt x="31" y="9"/>
                    <a:pt x="31" y="9"/>
                    <a:pt x="31" y="9"/>
                  </a:cubicBezTo>
                  <a:cubicBezTo>
                    <a:pt x="32" y="10"/>
                    <a:pt x="32" y="10"/>
                    <a:pt x="32" y="10"/>
                  </a:cubicBezTo>
                  <a:cubicBezTo>
                    <a:pt x="33" y="11"/>
                    <a:pt x="33" y="11"/>
                    <a:pt x="33" y="11"/>
                  </a:cubicBezTo>
                  <a:cubicBezTo>
                    <a:pt x="32" y="11"/>
                    <a:pt x="32" y="11"/>
                    <a:pt x="32" y="11"/>
                  </a:cubicBezTo>
                  <a:cubicBezTo>
                    <a:pt x="32" y="13"/>
                    <a:pt x="32" y="13"/>
                    <a:pt x="32" y="13"/>
                  </a:cubicBezTo>
                  <a:cubicBezTo>
                    <a:pt x="33" y="13"/>
                    <a:pt x="33" y="13"/>
                    <a:pt x="33" y="13"/>
                  </a:cubicBezTo>
                  <a:cubicBezTo>
                    <a:pt x="35" y="14"/>
                    <a:pt x="35" y="14"/>
                    <a:pt x="35" y="14"/>
                  </a:cubicBezTo>
                  <a:cubicBezTo>
                    <a:pt x="33" y="14"/>
                    <a:pt x="33" y="14"/>
                    <a:pt x="33" y="14"/>
                  </a:cubicBezTo>
                  <a:cubicBezTo>
                    <a:pt x="31" y="14"/>
                    <a:pt x="31" y="14"/>
                    <a:pt x="31" y="14"/>
                  </a:cubicBezTo>
                  <a:cubicBezTo>
                    <a:pt x="29" y="14"/>
                    <a:pt x="29" y="14"/>
                    <a:pt x="29" y="14"/>
                  </a:cubicBezTo>
                  <a:cubicBezTo>
                    <a:pt x="28" y="14"/>
                    <a:pt x="28" y="14"/>
                    <a:pt x="28" y="14"/>
                  </a:cubicBezTo>
                  <a:cubicBezTo>
                    <a:pt x="28" y="16"/>
                    <a:pt x="28" y="16"/>
                    <a:pt x="28" y="16"/>
                  </a:cubicBezTo>
                  <a:cubicBezTo>
                    <a:pt x="28" y="19"/>
                    <a:pt x="28" y="19"/>
                    <a:pt x="28" y="19"/>
                  </a:cubicBezTo>
                  <a:cubicBezTo>
                    <a:pt x="26" y="17"/>
                    <a:pt x="26" y="17"/>
                    <a:pt x="26" y="17"/>
                  </a:cubicBezTo>
                  <a:cubicBezTo>
                    <a:pt x="25" y="17"/>
                    <a:pt x="25" y="17"/>
                    <a:pt x="25" y="17"/>
                  </a:cubicBezTo>
                  <a:cubicBezTo>
                    <a:pt x="25" y="19"/>
                    <a:pt x="25" y="19"/>
                    <a:pt x="25" y="19"/>
                  </a:cubicBezTo>
                  <a:cubicBezTo>
                    <a:pt x="23" y="19"/>
                    <a:pt x="23" y="19"/>
                    <a:pt x="23" y="19"/>
                  </a:cubicBezTo>
                  <a:cubicBezTo>
                    <a:pt x="23" y="17"/>
                    <a:pt x="23" y="17"/>
                    <a:pt x="23" y="17"/>
                  </a:cubicBezTo>
                  <a:cubicBezTo>
                    <a:pt x="22" y="16"/>
                    <a:pt x="22" y="16"/>
                    <a:pt x="22" y="16"/>
                  </a:cubicBezTo>
                  <a:cubicBezTo>
                    <a:pt x="16" y="16"/>
                    <a:pt x="16" y="16"/>
                    <a:pt x="16" y="16"/>
                  </a:cubicBezTo>
                  <a:cubicBezTo>
                    <a:pt x="13" y="17"/>
                    <a:pt x="13" y="17"/>
                    <a:pt x="13" y="17"/>
                  </a:cubicBezTo>
                  <a:cubicBezTo>
                    <a:pt x="12" y="20"/>
                    <a:pt x="12" y="20"/>
                    <a:pt x="12" y="20"/>
                  </a:cubicBezTo>
                  <a:cubicBezTo>
                    <a:pt x="15" y="21"/>
                    <a:pt x="15" y="21"/>
                    <a:pt x="15" y="21"/>
                  </a:cubicBezTo>
                  <a:cubicBezTo>
                    <a:pt x="14" y="23"/>
                    <a:pt x="14" y="23"/>
                    <a:pt x="14" y="23"/>
                  </a:cubicBezTo>
                  <a:cubicBezTo>
                    <a:pt x="13" y="24"/>
                    <a:pt x="13" y="24"/>
                    <a:pt x="13" y="24"/>
                  </a:cubicBezTo>
                  <a:cubicBezTo>
                    <a:pt x="13" y="26"/>
                    <a:pt x="13" y="26"/>
                    <a:pt x="13" y="26"/>
                  </a:cubicBezTo>
                  <a:cubicBezTo>
                    <a:pt x="13" y="29"/>
                    <a:pt x="13" y="29"/>
                    <a:pt x="13" y="29"/>
                  </a:cubicBezTo>
                  <a:cubicBezTo>
                    <a:pt x="12" y="29"/>
                    <a:pt x="12" y="29"/>
                    <a:pt x="12" y="29"/>
                  </a:cubicBezTo>
                  <a:cubicBezTo>
                    <a:pt x="12" y="30"/>
                    <a:pt x="12" y="30"/>
                    <a:pt x="12" y="30"/>
                  </a:cubicBezTo>
                  <a:cubicBezTo>
                    <a:pt x="10" y="30"/>
                    <a:pt x="10" y="30"/>
                    <a:pt x="10" y="30"/>
                  </a:cubicBezTo>
                  <a:cubicBezTo>
                    <a:pt x="9" y="30"/>
                    <a:pt x="9" y="30"/>
                    <a:pt x="9" y="30"/>
                  </a:cubicBezTo>
                  <a:cubicBezTo>
                    <a:pt x="9" y="32"/>
                    <a:pt x="9" y="32"/>
                    <a:pt x="9" y="32"/>
                  </a:cubicBezTo>
                  <a:cubicBezTo>
                    <a:pt x="12" y="33"/>
                    <a:pt x="12" y="33"/>
                    <a:pt x="12" y="33"/>
                  </a:cubicBezTo>
                  <a:cubicBezTo>
                    <a:pt x="12" y="34"/>
                    <a:pt x="12" y="34"/>
                    <a:pt x="12" y="34"/>
                  </a:cubicBezTo>
                  <a:cubicBezTo>
                    <a:pt x="10" y="36"/>
                    <a:pt x="10" y="36"/>
                    <a:pt x="10" y="36"/>
                  </a:cubicBezTo>
                  <a:cubicBezTo>
                    <a:pt x="9" y="37"/>
                    <a:pt x="9" y="37"/>
                    <a:pt x="9" y="37"/>
                  </a:cubicBezTo>
                  <a:cubicBezTo>
                    <a:pt x="9" y="39"/>
                    <a:pt x="9" y="39"/>
                    <a:pt x="9" y="39"/>
                  </a:cubicBezTo>
                  <a:cubicBezTo>
                    <a:pt x="8" y="40"/>
                    <a:pt x="8" y="40"/>
                    <a:pt x="8" y="40"/>
                  </a:cubicBezTo>
                  <a:cubicBezTo>
                    <a:pt x="3" y="39"/>
                    <a:pt x="3" y="39"/>
                    <a:pt x="3" y="39"/>
                  </a:cubicBezTo>
                  <a:cubicBezTo>
                    <a:pt x="2" y="40"/>
                    <a:pt x="2" y="40"/>
                    <a:pt x="2" y="40"/>
                  </a:cubicBezTo>
                  <a:cubicBezTo>
                    <a:pt x="0" y="40"/>
                    <a:pt x="0" y="40"/>
                    <a:pt x="0" y="40"/>
                  </a:cubicBezTo>
                  <a:cubicBezTo>
                    <a:pt x="0" y="42"/>
                    <a:pt x="0" y="42"/>
                    <a:pt x="0" y="42"/>
                  </a:cubicBezTo>
                  <a:cubicBezTo>
                    <a:pt x="3" y="43"/>
                    <a:pt x="3" y="43"/>
                    <a:pt x="3" y="43"/>
                  </a:cubicBezTo>
                  <a:cubicBezTo>
                    <a:pt x="3" y="44"/>
                    <a:pt x="3" y="44"/>
                    <a:pt x="3" y="44"/>
                  </a:cubicBezTo>
                  <a:cubicBezTo>
                    <a:pt x="3" y="47"/>
                    <a:pt x="3" y="47"/>
                    <a:pt x="3" y="47"/>
                  </a:cubicBezTo>
                  <a:cubicBezTo>
                    <a:pt x="2" y="49"/>
                    <a:pt x="2" y="49"/>
                    <a:pt x="2" y="49"/>
                  </a:cubicBezTo>
                  <a:cubicBezTo>
                    <a:pt x="0" y="50"/>
                    <a:pt x="0" y="50"/>
                    <a:pt x="0" y="50"/>
                  </a:cubicBezTo>
                  <a:cubicBezTo>
                    <a:pt x="2" y="52"/>
                    <a:pt x="2" y="52"/>
                    <a:pt x="2" y="52"/>
                  </a:cubicBezTo>
                  <a:cubicBezTo>
                    <a:pt x="2" y="53"/>
                    <a:pt x="2" y="53"/>
                    <a:pt x="2" y="53"/>
                  </a:cubicBezTo>
                  <a:cubicBezTo>
                    <a:pt x="2" y="54"/>
                    <a:pt x="2" y="54"/>
                    <a:pt x="2" y="54"/>
                  </a:cubicBezTo>
                  <a:cubicBezTo>
                    <a:pt x="3" y="56"/>
                    <a:pt x="3" y="56"/>
                    <a:pt x="3" y="56"/>
                  </a:cubicBezTo>
                  <a:cubicBezTo>
                    <a:pt x="3" y="57"/>
                    <a:pt x="3" y="57"/>
                    <a:pt x="3" y="57"/>
                  </a:cubicBezTo>
                  <a:cubicBezTo>
                    <a:pt x="5" y="59"/>
                    <a:pt x="5" y="59"/>
                    <a:pt x="5" y="59"/>
                  </a:cubicBezTo>
                  <a:cubicBezTo>
                    <a:pt x="5" y="60"/>
                    <a:pt x="5" y="60"/>
                    <a:pt x="5" y="60"/>
                  </a:cubicBezTo>
                  <a:cubicBezTo>
                    <a:pt x="3" y="62"/>
                    <a:pt x="3" y="62"/>
                    <a:pt x="3" y="62"/>
                  </a:cubicBezTo>
                  <a:cubicBezTo>
                    <a:pt x="2" y="62"/>
                    <a:pt x="2" y="62"/>
                    <a:pt x="2" y="62"/>
                  </a:cubicBezTo>
                  <a:cubicBezTo>
                    <a:pt x="2" y="63"/>
                    <a:pt x="2" y="63"/>
                    <a:pt x="2" y="63"/>
                  </a:cubicBezTo>
                  <a:cubicBezTo>
                    <a:pt x="2" y="64"/>
                    <a:pt x="2" y="64"/>
                    <a:pt x="2" y="64"/>
                  </a:cubicBezTo>
                  <a:cubicBezTo>
                    <a:pt x="5" y="66"/>
                    <a:pt x="5" y="66"/>
                    <a:pt x="5" y="66"/>
                  </a:cubicBezTo>
                  <a:cubicBezTo>
                    <a:pt x="6" y="67"/>
                    <a:pt x="6" y="67"/>
                    <a:pt x="6" y="67"/>
                  </a:cubicBezTo>
                  <a:cubicBezTo>
                    <a:pt x="6" y="69"/>
                    <a:pt x="6" y="69"/>
                    <a:pt x="6" y="69"/>
                  </a:cubicBezTo>
                  <a:cubicBezTo>
                    <a:pt x="5" y="72"/>
                    <a:pt x="5" y="72"/>
                    <a:pt x="5" y="72"/>
                  </a:cubicBezTo>
                  <a:cubicBezTo>
                    <a:pt x="8" y="73"/>
                    <a:pt x="8" y="73"/>
                    <a:pt x="8" y="73"/>
                  </a:cubicBezTo>
                  <a:cubicBezTo>
                    <a:pt x="9" y="76"/>
                    <a:pt x="9" y="76"/>
                    <a:pt x="9" y="76"/>
                  </a:cubicBezTo>
                  <a:cubicBezTo>
                    <a:pt x="10" y="75"/>
                    <a:pt x="10" y="75"/>
                    <a:pt x="10" y="75"/>
                  </a:cubicBezTo>
                  <a:cubicBezTo>
                    <a:pt x="12" y="75"/>
                    <a:pt x="12" y="75"/>
                    <a:pt x="12" y="75"/>
                  </a:cubicBezTo>
                  <a:cubicBezTo>
                    <a:pt x="12" y="76"/>
                    <a:pt x="12" y="76"/>
                    <a:pt x="12" y="76"/>
                  </a:cubicBezTo>
                  <a:cubicBezTo>
                    <a:pt x="13" y="76"/>
                    <a:pt x="13" y="76"/>
                    <a:pt x="13" y="76"/>
                  </a:cubicBezTo>
                  <a:cubicBezTo>
                    <a:pt x="15" y="76"/>
                    <a:pt x="15" y="76"/>
                    <a:pt x="15" y="76"/>
                  </a:cubicBezTo>
                  <a:cubicBezTo>
                    <a:pt x="16" y="76"/>
                    <a:pt x="16" y="76"/>
                    <a:pt x="16" y="76"/>
                  </a:cubicBezTo>
                  <a:cubicBezTo>
                    <a:pt x="18" y="76"/>
                    <a:pt x="18" y="76"/>
                    <a:pt x="18" y="76"/>
                  </a:cubicBezTo>
                  <a:cubicBezTo>
                    <a:pt x="20" y="77"/>
                    <a:pt x="20" y="77"/>
                    <a:pt x="20" y="77"/>
                  </a:cubicBezTo>
                  <a:cubicBezTo>
                    <a:pt x="23" y="77"/>
                    <a:pt x="23" y="77"/>
                    <a:pt x="23" y="77"/>
                  </a:cubicBezTo>
                  <a:cubicBezTo>
                    <a:pt x="25" y="77"/>
                    <a:pt x="25" y="77"/>
                    <a:pt x="25" y="77"/>
                  </a:cubicBezTo>
                  <a:cubicBezTo>
                    <a:pt x="20" y="82"/>
                    <a:pt x="20" y="82"/>
                    <a:pt x="20" y="82"/>
                  </a:cubicBezTo>
                  <a:cubicBezTo>
                    <a:pt x="19" y="86"/>
                    <a:pt x="19" y="86"/>
                    <a:pt x="19" y="86"/>
                  </a:cubicBezTo>
                  <a:cubicBezTo>
                    <a:pt x="18" y="90"/>
                    <a:pt x="18" y="90"/>
                    <a:pt x="18" y="90"/>
                  </a:cubicBezTo>
                  <a:cubicBezTo>
                    <a:pt x="16" y="93"/>
                    <a:pt x="16" y="93"/>
                    <a:pt x="16" y="93"/>
                  </a:cubicBezTo>
                  <a:cubicBezTo>
                    <a:pt x="16" y="95"/>
                    <a:pt x="16" y="95"/>
                    <a:pt x="16" y="95"/>
                  </a:cubicBezTo>
                  <a:cubicBezTo>
                    <a:pt x="16" y="96"/>
                    <a:pt x="16" y="96"/>
                    <a:pt x="16" y="96"/>
                  </a:cubicBezTo>
                  <a:cubicBezTo>
                    <a:pt x="18" y="96"/>
                    <a:pt x="18" y="96"/>
                    <a:pt x="18" y="96"/>
                  </a:cubicBezTo>
                  <a:cubicBezTo>
                    <a:pt x="20" y="97"/>
                    <a:pt x="20" y="97"/>
                    <a:pt x="20" y="97"/>
                  </a:cubicBezTo>
                  <a:cubicBezTo>
                    <a:pt x="23" y="96"/>
                    <a:pt x="23" y="96"/>
                    <a:pt x="23" y="96"/>
                  </a:cubicBezTo>
                  <a:cubicBezTo>
                    <a:pt x="26" y="96"/>
                    <a:pt x="26" y="96"/>
                    <a:pt x="26" y="96"/>
                  </a:cubicBezTo>
                  <a:cubicBezTo>
                    <a:pt x="27" y="95"/>
                    <a:pt x="27" y="95"/>
                    <a:pt x="27" y="95"/>
                  </a:cubicBezTo>
                  <a:cubicBezTo>
                    <a:pt x="26" y="95"/>
                    <a:pt x="26" y="95"/>
                    <a:pt x="26" y="95"/>
                  </a:cubicBezTo>
                  <a:cubicBezTo>
                    <a:pt x="28" y="95"/>
                    <a:pt x="28" y="95"/>
                    <a:pt x="28" y="95"/>
                  </a:cubicBezTo>
                  <a:cubicBezTo>
                    <a:pt x="29" y="95"/>
                    <a:pt x="29" y="95"/>
                    <a:pt x="29" y="95"/>
                  </a:cubicBezTo>
                  <a:cubicBezTo>
                    <a:pt x="33" y="95"/>
                    <a:pt x="33" y="95"/>
                    <a:pt x="33" y="95"/>
                  </a:cubicBezTo>
                  <a:cubicBezTo>
                    <a:pt x="36" y="96"/>
                    <a:pt x="36" y="96"/>
                    <a:pt x="36" y="96"/>
                  </a:cubicBezTo>
                  <a:cubicBezTo>
                    <a:pt x="39" y="97"/>
                    <a:pt x="39" y="97"/>
                    <a:pt x="39" y="97"/>
                  </a:cubicBezTo>
                  <a:cubicBezTo>
                    <a:pt x="41" y="97"/>
                    <a:pt x="41" y="97"/>
                    <a:pt x="41" y="97"/>
                  </a:cubicBezTo>
                  <a:cubicBezTo>
                    <a:pt x="42" y="97"/>
                    <a:pt x="42" y="97"/>
                    <a:pt x="42" y="97"/>
                  </a:cubicBezTo>
                  <a:cubicBezTo>
                    <a:pt x="45" y="99"/>
                    <a:pt x="45" y="99"/>
                    <a:pt x="45" y="99"/>
                  </a:cubicBezTo>
                  <a:cubicBezTo>
                    <a:pt x="45" y="100"/>
                    <a:pt x="45" y="100"/>
                    <a:pt x="45" y="100"/>
                  </a:cubicBezTo>
                  <a:cubicBezTo>
                    <a:pt x="46" y="100"/>
                    <a:pt x="46" y="100"/>
                    <a:pt x="46" y="100"/>
                  </a:cubicBezTo>
                  <a:cubicBezTo>
                    <a:pt x="46" y="99"/>
                    <a:pt x="46" y="99"/>
                    <a:pt x="46" y="99"/>
                  </a:cubicBezTo>
                  <a:cubicBezTo>
                    <a:pt x="48" y="96"/>
                    <a:pt x="48" y="96"/>
                    <a:pt x="48" y="96"/>
                  </a:cubicBezTo>
                  <a:cubicBezTo>
                    <a:pt x="51" y="97"/>
                    <a:pt x="51" y="97"/>
                    <a:pt x="51" y="97"/>
                  </a:cubicBezTo>
                  <a:cubicBezTo>
                    <a:pt x="52" y="97"/>
                    <a:pt x="52" y="97"/>
                    <a:pt x="52" y="97"/>
                  </a:cubicBezTo>
                  <a:cubicBezTo>
                    <a:pt x="53" y="97"/>
                    <a:pt x="53" y="97"/>
                    <a:pt x="53" y="97"/>
                  </a:cubicBezTo>
                  <a:cubicBezTo>
                    <a:pt x="55" y="99"/>
                    <a:pt x="55" y="99"/>
                    <a:pt x="55" y="99"/>
                  </a:cubicBezTo>
                  <a:cubicBezTo>
                    <a:pt x="56" y="99"/>
                    <a:pt x="56" y="99"/>
                    <a:pt x="56" y="99"/>
                  </a:cubicBezTo>
                  <a:cubicBezTo>
                    <a:pt x="57" y="98"/>
                    <a:pt x="57" y="98"/>
                    <a:pt x="57" y="98"/>
                  </a:cubicBezTo>
                  <a:cubicBezTo>
                    <a:pt x="59" y="97"/>
                    <a:pt x="59" y="97"/>
                    <a:pt x="59" y="97"/>
                  </a:cubicBezTo>
                  <a:cubicBezTo>
                    <a:pt x="62" y="96"/>
                    <a:pt x="62" y="96"/>
                    <a:pt x="62" y="96"/>
                  </a:cubicBezTo>
                  <a:cubicBezTo>
                    <a:pt x="66" y="96"/>
                    <a:pt x="66" y="96"/>
                    <a:pt x="66" y="96"/>
                  </a:cubicBezTo>
                  <a:cubicBezTo>
                    <a:pt x="66" y="95"/>
                    <a:pt x="66" y="95"/>
                    <a:pt x="66" y="95"/>
                  </a:cubicBezTo>
                  <a:cubicBezTo>
                    <a:pt x="69" y="96"/>
                    <a:pt x="69" y="96"/>
                    <a:pt x="69" y="96"/>
                  </a:cubicBezTo>
                  <a:cubicBezTo>
                    <a:pt x="70" y="96"/>
                    <a:pt x="70" y="96"/>
                    <a:pt x="70" y="96"/>
                  </a:cubicBezTo>
                  <a:cubicBezTo>
                    <a:pt x="71" y="96"/>
                    <a:pt x="71" y="96"/>
                    <a:pt x="71" y="96"/>
                  </a:cubicBezTo>
                  <a:cubicBezTo>
                    <a:pt x="72" y="95"/>
                    <a:pt x="72" y="95"/>
                    <a:pt x="72" y="95"/>
                  </a:cubicBezTo>
                  <a:cubicBezTo>
                    <a:pt x="72" y="96"/>
                    <a:pt x="72" y="96"/>
                    <a:pt x="72" y="96"/>
                  </a:cubicBezTo>
                  <a:cubicBezTo>
                    <a:pt x="74" y="97"/>
                    <a:pt x="74" y="97"/>
                    <a:pt x="74" y="97"/>
                  </a:cubicBezTo>
                  <a:cubicBezTo>
                    <a:pt x="75" y="97"/>
                    <a:pt x="75" y="97"/>
                    <a:pt x="75" y="97"/>
                  </a:cubicBezTo>
                  <a:cubicBezTo>
                    <a:pt x="75" y="96"/>
                    <a:pt x="75" y="96"/>
                    <a:pt x="75" y="96"/>
                  </a:cubicBezTo>
                  <a:cubicBezTo>
                    <a:pt x="75" y="95"/>
                    <a:pt x="75" y="95"/>
                    <a:pt x="75" y="95"/>
                  </a:cubicBezTo>
                  <a:cubicBezTo>
                    <a:pt x="74" y="93"/>
                    <a:pt x="74" y="93"/>
                    <a:pt x="74" y="93"/>
                  </a:cubicBezTo>
                  <a:cubicBezTo>
                    <a:pt x="74" y="92"/>
                    <a:pt x="74" y="92"/>
                    <a:pt x="74" y="92"/>
                  </a:cubicBezTo>
                  <a:cubicBezTo>
                    <a:pt x="74" y="90"/>
                    <a:pt x="74" y="90"/>
                    <a:pt x="74" y="90"/>
                  </a:cubicBezTo>
                  <a:cubicBezTo>
                    <a:pt x="73" y="90"/>
                    <a:pt x="73" y="90"/>
                    <a:pt x="73" y="90"/>
                  </a:cubicBezTo>
                  <a:cubicBezTo>
                    <a:pt x="74" y="89"/>
                    <a:pt x="74" y="89"/>
                    <a:pt x="74" y="89"/>
                  </a:cubicBezTo>
                  <a:cubicBezTo>
                    <a:pt x="76" y="87"/>
                    <a:pt x="76" y="87"/>
                    <a:pt x="76" y="87"/>
                  </a:cubicBezTo>
                  <a:cubicBezTo>
                    <a:pt x="78" y="86"/>
                    <a:pt x="78" y="86"/>
                    <a:pt x="78" y="86"/>
                  </a:cubicBezTo>
                  <a:cubicBezTo>
                    <a:pt x="79" y="85"/>
                    <a:pt x="79" y="85"/>
                    <a:pt x="79" y="85"/>
                  </a:cubicBezTo>
                  <a:cubicBezTo>
                    <a:pt x="79" y="83"/>
                    <a:pt x="79" y="83"/>
                    <a:pt x="79" y="83"/>
                  </a:cubicBezTo>
                  <a:cubicBezTo>
                    <a:pt x="81" y="83"/>
                    <a:pt x="81" y="83"/>
                    <a:pt x="81" y="83"/>
                  </a:cubicBezTo>
                  <a:cubicBezTo>
                    <a:pt x="81" y="83"/>
                    <a:pt x="81" y="83"/>
                    <a:pt x="81" y="83"/>
                  </a:cubicBezTo>
                  <a:cubicBezTo>
                    <a:pt x="82" y="83"/>
                    <a:pt x="82" y="83"/>
                    <a:pt x="82" y="83"/>
                  </a:cubicBezTo>
                  <a:cubicBezTo>
                    <a:pt x="84" y="82"/>
                    <a:pt x="84" y="82"/>
                    <a:pt x="84" y="82"/>
                  </a:cubicBezTo>
                  <a:cubicBezTo>
                    <a:pt x="82" y="80"/>
                    <a:pt x="82" y="80"/>
                    <a:pt x="82" y="80"/>
                  </a:cubicBezTo>
                  <a:cubicBezTo>
                    <a:pt x="79" y="77"/>
                    <a:pt x="79" y="77"/>
                    <a:pt x="79" y="77"/>
                  </a:cubicBezTo>
                  <a:cubicBezTo>
                    <a:pt x="74" y="73"/>
                    <a:pt x="74" y="73"/>
                    <a:pt x="74" y="73"/>
                  </a:cubicBezTo>
                  <a:cubicBezTo>
                    <a:pt x="71" y="70"/>
                    <a:pt x="71" y="70"/>
                    <a:pt x="71" y="70"/>
                  </a:cubicBezTo>
                  <a:cubicBezTo>
                    <a:pt x="68" y="67"/>
                    <a:pt x="68" y="67"/>
                    <a:pt x="68" y="67"/>
                  </a:cubicBezTo>
                  <a:cubicBezTo>
                    <a:pt x="69" y="66"/>
                    <a:pt x="69" y="66"/>
                    <a:pt x="69" y="66"/>
                  </a:cubicBezTo>
                  <a:cubicBezTo>
                    <a:pt x="68" y="63"/>
                    <a:pt x="68" y="63"/>
                    <a:pt x="68" y="63"/>
                  </a:cubicBezTo>
                  <a:cubicBezTo>
                    <a:pt x="67" y="62"/>
                    <a:pt x="67" y="62"/>
                    <a:pt x="67" y="62"/>
                  </a:cubicBezTo>
                  <a:cubicBezTo>
                    <a:pt x="66" y="62"/>
                    <a:pt x="66" y="62"/>
                    <a:pt x="66" y="62"/>
                  </a:cubicBezTo>
                  <a:cubicBezTo>
                    <a:pt x="67" y="61"/>
                    <a:pt x="67" y="61"/>
                    <a:pt x="67" y="61"/>
                  </a:cubicBezTo>
                  <a:cubicBezTo>
                    <a:pt x="68" y="60"/>
                    <a:pt x="68" y="60"/>
                    <a:pt x="68" y="60"/>
                  </a:cubicBezTo>
                  <a:cubicBezTo>
                    <a:pt x="71" y="59"/>
                    <a:pt x="71" y="59"/>
                    <a:pt x="71" y="59"/>
                  </a:cubicBezTo>
                  <a:cubicBezTo>
                    <a:pt x="75" y="57"/>
                    <a:pt x="75" y="57"/>
                    <a:pt x="75" y="57"/>
                  </a:cubicBezTo>
                  <a:cubicBezTo>
                    <a:pt x="79" y="56"/>
                    <a:pt x="79" y="56"/>
                    <a:pt x="79" y="56"/>
                  </a:cubicBezTo>
                  <a:cubicBezTo>
                    <a:pt x="82" y="54"/>
                    <a:pt x="82" y="54"/>
                    <a:pt x="82" y="54"/>
                  </a:cubicBezTo>
                  <a:cubicBezTo>
                    <a:pt x="87" y="52"/>
                    <a:pt x="87" y="52"/>
                    <a:pt x="87" y="52"/>
                  </a:cubicBezTo>
                  <a:cubicBezTo>
                    <a:pt x="88" y="52"/>
                    <a:pt x="88" y="52"/>
                    <a:pt x="88" y="52"/>
                  </a:cubicBezTo>
                  <a:cubicBezTo>
                    <a:pt x="89" y="50"/>
                    <a:pt x="89" y="50"/>
                    <a:pt x="89" y="50"/>
                  </a:cubicBezTo>
                  <a:cubicBezTo>
                    <a:pt x="89" y="50"/>
                    <a:pt x="89" y="50"/>
                    <a:pt x="89" y="50"/>
                  </a:cubicBezTo>
                  <a:cubicBezTo>
                    <a:pt x="91" y="52"/>
                    <a:pt x="91" y="52"/>
                    <a:pt x="91" y="52"/>
                  </a:cubicBezTo>
                  <a:cubicBezTo>
                    <a:pt x="91" y="53"/>
                    <a:pt x="91" y="53"/>
                    <a:pt x="91" y="53"/>
                  </a:cubicBezTo>
                  <a:cubicBezTo>
                    <a:pt x="92" y="53"/>
                    <a:pt x="92" y="53"/>
                    <a:pt x="92" y="53"/>
                  </a:cubicBezTo>
                  <a:cubicBezTo>
                    <a:pt x="94" y="53"/>
                    <a:pt x="94" y="53"/>
                    <a:pt x="94" y="53"/>
                  </a:cubicBezTo>
                  <a:cubicBezTo>
                    <a:pt x="95" y="52"/>
                    <a:pt x="95" y="52"/>
                    <a:pt x="95" y="52"/>
                  </a:cubicBezTo>
                  <a:cubicBezTo>
                    <a:pt x="96" y="52"/>
                    <a:pt x="96" y="52"/>
                    <a:pt x="96" y="52"/>
                  </a:cubicBezTo>
                  <a:lnTo>
                    <a:pt x="95" y="51"/>
                  </a:lnTo>
                  <a:close/>
                  <a:moveTo>
                    <a:pt x="66" y="9"/>
                  </a:moveTo>
                  <a:cubicBezTo>
                    <a:pt x="68" y="7"/>
                    <a:pt x="68" y="7"/>
                    <a:pt x="68" y="7"/>
                  </a:cubicBezTo>
                  <a:cubicBezTo>
                    <a:pt x="69" y="7"/>
                    <a:pt x="69" y="7"/>
                    <a:pt x="69" y="7"/>
                  </a:cubicBezTo>
                  <a:lnTo>
                    <a:pt x="66" y="9"/>
                  </a:lnTo>
                  <a:close/>
                  <a:moveTo>
                    <a:pt x="78" y="7"/>
                  </a:moveTo>
                  <a:cubicBezTo>
                    <a:pt x="79" y="7"/>
                    <a:pt x="79" y="7"/>
                    <a:pt x="79" y="7"/>
                  </a:cubicBezTo>
                  <a:cubicBezTo>
                    <a:pt x="80" y="7"/>
                    <a:pt x="80" y="7"/>
                    <a:pt x="80" y="7"/>
                  </a:cubicBezTo>
                  <a:cubicBezTo>
                    <a:pt x="80" y="6"/>
                    <a:pt x="80" y="6"/>
                    <a:pt x="80" y="6"/>
                  </a:cubicBezTo>
                  <a:cubicBezTo>
                    <a:pt x="80" y="4"/>
                    <a:pt x="80" y="4"/>
                    <a:pt x="80" y="4"/>
                  </a:cubicBezTo>
                  <a:cubicBezTo>
                    <a:pt x="80" y="3"/>
                    <a:pt x="80" y="3"/>
                    <a:pt x="80" y="3"/>
                  </a:cubicBezTo>
                  <a:cubicBezTo>
                    <a:pt x="79" y="2"/>
                    <a:pt x="79" y="2"/>
                    <a:pt x="79" y="2"/>
                  </a:cubicBezTo>
                  <a:cubicBezTo>
                    <a:pt x="78" y="2"/>
                    <a:pt x="78" y="2"/>
                    <a:pt x="78" y="2"/>
                  </a:cubicBezTo>
                  <a:cubicBezTo>
                    <a:pt x="78" y="1"/>
                    <a:pt x="78" y="1"/>
                    <a:pt x="78" y="1"/>
                  </a:cubicBezTo>
                  <a:cubicBezTo>
                    <a:pt x="77" y="1"/>
                    <a:pt x="77" y="1"/>
                    <a:pt x="77" y="1"/>
                  </a:cubicBezTo>
                  <a:cubicBezTo>
                    <a:pt x="76" y="1"/>
                    <a:pt x="76" y="1"/>
                    <a:pt x="76" y="1"/>
                  </a:cubicBezTo>
                  <a:cubicBezTo>
                    <a:pt x="77" y="2"/>
                    <a:pt x="77" y="2"/>
                    <a:pt x="77" y="2"/>
                  </a:cubicBezTo>
                  <a:cubicBezTo>
                    <a:pt x="78" y="3"/>
                    <a:pt x="78" y="3"/>
                    <a:pt x="78" y="3"/>
                  </a:cubicBezTo>
                  <a:cubicBezTo>
                    <a:pt x="78" y="4"/>
                    <a:pt x="78" y="4"/>
                    <a:pt x="78" y="4"/>
                  </a:cubicBezTo>
                  <a:cubicBezTo>
                    <a:pt x="76" y="3"/>
                    <a:pt x="76" y="3"/>
                    <a:pt x="76" y="3"/>
                  </a:cubicBezTo>
                  <a:cubicBezTo>
                    <a:pt x="75" y="3"/>
                    <a:pt x="75" y="3"/>
                    <a:pt x="75" y="3"/>
                  </a:cubicBezTo>
                  <a:cubicBezTo>
                    <a:pt x="76" y="5"/>
                    <a:pt x="76" y="5"/>
                    <a:pt x="76" y="5"/>
                  </a:cubicBezTo>
                  <a:cubicBezTo>
                    <a:pt x="75" y="5"/>
                    <a:pt x="75" y="5"/>
                    <a:pt x="75" y="5"/>
                  </a:cubicBezTo>
                  <a:cubicBezTo>
                    <a:pt x="75" y="6"/>
                    <a:pt x="75" y="6"/>
                    <a:pt x="75" y="6"/>
                  </a:cubicBezTo>
                  <a:cubicBezTo>
                    <a:pt x="76" y="7"/>
                    <a:pt x="76" y="7"/>
                    <a:pt x="76" y="7"/>
                  </a:cubicBezTo>
                  <a:cubicBezTo>
                    <a:pt x="78" y="7"/>
                    <a:pt x="78" y="7"/>
                    <a:pt x="78" y="7"/>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9" name="Freeform 43"/>
            <p:cNvSpPr>
              <a:spLocks/>
            </p:cNvSpPr>
            <p:nvPr/>
          </p:nvSpPr>
          <p:spPr bwMode="auto">
            <a:xfrm>
              <a:off x="6121400" y="2713187"/>
              <a:ext cx="166688" cy="107950"/>
            </a:xfrm>
            <a:custGeom>
              <a:avLst/>
              <a:gdLst>
                <a:gd name="T0" fmla="*/ 1 w 40"/>
                <a:gd name="T1" fmla="*/ 8 h 26"/>
                <a:gd name="T2" fmla="*/ 1 w 40"/>
                <a:gd name="T3" fmla="*/ 9 h 26"/>
                <a:gd name="T4" fmla="*/ 2 w 40"/>
                <a:gd name="T5" fmla="*/ 10 h 26"/>
                <a:gd name="T6" fmla="*/ 7 w 40"/>
                <a:gd name="T7" fmla="*/ 12 h 26"/>
                <a:gd name="T8" fmla="*/ 8 w 40"/>
                <a:gd name="T9" fmla="*/ 13 h 26"/>
                <a:gd name="T10" fmla="*/ 10 w 40"/>
                <a:gd name="T11" fmla="*/ 13 h 26"/>
                <a:gd name="T12" fmla="*/ 11 w 40"/>
                <a:gd name="T13" fmla="*/ 15 h 26"/>
                <a:gd name="T14" fmla="*/ 12 w 40"/>
                <a:gd name="T15" fmla="*/ 16 h 26"/>
                <a:gd name="T16" fmla="*/ 14 w 40"/>
                <a:gd name="T17" fmla="*/ 16 h 26"/>
                <a:gd name="T18" fmla="*/ 15 w 40"/>
                <a:gd name="T19" fmla="*/ 16 h 26"/>
                <a:gd name="T20" fmla="*/ 17 w 40"/>
                <a:gd name="T21" fmla="*/ 16 h 26"/>
                <a:gd name="T22" fmla="*/ 17 w 40"/>
                <a:gd name="T23" fmla="*/ 18 h 26"/>
                <a:gd name="T24" fmla="*/ 17 w 40"/>
                <a:gd name="T25" fmla="*/ 20 h 26"/>
                <a:gd name="T26" fmla="*/ 18 w 40"/>
                <a:gd name="T27" fmla="*/ 20 h 26"/>
                <a:gd name="T28" fmla="*/ 20 w 40"/>
                <a:gd name="T29" fmla="*/ 20 h 26"/>
                <a:gd name="T30" fmla="*/ 21 w 40"/>
                <a:gd name="T31" fmla="*/ 20 h 26"/>
                <a:gd name="T32" fmla="*/ 24 w 40"/>
                <a:gd name="T33" fmla="*/ 18 h 26"/>
                <a:gd name="T34" fmla="*/ 24 w 40"/>
                <a:gd name="T35" fmla="*/ 20 h 26"/>
                <a:gd name="T36" fmla="*/ 24 w 40"/>
                <a:gd name="T37" fmla="*/ 23 h 26"/>
                <a:gd name="T38" fmla="*/ 28 w 40"/>
                <a:gd name="T39" fmla="*/ 25 h 26"/>
                <a:gd name="T40" fmla="*/ 30 w 40"/>
                <a:gd name="T41" fmla="*/ 26 h 26"/>
                <a:gd name="T42" fmla="*/ 34 w 40"/>
                <a:gd name="T43" fmla="*/ 26 h 26"/>
                <a:gd name="T44" fmla="*/ 34 w 40"/>
                <a:gd name="T45" fmla="*/ 25 h 26"/>
                <a:gd name="T46" fmla="*/ 34 w 40"/>
                <a:gd name="T47" fmla="*/ 23 h 26"/>
                <a:gd name="T48" fmla="*/ 34 w 40"/>
                <a:gd name="T49" fmla="*/ 22 h 26"/>
                <a:gd name="T50" fmla="*/ 34 w 40"/>
                <a:gd name="T51" fmla="*/ 20 h 26"/>
                <a:gd name="T52" fmla="*/ 34 w 40"/>
                <a:gd name="T53" fmla="*/ 19 h 26"/>
                <a:gd name="T54" fmla="*/ 35 w 40"/>
                <a:gd name="T55" fmla="*/ 19 h 26"/>
                <a:gd name="T56" fmla="*/ 37 w 40"/>
                <a:gd name="T57" fmla="*/ 19 h 26"/>
                <a:gd name="T58" fmla="*/ 37 w 40"/>
                <a:gd name="T59" fmla="*/ 18 h 26"/>
                <a:gd name="T60" fmla="*/ 38 w 40"/>
                <a:gd name="T61" fmla="*/ 18 h 26"/>
                <a:gd name="T62" fmla="*/ 40 w 40"/>
                <a:gd name="T63" fmla="*/ 16 h 26"/>
                <a:gd name="T64" fmla="*/ 40 w 40"/>
                <a:gd name="T65" fmla="*/ 15 h 26"/>
                <a:gd name="T66" fmla="*/ 38 w 40"/>
                <a:gd name="T67" fmla="*/ 13 h 26"/>
                <a:gd name="T68" fmla="*/ 38 w 40"/>
                <a:gd name="T69" fmla="*/ 12 h 26"/>
                <a:gd name="T70" fmla="*/ 37 w 40"/>
                <a:gd name="T71" fmla="*/ 10 h 26"/>
                <a:gd name="T72" fmla="*/ 35 w 40"/>
                <a:gd name="T73" fmla="*/ 10 h 26"/>
                <a:gd name="T74" fmla="*/ 34 w 40"/>
                <a:gd name="T75" fmla="*/ 10 h 26"/>
                <a:gd name="T76" fmla="*/ 33 w 40"/>
                <a:gd name="T77" fmla="*/ 9 h 26"/>
                <a:gd name="T78" fmla="*/ 33 w 40"/>
                <a:gd name="T79" fmla="*/ 8 h 26"/>
                <a:gd name="T80" fmla="*/ 34 w 40"/>
                <a:gd name="T81" fmla="*/ 6 h 26"/>
                <a:gd name="T82" fmla="*/ 33 w 40"/>
                <a:gd name="T83" fmla="*/ 4 h 26"/>
                <a:gd name="T84" fmla="*/ 30 w 40"/>
                <a:gd name="T85" fmla="*/ 3 h 26"/>
                <a:gd name="T86" fmla="*/ 28 w 40"/>
                <a:gd name="T87" fmla="*/ 3 h 26"/>
                <a:gd name="T88" fmla="*/ 27 w 40"/>
                <a:gd name="T89" fmla="*/ 0 h 26"/>
                <a:gd name="T90" fmla="*/ 25 w 40"/>
                <a:gd name="T91" fmla="*/ 2 h 26"/>
                <a:gd name="T92" fmla="*/ 23 w 40"/>
                <a:gd name="T93" fmla="*/ 0 h 26"/>
                <a:gd name="T94" fmla="*/ 23 w 40"/>
                <a:gd name="T95" fmla="*/ 2 h 26"/>
                <a:gd name="T96" fmla="*/ 20 w 40"/>
                <a:gd name="T97" fmla="*/ 0 h 26"/>
                <a:gd name="T98" fmla="*/ 20 w 40"/>
                <a:gd name="T99" fmla="*/ 2 h 26"/>
                <a:gd name="T100" fmla="*/ 19 w 40"/>
                <a:gd name="T101" fmla="*/ 2 h 26"/>
                <a:gd name="T102" fmla="*/ 18 w 40"/>
                <a:gd name="T103" fmla="*/ 2 h 26"/>
                <a:gd name="T104" fmla="*/ 18 w 40"/>
                <a:gd name="T105" fmla="*/ 3 h 26"/>
                <a:gd name="T106" fmla="*/ 17 w 40"/>
                <a:gd name="T107" fmla="*/ 3 h 26"/>
                <a:gd name="T108" fmla="*/ 15 w 40"/>
                <a:gd name="T109" fmla="*/ 5 h 26"/>
                <a:gd name="T110" fmla="*/ 12 w 40"/>
                <a:gd name="T111" fmla="*/ 3 h 26"/>
                <a:gd name="T112" fmla="*/ 10 w 40"/>
                <a:gd name="T113" fmla="*/ 3 h 26"/>
                <a:gd name="T114" fmla="*/ 10 w 40"/>
                <a:gd name="T115" fmla="*/ 2 h 26"/>
                <a:gd name="T116" fmla="*/ 0 w 40"/>
                <a:gd name="T117" fmla="*/ 6 h 26"/>
                <a:gd name="T118" fmla="*/ 1 w 40"/>
                <a:gd name="T119" fmla="*/ 6 h 26"/>
                <a:gd name="T120" fmla="*/ 1 w 40"/>
                <a:gd name="T121"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26">
                  <a:moveTo>
                    <a:pt x="1" y="8"/>
                  </a:moveTo>
                  <a:cubicBezTo>
                    <a:pt x="1" y="9"/>
                    <a:pt x="1" y="9"/>
                    <a:pt x="1" y="9"/>
                  </a:cubicBezTo>
                  <a:cubicBezTo>
                    <a:pt x="2" y="10"/>
                    <a:pt x="2" y="10"/>
                    <a:pt x="2" y="10"/>
                  </a:cubicBezTo>
                  <a:cubicBezTo>
                    <a:pt x="7" y="12"/>
                    <a:pt x="7" y="12"/>
                    <a:pt x="7" y="12"/>
                  </a:cubicBezTo>
                  <a:cubicBezTo>
                    <a:pt x="8" y="13"/>
                    <a:pt x="8" y="13"/>
                    <a:pt x="8" y="13"/>
                  </a:cubicBezTo>
                  <a:cubicBezTo>
                    <a:pt x="10" y="13"/>
                    <a:pt x="10" y="13"/>
                    <a:pt x="10" y="13"/>
                  </a:cubicBezTo>
                  <a:cubicBezTo>
                    <a:pt x="11" y="15"/>
                    <a:pt x="11" y="15"/>
                    <a:pt x="11" y="15"/>
                  </a:cubicBezTo>
                  <a:cubicBezTo>
                    <a:pt x="12" y="16"/>
                    <a:pt x="12" y="16"/>
                    <a:pt x="12" y="16"/>
                  </a:cubicBezTo>
                  <a:cubicBezTo>
                    <a:pt x="14" y="16"/>
                    <a:pt x="14" y="16"/>
                    <a:pt x="14" y="16"/>
                  </a:cubicBezTo>
                  <a:cubicBezTo>
                    <a:pt x="15" y="16"/>
                    <a:pt x="15" y="16"/>
                    <a:pt x="15" y="16"/>
                  </a:cubicBezTo>
                  <a:cubicBezTo>
                    <a:pt x="17" y="16"/>
                    <a:pt x="17" y="16"/>
                    <a:pt x="17" y="16"/>
                  </a:cubicBezTo>
                  <a:cubicBezTo>
                    <a:pt x="17" y="18"/>
                    <a:pt x="17" y="18"/>
                    <a:pt x="17" y="18"/>
                  </a:cubicBezTo>
                  <a:cubicBezTo>
                    <a:pt x="17" y="20"/>
                    <a:pt x="17" y="20"/>
                    <a:pt x="17" y="20"/>
                  </a:cubicBezTo>
                  <a:cubicBezTo>
                    <a:pt x="18" y="20"/>
                    <a:pt x="18" y="20"/>
                    <a:pt x="18" y="20"/>
                  </a:cubicBezTo>
                  <a:cubicBezTo>
                    <a:pt x="20" y="20"/>
                    <a:pt x="20" y="20"/>
                    <a:pt x="20" y="20"/>
                  </a:cubicBezTo>
                  <a:cubicBezTo>
                    <a:pt x="21" y="20"/>
                    <a:pt x="21" y="20"/>
                    <a:pt x="21" y="20"/>
                  </a:cubicBezTo>
                  <a:cubicBezTo>
                    <a:pt x="24" y="18"/>
                    <a:pt x="24" y="18"/>
                    <a:pt x="24" y="18"/>
                  </a:cubicBezTo>
                  <a:cubicBezTo>
                    <a:pt x="24" y="20"/>
                    <a:pt x="24" y="20"/>
                    <a:pt x="24" y="20"/>
                  </a:cubicBezTo>
                  <a:cubicBezTo>
                    <a:pt x="24" y="23"/>
                    <a:pt x="24" y="23"/>
                    <a:pt x="24" y="23"/>
                  </a:cubicBezTo>
                  <a:cubicBezTo>
                    <a:pt x="28" y="25"/>
                    <a:pt x="28" y="25"/>
                    <a:pt x="28" y="25"/>
                  </a:cubicBezTo>
                  <a:cubicBezTo>
                    <a:pt x="30" y="26"/>
                    <a:pt x="30" y="26"/>
                    <a:pt x="30" y="26"/>
                  </a:cubicBezTo>
                  <a:cubicBezTo>
                    <a:pt x="34" y="26"/>
                    <a:pt x="34" y="26"/>
                    <a:pt x="34" y="26"/>
                  </a:cubicBezTo>
                  <a:cubicBezTo>
                    <a:pt x="34" y="25"/>
                    <a:pt x="34" y="25"/>
                    <a:pt x="34" y="25"/>
                  </a:cubicBezTo>
                  <a:cubicBezTo>
                    <a:pt x="34" y="23"/>
                    <a:pt x="34" y="23"/>
                    <a:pt x="34" y="23"/>
                  </a:cubicBezTo>
                  <a:cubicBezTo>
                    <a:pt x="34" y="22"/>
                    <a:pt x="34" y="22"/>
                    <a:pt x="34" y="22"/>
                  </a:cubicBezTo>
                  <a:cubicBezTo>
                    <a:pt x="34" y="20"/>
                    <a:pt x="34" y="20"/>
                    <a:pt x="34" y="20"/>
                  </a:cubicBezTo>
                  <a:cubicBezTo>
                    <a:pt x="34" y="19"/>
                    <a:pt x="34" y="19"/>
                    <a:pt x="34" y="19"/>
                  </a:cubicBezTo>
                  <a:cubicBezTo>
                    <a:pt x="35" y="19"/>
                    <a:pt x="35" y="19"/>
                    <a:pt x="35" y="19"/>
                  </a:cubicBezTo>
                  <a:cubicBezTo>
                    <a:pt x="37" y="19"/>
                    <a:pt x="37" y="19"/>
                    <a:pt x="37" y="19"/>
                  </a:cubicBezTo>
                  <a:cubicBezTo>
                    <a:pt x="37" y="18"/>
                    <a:pt x="37" y="18"/>
                    <a:pt x="37" y="18"/>
                  </a:cubicBezTo>
                  <a:cubicBezTo>
                    <a:pt x="38" y="18"/>
                    <a:pt x="38" y="18"/>
                    <a:pt x="38" y="18"/>
                  </a:cubicBezTo>
                  <a:cubicBezTo>
                    <a:pt x="40" y="16"/>
                    <a:pt x="40" y="16"/>
                    <a:pt x="40" y="16"/>
                  </a:cubicBezTo>
                  <a:cubicBezTo>
                    <a:pt x="40" y="15"/>
                    <a:pt x="40" y="15"/>
                    <a:pt x="40" y="15"/>
                  </a:cubicBezTo>
                  <a:cubicBezTo>
                    <a:pt x="38" y="13"/>
                    <a:pt x="38" y="13"/>
                    <a:pt x="38" y="13"/>
                  </a:cubicBezTo>
                  <a:cubicBezTo>
                    <a:pt x="38" y="12"/>
                    <a:pt x="38" y="12"/>
                    <a:pt x="38" y="12"/>
                  </a:cubicBezTo>
                  <a:cubicBezTo>
                    <a:pt x="37" y="10"/>
                    <a:pt x="37" y="10"/>
                    <a:pt x="37" y="10"/>
                  </a:cubicBezTo>
                  <a:cubicBezTo>
                    <a:pt x="35" y="10"/>
                    <a:pt x="35" y="10"/>
                    <a:pt x="35" y="10"/>
                  </a:cubicBezTo>
                  <a:cubicBezTo>
                    <a:pt x="34" y="10"/>
                    <a:pt x="34" y="10"/>
                    <a:pt x="34" y="10"/>
                  </a:cubicBezTo>
                  <a:cubicBezTo>
                    <a:pt x="33" y="9"/>
                    <a:pt x="33" y="9"/>
                    <a:pt x="33" y="9"/>
                  </a:cubicBezTo>
                  <a:cubicBezTo>
                    <a:pt x="33" y="8"/>
                    <a:pt x="33" y="8"/>
                    <a:pt x="33" y="8"/>
                  </a:cubicBezTo>
                  <a:cubicBezTo>
                    <a:pt x="34" y="6"/>
                    <a:pt x="34" y="6"/>
                    <a:pt x="34" y="6"/>
                  </a:cubicBezTo>
                  <a:cubicBezTo>
                    <a:pt x="34" y="6"/>
                    <a:pt x="33" y="5"/>
                    <a:pt x="33" y="4"/>
                  </a:cubicBezTo>
                  <a:cubicBezTo>
                    <a:pt x="30" y="3"/>
                    <a:pt x="30" y="3"/>
                    <a:pt x="30" y="3"/>
                  </a:cubicBezTo>
                  <a:cubicBezTo>
                    <a:pt x="28" y="3"/>
                    <a:pt x="28" y="3"/>
                    <a:pt x="28" y="3"/>
                  </a:cubicBezTo>
                  <a:cubicBezTo>
                    <a:pt x="27" y="0"/>
                    <a:pt x="27" y="0"/>
                    <a:pt x="27" y="0"/>
                  </a:cubicBezTo>
                  <a:cubicBezTo>
                    <a:pt x="25" y="2"/>
                    <a:pt x="25" y="2"/>
                    <a:pt x="25" y="2"/>
                  </a:cubicBezTo>
                  <a:cubicBezTo>
                    <a:pt x="23" y="0"/>
                    <a:pt x="23" y="0"/>
                    <a:pt x="23" y="0"/>
                  </a:cubicBezTo>
                  <a:cubicBezTo>
                    <a:pt x="23" y="2"/>
                    <a:pt x="23" y="2"/>
                    <a:pt x="23" y="2"/>
                  </a:cubicBezTo>
                  <a:cubicBezTo>
                    <a:pt x="20" y="0"/>
                    <a:pt x="20" y="0"/>
                    <a:pt x="20" y="0"/>
                  </a:cubicBezTo>
                  <a:cubicBezTo>
                    <a:pt x="20" y="2"/>
                    <a:pt x="20" y="2"/>
                    <a:pt x="20" y="2"/>
                  </a:cubicBezTo>
                  <a:cubicBezTo>
                    <a:pt x="19" y="2"/>
                    <a:pt x="19" y="2"/>
                    <a:pt x="19" y="2"/>
                  </a:cubicBezTo>
                  <a:cubicBezTo>
                    <a:pt x="18" y="2"/>
                    <a:pt x="18" y="2"/>
                    <a:pt x="18" y="2"/>
                  </a:cubicBezTo>
                  <a:cubicBezTo>
                    <a:pt x="18" y="3"/>
                    <a:pt x="18" y="3"/>
                    <a:pt x="18" y="3"/>
                  </a:cubicBezTo>
                  <a:cubicBezTo>
                    <a:pt x="17" y="3"/>
                    <a:pt x="17" y="3"/>
                    <a:pt x="17" y="3"/>
                  </a:cubicBezTo>
                  <a:cubicBezTo>
                    <a:pt x="15" y="5"/>
                    <a:pt x="15" y="5"/>
                    <a:pt x="15" y="5"/>
                  </a:cubicBezTo>
                  <a:cubicBezTo>
                    <a:pt x="12" y="3"/>
                    <a:pt x="12" y="3"/>
                    <a:pt x="12" y="3"/>
                  </a:cubicBezTo>
                  <a:cubicBezTo>
                    <a:pt x="10" y="3"/>
                    <a:pt x="10" y="3"/>
                    <a:pt x="10" y="3"/>
                  </a:cubicBezTo>
                  <a:cubicBezTo>
                    <a:pt x="10" y="2"/>
                    <a:pt x="10" y="2"/>
                    <a:pt x="10" y="2"/>
                  </a:cubicBezTo>
                  <a:cubicBezTo>
                    <a:pt x="0" y="6"/>
                    <a:pt x="0" y="6"/>
                    <a:pt x="0" y="6"/>
                  </a:cubicBezTo>
                  <a:cubicBezTo>
                    <a:pt x="1" y="6"/>
                    <a:pt x="1" y="6"/>
                    <a:pt x="1" y="6"/>
                  </a:cubicBezTo>
                  <a:lnTo>
                    <a:pt x="1" y="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0" name="Freeform 44"/>
            <p:cNvSpPr>
              <a:spLocks/>
            </p:cNvSpPr>
            <p:nvPr/>
          </p:nvSpPr>
          <p:spPr bwMode="auto">
            <a:xfrm>
              <a:off x="6162675" y="2608412"/>
              <a:ext cx="168275" cy="146050"/>
            </a:xfrm>
            <a:custGeom>
              <a:avLst/>
              <a:gdLst>
                <a:gd name="T0" fmla="*/ 35 w 40"/>
                <a:gd name="T1" fmla="*/ 0 h 35"/>
                <a:gd name="T2" fmla="*/ 27 w 40"/>
                <a:gd name="T3" fmla="*/ 1 h 35"/>
                <a:gd name="T4" fmla="*/ 21 w 40"/>
                <a:gd name="T5" fmla="*/ 4 h 35"/>
                <a:gd name="T6" fmla="*/ 17 w 40"/>
                <a:gd name="T7" fmla="*/ 7 h 35"/>
                <a:gd name="T8" fmla="*/ 13 w 40"/>
                <a:gd name="T9" fmla="*/ 8 h 35"/>
                <a:gd name="T10" fmla="*/ 7 w 40"/>
                <a:gd name="T11" fmla="*/ 20 h 35"/>
                <a:gd name="T12" fmla="*/ 10 w 40"/>
                <a:gd name="T13" fmla="*/ 23 h 35"/>
                <a:gd name="T14" fmla="*/ 10 w 40"/>
                <a:gd name="T15" fmla="*/ 24 h 35"/>
                <a:gd name="T16" fmla="*/ 7 w 40"/>
                <a:gd name="T17" fmla="*/ 24 h 35"/>
                <a:gd name="T18" fmla="*/ 7 w 40"/>
                <a:gd name="T19" fmla="*/ 25 h 35"/>
                <a:gd name="T20" fmla="*/ 2 w 40"/>
                <a:gd name="T21" fmla="*/ 24 h 35"/>
                <a:gd name="T22" fmla="*/ 2 w 40"/>
                <a:gd name="T23" fmla="*/ 27 h 35"/>
                <a:gd name="T24" fmla="*/ 8 w 40"/>
                <a:gd name="T25" fmla="*/ 27 h 35"/>
                <a:gd name="T26" fmla="*/ 10 w 40"/>
                <a:gd name="T27" fmla="*/ 27 h 35"/>
                <a:gd name="T28" fmla="*/ 13 w 40"/>
                <a:gd name="T29" fmla="*/ 27 h 35"/>
                <a:gd name="T30" fmla="*/ 15 w 40"/>
                <a:gd name="T31" fmla="*/ 27 h 35"/>
                <a:gd name="T32" fmla="*/ 18 w 40"/>
                <a:gd name="T33" fmla="*/ 28 h 35"/>
                <a:gd name="T34" fmla="*/ 23 w 40"/>
                <a:gd name="T35" fmla="*/ 29 h 35"/>
                <a:gd name="T36" fmla="*/ 23 w 40"/>
                <a:gd name="T37" fmla="*/ 33 h 35"/>
                <a:gd name="T38" fmla="*/ 24 w 40"/>
                <a:gd name="T39" fmla="*/ 35 h 35"/>
                <a:gd name="T40" fmla="*/ 27 w 40"/>
                <a:gd name="T41" fmla="*/ 35 h 35"/>
                <a:gd name="T42" fmla="*/ 27 w 40"/>
                <a:gd name="T43" fmla="*/ 33 h 35"/>
                <a:gd name="T44" fmla="*/ 27 w 40"/>
                <a:gd name="T45" fmla="*/ 30 h 35"/>
                <a:gd name="T46" fmla="*/ 28 w 40"/>
                <a:gd name="T47" fmla="*/ 25 h 35"/>
                <a:gd name="T48" fmla="*/ 25 w 40"/>
                <a:gd name="T49" fmla="*/ 23 h 35"/>
                <a:gd name="T50" fmla="*/ 27 w 40"/>
                <a:gd name="T51" fmla="*/ 21 h 35"/>
                <a:gd name="T52" fmla="*/ 33 w 40"/>
                <a:gd name="T53" fmla="*/ 21 h 35"/>
                <a:gd name="T54" fmla="*/ 34 w 40"/>
                <a:gd name="T55" fmla="*/ 18 h 35"/>
                <a:gd name="T56" fmla="*/ 37 w 40"/>
                <a:gd name="T57" fmla="*/ 15 h 35"/>
                <a:gd name="T58" fmla="*/ 34 w 40"/>
                <a:gd name="T59" fmla="*/ 13 h 35"/>
                <a:gd name="T60" fmla="*/ 35 w 40"/>
                <a:gd name="T61" fmla="*/ 11 h 35"/>
                <a:gd name="T62" fmla="*/ 37 w 40"/>
                <a:gd name="T63" fmla="*/ 10 h 35"/>
                <a:gd name="T64" fmla="*/ 38 w 40"/>
                <a:gd name="T65" fmla="*/ 7 h 35"/>
                <a:gd name="T66" fmla="*/ 39 w 40"/>
                <a:gd name="T67" fmla="*/ 4 h 35"/>
                <a:gd name="T68" fmla="*/ 37 w 40"/>
                <a:gd name="T69"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35">
                  <a:moveTo>
                    <a:pt x="37" y="1"/>
                  </a:moveTo>
                  <a:cubicBezTo>
                    <a:pt x="35" y="0"/>
                    <a:pt x="35" y="0"/>
                    <a:pt x="35" y="0"/>
                  </a:cubicBezTo>
                  <a:cubicBezTo>
                    <a:pt x="33" y="0"/>
                    <a:pt x="33" y="0"/>
                    <a:pt x="33" y="0"/>
                  </a:cubicBezTo>
                  <a:cubicBezTo>
                    <a:pt x="27" y="1"/>
                    <a:pt x="27" y="1"/>
                    <a:pt x="27" y="1"/>
                  </a:cubicBezTo>
                  <a:cubicBezTo>
                    <a:pt x="24" y="2"/>
                    <a:pt x="24" y="2"/>
                    <a:pt x="24" y="2"/>
                  </a:cubicBezTo>
                  <a:cubicBezTo>
                    <a:pt x="21" y="4"/>
                    <a:pt x="21" y="4"/>
                    <a:pt x="21" y="4"/>
                  </a:cubicBezTo>
                  <a:cubicBezTo>
                    <a:pt x="20" y="5"/>
                    <a:pt x="20" y="5"/>
                    <a:pt x="20" y="5"/>
                  </a:cubicBezTo>
                  <a:cubicBezTo>
                    <a:pt x="17" y="7"/>
                    <a:pt x="17" y="7"/>
                    <a:pt x="17" y="7"/>
                  </a:cubicBezTo>
                  <a:cubicBezTo>
                    <a:pt x="14" y="7"/>
                    <a:pt x="14" y="7"/>
                    <a:pt x="14" y="7"/>
                  </a:cubicBezTo>
                  <a:cubicBezTo>
                    <a:pt x="13" y="8"/>
                    <a:pt x="13" y="8"/>
                    <a:pt x="13" y="8"/>
                  </a:cubicBezTo>
                  <a:cubicBezTo>
                    <a:pt x="11" y="14"/>
                    <a:pt x="11" y="14"/>
                    <a:pt x="11" y="14"/>
                  </a:cubicBezTo>
                  <a:cubicBezTo>
                    <a:pt x="7" y="20"/>
                    <a:pt x="7" y="20"/>
                    <a:pt x="7" y="20"/>
                  </a:cubicBezTo>
                  <a:cubicBezTo>
                    <a:pt x="7" y="21"/>
                    <a:pt x="7" y="21"/>
                    <a:pt x="7" y="21"/>
                  </a:cubicBezTo>
                  <a:cubicBezTo>
                    <a:pt x="10" y="23"/>
                    <a:pt x="10" y="23"/>
                    <a:pt x="10" y="23"/>
                  </a:cubicBezTo>
                  <a:cubicBezTo>
                    <a:pt x="11" y="23"/>
                    <a:pt x="11" y="23"/>
                    <a:pt x="11" y="23"/>
                  </a:cubicBezTo>
                  <a:cubicBezTo>
                    <a:pt x="10" y="24"/>
                    <a:pt x="10" y="24"/>
                    <a:pt x="10" y="24"/>
                  </a:cubicBezTo>
                  <a:cubicBezTo>
                    <a:pt x="8" y="24"/>
                    <a:pt x="8" y="24"/>
                    <a:pt x="8" y="24"/>
                  </a:cubicBezTo>
                  <a:cubicBezTo>
                    <a:pt x="7" y="24"/>
                    <a:pt x="7" y="24"/>
                    <a:pt x="7" y="24"/>
                  </a:cubicBezTo>
                  <a:cubicBezTo>
                    <a:pt x="5" y="24"/>
                    <a:pt x="5" y="24"/>
                    <a:pt x="5" y="24"/>
                  </a:cubicBezTo>
                  <a:cubicBezTo>
                    <a:pt x="7" y="25"/>
                    <a:pt x="7" y="25"/>
                    <a:pt x="7" y="25"/>
                  </a:cubicBezTo>
                  <a:cubicBezTo>
                    <a:pt x="4" y="24"/>
                    <a:pt x="4" y="24"/>
                    <a:pt x="4" y="24"/>
                  </a:cubicBezTo>
                  <a:cubicBezTo>
                    <a:pt x="2" y="24"/>
                    <a:pt x="2" y="24"/>
                    <a:pt x="2" y="24"/>
                  </a:cubicBezTo>
                  <a:cubicBezTo>
                    <a:pt x="0" y="25"/>
                    <a:pt x="0" y="25"/>
                    <a:pt x="0" y="25"/>
                  </a:cubicBezTo>
                  <a:cubicBezTo>
                    <a:pt x="2" y="27"/>
                    <a:pt x="2" y="27"/>
                    <a:pt x="2" y="27"/>
                  </a:cubicBezTo>
                  <a:cubicBezTo>
                    <a:pt x="5" y="27"/>
                    <a:pt x="5" y="27"/>
                    <a:pt x="5" y="27"/>
                  </a:cubicBezTo>
                  <a:cubicBezTo>
                    <a:pt x="8" y="27"/>
                    <a:pt x="8" y="27"/>
                    <a:pt x="8" y="27"/>
                  </a:cubicBezTo>
                  <a:cubicBezTo>
                    <a:pt x="9" y="27"/>
                    <a:pt x="9" y="27"/>
                    <a:pt x="9" y="27"/>
                  </a:cubicBezTo>
                  <a:cubicBezTo>
                    <a:pt x="10" y="27"/>
                    <a:pt x="10" y="27"/>
                    <a:pt x="10" y="27"/>
                  </a:cubicBezTo>
                  <a:cubicBezTo>
                    <a:pt x="10" y="25"/>
                    <a:pt x="10" y="25"/>
                    <a:pt x="10" y="25"/>
                  </a:cubicBezTo>
                  <a:cubicBezTo>
                    <a:pt x="13" y="27"/>
                    <a:pt x="13" y="27"/>
                    <a:pt x="13" y="27"/>
                  </a:cubicBezTo>
                  <a:cubicBezTo>
                    <a:pt x="13" y="25"/>
                    <a:pt x="13" y="25"/>
                    <a:pt x="13" y="25"/>
                  </a:cubicBezTo>
                  <a:cubicBezTo>
                    <a:pt x="15" y="27"/>
                    <a:pt x="15" y="27"/>
                    <a:pt x="15" y="27"/>
                  </a:cubicBezTo>
                  <a:cubicBezTo>
                    <a:pt x="17" y="25"/>
                    <a:pt x="17" y="25"/>
                    <a:pt x="17" y="25"/>
                  </a:cubicBezTo>
                  <a:cubicBezTo>
                    <a:pt x="18" y="28"/>
                    <a:pt x="18" y="28"/>
                    <a:pt x="18" y="28"/>
                  </a:cubicBezTo>
                  <a:cubicBezTo>
                    <a:pt x="20" y="28"/>
                    <a:pt x="20" y="28"/>
                    <a:pt x="20" y="28"/>
                  </a:cubicBezTo>
                  <a:cubicBezTo>
                    <a:pt x="23" y="29"/>
                    <a:pt x="23" y="29"/>
                    <a:pt x="23" y="29"/>
                  </a:cubicBezTo>
                  <a:cubicBezTo>
                    <a:pt x="23" y="30"/>
                    <a:pt x="24" y="31"/>
                    <a:pt x="24" y="31"/>
                  </a:cubicBezTo>
                  <a:cubicBezTo>
                    <a:pt x="23" y="33"/>
                    <a:pt x="23" y="33"/>
                    <a:pt x="23" y="33"/>
                  </a:cubicBezTo>
                  <a:cubicBezTo>
                    <a:pt x="23" y="34"/>
                    <a:pt x="23" y="34"/>
                    <a:pt x="23" y="34"/>
                  </a:cubicBezTo>
                  <a:cubicBezTo>
                    <a:pt x="24" y="35"/>
                    <a:pt x="24" y="35"/>
                    <a:pt x="24" y="35"/>
                  </a:cubicBezTo>
                  <a:cubicBezTo>
                    <a:pt x="25" y="35"/>
                    <a:pt x="25" y="35"/>
                    <a:pt x="25" y="35"/>
                  </a:cubicBezTo>
                  <a:cubicBezTo>
                    <a:pt x="27" y="35"/>
                    <a:pt x="27" y="35"/>
                    <a:pt x="27" y="35"/>
                  </a:cubicBezTo>
                  <a:cubicBezTo>
                    <a:pt x="27" y="34"/>
                    <a:pt x="27" y="34"/>
                    <a:pt x="27" y="34"/>
                  </a:cubicBezTo>
                  <a:cubicBezTo>
                    <a:pt x="27" y="33"/>
                    <a:pt x="27" y="33"/>
                    <a:pt x="27" y="33"/>
                  </a:cubicBezTo>
                  <a:cubicBezTo>
                    <a:pt x="25" y="31"/>
                    <a:pt x="25" y="31"/>
                    <a:pt x="25" y="31"/>
                  </a:cubicBezTo>
                  <a:cubicBezTo>
                    <a:pt x="27" y="30"/>
                    <a:pt x="27" y="30"/>
                    <a:pt x="27" y="30"/>
                  </a:cubicBezTo>
                  <a:cubicBezTo>
                    <a:pt x="28" y="28"/>
                    <a:pt x="28" y="28"/>
                    <a:pt x="28" y="28"/>
                  </a:cubicBezTo>
                  <a:cubicBezTo>
                    <a:pt x="28" y="25"/>
                    <a:pt x="28" y="25"/>
                    <a:pt x="28" y="25"/>
                  </a:cubicBezTo>
                  <a:cubicBezTo>
                    <a:pt x="28" y="24"/>
                    <a:pt x="28" y="24"/>
                    <a:pt x="28" y="24"/>
                  </a:cubicBezTo>
                  <a:cubicBezTo>
                    <a:pt x="25" y="23"/>
                    <a:pt x="25" y="23"/>
                    <a:pt x="25" y="23"/>
                  </a:cubicBezTo>
                  <a:cubicBezTo>
                    <a:pt x="25" y="21"/>
                    <a:pt x="25" y="21"/>
                    <a:pt x="25" y="21"/>
                  </a:cubicBezTo>
                  <a:cubicBezTo>
                    <a:pt x="27" y="21"/>
                    <a:pt x="27" y="21"/>
                    <a:pt x="27" y="21"/>
                  </a:cubicBezTo>
                  <a:cubicBezTo>
                    <a:pt x="28" y="20"/>
                    <a:pt x="28" y="20"/>
                    <a:pt x="28" y="20"/>
                  </a:cubicBezTo>
                  <a:cubicBezTo>
                    <a:pt x="33" y="21"/>
                    <a:pt x="33" y="21"/>
                    <a:pt x="33" y="21"/>
                  </a:cubicBezTo>
                  <a:cubicBezTo>
                    <a:pt x="34" y="20"/>
                    <a:pt x="34" y="20"/>
                    <a:pt x="34" y="20"/>
                  </a:cubicBezTo>
                  <a:cubicBezTo>
                    <a:pt x="34" y="18"/>
                    <a:pt x="34" y="18"/>
                    <a:pt x="34" y="18"/>
                  </a:cubicBezTo>
                  <a:cubicBezTo>
                    <a:pt x="35" y="17"/>
                    <a:pt x="35" y="17"/>
                    <a:pt x="35" y="17"/>
                  </a:cubicBezTo>
                  <a:cubicBezTo>
                    <a:pt x="37" y="15"/>
                    <a:pt x="37" y="15"/>
                    <a:pt x="37" y="15"/>
                  </a:cubicBezTo>
                  <a:cubicBezTo>
                    <a:pt x="37" y="14"/>
                    <a:pt x="37" y="14"/>
                    <a:pt x="37" y="14"/>
                  </a:cubicBezTo>
                  <a:cubicBezTo>
                    <a:pt x="34" y="13"/>
                    <a:pt x="34" y="13"/>
                    <a:pt x="34" y="13"/>
                  </a:cubicBezTo>
                  <a:cubicBezTo>
                    <a:pt x="34" y="11"/>
                    <a:pt x="34" y="11"/>
                    <a:pt x="34" y="11"/>
                  </a:cubicBezTo>
                  <a:cubicBezTo>
                    <a:pt x="35" y="11"/>
                    <a:pt x="35" y="11"/>
                    <a:pt x="35" y="11"/>
                  </a:cubicBezTo>
                  <a:cubicBezTo>
                    <a:pt x="37" y="11"/>
                    <a:pt x="37" y="11"/>
                    <a:pt x="37" y="11"/>
                  </a:cubicBezTo>
                  <a:cubicBezTo>
                    <a:pt x="37" y="10"/>
                    <a:pt x="37" y="10"/>
                    <a:pt x="37" y="10"/>
                  </a:cubicBezTo>
                  <a:cubicBezTo>
                    <a:pt x="38" y="10"/>
                    <a:pt x="38" y="10"/>
                    <a:pt x="38" y="10"/>
                  </a:cubicBezTo>
                  <a:cubicBezTo>
                    <a:pt x="38" y="7"/>
                    <a:pt x="38" y="7"/>
                    <a:pt x="38" y="7"/>
                  </a:cubicBezTo>
                  <a:cubicBezTo>
                    <a:pt x="38" y="5"/>
                    <a:pt x="38" y="5"/>
                    <a:pt x="38" y="5"/>
                  </a:cubicBezTo>
                  <a:cubicBezTo>
                    <a:pt x="39" y="4"/>
                    <a:pt x="39" y="4"/>
                    <a:pt x="39" y="4"/>
                  </a:cubicBezTo>
                  <a:cubicBezTo>
                    <a:pt x="40" y="2"/>
                    <a:pt x="40" y="2"/>
                    <a:pt x="40" y="2"/>
                  </a:cubicBezTo>
                  <a:lnTo>
                    <a:pt x="37" y="1"/>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1" name="Freeform 45"/>
            <p:cNvSpPr>
              <a:spLocks/>
            </p:cNvSpPr>
            <p:nvPr/>
          </p:nvSpPr>
          <p:spPr bwMode="auto">
            <a:xfrm>
              <a:off x="7126288" y="1757512"/>
              <a:ext cx="1601788" cy="1533525"/>
            </a:xfrm>
            <a:custGeom>
              <a:avLst/>
              <a:gdLst>
                <a:gd name="T0" fmla="*/ 235 w 382"/>
                <a:gd name="T1" fmla="*/ 279 h 366"/>
                <a:gd name="T2" fmla="*/ 226 w 382"/>
                <a:gd name="T3" fmla="*/ 258 h 366"/>
                <a:gd name="T4" fmla="*/ 244 w 382"/>
                <a:gd name="T5" fmla="*/ 248 h 366"/>
                <a:gd name="T6" fmla="*/ 257 w 382"/>
                <a:gd name="T7" fmla="*/ 230 h 366"/>
                <a:gd name="T8" fmla="*/ 280 w 382"/>
                <a:gd name="T9" fmla="*/ 228 h 366"/>
                <a:gd name="T10" fmla="*/ 303 w 382"/>
                <a:gd name="T11" fmla="*/ 234 h 366"/>
                <a:gd name="T12" fmla="*/ 333 w 382"/>
                <a:gd name="T13" fmla="*/ 237 h 366"/>
                <a:gd name="T14" fmla="*/ 356 w 382"/>
                <a:gd name="T15" fmla="*/ 241 h 366"/>
                <a:gd name="T16" fmla="*/ 367 w 382"/>
                <a:gd name="T17" fmla="*/ 230 h 366"/>
                <a:gd name="T18" fmla="*/ 360 w 382"/>
                <a:gd name="T19" fmla="*/ 208 h 366"/>
                <a:gd name="T20" fmla="*/ 359 w 382"/>
                <a:gd name="T21" fmla="*/ 200 h 366"/>
                <a:gd name="T22" fmla="*/ 373 w 382"/>
                <a:gd name="T23" fmla="*/ 194 h 366"/>
                <a:gd name="T24" fmla="*/ 377 w 382"/>
                <a:gd name="T25" fmla="*/ 189 h 366"/>
                <a:gd name="T26" fmla="*/ 371 w 382"/>
                <a:gd name="T27" fmla="*/ 172 h 366"/>
                <a:gd name="T28" fmla="*/ 372 w 382"/>
                <a:gd name="T29" fmla="*/ 146 h 366"/>
                <a:gd name="T30" fmla="*/ 359 w 382"/>
                <a:gd name="T31" fmla="*/ 92 h 366"/>
                <a:gd name="T32" fmla="*/ 354 w 382"/>
                <a:gd name="T33" fmla="*/ 21 h 366"/>
                <a:gd name="T34" fmla="*/ 304 w 382"/>
                <a:gd name="T35" fmla="*/ 3 h 366"/>
                <a:gd name="T36" fmla="*/ 281 w 382"/>
                <a:gd name="T37" fmla="*/ 13 h 366"/>
                <a:gd name="T38" fmla="*/ 261 w 382"/>
                <a:gd name="T39" fmla="*/ 12 h 366"/>
                <a:gd name="T40" fmla="*/ 233 w 382"/>
                <a:gd name="T41" fmla="*/ 19 h 366"/>
                <a:gd name="T42" fmla="*/ 220 w 382"/>
                <a:gd name="T43" fmla="*/ 12 h 366"/>
                <a:gd name="T44" fmla="*/ 187 w 382"/>
                <a:gd name="T45" fmla="*/ 23 h 366"/>
                <a:gd name="T46" fmla="*/ 167 w 382"/>
                <a:gd name="T47" fmla="*/ 36 h 366"/>
                <a:gd name="T48" fmla="*/ 149 w 382"/>
                <a:gd name="T49" fmla="*/ 16 h 366"/>
                <a:gd name="T50" fmla="*/ 139 w 382"/>
                <a:gd name="T51" fmla="*/ 31 h 366"/>
                <a:gd name="T52" fmla="*/ 141 w 382"/>
                <a:gd name="T53" fmla="*/ 42 h 366"/>
                <a:gd name="T54" fmla="*/ 119 w 382"/>
                <a:gd name="T55" fmla="*/ 64 h 366"/>
                <a:gd name="T56" fmla="*/ 85 w 382"/>
                <a:gd name="T57" fmla="*/ 56 h 366"/>
                <a:gd name="T58" fmla="*/ 91 w 382"/>
                <a:gd name="T59" fmla="*/ 72 h 366"/>
                <a:gd name="T60" fmla="*/ 65 w 382"/>
                <a:gd name="T61" fmla="*/ 56 h 366"/>
                <a:gd name="T62" fmla="*/ 43 w 382"/>
                <a:gd name="T63" fmla="*/ 38 h 366"/>
                <a:gd name="T64" fmla="*/ 55 w 382"/>
                <a:gd name="T65" fmla="*/ 38 h 366"/>
                <a:gd name="T66" fmla="*/ 115 w 382"/>
                <a:gd name="T67" fmla="*/ 31 h 366"/>
                <a:gd name="T68" fmla="*/ 55 w 382"/>
                <a:gd name="T69" fmla="*/ 8 h 366"/>
                <a:gd name="T70" fmla="*/ 38 w 382"/>
                <a:gd name="T71" fmla="*/ 5 h 366"/>
                <a:gd name="T72" fmla="*/ 13 w 382"/>
                <a:gd name="T73" fmla="*/ 5 h 366"/>
                <a:gd name="T74" fmla="*/ 3 w 382"/>
                <a:gd name="T75" fmla="*/ 19 h 366"/>
                <a:gd name="T76" fmla="*/ 18 w 382"/>
                <a:gd name="T77" fmla="*/ 54 h 366"/>
                <a:gd name="T78" fmla="*/ 39 w 382"/>
                <a:gd name="T79" fmla="*/ 82 h 366"/>
                <a:gd name="T80" fmla="*/ 19 w 382"/>
                <a:gd name="T81" fmla="*/ 115 h 366"/>
                <a:gd name="T82" fmla="*/ 15 w 382"/>
                <a:gd name="T83" fmla="*/ 124 h 366"/>
                <a:gd name="T84" fmla="*/ 10 w 382"/>
                <a:gd name="T85" fmla="*/ 144 h 366"/>
                <a:gd name="T86" fmla="*/ 20 w 382"/>
                <a:gd name="T87" fmla="*/ 170 h 366"/>
                <a:gd name="T88" fmla="*/ 49 w 382"/>
                <a:gd name="T89" fmla="*/ 181 h 366"/>
                <a:gd name="T90" fmla="*/ 71 w 382"/>
                <a:gd name="T91" fmla="*/ 204 h 366"/>
                <a:gd name="T92" fmla="*/ 68 w 382"/>
                <a:gd name="T93" fmla="*/ 217 h 366"/>
                <a:gd name="T94" fmla="*/ 89 w 382"/>
                <a:gd name="T95" fmla="*/ 230 h 366"/>
                <a:gd name="T96" fmla="*/ 115 w 382"/>
                <a:gd name="T97" fmla="*/ 246 h 366"/>
                <a:gd name="T98" fmla="*/ 145 w 382"/>
                <a:gd name="T99" fmla="*/ 251 h 366"/>
                <a:gd name="T100" fmla="*/ 151 w 382"/>
                <a:gd name="T101" fmla="*/ 266 h 366"/>
                <a:gd name="T102" fmla="*/ 139 w 382"/>
                <a:gd name="T103" fmla="*/ 281 h 366"/>
                <a:gd name="T104" fmla="*/ 139 w 382"/>
                <a:gd name="T105" fmla="*/ 293 h 366"/>
                <a:gd name="T106" fmla="*/ 137 w 382"/>
                <a:gd name="T107" fmla="*/ 307 h 366"/>
                <a:gd name="T108" fmla="*/ 134 w 382"/>
                <a:gd name="T109" fmla="*/ 317 h 366"/>
                <a:gd name="T110" fmla="*/ 191 w 382"/>
                <a:gd name="T111" fmla="*/ 339 h 366"/>
                <a:gd name="T112" fmla="*/ 230 w 382"/>
                <a:gd name="T113" fmla="*/ 349 h 366"/>
                <a:gd name="T114" fmla="*/ 260 w 382"/>
                <a:gd name="T115" fmla="*/ 360 h 366"/>
                <a:gd name="T116" fmla="*/ 246 w 382"/>
                <a:gd name="T117" fmla="*/ 330 h 366"/>
                <a:gd name="T118" fmla="*/ 248 w 382"/>
                <a:gd name="T119" fmla="*/ 30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2" h="366">
                  <a:moveTo>
                    <a:pt x="254" y="294"/>
                  </a:moveTo>
                  <a:cubicBezTo>
                    <a:pt x="250" y="293"/>
                    <a:pt x="250" y="293"/>
                    <a:pt x="250" y="293"/>
                  </a:cubicBezTo>
                  <a:cubicBezTo>
                    <a:pt x="251" y="292"/>
                    <a:pt x="251" y="292"/>
                    <a:pt x="251" y="292"/>
                  </a:cubicBezTo>
                  <a:cubicBezTo>
                    <a:pt x="250" y="291"/>
                    <a:pt x="250" y="291"/>
                    <a:pt x="250" y="291"/>
                  </a:cubicBezTo>
                  <a:cubicBezTo>
                    <a:pt x="251" y="291"/>
                    <a:pt x="251" y="291"/>
                    <a:pt x="251" y="291"/>
                  </a:cubicBezTo>
                  <a:cubicBezTo>
                    <a:pt x="253" y="291"/>
                    <a:pt x="253" y="291"/>
                    <a:pt x="253" y="291"/>
                  </a:cubicBezTo>
                  <a:cubicBezTo>
                    <a:pt x="254" y="291"/>
                    <a:pt x="254" y="291"/>
                    <a:pt x="254" y="291"/>
                  </a:cubicBezTo>
                  <a:cubicBezTo>
                    <a:pt x="253" y="289"/>
                    <a:pt x="253" y="289"/>
                    <a:pt x="253" y="289"/>
                  </a:cubicBezTo>
                  <a:cubicBezTo>
                    <a:pt x="251" y="287"/>
                    <a:pt x="251" y="287"/>
                    <a:pt x="251" y="287"/>
                  </a:cubicBezTo>
                  <a:cubicBezTo>
                    <a:pt x="247" y="283"/>
                    <a:pt x="247" y="283"/>
                    <a:pt x="247" y="283"/>
                  </a:cubicBezTo>
                  <a:cubicBezTo>
                    <a:pt x="246" y="280"/>
                    <a:pt x="246" y="280"/>
                    <a:pt x="246" y="280"/>
                  </a:cubicBezTo>
                  <a:cubicBezTo>
                    <a:pt x="241" y="279"/>
                    <a:pt x="241" y="279"/>
                    <a:pt x="241" y="279"/>
                  </a:cubicBezTo>
                  <a:cubicBezTo>
                    <a:pt x="238" y="277"/>
                    <a:pt x="238" y="277"/>
                    <a:pt x="238" y="277"/>
                  </a:cubicBezTo>
                  <a:cubicBezTo>
                    <a:pt x="237" y="277"/>
                    <a:pt x="237" y="277"/>
                    <a:pt x="237" y="277"/>
                  </a:cubicBezTo>
                  <a:cubicBezTo>
                    <a:pt x="235" y="279"/>
                    <a:pt x="235" y="279"/>
                    <a:pt x="235" y="279"/>
                  </a:cubicBezTo>
                  <a:cubicBezTo>
                    <a:pt x="234" y="279"/>
                    <a:pt x="234" y="279"/>
                    <a:pt x="234" y="279"/>
                  </a:cubicBezTo>
                  <a:cubicBezTo>
                    <a:pt x="233" y="277"/>
                    <a:pt x="233" y="277"/>
                    <a:pt x="233" y="277"/>
                  </a:cubicBezTo>
                  <a:cubicBezTo>
                    <a:pt x="231" y="274"/>
                    <a:pt x="231" y="274"/>
                    <a:pt x="231" y="274"/>
                  </a:cubicBezTo>
                  <a:cubicBezTo>
                    <a:pt x="233" y="274"/>
                    <a:pt x="233" y="274"/>
                    <a:pt x="233" y="274"/>
                  </a:cubicBezTo>
                  <a:cubicBezTo>
                    <a:pt x="230" y="271"/>
                    <a:pt x="230" y="271"/>
                    <a:pt x="230" y="271"/>
                  </a:cubicBezTo>
                  <a:cubicBezTo>
                    <a:pt x="228" y="270"/>
                    <a:pt x="228" y="270"/>
                    <a:pt x="228" y="270"/>
                  </a:cubicBezTo>
                  <a:cubicBezTo>
                    <a:pt x="227" y="270"/>
                    <a:pt x="227" y="270"/>
                    <a:pt x="227" y="270"/>
                  </a:cubicBezTo>
                  <a:cubicBezTo>
                    <a:pt x="225" y="269"/>
                    <a:pt x="225" y="269"/>
                    <a:pt x="225" y="269"/>
                  </a:cubicBezTo>
                  <a:cubicBezTo>
                    <a:pt x="224" y="267"/>
                    <a:pt x="224" y="267"/>
                    <a:pt x="224" y="267"/>
                  </a:cubicBezTo>
                  <a:cubicBezTo>
                    <a:pt x="224" y="266"/>
                    <a:pt x="224" y="266"/>
                    <a:pt x="224" y="266"/>
                  </a:cubicBezTo>
                  <a:cubicBezTo>
                    <a:pt x="225" y="263"/>
                    <a:pt x="225" y="263"/>
                    <a:pt x="225" y="263"/>
                  </a:cubicBezTo>
                  <a:cubicBezTo>
                    <a:pt x="227" y="261"/>
                    <a:pt x="227" y="261"/>
                    <a:pt x="227" y="261"/>
                  </a:cubicBezTo>
                  <a:cubicBezTo>
                    <a:pt x="228" y="260"/>
                    <a:pt x="228" y="260"/>
                    <a:pt x="228" y="260"/>
                  </a:cubicBezTo>
                  <a:cubicBezTo>
                    <a:pt x="227" y="259"/>
                    <a:pt x="227" y="259"/>
                    <a:pt x="227" y="259"/>
                  </a:cubicBezTo>
                  <a:cubicBezTo>
                    <a:pt x="226" y="258"/>
                    <a:pt x="226" y="258"/>
                    <a:pt x="226" y="258"/>
                  </a:cubicBezTo>
                  <a:cubicBezTo>
                    <a:pt x="225" y="257"/>
                    <a:pt x="225" y="257"/>
                    <a:pt x="225" y="257"/>
                  </a:cubicBezTo>
                  <a:cubicBezTo>
                    <a:pt x="224" y="254"/>
                    <a:pt x="224" y="254"/>
                    <a:pt x="224" y="254"/>
                  </a:cubicBezTo>
                  <a:cubicBezTo>
                    <a:pt x="225" y="251"/>
                    <a:pt x="225" y="251"/>
                    <a:pt x="225" y="251"/>
                  </a:cubicBezTo>
                  <a:cubicBezTo>
                    <a:pt x="228" y="248"/>
                    <a:pt x="228" y="248"/>
                    <a:pt x="228" y="248"/>
                  </a:cubicBezTo>
                  <a:cubicBezTo>
                    <a:pt x="228" y="247"/>
                    <a:pt x="228" y="247"/>
                    <a:pt x="228" y="247"/>
                  </a:cubicBezTo>
                  <a:cubicBezTo>
                    <a:pt x="228" y="246"/>
                    <a:pt x="228" y="246"/>
                    <a:pt x="228" y="246"/>
                  </a:cubicBezTo>
                  <a:cubicBezTo>
                    <a:pt x="228" y="244"/>
                    <a:pt x="228" y="244"/>
                    <a:pt x="228" y="244"/>
                  </a:cubicBezTo>
                  <a:cubicBezTo>
                    <a:pt x="228" y="243"/>
                    <a:pt x="228" y="243"/>
                    <a:pt x="228" y="243"/>
                  </a:cubicBezTo>
                  <a:cubicBezTo>
                    <a:pt x="230" y="243"/>
                    <a:pt x="230" y="243"/>
                    <a:pt x="230" y="243"/>
                  </a:cubicBezTo>
                  <a:cubicBezTo>
                    <a:pt x="231" y="243"/>
                    <a:pt x="231" y="243"/>
                    <a:pt x="231" y="243"/>
                  </a:cubicBezTo>
                  <a:cubicBezTo>
                    <a:pt x="233" y="244"/>
                    <a:pt x="233" y="244"/>
                    <a:pt x="233" y="244"/>
                  </a:cubicBezTo>
                  <a:cubicBezTo>
                    <a:pt x="235" y="246"/>
                    <a:pt x="235" y="246"/>
                    <a:pt x="235" y="246"/>
                  </a:cubicBezTo>
                  <a:cubicBezTo>
                    <a:pt x="240" y="250"/>
                    <a:pt x="240" y="250"/>
                    <a:pt x="240" y="250"/>
                  </a:cubicBezTo>
                  <a:cubicBezTo>
                    <a:pt x="243" y="250"/>
                    <a:pt x="243" y="250"/>
                    <a:pt x="243" y="250"/>
                  </a:cubicBezTo>
                  <a:cubicBezTo>
                    <a:pt x="244" y="248"/>
                    <a:pt x="244" y="248"/>
                    <a:pt x="244" y="248"/>
                  </a:cubicBezTo>
                  <a:cubicBezTo>
                    <a:pt x="244" y="247"/>
                    <a:pt x="244" y="247"/>
                    <a:pt x="244" y="247"/>
                  </a:cubicBezTo>
                  <a:cubicBezTo>
                    <a:pt x="243" y="243"/>
                    <a:pt x="243" y="243"/>
                    <a:pt x="243" y="243"/>
                  </a:cubicBezTo>
                  <a:cubicBezTo>
                    <a:pt x="241" y="241"/>
                    <a:pt x="241" y="241"/>
                    <a:pt x="241" y="241"/>
                  </a:cubicBezTo>
                  <a:cubicBezTo>
                    <a:pt x="240" y="240"/>
                    <a:pt x="240" y="240"/>
                    <a:pt x="240" y="240"/>
                  </a:cubicBezTo>
                  <a:cubicBezTo>
                    <a:pt x="244" y="240"/>
                    <a:pt x="244" y="240"/>
                    <a:pt x="244" y="240"/>
                  </a:cubicBezTo>
                  <a:cubicBezTo>
                    <a:pt x="247" y="237"/>
                    <a:pt x="247" y="237"/>
                    <a:pt x="247" y="237"/>
                  </a:cubicBezTo>
                  <a:cubicBezTo>
                    <a:pt x="248" y="236"/>
                    <a:pt x="248" y="236"/>
                    <a:pt x="248" y="236"/>
                  </a:cubicBezTo>
                  <a:cubicBezTo>
                    <a:pt x="247" y="236"/>
                    <a:pt x="247" y="236"/>
                    <a:pt x="247" y="236"/>
                  </a:cubicBezTo>
                  <a:cubicBezTo>
                    <a:pt x="247" y="234"/>
                    <a:pt x="247" y="234"/>
                    <a:pt x="247" y="234"/>
                  </a:cubicBezTo>
                  <a:cubicBezTo>
                    <a:pt x="248" y="234"/>
                    <a:pt x="248" y="234"/>
                    <a:pt x="248" y="234"/>
                  </a:cubicBezTo>
                  <a:cubicBezTo>
                    <a:pt x="251" y="233"/>
                    <a:pt x="251" y="233"/>
                    <a:pt x="251" y="233"/>
                  </a:cubicBezTo>
                  <a:cubicBezTo>
                    <a:pt x="253" y="231"/>
                    <a:pt x="253" y="231"/>
                    <a:pt x="253" y="231"/>
                  </a:cubicBezTo>
                  <a:cubicBezTo>
                    <a:pt x="254" y="231"/>
                    <a:pt x="254" y="231"/>
                    <a:pt x="254" y="231"/>
                  </a:cubicBezTo>
                  <a:cubicBezTo>
                    <a:pt x="256" y="231"/>
                    <a:pt x="256" y="231"/>
                    <a:pt x="256" y="231"/>
                  </a:cubicBezTo>
                  <a:cubicBezTo>
                    <a:pt x="257" y="230"/>
                    <a:pt x="257" y="230"/>
                    <a:pt x="257" y="230"/>
                  </a:cubicBezTo>
                  <a:cubicBezTo>
                    <a:pt x="257" y="228"/>
                    <a:pt x="257" y="228"/>
                    <a:pt x="257" y="228"/>
                  </a:cubicBezTo>
                  <a:cubicBezTo>
                    <a:pt x="258" y="227"/>
                    <a:pt x="258" y="227"/>
                    <a:pt x="258" y="227"/>
                  </a:cubicBezTo>
                  <a:cubicBezTo>
                    <a:pt x="260" y="227"/>
                    <a:pt x="260" y="227"/>
                    <a:pt x="260" y="227"/>
                  </a:cubicBezTo>
                  <a:cubicBezTo>
                    <a:pt x="260" y="226"/>
                    <a:pt x="260" y="226"/>
                    <a:pt x="260" y="226"/>
                  </a:cubicBezTo>
                  <a:cubicBezTo>
                    <a:pt x="263" y="226"/>
                    <a:pt x="263" y="226"/>
                    <a:pt x="263" y="226"/>
                  </a:cubicBezTo>
                  <a:cubicBezTo>
                    <a:pt x="266" y="227"/>
                    <a:pt x="266" y="227"/>
                    <a:pt x="266" y="227"/>
                  </a:cubicBezTo>
                  <a:cubicBezTo>
                    <a:pt x="267" y="228"/>
                    <a:pt x="267" y="228"/>
                    <a:pt x="267" y="228"/>
                  </a:cubicBezTo>
                  <a:cubicBezTo>
                    <a:pt x="268" y="228"/>
                    <a:pt x="268" y="228"/>
                    <a:pt x="268" y="228"/>
                  </a:cubicBezTo>
                  <a:cubicBezTo>
                    <a:pt x="270" y="228"/>
                    <a:pt x="270" y="228"/>
                    <a:pt x="270" y="228"/>
                  </a:cubicBezTo>
                  <a:cubicBezTo>
                    <a:pt x="270" y="227"/>
                    <a:pt x="270" y="227"/>
                    <a:pt x="270" y="227"/>
                  </a:cubicBezTo>
                  <a:cubicBezTo>
                    <a:pt x="271" y="226"/>
                    <a:pt x="271" y="226"/>
                    <a:pt x="271" y="226"/>
                  </a:cubicBezTo>
                  <a:cubicBezTo>
                    <a:pt x="276" y="224"/>
                    <a:pt x="276" y="224"/>
                    <a:pt x="276" y="224"/>
                  </a:cubicBezTo>
                  <a:cubicBezTo>
                    <a:pt x="277" y="227"/>
                    <a:pt x="277" y="227"/>
                    <a:pt x="277" y="227"/>
                  </a:cubicBezTo>
                  <a:cubicBezTo>
                    <a:pt x="278" y="228"/>
                    <a:pt x="278" y="228"/>
                    <a:pt x="278" y="228"/>
                  </a:cubicBezTo>
                  <a:cubicBezTo>
                    <a:pt x="280" y="228"/>
                    <a:pt x="280" y="228"/>
                    <a:pt x="280" y="228"/>
                  </a:cubicBezTo>
                  <a:cubicBezTo>
                    <a:pt x="281" y="228"/>
                    <a:pt x="281" y="228"/>
                    <a:pt x="281" y="228"/>
                  </a:cubicBezTo>
                  <a:cubicBezTo>
                    <a:pt x="286" y="228"/>
                    <a:pt x="286" y="228"/>
                    <a:pt x="286" y="228"/>
                  </a:cubicBezTo>
                  <a:cubicBezTo>
                    <a:pt x="287" y="228"/>
                    <a:pt x="287" y="228"/>
                    <a:pt x="287" y="228"/>
                  </a:cubicBezTo>
                  <a:cubicBezTo>
                    <a:pt x="290" y="230"/>
                    <a:pt x="290" y="230"/>
                    <a:pt x="290" y="230"/>
                  </a:cubicBezTo>
                  <a:cubicBezTo>
                    <a:pt x="291" y="231"/>
                    <a:pt x="291" y="231"/>
                    <a:pt x="291" y="231"/>
                  </a:cubicBezTo>
                  <a:cubicBezTo>
                    <a:pt x="296" y="233"/>
                    <a:pt x="296" y="233"/>
                    <a:pt x="296" y="233"/>
                  </a:cubicBezTo>
                  <a:cubicBezTo>
                    <a:pt x="301" y="237"/>
                    <a:pt x="301" y="237"/>
                    <a:pt x="301" y="237"/>
                  </a:cubicBezTo>
                  <a:cubicBezTo>
                    <a:pt x="301" y="240"/>
                    <a:pt x="301" y="240"/>
                    <a:pt x="301" y="240"/>
                  </a:cubicBezTo>
                  <a:cubicBezTo>
                    <a:pt x="301" y="241"/>
                    <a:pt x="301" y="241"/>
                    <a:pt x="301" y="241"/>
                  </a:cubicBezTo>
                  <a:cubicBezTo>
                    <a:pt x="303" y="241"/>
                    <a:pt x="303" y="241"/>
                    <a:pt x="303" y="241"/>
                  </a:cubicBezTo>
                  <a:cubicBezTo>
                    <a:pt x="303" y="240"/>
                    <a:pt x="303" y="240"/>
                    <a:pt x="303" y="240"/>
                  </a:cubicBezTo>
                  <a:cubicBezTo>
                    <a:pt x="303" y="238"/>
                    <a:pt x="303" y="238"/>
                    <a:pt x="303" y="238"/>
                  </a:cubicBezTo>
                  <a:cubicBezTo>
                    <a:pt x="301" y="236"/>
                    <a:pt x="301" y="236"/>
                    <a:pt x="301" y="236"/>
                  </a:cubicBezTo>
                  <a:cubicBezTo>
                    <a:pt x="301" y="236"/>
                    <a:pt x="301" y="236"/>
                    <a:pt x="301" y="236"/>
                  </a:cubicBezTo>
                  <a:cubicBezTo>
                    <a:pt x="303" y="234"/>
                    <a:pt x="303" y="234"/>
                    <a:pt x="303" y="234"/>
                  </a:cubicBezTo>
                  <a:cubicBezTo>
                    <a:pt x="304" y="236"/>
                    <a:pt x="304" y="236"/>
                    <a:pt x="304" y="236"/>
                  </a:cubicBezTo>
                  <a:cubicBezTo>
                    <a:pt x="307" y="237"/>
                    <a:pt x="307" y="237"/>
                    <a:pt x="307" y="237"/>
                  </a:cubicBezTo>
                  <a:cubicBezTo>
                    <a:pt x="310" y="238"/>
                    <a:pt x="310" y="238"/>
                    <a:pt x="310" y="238"/>
                  </a:cubicBezTo>
                  <a:cubicBezTo>
                    <a:pt x="313" y="240"/>
                    <a:pt x="313" y="240"/>
                    <a:pt x="313" y="240"/>
                  </a:cubicBezTo>
                  <a:cubicBezTo>
                    <a:pt x="316" y="240"/>
                    <a:pt x="316" y="240"/>
                    <a:pt x="316" y="240"/>
                  </a:cubicBezTo>
                  <a:cubicBezTo>
                    <a:pt x="317" y="238"/>
                    <a:pt x="317" y="238"/>
                    <a:pt x="317" y="238"/>
                  </a:cubicBezTo>
                  <a:cubicBezTo>
                    <a:pt x="319" y="237"/>
                    <a:pt x="319" y="237"/>
                    <a:pt x="319" y="237"/>
                  </a:cubicBezTo>
                  <a:cubicBezTo>
                    <a:pt x="320" y="236"/>
                    <a:pt x="320" y="236"/>
                    <a:pt x="320" y="236"/>
                  </a:cubicBezTo>
                  <a:cubicBezTo>
                    <a:pt x="320" y="234"/>
                    <a:pt x="320" y="234"/>
                    <a:pt x="320" y="234"/>
                  </a:cubicBezTo>
                  <a:cubicBezTo>
                    <a:pt x="323" y="236"/>
                    <a:pt x="323" y="236"/>
                    <a:pt x="323" y="236"/>
                  </a:cubicBezTo>
                  <a:cubicBezTo>
                    <a:pt x="324" y="234"/>
                    <a:pt x="324" y="234"/>
                    <a:pt x="324" y="234"/>
                  </a:cubicBezTo>
                  <a:cubicBezTo>
                    <a:pt x="326" y="234"/>
                    <a:pt x="326" y="234"/>
                    <a:pt x="326" y="234"/>
                  </a:cubicBezTo>
                  <a:cubicBezTo>
                    <a:pt x="329" y="234"/>
                    <a:pt x="329" y="234"/>
                    <a:pt x="329" y="234"/>
                  </a:cubicBezTo>
                  <a:cubicBezTo>
                    <a:pt x="332" y="237"/>
                    <a:pt x="332" y="237"/>
                    <a:pt x="332" y="237"/>
                  </a:cubicBezTo>
                  <a:cubicBezTo>
                    <a:pt x="333" y="237"/>
                    <a:pt x="333" y="237"/>
                    <a:pt x="333" y="237"/>
                  </a:cubicBezTo>
                  <a:cubicBezTo>
                    <a:pt x="334" y="236"/>
                    <a:pt x="334" y="236"/>
                    <a:pt x="334" y="236"/>
                  </a:cubicBezTo>
                  <a:cubicBezTo>
                    <a:pt x="334" y="234"/>
                    <a:pt x="334" y="234"/>
                    <a:pt x="334" y="234"/>
                  </a:cubicBezTo>
                  <a:cubicBezTo>
                    <a:pt x="336" y="234"/>
                    <a:pt x="336" y="234"/>
                    <a:pt x="336" y="234"/>
                  </a:cubicBezTo>
                  <a:cubicBezTo>
                    <a:pt x="337" y="234"/>
                    <a:pt x="337" y="234"/>
                    <a:pt x="337" y="234"/>
                  </a:cubicBezTo>
                  <a:cubicBezTo>
                    <a:pt x="337" y="234"/>
                    <a:pt x="337" y="234"/>
                    <a:pt x="337" y="234"/>
                  </a:cubicBezTo>
                  <a:cubicBezTo>
                    <a:pt x="339" y="233"/>
                    <a:pt x="339" y="233"/>
                    <a:pt x="339" y="233"/>
                  </a:cubicBezTo>
                  <a:cubicBezTo>
                    <a:pt x="340" y="233"/>
                    <a:pt x="340" y="233"/>
                    <a:pt x="340" y="233"/>
                  </a:cubicBezTo>
                  <a:cubicBezTo>
                    <a:pt x="342" y="233"/>
                    <a:pt x="342" y="233"/>
                    <a:pt x="342" y="233"/>
                  </a:cubicBezTo>
                  <a:cubicBezTo>
                    <a:pt x="344" y="237"/>
                    <a:pt x="344" y="237"/>
                    <a:pt x="344" y="237"/>
                  </a:cubicBezTo>
                  <a:cubicBezTo>
                    <a:pt x="347" y="238"/>
                    <a:pt x="347" y="238"/>
                    <a:pt x="347" y="238"/>
                  </a:cubicBezTo>
                  <a:cubicBezTo>
                    <a:pt x="350" y="240"/>
                    <a:pt x="350" y="240"/>
                    <a:pt x="350" y="240"/>
                  </a:cubicBezTo>
                  <a:cubicBezTo>
                    <a:pt x="353" y="240"/>
                    <a:pt x="353" y="240"/>
                    <a:pt x="353" y="240"/>
                  </a:cubicBezTo>
                  <a:cubicBezTo>
                    <a:pt x="354" y="240"/>
                    <a:pt x="354" y="240"/>
                    <a:pt x="354" y="240"/>
                  </a:cubicBezTo>
                  <a:cubicBezTo>
                    <a:pt x="354" y="241"/>
                    <a:pt x="354" y="241"/>
                    <a:pt x="354" y="241"/>
                  </a:cubicBezTo>
                  <a:cubicBezTo>
                    <a:pt x="356" y="241"/>
                    <a:pt x="356" y="241"/>
                    <a:pt x="356" y="241"/>
                  </a:cubicBezTo>
                  <a:cubicBezTo>
                    <a:pt x="357" y="240"/>
                    <a:pt x="357" y="240"/>
                    <a:pt x="357" y="240"/>
                  </a:cubicBezTo>
                  <a:cubicBezTo>
                    <a:pt x="357" y="238"/>
                    <a:pt x="357" y="238"/>
                    <a:pt x="357" y="238"/>
                  </a:cubicBezTo>
                  <a:cubicBezTo>
                    <a:pt x="359" y="237"/>
                    <a:pt x="359" y="237"/>
                    <a:pt x="359" y="237"/>
                  </a:cubicBezTo>
                  <a:cubicBezTo>
                    <a:pt x="360" y="237"/>
                    <a:pt x="360" y="237"/>
                    <a:pt x="360" y="237"/>
                  </a:cubicBezTo>
                  <a:cubicBezTo>
                    <a:pt x="362" y="238"/>
                    <a:pt x="362" y="238"/>
                    <a:pt x="362" y="238"/>
                  </a:cubicBezTo>
                  <a:cubicBezTo>
                    <a:pt x="366" y="240"/>
                    <a:pt x="366" y="240"/>
                    <a:pt x="366" y="240"/>
                  </a:cubicBezTo>
                  <a:cubicBezTo>
                    <a:pt x="370" y="238"/>
                    <a:pt x="370" y="238"/>
                    <a:pt x="370" y="238"/>
                  </a:cubicBezTo>
                  <a:cubicBezTo>
                    <a:pt x="372" y="238"/>
                    <a:pt x="372" y="238"/>
                    <a:pt x="372" y="238"/>
                  </a:cubicBezTo>
                  <a:cubicBezTo>
                    <a:pt x="373" y="237"/>
                    <a:pt x="373" y="237"/>
                    <a:pt x="373" y="237"/>
                  </a:cubicBezTo>
                  <a:cubicBezTo>
                    <a:pt x="373" y="234"/>
                    <a:pt x="373" y="234"/>
                    <a:pt x="373" y="234"/>
                  </a:cubicBezTo>
                  <a:cubicBezTo>
                    <a:pt x="373" y="233"/>
                    <a:pt x="373" y="233"/>
                    <a:pt x="373" y="233"/>
                  </a:cubicBezTo>
                  <a:cubicBezTo>
                    <a:pt x="375" y="231"/>
                    <a:pt x="375" y="231"/>
                    <a:pt x="375" y="231"/>
                  </a:cubicBezTo>
                  <a:cubicBezTo>
                    <a:pt x="372" y="230"/>
                    <a:pt x="372" y="230"/>
                    <a:pt x="372" y="230"/>
                  </a:cubicBezTo>
                  <a:cubicBezTo>
                    <a:pt x="369" y="230"/>
                    <a:pt x="369" y="230"/>
                    <a:pt x="369" y="230"/>
                  </a:cubicBezTo>
                  <a:cubicBezTo>
                    <a:pt x="367" y="230"/>
                    <a:pt x="367" y="230"/>
                    <a:pt x="367" y="230"/>
                  </a:cubicBezTo>
                  <a:cubicBezTo>
                    <a:pt x="366" y="228"/>
                    <a:pt x="366" y="228"/>
                    <a:pt x="366" y="228"/>
                  </a:cubicBezTo>
                  <a:cubicBezTo>
                    <a:pt x="365" y="227"/>
                    <a:pt x="365" y="227"/>
                    <a:pt x="365" y="227"/>
                  </a:cubicBezTo>
                  <a:cubicBezTo>
                    <a:pt x="363" y="227"/>
                    <a:pt x="363" y="227"/>
                    <a:pt x="363" y="227"/>
                  </a:cubicBezTo>
                  <a:cubicBezTo>
                    <a:pt x="362" y="227"/>
                    <a:pt x="362" y="227"/>
                    <a:pt x="362" y="227"/>
                  </a:cubicBezTo>
                  <a:cubicBezTo>
                    <a:pt x="359" y="226"/>
                    <a:pt x="359" y="226"/>
                    <a:pt x="359" y="226"/>
                  </a:cubicBezTo>
                  <a:cubicBezTo>
                    <a:pt x="356" y="224"/>
                    <a:pt x="356" y="224"/>
                    <a:pt x="356" y="224"/>
                  </a:cubicBezTo>
                  <a:cubicBezTo>
                    <a:pt x="354" y="224"/>
                    <a:pt x="354" y="224"/>
                    <a:pt x="354" y="224"/>
                  </a:cubicBezTo>
                  <a:cubicBezTo>
                    <a:pt x="354" y="223"/>
                    <a:pt x="354" y="223"/>
                    <a:pt x="354" y="223"/>
                  </a:cubicBezTo>
                  <a:cubicBezTo>
                    <a:pt x="359" y="220"/>
                    <a:pt x="359" y="220"/>
                    <a:pt x="359" y="220"/>
                  </a:cubicBezTo>
                  <a:cubicBezTo>
                    <a:pt x="360" y="220"/>
                    <a:pt x="360" y="220"/>
                    <a:pt x="360" y="220"/>
                  </a:cubicBezTo>
                  <a:cubicBezTo>
                    <a:pt x="363" y="217"/>
                    <a:pt x="363" y="217"/>
                    <a:pt x="363" y="217"/>
                  </a:cubicBezTo>
                  <a:cubicBezTo>
                    <a:pt x="359" y="213"/>
                    <a:pt x="359" y="213"/>
                    <a:pt x="359" y="213"/>
                  </a:cubicBezTo>
                  <a:cubicBezTo>
                    <a:pt x="360" y="211"/>
                    <a:pt x="360" y="211"/>
                    <a:pt x="360" y="211"/>
                  </a:cubicBezTo>
                  <a:cubicBezTo>
                    <a:pt x="360" y="210"/>
                    <a:pt x="360" y="210"/>
                    <a:pt x="360" y="210"/>
                  </a:cubicBezTo>
                  <a:cubicBezTo>
                    <a:pt x="360" y="208"/>
                    <a:pt x="360" y="208"/>
                    <a:pt x="360" y="208"/>
                  </a:cubicBezTo>
                  <a:cubicBezTo>
                    <a:pt x="365" y="208"/>
                    <a:pt x="365" y="208"/>
                    <a:pt x="365" y="208"/>
                  </a:cubicBezTo>
                  <a:cubicBezTo>
                    <a:pt x="367" y="210"/>
                    <a:pt x="367" y="210"/>
                    <a:pt x="367" y="210"/>
                  </a:cubicBezTo>
                  <a:cubicBezTo>
                    <a:pt x="372" y="208"/>
                    <a:pt x="372" y="208"/>
                    <a:pt x="372" y="208"/>
                  </a:cubicBezTo>
                  <a:cubicBezTo>
                    <a:pt x="370" y="207"/>
                    <a:pt x="370" y="207"/>
                    <a:pt x="370" y="207"/>
                  </a:cubicBezTo>
                  <a:cubicBezTo>
                    <a:pt x="369" y="207"/>
                    <a:pt x="369" y="207"/>
                    <a:pt x="369" y="207"/>
                  </a:cubicBezTo>
                  <a:cubicBezTo>
                    <a:pt x="360" y="205"/>
                    <a:pt x="360" y="205"/>
                    <a:pt x="360" y="205"/>
                  </a:cubicBezTo>
                  <a:cubicBezTo>
                    <a:pt x="360" y="204"/>
                    <a:pt x="360" y="204"/>
                    <a:pt x="360" y="204"/>
                  </a:cubicBezTo>
                  <a:cubicBezTo>
                    <a:pt x="362" y="203"/>
                    <a:pt x="362" y="203"/>
                    <a:pt x="362" y="203"/>
                  </a:cubicBezTo>
                  <a:cubicBezTo>
                    <a:pt x="365" y="203"/>
                    <a:pt x="365" y="203"/>
                    <a:pt x="365" y="203"/>
                  </a:cubicBezTo>
                  <a:cubicBezTo>
                    <a:pt x="364" y="202"/>
                    <a:pt x="364" y="202"/>
                    <a:pt x="364" y="202"/>
                  </a:cubicBezTo>
                  <a:cubicBezTo>
                    <a:pt x="360" y="201"/>
                    <a:pt x="360" y="201"/>
                    <a:pt x="360" y="201"/>
                  </a:cubicBezTo>
                  <a:cubicBezTo>
                    <a:pt x="359" y="201"/>
                    <a:pt x="359" y="201"/>
                    <a:pt x="359" y="201"/>
                  </a:cubicBezTo>
                  <a:cubicBezTo>
                    <a:pt x="358" y="200"/>
                    <a:pt x="358" y="200"/>
                    <a:pt x="358" y="200"/>
                  </a:cubicBezTo>
                  <a:cubicBezTo>
                    <a:pt x="357" y="200"/>
                    <a:pt x="357" y="200"/>
                    <a:pt x="357" y="200"/>
                  </a:cubicBezTo>
                  <a:cubicBezTo>
                    <a:pt x="359" y="200"/>
                    <a:pt x="359" y="200"/>
                    <a:pt x="359" y="200"/>
                  </a:cubicBezTo>
                  <a:cubicBezTo>
                    <a:pt x="359" y="198"/>
                    <a:pt x="359" y="198"/>
                    <a:pt x="359" y="198"/>
                  </a:cubicBezTo>
                  <a:cubicBezTo>
                    <a:pt x="356" y="197"/>
                    <a:pt x="356" y="197"/>
                    <a:pt x="356" y="197"/>
                  </a:cubicBezTo>
                  <a:cubicBezTo>
                    <a:pt x="359" y="197"/>
                    <a:pt x="359" y="197"/>
                    <a:pt x="359" y="197"/>
                  </a:cubicBezTo>
                  <a:cubicBezTo>
                    <a:pt x="359" y="195"/>
                    <a:pt x="359" y="195"/>
                    <a:pt x="359" y="195"/>
                  </a:cubicBezTo>
                  <a:cubicBezTo>
                    <a:pt x="359" y="192"/>
                    <a:pt x="359" y="192"/>
                    <a:pt x="359" y="192"/>
                  </a:cubicBezTo>
                  <a:cubicBezTo>
                    <a:pt x="359" y="192"/>
                    <a:pt x="359" y="192"/>
                    <a:pt x="359" y="192"/>
                  </a:cubicBezTo>
                  <a:cubicBezTo>
                    <a:pt x="361" y="195"/>
                    <a:pt x="361" y="195"/>
                    <a:pt x="361" y="195"/>
                  </a:cubicBezTo>
                  <a:cubicBezTo>
                    <a:pt x="362" y="195"/>
                    <a:pt x="362" y="195"/>
                    <a:pt x="362" y="195"/>
                  </a:cubicBezTo>
                  <a:cubicBezTo>
                    <a:pt x="365" y="197"/>
                    <a:pt x="365" y="197"/>
                    <a:pt x="365" y="197"/>
                  </a:cubicBezTo>
                  <a:cubicBezTo>
                    <a:pt x="367" y="195"/>
                    <a:pt x="367" y="195"/>
                    <a:pt x="367" y="195"/>
                  </a:cubicBezTo>
                  <a:cubicBezTo>
                    <a:pt x="369" y="195"/>
                    <a:pt x="369" y="195"/>
                    <a:pt x="369" y="195"/>
                  </a:cubicBezTo>
                  <a:cubicBezTo>
                    <a:pt x="370" y="195"/>
                    <a:pt x="370" y="195"/>
                    <a:pt x="370" y="195"/>
                  </a:cubicBezTo>
                  <a:cubicBezTo>
                    <a:pt x="372" y="197"/>
                    <a:pt x="372" y="197"/>
                    <a:pt x="372" y="197"/>
                  </a:cubicBezTo>
                  <a:cubicBezTo>
                    <a:pt x="373" y="195"/>
                    <a:pt x="373" y="195"/>
                    <a:pt x="373" y="195"/>
                  </a:cubicBezTo>
                  <a:cubicBezTo>
                    <a:pt x="373" y="194"/>
                    <a:pt x="373" y="194"/>
                    <a:pt x="373" y="194"/>
                  </a:cubicBezTo>
                  <a:cubicBezTo>
                    <a:pt x="377" y="194"/>
                    <a:pt x="377" y="194"/>
                    <a:pt x="377" y="194"/>
                  </a:cubicBezTo>
                  <a:cubicBezTo>
                    <a:pt x="377" y="194"/>
                    <a:pt x="377" y="194"/>
                    <a:pt x="377" y="194"/>
                  </a:cubicBezTo>
                  <a:cubicBezTo>
                    <a:pt x="377" y="193"/>
                    <a:pt x="377" y="193"/>
                    <a:pt x="377" y="193"/>
                  </a:cubicBezTo>
                  <a:cubicBezTo>
                    <a:pt x="378" y="193"/>
                    <a:pt x="378" y="193"/>
                    <a:pt x="379" y="193"/>
                  </a:cubicBezTo>
                  <a:cubicBezTo>
                    <a:pt x="379" y="193"/>
                    <a:pt x="379" y="193"/>
                    <a:pt x="379" y="193"/>
                  </a:cubicBezTo>
                  <a:cubicBezTo>
                    <a:pt x="380" y="193"/>
                    <a:pt x="380" y="193"/>
                    <a:pt x="380" y="193"/>
                  </a:cubicBezTo>
                  <a:cubicBezTo>
                    <a:pt x="381" y="193"/>
                    <a:pt x="381" y="193"/>
                    <a:pt x="381" y="193"/>
                  </a:cubicBezTo>
                  <a:cubicBezTo>
                    <a:pt x="382" y="192"/>
                    <a:pt x="382" y="192"/>
                    <a:pt x="382" y="192"/>
                  </a:cubicBezTo>
                  <a:cubicBezTo>
                    <a:pt x="382" y="191"/>
                    <a:pt x="382" y="191"/>
                    <a:pt x="382" y="191"/>
                  </a:cubicBezTo>
                  <a:cubicBezTo>
                    <a:pt x="381" y="190"/>
                    <a:pt x="381" y="190"/>
                    <a:pt x="381" y="190"/>
                  </a:cubicBezTo>
                  <a:cubicBezTo>
                    <a:pt x="380" y="190"/>
                    <a:pt x="380" y="190"/>
                    <a:pt x="380" y="190"/>
                  </a:cubicBezTo>
                  <a:cubicBezTo>
                    <a:pt x="377" y="191"/>
                    <a:pt x="377" y="191"/>
                    <a:pt x="377" y="191"/>
                  </a:cubicBezTo>
                  <a:cubicBezTo>
                    <a:pt x="376" y="190"/>
                    <a:pt x="376" y="190"/>
                    <a:pt x="376" y="190"/>
                  </a:cubicBezTo>
                  <a:cubicBezTo>
                    <a:pt x="377" y="190"/>
                    <a:pt x="377" y="190"/>
                    <a:pt x="377" y="190"/>
                  </a:cubicBezTo>
                  <a:cubicBezTo>
                    <a:pt x="377" y="189"/>
                    <a:pt x="377" y="189"/>
                    <a:pt x="377" y="189"/>
                  </a:cubicBezTo>
                  <a:cubicBezTo>
                    <a:pt x="378" y="189"/>
                    <a:pt x="378" y="189"/>
                    <a:pt x="378" y="189"/>
                  </a:cubicBezTo>
                  <a:cubicBezTo>
                    <a:pt x="378" y="188"/>
                    <a:pt x="378" y="188"/>
                    <a:pt x="378" y="188"/>
                  </a:cubicBezTo>
                  <a:cubicBezTo>
                    <a:pt x="377" y="188"/>
                    <a:pt x="377" y="188"/>
                    <a:pt x="377" y="188"/>
                  </a:cubicBezTo>
                  <a:cubicBezTo>
                    <a:pt x="377" y="188"/>
                    <a:pt x="377" y="188"/>
                    <a:pt x="377" y="188"/>
                  </a:cubicBezTo>
                  <a:cubicBezTo>
                    <a:pt x="376" y="189"/>
                    <a:pt x="376" y="189"/>
                    <a:pt x="376" y="189"/>
                  </a:cubicBezTo>
                  <a:cubicBezTo>
                    <a:pt x="375" y="188"/>
                    <a:pt x="375" y="188"/>
                    <a:pt x="375" y="188"/>
                  </a:cubicBezTo>
                  <a:cubicBezTo>
                    <a:pt x="375" y="187"/>
                    <a:pt x="375" y="187"/>
                    <a:pt x="375" y="187"/>
                  </a:cubicBezTo>
                  <a:cubicBezTo>
                    <a:pt x="375" y="187"/>
                    <a:pt x="375" y="187"/>
                    <a:pt x="375" y="187"/>
                  </a:cubicBezTo>
                  <a:cubicBezTo>
                    <a:pt x="374" y="185"/>
                    <a:pt x="374" y="185"/>
                    <a:pt x="374" y="185"/>
                  </a:cubicBezTo>
                  <a:cubicBezTo>
                    <a:pt x="374" y="185"/>
                    <a:pt x="374" y="185"/>
                    <a:pt x="374" y="185"/>
                  </a:cubicBezTo>
                  <a:cubicBezTo>
                    <a:pt x="375" y="185"/>
                    <a:pt x="375" y="184"/>
                    <a:pt x="375" y="184"/>
                  </a:cubicBezTo>
                  <a:cubicBezTo>
                    <a:pt x="375" y="184"/>
                    <a:pt x="375" y="184"/>
                    <a:pt x="371" y="182"/>
                  </a:cubicBezTo>
                  <a:cubicBezTo>
                    <a:pt x="371" y="182"/>
                    <a:pt x="371" y="182"/>
                    <a:pt x="369" y="178"/>
                  </a:cubicBezTo>
                  <a:cubicBezTo>
                    <a:pt x="369" y="178"/>
                    <a:pt x="369" y="178"/>
                    <a:pt x="369" y="178"/>
                  </a:cubicBezTo>
                  <a:cubicBezTo>
                    <a:pt x="369" y="178"/>
                    <a:pt x="369" y="178"/>
                    <a:pt x="371" y="172"/>
                  </a:cubicBezTo>
                  <a:cubicBezTo>
                    <a:pt x="371" y="172"/>
                    <a:pt x="371" y="172"/>
                    <a:pt x="378" y="165"/>
                  </a:cubicBezTo>
                  <a:cubicBezTo>
                    <a:pt x="378" y="165"/>
                    <a:pt x="378" y="165"/>
                    <a:pt x="376" y="160"/>
                  </a:cubicBezTo>
                  <a:cubicBezTo>
                    <a:pt x="376" y="160"/>
                    <a:pt x="373" y="162"/>
                    <a:pt x="370" y="163"/>
                  </a:cubicBezTo>
                  <a:cubicBezTo>
                    <a:pt x="370" y="163"/>
                    <a:pt x="370" y="163"/>
                    <a:pt x="366" y="164"/>
                  </a:cubicBezTo>
                  <a:cubicBezTo>
                    <a:pt x="366" y="164"/>
                    <a:pt x="366" y="164"/>
                    <a:pt x="361" y="166"/>
                  </a:cubicBezTo>
                  <a:cubicBezTo>
                    <a:pt x="361" y="166"/>
                    <a:pt x="361" y="166"/>
                    <a:pt x="357" y="166"/>
                  </a:cubicBezTo>
                  <a:cubicBezTo>
                    <a:pt x="356" y="166"/>
                    <a:pt x="354" y="166"/>
                    <a:pt x="353" y="166"/>
                  </a:cubicBezTo>
                  <a:cubicBezTo>
                    <a:pt x="353" y="166"/>
                    <a:pt x="353" y="166"/>
                    <a:pt x="351" y="160"/>
                  </a:cubicBezTo>
                  <a:cubicBezTo>
                    <a:pt x="351" y="160"/>
                    <a:pt x="352" y="158"/>
                    <a:pt x="354" y="155"/>
                  </a:cubicBezTo>
                  <a:cubicBezTo>
                    <a:pt x="354" y="155"/>
                    <a:pt x="354" y="155"/>
                    <a:pt x="355" y="153"/>
                  </a:cubicBezTo>
                  <a:cubicBezTo>
                    <a:pt x="355" y="152"/>
                    <a:pt x="356" y="151"/>
                    <a:pt x="356" y="150"/>
                  </a:cubicBezTo>
                  <a:cubicBezTo>
                    <a:pt x="356" y="150"/>
                    <a:pt x="356" y="150"/>
                    <a:pt x="361" y="149"/>
                  </a:cubicBezTo>
                  <a:cubicBezTo>
                    <a:pt x="361" y="148"/>
                    <a:pt x="362" y="149"/>
                    <a:pt x="364" y="149"/>
                  </a:cubicBezTo>
                  <a:cubicBezTo>
                    <a:pt x="365" y="149"/>
                    <a:pt x="366" y="150"/>
                    <a:pt x="367" y="150"/>
                  </a:cubicBezTo>
                  <a:cubicBezTo>
                    <a:pt x="367" y="150"/>
                    <a:pt x="367" y="150"/>
                    <a:pt x="372" y="146"/>
                  </a:cubicBezTo>
                  <a:cubicBezTo>
                    <a:pt x="372" y="146"/>
                    <a:pt x="372" y="146"/>
                    <a:pt x="374" y="146"/>
                  </a:cubicBezTo>
                  <a:cubicBezTo>
                    <a:pt x="374" y="146"/>
                    <a:pt x="374" y="146"/>
                    <a:pt x="371" y="144"/>
                  </a:cubicBezTo>
                  <a:cubicBezTo>
                    <a:pt x="371" y="144"/>
                    <a:pt x="371" y="144"/>
                    <a:pt x="365" y="143"/>
                  </a:cubicBezTo>
                  <a:cubicBezTo>
                    <a:pt x="364" y="143"/>
                    <a:pt x="363" y="142"/>
                    <a:pt x="362" y="141"/>
                  </a:cubicBezTo>
                  <a:cubicBezTo>
                    <a:pt x="364" y="142"/>
                    <a:pt x="366" y="142"/>
                    <a:pt x="364" y="139"/>
                  </a:cubicBezTo>
                  <a:cubicBezTo>
                    <a:pt x="361" y="134"/>
                    <a:pt x="362" y="127"/>
                    <a:pt x="362" y="127"/>
                  </a:cubicBezTo>
                  <a:cubicBezTo>
                    <a:pt x="362" y="127"/>
                    <a:pt x="362" y="127"/>
                    <a:pt x="366" y="128"/>
                  </a:cubicBezTo>
                  <a:cubicBezTo>
                    <a:pt x="366" y="128"/>
                    <a:pt x="366" y="128"/>
                    <a:pt x="365" y="126"/>
                  </a:cubicBezTo>
                  <a:cubicBezTo>
                    <a:pt x="365" y="126"/>
                    <a:pt x="365" y="126"/>
                    <a:pt x="362" y="118"/>
                  </a:cubicBezTo>
                  <a:cubicBezTo>
                    <a:pt x="362" y="118"/>
                    <a:pt x="362" y="118"/>
                    <a:pt x="361" y="114"/>
                  </a:cubicBezTo>
                  <a:cubicBezTo>
                    <a:pt x="361" y="114"/>
                    <a:pt x="357" y="116"/>
                    <a:pt x="358" y="108"/>
                  </a:cubicBezTo>
                  <a:cubicBezTo>
                    <a:pt x="358" y="108"/>
                    <a:pt x="358" y="108"/>
                    <a:pt x="358" y="106"/>
                  </a:cubicBezTo>
                  <a:cubicBezTo>
                    <a:pt x="359" y="104"/>
                    <a:pt x="359" y="102"/>
                    <a:pt x="359" y="101"/>
                  </a:cubicBezTo>
                  <a:cubicBezTo>
                    <a:pt x="359" y="99"/>
                    <a:pt x="359" y="97"/>
                    <a:pt x="360" y="96"/>
                  </a:cubicBezTo>
                  <a:cubicBezTo>
                    <a:pt x="360" y="96"/>
                    <a:pt x="360" y="96"/>
                    <a:pt x="359" y="92"/>
                  </a:cubicBezTo>
                  <a:cubicBezTo>
                    <a:pt x="359" y="92"/>
                    <a:pt x="359" y="92"/>
                    <a:pt x="357" y="88"/>
                  </a:cubicBezTo>
                  <a:cubicBezTo>
                    <a:pt x="357" y="88"/>
                    <a:pt x="357" y="88"/>
                    <a:pt x="355" y="81"/>
                  </a:cubicBezTo>
                  <a:cubicBezTo>
                    <a:pt x="355" y="81"/>
                    <a:pt x="355" y="81"/>
                    <a:pt x="355" y="81"/>
                  </a:cubicBezTo>
                  <a:cubicBezTo>
                    <a:pt x="355" y="81"/>
                    <a:pt x="355" y="80"/>
                    <a:pt x="355" y="79"/>
                  </a:cubicBezTo>
                  <a:cubicBezTo>
                    <a:pt x="355" y="79"/>
                    <a:pt x="355" y="79"/>
                    <a:pt x="354" y="74"/>
                  </a:cubicBezTo>
                  <a:cubicBezTo>
                    <a:pt x="354" y="74"/>
                    <a:pt x="350" y="69"/>
                    <a:pt x="351" y="65"/>
                  </a:cubicBezTo>
                  <a:cubicBezTo>
                    <a:pt x="351" y="61"/>
                    <a:pt x="350" y="60"/>
                    <a:pt x="354" y="55"/>
                  </a:cubicBezTo>
                  <a:cubicBezTo>
                    <a:pt x="356" y="52"/>
                    <a:pt x="357" y="50"/>
                    <a:pt x="357" y="48"/>
                  </a:cubicBezTo>
                  <a:cubicBezTo>
                    <a:pt x="358" y="46"/>
                    <a:pt x="358" y="46"/>
                    <a:pt x="358" y="46"/>
                  </a:cubicBezTo>
                  <a:cubicBezTo>
                    <a:pt x="358" y="46"/>
                    <a:pt x="358" y="46"/>
                    <a:pt x="360" y="37"/>
                  </a:cubicBezTo>
                  <a:cubicBezTo>
                    <a:pt x="360" y="37"/>
                    <a:pt x="360" y="37"/>
                    <a:pt x="357" y="26"/>
                  </a:cubicBezTo>
                  <a:cubicBezTo>
                    <a:pt x="357" y="26"/>
                    <a:pt x="357" y="26"/>
                    <a:pt x="356" y="23"/>
                  </a:cubicBezTo>
                  <a:cubicBezTo>
                    <a:pt x="354" y="23"/>
                    <a:pt x="354" y="23"/>
                    <a:pt x="354" y="23"/>
                  </a:cubicBezTo>
                  <a:cubicBezTo>
                    <a:pt x="354" y="23"/>
                    <a:pt x="354" y="23"/>
                    <a:pt x="354" y="23"/>
                  </a:cubicBezTo>
                  <a:cubicBezTo>
                    <a:pt x="354" y="22"/>
                    <a:pt x="354" y="22"/>
                    <a:pt x="354" y="21"/>
                  </a:cubicBezTo>
                  <a:cubicBezTo>
                    <a:pt x="354" y="21"/>
                    <a:pt x="354" y="21"/>
                    <a:pt x="354" y="21"/>
                  </a:cubicBezTo>
                  <a:cubicBezTo>
                    <a:pt x="353" y="20"/>
                    <a:pt x="353" y="19"/>
                    <a:pt x="353" y="19"/>
                  </a:cubicBezTo>
                  <a:cubicBezTo>
                    <a:pt x="350" y="18"/>
                    <a:pt x="350" y="18"/>
                    <a:pt x="350" y="18"/>
                  </a:cubicBezTo>
                  <a:cubicBezTo>
                    <a:pt x="343" y="15"/>
                    <a:pt x="343" y="15"/>
                    <a:pt x="343" y="15"/>
                  </a:cubicBezTo>
                  <a:cubicBezTo>
                    <a:pt x="336" y="12"/>
                    <a:pt x="336" y="12"/>
                    <a:pt x="336" y="12"/>
                  </a:cubicBezTo>
                  <a:cubicBezTo>
                    <a:pt x="330" y="11"/>
                    <a:pt x="330" y="11"/>
                    <a:pt x="330" y="11"/>
                  </a:cubicBezTo>
                  <a:cubicBezTo>
                    <a:pt x="327" y="11"/>
                    <a:pt x="327" y="11"/>
                    <a:pt x="327" y="11"/>
                  </a:cubicBezTo>
                  <a:cubicBezTo>
                    <a:pt x="326" y="9"/>
                    <a:pt x="326" y="9"/>
                    <a:pt x="326" y="9"/>
                  </a:cubicBezTo>
                  <a:cubicBezTo>
                    <a:pt x="323" y="8"/>
                    <a:pt x="323" y="8"/>
                    <a:pt x="323" y="8"/>
                  </a:cubicBezTo>
                  <a:cubicBezTo>
                    <a:pt x="320" y="8"/>
                    <a:pt x="320" y="8"/>
                    <a:pt x="320" y="8"/>
                  </a:cubicBezTo>
                  <a:cubicBezTo>
                    <a:pt x="319" y="9"/>
                    <a:pt x="319" y="9"/>
                    <a:pt x="319" y="9"/>
                  </a:cubicBezTo>
                  <a:cubicBezTo>
                    <a:pt x="317" y="9"/>
                    <a:pt x="317" y="9"/>
                    <a:pt x="317" y="9"/>
                  </a:cubicBezTo>
                  <a:cubicBezTo>
                    <a:pt x="317" y="8"/>
                    <a:pt x="317" y="8"/>
                    <a:pt x="317" y="8"/>
                  </a:cubicBezTo>
                  <a:cubicBezTo>
                    <a:pt x="319" y="8"/>
                    <a:pt x="319" y="8"/>
                    <a:pt x="319" y="8"/>
                  </a:cubicBezTo>
                  <a:cubicBezTo>
                    <a:pt x="304" y="3"/>
                    <a:pt x="304" y="3"/>
                    <a:pt x="304" y="3"/>
                  </a:cubicBezTo>
                  <a:cubicBezTo>
                    <a:pt x="291" y="2"/>
                    <a:pt x="291" y="2"/>
                    <a:pt x="291" y="2"/>
                  </a:cubicBezTo>
                  <a:cubicBezTo>
                    <a:pt x="283" y="2"/>
                    <a:pt x="283" y="2"/>
                    <a:pt x="283" y="2"/>
                  </a:cubicBezTo>
                  <a:cubicBezTo>
                    <a:pt x="281" y="0"/>
                    <a:pt x="281" y="0"/>
                    <a:pt x="281" y="0"/>
                  </a:cubicBezTo>
                  <a:cubicBezTo>
                    <a:pt x="278" y="2"/>
                    <a:pt x="278" y="2"/>
                    <a:pt x="278" y="2"/>
                  </a:cubicBezTo>
                  <a:cubicBezTo>
                    <a:pt x="278" y="3"/>
                    <a:pt x="278" y="3"/>
                    <a:pt x="278" y="3"/>
                  </a:cubicBezTo>
                  <a:cubicBezTo>
                    <a:pt x="277" y="3"/>
                    <a:pt x="277" y="3"/>
                    <a:pt x="277" y="3"/>
                  </a:cubicBezTo>
                  <a:cubicBezTo>
                    <a:pt x="276" y="3"/>
                    <a:pt x="276" y="3"/>
                    <a:pt x="276" y="3"/>
                  </a:cubicBezTo>
                  <a:cubicBezTo>
                    <a:pt x="274" y="5"/>
                    <a:pt x="274" y="5"/>
                    <a:pt x="274" y="5"/>
                  </a:cubicBezTo>
                  <a:cubicBezTo>
                    <a:pt x="277" y="6"/>
                    <a:pt x="277" y="6"/>
                    <a:pt x="277" y="6"/>
                  </a:cubicBezTo>
                  <a:cubicBezTo>
                    <a:pt x="280" y="8"/>
                    <a:pt x="280" y="8"/>
                    <a:pt x="280" y="8"/>
                  </a:cubicBezTo>
                  <a:cubicBezTo>
                    <a:pt x="283" y="9"/>
                    <a:pt x="283" y="9"/>
                    <a:pt x="283" y="9"/>
                  </a:cubicBezTo>
                  <a:cubicBezTo>
                    <a:pt x="284" y="11"/>
                    <a:pt x="284" y="11"/>
                    <a:pt x="284" y="11"/>
                  </a:cubicBezTo>
                  <a:cubicBezTo>
                    <a:pt x="284" y="12"/>
                    <a:pt x="284" y="12"/>
                    <a:pt x="284" y="12"/>
                  </a:cubicBezTo>
                  <a:cubicBezTo>
                    <a:pt x="284" y="13"/>
                    <a:pt x="284" y="13"/>
                    <a:pt x="284" y="13"/>
                  </a:cubicBezTo>
                  <a:cubicBezTo>
                    <a:pt x="281" y="13"/>
                    <a:pt x="281" y="13"/>
                    <a:pt x="281" y="13"/>
                  </a:cubicBezTo>
                  <a:cubicBezTo>
                    <a:pt x="278" y="15"/>
                    <a:pt x="278" y="15"/>
                    <a:pt x="278" y="15"/>
                  </a:cubicBezTo>
                  <a:cubicBezTo>
                    <a:pt x="276" y="15"/>
                    <a:pt x="276" y="15"/>
                    <a:pt x="276" y="15"/>
                  </a:cubicBezTo>
                  <a:cubicBezTo>
                    <a:pt x="278" y="16"/>
                    <a:pt x="278" y="16"/>
                    <a:pt x="278" y="16"/>
                  </a:cubicBezTo>
                  <a:cubicBezTo>
                    <a:pt x="278" y="18"/>
                    <a:pt x="278" y="18"/>
                    <a:pt x="278" y="18"/>
                  </a:cubicBezTo>
                  <a:cubicBezTo>
                    <a:pt x="277" y="19"/>
                    <a:pt x="277" y="19"/>
                    <a:pt x="277" y="19"/>
                  </a:cubicBezTo>
                  <a:cubicBezTo>
                    <a:pt x="274" y="18"/>
                    <a:pt x="274" y="18"/>
                    <a:pt x="274" y="18"/>
                  </a:cubicBezTo>
                  <a:cubicBezTo>
                    <a:pt x="273" y="18"/>
                    <a:pt x="273" y="18"/>
                    <a:pt x="273" y="18"/>
                  </a:cubicBezTo>
                  <a:cubicBezTo>
                    <a:pt x="271" y="16"/>
                    <a:pt x="271" y="16"/>
                    <a:pt x="271" y="16"/>
                  </a:cubicBezTo>
                  <a:cubicBezTo>
                    <a:pt x="271" y="15"/>
                    <a:pt x="271" y="15"/>
                    <a:pt x="271" y="15"/>
                  </a:cubicBezTo>
                  <a:cubicBezTo>
                    <a:pt x="273" y="13"/>
                    <a:pt x="273" y="13"/>
                    <a:pt x="273" y="13"/>
                  </a:cubicBezTo>
                  <a:cubicBezTo>
                    <a:pt x="270" y="12"/>
                    <a:pt x="270" y="12"/>
                    <a:pt x="270" y="12"/>
                  </a:cubicBezTo>
                  <a:cubicBezTo>
                    <a:pt x="268" y="12"/>
                    <a:pt x="268" y="12"/>
                    <a:pt x="268" y="12"/>
                  </a:cubicBezTo>
                  <a:cubicBezTo>
                    <a:pt x="270" y="11"/>
                    <a:pt x="270" y="11"/>
                    <a:pt x="270" y="11"/>
                  </a:cubicBezTo>
                  <a:cubicBezTo>
                    <a:pt x="266" y="11"/>
                    <a:pt x="266" y="11"/>
                    <a:pt x="266" y="11"/>
                  </a:cubicBezTo>
                  <a:cubicBezTo>
                    <a:pt x="261" y="12"/>
                    <a:pt x="261" y="12"/>
                    <a:pt x="261" y="12"/>
                  </a:cubicBezTo>
                  <a:cubicBezTo>
                    <a:pt x="263" y="13"/>
                    <a:pt x="263" y="13"/>
                    <a:pt x="263" y="13"/>
                  </a:cubicBezTo>
                  <a:cubicBezTo>
                    <a:pt x="261" y="13"/>
                    <a:pt x="261" y="13"/>
                    <a:pt x="261" y="13"/>
                  </a:cubicBezTo>
                  <a:cubicBezTo>
                    <a:pt x="260" y="12"/>
                    <a:pt x="260" y="12"/>
                    <a:pt x="260" y="12"/>
                  </a:cubicBezTo>
                  <a:cubicBezTo>
                    <a:pt x="260" y="13"/>
                    <a:pt x="260" y="13"/>
                    <a:pt x="260" y="13"/>
                  </a:cubicBezTo>
                  <a:cubicBezTo>
                    <a:pt x="258" y="13"/>
                    <a:pt x="258" y="13"/>
                    <a:pt x="258" y="13"/>
                  </a:cubicBezTo>
                  <a:cubicBezTo>
                    <a:pt x="257" y="15"/>
                    <a:pt x="257" y="15"/>
                    <a:pt x="257" y="15"/>
                  </a:cubicBezTo>
                  <a:cubicBezTo>
                    <a:pt x="256" y="15"/>
                    <a:pt x="256" y="15"/>
                    <a:pt x="256" y="15"/>
                  </a:cubicBezTo>
                  <a:cubicBezTo>
                    <a:pt x="254" y="16"/>
                    <a:pt x="254" y="16"/>
                    <a:pt x="254" y="16"/>
                  </a:cubicBezTo>
                  <a:cubicBezTo>
                    <a:pt x="251" y="15"/>
                    <a:pt x="251" y="15"/>
                    <a:pt x="251" y="15"/>
                  </a:cubicBezTo>
                  <a:cubicBezTo>
                    <a:pt x="247" y="15"/>
                    <a:pt x="247" y="15"/>
                    <a:pt x="247" y="15"/>
                  </a:cubicBezTo>
                  <a:cubicBezTo>
                    <a:pt x="241" y="15"/>
                    <a:pt x="241" y="15"/>
                    <a:pt x="241" y="15"/>
                  </a:cubicBezTo>
                  <a:cubicBezTo>
                    <a:pt x="237" y="16"/>
                    <a:pt x="237" y="16"/>
                    <a:pt x="237" y="16"/>
                  </a:cubicBezTo>
                  <a:cubicBezTo>
                    <a:pt x="235" y="18"/>
                    <a:pt x="235" y="18"/>
                    <a:pt x="235" y="18"/>
                  </a:cubicBezTo>
                  <a:cubicBezTo>
                    <a:pt x="235" y="21"/>
                    <a:pt x="235" y="21"/>
                    <a:pt x="235" y="21"/>
                  </a:cubicBezTo>
                  <a:cubicBezTo>
                    <a:pt x="233" y="19"/>
                    <a:pt x="233" y="19"/>
                    <a:pt x="233" y="19"/>
                  </a:cubicBezTo>
                  <a:cubicBezTo>
                    <a:pt x="231" y="19"/>
                    <a:pt x="231" y="19"/>
                    <a:pt x="231" y="19"/>
                  </a:cubicBezTo>
                  <a:cubicBezTo>
                    <a:pt x="230" y="21"/>
                    <a:pt x="230" y="21"/>
                    <a:pt x="230" y="21"/>
                  </a:cubicBezTo>
                  <a:cubicBezTo>
                    <a:pt x="228" y="19"/>
                    <a:pt x="228" y="19"/>
                    <a:pt x="228" y="19"/>
                  </a:cubicBezTo>
                  <a:cubicBezTo>
                    <a:pt x="227" y="21"/>
                    <a:pt x="227" y="21"/>
                    <a:pt x="227" y="21"/>
                  </a:cubicBezTo>
                  <a:cubicBezTo>
                    <a:pt x="225" y="21"/>
                    <a:pt x="225" y="21"/>
                    <a:pt x="225" y="21"/>
                  </a:cubicBezTo>
                  <a:cubicBezTo>
                    <a:pt x="220" y="19"/>
                    <a:pt x="220" y="19"/>
                    <a:pt x="220" y="19"/>
                  </a:cubicBezTo>
                  <a:cubicBezTo>
                    <a:pt x="221" y="18"/>
                    <a:pt x="221" y="18"/>
                    <a:pt x="221" y="18"/>
                  </a:cubicBezTo>
                  <a:cubicBezTo>
                    <a:pt x="223" y="18"/>
                    <a:pt x="223" y="18"/>
                    <a:pt x="223" y="18"/>
                  </a:cubicBezTo>
                  <a:cubicBezTo>
                    <a:pt x="225" y="18"/>
                    <a:pt x="225" y="18"/>
                    <a:pt x="225" y="18"/>
                  </a:cubicBezTo>
                  <a:cubicBezTo>
                    <a:pt x="224" y="15"/>
                    <a:pt x="224" y="15"/>
                    <a:pt x="224" y="15"/>
                  </a:cubicBezTo>
                  <a:cubicBezTo>
                    <a:pt x="224" y="13"/>
                    <a:pt x="224" y="13"/>
                    <a:pt x="224" y="13"/>
                  </a:cubicBezTo>
                  <a:cubicBezTo>
                    <a:pt x="221" y="12"/>
                    <a:pt x="221" y="12"/>
                    <a:pt x="221" y="12"/>
                  </a:cubicBezTo>
                  <a:cubicBezTo>
                    <a:pt x="224" y="12"/>
                    <a:pt x="224" y="12"/>
                    <a:pt x="224" y="12"/>
                  </a:cubicBezTo>
                  <a:cubicBezTo>
                    <a:pt x="228" y="11"/>
                    <a:pt x="228" y="11"/>
                    <a:pt x="228" y="11"/>
                  </a:cubicBezTo>
                  <a:cubicBezTo>
                    <a:pt x="220" y="12"/>
                    <a:pt x="220" y="12"/>
                    <a:pt x="220" y="12"/>
                  </a:cubicBezTo>
                  <a:cubicBezTo>
                    <a:pt x="214" y="13"/>
                    <a:pt x="214" y="13"/>
                    <a:pt x="214" y="13"/>
                  </a:cubicBezTo>
                  <a:cubicBezTo>
                    <a:pt x="211" y="16"/>
                    <a:pt x="211" y="16"/>
                    <a:pt x="211" y="16"/>
                  </a:cubicBezTo>
                  <a:cubicBezTo>
                    <a:pt x="213" y="16"/>
                    <a:pt x="213" y="16"/>
                    <a:pt x="213" y="16"/>
                  </a:cubicBezTo>
                  <a:cubicBezTo>
                    <a:pt x="215" y="18"/>
                    <a:pt x="215" y="18"/>
                    <a:pt x="215" y="18"/>
                  </a:cubicBezTo>
                  <a:cubicBezTo>
                    <a:pt x="213" y="19"/>
                    <a:pt x="213" y="19"/>
                    <a:pt x="213" y="19"/>
                  </a:cubicBezTo>
                  <a:cubicBezTo>
                    <a:pt x="211" y="19"/>
                    <a:pt x="211" y="19"/>
                    <a:pt x="211" y="19"/>
                  </a:cubicBezTo>
                  <a:cubicBezTo>
                    <a:pt x="211" y="18"/>
                    <a:pt x="211" y="18"/>
                    <a:pt x="211" y="18"/>
                  </a:cubicBezTo>
                  <a:cubicBezTo>
                    <a:pt x="210" y="16"/>
                    <a:pt x="210" y="16"/>
                    <a:pt x="210" y="16"/>
                  </a:cubicBezTo>
                  <a:cubicBezTo>
                    <a:pt x="207" y="16"/>
                    <a:pt x="207" y="16"/>
                    <a:pt x="207" y="16"/>
                  </a:cubicBezTo>
                  <a:cubicBezTo>
                    <a:pt x="205" y="18"/>
                    <a:pt x="205" y="18"/>
                    <a:pt x="205" y="18"/>
                  </a:cubicBezTo>
                  <a:cubicBezTo>
                    <a:pt x="203" y="18"/>
                    <a:pt x="203" y="18"/>
                    <a:pt x="203" y="18"/>
                  </a:cubicBezTo>
                  <a:cubicBezTo>
                    <a:pt x="200" y="18"/>
                    <a:pt x="200" y="18"/>
                    <a:pt x="200" y="18"/>
                  </a:cubicBezTo>
                  <a:cubicBezTo>
                    <a:pt x="195" y="19"/>
                    <a:pt x="195" y="19"/>
                    <a:pt x="195" y="19"/>
                  </a:cubicBezTo>
                  <a:cubicBezTo>
                    <a:pt x="191" y="22"/>
                    <a:pt x="191" y="22"/>
                    <a:pt x="191" y="22"/>
                  </a:cubicBezTo>
                  <a:cubicBezTo>
                    <a:pt x="187" y="23"/>
                    <a:pt x="187" y="23"/>
                    <a:pt x="187" y="23"/>
                  </a:cubicBezTo>
                  <a:cubicBezTo>
                    <a:pt x="181" y="23"/>
                    <a:pt x="181" y="23"/>
                    <a:pt x="181" y="23"/>
                  </a:cubicBezTo>
                  <a:cubicBezTo>
                    <a:pt x="187" y="26"/>
                    <a:pt x="187" y="26"/>
                    <a:pt x="187" y="26"/>
                  </a:cubicBezTo>
                  <a:cubicBezTo>
                    <a:pt x="182" y="26"/>
                    <a:pt x="182" y="26"/>
                    <a:pt x="182" y="26"/>
                  </a:cubicBezTo>
                  <a:cubicBezTo>
                    <a:pt x="178" y="26"/>
                    <a:pt x="178" y="26"/>
                    <a:pt x="178" y="26"/>
                  </a:cubicBezTo>
                  <a:cubicBezTo>
                    <a:pt x="177" y="28"/>
                    <a:pt x="177" y="28"/>
                    <a:pt x="177" y="28"/>
                  </a:cubicBezTo>
                  <a:cubicBezTo>
                    <a:pt x="175" y="28"/>
                    <a:pt x="175" y="28"/>
                    <a:pt x="175" y="28"/>
                  </a:cubicBezTo>
                  <a:cubicBezTo>
                    <a:pt x="177" y="29"/>
                    <a:pt x="177" y="29"/>
                    <a:pt x="177" y="29"/>
                  </a:cubicBezTo>
                  <a:cubicBezTo>
                    <a:pt x="175" y="32"/>
                    <a:pt x="175" y="32"/>
                    <a:pt x="175" y="32"/>
                  </a:cubicBezTo>
                  <a:cubicBezTo>
                    <a:pt x="175" y="33"/>
                    <a:pt x="175" y="33"/>
                    <a:pt x="175" y="33"/>
                  </a:cubicBezTo>
                  <a:cubicBezTo>
                    <a:pt x="177" y="35"/>
                    <a:pt x="177" y="35"/>
                    <a:pt x="177" y="35"/>
                  </a:cubicBezTo>
                  <a:cubicBezTo>
                    <a:pt x="175" y="35"/>
                    <a:pt x="175" y="35"/>
                    <a:pt x="175" y="35"/>
                  </a:cubicBezTo>
                  <a:cubicBezTo>
                    <a:pt x="171" y="36"/>
                    <a:pt x="171" y="36"/>
                    <a:pt x="171" y="36"/>
                  </a:cubicBezTo>
                  <a:cubicBezTo>
                    <a:pt x="168" y="36"/>
                    <a:pt x="168" y="36"/>
                    <a:pt x="168" y="36"/>
                  </a:cubicBezTo>
                  <a:cubicBezTo>
                    <a:pt x="165" y="38"/>
                    <a:pt x="165" y="38"/>
                    <a:pt x="165" y="38"/>
                  </a:cubicBezTo>
                  <a:cubicBezTo>
                    <a:pt x="167" y="36"/>
                    <a:pt x="167" y="36"/>
                    <a:pt x="167" y="36"/>
                  </a:cubicBezTo>
                  <a:cubicBezTo>
                    <a:pt x="162" y="36"/>
                    <a:pt x="162" y="36"/>
                    <a:pt x="162" y="36"/>
                  </a:cubicBezTo>
                  <a:cubicBezTo>
                    <a:pt x="160" y="35"/>
                    <a:pt x="160" y="35"/>
                    <a:pt x="160" y="35"/>
                  </a:cubicBezTo>
                  <a:cubicBezTo>
                    <a:pt x="155" y="32"/>
                    <a:pt x="155" y="32"/>
                    <a:pt x="155" y="32"/>
                  </a:cubicBezTo>
                  <a:cubicBezTo>
                    <a:pt x="152" y="32"/>
                    <a:pt x="152" y="32"/>
                    <a:pt x="152" y="32"/>
                  </a:cubicBezTo>
                  <a:cubicBezTo>
                    <a:pt x="151" y="31"/>
                    <a:pt x="151" y="31"/>
                    <a:pt x="151" y="31"/>
                  </a:cubicBezTo>
                  <a:cubicBezTo>
                    <a:pt x="149" y="29"/>
                    <a:pt x="149" y="29"/>
                    <a:pt x="149" y="29"/>
                  </a:cubicBezTo>
                  <a:cubicBezTo>
                    <a:pt x="151" y="28"/>
                    <a:pt x="151" y="28"/>
                    <a:pt x="151" y="28"/>
                  </a:cubicBezTo>
                  <a:cubicBezTo>
                    <a:pt x="152" y="28"/>
                    <a:pt x="152" y="28"/>
                    <a:pt x="152" y="28"/>
                  </a:cubicBezTo>
                  <a:cubicBezTo>
                    <a:pt x="152" y="26"/>
                    <a:pt x="152" y="26"/>
                    <a:pt x="152" y="26"/>
                  </a:cubicBezTo>
                  <a:cubicBezTo>
                    <a:pt x="158" y="25"/>
                    <a:pt x="158" y="25"/>
                    <a:pt x="158" y="25"/>
                  </a:cubicBezTo>
                  <a:cubicBezTo>
                    <a:pt x="164" y="25"/>
                    <a:pt x="164" y="25"/>
                    <a:pt x="164" y="25"/>
                  </a:cubicBezTo>
                  <a:cubicBezTo>
                    <a:pt x="161" y="22"/>
                    <a:pt x="161" y="22"/>
                    <a:pt x="161" y="22"/>
                  </a:cubicBezTo>
                  <a:cubicBezTo>
                    <a:pt x="157" y="19"/>
                    <a:pt x="157" y="19"/>
                    <a:pt x="157" y="19"/>
                  </a:cubicBezTo>
                  <a:cubicBezTo>
                    <a:pt x="154" y="18"/>
                    <a:pt x="154" y="18"/>
                    <a:pt x="154" y="18"/>
                  </a:cubicBezTo>
                  <a:cubicBezTo>
                    <a:pt x="149" y="16"/>
                    <a:pt x="149" y="16"/>
                    <a:pt x="149" y="16"/>
                  </a:cubicBezTo>
                  <a:cubicBezTo>
                    <a:pt x="144" y="16"/>
                    <a:pt x="144" y="16"/>
                    <a:pt x="144" y="16"/>
                  </a:cubicBezTo>
                  <a:cubicBezTo>
                    <a:pt x="138" y="16"/>
                    <a:pt x="138" y="16"/>
                    <a:pt x="138" y="16"/>
                  </a:cubicBezTo>
                  <a:cubicBezTo>
                    <a:pt x="135" y="15"/>
                    <a:pt x="135" y="15"/>
                    <a:pt x="135" y="15"/>
                  </a:cubicBezTo>
                  <a:cubicBezTo>
                    <a:pt x="132" y="15"/>
                    <a:pt x="132" y="15"/>
                    <a:pt x="132" y="15"/>
                  </a:cubicBezTo>
                  <a:cubicBezTo>
                    <a:pt x="131" y="15"/>
                    <a:pt x="131" y="15"/>
                    <a:pt x="131" y="15"/>
                  </a:cubicBezTo>
                  <a:cubicBezTo>
                    <a:pt x="139" y="19"/>
                    <a:pt x="139" y="19"/>
                    <a:pt x="139" y="19"/>
                  </a:cubicBezTo>
                  <a:cubicBezTo>
                    <a:pt x="141" y="21"/>
                    <a:pt x="141" y="21"/>
                    <a:pt x="141" y="21"/>
                  </a:cubicBezTo>
                  <a:cubicBezTo>
                    <a:pt x="141" y="22"/>
                    <a:pt x="141" y="22"/>
                    <a:pt x="141" y="22"/>
                  </a:cubicBezTo>
                  <a:cubicBezTo>
                    <a:pt x="142" y="22"/>
                    <a:pt x="142" y="22"/>
                    <a:pt x="142" y="22"/>
                  </a:cubicBezTo>
                  <a:cubicBezTo>
                    <a:pt x="141" y="23"/>
                    <a:pt x="141" y="23"/>
                    <a:pt x="141" y="23"/>
                  </a:cubicBezTo>
                  <a:cubicBezTo>
                    <a:pt x="142" y="23"/>
                    <a:pt x="142" y="23"/>
                    <a:pt x="142" y="23"/>
                  </a:cubicBezTo>
                  <a:cubicBezTo>
                    <a:pt x="141" y="25"/>
                    <a:pt x="141" y="25"/>
                    <a:pt x="141" y="25"/>
                  </a:cubicBezTo>
                  <a:cubicBezTo>
                    <a:pt x="141" y="26"/>
                    <a:pt x="141" y="26"/>
                    <a:pt x="141" y="26"/>
                  </a:cubicBezTo>
                  <a:cubicBezTo>
                    <a:pt x="141" y="28"/>
                    <a:pt x="141" y="28"/>
                    <a:pt x="141" y="28"/>
                  </a:cubicBezTo>
                  <a:cubicBezTo>
                    <a:pt x="139" y="31"/>
                    <a:pt x="139" y="31"/>
                    <a:pt x="139" y="31"/>
                  </a:cubicBezTo>
                  <a:cubicBezTo>
                    <a:pt x="141" y="32"/>
                    <a:pt x="141" y="32"/>
                    <a:pt x="141" y="32"/>
                  </a:cubicBezTo>
                  <a:cubicBezTo>
                    <a:pt x="144" y="33"/>
                    <a:pt x="144" y="33"/>
                    <a:pt x="144" y="33"/>
                  </a:cubicBezTo>
                  <a:cubicBezTo>
                    <a:pt x="147" y="35"/>
                    <a:pt x="147" y="35"/>
                    <a:pt x="147" y="35"/>
                  </a:cubicBezTo>
                  <a:cubicBezTo>
                    <a:pt x="148" y="36"/>
                    <a:pt x="148" y="36"/>
                    <a:pt x="148" y="36"/>
                  </a:cubicBezTo>
                  <a:cubicBezTo>
                    <a:pt x="149" y="38"/>
                    <a:pt x="149" y="38"/>
                    <a:pt x="149" y="38"/>
                  </a:cubicBezTo>
                  <a:cubicBezTo>
                    <a:pt x="147" y="41"/>
                    <a:pt x="147" y="41"/>
                    <a:pt x="147" y="41"/>
                  </a:cubicBezTo>
                  <a:cubicBezTo>
                    <a:pt x="147" y="42"/>
                    <a:pt x="147" y="42"/>
                    <a:pt x="147" y="42"/>
                  </a:cubicBezTo>
                  <a:cubicBezTo>
                    <a:pt x="148" y="48"/>
                    <a:pt x="148" y="48"/>
                    <a:pt x="148" y="48"/>
                  </a:cubicBezTo>
                  <a:cubicBezTo>
                    <a:pt x="147" y="45"/>
                    <a:pt x="147" y="45"/>
                    <a:pt x="147" y="45"/>
                  </a:cubicBezTo>
                  <a:cubicBezTo>
                    <a:pt x="144" y="43"/>
                    <a:pt x="144" y="43"/>
                    <a:pt x="144" y="43"/>
                  </a:cubicBezTo>
                  <a:cubicBezTo>
                    <a:pt x="142" y="45"/>
                    <a:pt x="142" y="45"/>
                    <a:pt x="142" y="45"/>
                  </a:cubicBezTo>
                  <a:cubicBezTo>
                    <a:pt x="141" y="46"/>
                    <a:pt x="141" y="46"/>
                    <a:pt x="141" y="46"/>
                  </a:cubicBezTo>
                  <a:cubicBezTo>
                    <a:pt x="139" y="45"/>
                    <a:pt x="139" y="45"/>
                    <a:pt x="139" y="45"/>
                  </a:cubicBezTo>
                  <a:cubicBezTo>
                    <a:pt x="142" y="43"/>
                    <a:pt x="142" y="43"/>
                    <a:pt x="142" y="43"/>
                  </a:cubicBezTo>
                  <a:cubicBezTo>
                    <a:pt x="141" y="42"/>
                    <a:pt x="141" y="42"/>
                    <a:pt x="141" y="42"/>
                  </a:cubicBezTo>
                  <a:cubicBezTo>
                    <a:pt x="139" y="42"/>
                    <a:pt x="139" y="42"/>
                    <a:pt x="139" y="42"/>
                  </a:cubicBezTo>
                  <a:cubicBezTo>
                    <a:pt x="137" y="41"/>
                    <a:pt x="137" y="41"/>
                    <a:pt x="137" y="41"/>
                  </a:cubicBezTo>
                  <a:cubicBezTo>
                    <a:pt x="131" y="41"/>
                    <a:pt x="131" y="41"/>
                    <a:pt x="131" y="41"/>
                  </a:cubicBezTo>
                  <a:cubicBezTo>
                    <a:pt x="128" y="41"/>
                    <a:pt x="128" y="41"/>
                    <a:pt x="128" y="41"/>
                  </a:cubicBezTo>
                  <a:cubicBezTo>
                    <a:pt x="125" y="42"/>
                    <a:pt x="125" y="42"/>
                    <a:pt x="125" y="42"/>
                  </a:cubicBezTo>
                  <a:cubicBezTo>
                    <a:pt x="122" y="45"/>
                    <a:pt x="122" y="45"/>
                    <a:pt x="122" y="45"/>
                  </a:cubicBezTo>
                  <a:cubicBezTo>
                    <a:pt x="119" y="46"/>
                    <a:pt x="119" y="46"/>
                    <a:pt x="119" y="46"/>
                  </a:cubicBezTo>
                  <a:cubicBezTo>
                    <a:pt x="117" y="48"/>
                    <a:pt x="117" y="48"/>
                    <a:pt x="117" y="48"/>
                  </a:cubicBezTo>
                  <a:cubicBezTo>
                    <a:pt x="114" y="49"/>
                    <a:pt x="114" y="49"/>
                    <a:pt x="114" y="49"/>
                  </a:cubicBezTo>
                  <a:cubicBezTo>
                    <a:pt x="111" y="51"/>
                    <a:pt x="111" y="51"/>
                    <a:pt x="111" y="51"/>
                  </a:cubicBezTo>
                  <a:cubicBezTo>
                    <a:pt x="109" y="52"/>
                    <a:pt x="109" y="52"/>
                    <a:pt x="109" y="52"/>
                  </a:cubicBezTo>
                  <a:cubicBezTo>
                    <a:pt x="111" y="55"/>
                    <a:pt x="111" y="55"/>
                    <a:pt x="111" y="55"/>
                  </a:cubicBezTo>
                  <a:cubicBezTo>
                    <a:pt x="115" y="58"/>
                    <a:pt x="115" y="58"/>
                    <a:pt x="115" y="58"/>
                  </a:cubicBezTo>
                  <a:cubicBezTo>
                    <a:pt x="117" y="61"/>
                    <a:pt x="117" y="61"/>
                    <a:pt x="117" y="61"/>
                  </a:cubicBezTo>
                  <a:cubicBezTo>
                    <a:pt x="119" y="64"/>
                    <a:pt x="119" y="64"/>
                    <a:pt x="119" y="64"/>
                  </a:cubicBezTo>
                  <a:cubicBezTo>
                    <a:pt x="117" y="62"/>
                    <a:pt x="117" y="62"/>
                    <a:pt x="117" y="62"/>
                  </a:cubicBezTo>
                  <a:cubicBezTo>
                    <a:pt x="112" y="62"/>
                    <a:pt x="112" y="62"/>
                    <a:pt x="112" y="62"/>
                  </a:cubicBezTo>
                  <a:cubicBezTo>
                    <a:pt x="109" y="64"/>
                    <a:pt x="109" y="64"/>
                    <a:pt x="109" y="64"/>
                  </a:cubicBezTo>
                  <a:cubicBezTo>
                    <a:pt x="108" y="62"/>
                    <a:pt x="108" y="62"/>
                    <a:pt x="108" y="62"/>
                  </a:cubicBezTo>
                  <a:cubicBezTo>
                    <a:pt x="104" y="61"/>
                    <a:pt x="104" y="61"/>
                    <a:pt x="104" y="61"/>
                  </a:cubicBezTo>
                  <a:cubicBezTo>
                    <a:pt x="99" y="61"/>
                    <a:pt x="99" y="61"/>
                    <a:pt x="99" y="61"/>
                  </a:cubicBezTo>
                  <a:cubicBezTo>
                    <a:pt x="98" y="62"/>
                    <a:pt x="98" y="62"/>
                    <a:pt x="98" y="62"/>
                  </a:cubicBezTo>
                  <a:cubicBezTo>
                    <a:pt x="96" y="62"/>
                    <a:pt x="96" y="62"/>
                    <a:pt x="96" y="62"/>
                  </a:cubicBezTo>
                  <a:cubicBezTo>
                    <a:pt x="96" y="61"/>
                    <a:pt x="96" y="61"/>
                    <a:pt x="96" y="61"/>
                  </a:cubicBezTo>
                  <a:cubicBezTo>
                    <a:pt x="98" y="59"/>
                    <a:pt x="98" y="59"/>
                    <a:pt x="98" y="59"/>
                  </a:cubicBezTo>
                  <a:cubicBezTo>
                    <a:pt x="95" y="59"/>
                    <a:pt x="95" y="59"/>
                    <a:pt x="95" y="59"/>
                  </a:cubicBezTo>
                  <a:cubicBezTo>
                    <a:pt x="94" y="59"/>
                    <a:pt x="94" y="59"/>
                    <a:pt x="94" y="59"/>
                  </a:cubicBezTo>
                  <a:cubicBezTo>
                    <a:pt x="89" y="56"/>
                    <a:pt x="89" y="56"/>
                    <a:pt x="89" y="56"/>
                  </a:cubicBezTo>
                  <a:cubicBezTo>
                    <a:pt x="86" y="56"/>
                    <a:pt x="86" y="56"/>
                    <a:pt x="86" y="56"/>
                  </a:cubicBezTo>
                  <a:cubicBezTo>
                    <a:pt x="85" y="56"/>
                    <a:pt x="85" y="56"/>
                    <a:pt x="85" y="56"/>
                  </a:cubicBezTo>
                  <a:cubicBezTo>
                    <a:pt x="84" y="56"/>
                    <a:pt x="84" y="56"/>
                    <a:pt x="84" y="56"/>
                  </a:cubicBezTo>
                  <a:cubicBezTo>
                    <a:pt x="82" y="58"/>
                    <a:pt x="82" y="58"/>
                    <a:pt x="82" y="58"/>
                  </a:cubicBezTo>
                  <a:cubicBezTo>
                    <a:pt x="81" y="59"/>
                    <a:pt x="81" y="59"/>
                    <a:pt x="81" y="59"/>
                  </a:cubicBezTo>
                  <a:cubicBezTo>
                    <a:pt x="84" y="62"/>
                    <a:pt x="84" y="62"/>
                    <a:pt x="84" y="62"/>
                  </a:cubicBezTo>
                  <a:cubicBezTo>
                    <a:pt x="88" y="65"/>
                    <a:pt x="88" y="65"/>
                    <a:pt x="88" y="65"/>
                  </a:cubicBezTo>
                  <a:cubicBezTo>
                    <a:pt x="91" y="66"/>
                    <a:pt x="91" y="66"/>
                    <a:pt x="91" y="66"/>
                  </a:cubicBezTo>
                  <a:cubicBezTo>
                    <a:pt x="92" y="65"/>
                    <a:pt x="92" y="65"/>
                    <a:pt x="92" y="65"/>
                  </a:cubicBezTo>
                  <a:cubicBezTo>
                    <a:pt x="95" y="65"/>
                    <a:pt x="95" y="65"/>
                    <a:pt x="95" y="65"/>
                  </a:cubicBezTo>
                  <a:cubicBezTo>
                    <a:pt x="96" y="66"/>
                    <a:pt x="96" y="66"/>
                    <a:pt x="96" y="66"/>
                  </a:cubicBezTo>
                  <a:cubicBezTo>
                    <a:pt x="96" y="68"/>
                    <a:pt x="96" y="68"/>
                    <a:pt x="96" y="68"/>
                  </a:cubicBezTo>
                  <a:cubicBezTo>
                    <a:pt x="98" y="69"/>
                    <a:pt x="98" y="69"/>
                    <a:pt x="98" y="69"/>
                  </a:cubicBezTo>
                  <a:cubicBezTo>
                    <a:pt x="96" y="71"/>
                    <a:pt x="96" y="71"/>
                    <a:pt x="96" y="71"/>
                  </a:cubicBezTo>
                  <a:cubicBezTo>
                    <a:pt x="95" y="71"/>
                    <a:pt x="95" y="71"/>
                    <a:pt x="95" y="71"/>
                  </a:cubicBezTo>
                  <a:cubicBezTo>
                    <a:pt x="92" y="72"/>
                    <a:pt x="92" y="72"/>
                    <a:pt x="92" y="72"/>
                  </a:cubicBezTo>
                  <a:cubicBezTo>
                    <a:pt x="91" y="72"/>
                    <a:pt x="91" y="72"/>
                    <a:pt x="91" y="72"/>
                  </a:cubicBezTo>
                  <a:cubicBezTo>
                    <a:pt x="84" y="71"/>
                    <a:pt x="84" y="71"/>
                    <a:pt x="84" y="71"/>
                  </a:cubicBezTo>
                  <a:cubicBezTo>
                    <a:pt x="81" y="69"/>
                    <a:pt x="81" y="69"/>
                    <a:pt x="81" y="69"/>
                  </a:cubicBezTo>
                  <a:cubicBezTo>
                    <a:pt x="79" y="68"/>
                    <a:pt x="79" y="68"/>
                    <a:pt x="79" y="68"/>
                  </a:cubicBezTo>
                  <a:cubicBezTo>
                    <a:pt x="78" y="68"/>
                    <a:pt x="78" y="68"/>
                    <a:pt x="78" y="68"/>
                  </a:cubicBezTo>
                  <a:cubicBezTo>
                    <a:pt x="78" y="66"/>
                    <a:pt x="78" y="66"/>
                    <a:pt x="78" y="66"/>
                  </a:cubicBezTo>
                  <a:cubicBezTo>
                    <a:pt x="76" y="66"/>
                    <a:pt x="76" y="66"/>
                    <a:pt x="76" y="66"/>
                  </a:cubicBezTo>
                  <a:cubicBezTo>
                    <a:pt x="74" y="66"/>
                    <a:pt x="74" y="66"/>
                    <a:pt x="74" y="66"/>
                  </a:cubicBezTo>
                  <a:cubicBezTo>
                    <a:pt x="71" y="66"/>
                    <a:pt x="71" y="66"/>
                    <a:pt x="71" y="66"/>
                  </a:cubicBezTo>
                  <a:cubicBezTo>
                    <a:pt x="66" y="64"/>
                    <a:pt x="66" y="64"/>
                    <a:pt x="66" y="64"/>
                  </a:cubicBezTo>
                  <a:cubicBezTo>
                    <a:pt x="68" y="62"/>
                    <a:pt x="68" y="62"/>
                    <a:pt x="68" y="62"/>
                  </a:cubicBezTo>
                  <a:cubicBezTo>
                    <a:pt x="66" y="62"/>
                    <a:pt x="66" y="62"/>
                    <a:pt x="66" y="62"/>
                  </a:cubicBezTo>
                  <a:cubicBezTo>
                    <a:pt x="68" y="61"/>
                    <a:pt x="68" y="61"/>
                    <a:pt x="68" y="61"/>
                  </a:cubicBezTo>
                  <a:cubicBezTo>
                    <a:pt x="66" y="59"/>
                    <a:pt x="66" y="59"/>
                    <a:pt x="66" y="59"/>
                  </a:cubicBezTo>
                  <a:cubicBezTo>
                    <a:pt x="65" y="58"/>
                    <a:pt x="65" y="58"/>
                    <a:pt x="65" y="58"/>
                  </a:cubicBezTo>
                  <a:cubicBezTo>
                    <a:pt x="65" y="56"/>
                    <a:pt x="65" y="56"/>
                    <a:pt x="65" y="56"/>
                  </a:cubicBezTo>
                  <a:cubicBezTo>
                    <a:pt x="63" y="56"/>
                    <a:pt x="63" y="56"/>
                    <a:pt x="63" y="56"/>
                  </a:cubicBezTo>
                  <a:cubicBezTo>
                    <a:pt x="61" y="54"/>
                    <a:pt x="61" y="54"/>
                    <a:pt x="61" y="54"/>
                  </a:cubicBezTo>
                  <a:cubicBezTo>
                    <a:pt x="62" y="52"/>
                    <a:pt x="62" y="52"/>
                    <a:pt x="62" y="52"/>
                  </a:cubicBezTo>
                  <a:cubicBezTo>
                    <a:pt x="63" y="51"/>
                    <a:pt x="63" y="51"/>
                    <a:pt x="63" y="51"/>
                  </a:cubicBezTo>
                  <a:cubicBezTo>
                    <a:pt x="63" y="49"/>
                    <a:pt x="63" y="49"/>
                    <a:pt x="63" y="49"/>
                  </a:cubicBezTo>
                  <a:cubicBezTo>
                    <a:pt x="63" y="48"/>
                    <a:pt x="63" y="48"/>
                    <a:pt x="63" y="48"/>
                  </a:cubicBezTo>
                  <a:cubicBezTo>
                    <a:pt x="61" y="45"/>
                    <a:pt x="61" y="45"/>
                    <a:pt x="61" y="45"/>
                  </a:cubicBezTo>
                  <a:cubicBezTo>
                    <a:pt x="55" y="43"/>
                    <a:pt x="55" y="43"/>
                    <a:pt x="55" y="43"/>
                  </a:cubicBezTo>
                  <a:cubicBezTo>
                    <a:pt x="49" y="42"/>
                    <a:pt x="49" y="42"/>
                    <a:pt x="49" y="42"/>
                  </a:cubicBezTo>
                  <a:cubicBezTo>
                    <a:pt x="51" y="42"/>
                    <a:pt x="51" y="42"/>
                    <a:pt x="51" y="42"/>
                  </a:cubicBezTo>
                  <a:cubicBezTo>
                    <a:pt x="51" y="41"/>
                    <a:pt x="51" y="41"/>
                    <a:pt x="51" y="41"/>
                  </a:cubicBezTo>
                  <a:cubicBezTo>
                    <a:pt x="45" y="41"/>
                    <a:pt x="45" y="41"/>
                    <a:pt x="45" y="41"/>
                  </a:cubicBezTo>
                  <a:cubicBezTo>
                    <a:pt x="48" y="39"/>
                    <a:pt x="48" y="39"/>
                    <a:pt x="48" y="39"/>
                  </a:cubicBezTo>
                  <a:cubicBezTo>
                    <a:pt x="45" y="38"/>
                    <a:pt x="45" y="38"/>
                    <a:pt x="45" y="38"/>
                  </a:cubicBezTo>
                  <a:cubicBezTo>
                    <a:pt x="43" y="38"/>
                    <a:pt x="43" y="38"/>
                    <a:pt x="43" y="38"/>
                  </a:cubicBezTo>
                  <a:cubicBezTo>
                    <a:pt x="42" y="36"/>
                    <a:pt x="42" y="36"/>
                    <a:pt x="42" y="36"/>
                  </a:cubicBezTo>
                  <a:cubicBezTo>
                    <a:pt x="39" y="36"/>
                    <a:pt x="39" y="36"/>
                    <a:pt x="39" y="36"/>
                  </a:cubicBezTo>
                  <a:cubicBezTo>
                    <a:pt x="41" y="35"/>
                    <a:pt x="41" y="35"/>
                    <a:pt x="41" y="35"/>
                  </a:cubicBezTo>
                  <a:cubicBezTo>
                    <a:pt x="38" y="33"/>
                    <a:pt x="38" y="33"/>
                    <a:pt x="38" y="33"/>
                  </a:cubicBezTo>
                  <a:cubicBezTo>
                    <a:pt x="33" y="32"/>
                    <a:pt x="33" y="32"/>
                    <a:pt x="33" y="32"/>
                  </a:cubicBezTo>
                  <a:cubicBezTo>
                    <a:pt x="36" y="32"/>
                    <a:pt x="36" y="32"/>
                    <a:pt x="36" y="32"/>
                  </a:cubicBezTo>
                  <a:cubicBezTo>
                    <a:pt x="39" y="32"/>
                    <a:pt x="39" y="32"/>
                    <a:pt x="39" y="32"/>
                  </a:cubicBezTo>
                  <a:cubicBezTo>
                    <a:pt x="43" y="33"/>
                    <a:pt x="43" y="33"/>
                    <a:pt x="43" y="33"/>
                  </a:cubicBezTo>
                  <a:cubicBezTo>
                    <a:pt x="45" y="35"/>
                    <a:pt x="45" y="35"/>
                    <a:pt x="45" y="35"/>
                  </a:cubicBezTo>
                  <a:cubicBezTo>
                    <a:pt x="48" y="38"/>
                    <a:pt x="48" y="38"/>
                    <a:pt x="48" y="38"/>
                  </a:cubicBezTo>
                  <a:cubicBezTo>
                    <a:pt x="51" y="38"/>
                    <a:pt x="51" y="38"/>
                    <a:pt x="51" y="38"/>
                  </a:cubicBezTo>
                  <a:cubicBezTo>
                    <a:pt x="52" y="38"/>
                    <a:pt x="52" y="38"/>
                    <a:pt x="52" y="38"/>
                  </a:cubicBezTo>
                  <a:cubicBezTo>
                    <a:pt x="53" y="38"/>
                    <a:pt x="53" y="38"/>
                    <a:pt x="53" y="38"/>
                  </a:cubicBezTo>
                  <a:cubicBezTo>
                    <a:pt x="55" y="36"/>
                    <a:pt x="55" y="36"/>
                    <a:pt x="55" y="36"/>
                  </a:cubicBezTo>
                  <a:cubicBezTo>
                    <a:pt x="55" y="38"/>
                    <a:pt x="55" y="38"/>
                    <a:pt x="55" y="38"/>
                  </a:cubicBezTo>
                  <a:cubicBezTo>
                    <a:pt x="56" y="38"/>
                    <a:pt x="56" y="38"/>
                    <a:pt x="56" y="38"/>
                  </a:cubicBezTo>
                  <a:cubicBezTo>
                    <a:pt x="59" y="39"/>
                    <a:pt x="59" y="39"/>
                    <a:pt x="59" y="39"/>
                  </a:cubicBezTo>
                  <a:cubicBezTo>
                    <a:pt x="63" y="39"/>
                    <a:pt x="63" y="39"/>
                    <a:pt x="63" y="39"/>
                  </a:cubicBezTo>
                  <a:cubicBezTo>
                    <a:pt x="69" y="42"/>
                    <a:pt x="69" y="42"/>
                    <a:pt x="69" y="42"/>
                  </a:cubicBezTo>
                  <a:cubicBezTo>
                    <a:pt x="76" y="42"/>
                    <a:pt x="76" y="42"/>
                    <a:pt x="76" y="42"/>
                  </a:cubicBezTo>
                  <a:cubicBezTo>
                    <a:pt x="85" y="43"/>
                    <a:pt x="85" y="43"/>
                    <a:pt x="85" y="43"/>
                  </a:cubicBezTo>
                  <a:cubicBezTo>
                    <a:pt x="92" y="45"/>
                    <a:pt x="92" y="45"/>
                    <a:pt x="92" y="45"/>
                  </a:cubicBezTo>
                  <a:cubicBezTo>
                    <a:pt x="99" y="45"/>
                    <a:pt x="99" y="45"/>
                    <a:pt x="99" y="45"/>
                  </a:cubicBezTo>
                  <a:cubicBezTo>
                    <a:pt x="106" y="43"/>
                    <a:pt x="106" y="43"/>
                    <a:pt x="106" y="43"/>
                  </a:cubicBezTo>
                  <a:cubicBezTo>
                    <a:pt x="111" y="42"/>
                    <a:pt x="111" y="42"/>
                    <a:pt x="111" y="42"/>
                  </a:cubicBezTo>
                  <a:cubicBezTo>
                    <a:pt x="117" y="38"/>
                    <a:pt x="117" y="38"/>
                    <a:pt x="117" y="38"/>
                  </a:cubicBezTo>
                  <a:cubicBezTo>
                    <a:pt x="119" y="35"/>
                    <a:pt x="119" y="35"/>
                    <a:pt x="119" y="35"/>
                  </a:cubicBezTo>
                  <a:cubicBezTo>
                    <a:pt x="118" y="33"/>
                    <a:pt x="118" y="33"/>
                    <a:pt x="118" y="33"/>
                  </a:cubicBezTo>
                  <a:cubicBezTo>
                    <a:pt x="117" y="32"/>
                    <a:pt x="117" y="32"/>
                    <a:pt x="117" y="32"/>
                  </a:cubicBezTo>
                  <a:cubicBezTo>
                    <a:pt x="115" y="31"/>
                    <a:pt x="115" y="31"/>
                    <a:pt x="115" y="31"/>
                  </a:cubicBezTo>
                  <a:cubicBezTo>
                    <a:pt x="115" y="28"/>
                    <a:pt x="115" y="28"/>
                    <a:pt x="115" y="28"/>
                  </a:cubicBezTo>
                  <a:cubicBezTo>
                    <a:pt x="114" y="26"/>
                    <a:pt x="114" y="26"/>
                    <a:pt x="114" y="26"/>
                  </a:cubicBezTo>
                  <a:cubicBezTo>
                    <a:pt x="112" y="26"/>
                    <a:pt x="112" y="26"/>
                    <a:pt x="112" y="26"/>
                  </a:cubicBezTo>
                  <a:cubicBezTo>
                    <a:pt x="109" y="25"/>
                    <a:pt x="109" y="25"/>
                    <a:pt x="109" y="25"/>
                  </a:cubicBezTo>
                  <a:cubicBezTo>
                    <a:pt x="106" y="23"/>
                    <a:pt x="106" y="23"/>
                    <a:pt x="106" y="23"/>
                  </a:cubicBezTo>
                  <a:cubicBezTo>
                    <a:pt x="102" y="21"/>
                    <a:pt x="102" y="21"/>
                    <a:pt x="102" y="21"/>
                  </a:cubicBezTo>
                  <a:cubicBezTo>
                    <a:pt x="102" y="22"/>
                    <a:pt x="102" y="22"/>
                    <a:pt x="102" y="22"/>
                  </a:cubicBezTo>
                  <a:cubicBezTo>
                    <a:pt x="96" y="21"/>
                    <a:pt x="96" y="21"/>
                    <a:pt x="96" y="21"/>
                  </a:cubicBezTo>
                  <a:cubicBezTo>
                    <a:pt x="91" y="18"/>
                    <a:pt x="91" y="18"/>
                    <a:pt x="91" y="18"/>
                  </a:cubicBezTo>
                  <a:cubicBezTo>
                    <a:pt x="92" y="19"/>
                    <a:pt x="92" y="19"/>
                    <a:pt x="92" y="19"/>
                  </a:cubicBezTo>
                  <a:cubicBezTo>
                    <a:pt x="86" y="16"/>
                    <a:pt x="86" y="16"/>
                    <a:pt x="86" y="16"/>
                  </a:cubicBezTo>
                  <a:cubicBezTo>
                    <a:pt x="81" y="13"/>
                    <a:pt x="81" y="13"/>
                    <a:pt x="81" y="13"/>
                  </a:cubicBezTo>
                  <a:cubicBezTo>
                    <a:pt x="66" y="9"/>
                    <a:pt x="66" y="9"/>
                    <a:pt x="66" y="9"/>
                  </a:cubicBezTo>
                  <a:cubicBezTo>
                    <a:pt x="61" y="9"/>
                    <a:pt x="61" y="9"/>
                    <a:pt x="61" y="9"/>
                  </a:cubicBezTo>
                  <a:cubicBezTo>
                    <a:pt x="55" y="8"/>
                    <a:pt x="55" y="8"/>
                    <a:pt x="55" y="8"/>
                  </a:cubicBezTo>
                  <a:cubicBezTo>
                    <a:pt x="49" y="8"/>
                    <a:pt x="49" y="8"/>
                    <a:pt x="49" y="8"/>
                  </a:cubicBezTo>
                  <a:cubicBezTo>
                    <a:pt x="45" y="8"/>
                    <a:pt x="45" y="8"/>
                    <a:pt x="45" y="8"/>
                  </a:cubicBezTo>
                  <a:cubicBezTo>
                    <a:pt x="43" y="9"/>
                    <a:pt x="43" y="9"/>
                    <a:pt x="43" y="9"/>
                  </a:cubicBezTo>
                  <a:cubicBezTo>
                    <a:pt x="42" y="9"/>
                    <a:pt x="42" y="9"/>
                    <a:pt x="42" y="9"/>
                  </a:cubicBezTo>
                  <a:cubicBezTo>
                    <a:pt x="41" y="11"/>
                    <a:pt x="41" y="11"/>
                    <a:pt x="41" y="11"/>
                  </a:cubicBezTo>
                  <a:cubicBezTo>
                    <a:pt x="41" y="9"/>
                    <a:pt x="41" y="9"/>
                    <a:pt x="41" y="9"/>
                  </a:cubicBezTo>
                  <a:cubicBezTo>
                    <a:pt x="42" y="9"/>
                    <a:pt x="42" y="9"/>
                    <a:pt x="42" y="9"/>
                  </a:cubicBezTo>
                  <a:cubicBezTo>
                    <a:pt x="43" y="8"/>
                    <a:pt x="43" y="8"/>
                    <a:pt x="43" y="8"/>
                  </a:cubicBezTo>
                  <a:cubicBezTo>
                    <a:pt x="42" y="8"/>
                    <a:pt x="42" y="8"/>
                    <a:pt x="42" y="8"/>
                  </a:cubicBezTo>
                  <a:cubicBezTo>
                    <a:pt x="43" y="6"/>
                    <a:pt x="43" y="6"/>
                    <a:pt x="43" y="6"/>
                  </a:cubicBezTo>
                  <a:cubicBezTo>
                    <a:pt x="41" y="6"/>
                    <a:pt x="41" y="6"/>
                    <a:pt x="41" y="6"/>
                  </a:cubicBezTo>
                  <a:cubicBezTo>
                    <a:pt x="38" y="8"/>
                    <a:pt x="38" y="8"/>
                    <a:pt x="38" y="8"/>
                  </a:cubicBezTo>
                  <a:cubicBezTo>
                    <a:pt x="39" y="6"/>
                    <a:pt x="39" y="6"/>
                    <a:pt x="39" y="6"/>
                  </a:cubicBezTo>
                  <a:cubicBezTo>
                    <a:pt x="35" y="5"/>
                    <a:pt x="35" y="5"/>
                    <a:pt x="35" y="5"/>
                  </a:cubicBezTo>
                  <a:cubicBezTo>
                    <a:pt x="38" y="5"/>
                    <a:pt x="38" y="5"/>
                    <a:pt x="38" y="5"/>
                  </a:cubicBezTo>
                  <a:cubicBezTo>
                    <a:pt x="39" y="2"/>
                    <a:pt x="39" y="2"/>
                    <a:pt x="39" y="2"/>
                  </a:cubicBezTo>
                  <a:cubicBezTo>
                    <a:pt x="33" y="2"/>
                    <a:pt x="33" y="2"/>
                    <a:pt x="33" y="2"/>
                  </a:cubicBezTo>
                  <a:cubicBezTo>
                    <a:pt x="31" y="0"/>
                    <a:pt x="31" y="0"/>
                    <a:pt x="31" y="0"/>
                  </a:cubicBezTo>
                  <a:cubicBezTo>
                    <a:pt x="29" y="0"/>
                    <a:pt x="29" y="0"/>
                    <a:pt x="29" y="0"/>
                  </a:cubicBezTo>
                  <a:cubicBezTo>
                    <a:pt x="28" y="0"/>
                    <a:pt x="28" y="0"/>
                    <a:pt x="28" y="0"/>
                  </a:cubicBezTo>
                  <a:cubicBezTo>
                    <a:pt x="26" y="2"/>
                    <a:pt x="26" y="2"/>
                    <a:pt x="26" y="2"/>
                  </a:cubicBezTo>
                  <a:cubicBezTo>
                    <a:pt x="25" y="3"/>
                    <a:pt x="25" y="3"/>
                    <a:pt x="25" y="3"/>
                  </a:cubicBezTo>
                  <a:cubicBezTo>
                    <a:pt x="19" y="2"/>
                    <a:pt x="19" y="2"/>
                    <a:pt x="19" y="2"/>
                  </a:cubicBezTo>
                  <a:cubicBezTo>
                    <a:pt x="20" y="3"/>
                    <a:pt x="20" y="3"/>
                    <a:pt x="20" y="3"/>
                  </a:cubicBezTo>
                  <a:cubicBezTo>
                    <a:pt x="18" y="2"/>
                    <a:pt x="18" y="2"/>
                    <a:pt x="18" y="2"/>
                  </a:cubicBezTo>
                  <a:cubicBezTo>
                    <a:pt x="16" y="3"/>
                    <a:pt x="16" y="3"/>
                    <a:pt x="16" y="3"/>
                  </a:cubicBezTo>
                  <a:cubicBezTo>
                    <a:pt x="15" y="2"/>
                    <a:pt x="15" y="2"/>
                    <a:pt x="15" y="2"/>
                  </a:cubicBezTo>
                  <a:cubicBezTo>
                    <a:pt x="13" y="0"/>
                    <a:pt x="13" y="0"/>
                    <a:pt x="13" y="0"/>
                  </a:cubicBezTo>
                  <a:cubicBezTo>
                    <a:pt x="13" y="3"/>
                    <a:pt x="13" y="3"/>
                    <a:pt x="13" y="3"/>
                  </a:cubicBezTo>
                  <a:cubicBezTo>
                    <a:pt x="13" y="5"/>
                    <a:pt x="13" y="5"/>
                    <a:pt x="13" y="5"/>
                  </a:cubicBezTo>
                  <a:cubicBezTo>
                    <a:pt x="12" y="6"/>
                    <a:pt x="12" y="6"/>
                    <a:pt x="12" y="6"/>
                  </a:cubicBezTo>
                  <a:cubicBezTo>
                    <a:pt x="11" y="7"/>
                    <a:pt x="11" y="7"/>
                    <a:pt x="11" y="7"/>
                  </a:cubicBezTo>
                  <a:cubicBezTo>
                    <a:pt x="9" y="8"/>
                    <a:pt x="9" y="8"/>
                    <a:pt x="9" y="8"/>
                  </a:cubicBezTo>
                  <a:cubicBezTo>
                    <a:pt x="8" y="8"/>
                    <a:pt x="8" y="8"/>
                    <a:pt x="8" y="8"/>
                  </a:cubicBezTo>
                  <a:cubicBezTo>
                    <a:pt x="6" y="11"/>
                    <a:pt x="6" y="11"/>
                    <a:pt x="6" y="11"/>
                  </a:cubicBezTo>
                  <a:cubicBezTo>
                    <a:pt x="3" y="12"/>
                    <a:pt x="3" y="12"/>
                    <a:pt x="3" y="12"/>
                  </a:cubicBezTo>
                  <a:cubicBezTo>
                    <a:pt x="0" y="12"/>
                    <a:pt x="0" y="12"/>
                    <a:pt x="0" y="12"/>
                  </a:cubicBezTo>
                  <a:cubicBezTo>
                    <a:pt x="2" y="13"/>
                    <a:pt x="2" y="13"/>
                    <a:pt x="2" y="13"/>
                  </a:cubicBezTo>
                  <a:cubicBezTo>
                    <a:pt x="3" y="13"/>
                    <a:pt x="3" y="13"/>
                    <a:pt x="3" y="13"/>
                  </a:cubicBezTo>
                  <a:cubicBezTo>
                    <a:pt x="2" y="15"/>
                    <a:pt x="2" y="15"/>
                    <a:pt x="2" y="15"/>
                  </a:cubicBezTo>
                  <a:cubicBezTo>
                    <a:pt x="1" y="16"/>
                    <a:pt x="1" y="16"/>
                    <a:pt x="1" y="16"/>
                  </a:cubicBezTo>
                  <a:cubicBezTo>
                    <a:pt x="1" y="17"/>
                    <a:pt x="1" y="17"/>
                    <a:pt x="1" y="17"/>
                  </a:cubicBezTo>
                  <a:cubicBezTo>
                    <a:pt x="0" y="18"/>
                    <a:pt x="0" y="18"/>
                    <a:pt x="0" y="18"/>
                  </a:cubicBezTo>
                  <a:cubicBezTo>
                    <a:pt x="1" y="18"/>
                    <a:pt x="1" y="18"/>
                    <a:pt x="1" y="18"/>
                  </a:cubicBezTo>
                  <a:cubicBezTo>
                    <a:pt x="3" y="19"/>
                    <a:pt x="3" y="19"/>
                    <a:pt x="3" y="19"/>
                  </a:cubicBezTo>
                  <a:cubicBezTo>
                    <a:pt x="6" y="21"/>
                    <a:pt x="6" y="21"/>
                    <a:pt x="6" y="21"/>
                  </a:cubicBezTo>
                  <a:cubicBezTo>
                    <a:pt x="9" y="22"/>
                    <a:pt x="9" y="22"/>
                    <a:pt x="9" y="22"/>
                  </a:cubicBezTo>
                  <a:cubicBezTo>
                    <a:pt x="16" y="26"/>
                    <a:pt x="16" y="26"/>
                    <a:pt x="16" y="26"/>
                  </a:cubicBezTo>
                  <a:cubicBezTo>
                    <a:pt x="16" y="28"/>
                    <a:pt x="16" y="28"/>
                    <a:pt x="16" y="28"/>
                  </a:cubicBezTo>
                  <a:cubicBezTo>
                    <a:pt x="15" y="29"/>
                    <a:pt x="15" y="29"/>
                    <a:pt x="15" y="29"/>
                  </a:cubicBezTo>
                  <a:cubicBezTo>
                    <a:pt x="12" y="31"/>
                    <a:pt x="12" y="31"/>
                    <a:pt x="12" y="31"/>
                  </a:cubicBezTo>
                  <a:cubicBezTo>
                    <a:pt x="10" y="33"/>
                    <a:pt x="10" y="33"/>
                    <a:pt x="10" y="33"/>
                  </a:cubicBezTo>
                  <a:cubicBezTo>
                    <a:pt x="9" y="35"/>
                    <a:pt x="9" y="35"/>
                    <a:pt x="9" y="35"/>
                  </a:cubicBezTo>
                  <a:cubicBezTo>
                    <a:pt x="10" y="36"/>
                    <a:pt x="10" y="36"/>
                    <a:pt x="10" y="36"/>
                  </a:cubicBezTo>
                  <a:cubicBezTo>
                    <a:pt x="16" y="42"/>
                    <a:pt x="16" y="42"/>
                    <a:pt x="16" y="42"/>
                  </a:cubicBezTo>
                  <a:cubicBezTo>
                    <a:pt x="19" y="46"/>
                    <a:pt x="19" y="46"/>
                    <a:pt x="19" y="46"/>
                  </a:cubicBezTo>
                  <a:cubicBezTo>
                    <a:pt x="20" y="49"/>
                    <a:pt x="20" y="49"/>
                    <a:pt x="20" y="49"/>
                  </a:cubicBezTo>
                  <a:cubicBezTo>
                    <a:pt x="18" y="51"/>
                    <a:pt x="18" y="51"/>
                    <a:pt x="18" y="51"/>
                  </a:cubicBezTo>
                  <a:cubicBezTo>
                    <a:pt x="19" y="52"/>
                    <a:pt x="19" y="52"/>
                    <a:pt x="19" y="52"/>
                  </a:cubicBezTo>
                  <a:cubicBezTo>
                    <a:pt x="18" y="54"/>
                    <a:pt x="18" y="54"/>
                    <a:pt x="18" y="54"/>
                  </a:cubicBezTo>
                  <a:cubicBezTo>
                    <a:pt x="18" y="55"/>
                    <a:pt x="18" y="55"/>
                    <a:pt x="18" y="55"/>
                  </a:cubicBezTo>
                  <a:cubicBezTo>
                    <a:pt x="19" y="56"/>
                    <a:pt x="19" y="56"/>
                    <a:pt x="19" y="56"/>
                  </a:cubicBezTo>
                  <a:cubicBezTo>
                    <a:pt x="18" y="58"/>
                    <a:pt x="18" y="58"/>
                    <a:pt x="18" y="58"/>
                  </a:cubicBezTo>
                  <a:cubicBezTo>
                    <a:pt x="19" y="59"/>
                    <a:pt x="19" y="59"/>
                    <a:pt x="19" y="59"/>
                  </a:cubicBezTo>
                  <a:cubicBezTo>
                    <a:pt x="20" y="61"/>
                    <a:pt x="20" y="61"/>
                    <a:pt x="20" y="61"/>
                  </a:cubicBezTo>
                  <a:cubicBezTo>
                    <a:pt x="22" y="61"/>
                    <a:pt x="22" y="61"/>
                    <a:pt x="22" y="61"/>
                  </a:cubicBezTo>
                  <a:cubicBezTo>
                    <a:pt x="23" y="62"/>
                    <a:pt x="23" y="62"/>
                    <a:pt x="23" y="62"/>
                  </a:cubicBezTo>
                  <a:cubicBezTo>
                    <a:pt x="22" y="64"/>
                    <a:pt x="22" y="64"/>
                    <a:pt x="22" y="64"/>
                  </a:cubicBezTo>
                  <a:cubicBezTo>
                    <a:pt x="23" y="65"/>
                    <a:pt x="23" y="65"/>
                    <a:pt x="23" y="65"/>
                  </a:cubicBezTo>
                  <a:cubicBezTo>
                    <a:pt x="28" y="66"/>
                    <a:pt x="28" y="66"/>
                    <a:pt x="28" y="66"/>
                  </a:cubicBezTo>
                  <a:cubicBezTo>
                    <a:pt x="29" y="68"/>
                    <a:pt x="29" y="68"/>
                    <a:pt x="29" y="68"/>
                  </a:cubicBezTo>
                  <a:cubicBezTo>
                    <a:pt x="28" y="71"/>
                    <a:pt x="28" y="71"/>
                    <a:pt x="28" y="71"/>
                  </a:cubicBezTo>
                  <a:cubicBezTo>
                    <a:pt x="23" y="74"/>
                    <a:pt x="23" y="74"/>
                    <a:pt x="23" y="74"/>
                  </a:cubicBezTo>
                  <a:cubicBezTo>
                    <a:pt x="38" y="81"/>
                    <a:pt x="38" y="81"/>
                    <a:pt x="38" y="81"/>
                  </a:cubicBezTo>
                  <a:cubicBezTo>
                    <a:pt x="39" y="82"/>
                    <a:pt x="39" y="82"/>
                    <a:pt x="39" y="82"/>
                  </a:cubicBezTo>
                  <a:cubicBezTo>
                    <a:pt x="39" y="84"/>
                    <a:pt x="39" y="84"/>
                    <a:pt x="39" y="84"/>
                  </a:cubicBezTo>
                  <a:cubicBezTo>
                    <a:pt x="39" y="85"/>
                    <a:pt x="39" y="85"/>
                    <a:pt x="39" y="85"/>
                  </a:cubicBezTo>
                  <a:cubicBezTo>
                    <a:pt x="38" y="88"/>
                    <a:pt x="38" y="88"/>
                    <a:pt x="38" y="88"/>
                  </a:cubicBezTo>
                  <a:cubicBezTo>
                    <a:pt x="36" y="89"/>
                    <a:pt x="36" y="89"/>
                    <a:pt x="36" y="89"/>
                  </a:cubicBezTo>
                  <a:cubicBezTo>
                    <a:pt x="35" y="91"/>
                    <a:pt x="35" y="91"/>
                    <a:pt x="35" y="91"/>
                  </a:cubicBezTo>
                  <a:cubicBezTo>
                    <a:pt x="22" y="102"/>
                    <a:pt x="22" y="102"/>
                    <a:pt x="22" y="102"/>
                  </a:cubicBezTo>
                  <a:cubicBezTo>
                    <a:pt x="15" y="108"/>
                    <a:pt x="15" y="108"/>
                    <a:pt x="15" y="108"/>
                  </a:cubicBezTo>
                  <a:cubicBezTo>
                    <a:pt x="9" y="112"/>
                    <a:pt x="9" y="112"/>
                    <a:pt x="9" y="112"/>
                  </a:cubicBezTo>
                  <a:cubicBezTo>
                    <a:pt x="11" y="112"/>
                    <a:pt x="11" y="112"/>
                    <a:pt x="11" y="112"/>
                  </a:cubicBezTo>
                  <a:cubicBezTo>
                    <a:pt x="12" y="112"/>
                    <a:pt x="12" y="112"/>
                    <a:pt x="12" y="112"/>
                  </a:cubicBezTo>
                  <a:cubicBezTo>
                    <a:pt x="13" y="111"/>
                    <a:pt x="13" y="111"/>
                    <a:pt x="13" y="111"/>
                  </a:cubicBezTo>
                  <a:cubicBezTo>
                    <a:pt x="15" y="111"/>
                    <a:pt x="15" y="111"/>
                    <a:pt x="15" y="111"/>
                  </a:cubicBezTo>
                  <a:cubicBezTo>
                    <a:pt x="18" y="111"/>
                    <a:pt x="18" y="111"/>
                    <a:pt x="18" y="111"/>
                  </a:cubicBezTo>
                  <a:cubicBezTo>
                    <a:pt x="16" y="112"/>
                    <a:pt x="16" y="112"/>
                    <a:pt x="16" y="112"/>
                  </a:cubicBezTo>
                  <a:cubicBezTo>
                    <a:pt x="19" y="115"/>
                    <a:pt x="19" y="115"/>
                    <a:pt x="19" y="115"/>
                  </a:cubicBezTo>
                  <a:cubicBezTo>
                    <a:pt x="22" y="117"/>
                    <a:pt x="22" y="117"/>
                    <a:pt x="22" y="117"/>
                  </a:cubicBezTo>
                  <a:cubicBezTo>
                    <a:pt x="25" y="117"/>
                    <a:pt x="25" y="117"/>
                    <a:pt x="25" y="117"/>
                  </a:cubicBezTo>
                  <a:cubicBezTo>
                    <a:pt x="28" y="117"/>
                    <a:pt x="28" y="117"/>
                    <a:pt x="28" y="117"/>
                  </a:cubicBezTo>
                  <a:cubicBezTo>
                    <a:pt x="29" y="118"/>
                    <a:pt x="29" y="118"/>
                    <a:pt x="29" y="118"/>
                  </a:cubicBezTo>
                  <a:cubicBezTo>
                    <a:pt x="32" y="119"/>
                    <a:pt x="32" y="119"/>
                    <a:pt x="32" y="119"/>
                  </a:cubicBezTo>
                  <a:cubicBezTo>
                    <a:pt x="32" y="121"/>
                    <a:pt x="32" y="121"/>
                    <a:pt x="32" y="121"/>
                  </a:cubicBezTo>
                  <a:cubicBezTo>
                    <a:pt x="28" y="119"/>
                    <a:pt x="28" y="119"/>
                    <a:pt x="28" y="119"/>
                  </a:cubicBezTo>
                  <a:cubicBezTo>
                    <a:pt x="25" y="119"/>
                    <a:pt x="25" y="119"/>
                    <a:pt x="25" y="119"/>
                  </a:cubicBezTo>
                  <a:cubicBezTo>
                    <a:pt x="23" y="119"/>
                    <a:pt x="23" y="119"/>
                    <a:pt x="23" y="119"/>
                  </a:cubicBezTo>
                  <a:cubicBezTo>
                    <a:pt x="22" y="121"/>
                    <a:pt x="22" y="121"/>
                    <a:pt x="22" y="121"/>
                  </a:cubicBezTo>
                  <a:cubicBezTo>
                    <a:pt x="19" y="122"/>
                    <a:pt x="19" y="122"/>
                    <a:pt x="19" y="122"/>
                  </a:cubicBezTo>
                  <a:cubicBezTo>
                    <a:pt x="18" y="121"/>
                    <a:pt x="18" y="121"/>
                    <a:pt x="18" y="121"/>
                  </a:cubicBezTo>
                  <a:cubicBezTo>
                    <a:pt x="16" y="121"/>
                    <a:pt x="16" y="121"/>
                    <a:pt x="16" y="121"/>
                  </a:cubicBezTo>
                  <a:cubicBezTo>
                    <a:pt x="16" y="122"/>
                    <a:pt x="16" y="122"/>
                    <a:pt x="16" y="122"/>
                  </a:cubicBezTo>
                  <a:cubicBezTo>
                    <a:pt x="15" y="124"/>
                    <a:pt x="15" y="124"/>
                    <a:pt x="15" y="124"/>
                  </a:cubicBezTo>
                  <a:cubicBezTo>
                    <a:pt x="13" y="122"/>
                    <a:pt x="13" y="122"/>
                    <a:pt x="13" y="122"/>
                  </a:cubicBezTo>
                  <a:cubicBezTo>
                    <a:pt x="12" y="122"/>
                    <a:pt x="12" y="122"/>
                    <a:pt x="12" y="122"/>
                  </a:cubicBezTo>
                  <a:cubicBezTo>
                    <a:pt x="12" y="124"/>
                    <a:pt x="12" y="124"/>
                    <a:pt x="12" y="124"/>
                  </a:cubicBezTo>
                  <a:cubicBezTo>
                    <a:pt x="12" y="125"/>
                    <a:pt x="12" y="125"/>
                    <a:pt x="12" y="125"/>
                  </a:cubicBezTo>
                  <a:cubicBezTo>
                    <a:pt x="15" y="128"/>
                    <a:pt x="15" y="128"/>
                    <a:pt x="15" y="128"/>
                  </a:cubicBezTo>
                  <a:cubicBezTo>
                    <a:pt x="13" y="128"/>
                    <a:pt x="13" y="128"/>
                    <a:pt x="13" y="128"/>
                  </a:cubicBezTo>
                  <a:cubicBezTo>
                    <a:pt x="12" y="128"/>
                    <a:pt x="12" y="128"/>
                    <a:pt x="12" y="128"/>
                  </a:cubicBezTo>
                  <a:cubicBezTo>
                    <a:pt x="10" y="131"/>
                    <a:pt x="10" y="131"/>
                    <a:pt x="10" y="131"/>
                  </a:cubicBezTo>
                  <a:cubicBezTo>
                    <a:pt x="9" y="132"/>
                    <a:pt x="9" y="132"/>
                    <a:pt x="9" y="132"/>
                  </a:cubicBezTo>
                  <a:cubicBezTo>
                    <a:pt x="8" y="135"/>
                    <a:pt x="8" y="135"/>
                    <a:pt x="8" y="135"/>
                  </a:cubicBezTo>
                  <a:cubicBezTo>
                    <a:pt x="9" y="137"/>
                    <a:pt x="9" y="137"/>
                    <a:pt x="9" y="137"/>
                  </a:cubicBezTo>
                  <a:cubicBezTo>
                    <a:pt x="9" y="140"/>
                    <a:pt x="9" y="140"/>
                    <a:pt x="9" y="140"/>
                  </a:cubicBezTo>
                  <a:cubicBezTo>
                    <a:pt x="9" y="141"/>
                    <a:pt x="9" y="141"/>
                    <a:pt x="9" y="141"/>
                  </a:cubicBezTo>
                  <a:cubicBezTo>
                    <a:pt x="9" y="142"/>
                    <a:pt x="9" y="142"/>
                    <a:pt x="9" y="142"/>
                  </a:cubicBezTo>
                  <a:cubicBezTo>
                    <a:pt x="10" y="144"/>
                    <a:pt x="10" y="144"/>
                    <a:pt x="10" y="144"/>
                  </a:cubicBezTo>
                  <a:cubicBezTo>
                    <a:pt x="13" y="147"/>
                    <a:pt x="13" y="147"/>
                    <a:pt x="13" y="147"/>
                  </a:cubicBezTo>
                  <a:cubicBezTo>
                    <a:pt x="9" y="150"/>
                    <a:pt x="9" y="150"/>
                    <a:pt x="9" y="150"/>
                  </a:cubicBezTo>
                  <a:cubicBezTo>
                    <a:pt x="10" y="151"/>
                    <a:pt x="10" y="151"/>
                    <a:pt x="10" y="151"/>
                  </a:cubicBezTo>
                  <a:cubicBezTo>
                    <a:pt x="13" y="152"/>
                    <a:pt x="13" y="152"/>
                    <a:pt x="13" y="152"/>
                  </a:cubicBezTo>
                  <a:cubicBezTo>
                    <a:pt x="13" y="154"/>
                    <a:pt x="13" y="154"/>
                    <a:pt x="13" y="154"/>
                  </a:cubicBezTo>
                  <a:cubicBezTo>
                    <a:pt x="13" y="155"/>
                    <a:pt x="13" y="155"/>
                    <a:pt x="13" y="155"/>
                  </a:cubicBezTo>
                  <a:cubicBezTo>
                    <a:pt x="13" y="158"/>
                    <a:pt x="13" y="158"/>
                    <a:pt x="13" y="158"/>
                  </a:cubicBezTo>
                  <a:cubicBezTo>
                    <a:pt x="13" y="160"/>
                    <a:pt x="13" y="160"/>
                    <a:pt x="13" y="160"/>
                  </a:cubicBezTo>
                  <a:cubicBezTo>
                    <a:pt x="15" y="160"/>
                    <a:pt x="15" y="160"/>
                    <a:pt x="15" y="160"/>
                  </a:cubicBezTo>
                  <a:cubicBezTo>
                    <a:pt x="16" y="161"/>
                    <a:pt x="16" y="161"/>
                    <a:pt x="16" y="161"/>
                  </a:cubicBezTo>
                  <a:cubicBezTo>
                    <a:pt x="19" y="164"/>
                    <a:pt x="19" y="164"/>
                    <a:pt x="19" y="164"/>
                  </a:cubicBezTo>
                  <a:cubicBezTo>
                    <a:pt x="19" y="167"/>
                    <a:pt x="19" y="167"/>
                    <a:pt x="19" y="167"/>
                  </a:cubicBezTo>
                  <a:cubicBezTo>
                    <a:pt x="20" y="168"/>
                    <a:pt x="20" y="168"/>
                    <a:pt x="20" y="168"/>
                  </a:cubicBezTo>
                  <a:cubicBezTo>
                    <a:pt x="20" y="169"/>
                    <a:pt x="20" y="169"/>
                    <a:pt x="20" y="169"/>
                  </a:cubicBezTo>
                  <a:cubicBezTo>
                    <a:pt x="20" y="170"/>
                    <a:pt x="20" y="170"/>
                    <a:pt x="20" y="170"/>
                  </a:cubicBezTo>
                  <a:cubicBezTo>
                    <a:pt x="22" y="170"/>
                    <a:pt x="22" y="170"/>
                    <a:pt x="22" y="170"/>
                  </a:cubicBezTo>
                  <a:cubicBezTo>
                    <a:pt x="23" y="170"/>
                    <a:pt x="23" y="170"/>
                    <a:pt x="23" y="170"/>
                  </a:cubicBezTo>
                  <a:cubicBezTo>
                    <a:pt x="26" y="170"/>
                    <a:pt x="26" y="170"/>
                    <a:pt x="26" y="170"/>
                  </a:cubicBezTo>
                  <a:cubicBezTo>
                    <a:pt x="28" y="170"/>
                    <a:pt x="28" y="170"/>
                    <a:pt x="28" y="170"/>
                  </a:cubicBezTo>
                  <a:cubicBezTo>
                    <a:pt x="31" y="170"/>
                    <a:pt x="31" y="170"/>
                    <a:pt x="31" y="170"/>
                  </a:cubicBezTo>
                  <a:cubicBezTo>
                    <a:pt x="32" y="171"/>
                    <a:pt x="32" y="171"/>
                    <a:pt x="32" y="171"/>
                  </a:cubicBezTo>
                  <a:cubicBezTo>
                    <a:pt x="32" y="173"/>
                    <a:pt x="32" y="173"/>
                    <a:pt x="32" y="173"/>
                  </a:cubicBezTo>
                  <a:cubicBezTo>
                    <a:pt x="33" y="174"/>
                    <a:pt x="33" y="174"/>
                    <a:pt x="33" y="174"/>
                  </a:cubicBezTo>
                  <a:cubicBezTo>
                    <a:pt x="36" y="173"/>
                    <a:pt x="36" y="173"/>
                    <a:pt x="36" y="173"/>
                  </a:cubicBezTo>
                  <a:cubicBezTo>
                    <a:pt x="41" y="173"/>
                    <a:pt x="41" y="173"/>
                    <a:pt x="41" y="173"/>
                  </a:cubicBezTo>
                  <a:cubicBezTo>
                    <a:pt x="45" y="174"/>
                    <a:pt x="45" y="174"/>
                    <a:pt x="45" y="174"/>
                  </a:cubicBezTo>
                  <a:cubicBezTo>
                    <a:pt x="48" y="175"/>
                    <a:pt x="48" y="175"/>
                    <a:pt x="48" y="175"/>
                  </a:cubicBezTo>
                  <a:cubicBezTo>
                    <a:pt x="48" y="178"/>
                    <a:pt x="48" y="178"/>
                    <a:pt x="48" y="178"/>
                  </a:cubicBezTo>
                  <a:cubicBezTo>
                    <a:pt x="48" y="180"/>
                    <a:pt x="48" y="180"/>
                    <a:pt x="48" y="180"/>
                  </a:cubicBezTo>
                  <a:cubicBezTo>
                    <a:pt x="49" y="181"/>
                    <a:pt x="49" y="181"/>
                    <a:pt x="49" y="181"/>
                  </a:cubicBezTo>
                  <a:cubicBezTo>
                    <a:pt x="48" y="184"/>
                    <a:pt x="48" y="184"/>
                    <a:pt x="48" y="184"/>
                  </a:cubicBezTo>
                  <a:cubicBezTo>
                    <a:pt x="48" y="185"/>
                    <a:pt x="48" y="185"/>
                    <a:pt x="48" y="185"/>
                  </a:cubicBezTo>
                  <a:cubicBezTo>
                    <a:pt x="49" y="187"/>
                    <a:pt x="49" y="187"/>
                    <a:pt x="49" y="187"/>
                  </a:cubicBezTo>
                  <a:cubicBezTo>
                    <a:pt x="52" y="190"/>
                    <a:pt x="52" y="190"/>
                    <a:pt x="52" y="190"/>
                  </a:cubicBezTo>
                  <a:cubicBezTo>
                    <a:pt x="53" y="193"/>
                    <a:pt x="53" y="193"/>
                    <a:pt x="53" y="193"/>
                  </a:cubicBezTo>
                  <a:cubicBezTo>
                    <a:pt x="56" y="194"/>
                    <a:pt x="56" y="194"/>
                    <a:pt x="56" y="194"/>
                  </a:cubicBezTo>
                  <a:cubicBezTo>
                    <a:pt x="58" y="194"/>
                    <a:pt x="58" y="194"/>
                    <a:pt x="58" y="194"/>
                  </a:cubicBezTo>
                  <a:cubicBezTo>
                    <a:pt x="59" y="195"/>
                    <a:pt x="59" y="195"/>
                    <a:pt x="59" y="195"/>
                  </a:cubicBezTo>
                  <a:cubicBezTo>
                    <a:pt x="59" y="198"/>
                    <a:pt x="59" y="198"/>
                    <a:pt x="59" y="198"/>
                  </a:cubicBezTo>
                  <a:cubicBezTo>
                    <a:pt x="61" y="198"/>
                    <a:pt x="61" y="198"/>
                    <a:pt x="61" y="198"/>
                  </a:cubicBezTo>
                  <a:cubicBezTo>
                    <a:pt x="65" y="198"/>
                    <a:pt x="65" y="198"/>
                    <a:pt x="65" y="198"/>
                  </a:cubicBezTo>
                  <a:cubicBezTo>
                    <a:pt x="66" y="200"/>
                    <a:pt x="66" y="200"/>
                    <a:pt x="66" y="200"/>
                  </a:cubicBezTo>
                  <a:cubicBezTo>
                    <a:pt x="66" y="201"/>
                    <a:pt x="66" y="201"/>
                    <a:pt x="66" y="201"/>
                  </a:cubicBezTo>
                  <a:cubicBezTo>
                    <a:pt x="69" y="203"/>
                    <a:pt x="69" y="203"/>
                    <a:pt x="69" y="203"/>
                  </a:cubicBezTo>
                  <a:cubicBezTo>
                    <a:pt x="71" y="204"/>
                    <a:pt x="71" y="204"/>
                    <a:pt x="71" y="204"/>
                  </a:cubicBezTo>
                  <a:cubicBezTo>
                    <a:pt x="68" y="205"/>
                    <a:pt x="68" y="205"/>
                    <a:pt x="68" y="205"/>
                  </a:cubicBezTo>
                  <a:cubicBezTo>
                    <a:pt x="65" y="207"/>
                    <a:pt x="65" y="207"/>
                    <a:pt x="65" y="207"/>
                  </a:cubicBezTo>
                  <a:cubicBezTo>
                    <a:pt x="61" y="207"/>
                    <a:pt x="61" y="207"/>
                    <a:pt x="61" y="207"/>
                  </a:cubicBezTo>
                  <a:cubicBezTo>
                    <a:pt x="58" y="207"/>
                    <a:pt x="58" y="207"/>
                    <a:pt x="58" y="207"/>
                  </a:cubicBezTo>
                  <a:cubicBezTo>
                    <a:pt x="56" y="207"/>
                    <a:pt x="56" y="207"/>
                    <a:pt x="56" y="207"/>
                  </a:cubicBezTo>
                  <a:cubicBezTo>
                    <a:pt x="56" y="208"/>
                    <a:pt x="56" y="208"/>
                    <a:pt x="56" y="208"/>
                  </a:cubicBezTo>
                  <a:cubicBezTo>
                    <a:pt x="58" y="211"/>
                    <a:pt x="58" y="211"/>
                    <a:pt x="58" y="211"/>
                  </a:cubicBezTo>
                  <a:cubicBezTo>
                    <a:pt x="59" y="213"/>
                    <a:pt x="59" y="213"/>
                    <a:pt x="59" y="213"/>
                  </a:cubicBezTo>
                  <a:cubicBezTo>
                    <a:pt x="59" y="214"/>
                    <a:pt x="59" y="214"/>
                    <a:pt x="59" y="214"/>
                  </a:cubicBezTo>
                  <a:cubicBezTo>
                    <a:pt x="61" y="218"/>
                    <a:pt x="61" y="218"/>
                    <a:pt x="61" y="218"/>
                  </a:cubicBezTo>
                  <a:cubicBezTo>
                    <a:pt x="62" y="220"/>
                    <a:pt x="62" y="220"/>
                    <a:pt x="62" y="220"/>
                  </a:cubicBezTo>
                  <a:cubicBezTo>
                    <a:pt x="63" y="221"/>
                    <a:pt x="63" y="221"/>
                    <a:pt x="63" y="221"/>
                  </a:cubicBezTo>
                  <a:cubicBezTo>
                    <a:pt x="66" y="221"/>
                    <a:pt x="66" y="221"/>
                    <a:pt x="66" y="221"/>
                  </a:cubicBezTo>
                  <a:cubicBezTo>
                    <a:pt x="68" y="220"/>
                    <a:pt x="68" y="220"/>
                    <a:pt x="68" y="220"/>
                  </a:cubicBezTo>
                  <a:cubicBezTo>
                    <a:pt x="68" y="217"/>
                    <a:pt x="68" y="217"/>
                    <a:pt x="68" y="217"/>
                  </a:cubicBezTo>
                  <a:cubicBezTo>
                    <a:pt x="69" y="217"/>
                    <a:pt x="69" y="217"/>
                    <a:pt x="69" y="217"/>
                  </a:cubicBezTo>
                  <a:cubicBezTo>
                    <a:pt x="72" y="218"/>
                    <a:pt x="72" y="218"/>
                    <a:pt x="72" y="218"/>
                  </a:cubicBezTo>
                  <a:cubicBezTo>
                    <a:pt x="75" y="218"/>
                    <a:pt x="75" y="218"/>
                    <a:pt x="75" y="218"/>
                  </a:cubicBezTo>
                  <a:cubicBezTo>
                    <a:pt x="79" y="218"/>
                    <a:pt x="79" y="218"/>
                    <a:pt x="79" y="218"/>
                  </a:cubicBezTo>
                  <a:cubicBezTo>
                    <a:pt x="82" y="217"/>
                    <a:pt x="82" y="217"/>
                    <a:pt x="82" y="217"/>
                  </a:cubicBezTo>
                  <a:cubicBezTo>
                    <a:pt x="84" y="217"/>
                    <a:pt x="84" y="217"/>
                    <a:pt x="84" y="217"/>
                  </a:cubicBezTo>
                  <a:cubicBezTo>
                    <a:pt x="85" y="218"/>
                    <a:pt x="85" y="218"/>
                    <a:pt x="85" y="218"/>
                  </a:cubicBezTo>
                  <a:cubicBezTo>
                    <a:pt x="86" y="221"/>
                    <a:pt x="86" y="221"/>
                    <a:pt x="86" y="221"/>
                  </a:cubicBezTo>
                  <a:cubicBezTo>
                    <a:pt x="87" y="222"/>
                    <a:pt x="87" y="222"/>
                    <a:pt x="87" y="222"/>
                  </a:cubicBezTo>
                  <a:cubicBezTo>
                    <a:pt x="89" y="223"/>
                    <a:pt x="89" y="223"/>
                    <a:pt x="89" y="223"/>
                  </a:cubicBezTo>
                  <a:cubicBezTo>
                    <a:pt x="91" y="226"/>
                    <a:pt x="91" y="226"/>
                    <a:pt x="91" y="226"/>
                  </a:cubicBezTo>
                  <a:cubicBezTo>
                    <a:pt x="89" y="226"/>
                    <a:pt x="89" y="226"/>
                    <a:pt x="89" y="226"/>
                  </a:cubicBezTo>
                  <a:cubicBezTo>
                    <a:pt x="88" y="227"/>
                    <a:pt x="88" y="227"/>
                    <a:pt x="88" y="227"/>
                  </a:cubicBezTo>
                  <a:cubicBezTo>
                    <a:pt x="89" y="228"/>
                    <a:pt x="89" y="228"/>
                    <a:pt x="89" y="228"/>
                  </a:cubicBezTo>
                  <a:cubicBezTo>
                    <a:pt x="89" y="230"/>
                    <a:pt x="89" y="230"/>
                    <a:pt x="89" y="230"/>
                  </a:cubicBezTo>
                  <a:cubicBezTo>
                    <a:pt x="89" y="231"/>
                    <a:pt x="89" y="231"/>
                    <a:pt x="89" y="231"/>
                  </a:cubicBezTo>
                  <a:cubicBezTo>
                    <a:pt x="92" y="233"/>
                    <a:pt x="92" y="233"/>
                    <a:pt x="92" y="233"/>
                  </a:cubicBezTo>
                  <a:cubicBezTo>
                    <a:pt x="96" y="233"/>
                    <a:pt x="96" y="233"/>
                    <a:pt x="96" y="233"/>
                  </a:cubicBezTo>
                  <a:cubicBezTo>
                    <a:pt x="98" y="233"/>
                    <a:pt x="98" y="233"/>
                    <a:pt x="98" y="233"/>
                  </a:cubicBezTo>
                  <a:cubicBezTo>
                    <a:pt x="99" y="233"/>
                    <a:pt x="99" y="233"/>
                    <a:pt x="99" y="233"/>
                  </a:cubicBezTo>
                  <a:cubicBezTo>
                    <a:pt x="101" y="234"/>
                    <a:pt x="101" y="234"/>
                    <a:pt x="101" y="234"/>
                  </a:cubicBezTo>
                  <a:cubicBezTo>
                    <a:pt x="102" y="237"/>
                    <a:pt x="102" y="237"/>
                    <a:pt x="102" y="237"/>
                  </a:cubicBezTo>
                  <a:cubicBezTo>
                    <a:pt x="104" y="241"/>
                    <a:pt x="104" y="241"/>
                    <a:pt x="104" y="241"/>
                  </a:cubicBezTo>
                  <a:cubicBezTo>
                    <a:pt x="105" y="243"/>
                    <a:pt x="105" y="243"/>
                    <a:pt x="105" y="243"/>
                  </a:cubicBezTo>
                  <a:cubicBezTo>
                    <a:pt x="106" y="243"/>
                    <a:pt x="106" y="243"/>
                    <a:pt x="106" y="243"/>
                  </a:cubicBezTo>
                  <a:cubicBezTo>
                    <a:pt x="108" y="243"/>
                    <a:pt x="108" y="243"/>
                    <a:pt x="108" y="243"/>
                  </a:cubicBezTo>
                  <a:cubicBezTo>
                    <a:pt x="109" y="243"/>
                    <a:pt x="109" y="243"/>
                    <a:pt x="109" y="243"/>
                  </a:cubicBezTo>
                  <a:cubicBezTo>
                    <a:pt x="111" y="243"/>
                    <a:pt x="111" y="243"/>
                    <a:pt x="111" y="243"/>
                  </a:cubicBezTo>
                  <a:cubicBezTo>
                    <a:pt x="112" y="244"/>
                    <a:pt x="112" y="244"/>
                    <a:pt x="112" y="244"/>
                  </a:cubicBezTo>
                  <a:cubicBezTo>
                    <a:pt x="115" y="246"/>
                    <a:pt x="115" y="246"/>
                    <a:pt x="115" y="246"/>
                  </a:cubicBezTo>
                  <a:cubicBezTo>
                    <a:pt x="119" y="244"/>
                    <a:pt x="119" y="244"/>
                    <a:pt x="119" y="244"/>
                  </a:cubicBezTo>
                  <a:cubicBezTo>
                    <a:pt x="122" y="243"/>
                    <a:pt x="122" y="243"/>
                    <a:pt x="122" y="243"/>
                  </a:cubicBezTo>
                  <a:cubicBezTo>
                    <a:pt x="124" y="243"/>
                    <a:pt x="124" y="243"/>
                    <a:pt x="124" y="243"/>
                  </a:cubicBezTo>
                  <a:cubicBezTo>
                    <a:pt x="126" y="244"/>
                    <a:pt x="126" y="244"/>
                    <a:pt x="126" y="244"/>
                  </a:cubicBezTo>
                  <a:cubicBezTo>
                    <a:pt x="127" y="244"/>
                    <a:pt x="127" y="244"/>
                    <a:pt x="127" y="244"/>
                  </a:cubicBezTo>
                  <a:cubicBezTo>
                    <a:pt x="128" y="246"/>
                    <a:pt x="128" y="246"/>
                    <a:pt x="128" y="246"/>
                  </a:cubicBezTo>
                  <a:cubicBezTo>
                    <a:pt x="128" y="247"/>
                    <a:pt x="128" y="247"/>
                    <a:pt x="128" y="247"/>
                  </a:cubicBezTo>
                  <a:cubicBezTo>
                    <a:pt x="129" y="248"/>
                    <a:pt x="129" y="248"/>
                    <a:pt x="129" y="248"/>
                  </a:cubicBezTo>
                  <a:cubicBezTo>
                    <a:pt x="131" y="250"/>
                    <a:pt x="131" y="250"/>
                    <a:pt x="131" y="250"/>
                  </a:cubicBezTo>
                  <a:cubicBezTo>
                    <a:pt x="134" y="248"/>
                    <a:pt x="134" y="248"/>
                    <a:pt x="134" y="248"/>
                  </a:cubicBezTo>
                  <a:cubicBezTo>
                    <a:pt x="137" y="248"/>
                    <a:pt x="137" y="248"/>
                    <a:pt x="137" y="248"/>
                  </a:cubicBezTo>
                  <a:cubicBezTo>
                    <a:pt x="139" y="250"/>
                    <a:pt x="139" y="250"/>
                    <a:pt x="139" y="250"/>
                  </a:cubicBezTo>
                  <a:cubicBezTo>
                    <a:pt x="142" y="250"/>
                    <a:pt x="142" y="250"/>
                    <a:pt x="142" y="250"/>
                  </a:cubicBezTo>
                  <a:cubicBezTo>
                    <a:pt x="144" y="250"/>
                    <a:pt x="144" y="250"/>
                    <a:pt x="144" y="250"/>
                  </a:cubicBezTo>
                  <a:cubicBezTo>
                    <a:pt x="145" y="251"/>
                    <a:pt x="145" y="251"/>
                    <a:pt x="145" y="251"/>
                  </a:cubicBezTo>
                  <a:cubicBezTo>
                    <a:pt x="148" y="253"/>
                    <a:pt x="148" y="253"/>
                    <a:pt x="148" y="253"/>
                  </a:cubicBezTo>
                  <a:cubicBezTo>
                    <a:pt x="149" y="254"/>
                    <a:pt x="149" y="254"/>
                    <a:pt x="149" y="254"/>
                  </a:cubicBezTo>
                  <a:cubicBezTo>
                    <a:pt x="151" y="254"/>
                    <a:pt x="151" y="254"/>
                    <a:pt x="151" y="254"/>
                  </a:cubicBezTo>
                  <a:cubicBezTo>
                    <a:pt x="152" y="254"/>
                    <a:pt x="152" y="254"/>
                    <a:pt x="152" y="254"/>
                  </a:cubicBezTo>
                  <a:cubicBezTo>
                    <a:pt x="154" y="254"/>
                    <a:pt x="154" y="254"/>
                    <a:pt x="154" y="254"/>
                  </a:cubicBezTo>
                  <a:cubicBezTo>
                    <a:pt x="154" y="256"/>
                    <a:pt x="154" y="256"/>
                    <a:pt x="154" y="256"/>
                  </a:cubicBezTo>
                  <a:cubicBezTo>
                    <a:pt x="154" y="257"/>
                    <a:pt x="154" y="257"/>
                    <a:pt x="154" y="257"/>
                  </a:cubicBezTo>
                  <a:cubicBezTo>
                    <a:pt x="155" y="259"/>
                    <a:pt x="155" y="259"/>
                    <a:pt x="155" y="259"/>
                  </a:cubicBezTo>
                  <a:cubicBezTo>
                    <a:pt x="152" y="260"/>
                    <a:pt x="152" y="260"/>
                    <a:pt x="152" y="260"/>
                  </a:cubicBezTo>
                  <a:cubicBezTo>
                    <a:pt x="151" y="261"/>
                    <a:pt x="151" y="261"/>
                    <a:pt x="151" y="261"/>
                  </a:cubicBezTo>
                  <a:cubicBezTo>
                    <a:pt x="152" y="263"/>
                    <a:pt x="152" y="263"/>
                    <a:pt x="152" y="263"/>
                  </a:cubicBezTo>
                  <a:cubicBezTo>
                    <a:pt x="154" y="263"/>
                    <a:pt x="154" y="263"/>
                    <a:pt x="154" y="263"/>
                  </a:cubicBezTo>
                  <a:cubicBezTo>
                    <a:pt x="155" y="264"/>
                    <a:pt x="155" y="264"/>
                    <a:pt x="155" y="264"/>
                  </a:cubicBezTo>
                  <a:cubicBezTo>
                    <a:pt x="152" y="264"/>
                    <a:pt x="152" y="264"/>
                    <a:pt x="152" y="264"/>
                  </a:cubicBezTo>
                  <a:cubicBezTo>
                    <a:pt x="151" y="266"/>
                    <a:pt x="151" y="266"/>
                    <a:pt x="151" y="266"/>
                  </a:cubicBezTo>
                  <a:cubicBezTo>
                    <a:pt x="151" y="267"/>
                    <a:pt x="151" y="267"/>
                    <a:pt x="151" y="267"/>
                  </a:cubicBezTo>
                  <a:cubicBezTo>
                    <a:pt x="154" y="269"/>
                    <a:pt x="154" y="269"/>
                    <a:pt x="154" y="269"/>
                  </a:cubicBezTo>
                  <a:cubicBezTo>
                    <a:pt x="155" y="270"/>
                    <a:pt x="155" y="270"/>
                    <a:pt x="155" y="270"/>
                  </a:cubicBezTo>
                  <a:cubicBezTo>
                    <a:pt x="154" y="270"/>
                    <a:pt x="154" y="270"/>
                    <a:pt x="154" y="270"/>
                  </a:cubicBezTo>
                  <a:cubicBezTo>
                    <a:pt x="155" y="271"/>
                    <a:pt x="155" y="271"/>
                    <a:pt x="155" y="271"/>
                  </a:cubicBezTo>
                  <a:cubicBezTo>
                    <a:pt x="155" y="274"/>
                    <a:pt x="155" y="274"/>
                    <a:pt x="155" y="274"/>
                  </a:cubicBezTo>
                  <a:cubicBezTo>
                    <a:pt x="154" y="276"/>
                    <a:pt x="154" y="276"/>
                    <a:pt x="154" y="276"/>
                  </a:cubicBezTo>
                  <a:cubicBezTo>
                    <a:pt x="152" y="277"/>
                    <a:pt x="152" y="277"/>
                    <a:pt x="152" y="277"/>
                  </a:cubicBezTo>
                  <a:cubicBezTo>
                    <a:pt x="151" y="277"/>
                    <a:pt x="151" y="277"/>
                    <a:pt x="151" y="277"/>
                  </a:cubicBezTo>
                  <a:cubicBezTo>
                    <a:pt x="148" y="277"/>
                    <a:pt x="148" y="277"/>
                    <a:pt x="148" y="277"/>
                  </a:cubicBezTo>
                  <a:cubicBezTo>
                    <a:pt x="147" y="277"/>
                    <a:pt x="147" y="277"/>
                    <a:pt x="147" y="277"/>
                  </a:cubicBezTo>
                  <a:cubicBezTo>
                    <a:pt x="145" y="277"/>
                    <a:pt x="145" y="277"/>
                    <a:pt x="145" y="277"/>
                  </a:cubicBezTo>
                  <a:cubicBezTo>
                    <a:pt x="144" y="277"/>
                    <a:pt x="144" y="277"/>
                    <a:pt x="144" y="277"/>
                  </a:cubicBezTo>
                  <a:cubicBezTo>
                    <a:pt x="141" y="280"/>
                    <a:pt x="141" y="280"/>
                    <a:pt x="141" y="280"/>
                  </a:cubicBezTo>
                  <a:cubicBezTo>
                    <a:pt x="139" y="281"/>
                    <a:pt x="139" y="281"/>
                    <a:pt x="139" y="281"/>
                  </a:cubicBezTo>
                  <a:cubicBezTo>
                    <a:pt x="138" y="283"/>
                    <a:pt x="138" y="283"/>
                    <a:pt x="138" y="283"/>
                  </a:cubicBezTo>
                  <a:cubicBezTo>
                    <a:pt x="139" y="284"/>
                    <a:pt x="139" y="284"/>
                    <a:pt x="139" y="284"/>
                  </a:cubicBezTo>
                  <a:cubicBezTo>
                    <a:pt x="139" y="286"/>
                    <a:pt x="139" y="286"/>
                    <a:pt x="139" y="286"/>
                  </a:cubicBezTo>
                  <a:cubicBezTo>
                    <a:pt x="141" y="286"/>
                    <a:pt x="141" y="286"/>
                    <a:pt x="141" y="286"/>
                  </a:cubicBezTo>
                  <a:cubicBezTo>
                    <a:pt x="142" y="286"/>
                    <a:pt x="142" y="286"/>
                    <a:pt x="142" y="286"/>
                  </a:cubicBezTo>
                  <a:cubicBezTo>
                    <a:pt x="145" y="286"/>
                    <a:pt x="145" y="286"/>
                    <a:pt x="145" y="286"/>
                  </a:cubicBezTo>
                  <a:cubicBezTo>
                    <a:pt x="148" y="284"/>
                    <a:pt x="148" y="284"/>
                    <a:pt x="148" y="284"/>
                  </a:cubicBezTo>
                  <a:cubicBezTo>
                    <a:pt x="149" y="284"/>
                    <a:pt x="149" y="284"/>
                    <a:pt x="149" y="284"/>
                  </a:cubicBezTo>
                  <a:cubicBezTo>
                    <a:pt x="149" y="286"/>
                    <a:pt x="149" y="286"/>
                    <a:pt x="149" y="286"/>
                  </a:cubicBezTo>
                  <a:cubicBezTo>
                    <a:pt x="151" y="287"/>
                    <a:pt x="151" y="287"/>
                    <a:pt x="151" y="287"/>
                  </a:cubicBezTo>
                  <a:cubicBezTo>
                    <a:pt x="148" y="289"/>
                    <a:pt x="148" y="289"/>
                    <a:pt x="148" y="289"/>
                  </a:cubicBezTo>
                  <a:cubicBezTo>
                    <a:pt x="145" y="290"/>
                    <a:pt x="145" y="290"/>
                    <a:pt x="145" y="290"/>
                  </a:cubicBezTo>
                  <a:cubicBezTo>
                    <a:pt x="142" y="291"/>
                    <a:pt x="142" y="291"/>
                    <a:pt x="142" y="291"/>
                  </a:cubicBezTo>
                  <a:cubicBezTo>
                    <a:pt x="142" y="293"/>
                    <a:pt x="142" y="293"/>
                    <a:pt x="142" y="293"/>
                  </a:cubicBezTo>
                  <a:cubicBezTo>
                    <a:pt x="139" y="293"/>
                    <a:pt x="139" y="293"/>
                    <a:pt x="139" y="293"/>
                  </a:cubicBezTo>
                  <a:cubicBezTo>
                    <a:pt x="137" y="293"/>
                    <a:pt x="137" y="293"/>
                    <a:pt x="137" y="293"/>
                  </a:cubicBezTo>
                  <a:cubicBezTo>
                    <a:pt x="135" y="293"/>
                    <a:pt x="135" y="293"/>
                    <a:pt x="135" y="293"/>
                  </a:cubicBezTo>
                  <a:cubicBezTo>
                    <a:pt x="137" y="294"/>
                    <a:pt x="137" y="294"/>
                    <a:pt x="137" y="294"/>
                  </a:cubicBezTo>
                  <a:cubicBezTo>
                    <a:pt x="137" y="296"/>
                    <a:pt x="137" y="296"/>
                    <a:pt x="137" y="296"/>
                  </a:cubicBezTo>
                  <a:cubicBezTo>
                    <a:pt x="141" y="297"/>
                    <a:pt x="141" y="297"/>
                    <a:pt x="141" y="297"/>
                  </a:cubicBezTo>
                  <a:cubicBezTo>
                    <a:pt x="142" y="299"/>
                    <a:pt x="142" y="299"/>
                    <a:pt x="142" y="299"/>
                  </a:cubicBezTo>
                  <a:cubicBezTo>
                    <a:pt x="144" y="302"/>
                    <a:pt x="144" y="302"/>
                    <a:pt x="144" y="302"/>
                  </a:cubicBezTo>
                  <a:cubicBezTo>
                    <a:pt x="142" y="300"/>
                    <a:pt x="142" y="300"/>
                    <a:pt x="142" y="300"/>
                  </a:cubicBezTo>
                  <a:cubicBezTo>
                    <a:pt x="141" y="300"/>
                    <a:pt x="141" y="300"/>
                    <a:pt x="141" y="300"/>
                  </a:cubicBezTo>
                  <a:cubicBezTo>
                    <a:pt x="139" y="302"/>
                    <a:pt x="139" y="302"/>
                    <a:pt x="139" y="302"/>
                  </a:cubicBezTo>
                  <a:cubicBezTo>
                    <a:pt x="138" y="304"/>
                    <a:pt x="138" y="304"/>
                    <a:pt x="138" y="304"/>
                  </a:cubicBezTo>
                  <a:cubicBezTo>
                    <a:pt x="137" y="306"/>
                    <a:pt x="137" y="306"/>
                    <a:pt x="137" y="306"/>
                  </a:cubicBezTo>
                  <a:cubicBezTo>
                    <a:pt x="135" y="306"/>
                    <a:pt x="135" y="306"/>
                    <a:pt x="135" y="306"/>
                  </a:cubicBezTo>
                  <a:cubicBezTo>
                    <a:pt x="135" y="309"/>
                    <a:pt x="135" y="309"/>
                    <a:pt x="135" y="309"/>
                  </a:cubicBezTo>
                  <a:cubicBezTo>
                    <a:pt x="137" y="307"/>
                    <a:pt x="137" y="307"/>
                    <a:pt x="137" y="307"/>
                  </a:cubicBezTo>
                  <a:cubicBezTo>
                    <a:pt x="137" y="309"/>
                    <a:pt x="137" y="309"/>
                    <a:pt x="137" y="309"/>
                  </a:cubicBezTo>
                  <a:cubicBezTo>
                    <a:pt x="137" y="312"/>
                    <a:pt x="137" y="312"/>
                    <a:pt x="137" y="312"/>
                  </a:cubicBezTo>
                  <a:cubicBezTo>
                    <a:pt x="132" y="310"/>
                    <a:pt x="132" y="310"/>
                    <a:pt x="132" y="310"/>
                  </a:cubicBezTo>
                  <a:cubicBezTo>
                    <a:pt x="131" y="310"/>
                    <a:pt x="131" y="310"/>
                    <a:pt x="131" y="310"/>
                  </a:cubicBezTo>
                  <a:cubicBezTo>
                    <a:pt x="132" y="312"/>
                    <a:pt x="132" y="312"/>
                    <a:pt x="132" y="312"/>
                  </a:cubicBezTo>
                  <a:cubicBezTo>
                    <a:pt x="128" y="310"/>
                    <a:pt x="128" y="310"/>
                    <a:pt x="128" y="310"/>
                  </a:cubicBezTo>
                  <a:cubicBezTo>
                    <a:pt x="127" y="309"/>
                    <a:pt x="127" y="309"/>
                    <a:pt x="127" y="309"/>
                  </a:cubicBezTo>
                  <a:cubicBezTo>
                    <a:pt x="125" y="310"/>
                    <a:pt x="125" y="310"/>
                    <a:pt x="125" y="310"/>
                  </a:cubicBezTo>
                  <a:cubicBezTo>
                    <a:pt x="127" y="310"/>
                    <a:pt x="127" y="310"/>
                    <a:pt x="127" y="310"/>
                  </a:cubicBezTo>
                  <a:cubicBezTo>
                    <a:pt x="128" y="312"/>
                    <a:pt x="128" y="312"/>
                    <a:pt x="128" y="312"/>
                  </a:cubicBezTo>
                  <a:cubicBezTo>
                    <a:pt x="127" y="312"/>
                    <a:pt x="127" y="312"/>
                    <a:pt x="127" y="312"/>
                  </a:cubicBezTo>
                  <a:cubicBezTo>
                    <a:pt x="125" y="313"/>
                    <a:pt x="125" y="313"/>
                    <a:pt x="125" y="313"/>
                  </a:cubicBezTo>
                  <a:cubicBezTo>
                    <a:pt x="131" y="314"/>
                    <a:pt x="131" y="314"/>
                    <a:pt x="131" y="314"/>
                  </a:cubicBezTo>
                  <a:cubicBezTo>
                    <a:pt x="132" y="316"/>
                    <a:pt x="132" y="316"/>
                    <a:pt x="132" y="316"/>
                  </a:cubicBezTo>
                  <a:cubicBezTo>
                    <a:pt x="134" y="317"/>
                    <a:pt x="134" y="317"/>
                    <a:pt x="134" y="317"/>
                  </a:cubicBezTo>
                  <a:cubicBezTo>
                    <a:pt x="138" y="320"/>
                    <a:pt x="138" y="320"/>
                    <a:pt x="138" y="320"/>
                  </a:cubicBezTo>
                  <a:cubicBezTo>
                    <a:pt x="139" y="320"/>
                    <a:pt x="139" y="320"/>
                    <a:pt x="139" y="320"/>
                  </a:cubicBezTo>
                  <a:cubicBezTo>
                    <a:pt x="139" y="319"/>
                    <a:pt x="139" y="319"/>
                    <a:pt x="139" y="319"/>
                  </a:cubicBezTo>
                  <a:cubicBezTo>
                    <a:pt x="142" y="320"/>
                    <a:pt x="142" y="320"/>
                    <a:pt x="142" y="320"/>
                  </a:cubicBezTo>
                  <a:cubicBezTo>
                    <a:pt x="144" y="323"/>
                    <a:pt x="144" y="323"/>
                    <a:pt x="144" y="323"/>
                  </a:cubicBezTo>
                  <a:cubicBezTo>
                    <a:pt x="151" y="326"/>
                    <a:pt x="151" y="326"/>
                    <a:pt x="151" y="326"/>
                  </a:cubicBezTo>
                  <a:cubicBezTo>
                    <a:pt x="158" y="332"/>
                    <a:pt x="158" y="332"/>
                    <a:pt x="158" y="332"/>
                  </a:cubicBezTo>
                  <a:cubicBezTo>
                    <a:pt x="164" y="337"/>
                    <a:pt x="164" y="337"/>
                    <a:pt x="164" y="337"/>
                  </a:cubicBezTo>
                  <a:cubicBezTo>
                    <a:pt x="165" y="337"/>
                    <a:pt x="165" y="337"/>
                    <a:pt x="165" y="337"/>
                  </a:cubicBezTo>
                  <a:cubicBezTo>
                    <a:pt x="165" y="334"/>
                    <a:pt x="165" y="334"/>
                    <a:pt x="165" y="334"/>
                  </a:cubicBezTo>
                  <a:cubicBezTo>
                    <a:pt x="167" y="334"/>
                    <a:pt x="167" y="334"/>
                    <a:pt x="167" y="334"/>
                  </a:cubicBezTo>
                  <a:cubicBezTo>
                    <a:pt x="171" y="334"/>
                    <a:pt x="171" y="334"/>
                    <a:pt x="171" y="334"/>
                  </a:cubicBezTo>
                  <a:cubicBezTo>
                    <a:pt x="180" y="337"/>
                    <a:pt x="180" y="337"/>
                    <a:pt x="180" y="337"/>
                  </a:cubicBezTo>
                  <a:cubicBezTo>
                    <a:pt x="185" y="339"/>
                    <a:pt x="185" y="339"/>
                    <a:pt x="185" y="339"/>
                  </a:cubicBezTo>
                  <a:cubicBezTo>
                    <a:pt x="191" y="339"/>
                    <a:pt x="191" y="339"/>
                    <a:pt x="191" y="339"/>
                  </a:cubicBezTo>
                  <a:cubicBezTo>
                    <a:pt x="195" y="340"/>
                    <a:pt x="195" y="340"/>
                    <a:pt x="195" y="340"/>
                  </a:cubicBezTo>
                  <a:cubicBezTo>
                    <a:pt x="198" y="340"/>
                    <a:pt x="198" y="340"/>
                    <a:pt x="198" y="340"/>
                  </a:cubicBezTo>
                  <a:cubicBezTo>
                    <a:pt x="204" y="343"/>
                    <a:pt x="204" y="343"/>
                    <a:pt x="204" y="343"/>
                  </a:cubicBezTo>
                  <a:cubicBezTo>
                    <a:pt x="207" y="345"/>
                    <a:pt x="207" y="345"/>
                    <a:pt x="207" y="345"/>
                  </a:cubicBezTo>
                  <a:cubicBezTo>
                    <a:pt x="208" y="346"/>
                    <a:pt x="208" y="346"/>
                    <a:pt x="208" y="346"/>
                  </a:cubicBezTo>
                  <a:cubicBezTo>
                    <a:pt x="211" y="347"/>
                    <a:pt x="211" y="347"/>
                    <a:pt x="211" y="347"/>
                  </a:cubicBezTo>
                  <a:cubicBezTo>
                    <a:pt x="214" y="346"/>
                    <a:pt x="214" y="346"/>
                    <a:pt x="214" y="346"/>
                  </a:cubicBezTo>
                  <a:cubicBezTo>
                    <a:pt x="217" y="346"/>
                    <a:pt x="217" y="346"/>
                    <a:pt x="217" y="346"/>
                  </a:cubicBezTo>
                  <a:cubicBezTo>
                    <a:pt x="218" y="346"/>
                    <a:pt x="218" y="346"/>
                    <a:pt x="218" y="346"/>
                  </a:cubicBezTo>
                  <a:cubicBezTo>
                    <a:pt x="220" y="347"/>
                    <a:pt x="220" y="347"/>
                    <a:pt x="220" y="347"/>
                  </a:cubicBezTo>
                  <a:cubicBezTo>
                    <a:pt x="220" y="346"/>
                    <a:pt x="220" y="346"/>
                    <a:pt x="220" y="346"/>
                  </a:cubicBezTo>
                  <a:cubicBezTo>
                    <a:pt x="221" y="346"/>
                    <a:pt x="221" y="346"/>
                    <a:pt x="221" y="346"/>
                  </a:cubicBezTo>
                  <a:cubicBezTo>
                    <a:pt x="224" y="346"/>
                    <a:pt x="224" y="346"/>
                    <a:pt x="224" y="346"/>
                  </a:cubicBezTo>
                  <a:cubicBezTo>
                    <a:pt x="227" y="347"/>
                    <a:pt x="227" y="347"/>
                    <a:pt x="227" y="347"/>
                  </a:cubicBezTo>
                  <a:cubicBezTo>
                    <a:pt x="230" y="349"/>
                    <a:pt x="230" y="349"/>
                    <a:pt x="230" y="349"/>
                  </a:cubicBezTo>
                  <a:cubicBezTo>
                    <a:pt x="230" y="350"/>
                    <a:pt x="230" y="350"/>
                    <a:pt x="230" y="350"/>
                  </a:cubicBezTo>
                  <a:cubicBezTo>
                    <a:pt x="230" y="352"/>
                    <a:pt x="230" y="352"/>
                    <a:pt x="230" y="352"/>
                  </a:cubicBezTo>
                  <a:cubicBezTo>
                    <a:pt x="231" y="353"/>
                    <a:pt x="231" y="353"/>
                    <a:pt x="231" y="353"/>
                  </a:cubicBezTo>
                  <a:cubicBezTo>
                    <a:pt x="234" y="355"/>
                    <a:pt x="234" y="355"/>
                    <a:pt x="234" y="355"/>
                  </a:cubicBezTo>
                  <a:cubicBezTo>
                    <a:pt x="238" y="356"/>
                    <a:pt x="238" y="356"/>
                    <a:pt x="238" y="356"/>
                  </a:cubicBezTo>
                  <a:cubicBezTo>
                    <a:pt x="241" y="357"/>
                    <a:pt x="241" y="357"/>
                    <a:pt x="241" y="357"/>
                  </a:cubicBezTo>
                  <a:cubicBezTo>
                    <a:pt x="246" y="360"/>
                    <a:pt x="246" y="360"/>
                    <a:pt x="246" y="360"/>
                  </a:cubicBezTo>
                  <a:cubicBezTo>
                    <a:pt x="248" y="362"/>
                    <a:pt x="248" y="362"/>
                    <a:pt x="248" y="362"/>
                  </a:cubicBezTo>
                  <a:cubicBezTo>
                    <a:pt x="249" y="364"/>
                    <a:pt x="249" y="364"/>
                    <a:pt x="249" y="364"/>
                  </a:cubicBezTo>
                  <a:cubicBezTo>
                    <a:pt x="250" y="365"/>
                    <a:pt x="250" y="365"/>
                    <a:pt x="250" y="365"/>
                  </a:cubicBezTo>
                  <a:cubicBezTo>
                    <a:pt x="251" y="365"/>
                    <a:pt x="251" y="365"/>
                    <a:pt x="251" y="365"/>
                  </a:cubicBezTo>
                  <a:cubicBezTo>
                    <a:pt x="256" y="366"/>
                    <a:pt x="256" y="366"/>
                    <a:pt x="256" y="366"/>
                  </a:cubicBezTo>
                  <a:cubicBezTo>
                    <a:pt x="257" y="365"/>
                    <a:pt x="257" y="365"/>
                    <a:pt x="257" y="365"/>
                  </a:cubicBezTo>
                  <a:cubicBezTo>
                    <a:pt x="258" y="363"/>
                    <a:pt x="258" y="363"/>
                    <a:pt x="258" y="363"/>
                  </a:cubicBezTo>
                  <a:cubicBezTo>
                    <a:pt x="260" y="360"/>
                    <a:pt x="260" y="360"/>
                    <a:pt x="260" y="360"/>
                  </a:cubicBezTo>
                  <a:cubicBezTo>
                    <a:pt x="261" y="359"/>
                    <a:pt x="261" y="359"/>
                    <a:pt x="261" y="359"/>
                  </a:cubicBezTo>
                  <a:cubicBezTo>
                    <a:pt x="261" y="357"/>
                    <a:pt x="261" y="357"/>
                    <a:pt x="261" y="357"/>
                  </a:cubicBezTo>
                  <a:cubicBezTo>
                    <a:pt x="260" y="356"/>
                    <a:pt x="260" y="356"/>
                    <a:pt x="260" y="356"/>
                  </a:cubicBezTo>
                  <a:cubicBezTo>
                    <a:pt x="256" y="350"/>
                    <a:pt x="256" y="350"/>
                    <a:pt x="256" y="350"/>
                  </a:cubicBezTo>
                  <a:cubicBezTo>
                    <a:pt x="251" y="346"/>
                    <a:pt x="251" y="346"/>
                    <a:pt x="251" y="346"/>
                  </a:cubicBezTo>
                  <a:cubicBezTo>
                    <a:pt x="250" y="345"/>
                    <a:pt x="250" y="345"/>
                    <a:pt x="250" y="345"/>
                  </a:cubicBezTo>
                  <a:cubicBezTo>
                    <a:pt x="248" y="342"/>
                    <a:pt x="248" y="342"/>
                    <a:pt x="248" y="342"/>
                  </a:cubicBezTo>
                  <a:cubicBezTo>
                    <a:pt x="247" y="340"/>
                    <a:pt x="247" y="340"/>
                    <a:pt x="247" y="340"/>
                  </a:cubicBezTo>
                  <a:cubicBezTo>
                    <a:pt x="248" y="337"/>
                    <a:pt x="248" y="337"/>
                    <a:pt x="248" y="337"/>
                  </a:cubicBezTo>
                  <a:cubicBezTo>
                    <a:pt x="247" y="336"/>
                    <a:pt x="247" y="336"/>
                    <a:pt x="247" y="336"/>
                  </a:cubicBezTo>
                  <a:cubicBezTo>
                    <a:pt x="247" y="334"/>
                    <a:pt x="247" y="334"/>
                    <a:pt x="247" y="334"/>
                  </a:cubicBezTo>
                  <a:cubicBezTo>
                    <a:pt x="246" y="334"/>
                    <a:pt x="246" y="334"/>
                    <a:pt x="246" y="334"/>
                  </a:cubicBezTo>
                  <a:cubicBezTo>
                    <a:pt x="246" y="333"/>
                    <a:pt x="246" y="333"/>
                    <a:pt x="246" y="333"/>
                  </a:cubicBezTo>
                  <a:cubicBezTo>
                    <a:pt x="246" y="332"/>
                    <a:pt x="246" y="332"/>
                    <a:pt x="246" y="332"/>
                  </a:cubicBezTo>
                  <a:cubicBezTo>
                    <a:pt x="246" y="330"/>
                    <a:pt x="246" y="330"/>
                    <a:pt x="246" y="330"/>
                  </a:cubicBezTo>
                  <a:cubicBezTo>
                    <a:pt x="244" y="327"/>
                    <a:pt x="244" y="327"/>
                    <a:pt x="244" y="327"/>
                  </a:cubicBezTo>
                  <a:cubicBezTo>
                    <a:pt x="240" y="324"/>
                    <a:pt x="240" y="324"/>
                    <a:pt x="240" y="324"/>
                  </a:cubicBezTo>
                  <a:cubicBezTo>
                    <a:pt x="237" y="323"/>
                    <a:pt x="237" y="323"/>
                    <a:pt x="237" y="323"/>
                  </a:cubicBezTo>
                  <a:cubicBezTo>
                    <a:pt x="235" y="322"/>
                    <a:pt x="235" y="322"/>
                    <a:pt x="235" y="322"/>
                  </a:cubicBezTo>
                  <a:cubicBezTo>
                    <a:pt x="235" y="320"/>
                    <a:pt x="235" y="320"/>
                    <a:pt x="235" y="320"/>
                  </a:cubicBezTo>
                  <a:cubicBezTo>
                    <a:pt x="237" y="319"/>
                    <a:pt x="237" y="319"/>
                    <a:pt x="237" y="319"/>
                  </a:cubicBezTo>
                  <a:cubicBezTo>
                    <a:pt x="238" y="317"/>
                    <a:pt x="238" y="317"/>
                    <a:pt x="238" y="317"/>
                  </a:cubicBezTo>
                  <a:cubicBezTo>
                    <a:pt x="241" y="312"/>
                    <a:pt x="241" y="312"/>
                    <a:pt x="241" y="312"/>
                  </a:cubicBezTo>
                  <a:cubicBezTo>
                    <a:pt x="241" y="309"/>
                    <a:pt x="241" y="309"/>
                    <a:pt x="241" y="309"/>
                  </a:cubicBezTo>
                  <a:cubicBezTo>
                    <a:pt x="240" y="304"/>
                    <a:pt x="240" y="304"/>
                    <a:pt x="240" y="304"/>
                  </a:cubicBezTo>
                  <a:cubicBezTo>
                    <a:pt x="243" y="306"/>
                    <a:pt x="243" y="306"/>
                    <a:pt x="243" y="306"/>
                  </a:cubicBezTo>
                  <a:cubicBezTo>
                    <a:pt x="243" y="304"/>
                    <a:pt x="243" y="304"/>
                    <a:pt x="243" y="304"/>
                  </a:cubicBezTo>
                  <a:cubicBezTo>
                    <a:pt x="246" y="306"/>
                    <a:pt x="246" y="306"/>
                    <a:pt x="246" y="306"/>
                  </a:cubicBezTo>
                  <a:cubicBezTo>
                    <a:pt x="247" y="304"/>
                    <a:pt x="247" y="304"/>
                    <a:pt x="247" y="304"/>
                  </a:cubicBezTo>
                  <a:cubicBezTo>
                    <a:pt x="248" y="304"/>
                    <a:pt x="248" y="304"/>
                    <a:pt x="248" y="304"/>
                  </a:cubicBezTo>
                  <a:cubicBezTo>
                    <a:pt x="251" y="304"/>
                    <a:pt x="251" y="304"/>
                    <a:pt x="251" y="304"/>
                  </a:cubicBezTo>
                  <a:cubicBezTo>
                    <a:pt x="251" y="303"/>
                    <a:pt x="251" y="303"/>
                    <a:pt x="251" y="303"/>
                  </a:cubicBezTo>
                  <a:cubicBezTo>
                    <a:pt x="254" y="303"/>
                    <a:pt x="254" y="303"/>
                    <a:pt x="254" y="303"/>
                  </a:cubicBezTo>
                  <a:cubicBezTo>
                    <a:pt x="253" y="302"/>
                    <a:pt x="253" y="302"/>
                    <a:pt x="253" y="302"/>
                  </a:cubicBezTo>
                  <a:cubicBezTo>
                    <a:pt x="254" y="302"/>
                    <a:pt x="254" y="302"/>
                    <a:pt x="254" y="302"/>
                  </a:cubicBezTo>
                  <a:cubicBezTo>
                    <a:pt x="253" y="300"/>
                    <a:pt x="253" y="300"/>
                    <a:pt x="253" y="300"/>
                  </a:cubicBezTo>
                  <a:cubicBezTo>
                    <a:pt x="256" y="300"/>
                    <a:pt x="256" y="300"/>
                    <a:pt x="256" y="300"/>
                  </a:cubicBezTo>
                  <a:cubicBezTo>
                    <a:pt x="256" y="299"/>
                    <a:pt x="256" y="299"/>
                    <a:pt x="256" y="299"/>
                  </a:cubicBezTo>
                  <a:cubicBezTo>
                    <a:pt x="258" y="300"/>
                    <a:pt x="258" y="300"/>
                    <a:pt x="258" y="300"/>
                  </a:cubicBezTo>
                  <a:cubicBezTo>
                    <a:pt x="257" y="297"/>
                    <a:pt x="257" y="297"/>
                    <a:pt x="257" y="297"/>
                  </a:cubicBezTo>
                  <a:cubicBezTo>
                    <a:pt x="258" y="297"/>
                    <a:pt x="258" y="297"/>
                    <a:pt x="258" y="297"/>
                  </a:cubicBezTo>
                  <a:cubicBezTo>
                    <a:pt x="256" y="296"/>
                    <a:pt x="256" y="296"/>
                    <a:pt x="256" y="296"/>
                  </a:cubicBezTo>
                  <a:lnTo>
                    <a:pt x="254" y="29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2" name="Freeform 46"/>
            <p:cNvSpPr>
              <a:spLocks/>
            </p:cNvSpPr>
            <p:nvPr/>
          </p:nvSpPr>
          <p:spPr bwMode="auto">
            <a:xfrm>
              <a:off x="7508875" y="3610124"/>
              <a:ext cx="107950" cy="58737"/>
            </a:xfrm>
            <a:custGeom>
              <a:avLst/>
              <a:gdLst>
                <a:gd name="T0" fmla="*/ 2 w 68"/>
                <a:gd name="T1" fmla="*/ 24 h 37"/>
                <a:gd name="T2" fmla="*/ 0 w 68"/>
                <a:gd name="T3" fmla="*/ 18 h 37"/>
                <a:gd name="T4" fmla="*/ 0 w 68"/>
                <a:gd name="T5" fmla="*/ 18 h 37"/>
                <a:gd name="T6" fmla="*/ 2 w 68"/>
                <a:gd name="T7" fmla="*/ 18 h 37"/>
                <a:gd name="T8" fmla="*/ 8 w 68"/>
                <a:gd name="T9" fmla="*/ 18 h 37"/>
                <a:gd name="T10" fmla="*/ 13 w 68"/>
                <a:gd name="T11" fmla="*/ 16 h 37"/>
                <a:gd name="T12" fmla="*/ 13 w 68"/>
                <a:gd name="T13" fmla="*/ 16 h 37"/>
                <a:gd name="T14" fmla="*/ 18 w 68"/>
                <a:gd name="T15" fmla="*/ 16 h 37"/>
                <a:gd name="T16" fmla="*/ 18 w 68"/>
                <a:gd name="T17" fmla="*/ 11 h 37"/>
                <a:gd name="T18" fmla="*/ 21 w 68"/>
                <a:gd name="T19" fmla="*/ 11 h 37"/>
                <a:gd name="T20" fmla="*/ 21 w 68"/>
                <a:gd name="T21" fmla="*/ 8 h 37"/>
                <a:gd name="T22" fmla="*/ 21 w 68"/>
                <a:gd name="T23" fmla="*/ 8 h 37"/>
                <a:gd name="T24" fmla="*/ 34 w 68"/>
                <a:gd name="T25" fmla="*/ 11 h 37"/>
                <a:gd name="T26" fmla="*/ 45 w 68"/>
                <a:gd name="T27" fmla="*/ 8 h 37"/>
                <a:gd name="T28" fmla="*/ 45 w 68"/>
                <a:gd name="T29" fmla="*/ 8 h 37"/>
                <a:gd name="T30" fmla="*/ 55 w 68"/>
                <a:gd name="T31" fmla="*/ 3 h 37"/>
                <a:gd name="T32" fmla="*/ 68 w 68"/>
                <a:gd name="T33" fmla="*/ 0 h 37"/>
                <a:gd name="T34" fmla="*/ 68 w 68"/>
                <a:gd name="T35" fmla="*/ 0 h 37"/>
                <a:gd name="T36" fmla="*/ 60 w 68"/>
                <a:gd name="T37" fmla="*/ 3 h 37"/>
                <a:gd name="T38" fmla="*/ 52 w 68"/>
                <a:gd name="T39" fmla="*/ 11 h 37"/>
                <a:gd name="T40" fmla="*/ 52 w 68"/>
                <a:gd name="T41" fmla="*/ 11 h 37"/>
                <a:gd name="T42" fmla="*/ 47 w 68"/>
                <a:gd name="T43" fmla="*/ 16 h 37"/>
                <a:gd name="T44" fmla="*/ 47 w 68"/>
                <a:gd name="T45" fmla="*/ 16 h 37"/>
                <a:gd name="T46" fmla="*/ 55 w 68"/>
                <a:gd name="T47" fmla="*/ 24 h 37"/>
                <a:gd name="T48" fmla="*/ 55 w 68"/>
                <a:gd name="T49" fmla="*/ 24 h 37"/>
                <a:gd name="T50" fmla="*/ 47 w 68"/>
                <a:gd name="T51" fmla="*/ 24 h 37"/>
                <a:gd name="T52" fmla="*/ 45 w 68"/>
                <a:gd name="T53" fmla="*/ 24 h 37"/>
                <a:gd name="T54" fmla="*/ 45 w 68"/>
                <a:gd name="T55" fmla="*/ 24 h 37"/>
                <a:gd name="T56" fmla="*/ 37 w 68"/>
                <a:gd name="T57" fmla="*/ 29 h 37"/>
                <a:gd name="T58" fmla="*/ 37 w 68"/>
                <a:gd name="T59" fmla="*/ 29 h 37"/>
                <a:gd name="T60" fmla="*/ 29 w 68"/>
                <a:gd name="T61" fmla="*/ 34 h 37"/>
                <a:gd name="T62" fmla="*/ 26 w 68"/>
                <a:gd name="T63" fmla="*/ 34 h 37"/>
                <a:gd name="T64" fmla="*/ 26 w 68"/>
                <a:gd name="T65" fmla="*/ 37 h 37"/>
                <a:gd name="T66" fmla="*/ 26 w 68"/>
                <a:gd name="T67" fmla="*/ 37 h 37"/>
                <a:gd name="T68" fmla="*/ 10 w 68"/>
                <a:gd name="T69" fmla="*/ 34 h 37"/>
                <a:gd name="T70" fmla="*/ 8 w 68"/>
                <a:gd name="T71" fmla="*/ 29 h 37"/>
                <a:gd name="T72" fmla="*/ 2 w 68"/>
                <a:gd name="T73" fmla="*/ 24 h 37"/>
                <a:gd name="T74" fmla="*/ 2 w 68"/>
                <a:gd name="T75" fmla="*/ 24 h 37"/>
                <a:gd name="T76" fmla="*/ 2 w 68"/>
                <a:gd name="T77" fmla="*/ 24 h 37"/>
                <a:gd name="T78" fmla="*/ 2 w 68"/>
                <a:gd name="T79" fmla="*/ 24 h 37"/>
                <a:gd name="T80" fmla="*/ 2 w 68"/>
                <a:gd name="T81" fmla="*/ 24 h 37"/>
                <a:gd name="T82" fmla="*/ 2 w 68"/>
                <a:gd name="T83" fmla="*/ 24 h 37"/>
                <a:gd name="T84" fmla="*/ 2 w 68"/>
                <a:gd name="T85" fmla="*/ 24 h 37"/>
                <a:gd name="T86" fmla="*/ 2 w 68"/>
                <a:gd name="T87" fmla="*/ 24 h 37"/>
                <a:gd name="T88" fmla="*/ 2 w 68"/>
                <a:gd name="T89" fmla="*/ 24 h 37"/>
                <a:gd name="T90" fmla="*/ 2 w 68"/>
                <a:gd name="T91" fmla="*/ 24 h 37"/>
                <a:gd name="T92" fmla="*/ 2 w 68"/>
                <a:gd name="T93" fmla="*/ 24 h 37"/>
                <a:gd name="T94" fmla="*/ 2 w 68"/>
                <a:gd name="T95"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37">
                  <a:moveTo>
                    <a:pt x="2" y="24"/>
                  </a:moveTo>
                  <a:lnTo>
                    <a:pt x="0" y="18"/>
                  </a:lnTo>
                  <a:lnTo>
                    <a:pt x="0" y="18"/>
                  </a:lnTo>
                  <a:lnTo>
                    <a:pt x="2" y="18"/>
                  </a:lnTo>
                  <a:lnTo>
                    <a:pt x="8" y="18"/>
                  </a:lnTo>
                  <a:lnTo>
                    <a:pt x="13" y="16"/>
                  </a:lnTo>
                  <a:lnTo>
                    <a:pt x="13" y="16"/>
                  </a:lnTo>
                  <a:lnTo>
                    <a:pt x="18" y="16"/>
                  </a:lnTo>
                  <a:lnTo>
                    <a:pt x="18" y="11"/>
                  </a:lnTo>
                  <a:lnTo>
                    <a:pt x="21" y="11"/>
                  </a:lnTo>
                  <a:lnTo>
                    <a:pt x="21" y="8"/>
                  </a:lnTo>
                  <a:lnTo>
                    <a:pt x="21" y="8"/>
                  </a:lnTo>
                  <a:lnTo>
                    <a:pt x="34" y="11"/>
                  </a:lnTo>
                  <a:lnTo>
                    <a:pt x="45" y="8"/>
                  </a:lnTo>
                  <a:lnTo>
                    <a:pt x="45" y="8"/>
                  </a:lnTo>
                  <a:lnTo>
                    <a:pt x="55" y="3"/>
                  </a:lnTo>
                  <a:lnTo>
                    <a:pt x="68" y="0"/>
                  </a:lnTo>
                  <a:lnTo>
                    <a:pt x="68" y="0"/>
                  </a:lnTo>
                  <a:lnTo>
                    <a:pt x="60" y="3"/>
                  </a:lnTo>
                  <a:lnTo>
                    <a:pt x="52" y="11"/>
                  </a:lnTo>
                  <a:lnTo>
                    <a:pt x="52" y="11"/>
                  </a:lnTo>
                  <a:lnTo>
                    <a:pt x="47" y="16"/>
                  </a:lnTo>
                  <a:lnTo>
                    <a:pt x="47" y="16"/>
                  </a:lnTo>
                  <a:lnTo>
                    <a:pt x="55" y="24"/>
                  </a:lnTo>
                  <a:lnTo>
                    <a:pt x="55" y="24"/>
                  </a:lnTo>
                  <a:lnTo>
                    <a:pt x="47" y="24"/>
                  </a:lnTo>
                  <a:lnTo>
                    <a:pt x="45" y="24"/>
                  </a:lnTo>
                  <a:lnTo>
                    <a:pt x="45" y="24"/>
                  </a:lnTo>
                  <a:lnTo>
                    <a:pt x="37" y="29"/>
                  </a:lnTo>
                  <a:lnTo>
                    <a:pt x="37" y="29"/>
                  </a:lnTo>
                  <a:lnTo>
                    <a:pt x="29" y="34"/>
                  </a:lnTo>
                  <a:lnTo>
                    <a:pt x="26" y="34"/>
                  </a:lnTo>
                  <a:lnTo>
                    <a:pt x="26" y="37"/>
                  </a:lnTo>
                  <a:lnTo>
                    <a:pt x="26" y="37"/>
                  </a:lnTo>
                  <a:lnTo>
                    <a:pt x="10" y="34"/>
                  </a:lnTo>
                  <a:lnTo>
                    <a:pt x="8" y="29"/>
                  </a:lnTo>
                  <a:lnTo>
                    <a:pt x="2" y="24"/>
                  </a:lnTo>
                  <a:lnTo>
                    <a:pt x="2" y="24"/>
                  </a:lnTo>
                  <a:lnTo>
                    <a:pt x="2" y="24"/>
                  </a:lnTo>
                  <a:lnTo>
                    <a:pt x="2" y="24"/>
                  </a:lnTo>
                  <a:lnTo>
                    <a:pt x="2" y="24"/>
                  </a:lnTo>
                  <a:lnTo>
                    <a:pt x="2" y="24"/>
                  </a:lnTo>
                  <a:lnTo>
                    <a:pt x="2" y="24"/>
                  </a:lnTo>
                  <a:lnTo>
                    <a:pt x="2" y="24"/>
                  </a:lnTo>
                  <a:lnTo>
                    <a:pt x="2" y="24"/>
                  </a:lnTo>
                  <a:lnTo>
                    <a:pt x="2" y="24"/>
                  </a:lnTo>
                  <a:lnTo>
                    <a:pt x="2" y="24"/>
                  </a:lnTo>
                  <a:lnTo>
                    <a:pt x="2" y="2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3" name="Freeform 47"/>
            <p:cNvSpPr>
              <a:spLocks/>
            </p:cNvSpPr>
            <p:nvPr/>
          </p:nvSpPr>
          <p:spPr bwMode="auto">
            <a:xfrm>
              <a:off x="7202488" y="3244999"/>
              <a:ext cx="892175" cy="352425"/>
            </a:xfrm>
            <a:custGeom>
              <a:avLst/>
              <a:gdLst>
                <a:gd name="T0" fmla="*/ 209 w 213"/>
                <a:gd name="T1" fmla="*/ 60 h 84"/>
                <a:gd name="T2" fmla="*/ 205 w 213"/>
                <a:gd name="T3" fmla="*/ 53 h 84"/>
                <a:gd name="T4" fmla="*/ 203 w 213"/>
                <a:gd name="T5" fmla="*/ 44 h 84"/>
                <a:gd name="T6" fmla="*/ 203 w 213"/>
                <a:gd name="T7" fmla="*/ 33 h 84"/>
                <a:gd name="T8" fmla="*/ 205 w 213"/>
                <a:gd name="T9" fmla="*/ 28 h 84"/>
                <a:gd name="T10" fmla="*/ 193 w 213"/>
                <a:gd name="T11" fmla="*/ 25 h 84"/>
                <a:gd name="T12" fmla="*/ 193 w 213"/>
                <a:gd name="T13" fmla="*/ 20 h 84"/>
                <a:gd name="T14" fmla="*/ 189 w 213"/>
                <a:gd name="T15" fmla="*/ 11 h 84"/>
                <a:gd name="T16" fmla="*/ 181 w 213"/>
                <a:gd name="T17" fmla="*/ 14 h 84"/>
                <a:gd name="T18" fmla="*/ 167 w 213"/>
                <a:gd name="T19" fmla="*/ 7 h 84"/>
                <a:gd name="T20" fmla="*/ 144 w 213"/>
                <a:gd name="T21" fmla="*/ 12 h 84"/>
                <a:gd name="T22" fmla="*/ 130 w 213"/>
                <a:gd name="T23" fmla="*/ 15 h 84"/>
                <a:gd name="T24" fmla="*/ 124 w 213"/>
                <a:gd name="T25" fmla="*/ 14 h 84"/>
                <a:gd name="T26" fmla="*/ 113 w 213"/>
                <a:gd name="T27" fmla="*/ 10 h 84"/>
                <a:gd name="T28" fmla="*/ 107 w 213"/>
                <a:gd name="T29" fmla="*/ 4 h 84"/>
                <a:gd name="T30" fmla="*/ 100 w 213"/>
                <a:gd name="T31" fmla="*/ 4 h 84"/>
                <a:gd name="T32" fmla="*/ 94 w 213"/>
                <a:gd name="T33" fmla="*/ 0 h 84"/>
                <a:gd name="T34" fmla="*/ 80 w 213"/>
                <a:gd name="T35" fmla="*/ 1 h 84"/>
                <a:gd name="T36" fmla="*/ 58 w 213"/>
                <a:gd name="T37" fmla="*/ 8 h 84"/>
                <a:gd name="T38" fmla="*/ 48 w 213"/>
                <a:gd name="T39" fmla="*/ 12 h 84"/>
                <a:gd name="T40" fmla="*/ 31 w 213"/>
                <a:gd name="T41" fmla="*/ 12 h 84"/>
                <a:gd name="T42" fmla="*/ 35 w 213"/>
                <a:gd name="T43" fmla="*/ 17 h 84"/>
                <a:gd name="T44" fmla="*/ 28 w 213"/>
                <a:gd name="T45" fmla="*/ 21 h 84"/>
                <a:gd name="T46" fmla="*/ 28 w 213"/>
                <a:gd name="T47" fmla="*/ 22 h 84"/>
                <a:gd name="T48" fmla="*/ 20 w 213"/>
                <a:gd name="T49" fmla="*/ 21 h 84"/>
                <a:gd name="T50" fmla="*/ 11 w 213"/>
                <a:gd name="T51" fmla="*/ 21 h 84"/>
                <a:gd name="T52" fmla="*/ 2 w 213"/>
                <a:gd name="T53" fmla="*/ 25 h 84"/>
                <a:gd name="T54" fmla="*/ 1 w 213"/>
                <a:gd name="T55" fmla="*/ 35 h 84"/>
                <a:gd name="T56" fmla="*/ 5 w 213"/>
                <a:gd name="T57" fmla="*/ 37 h 84"/>
                <a:gd name="T58" fmla="*/ 10 w 213"/>
                <a:gd name="T59" fmla="*/ 43 h 84"/>
                <a:gd name="T60" fmla="*/ 11 w 213"/>
                <a:gd name="T61" fmla="*/ 48 h 84"/>
                <a:gd name="T62" fmla="*/ 7 w 213"/>
                <a:gd name="T63" fmla="*/ 51 h 84"/>
                <a:gd name="T64" fmla="*/ 14 w 213"/>
                <a:gd name="T65" fmla="*/ 55 h 84"/>
                <a:gd name="T66" fmla="*/ 13 w 213"/>
                <a:gd name="T67" fmla="*/ 60 h 84"/>
                <a:gd name="T68" fmla="*/ 17 w 213"/>
                <a:gd name="T69" fmla="*/ 64 h 84"/>
                <a:gd name="T70" fmla="*/ 15 w 213"/>
                <a:gd name="T71" fmla="*/ 68 h 84"/>
                <a:gd name="T72" fmla="*/ 24 w 213"/>
                <a:gd name="T73" fmla="*/ 70 h 84"/>
                <a:gd name="T74" fmla="*/ 17 w 213"/>
                <a:gd name="T75" fmla="*/ 73 h 84"/>
                <a:gd name="T76" fmla="*/ 24 w 213"/>
                <a:gd name="T77" fmla="*/ 73 h 84"/>
                <a:gd name="T78" fmla="*/ 30 w 213"/>
                <a:gd name="T79" fmla="*/ 71 h 84"/>
                <a:gd name="T80" fmla="*/ 35 w 213"/>
                <a:gd name="T81" fmla="*/ 74 h 84"/>
                <a:gd name="T82" fmla="*/ 44 w 213"/>
                <a:gd name="T83" fmla="*/ 80 h 84"/>
                <a:gd name="T84" fmla="*/ 51 w 213"/>
                <a:gd name="T85" fmla="*/ 78 h 84"/>
                <a:gd name="T86" fmla="*/ 54 w 213"/>
                <a:gd name="T87" fmla="*/ 70 h 84"/>
                <a:gd name="T88" fmla="*/ 71 w 213"/>
                <a:gd name="T89" fmla="*/ 77 h 84"/>
                <a:gd name="T90" fmla="*/ 84 w 213"/>
                <a:gd name="T91" fmla="*/ 80 h 84"/>
                <a:gd name="T92" fmla="*/ 91 w 213"/>
                <a:gd name="T93" fmla="*/ 78 h 84"/>
                <a:gd name="T94" fmla="*/ 107 w 213"/>
                <a:gd name="T95" fmla="*/ 74 h 84"/>
                <a:gd name="T96" fmla="*/ 114 w 213"/>
                <a:gd name="T97" fmla="*/ 70 h 84"/>
                <a:gd name="T98" fmla="*/ 113 w 213"/>
                <a:gd name="T99" fmla="*/ 77 h 84"/>
                <a:gd name="T100" fmla="*/ 114 w 213"/>
                <a:gd name="T101" fmla="*/ 83 h 84"/>
                <a:gd name="T102" fmla="*/ 119 w 213"/>
                <a:gd name="T103" fmla="*/ 81 h 84"/>
                <a:gd name="T104" fmla="*/ 120 w 213"/>
                <a:gd name="T105" fmla="*/ 73 h 84"/>
                <a:gd name="T106" fmla="*/ 127 w 213"/>
                <a:gd name="T107" fmla="*/ 73 h 84"/>
                <a:gd name="T108" fmla="*/ 143 w 213"/>
                <a:gd name="T109" fmla="*/ 71 h 84"/>
                <a:gd name="T110" fmla="*/ 159 w 213"/>
                <a:gd name="T111" fmla="*/ 70 h 84"/>
                <a:gd name="T112" fmla="*/ 174 w 213"/>
                <a:gd name="T113" fmla="*/ 67 h 84"/>
                <a:gd name="T114" fmla="*/ 185 w 213"/>
                <a:gd name="T115" fmla="*/ 66 h 84"/>
                <a:gd name="T116" fmla="*/ 187 w 213"/>
                <a:gd name="T117" fmla="*/ 65 h 84"/>
                <a:gd name="T118" fmla="*/ 199 w 213"/>
                <a:gd name="T119" fmla="*/ 65 h 84"/>
                <a:gd name="T120" fmla="*/ 206 w 213"/>
                <a:gd name="T121" fmla="*/ 65 h 84"/>
                <a:gd name="T122" fmla="*/ 210 w 213"/>
                <a:gd name="T123"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3" h="84">
                  <a:moveTo>
                    <a:pt x="212" y="65"/>
                  </a:moveTo>
                  <a:cubicBezTo>
                    <a:pt x="212" y="64"/>
                    <a:pt x="212" y="64"/>
                    <a:pt x="212" y="64"/>
                  </a:cubicBezTo>
                  <a:cubicBezTo>
                    <a:pt x="209" y="63"/>
                    <a:pt x="209" y="63"/>
                    <a:pt x="209" y="63"/>
                  </a:cubicBezTo>
                  <a:cubicBezTo>
                    <a:pt x="209" y="60"/>
                    <a:pt x="209" y="60"/>
                    <a:pt x="209" y="60"/>
                  </a:cubicBezTo>
                  <a:cubicBezTo>
                    <a:pt x="207" y="57"/>
                    <a:pt x="207" y="57"/>
                    <a:pt x="207" y="57"/>
                  </a:cubicBezTo>
                  <a:cubicBezTo>
                    <a:pt x="206" y="57"/>
                    <a:pt x="206" y="57"/>
                    <a:pt x="206" y="57"/>
                  </a:cubicBezTo>
                  <a:cubicBezTo>
                    <a:pt x="205" y="55"/>
                    <a:pt x="205" y="55"/>
                    <a:pt x="205" y="55"/>
                  </a:cubicBezTo>
                  <a:cubicBezTo>
                    <a:pt x="205" y="53"/>
                    <a:pt x="205" y="53"/>
                    <a:pt x="205" y="53"/>
                  </a:cubicBezTo>
                  <a:cubicBezTo>
                    <a:pt x="206" y="50"/>
                    <a:pt x="206" y="50"/>
                    <a:pt x="206" y="50"/>
                  </a:cubicBezTo>
                  <a:cubicBezTo>
                    <a:pt x="205" y="50"/>
                    <a:pt x="205" y="50"/>
                    <a:pt x="205" y="50"/>
                  </a:cubicBezTo>
                  <a:cubicBezTo>
                    <a:pt x="205" y="47"/>
                    <a:pt x="205" y="47"/>
                    <a:pt x="205" y="47"/>
                  </a:cubicBezTo>
                  <a:cubicBezTo>
                    <a:pt x="203" y="44"/>
                    <a:pt x="203" y="44"/>
                    <a:pt x="203" y="44"/>
                  </a:cubicBezTo>
                  <a:cubicBezTo>
                    <a:pt x="202" y="40"/>
                    <a:pt x="202" y="40"/>
                    <a:pt x="202" y="40"/>
                  </a:cubicBezTo>
                  <a:cubicBezTo>
                    <a:pt x="199" y="35"/>
                    <a:pt x="199" y="35"/>
                    <a:pt x="199" y="35"/>
                  </a:cubicBezTo>
                  <a:cubicBezTo>
                    <a:pt x="203" y="35"/>
                    <a:pt x="203" y="35"/>
                    <a:pt x="203" y="35"/>
                  </a:cubicBezTo>
                  <a:cubicBezTo>
                    <a:pt x="203" y="33"/>
                    <a:pt x="203" y="33"/>
                    <a:pt x="203" y="33"/>
                  </a:cubicBezTo>
                  <a:cubicBezTo>
                    <a:pt x="205" y="31"/>
                    <a:pt x="205" y="31"/>
                    <a:pt x="205" y="31"/>
                  </a:cubicBezTo>
                  <a:cubicBezTo>
                    <a:pt x="206" y="32"/>
                    <a:pt x="206" y="32"/>
                    <a:pt x="206" y="32"/>
                  </a:cubicBezTo>
                  <a:cubicBezTo>
                    <a:pt x="206" y="30"/>
                    <a:pt x="206" y="30"/>
                    <a:pt x="206" y="30"/>
                  </a:cubicBezTo>
                  <a:cubicBezTo>
                    <a:pt x="205" y="28"/>
                    <a:pt x="205" y="28"/>
                    <a:pt x="205" y="28"/>
                  </a:cubicBezTo>
                  <a:cubicBezTo>
                    <a:pt x="203" y="27"/>
                    <a:pt x="203" y="27"/>
                    <a:pt x="203" y="27"/>
                  </a:cubicBezTo>
                  <a:cubicBezTo>
                    <a:pt x="200" y="27"/>
                    <a:pt x="200" y="27"/>
                    <a:pt x="200" y="27"/>
                  </a:cubicBezTo>
                  <a:cubicBezTo>
                    <a:pt x="197" y="27"/>
                    <a:pt x="197" y="27"/>
                    <a:pt x="197" y="27"/>
                  </a:cubicBezTo>
                  <a:cubicBezTo>
                    <a:pt x="193" y="25"/>
                    <a:pt x="193" y="25"/>
                    <a:pt x="193" y="25"/>
                  </a:cubicBezTo>
                  <a:cubicBezTo>
                    <a:pt x="195" y="24"/>
                    <a:pt x="195" y="24"/>
                    <a:pt x="195" y="24"/>
                  </a:cubicBezTo>
                  <a:cubicBezTo>
                    <a:pt x="193" y="22"/>
                    <a:pt x="193" y="22"/>
                    <a:pt x="193" y="22"/>
                  </a:cubicBezTo>
                  <a:cubicBezTo>
                    <a:pt x="193" y="21"/>
                    <a:pt x="193" y="21"/>
                    <a:pt x="193" y="21"/>
                  </a:cubicBezTo>
                  <a:cubicBezTo>
                    <a:pt x="193" y="20"/>
                    <a:pt x="193" y="20"/>
                    <a:pt x="193" y="20"/>
                  </a:cubicBezTo>
                  <a:cubicBezTo>
                    <a:pt x="193" y="18"/>
                    <a:pt x="193" y="18"/>
                    <a:pt x="193" y="18"/>
                  </a:cubicBezTo>
                  <a:cubicBezTo>
                    <a:pt x="192" y="17"/>
                    <a:pt x="192" y="17"/>
                    <a:pt x="192" y="17"/>
                  </a:cubicBezTo>
                  <a:cubicBezTo>
                    <a:pt x="190" y="14"/>
                    <a:pt x="190" y="14"/>
                    <a:pt x="190" y="14"/>
                  </a:cubicBezTo>
                  <a:cubicBezTo>
                    <a:pt x="189" y="11"/>
                    <a:pt x="189" y="11"/>
                    <a:pt x="189" y="11"/>
                  </a:cubicBezTo>
                  <a:cubicBezTo>
                    <a:pt x="187" y="11"/>
                    <a:pt x="187" y="11"/>
                    <a:pt x="187" y="11"/>
                  </a:cubicBezTo>
                  <a:cubicBezTo>
                    <a:pt x="186" y="11"/>
                    <a:pt x="186" y="11"/>
                    <a:pt x="186" y="11"/>
                  </a:cubicBezTo>
                  <a:cubicBezTo>
                    <a:pt x="186" y="10"/>
                    <a:pt x="186" y="10"/>
                    <a:pt x="186" y="10"/>
                  </a:cubicBezTo>
                  <a:cubicBezTo>
                    <a:pt x="184" y="12"/>
                    <a:pt x="181" y="14"/>
                    <a:pt x="181" y="14"/>
                  </a:cubicBezTo>
                  <a:cubicBezTo>
                    <a:pt x="172" y="10"/>
                    <a:pt x="172" y="10"/>
                    <a:pt x="172" y="10"/>
                  </a:cubicBezTo>
                  <a:cubicBezTo>
                    <a:pt x="172" y="8"/>
                    <a:pt x="172" y="8"/>
                    <a:pt x="172" y="8"/>
                  </a:cubicBezTo>
                  <a:cubicBezTo>
                    <a:pt x="170" y="8"/>
                    <a:pt x="170" y="8"/>
                    <a:pt x="170" y="8"/>
                  </a:cubicBezTo>
                  <a:cubicBezTo>
                    <a:pt x="167" y="7"/>
                    <a:pt x="167" y="7"/>
                    <a:pt x="167" y="7"/>
                  </a:cubicBezTo>
                  <a:cubicBezTo>
                    <a:pt x="156" y="14"/>
                    <a:pt x="156" y="14"/>
                    <a:pt x="156" y="14"/>
                  </a:cubicBezTo>
                  <a:cubicBezTo>
                    <a:pt x="152" y="15"/>
                    <a:pt x="152" y="15"/>
                    <a:pt x="152" y="15"/>
                  </a:cubicBezTo>
                  <a:cubicBezTo>
                    <a:pt x="147" y="14"/>
                    <a:pt x="147" y="14"/>
                    <a:pt x="147" y="14"/>
                  </a:cubicBezTo>
                  <a:cubicBezTo>
                    <a:pt x="144" y="12"/>
                    <a:pt x="144" y="12"/>
                    <a:pt x="144" y="12"/>
                  </a:cubicBezTo>
                  <a:cubicBezTo>
                    <a:pt x="142" y="12"/>
                    <a:pt x="142" y="12"/>
                    <a:pt x="142" y="12"/>
                  </a:cubicBezTo>
                  <a:cubicBezTo>
                    <a:pt x="137" y="14"/>
                    <a:pt x="137" y="14"/>
                    <a:pt x="137" y="14"/>
                  </a:cubicBezTo>
                  <a:cubicBezTo>
                    <a:pt x="134" y="15"/>
                    <a:pt x="134" y="15"/>
                    <a:pt x="134" y="15"/>
                  </a:cubicBezTo>
                  <a:cubicBezTo>
                    <a:pt x="130" y="15"/>
                    <a:pt x="130" y="15"/>
                    <a:pt x="130" y="15"/>
                  </a:cubicBezTo>
                  <a:cubicBezTo>
                    <a:pt x="127" y="14"/>
                    <a:pt x="127" y="14"/>
                    <a:pt x="127" y="14"/>
                  </a:cubicBezTo>
                  <a:cubicBezTo>
                    <a:pt x="127" y="12"/>
                    <a:pt x="127" y="12"/>
                    <a:pt x="127" y="12"/>
                  </a:cubicBezTo>
                  <a:cubicBezTo>
                    <a:pt x="126" y="12"/>
                    <a:pt x="126" y="12"/>
                    <a:pt x="126" y="12"/>
                  </a:cubicBezTo>
                  <a:cubicBezTo>
                    <a:pt x="124" y="14"/>
                    <a:pt x="124" y="14"/>
                    <a:pt x="124" y="14"/>
                  </a:cubicBezTo>
                  <a:cubicBezTo>
                    <a:pt x="121" y="12"/>
                    <a:pt x="121" y="12"/>
                    <a:pt x="121" y="12"/>
                  </a:cubicBezTo>
                  <a:cubicBezTo>
                    <a:pt x="117" y="10"/>
                    <a:pt x="117" y="10"/>
                    <a:pt x="117" y="10"/>
                  </a:cubicBezTo>
                  <a:cubicBezTo>
                    <a:pt x="114" y="10"/>
                    <a:pt x="114" y="10"/>
                    <a:pt x="114" y="10"/>
                  </a:cubicBezTo>
                  <a:cubicBezTo>
                    <a:pt x="113" y="10"/>
                    <a:pt x="113" y="10"/>
                    <a:pt x="113" y="10"/>
                  </a:cubicBezTo>
                  <a:cubicBezTo>
                    <a:pt x="111" y="11"/>
                    <a:pt x="111" y="11"/>
                    <a:pt x="111" y="11"/>
                  </a:cubicBezTo>
                  <a:cubicBezTo>
                    <a:pt x="110" y="10"/>
                    <a:pt x="110" y="10"/>
                    <a:pt x="110" y="10"/>
                  </a:cubicBezTo>
                  <a:cubicBezTo>
                    <a:pt x="109" y="7"/>
                    <a:pt x="109" y="7"/>
                    <a:pt x="109" y="7"/>
                  </a:cubicBezTo>
                  <a:cubicBezTo>
                    <a:pt x="107" y="4"/>
                    <a:pt x="107" y="4"/>
                    <a:pt x="107" y="4"/>
                  </a:cubicBezTo>
                  <a:cubicBezTo>
                    <a:pt x="106" y="4"/>
                    <a:pt x="106" y="4"/>
                    <a:pt x="106" y="4"/>
                  </a:cubicBezTo>
                  <a:cubicBezTo>
                    <a:pt x="104" y="4"/>
                    <a:pt x="104" y="4"/>
                    <a:pt x="104" y="4"/>
                  </a:cubicBezTo>
                  <a:cubicBezTo>
                    <a:pt x="103" y="5"/>
                    <a:pt x="103" y="5"/>
                    <a:pt x="103" y="5"/>
                  </a:cubicBezTo>
                  <a:cubicBezTo>
                    <a:pt x="100" y="4"/>
                    <a:pt x="100" y="4"/>
                    <a:pt x="100" y="4"/>
                  </a:cubicBezTo>
                  <a:cubicBezTo>
                    <a:pt x="97" y="2"/>
                    <a:pt x="97" y="2"/>
                    <a:pt x="97" y="2"/>
                  </a:cubicBezTo>
                  <a:cubicBezTo>
                    <a:pt x="96" y="1"/>
                    <a:pt x="96" y="1"/>
                    <a:pt x="96" y="1"/>
                  </a:cubicBezTo>
                  <a:cubicBezTo>
                    <a:pt x="97" y="0"/>
                    <a:pt x="97" y="0"/>
                    <a:pt x="97" y="0"/>
                  </a:cubicBezTo>
                  <a:cubicBezTo>
                    <a:pt x="94" y="0"/>
                    <a:pt x="94" y="0"/>
                    <a:pt x="94" y="0"/>
                  </a:cubicBezTo>
                  <a:cubicBezTo>
                    <a:pt x="93" y="1"/>
                    <a:pt x="93" y="1"/>
                    <a:pt x="93" y="1"/>
                  </a:cubicBezTo>
                  <a:cubicBezTo>
                    <a:pt x="88" y="1"/>
                    <a:pt x="88" y="1"/>
                    <a:pt x="88" y="1"/>
                  </a:cubicBezTo>
                  <a:cubicBezTo>
                    <a:pt x="86" y="1"/>
                    <a:pt x="86" y="1"/>
                    <a:pt x="86" y="1"/>
                  </a:cubicBezTo>
                  <a:cubicBezTo>
                    <a:pt x="80" y="1"/>
                    <a:pt x="80" y="1"/>
                    <a:pt x="80" y="1"/>
                  </a:cubicBezTo>
                  <a:cubicBezTo>
                    <a:pt x="73" y="1"/>
                    <a:pt x="73" y="1"/>
                    <a:pt x="73" y="1"/>
                  </a:cubicBezTo>
                  <a:cubicBezTo>
                    <a:pt x="67" y="4"/>
                    <a:pt x="67" y="4"/>
                    <a:pt x="67" y="4"/>
                  </a:cubicBezTo>
                  <a:cubicBezTo>
                    <a:pt x="61" y="7"/>
                    <a:pt x="61" y="7"/>
                    <a:pt x="61" y="7"/>
                  </a:cubicBezTo>
                  <a:cubicBezTo>
                    <a:pt x="58" y="8"/>
                    <a:pt x="58" y="8"/>
                    <a:pt x="58" y="8"/>
                  </a:cubicBezTo>
                  <a:cubicBezTo>
                    <a:pt x="56" y="10"/>
                    <a:pt x="56" y="10"/>
                    <a:pt x="56" y="10"/>
                  </a:cubicBezTo>
                  <a:cubicBezTo>
                    <a:pt x="56" y="12"/>
                    <a:pt x="56" y="12"/>
                    <a:pt x="56" y="12"/>
                  </a:cubicBezTo>
                  <a:cubicBezTo>
                    <a:pt x="53" y="12"/>
                    <a:pt x="53" y="12"/>
                    <a:pt x="53" y="12"/>
                  </a:cubicBezTo>
                  <a:cubicBezTo>
                    <a:pt x="48" y="12"/>
                    <a:pt x="48" y="12"/>
                    <a:pt x="48" y="12"/>
                  </a:cubicBezTo>
                  <a:cubicBezTo>
                    <a:pt x="43" y="12"/>
                    <a:pt x="43" y="12"/>
                    <a:pt x="43" y="12"/>
                  </a:cubicBezTo>
                  <a:cubicBezTo>
                    <a:pt x="38" y="12"/>
                    <a:pt x="38" y="12"/>
                    <a:pt x="38" y="12"/>
                  </a:cubicBezTo>
                  <a:cubicBezTo>
                    <a:pt x="34" y="11"/>
                    <a:pt x="34" y="11"/>
                    <a:pt x="34" y="11"/>
                  </a:cubicBezTo>
                  <a:cubicBezTo>
                    <a:pt x="31" y="12"/>
                    <a:pt x="31" y="12"/>
                    <a:pt x="31" y="12"/>
                  </a:cubicBezTo>
                  <a:cubicBezTo>
                    <a:pt x="30" y="14"/>
                    <a:pt x="30" y="14"/>
                    <a:pt x="30" y="14"/>
                  </a:cubicBezTo>
                  <a:cubicBezTo>
                    <a:pt x="31" y="15"/>
                    <a:pt x="31" y="15"/>
                    <a:pt x="31" y="15"/>
                  </a:cubicBezTo>
                  <a:cubicBezTo>
                    <a:pt x="33" y="17"/>
                    <a:pt x="33" y="17"/>
                    <a:pt x="33" y="17"/>
                  </a:cubicBezTo>
                  <a:cubicBezTo>
                    <a:pt x="35" y="17"/>
                    <a:pt x="35" y="17"/>
                    <a:pt x="35" y="17"/>
                  </a:cubicBezTo>
                  <a:cubicBezTo>
                    <a:pt x="40" y="18"/>
                    <a:pt x="40" y="18"/>
                    <a:pt x="40" y="18"/>
                  </a:cubicBezTo>
                  <a:cubicBezTo>
                    <a:pt x="34" y="18"/>
                    <a:pt x="34" y="18"/>
                    <a:pt x="34" y="18"/>
                  </a:cubicBezTo>
                  <a:cubicBezTo>
                    <a:pt x="31" y="18"/>
                    <a:pt x="31" y="18"/>
                    <a:pt x="31" y="18"/>
                  </a:cubicBezTo>
                  <a:cubicBezTo>
                    <a:pt x="28" y="21"/>
                    <a:pt x="28" y="21"/>
                    <a:pt x="28" y="21"/>
                  </a:cubicBezTo>
                  <a:cubicBezTo>
                    <a:pt x="31" y="21"/>
                    <a:pt x="31" y="21"/>
                    <a:pt x="31" y="21"/>
                  </a:cubicBezTo>
                  <a:cubicBezTo>
                    <a:pt x="33" y="21"/>
                    <a:pt x="33" y="21"/>
                    <a:pt x="33" y="21"/>
                  </a:cubicBezTo>
                  <a:cubicBezTo>
                    <a:pt x="30" y="22"/>
                    <a:pt x="30" y="22"/>
                    <a:pt x="30" y="22"/>
                  </a:cubicBezTo>
                  <a:cubicBezTo>
                    <a:pt x="28" y="22"/>
                    <a:pt x="28" y="22"/>
                    <a:pt x="28" y="22"/>
                  </a:cubicBezTo>
                  <a:cubicBezTo>
                    <a:pt x="24" y="22"/>
                    <a:pt x="24" y="22"/>
                    <a:pt x="24" y="22"/>
                  </a:cubicBezTo>
                  <a:cubicBezTo>
                    <a:pt x="21" y="22"/>
                    <a:pt x="21" y="22"/>
                    <a:pt x="21" y="22"/>
                  </a:cubicBezTo>
                  <a:cubicBezTo>
                    <a:pt x="18" y="22"/>
                    <a:pt x="18" y="22"/>
                    <a:pt x="18" y="22"/>
                  </a:cubicBezTo>
                  <a:cubicBezTo>
                    <a:pt x="20" y="21"/>
                    <a:pt x="20" y="21"/>
                    <a:pt x="20" y="21"/>
                  </a:cubicBezTo>
                  <a:cubicBezTo>
                    <a:pt x="15" y="21"/>
                    <a:pt x="15" y="21"/>
                    <a:pt x="15" y="21"/>
                  </a:cubicBezTo>
                  <a:cubicBezTo>
                    <a:pt x="17" y="22"/>
                    <a:pt x="17" y="22"/>
                    <a:pt x="17" y="22"/>
                  </a:cubicBezTo>
                  <a:cubicBezTo>
                    <a:pt x="13" y="22"/>
                    <a:pt x="13" y="22"/>
                    <a:pt x="13" y="22"/>
                  </a:cubicBezTo>
                  <a:cubicBezTo>
                    <a:pt x="11" y="21"/>
                    <a:pt x="11" y="21"/>
                    <a:pt x="11" y="21"/>
                  </a:cubicBezTo>
                  <a:cubicBezTo>
                    <a:pt x="10" y="22"/>
                    <a:pt x="10" y="22"/>
                    <a:pt x="10" y="22"/>
                  </a:cubicBezTo>
                  <a:cubicBezTo>
                    <a:pt x="7" y="22"/>
                    <a:pt x="7" y="22"/>
                    <a:pt x="7" y="22"/>
                  </a:cubicBezTo>
                  <a:cubicBezTo>
                    <a:pt x="5" y="22"/>
                    <a:pt x="5" y="22"/>
                    <a:pt x="5" y="22"/>
                  </a:cubicBezTo>
                  <a:cubicBezTo>
                    <a:pt x="2" y="25"/>
                    <a:pt x="2" y="25"/>
                    <a:pt x="2" y="25"/>
                  </a:cubicBezTo>
                  <a:cubicBezTo>
                    <a:pt x="0" y="27"/>
                    <a:pt x="0" y="27"/>
                    <a:pt x="0" y="27"/>
                  </a:cubicBezTo>
                  <a:cubicBezTo>
                    <a:pt x="0" y="31"/>
                    <a:pt x="0" y="31"/>
                    <a:pt x="0" y="31"/>
                  </a:cubicBezTo>
                  <a:cubicBezTo>
                    <a:pt x="0" y="34"/>
                    <a:pt x="0" y="34"/>
                    <a:pt x="0" y="34"/>
                  </a:cubicBezTo>
                  <a:cubicBezTo>
                    <a:pt x="1" y="35"/>
                    <a:pt x="1" y="35"/>
                    <a:pt x="1" y="35"/>
                  </a:cubicBezTo>
                  <a:cubicBezTo>
                    <a:pt x="4" y="34"/>
                    <a:pt x="4" y="34"/>
                    <a:pt x="4" y="34"/>
                  </a:cubicBezTo>
                  <a:cubicBezTo>
                    <a:pt x="7" y="34"/>
                    <a:pt x="7" y="34"/>
                    <a:pt x="7" y="34"/>
                  </a:cubicBezTo>
                  <a:cubicBezTo>
                    <a:pt x="8" y="34"/>
                    <a:pt x="8" y="34"/>
                    <a:pt x="8" y="34"/>
                  </a:cubicBezTo>
                  <a:cubicBezTo>
                    <a:pt x="5" y="37"/>
                    <a:pt x="5" y="37"/>
                    <a:pt x="5" y="37"/>
                  </a:cubicBezTo>
                  <a:cubicBezTo>
                    <a:pt x="7" y="38"/>
                    <a:pt x="7" y="38"/>
                    <a:pt x="7" y="38"/>
                  </a:cubicBezTo>
                  <a:cubicBezTo>
                    <a:pt x="8" y="41"/>
                    <a:pt x="8" y="41"/>
                    <a:pt x="8" y="41"/>
                  </a:cubicBezTo>
                  <a:cubicBezTo>
                    <a:pt x="8" y="43"/>
                    <a:pt x="8" y="43"/>
                    <a:pt x="8" y="43"/>
                  </a:cubicBezTo>
                  <a:cubicBezTo>
                    <a:pt x="10" y="43"/>
                    <a:pt x="10" y="43"/>
                    <a:pt x="10" y="43"/>
                  </a:cubicBezTo>
                  <a:cubicBezTo>
                    <a:pt x="8" y="44"/>
                    <a:pt x="8" y="44"/>
                    <a:pt x="8" y="44"/>
                  </a:cubicBezTo>
                  <a:cubicBezTo>
                    <a:pt x="7" y="45"/>
                    <a:pt x="7" y="45"/>
                    <a:pt x="7" y="45"/>
                  </a:cubicBezTo>
                  <a:cubicBezTo>
                    <a:pt x="10" y="47"/>
                    <a:pt x="10" y="47"/>
                    <a:pt x="10" y="47"/>
                  </a:cubicBezTo>
                  <a:cubicBezTo>
                    <a:pt x="11" y="48"/>
                    <a:pt x="11" y="48"/>
                    <a:pt x="11" y="48"/>
                  </a:cubicBezTo>
                  <a:cubicBezTo>
                    <a:pt x="11" y="50"/>
                    <a:pt x="11" y="50"/>
                    <a:pt x="11" y="50"/>
                  </a:cubicBezTo>
                  <a:cubicBezTo>
                    <a:pt x="8" y="50"/>
                    <a:pt x="8" y="50"/>
                    <a:pt x="8" y="50"/>
                  </a:cubicBezTo>
                  <a:cubicBezTo>
                    <a:pt x="7" y="50"/>
                    <a:pt x="7" y="50"/>
                    <a:pt x="7" y="50"/>
                  </a:cubicBezTo>
                  <a:cubicBezTo>
                    <a:pt x="7" y="51"/>
                    <a:pt x="7" y="51"/>
                    <a:pt x="7" y="51"/>
                  </a:cubicBezTo>
                  <a:cubicBezTo>
                    <a:pt x="8" y="53"/>
                    <a:pt x="8" y="53"/>
                    <a:pt x="8" y="53"/>
                  </a:cubicBezTo>
                  <a:cubicBezTo>
                    <a:pt x="8" y="54"/>
                    <a:pt x="8" y="54"/>
                    <a:pt x="8" y="54"/>
                  </a:cubicBezTo>
                  <a:cubicBezTo>
                    <a:pt x="11" y="54"/>
                    <a:pt x="11" y="54"/>
                    <a:pt x="11" y="54"/>
                  </a:cubicBezTo>
                  <a:cubicBezTo>
                    <a:pt x="14" y="55"/>
                    <a:pt x="14" y="55"/>
                    <a:pt x="14" y="55"/>
                  </a:cubicBezTo>
                  <a:cubicBezTo>
                    <a:pt x="14" y="57"/>
                    <a:pt x="14" y="57"/>
                    <a:pt x="14" y="57"/>
                  </a:cubicBezTo>
                  <a:cubicBezTo>
                    <a:pt x="14" y="58"/>
                    <a:pt x="14" y="58"/>
                    <a:pt x="14" y="58"/>
                  </a:cubicBezTo>
                  <a:cubicBezTo>
                    <a:pt x="11" y="60"/>
                    <a:pt x="11" y="60"/>
                    <a:pt x="11" y="60"/>
                  </a:cubicBezTo>
                  <a:cubicBezTo>
                    <a:pt x="13" y="60"/>
                    <a:pt x="13" y="60"/>
                    <a:pt x="13" y="60"/>
                  </a:cubicBezTo>
                  <a:cubicBezTo>
                    <a:pt x="14" y="63"/>
                    <a:pt x="14" y="63"/>
                    <a:pt x="14" y="63"/>
                  </a:cubicBezTo>
                  <a:cubicBezTo>
                    <a:pt x="14" y="64"/>
                    <a:pt x="14" y="64"/>
                    <a:pt x="14" y="64"/>
                  </a:cubicBezTo>
                  <a:cubicBezTo>
                    <a:pt x="15" y="63"/>
                    <a:pt x="15" y="63"/>
                    <a:pt x="15" y="63"/>
                  </a:cubicBezTo>
                  <a:cubicBezTo>
                    <a:pt x="17" y="64"/>
                    <a:pt x="17" y="64"/>
                    <a:pt x="17" y="64"/>
                  </a:cubicBezTo>
                  <a:cubicBezTo>
                    <a:pt x="17" y="67"/>
                    <a:pt x="17" y="67"/>
                    <a:pt x="17" y="67"/>
                  </a:cubicBezTo>
                  <a:cubicBezTo>
                    <a:pt x="15" y="67"/>
                    <a:pt x="15" y="67"/>
                    <a:pt x="15" y="67"/>
                  </a:cubicBezTo>
                  <a:cubicBezTo>
                    <a:pt x="14" y="67"/>
                    <a:pt x="14" y="67"/>
                    <a:pt x="14" y="67"/>
                  </a:cubicBezTo>
                  <a:cubicBezTo>
                    <a:pt x="15" y="68"/>
                    <a:pt x="15" y="68"/>
                    <a:pt x="15" y="68"/>
                  </a:cubicBezTo>
                  <a:cubicBezTo>
                    <a:pt x="17" y="68"/>
                    <a:pt x="17" y="68"/>
                    <a:pt x="17" y="68"/>
                  </a:cubicBezTo>
                  <a:cubicBezTo>
                    <a:pt x="20" y="67"/>
                    <a:pt x="20" y="67"/>
                    <a:pt x="20" y="67"/>
                  </a:cubicBezTo>
                  <a:cubicBezTo>
                    <a:pt x="25" y="68"/>
                    <a:pt x="25" y="68"/>
                    <a:pt x="25" y="68"/>
                  </a:cubicBezTo>
                  <a:cubicBezTo>
                    <a:pt x="24" y="70"/>
                    <a:pt x="24" y="70"/>
                    <a:pt x="24" y="70"/>
                  </a:cubicBezTo>
                  <a:cubicBezTo>
                    <a:pt x="23" y="71"/>
                    <a:pt x="23" y="71"/>
                    <a:pt x="23" y="71"/>
                  </a:cubicBezTo>
                  <a:cubicBezTo>
                    <a:pt x="21" y="71"/>
                    <a:pt x="21" y="71"/>
                    <a:pt x="21" y="71"/>
                  </a:cubicBezTo>
                  <a:cubicBezTo>
                    <a:pt x="18" y="71"/>
                    <a:pt x="18" y="71"/>
                    <a:pt x="18" y="71"/>
                  </a:cubicBezTo>
                  <a:cubicBezTo>
                    <a:pt x="17" y="73"/>
                    <a:pt x="17" y="73"/>
                    <a:pt x="17" y="73"/>
                  </a:cubicBezTo>
                  <a:cubicBezTo>
                    <a:pt x="20" y="73"/>
                    <a:pt x="20" y="73"/>
                    <a:pt x="20" y="73"/>
                  </a:cubicBezTo>
                  <a:cubicBezTo>
                    <a:pt x="24" y="71"/>
                    <a:pt x="24" y="71"/>
                    <a:pt x="24" y="71"/>
                  </a:cubicBezTo>
                  <a:cubicBezTo>
                    <a:pt x="23" y="73"/>
                    <a:pt x="23" y="73"/>
                    <a:pt x="23" y="73"/>
                  </a:cubicBezTo>
                  <a:cubicBezTo>
                    <a:pt x="24" y="73"/>
                    <a:pt x="24" y="73"/>
                    <a:pt x="24" y="73"/>
                  </a:cubicBezTo>
                  <a:cubicBezTo>
                    <a:pt x="24" y="74"/>
                    <a:pt x="24" y="74"/>
                    <a:pt x="24" y="74"/>
                  </a:cubicBezTo>
                  <a:cubicBezTo>
                    <a:pt x="25" y="73"/>
                    <a:pt x="25" y="73"/>
                    <a:pt x="25" y="73"/>
                  </a:cubicBezTo>
                  <a:cubicBezTo>
                    <a:pt x="28" y="70"/>
                    <a:pt x="28" y="70"/>
                    <a:pt x="28" y="70"/>
                  </a:cubicBezTo>
                  <a:cubicBezTo>
                    <a:pt x="30" y="71"/>
                    <a:pt x="30" y="71"/>
                    <a:pt x="30" y="71"/>
                  </a:cubicBezTo>
                  <a:cubicBezTo>
                    <a:pt x="33" y="73"/>
                    <a:pt x="33" y="73"/>
                    <a:pt x="33" y="73"/>
                  </a:cubicBezTo>
                  <a:cubicBezTo>
                    <a:pt x="34" y="73"/>
                    <a:pt x="34" y="73"/>
                    <a:pt x="34" y="73"/>
                  </a:cubicBezTo>
                  <a:cubicBezTo>
                    <a:pt x="35" y="73"/>
                    <a:pt x="35" y="73"/>
                    <a:pt x="35" y="73"/>
                  </a:cubicBezTo>
                  <a:cubicBezTo>
                    <a:pt x="35" y="74"/>
                    <a:pt x="35" y="74"/>
                    <a:pt x="35" y="74"/>
                  </a:cubicBezTo>
                  <a:cubicBezTo>
                    <a:pt x="37" y="76"/>
                    <a:pt x="37" y="76"/>
                    <a:pt x="37" y="76"/>
                  </a:cubicBezTo>
                  <a:cubicBezTo>
                    <a:pt x="38" y="78"/>
                    <a:pt x="38" y="78"/>
                    <a:pt x="38" y="78"/>
                  </a:cubicBezTo>
                  <a:cubicBezTo>
                    <a:pt x="41" y="80"/>
                    <a:pt x="41" y="80"/>
                    <a:pt x="41" y="80"/>
                  </a:cubicBezTo>
                  <a:cubicBezTo>
                    <a:pt x="44" y="80"/>
                    <a:pt x="44" y="80"/>
                    <a:pt x="44" y="80"/>
                  </a:cubicBezTo>
                  <a:cubicBezTo>
                    <a:pt x="47" y="78"/>
                    <a:pt x="47" y="78"/>
                    <a:pt x="47" y="78"/>
                  </a:cubicBezTo>
                  <a:cubicBezTo>
                    <a:pt x="48" y="78"/>
                    <a:pt x="48" y="78"/>
                    <a:pt x="48" y="78"/>
                  </a:cubicBezTo>
                  <a:cubicBezTo>
                    <a:pt x="50" y="78"/>
                    <a:pt x="50" y="78"/>
                    <a:pt x="50" y="78"/>
                  </a:cubicBezTo>
                  <a:cubicBezTo>
                    <a:pt x="51" y="78"/>
                    <a:pt x="51" y="78"/>
                    <a:pt x="51" y="78"/>
                  </a:cubicBezTo>
                  <a:cubicBezTo>
                    <a:pt x="53" y="76"/>
                    <a:pt x="53" y="76"/>
                    <a:pt x="53" y="76"/>
                  </a:cubicBezTo>
                  <a:cubicBezTo>
                    <a:pt x="53" y="73"/>
                    <a:pt x="53" y="73"/>
                    <a:pt x="53" y="73"/>
                  </a:cubicBezTo>
                  <a:cubicBezTo>
                    <a:pt x="53" y="71"/>
                    <a:pt x="53" y="71"/>
                    <a:pt x="53" y="71"/>
                  </a:cubicBezTo>
                  <a:cubicBezTo>
                    <a:pt x="54" y="70"/>
                    <a:pt x="54" y="70"/>
                    <a:pt x="54" y="70"/>
                  </a:cubicBezTo>
                  <a:cubicBezTo>
                    <a:pt x="58" y="70"/>
                    <a:pt x="58" y="70"/>
                    <a:pt x="58" y="70"/>
                  </a:cubicBezTo>
                  <a:cubicBezTo>
                    <a:pt x="63" y="73"/>
                    <a:pt x="63" y="73"/>
                    <a:pt x="63" y="73"/>
                  </a:cubicBezTo>
                  <a:cubicBezTo>
                    <a:pt x="68" y="74"/>
                    <a:pt x="68" y="74"/>
                    <a:pt x="68" y="74"/>
                  </a:cubicBezTo>
                  <a:cubicBezTo>
                    <a:pt x="71" y="77"/>
                    <a:pt x="71" y="77"/>
                    <a:pt x="71" y="77"/>
                  </a:cubicBezTo>
                  <a:cubicBezTo>
                    <a:pt x="76" y="81"/>
                    <a:pt x="76" y="81"/>
                    <a:pt x="76" y="81"/>
                  </a:cubicBezTo>
                  <a:cubicBezTo>
                    <a:pt x="78" y="81"/>
                    <a:pt x="78" y="81"/>
                    <a:pt x="78" y="81"/>
                  </a:cubicBezTo>
                  <a:cubicBezTo>
                    <a:pt x="81" y="81"/>
                    <a:pt x="81" y="81"/>
                    <a:pt x="81" y="81"/>
                  </a:cubicBezTo>
                  <a:cubicBezTo>
                    <a:pt x="84" y="80"/>
                    <a:pt x="84" y="80"/>
                    <a:pt x="84" y="80"/>
                  </a:cubicBezTo>
                  <a:cubicBezTo>
                    <a:pt x="87" y="80"/>
                    <a:pt x="87" y="80"/>
                    <a:pt x="87" y="80"/>
                  </a:cubicBezTo>
                  <a:cubicBezTo>
                    <a:pt x="88" y="80"/>
                    <a:pt x="88" y="80"/>
                    <a:pt x="88" y="80"/>
                  </a:cubicBezTo>
                  <a:cubicBezTo>
                    <a:pt x="90" y="78"/>
                    <a:pt x="90" y="78"/>
                    <a:pt x="90" y="78"/>
                  </a:cubicBezTo>
                  <a:cubicBezTo>
                    <a:pt x="91" y="78"/>
                    <a:pt x="91" y="78"/>
                    <a:pt x="91" y="78"/>
                  </a:cubicBezTo>
                  <a:cubicBezTo>
                    <a:pt x="94" y="73"/>
                    <a:pt x="94" y="73"/>
                    <a:pt x="94" y="73"/>
                  </a:cubicBezTo>
                  <a:cubicBezTo>
                    <a:pt x="97" y="71"/>
                    <a:pt x="97" y="71"/>
                    <a:pt x="97" y="71"/>
                  </a:cubicBezTo>
                  <a:cubicBezTo>
                    <a:pt x="100" y="71"/>
                    <a:pt x="100" y="71"/>
                    <a:pt x="100" y="71"/>
                  </a:cubicBezTo>
                  <a:cubicBezTo>
                    <a:pt x="107" y="74"/>
                    <a:pt x="107" y="74"/>
                    <a:pt x="107" y="74"/>
                  </a:cubicBezTo>
                  <a:cubicBezTo>
                    <a:pt x="109" y="73"/>
                    <a:pt x="109" y="73"/>
                    <a:pt x="109" y="73"/>
                  </a:cubicBezTo>
                  <a:cubicBezTo>
                    <a:pt x="110" y="71"/>
                    <a:pt x="110" y="71"/>
                    <a:pt x="110" y="71"/>
                  </a:cubicBezTo>
                  <a:cubicBezTo>
                    <a:pt x="113" y="70"/>
                    <a:pt x="113" y="70"/>
                    <a:pt x="113" y="70"/>
                  </a:cubicBezTo>
                  <a:cubicBezTo>
                    <a:pt x="114" y="70"/>
                    <a:pt x="114" y="70"/>
                    <a:pt x="114" y="70"/>
                  </a:cubicBezTo>
                  <a:cubicBezTo>
                    <a:pt x="116" y="71"/>
                    <a:pt x="116" y="71"/>
                    <a:pt x="116" y="71"/>
                  </a:cubicBezTo>
                  <a:cubicBezTo>
                    <a:pt x="116" y="73"/>
                    <a:pt x="116" y="73"/>
                    <a:pt x="116" y="73"/>
                  </a:cubicBezTo>
                  <a:cubicBezTo>
                    <a:pt x="114" y="76"/>
                    <a:pt x="114" y="76"/>
                    <a:pt x="114" y="76"/>
                  </a:cubicBezTo>
                  <a:cubicBezTo>
                    <a:pt x="113" y="77"/>
                    <a:pt x="113" y="77"/>
                    <a:pt x="113" y="77"/>
                  </a:cubicBezTo>
                  <a:cubicBezTo>
                    <a:pt x="111" y="78"/>
                    <a:pt x="111" y="78"/>
                    <a:pt x="111" y="78"/>
                  </a:cubicBezTo>
                  <a:cubicBezTo>
                    <a:pt x="113" y="78"/>
                    <a:pt x="113" y="78"/>
                    <a:pt x="113" y="78"/>
                  </a:cubicBezTo>
                  <a:cubicBezTo>
                    <a:pt x="114" y="81"/>
                    <a:pt x="114" y="81"/>
                    <a:pt x="114" y="81"/>
                  </a:cubicBezTo>
                  <a:cubicBezTo>
                    <a:pt x="114" y="83"/>
                    <a:pt x="114" y="83"/>
                    <a:pt x="114" y="83"/>
                  </a:cubicBezTo>
                  <a:cubicBezTo>
                    <a:pt x="116" y="84"/>
                    <a:pt x="116" y="84"/>
                    <a:pt x="116" y="84"/>
                  </a:cubicBezTo>
                  <a:cubicBezTo>
                    <a:pt x="118" y="82"/>
                    <a:pt x="118" y="82"/>
                    <a:pt x="118" y="82"/>
                  </a:cubicBezTo>
                  <a:cubicBezTo>
                    <a:pt x="118" y="82"/>
                    <a:pt x="118" y="82"/>
                    <a:pt x="118" y="82"/>
                  </a:cubicBezTo>
                  <a:cubicBezTo>
                    <a:pt x="119" y="81"/>
                    <a:pt x="119" y="81"/>
                    <a:pt x="119" y="81"/>
                  </a:cubicBezTo>
                  <a:cubicBezTo>
                    <a:pt x="119" y="78"/>
                    <a:pt x="119" y="78"/>
                    <a:pt x="119" y="78"/>
                  </a:cubicBezTo>
                  <a:cubicBezTo>
                    <a:pt x="121" y="78"/>
                    <a:pt x="121" y="78"/>
                    <a:pt x="121" y="78"/>
                  </a:cubicBezTo>
                  <a:cubicBezTo>
                    <a:pt x="120" y="74"/>
                    <a:pt x="120" y="74"/>
                    <a:pt x="120" y="74"/>
                  </a:cubicBezTo>
                  <a:cubicBezTo>
                    <a:pt x="120" y="73"/>
                    <a:pt x="120" y="73"/>
                    <a:pt x="120" y="73"/>
                  </a:cubicBezTo>
                  <a:cubicBezTo>
                    <a:pt x="121" y="71"/>
                    <a:pt x="121" y="71"/>
                    <a:pt x="121" y="71"/>
                  </a:cubicBezTo>
                  <a:cubicBezTo>
                    <a:pt x="124" y="71"/>
                    <a:pt x="124" y="71"/>
                    <a:pt x="124" y="71"/>
                  </a:cubicBezTo>
                  <a:cubicBezTo>
                    <a:pt x="126" y="73"/>
                    <a:pt x="126" y="73"/>
                    <a:pt x="126" y="73"/>
                  </a:cubicBezTo>
                  <a:cubicBezTo>
                    <a:pt x="127" y="73"/>
                    <a:pt x="127" y="73"/>
                    <a:pt x="127" y="73"/>
                  </a:cubicBezTo>
                  <a:cubicBezTo>
                    <a:pt x="133" y="71"/>
                    <a:pt x="133" y="71"/>
                    <a:pt x="133" y="71"/>
                  </a:cubicBezTo>
                  <a:cubicBezTo>
                    <a:pt x="137" y="70"/>
                    <a:pt x="137" y="70"/>
                    <a:pt x="137" y="70"/>
                  </a:cubicBezTo>
                  <a:cubicBezTo>
                    <a:pt x="140" y="70"/>
                    <a:pt x="140" y="70"/>
                    <a:pt x="140" y="70"/>
                  </a:cubicBezTo>
                  <a:cubicBezTo>
                    <a:pt x="143" y="71"/>
                    <a:pt x="143" y="71"/>
                    <a:pt x="143" y="71"/>
                  </a:cubicBezTo>
                  <a:cubicBezTo>
                    <a:pt x="144" y="73"/>
                    <a:pt x="144" y="73"/>
                    <a:pt x="144" y="73"/>
                  </a:cubicBezTo>
                  <a:cubicBezTo>
                    <a:pt x="149" y="73"/>
                    <a:pt x="149" y="73"/>
                    <a:pt x="149" y="73"/>
                  </a:cubicBezTo>
                  <a:cubicBezTo>
                    <a:pt x="152" y="73"/>
                    <a:pt x="152" y="73"/>
                    <a:pt x="152" y="73"/>
                  </a:cubicBezTo>
                  <a:cubicBezTo>
                    <a:pt x="159" y="70"/>
                    <a:pt x="159" y="70"/>
                    <a:pt x="159" y="70"/>
                  </a:cubicBezTo>
                  <a:cubicBezTo>
                    <a:pt x="164" y="67"/>
                    <a:pt x="164" y="67"/>
                    <a:pt x="164" y="67"/>
                  </a:cubicBezTo>
                  <a:cubicBezTo>
                    <a:pt x="167" y="67"/>
                    <a:pt x="167" y="67"/>
                    <a:pt x="167" y="67"/>
                  </a:cubicBezTo>
                  <a:cubicBezTo>
                    <a:pt x="172" y="67"/>
                    <a:pt x="172" y="67"/>
                    <a:pt x="172" y="67"/>
                  </a:cubicBezTo>
                  <a:cubicBezTo>
                    <a:pt x="174" y="67"/>
                    <a:pt x="174" y="67"/>
                    <a:pt x="174" y="67"/>
                  </a:cubicBezTo>
                  <a:cubicBezTo>
                    <a:pt x="179" y="67"/>
                    <a:pt x="179" y="67"/>
                    <a:pt x="179" y="67"/>
                  </a:cubicBezTo>
                  <a:cubicBezTo>
                    <a:pt x="183" y="64"/>
                    <a:pt x="183" y="64"/>
                    <a:pt x="183" y="64"/>
                  </a:cubicBezTo>
                  <a:cubicBezTo>
                    <a:pt x="185" y="64"/>
                    <a:pt x="185" y="64"/>
                    <a:pt x="185" y="64"/>
                  </a:cubicBezTo>
                  <a:cubicBezTo>
                    <a:pt x="185" y="66"/>
                    <a:pt x="185" y="66"/>
                    <a:pt x="185" y="66"/>
                  </a:cubicBezTo>
                  <a:cubicBezTo>
                    <a:pt x="185" y="67"/>
                    <a:pt x="185" y="67"/>
                    <a:pt x="185" y="67"/>
                  </a:cubicBezTo>
                  <a:cubicBezTo>
                    <a:pt x="186" y="67"/>
                    <a:pt x="186" y="67"/>
                    <a:pt x="186" y="67"/>
                  </a:cubicBezTo>
                  <a:cubicBezTo>
                    <a:pt x="186" y="67"/>
                    <a:pt x="186" y="67"/>
                    <a:pt x="186" y="67"/>
                  </a:cubicBezTo>
                  <a:cubicBezTo>
                    <a:pt x="187" y="65"/>
                    <a:pt x="187" y="65"/>
                    <a:pt x="187" y="65"/>
                  </a:cubicBezTo>
                  <a:cubicBezTo>
                    <a:pt x="189" y="64"/>
                    <a:pt x="189" y="64"/>
                    <a:pt x="189" y="64"/>
                  </a:cubicBezTo>
                  <a:cubicBezTo>
                    <a:pt x="192" y="63"/>
                    <a:pt x="192" y="63"/>
                    <a:pt x="192" y="63"/>
                  </a:cubicBezTo>
                  <a:cubicBezTo>
                    <a:pt x="196" y="64"/>
                    <a:pt x="196" y="64"/>
                    <a:pt x="196" y="64"/>
                  </a:cubicBezTo>
                  <a:cubicBezTo>
                    <a:pt x="199" y="65"/>
                    <a:pt x="199" y="65"/>
                    <a:pt x="199" y="65"/>
                  </a:cubicBezTo>
                  <a:cubicBezTo>
                    <a:pt x="202" y="65"/>
                    <a:pt x="202" y="65"/>
                    <a:pt x="202" y="65"/>
                  </a:cubicBezTo>
                  <a:cubicBezTo>
                    <a:pt x="203" y="64"/>
                    <a:pt x="203" y="64"/>
                    <a:pt x="203" y="64"/>
                  </a:cubicBezTo>
                  <a:cubicBezTo>
                    <a:pt x="205" y="64"/>
                    <a:pt x="205" y="64"/>
                    <a:pt x="205" y="64"/>
                  </a:cubicBezTo>
                  <a:cubicBezTo>
                    <a:pt x="206" y="65"/>
                    <a:pt x="206" y="65"/>
                    <a:pt x="206" y="65"/>
                  </a:cubicBezTo>
                  <a:cubicBezTo>
                    <a:pt x="206" y="67"/>
                    <a:pt x="206" y="67"/>
                    <a:pt x="206" y="67"/>
                  </a:cubicBezTo>
                  <a:cubicBezTo>
                    <a:pt x="206" y="68"/>
                    <a:pt x="206" y="68"/>
                    <a:pt x="206" y="68"/>
                  </a:cubicBezTo>
                  <a:cubicBezTo>
                    <a:pt x="209" y="67"/>
                    <a:pt x="209" y="67"/>
                    <a:pt x="209" y="67"/>
                  </a:cubicBezTo>
                  <a:cubicBezTo>
                    <a:pt x="210" y="65"/>
                    <a:pt x="210" y="65"/>
                    <a:pt x="210" y="65"/>
                  </a:cubicBezTo>
                  <a:cubicBezTo>
                    <a:pt x="212" y="67"/>
                    <a:pt x="212" y="67"/>
                    <a:pt x="212" y="67"/>
                  </a:cubicBezTo>
                  <a:cubicBezTo>
                    <a:pt x="213" y="68"/>
                    <a:pt x="213" y="68"/>
                    <a:pt x="213" y="68"/>
                  </a:cubicBezTo>
                  <a:lnTo>
                    <a:pt x="212" y="65"/>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 name="Bent Arrow 1"/>
          <p:cNvSpPr/>
          <p:nvPr/>
        </p:nvSpPr>
        <p:spPr bwMode="auto">
          <a:xfrm rot="9956207">
            <a:off x="6865708" y="3804080"/>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4" name="Bent Arrow 53"/>
          <p:cNvSpPr/>
          <p:nvPr/>
        </p:nvSpPr>
        <p:spPr bwMode="auto">
          <a:xfrm rot="11643793" flipH="1">
            <a:off x="8176883" y="3859389"/>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5" name="Bent Arrow 54"/>
          <p:cNvSpPr/>
          <p:nvPr/>
        </p:nvSpPr>
        <p:spPr bwMode="auto">
          <a:xfrm rot="9956207" flipH="1" flipV="1">
            <a:off x="8233862" y="1643842"/>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6" name="Bent Arrow 55"/>
          <p:cNvSpPr/>
          <p:nvPr/>
        </p:nvSpPr>
        <p:spPr bwMode="auto">
          <a:xfrm flipH="1">
            <a:off x="6588222" y="2132856"/>
            <a:ext cx="651356" cy="586220"/>
          </a:xfrm>
          <a:prstGeom prst="bentArrow">
            <a:avLst>
              <a:gd name="adj1" fmla="val 25000"/>
              <a:gd name="adj2" fmla="val 25000"/>
              <a:gd name="adj3" fmla="val 25000"/>
              <a:gd name="adj4" fmla="val 86111"/>
            </a:avLst>
          </a:pr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5950148" y="5599301"/>
            <a:ext cx="3015833" cy="923330"/>
          </a:xfrm>
          <a:prstGeom prst="rect">
            <a:avLst/>
          </a:prstGeom>
          <a:noFill/>
        </p:spPr>
        <p:txBody>
          <a:bodyPr wrap="square" rtlCol="0">
            <a:spAutoFit/>
          </a:bodyPr>
          <a:lstStyle/>
          <a:p>
            <a:pPr algn="ctr"/>
            <a:r>
              <a:rPr lang="en-US" sz="1800" b="1" dirty="0" smtClean="0">
                <a:latin typeface="Arial" pitchFamily="34" charset="0"/>
                <a:cs typeface="Arial" pitchFamily="34" charset="0"/>
              </a:rPr>
              <a:t>~500/ issue</a:t>
            </a:r>
          </a:p>
          <a:p>
            <a:pPr algn="ctr"/>
            <a:r>
              <a:rPr lang="en-US" sz="1800" b="1" dirty="0" smtClean="0">
                <a:latin typeface="Arial" pitchFamily="34" charset="0"/>
                <a:cs typeface="Arial" pitchFamily="34" charset="0"/>
              </a:rPr>
              <a:t>26 countries in Europe and beyond</a:t>
            </a:r>
            <a:endParaRPr lang="en-US" sz="1800" b="1" dirty="0">
              <a:latin typeface="Arial" pitchFamily="34" charset="0"/>
              <a:cs typeface="Arial" pitchFamily="34" charset="0"/>
            </a:endParaRPr>
          </a:p>
        </p:txBody>
      </p:sp>
      <p:sp>
        <p:nvSpPr>
          <p:cNvPr id="59" name="Title 1"/>
          <p:cNvSpPr txBox="1">
            <a:spLocks/>
          </p:cNvSpPr>
          <p:nvPr/>
        </p:nvSpPr>
        <p:spPr>
          <a:xfrm>
            <a:off x="911659" y="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fontAlgn="auto">
              <a:spcAft>
                <a:spcPts val="0"/>
              </a:spcAft>
            </a:pPr>
            <a:r>
              <a:rPr lang="en-GB" smtClean="0"/>
              <a:t>E-ScienceBriefings</a:t>
            </a:r>
            <a:endParaRPr lang="en-GB" dirty="0"/>
          </a:p>
        </p:txBody>
      </p:sp>
      <p:sp>
        <p:nvSpPr>
          <p:cNvPr id="6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01801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p:cNvSpPr>
          <p:nvPr/>
        </p:nvSpPr>
        <p:spPr bwMode="auto">
          <a:xfrm>
            <a:off x="395536" y="1988840"/>
            <a:ext cx="4038600"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r>
              <a:rPr lang="en-US" sz="2000" dirty="0">
                <a:solidFill>
                  <a:schemeClr val="tx1"/>
                </a:solidFill>
                <a:latin typeface="Arial Bold Italic" charset="0"/>
                <a:ea typeface="ＭＳ Ｐゴシック" charset="0"/>
                <a:cs typeface="Arial Bold Italic" charset="0"/>
                <a:sym typeface="Arial Bold Italic" charset="0"/>
              </a:rPr>
              <a:t>What do people use e-</a:t>
            </a:r>
            <a:r>
              <a:rPr lang="en-US" sz="2000" dirty="0" smtClean="0">
                <a:solidFill>
                  <a:schemeClr val="tx1"/>
                </a:solidFill>
                <a:latin typeface="Arial Bold Italic" charset="0"/>
                <a:ea typeface="ＭＳ Ｐゴシック" charset="0"/>
                <a:cs typeface="Arial Bold Italic" charset="0"/>
                <a:sym typeface="Arial Bold Italic" charset="0"/>
              </a:rPr>
              <a:t>Science Briefings </a:t>
            </a:r>
            <a:r>
              <a:rPr lang="en-US" sz="2000" dirty="0">
                <a:solidFill>
                  <a:schemeClr val="tx1"/>
                </a:solidFill>
                <a:latin typeface="Arial Bold Italic" charset="0"/>
                <a:ea typeface="ＭＳ Ｐゴシック" charset="0"/>
                <a:cs typeface="Arial Bold Italic" charset="0"/>
                <a:sym typeface="Arial Bold Italic" charset="0"/>
              </a:rPr>
              <a:t>for?</a:t>
            </a:r>
          </a:p>
          <a:p>
            <a:pPr algn="l">
              <a:lnSpc>
                <a:spcPct val="90000"/>
              </a:lnSpc>
              <a:spcBef>
                <a:spcPts val="700"/>
              </a:spcBef>
            </a:pPr>
            <a:endParaRPr lang="en-US" sz="1800" dirty="0">
              <a:solidFill>
                <a:srgbClr val="7F7F7F"/>
              </a:solidFill>
              <a:latin typeface="Arial" charset="0"/>
              <a:ea typeface="ＭＳ Ｐゴシック" charset="0"/>
              <a:cs typeface="Arial" charset="0"/>
              <a:sym typeface="Arial" charset="0"/>
            </a:endParaRPr>
          </a:p>
          <a:p>
            <a:pPr algn="l">
              <a:lnSpc>
                <a:spcPct val="90000"/>
              </a:lnSpc>
              <a:spcBef>
                <a:spcPts val="800"/>
              </a:spcBef>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SzPct val="100000"/>
              <a:buFont typeface="Arial" charset="0"/>
              <a:buChar char="•"/>
            </a:pPr>
            <a:endParaRPr lang="en-US" sz="20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7F7F7F"/>
              </a:buClr>
              <a:buSzPct val="100000"/>
              <a:buFont typeface="Arial" charset="0"/>
              <a:buChar char="•"/>
            </a:pPr>
            <a:r>
              <a:rPr lang="en-US" sz="2000" dirty="0">
                <a:solidFill>
                  <a:schemeClr val="tx1"/>
                </a:solidFill>
                <a:latin typeface="Arial" charset="0"/>
                <a:ea typeface="ＭＳ Ｐゴシック" charset="0"/>
                <a:cs typeface="Arial" charset="0"/>
                <a:sym typeface="Arial" charset="0"/>
              </a:rPr>
              <a:t> </a:t>
            </a:r>
          </a:p>
        </p:txBody>
      </p:sp>
      <p:sp>
        <p:nvSpPr>
          <p:cNvPr id="15364" name="Rectangle 4"/>
          <p:cNvSpPr>
            <a:spLocks/>
          </p:cNvSpPr>
          <p:nvPr/>
        </p:nvSpPr>
        <p:spPr bwMode="auto">
          <a:xfrm>
            <a:off x="4419600" y="1138238"/>
            <a:ext cx="4051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pPr algn="l">
              <a:spcBef>
                <a:spcPts val="475"/>
              </a:spcBef>
            </a:pPr>
            <a:r>
              <a:rPr lang="en-US" sz="2000" dirty="0">
                <a:solidFill>
                  <a:schemeClr val="tx1"/>
                </a:solidFill>
                <a:latin typeface="Arial" charset="0"/>
                <a:ea typeface="ＭＳ Ｐゴシック" charset="0"/>
                <a:cs typeface="Arial" charset="0"/>
                <a:sym typeface="Arial" charset="0"/>
              </a:rPr>
              <a:t>Helps explain e-science topics to those new to the </a:t>
            </a:r>
            <a:r>
              <a:rPr lang="en-US" sz="2000" dirty="0" smtClean="0">
                <a:solidFill>
                  <a:schemeClr val="tx1"/>
                </a:solidFill>
                <a:latin typeface="Arial" charset="0"/>
                <a:ea typeface="ＭＳ Ｐゴシック" charset="0"/>
                <a:cs typeface="Arial" charset="0"/>
                <a:sym typeface="Arial" charset="0"/>
              </a:rPr>
              <a:t>field </a:t>
            </a:r>
            <a:endParaRPr lang="en-US" sz="2000" dirty="0">
              <a:solidFill>
                <a:schemeClr val="tx1"/>
              </a:solidFill>
              <a:latin typeface="Arial" charset="0"/>
              <a:ea typeface="ＭＳ Ｐゴシック" charset="0"/>
              <a:cs typeface="Arial" charset="0"/>
              <a:sym typeface="Arial" charset="0"/>
            </a:endParaRPr>
          </a:p>
        </p:txBody>
      </p:sp>
      <p:pic>
        <p:nvPicPr>
          <p:cNvPr id="15365" name="Picture 5"/>
          <p:cNvPicPr>
            <a:picLocks noChangeArrowheads="1"/>
          </p:cNvPicPr>
          <p:nvPr/>
        </p:nvPicPr>
        <p:blipFill>
          <a:blip r:embed="rId3">
            <a:alphaModFix amt="96000"/>
            <a:extLst>
              <a:ext uri="{28A0092B-C50C-407E-A947-70E740481C1C}">
                <a14:useLocalDpi xmlns:a14="http://schemas.microsoft.com/office/drawing/2010/main" val="0"/>
              </a:ext>
            </a:extLst>
          </a:blip>
          <a:srcRect/>
          <a:stretch>
            <a:fillRect/>
          </a:stretch>
        </p:blipFill>
        <p:spPr bwMode="auto">
          <a:xfrm rot="-497518">
            <a:off x="571148" y="2763336"/>
            <a:ext cx="3441867" cy="3216665"/>
          </a:xfrm>
          <a:prstGeom prst="rect">
            <a:avLst/>
          </a:prstGeom>
          <a:noFill/>
          <a:ln>
            <a:noFill/>
          </a:ln>
          <a:effectLst>
            <a:outerShdw blurRad="88900" dist="88900" dir="10800000" algn="r" rotWithShape="0">
              <a:prstClr val="black">
                <a:alpha val="40000"/>
              </a:prstClr>
            </a:outerShdw>
          </a:effectLst>
          <a:extLst>
            <a:ext uri="{909E8E84-426E-40DD-AFC4-6F175D3DCCD1}">
              <a14:hiddenFill xmlns:a14="http://schemas.microsoft.com/office/drawing/2010/main">
                <a:solidFill>
                  <a:srgbClr val="FFFFFF">
                    <a:alpha val="95999"/>
                  </a:srgbClr>
                </a:solidFill>
              </a14:hiddenFill>
            </a:ext>
            <a:ext uri="{91240B29-F687-4F45-9708-019B960494DF}">
              <a14:hiddenLine xmlns:a14="http://schemas.microsoft.com/office/drawing/2010/main" w="9525" cap="flat">
                <a:solidFill>
                  <a:schemeClr val="tx1">
                    <a:alpha val="95999"/>
                  </a:schemeClr>
                </a:solidFill>
                <a:round/>
                <a:headEnd/>
                <a:tailEnd/>
              </a14:hiddenLine>
            </a:ext>
          </a:extLst>
        </p:spPr>
      </p:pic>
      <p:sp>
        <p:nvSpPr>
          <p:cNvPr id="15366" name="Rectangle 6"/>
          <p:cNvSpPr>
            <a:spLocks/>
          </p:cNvSpPr>
          <p:nvPr/>
        </p:nvSpPr>
        <p:spPr bwMode="auto">
          <a:xfrm>
            <a:off x="4394200" y="1917700"/>
            <a:ext cx="4749800" cy="3167484"/>
          </a:xfrm>
          <a:prstGeom prst="rect">
            <a:avLst/>
          </a:prstGeom>
          <a:solidFill>
            <a:schemeClr val="accent6">
              <a:lumMod val="20000"/>
              <a:lumOff val="80000"/>
            </a:schemeClr>
          </a:solidFill>
          <a:ln w="25400" cap="flat">
            <a:noFill/>
            <a:prstDash val="solid"/>
            <a:miter lim="800000"/>
            <a:headEnd type="none" w="med" len="med"/>
            <a:tailEnd type="none" w="med" len="med"/>
          </a:ln>
        </p:spPr>
        <p:txBody>
          <a:bodyPr lIns="50800" tIns="50800" bIns="50800"/>
          <a:lstStyle/>
          <a:p>
            <a:pPr algn="l">
              <a:spcBef>
                <a:spcPts val="475"/>
              </a:spcBef>
            </a:pPr>
            <a:r>
              <a:rPr lang="ja-JP" altLang="en-US" sz="1400" dirty="0">
                <a:solidFill>
                  <a:schemeClr val="tx1"/>
                </a:solidFill>
                <a:latin typeface="+mn-lt"/>
                <a:ea typeface="ＭＳ Ｐゴシック" charset="0"/>
                <a:cs typeface="Arial Italic" charset="0"/>
                <a:sym typeface="Arial Italic" charset="0"/>
              </a:rPr>
              <a:t>“</a:t>
            </a:r>
            <a:r>
              <a:rPr lang="en-US" sz="1400" dirty="0">
                <a:solidFill>
                  <a:schemeClr val="tx1"/>
                </a:solidFill>
                <a:latin typeface="+mn-lt"/>
                <a:ea typeface="ＭＳ Ｐゴシック" charset="0"/>
                <a:cs typeface="Arial Italic" charset="0"/>
                <a:sym typeface="Arial Italic" charset="0"/>
              </a:rPr>
              <a:t>I've been told that on a national level these briefings are used as material to show others as a </a:t>
            </a:r>
            <a:r>
              <a:rPr lang="en-US" sz="1400" dirty="0" smtClean="0">
                <a:solidFill>
                  <a:schemeClr val="tx1"/>
                </a:solidFill>
                <a:latin typeface="+mn-lt"/>
                <a:ea typeface="ＭＳ Ｐゴシック" charset="0"/>
                <a:cs typeface="Arial Italic" charset="0"/>
                <a:sym typeface="Arial Italic" charset="0"/>
              </a:rPr>
              <a:t>‘Hey!—Look </a:t>
            </a:r>
            <a:r>
              <a:rPr lang="en-US" sz="1400" dirty="0">
                <a:solidFill>
                  <a:schemeClr val="tx1"/>
                </a:solidFill>
                <a:latin typeface="+mn-lt"/>
                <a:ea typeface="ＭＳ Ｐゴシック" charset="0"/>
                <a:cs typeface="Arial Italic" charset="0"/>
                <a:sym typeface="Arial Italic" charset="0"/>
              </a:rPr>
              <a:t>at this and what they are </a:t>
            </a:r>
            <a:r>
              <a:rPr lang="en-US" sz="1400" dirty="0" smtClean="0">
                <a:solidFill>
                  <a:schemeClr val="tx1"/>
                </a:solidFill>
                <a:latin typeface="+mn-lt"/>
                <a:ea typeface="ＭＳ Ｐゴシック" charset="0"/>
                <a:cs typeface="Arial Italic" charset="0"/>
                <a:sym typeface="Arial Italic" charset="0"/>
              </a:rPr>
              <a:t>doing…’ </a:t>
            </a:r>
            <a:r>
              <a:rPr lang="en-US" sz="1400" dirty="0">
                <a:solidFill>
                  <a:schemeClr val="tx1"/>
                </a:solidFill>
                <a:latin typeface="+mn-lt"/>
                <a:ea typeface="ＭＳ Ｐゴシック" charset="0"/>
                <a:cs typeface="Arial Italic" charset="0"/>
                <a:sym typeface="Arial Italic" charset="0"/>
              </a:rPr>
              <a:t>or </a:t>
            </a:r>
            <a:r>
              <a:rPr lang="en-US" sz="1400" dirty="0" smtClean="0">
                <a:solidFill>
                  <a:schemeClr val="tx1"/>
                </a:solidFill>
                <a:latin typeface="+mn-lt"/>
                <a:ea typeface="ＭＳ Ｐゴシック" charset="0"/>
                <a:cs typeface="Arial Italic" charset="0"/>
                <a:sym typeface="Arial Italic" charset="0"/>
              </a:rPr>
              <a:t>‘…what </a:t>
            </a:r>
            <a:r>
              <a:rPr lang="en-US" sz="1400" b="1" dirty="0">
                <a:solidFill>
                  <a:schemeClr val="tx1"/>
                </a:solidFill>
                <a:latin typeface="+mn-lt"/>
                <a:ea typeface="ＭＳ Ｐゴシック" charset="0"/>
                <a:cs typeface="Arial Italic" charset="0"/>
                <a:sym typeface="Arial Italic" charset="0"/>
              </a:rPr>
              <a:t>can be done</a:t>
            </a:r>
            <a:r>
              <a:rPr lang="en-US" sz="1400" dirty="0" smtClean="0">
                <a:solidFill>
                  <a:schemeClr val="tx1"/>
                </a:solidFill>
                <a:latin typeface="+mn-lt"/>
                <a:ea typeface="ＭＳ Ｐゴシック" charset="0"/>
                <a:cs typeface="Arial Italic" charset="0"/>
                <a:sym typeface="Arial Italic" charset="0"/>
              </a:rPr>
              <a:t>.’</a:t>
            </a:r>
            <a:r>
              <a:rPr lang="ja-JP" altLang="en-US" sz="1400" dirty="0" smtClean="0">
                <a:solidFill>
                  <a:schemeClr val="tx1"/>
                </a:solidFill>
                <a:latin typeface="+mn-lt"/>
                <a:ea typeface="ＭＳ Ｐゴシック" charset="0"/>
                <a:cs typeface="Arial Italic" charset="0"/>
                <a:sym typeface="Arial Italic" charset="0"/>
              </a:rPr>
              <a:t>”</a:t>
            </a:r>
            <a:endParaRPr lang="en-US" sz="1400" dirty="0">
              <a:solidFill>
                <a:schemeClr val="tx1"/>
              </a:solidFill>
              <a:latin typeface="+mn-lt"/>
              <a:ea typeface="ＭＳ Ｐゴシック" charset="0"/>
              <a:cs typeface="Arial Italic" charset="0"/>
              <a:sym typeface="Arial Italic" charset="0"/>
            </a:endParaRPr>
          </a:p>
          <a:p>
            <a:pPr algn="l">
              <a:spcBef>
                <a:spcPts val="475"/>
              </a:spcBef>
            </a:pPr>
            <a:endParaRPr lang="en-US" sz="1400" dirty="0">
              <a:solidFill>
                <a:schemeClr val="tx1"/>
              </a:solidFill>
              <a:latin typeface="+mn-lt"/>
              <a:ea typeface="ＭＳ Ｐゴシック" charset="0"/>
              <a:cs typeface="Arial Italic" charset="0"/>
              <a:sym typeface="Arial Italic" charset="0"/>
            </a:endParaRPr>
          </a:p>
          <a:p>
            <a:pPr algn="l">
              <a:spcBef>
                <a:spcPts val="475"/>
              </a:spcBef>
            </a:pPr>
            <a:r>
              <a:rPr lang="ja-JP" altLang="en-US" sz="1400" dirty="0" smtClean="0">
                <a:solidFill>
                  <a:schemeClr val="tx1"/>
                </a:solidFill>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It is a beautiful publication. I love that it is printed. It is so important because it is a very graphical snapshot of what</a:t>
            </a:r>
            <a:r>
              <a:rPr lang="en-GB" sz="1400" dirty="0" smtClean="0">
                <a:latin typeface="+mn-lt"/>
                <a:ea typeface="ＭＳ Ｐゴシック" charset="0"/>
                <a:cs typeface="Arial Italic" charset="0"/>
                <a:sym typeface="Arial Italic" charset="0"/>
              </a:rPr>
              <a:t>’</a:t>
            </a:r>
            <a:r>
              <a:rPr lang="en-US" sz="1400" dirty="0" smtClean="0">
                <a:solidFill>
                  <a:schemeClr val="tx1"/>
                </a:solidFill>
                <a:latin typeface="+mn-lt"/>
                <a:ea typeface="ＭＳ Ｐゴシック" charset="0"/>
                <a:cs typeface="Arial Italic" charset="0"/>
                <a:sym typeface="Arial Italic" charset="0"/>
              </a:rPr>
              <a:t>s important today for the hands of legislators and policymakers. I actually stole one to show the National Science Foundation."</a:t>
            </a:r>
          </a:p>
          <a:p>
            <a:pPr algn="l">
              <a:spcBef>
                <a:spcPts val="475"/>
              </a:spcBef>
            </a:pPr>
            <a:endParaRPr lang="en-US" sz="1600" dirty="0">
              <a:solidFill>
                <a:schemeClr val="tx1"/>
              </a:solidFill>
              <a:latin typeface="Arial Italic" charset="0"/>
              <a:ea typeface="ＭＳ Ｐゴシック" charset="0"/>
              <a:cs typeface="Arial Italic" charset="0"/>
              <a:sym typeface="Arial Italic" charset="0"/>
            </a:endParaRPr>
          </a:p>
          <a:p>
            <a:pPr lvl="0" algn="l"/>
            <a:r>
              <a:rPr lang="en-US" sz="1400" dirty="0" smtClean="0">
                <a:latin typeface="+mn-lt"/>
              </a:rPr>
              <a:t>“Briefings </a:t>
            </a:r>
            <a:r>
              <a:rPr lang="en-US" sz="1400" dirty="0">
                <a:latin typeface="+mn-lt"/>
              </a:rPr>
              <a:t>[are] very interesting and cover the subject areas well</a:t>
            </a:r>
            <a:r>
              <a:rPr lang="en-GB" sz="1400" dirty="0">
                <a:latin typeface="+mn-lt"/>
              </a:rPr>
              <a:t>”</a:t>
            </a:r>
            <a:endParaRPr lang="en-US" sz="1400" dirty="0">
              <a:latin typeface="+mn-lt"/>
            </a:endParaRPr>
          </a:p>
        </p:txBody>
      </p:sp>
      <p:sp>
        <p:nvSpPr>
          <p:cNvPr id="15367" name="Rectangle 7"/>
          <p:cNvSpPr>
            <a:spLocks/>
          </p:cNvSpPr>
          <p:nvPr/>
        </p:nvSpPr>
        <p:spPr bwMode="auto">
          <a:xfrm>
            <a:off x="357188" y="1168400"/>
            <a:ext cx="34163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sz="3600">
                <a:solidFill>
                  <a:srgbClr val="6666FF"/>
                </a:solidFill>
                <a:latin typeface="Arial Bold" charset="0"/>
                <a:ea typeface="ＭＳ Ｐゴシック" charset="0"/>
                <a:cs typeface="Arial Bold" charset="0"/>
                <a:sym typeface="Arial Bold" charset="0"/>
              </a:rPr>
              <a:t>Significance</a:t>
            </a:r>
          </a:p>
        </p:txBody>
      </p:sp>
      <p:sp>
        <p:nvSpPr>
          <p:cNvPr id="15368" name="Rectangle 8"/>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12"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4" name="Slide Number Placeholder 3"/>
          <p:cNvSpPr>
            <a:spLocks noGrp="1"/>
          </p:cNvSpPr>
          <p:nvPr>
            <p:ph type="sldNum" sz="quarter" idx="4"/>
          </p:nvPr>
        </p:nvSpPr>
        <p:spPr>
          <a:xfrm>
            <a:off x="7010400" y="6619875"/>
            <a:ext cx="2133600" cy="476250"/>
          </a:xfrm>
        </p:spPr>
        <p:txBody>
          <a:bodyPr/>
          <a:lstStyle/>
          <a:p>
            <a:fld id="{D7DE22AF-526B-9040-93BC-C84D8764FD05}" type="slidenum">
              <a:rPr lang="en-US"/>
              <a:pPr/>
              <a:t>12</a:t>
            </a:fld>
            <a:endParaRPr lang="en-US" dirty="0"/>
          </a:p>
        </p:txBody>
      </p:sp>
    </p:spTree>
    <p:extLst>
      <p:ext uri="{BB962C8B-B14F-4D97-AF65-F5344CB8AC3E}">
        <p14:creationId xmlns:p14="http://schemas.microsoft.com/office/powerpoint/2010/main" val="35058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p:cNvSpPr>
          <p:nvPr/>
        </p:nvSpPr>
        <p:spPr bwMode="auto">
          <a:xfrm>
            <a:off x="760413" y="1624013"/>
            <a:ext cx="8064500"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lnSpc>
                <a:spcPct val="90000"/>
              </a:lnSpc>
              <a:spcBef>
                <a:spcPts val="800"/>
              </a:spcBef>
            </a:pPr>
            <a:endParaRPr lang="en-US" sz="2200" dirty="0">
              <a:solidFill>
                <a:schemeClr val="tx1"/>
              </a:solidFill>
              <a:latin typeface="Arial" charset="0"/>
              <a:ea typeface="ＭＳ Ｐゴシック" charset="0"/>
              <a:cs typeface="Arial" charset="0"/>
              <a:sym typeface="Arial" charset="0"/>
            </a:endParaRPr>
          </a:p>
          <a:p>
            <a:pPr marL="704850" lvl="1" indent="-285750" algn="l">
              <a:lnSpc>
                <a:spcPct val="90000"/>
              </a:lnSpc>
              <a:spcBef>
                <a:spcPts val="700"/>
              </a:spcBef>
              <a:buClr>
                <a:srgbClr val="000000"/>
              </a:buClr>
              <a:buSzPct val="100000"/>
              <a:buFont typeface="Arial" pitchFamily="34" charset="0"/>
              <a:buChar char="•"/>
            </a:pPr>
            <a:r>
              <a:rPr lang="en-US" sz="1800" dirty="0">
                <a:solidFill>
                  <a:schemeClr val="tx1"/>
                </a:solidFill>
                <a:latin typeface="Arial" charset="0"/>
                <a:ea typeface="ＭＳ Ｐゴシック" charset="0"/>
                <a:cs typeface="Arial" charset="0"/>
                <a:sym typeface="Arial" charset="0"/>
              </a:rPr>
              <a:t>e</a:t>
            </a:r>
            <a:r>
              <a:rPr lang="en-US" sz="1800" dirty="0" smtClean="0">
                <a:solidFill>
                  <a:schemeClr val="tx1"/>
                </a:solidFill>
                <a:latin typeface="Arial" charset="0"/>
                <a:ea typeface="ＭＳ Ｐゴシック" charset="0"/>
                <a:cs typeface="Arial" charset="0"/>
                <a:sym typeface="Arial" charset="0"/>
              </a:rPr>
              <a:t>-</a:t>
            </a:r>
            <a:r>
              <a:rPr lang="en-US" sz="1800" dirty="0" err="1" smtClean="0">
                <a:solidFill>
                  <a:schemeClr val="tx1"/>
                </a:solidFill>
                <a:latin typeface="Arial" charset="0"/>
                <a:ea typeface="ＭＳ Ｐゴシック" charset="0"/>
                <a:cs typeface="Arial" charset="0"/>
                <a:sym typeface="Arial" charset="0"/>
              </a:rPr>
              <a:t>ScienceBriefings</a:t>
            </a:r>
            <a:r>
              <a:rPr lang="en-US" sz="1800" dirty="0" smtClean="0">
                <a:solidFill>
                  <a:schemeClr val="tx1"/>
                </a:solidFill>
                <a:latin typeface="Arial" charset="0"/>
                <a:ea typeface="ＭＳ Ｐゴシック" charset="0"/>
                <a:cs typeface="Arial" charset="0"/>
                <a:sym typeface="Arial" charset="0"/>
              </a:rPr>
              <a:t> are well-known in the research community</a:t>
            </a:r>
          </a:p>
          <a:p>
            <a:pPr marL="704850" lvl="1" indent="-285750" algn="l">
              <a:lnSpc>
                <a:spcPct val="90000"/>
              </a:lnSpc>
              <a:spcBef>
                <a:spcPts val="700"/>
              </a:spcBef>
              <a:buClr>
                <a:srgbClr val="000000"/>
              </a:buClr>
              <a:buSzPct val="100000"/>
              <a:buFont typeface="Arial" pitchFamily="34" charset="0"/>
              <a:buChar char="•"/>
            </a:pPr>
            <a:r>
              <a:rPr lang="en-US" sz="1800" dirty="0" smtClean="0">
                <a:solidFill>
                  <a:schemeClr val="tx1"/>
                </a:solidFill>
                <a:latin typeface="Arial" charset="0"/>
                <a:ea typeface="ＭＳ Ｐゴシック" charset="0"/>
                <a:cs typeface="Arial" charset="0"/>
                <a:sym typeface="Arial" charset="0"/>
              </a:rPr>
              <a:t>Polls taken at meetings indicate that it is the publication that generates the most subscription interest</a:t>
            </a:r>
            <a:endParaRPr lang="en-US" sz="1800" dirty="0">
              <a:solidFill>
                <a:schemeClr val="tx1"/>
              </a:solidFill>
              <a:latin typeface="Arial" charset="0"/>
              <a:ea typeface="ＭＳ Ｐゴシック" charset="0"/>
              <a:cs typeface="Arial" charset="0"/>
              <a:sym typeface="Arial" charset="0"/>
            </a:endParaRPr>
          </a:p>
          <a:p>
            <a:pPr algn="l">
              <a:lnSpc>
                <a:spcPct val="90000"/>
              </a:lnSpc>
              <a:spcBef>
                <a:spcPts val="700"/>
              </a:spcBef>
              <a:buClr>
                <a:srgbClr val="000000"/>
              </a:buClr>
              <a:buSzPct val="100000"/>
              <a:buFont typeface="Arial" charset="0"/>
              <a:buChar char="–"/>
            </a:pPr>
            <a:endParaRPr lang="en-US" sz="1600" dirty="0">
              <a:solidFill>
                <a:schemeClr val="tx1"/>
              </a:solidFill>
              <a:latin typeface="Arial" charset="0"/>
              <a:ea typeface="ＭＳ Ｐゴシック" charset="0"/>
              <a:cs typeface="Arial" charset="0"/>
              <a:sym typeface="Arial" charset="0"/>
            </a:endParaRPr>
          </a:p>
          <a:p>
            <a:pPr algn="l">
              <a:lnSpc>
                <a:spcPct val="90000"/>
              </a:lnSpc>
              <a:spcBef>
                <a:spcPts val="800"/>
              </a:spcBef>
              <a:buClr>
                <a:srgbClr val="000000"/>
              </a:buClr>
              <a:buSzPct val="100000"/>
            </a:pPr>
            <a:r>
              <a:rPr lang="en-US" sz="2000" dirty="0" smtClean="0">
                <a:solidFill>
                  <a:schemeClr val="tx1"/>
                </a:solidFill>
                <a:latin typeface="Arial Bold Italic" charset="0"/>
                <a:ea typeface="ＭＳ Ｐゴシック" charset="0"/>
                <a:cs typeface="Arial Bold Italic" charset="0"/>
                <a:sym typeface="Arial Bold Italic" charset="0"/>
              </a:rPr>
              <a:t> </a:t>
            </a:r>
            <a:r>
              <a:rPr lang="en-US" sz="2000" b="1" dirty="0" smtClean="0">
                <a:solidFill>
                  <a:schemeClr val="tx1"/>
                </a:solidFill>
                <a:latin typeface="Arial Bold Italic" charset="0"/>
                <a:ea typeface="ＭＳ Ｐゴシック" charset="0"/>
                <a:cs typeface="Arial Bold Italic" charset="0"/>
                <a:sym typeface="Arial Bold Italic" charset="0"/>
              </a:rPr>
              <a:t>How might sustainability be achieved? </a:t>
            </a:r>
            <a:endParaRPr lang="en-US" sz="2000" b="1" dirty="0">
              <a:solidFill>
                <a:schemeClr val="tx1"/>
              </a:solidFill>
              <a:latin typeface="Arial Bold Italic" charset="0"/>
              <a:ea typeface="ＭＳ Ｐゴシック" charset="0"/>
              <a:cs typeface="Arial Bold Italic" charset="0"/>
              <a:sym typeface="Arial Bold Italic" charset="0"/>
            </a:endParaRPr>
          </a:p>
          <a:p>
            <a:pPr algn="l">
              <a:lnSpc>
                <a:spcPct val="90000"/>
              </a:lnSpc>
              <a:spcBef>
                <a:spcPts val="800"/>
              </a:spcBef>
            </a:pPr>
            <a:r>
              <a:rPr lang="en-US" sz="1800" dirty="0">
                <a:solidFill>
                  <a:schemeClr val="tx1"/>
                </a:solidFill>
                <a:latin typeface="Arial" charset="0"/>
                <a:ea typeface="ＭＳ Ｐゴシック" charset="0"/>
                <a:cs typeface="Arial" charset="0"/>
                <a:sym typeface="Arial" charset="0"/>
              </a:rPr>
              <a:t> </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In order to </a:t>
            </a:r>
            <a:r>
              <a:rPr lang="en-US" sz="1800" dirty="0" smtClean="0">
                <a:solidFill>
                  <a:schemeClr val="tx1"/>
                </a:solidFill>
                <a:latin typeface="Arial" charset="0"/>
                <a:ea typeface="ＭＳ Ｐゴシック" charset="0"/>
                <a:cs typeface="Arial" charset="0"/>
                <a:sym typeface="Arial" charset="0"/>
              </a:rPr>
              <a:t>develop future issues of the e-</a:t>
            </a:r>
            <a:r>
              <a:rPr lang="en-US" sz="1800" dirty="0" err="1" smtClean="0">
                <a:solidFill>
                  <a:schemeClr val="tx1"/>
                </a:solidFill>
                <a:latin typeface="Arial" charset="0"/>
                <a:ea typeface="ＭＳ Ｐゴシック" charset="0"/>
                <a:cs typeface="Arial" charset="0"/>
                <a:sym typeface="Arial" charset="0"/>
              </a:rPr>
              <a:t>ScienceBriefings</a:t>
            </a:r>
            <a:r>
              <a:rPr lang="en-US" sz="1800" dirty="0">
                <a:solidFill>
                  <a:schemeClr val="tx1"/>
                </a:solidFill>
                <a:latin typeface="Arial" charset="0"/>
                <a:ea typeface="ＭＳ Ｐゴシック" charset="0"/>
                <a:cs typeface="Arial" charset="0"/>
                <a:sym typeface="Arial" charset="0"/>
              </a:rPr>
              <a:t>, time and effort would have to be funded (3 weeks for content </a:t>
            </a:r>
            <a:r>
              <a:rPr lang="en-US" sz="1800" dirty="0" err="1">
                <a:solidFill>
                  <a:schemeClr val="tx1"/>
                </a:solidFill>
                <a:latin typeface="Arial" charset="0"/>
                <a:ea typeface="ＭＳ Ｐゴシック" charset="0"/>
                <a:cs typeface="Arial" charset="0"/>
                <a:sym typeface="Arial" charset="0"/>
              </a:rPr>
              <a:t>curation</a:t>
            </a:r>
            <a:r>
              <a:rPr lang="en-US" sz="1800" dirty="0">
                <a:solidFill>
                  <a:schemeClr val="tx1"/>
                </a:solidFill>
                <a:latin typeface="Arial" charset="0"/>
                <a:ea typeface="ＭＳ Ｐゴシック" charset="0"/>
                <a:cs typeface="Arial" charset="0"/>
                <a:sym typeface="Arial" charset="0"/>
              </a:rPr>
              <a:t>)</a:t>
            </a:r>
          </a:p>
          <a:p>
            <a:pPr marL="704850" lvl="1" indent="-285750" algn="l">
              <a:lnSpc>
                <a:spcPct val="90000"/>
              </a:lnSpc>
              <a:spcBef>
                <a:spcPts val="800"/>
              </a:spcBef>
              <a:buClr>
                <a:srgbClr val="000000"/>
              </a:buClr>
              <a:buSzPct val="100000"/>
              <a:buFont typeface="Arial" charset="0"/>
              <a:buChar char="•"/>
            </a:pPr>
            <a:r>
              <a:rPr lang="en-US" sz="1800" dirty="0">
                <a:solidFill>
                  <a:schemeClr val="tx1"/>
                </a:solidFill>
                <a:latin typeface="Arial" charset="0"/>
                <a:ea typeface="ＭＳ Ｐゴシック" charset="0"/>
                <a:cs typeface="Arial" charset="0"/>
                <a:sym typeface="Arial" charset="0"/>
              </a:rPr>
              <a:t>Sponsor would need to have over-arching aims e.g. e-IRG</a:t>
            </a:r>
          </a:p>
        </p:txBody>
      </p:sp>
      <p:sp>
        <p:nvSpPr>
          <p:cNvPr id="17412" name="Rectangle 4"/>
          <p:cNvSpPr>
            <a:spLocks/>
          </p:cNvSpPr>
          <p:nvPr/>
        </p:nvSpPr>
        <p:spPr bwMode="auto">
          <a:xfrm>
            <a:off x="757238" y="1193800"/>
            <a:ext cx="306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a:solidFill>
                  <a:srgbClr val="6666FF"/>
                </a:solidFill>
                <a:latin typeface="Arial Bold" charset="0"/>
                <a:ea typeface="ＭＳ Ｐゴシック" charset="0"/>
                <a:cs typeface="Arial Bold" charset="0"/>
                <a:sym typeface="Arial Bold" charset="0"/>
              </a:rPr>
              <a:t>Sustainability</a:t>
            </a:r>
          </a:p>
        </p:txBody>
      </p:sp>
      <p:sp>
        <p:nvSpPr>
          <p:cNvPr id="17413" name="Rectangle 5"/>
          <p:cNvSpPr>
            <a:spLocks/>
          </p:cNvSpPr>
          <p:nvPr/>
        </p:nvSpPr>
        <p:spPr bwMode="auto">
          <a:xfrm>
            <a:off x="101600" y="6235700"/>
            <a:ext cx="1546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a:solidFill>
                  <a:srgbClr val="4A00E6"/>
                </a:solidFill>
                <a:latin typeface="Arial Bold Italic" charset="0"/>
                <a:ea typeface="ＭＳ Ｐゴシック" charset="0"/>
                <a:cs typeface="Arial Bold Italic" charset="0"/>
                <a:sym typeface="Arial Bold Italic" charset="0"/>
              </a:rPr>
              <a:t>With (2)–APO</a:t>
            </a:r>
          </a:p>
        </p:txBody>
      </p:sp>
      <p:sp>
        <p:nvSpPr>
          <p:cNvPr id="8" name="Slide Number Placeholder 3"/>
          <p:cNvSpPr>
            <a:spLocks noGrp="1"/>
          </p:cNvSpPr>
          <p:nvPr>
            <p:ph type="sldNum" sz="quarter" idx="10"/>
          </p:nvPr>
        </p:nvSpPr>
        <p:spPr>
          <a:xfrm>
            <a:off x="8885238" y="6597352"/>
            <a:ext cx="258762" cy="254000"/>
          </a:xfrm>
        </p:spPr>
        <p:txBody>
          <a:bodyPr/>
          <a:lstStyle/>
          <a:p>
            <a:fld id="{9E1D1A40-B5AA-3B44-99C4-97D7FECB7244}" type="slidenum">
              <a:rPr lang="en-US"/>
              <a:pPr/>
              <a:t>13</a:t>
            </a:fld>
            <a:endParaRPr lang="en-US" dirty="0"/>
          </a:p>
        </p:txBody>
      </p:sp>
      <p:sp>
        <p:nvSpPr>
          <p:cNvPr id="9" name="Title 1"/>
          <p:cNvSpPr>
            <a:spLocks noGrp="1"/>
          </p:cNvSpPr>
          <p:nvPr>
            <p:ph type="title"/>
          </p:nvPr>
        </p:nvSpPr>
        <p:spPr>
          <a:xfrm>
            <a:off x="911659" y="0"/>
            <a:ext cx="8229600" cy="838200"/>
          </a:xfrm>
        </p:spPr>
        <p:txBody>
          <a:bodyPr/>
          <a:lstStyle/>
          <a:p>
            <a:r>
              <a:rPr lang="en-GB" dirty="0" smtClean="0"/>
              <a:t>E-</a:t>
            </a:r>
            <a:r>
              <a:rPr lang="en-GB" dirty="0" err="1" smtClean="0"/>
              <a:t>ScienceBriefings</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1" name="Slide Number Placeholder 1"/>
          <p:cNvSpPr>
            <a:spLocks noGrp="1"/>
          </p:cNvSpPr>
          <p:nvPr>
            <p:ph type="sldNum" sz="quarter" idx="4"/>
          </p:nvPr>
        </p:nvSpPr>
        <p:spPr>
          <a:xfrm>
            <a:off x="7010400" y="6619875"/>
            <a:ext cx="2133600" cy="476250"/>
          </a:xfrm>
          <a:prstGeom prst="rect">
            <a:avLst/>
          </a:prstGeom>
        </p:spPr>
        <p:txBody>
          <a:bodyPr/>
          <a:lstStyle/>
          <a:p>
            <a:fld id="{A514AF05-59CB-1C40-BE10-86396B74E2E2}" type="slidenum">
              <a:rPr lang="en-US" sz="1200" b="1" smtClean="0">
                <a:solidFill>
                  <a:schemeClr val="bg1"/>
                </a:solidFill>
                <a:latin typeface="+mn-lt"/>
              </a:rPr>
              <a:pPr/>
              <a:t>13</a:t>
            </a:fld>
            <a:endParaRPr lang="en-US" sz="1200" b="1" dirty="0">
              <a:solidFill>
                <a:schemeClr val="bg1"/>
              </a:solidFill>
              <a:latin typeface="+mn-lt"/>
            </a:endParaRPr>
          </a:p>
        </p:txBody>
      </p:sp>
    </p:spTree>
    <p:extLst>
      <p:ext uri="{BB962C8B-B14F-4D97-AF65-F5344CB8AC3E}">
        <p14:creationId xmlns:p14="http://schemas.microsoft.com/office/powerpoint/2010/main" val="3924136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688975" y="24384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Impact and sustainability</a:t>
            </a:r>
            <a:endParaRPr lang="en-US" sz="3600" b="1" dirty="0"/>
          </a:p>
          <a:p>
            <a:pPr marL="342900" indent="-342900" algn="ctr">
              <a:spcBef>
                <a:spcPct val="20000"/>
              </a:spcBef>
            </a:pP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14</a:t>
            </a:fld>
            <a:endParaRPr lang="en-US" dirty="0"/>
          </a:p>
        </p:txBody>
      </p:sp>
      <p:sp>
        <p:nvSpPr>
          <p:cNvPr id="6" name="Footer Placeholder 3"/>
          <p:cNvSpPr>
            <a:spLocks noGrp="1"/>
          </p:cNvSpPr>
          <p:nvPr>
            <p:ph type="ftr" sz="quarter" idx="3"/>
          </p:nvPr>
        </p:nvSpPr>
        <p:spPr>
          <a:xfrm>
            <a:off x="3124200" y="6619875"/>
            <a:ext cx="2895600" cy="476250"/>
          </a:xfrm>
        </p:spPr>
        <p:txBody>
          <a:bodyPr/>
          <a:lstStyle/>
          <a:p>
            <a:pPr>
              <a:defRPr/>
            </a:pPr>
            <a:r>
              <a:rPr lang="en-GB" dirty="0" smtClean="0"/>
              <a:t>PY3 Review, 13 Sep 2013</a:t>
            </a:r>
            <a:endParaRPr lang="en-US" dirty="0"/>
          </a:p>
        </p:txBody>
      </p:sp>
    </p:spTree>
    <p:extLst>
      <p:ext uri="{BB962C8B-B14F-4D97-AF65-F5344CB8AC3E}">
        <p14:creationId xmlns:p14="http://schemas.microsoft.com/office/powerpoint/2010/main" val="300482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15</a:t>
            </a:fld>
            <a:endParaRPr lang="en-US" dirty="0"/>
          </a:p>
        </p:txBody>
      </p:sp>
      <p:sp>
        <p:nvSpPr>
          <p:cNvPr id="23" name="Rectangle 3"/>
          <p:cNvSpPr>
            <a:spLocks/>
          </p:cNvSpPr>
          <p:nvPr/>
        </p:nvSpPr>
        <p:spPr bwMode="auto">
          <a:xfrm>
            <a:off x="1067730" y="1329601"/>
            <a:ext cx="74678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3600" dirty="0" smtClean="0">
                <a:solidFill>
                  <a:srgbClr val="6666FF"/>
                </a:solidFill>
                <a:latin typeface="Arial Bold" charset="0"/>
                <a:ea typeface="ＭＳ Ｐゴシック" charset="0"/>
                <a:cs typeface="Arial Bold" charset="0"/>
                <a:sym typeface="Arial Bold" charset="0"/>
              </a:rPr>
              <a:t>IMPACT=REACH x SIGNIFICANCE</a:t>
            </a:r>
            <a:endParaRPr lang="en-US" sz="3600" dirty="0">
              <a:solidFill>
                <a:srgbClr val="6666FF"/>
              </a:solidFill>
              <a:latin typeface="Arial Bold" charset="0"/>
              <a:ea typeface="ＭＳ Ｐゴシック" charset="0"/>
              <a:cs typeface="Arial Bold" charset="0"/>
              <a:sym typeface="Arial Bold" charset="0"/>
            </a:endParaRPr>
          </a:p>
        </p:txBody>
      </p:sp>
      <p:pic>
        <p:nvPicPr>
          <p:cNvPr id="8" name="Picture 7" descr="RTM geograph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286" y="4293096"/>
            <a:ext cx="3488713" cy="2183904"/>
          </a:xfrm>
          <a:prstGeom prst="rect">
            <a:avLst/>
          </a:prstGeom>
          <a:noFill/>
          <a:ln w="3175">
            <a:solidFill>
              <a:schemeClr val="tx1"/>
            </a:solidFill>
          </a:ln>
        </p:spPr>
      </p:pic>
      <p:sp>
        <p:nvSpPr>
          <p:cNvPr id="2" name="TextBox 1"/>
          <p:cNvSpPr txBox="1"/>
          <p:nvPr/>
        </p:nvSpPr>
        <p:spPr>
          <a:xfrm>
            <a:off x="4932040" y="2924944"/>
            <a:ext cx="3672408" cy="1815882"/>
          </a:xfrm>
          <a:prstGeom prst="rect">
            <a:avLst/>
          </a:prstGeom>
          <a:noFill/>
        </p:spPr>
        <p:txBody>
          <a:bodyPr wrap="square" rtlCol="0">
            <a:spAutoFit/>
          </a:bodyPr>
          <a:lstStyle/>
          <a:p>
            <a:pPr algn="l"/>
            <a:r>
              <a:rPr lang="en-US" dirty="0" smtClean="0">
                <a:latin typeface="Arial" pitchFamily="34" charset="0"/>
                <a:cs typeface="Arial" pitchFamily="34" charset="0"/>
              </a:rPr>
              <a:t>“…read an article in </a:t>
            </a:r>
            <a:r>
              <a:rPr lang="en-US" dirty="0" err="1" smtClean="0">
                <a:latin typeface="Arial" pitchFamily="34" charset="0"/>
                <a:cs typeface="Arial" pitchFamily="34" charset="0"/>
              </a:rPr>
              <a:t>iSGTW</a:t>
            </a:r>
            <a:r>
              <a:rPr lang="en-US" dirty="0">
                <a:latin typeface="Arial" pitchFamily="34" charset="0"/>
                <a:cs typeface="Arial" pitchFamily="34" charset="0"/>
              </a:rPr>
              <a:t>,</a:t>
            </a:r>
            <a:r>
              <a:rPr lang="en-US" dirty="0" smtClean="0">
                <a:latin typeface="Arial" pitchFamily="34" charset="0"/>
                <a:cs typeface="Arial" pitchFamily="34" charset="0"/>
              </a:rPr>
              <a:t> and had a new idea for research”</a:t>
            </a:r>
            <a:endParaRPr lang="en-US" dirty="0">
              <a:latin typeface="Arial" pitchFamily="34" charset="0"/>
              <a:cs typeface="Arial" pitchFamily="34" charset="0"/>
            </a:endParaRPr>
          </a:p>
        </p:txBody>
      </p:sp>
      <p:sp>
        <p:nvSpPr>
          <p:cNvPr id="12"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702286" y="2260416"/>
            <a:ext cx="3641114" cy="1854384"/>
          </a:xfrm>
          <a:prstGeom prst="rect">
            <a:avLst/>
          </a:prstGeom>
        </p:spPr>
      </p:pic>
    </p:spTree>
    <p:extLst>
      <p:ext uri="{BB962C8B-B14F-4D97-AF65-F5344CB8AC3E}">
        <p14:creationId xmlns:p14="http://schemas.microsoft.com/office/powerpoint/2010/main" val="182560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4"/>
          </p:nvPr>
        </p:nvSpPr>
        <p:spPr/>
        <p:txBody>
          <a:bodyPr/>
          <a:lstStyle/>
          <a:p>
            <a:fld id="{663F0CE1-9F77-1D4D-B7AC-9370637A79D6}" type="slidenum">
              <a:rPr lang="en-US"/>
              <a:pPr/>
              <a:t>16</a:t>
            </a:fld>
            <a:endParaRPr lang="en-US" dirty="0"/>
          </a:p>
        </p:txBody>
      </p:sp>
      <p:sp>
        <p:nvSpPr>
          <p:cNvPr id="24" name="Rectangle 4"/>
          <p:cNvSpPr>
            <a:spLocks/>
          </p:cNvSpPr>
          <p:nvPr/>
        </p:nvSpPr>
        <p:spPr bwMode="auto">
          <a:xfrm>
            <a:off x="611560" y="1124744"/>
            <a:ext cx="53375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3200" dirty="0" smtClean="0">
                <a:solidFill>
                  <a:srgbClr val="6666FF"/>
                </a:solidFill>
                <a:latin typeface="Arial Bold" charset="0"/>
                <a:ea typeface="ＭＳ Ｐゴシック" charset="0"/>
                <a:cs typeface="Arial Bold" charset="0"/>
                <a:sym typeface="Arial Bold" charset="0"/>
              </a:rPr>
              <a:t>Feedback: Quality Assurance</a:t>
            </a:r>
            <a:endParaRPr lang="en-US" sz="3200" dirty="0">
              <a:solidFill>
                <a:srgbClr val="6666FF"/>
              </a:solidFill>
              <a:latin typeface="Arial Bold" charset="0"/>
              <a:ea typeface="ＭＳ Ｐゴシック" charset="0"/>
              <a:cs typeface="Arial Bold" charset="0"/>
              <a:sym typeface="Arial Bold" charset="0"/>
            </a:endParaRPr>
          </a:p>
        </p:txBody>
      </p:sp>
      <p:sp>
        <p:nvSpPr>
          <p:cNvPr id="2" name="TextBox 1"/>
          <p:cNvSpPr txBox="1"/>
          <p:nvPr/>
        </p:nvSpPr>
        <p:spPr>
          <a:xfrm>
            <a:off x="539552" y="1844824"/>
            <a:ext cx="8280920" cy="4893647"/>
          </a:xfrm>
          <a:prstGeom prst="rect">
            <a:avLst/>
          </a:prstGeom>
          <a:noFill/>
        </p:spPr>
        <p:txBody>
          <a:bodyPr wrap="square" rtlCol="0">
            <a:spAutoFit/>
          </a:bodyPr>
          <a:lstStyle/>
          <a:p>
            <a:pPr marL="285750" lvl="0" indent="-285750" algn="l">
              <a:buFont typeface="Arial"/>
              <a:buChar char="•"/>
            </a:pPr>
            <a:r>
              <a:rPr lang="en-GB" sz="2400" dirty="0" smtClean="0">
                <a:latin typeface="Arial" pitchFamily="34" charset="0"/>
                <a:cs typeface="Arial" pitchFamily="34" charset="0"/>
              </a:rPr>
              <a:t>Surveys – both web and of conference delegates to gauge </a:t>
            </a:r>
            <a:r>
              <a:rPr lang="en-GB" sz="2400" dirty="0">
                <a:latin typeface="Arial" pitchFamily="34" charset="0"/>
                <a:cs typeface="Arial" pitchFamily="34" charset="0"/>
              </a:rPr>
              <a:t>e-</a:t>
            </a:r>
            <a:r>
              <a:rPr lang="en-GB" sz="2400" dirty="0" err="1">
                <a:latin typeface="Arial" pitchFamily="34" charset="0"/>
                <a:cs typeface="Arial" pitchFamily="34" charset="0"/>
              </a:rPr>
              <a:t>ScienceTalk’s</a:t>
            </a:r>
            <a:r>
              <a:rPr lang="en-GB" sz="2400" dirty="0">
                <a:latin typeface="Arial" pitchFamily="34" charset="0"/>
                <a:cs typeface="Arial" pitchFamily="34" charset="0"/>
              </a:rPr>
              <a:t> </a:t>
            </a:r>
            <a:r>
              <a:rPr lang="en-GB" sz="2400" dirty="0" smtClean="0">
                <a:latin typeface="Arial" pitchFamily="34" charset="0"/>
                <a:cs typeface="Arial" pitchFamily="34" charset="0"/>
              </a:rPr>
              <a:t>perceived value</a:t>
            </a:r>
            <a:endParaRPr lang="en-GB" sz="2400" dirty="0">
              <a:latin typeface="Arial" pitchFamily="34" charset="0"/>
              <a:cs typeface="Arial" pitchFamily="34" charset="0"/>
            </a:endParaRPr>
          </a:p>
          <a:p>
            <a:pPr marL="28575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Feedback </a:t>
            </a:r>
            <a:r>
              <a:rPr lang="en-GB" sz="2400" dirty="0" smtClean="0">
                <a:latin typeface="Arial" pitchFamily="34" charset="0"/>
                <a:cs typeface="Arial" pitchFamily="34" charset="0"/>
              </a:rPr>
              <a:t>sessions – focus groups</a:t>
            </a: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Acting on feedback from the PMB </a:t>
            </a:r>
            <a:endParaRPr lang="en-GB" sz="2400" dirty="0" smtClean="0">
              <a:latin typeface="Arial" pitchFamily="34" charset="0"/>
              <a:cs typeface="Arial" pitchFamily="34" charset="0"/>
            </a:endParaRP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err="1" smtClean="0">
                <a:latin typeface="Arial" pitchFamily="34" charset="0"/>
                <a:cs typeface="Arial" pitchFamily="34" charset="0"/>
              </a:rPr>
              <a:t>iSGTW</a:t>
            </a:r>
            <a:r>
              <a:rPr lang="en-GB" sz="2400" dirty="0" smtClean="0">
                <a:latin typeface="Arial" pitchFamily="34" charset="0"/>
                <a:cs typeface="Arial" pitchFamily="34" charset="0"/>
              </a:rPr>
              <a:t> reader survey</a:t>
            </a: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US" sz="2400" dirty="0" smtClean="0">
                <a:latin typeface="Arial" pitchFamily="34" charset="0"/>
                <a:cs typeface="Arial" pitchFamily="34" charset="0"/>
              </a:rPr>
              <a:t>Unsolicited </a:t>
            </a:r>
            <a:r>
              <a:rPr lang="en-US" sz="2400" dirty="0">
                <a:latin typeface="Arial" pitchFamily="34" charset="0"/>
                <a:cs typeface="Arial" pitchFamily="34" charset="0"/>
              </a:rPr>
              <a:t>feedback </a:t>
            </a:r>
            <a:endParaRPr lang="en-US" sz="2400" dirty="0" smtClean="0">
              <a:latin typeface="Arial" pitchFamily="34" charset="0"/>
              <a:cs typeface="Arial" pitchFamily="34" charset="0"/>
            </a:endParaRPr>
          </a:p>
          <a:p>
            <a:pPr marL="285750" lvl="0" indent="-285750" algn="l">
              <a:buFont typeface="Arial"/>
              <a:buChar char="•"/>
            </a:pPr>
            <a:endParaRPr lang="en-GB" sz="2400" dirty="0">
              <a:latin typeface="Arial" pitchFamily="34" charset="0"/>
              <a:cs typeface="Arial" pitchFamily="34" charset="0"/>
            </a:endParaRPr>
          </a:p>
          <a:p>
            <a:pPr marL="285750" lvl="0" indent="-285750" algn="l">
              <a:buFont typeface="Arial"/>
              <a:buChar char="•"/>
            </a:pPr>
            <a:r>
              <a:rPr lang="en-GB" sz="2400" dirty="0">
                <a:latin typeface="Arial" pitchFamily="34" charset="0"/>
                <a:cs typeface="Arial" pitchFamily="34" charset="0"/>
              </a:rPr>
              <a:t>Impact and sustainability </a:t>
            </a:r>
            <a:r>
              <a:rPr lang="en-GB" sz="2400" dirty="0" smtClean="0">
                <a:latin typeface="Arial" pitchFamily="34" charset="0"/>
                <a:cs typeface="Arial" pitchFamily="34" charset="0"/>
              </a:rPr>
              <a:t>reports</a:t>
            </a:r>
            <a:endParaRPr lang="en-GB" sz="2400" dirty="0">
              <a:latin typeface="Arial" pitchFamily="34" charset="0"/>
              <a:cs typeface="Arial" pitchFamily="34" charset="0"/>
            </a:endParaRPr>
          </a:p>
          <a:p>
            <a:pPr marL="285750" indent="-285750" algn="l">
              <a:buFont typeface="Arial"/>
              <a:buChar char="•"/>
            </a:pPr>
            <a:endParaRPr lang="en-US" sz="2400" dirty="0">
              <a:latin typeface="Arial" pitchFamily="34" charset="0"/>
              <a:cs typeface="Arial" pitchFamily="34" charset="0"/>
            </a:endParaRPr>
          </a:p>
        </p:txBody>
      </p:sp>
      <p:sp>
        <p:nvSpPr>
          <p:cNvPr id="10" name="Title 1"/>
          <p:cNvSpPr>
            <a:spLocks noGrp="1"/>
          </p:cNvSpPr>
          <p:nvPr>
            <p:ph type="title"/>
          </p:nvPr>
        </p:nvSpPr>
        <p:spPr>
          <a:xfrm>
            <a:off x="911659" y="0"/>
            <a:ext cx="8229600" cy="838200"/>
          </a:xfrm>
        </p:spPr>
        <p:txBody>
          <a:bodyPr/>
          <a:lstStyle/>
          <a:p>
            <a:r>
              <a:rPr lang="en-GB" dirty="0" smtClean="0"/>
              <a:t>Gathering Feedback</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238705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Campaigns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30173"/>
              </p:ext>
            </p:extLst>
          </p:nvPr>
        </p:nvGraphicFramePr>
        <p:xfrm>
          <a:off x="0" y="1026795"/>
          <a:ext cx="9144001" cy="5593080"/>
        </p:xfrm>
        <a:graphic>
          <a:graphicData uri="http://schemas.openxmlformats.org/drawingml/2006/table">
            <a:tbl>
              <a:tblPr firstRow="1" firstCol="1" bandRow="1">
                <a:tableStyleId>{5C22544A-7EE6-4342-B048-85BDC9FD1C3A}</a:tableStyleId>
              </a:tblPr>
              <a:tblGrid>
                <a:gridCol w="3983220"/>
                <a:gridCol w="1762002"/>
                <a:gridCol w="1762002"/>
                <a:gridCol w="1636777"/>
              </a:tblGrid>
              <a:tr h="30480">
                <a:tc>
                  <a:txBody>
                    <a:bodyPr/>
                    <a:lstStyle/>
                    <a:p>
                      <a:pPr indent="228600" algn="l">
                        <a:spcBef>
                          <a:spcPts val="200"/>
                        </a:spcBef>
                        <a:spcAft>
                          <a:spcPts val="1000"/>
                        </a:spcAft>
                      </a:pPr>
                      <a:r>
                        <a:rPr lang="en-GB" sz="1200" dirty="0">
                          <a:solidFill>
                            <a:schemeClr val="tx1"/>
                          </a:solidFill>
                          <a:effectLst/>
                          <a:latin typeface="Arial" pitchFamily="34" charset="0"/>
                          <a:cs typeface="Arial" pitchFamily="34" charset="0"/>
                        </a:rPr>
                        <a:t> </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a:t>
                      </a:r>
                      <a:r>
                        <a:rPr lang="en-GB" sz="1200" baseline="0" dirty="0" smtClean="0">
                          <a:solidFill>
                            <a:schemeClr val="tx1"/>
                          </a:solidFill>
                          <a:effectLst/>
                          <a:latin typeface="Arial" pitchFamily="34" charset="0"/>
                          <a:cs typeface="Arial" pitchFamily="34" charset="0"/>
                        </a:rPr>
                        <a:t> ONE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TWO</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THREE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r>
              <a:tr h="274320">
                <a:tc gridSpan="4">
                  <a:txBody>
                    <a:bodyPr/>
                    <a:lstStyle/>
                    <a:p>
                      <a:pPr algn="l">
                        <a:spcBef>
                          <a:spcPts val="200"/>
                        </a:spcBef>
                        <a:spcAft>
                          <a:spcPts val="1000"/>
                        </a:spcAft>
                      </a:pPr>
                      <a:r>
                        <a:rPr lang="en-GB" sz="1200" dirty="0">
                          <a:solidFill>
                            <a:schemeClr val="tx1"/>
                          </a:solidFill>
                          <a:effectLst/>
                          <a:latin typeface="Arial" pitchFamily="34" charset="0"/>
                          <a:cs typeface="Arial" pitchFamily="34" charset="0"/>
                        </a:rPr>
                        <a:t>e-</a:t>
                      </a:r>
                      <a:r>
                        <a:rPr lang="en-GB" sz="1200" dirty="0" err="1">
                          <a:solidFill>
                            <a:schemeClr val="tx1"/>
                          </a:solidFill>
                          <a:effectLst/>
                          <a:latin typeface="Arial" pitchFamily="34" charset="0"/>
                          <a:cs typeface="Arial" pitchFamily="34" charset="0"/>
                        </a:rPr>
                        <a:t>ScienceBriefings</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7244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How do briefings aid policy makers in European science, government and business?</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Face-to-face at meetings</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Final year survey to policymakers (email)</a:t>
                      </a:r>
                      <a:endParaRPr lang="en-GB" sz="1200">
                        <a:effectLst/>
                        <a:latin typeface="Arial" pitchFamily="34" charset="0"/>
                        <a:ea typeface="Times New Roman"/>
                        <a:cs typeface="Arial" pitchFamily="34" charset="0"/>
                      </a:endParaRPr>
                    </a:p>
                  </a:txBody>
                  <a:tcPr marL="35503" marR="35503" marT="0" marB="0"/>
                </a:tc>
              </a:tr>
              <a:tr h="540833">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To what extent respondents are aware of e-</a:t>
                      </a:r>
                      <a:r>
                        <a:rPr lang="en-GB" sz="1200" b="0" dirty="0" err="1">
                          <a:solidFill>
                            <a:schemeClr val="tx1"/>
                          </a:solidFill>
                          <a:effectLst/>
                          <a:latin typeface="Arial" pitchFamily="34" charset="0"/>
                          <a:cs typeface="Arial" pitchFamily="34" charset="0"/>
                        </a:rPr>
                        <a:t>ScienceTalk’s</a:t>
                      </a:r>
                      <a:r>
                        <a:rPr lang="en-GB" sz="1200" b="0" dirty="0">
                          <a:solidFill>
                            <a:schemeClr val="tx1"/>
                          </a:solidFill>
                          <a:effectLst/>
                          <a:latin typeface="Arial" pitchFamily="34" charset="0"/>
                          <a:cs typeface="Arial" pitchFamily="34" charset="0"/>
                        </a:rPr>
                        <a:t> policy documents. How do readers use the briefings?</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Canvassing at meetings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Canvassing at meetings/ mailing list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Final year survey to policymakers (email) /In-depth interviews</a:t>
                      </a:r>
                      <a:endParaRPr lang="en-GB" sz="1200">
                        <a:effectLst/>
                        <a:latin typeface="Arial" pitchFamily="34" charset="0"/>
                        <a:ea typeface="Times New Roman"/>
                        <a:cs typeface="Arial" pitchFamily="34" charset="0"/>
                      </a:endParaRPr>
                    </a:p>
                  </a:txBody>
                  <a:tcPr marL="35503" marR="35503" marT="0" marB="0"/>
                </a:tc>
              </a:tr>
              <a:tr h="44196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 the briefings increase visibility for projects? How has it helped the projects?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  case studies</a:t>
                      </a:r>
                      <a:endParaRPr lang="en-GB" sz="1200">
                        <a:effectLst/>
                        <a:latin typeface="Arial" pitchFamily="34" charset="0"/>
                        <a:ea typeface="Times New Roman"/>
                        <a:cs typeface="Arial" pitchFamily="34" charset="0"/>
                      </a:endParaRPr>
                    </a:p>
                  </a:txBody>
                  <a:tcPr marL="35503" marR="35503" marT="0" marB="0"/>
                </a:tc>
              </a:tr>
              <a:tr h="289560">
                <a:tc gridSpan="4">
                  <a:txBody>
                    <a:bodyPr/>
                    <a:lstStyle/>
                    <a:p>
                      <a:pPr algn="l">
                        <a:spcBef>
                          <a:spcPts val="200"/>
                        </a:spcBef>
                        <a:spcAft>
                          <a:spcPts val="1000"/>
                        </a:spcAft>
                      </a:pPr>
                      <a:r>
                        <a:rPr lang="en-GB" sz="1200" dirty="0" err="1">
                          <a:solidFill>
                            <a:schemeClr val="tx1"/>
                          </a:solidFill>
                          <a:effectLst/>
                          <a:latin typeface="Arial" pitchFamily="34" charset="0"/>
                          <a:cs typeface="Arial" pitchFamily="34" charset="0"/>
                        </a:rPr>
                        <a:t>GridCast</a:t>
                      </a:r>
                      <a:r>
                        <a:rPr lang="en-GB" sz="1200" dirty="0">
                          <a:solidFill>
                            <a:schemeClr val="tx1"/>
                          </a:solidFill>
                          <a:effectLst/>
                          <a:latin typeface="Arial" pitchFamily="34" charset="0"/>
                          <a:cs typeface="Arial" pitchFamily="34" charset="0"/>
                        </a:rPr>
                        <a:t>/@</a:t>
                      </a:r>
                      <a:r>
                        <a:rPr lang="en-GB" sz="1200" dirty="0" err="1">
                          <a:solidFill>
                            <a:schemeClr val="tx1"/>
                          </a:solidFill>
                          <a:effectLst/>
                          <a:latin typeface="Arial" pitchFamily="34" charset="0"/>
                          <a:cs typeface="Arial" pitchFamily="34" charset="0"/>
                        </a:rPr>
                        <a:t>e_scitalk</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Is the blog/twitter helping to build a sense of community? In what ways is the blog helping the e-science community?</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0"/>
                        </a:spcAft>
                      </a:pPr>
                      <a:r>
                        <a:rPr lang="en-GB" sz="1200">
                          <a:effectLst/>
                          <a:latin typeface="Arial" pitchFamily="34" charset="0"/>
                          <a:cs typeface="Arial" pitchFamily="34" charset="0"/>
                        </a:rPr>
                        <a:t>Unsolicited/Solicited</a:t>
                      </a:r>
                    </a:p>
                    <a:p>
                      <a:pPr algn="l">
                        <a:spcBef>
                          <a:spcPts val="200"/>
                        </a:spcBef>
                        <a:spcAft>
                          <a:spcPts val="0"/>
                        </a:spcAft>
                      </a:pPr>
                      <a:r>
                        <a:rPr lang="en-GB" sz="1200">
                          <a:effectLst/>
                          <a:latin typeface="Arial" pitchFamily="34" charset="0"/>
                          <a:cs typeface="Arial" pitchFamily="34" charset="0"/>
                        </a:rPr>
                        <a:t>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 (June)/EGI Community Forum focus group</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Focus groups/Survey (March)</a:t>
                      </a:r>
                      <a:endParaRPr lang="en-GB" sz="1200">
                        <a:effectLst/>
                        <a:latin typeface="Arial" pitchFamily="34" charset="0"/>
                        <a:ea typeface="Times New Roman"/>
                        <a:cs typeface="Arial" pitchFamily="34" charset="0"/>
                      </a:endParaRPr>
                    </a:p>
                  </a:txBody>
                  <a:tcPr marL="35503" marR="35503" marT="0" marB="0"/>
                </a:tc>
              </a:tr>
              <a:tr h="289560">
                <a:tc gridSpan="4">
                  <a:txBody>
                    <a:bodyPr/>
                    <a:lstStyle/>
                    <a:p>
                      <a:pPr algn="l">
                        <a:spcBef>
                          <a:spcPts val="200"/>
                        </a:spcBef>
                        <a:spcAft>
                          <a:spcPts val="1000"/>
                        </a:spcAft>
                      </a:pPr>
                      <a:r>
                        <a:rPr lang="en-GB" sz="1200" b="0" dirty="0">
                          <a:solidFill>
                            <a:schemeClr val="tx1"/>
                          </a:solidFill>
                          <a:effectLst/>
                          <a:latin typeface="Arial" pitchFamily="34" charset="0"/>
                          <a:cs typeface="Arial" pitchFamily="34" charset="0"/>
                        </a:rPr>
                        <a:t>RTM and </a:t>
                      </a:r>
                      <a:r>
                        <a:rPr lang="en-GB" sz="1200" b="0" dirty="0" err="1">
                          <a:solidFill>
                            <a:schemeClr val="tx1"/>
                          </a:solidFill>
                          <a:effectLst/>
                          <a:latin typeface="Arial" pitchFamily="34" charset="0"/>
                          <a:cs typeface="Arial" pitchFamily="34" charset="0"/>
                        </a:rPr>
                        <a:t>GridGuide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8768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Is the </a:t>
                      </a:r>
                      <a:r>
                        <a:rPr lang="en-GB" sz="1200" b="0" dirty="0" err="1">
                          <a:solidFill>
                            <a:schemeClr val="tx1"/>
                          </a:solidFill>
                          <a:effectLst/>
                          <a:latin typeface="Arial" pitchFamily="34" charset="0"/>
                          <a:cs typeface="Arial" pitchFamily="34" charset="0"/>
                        </a:rPr>
                        <a:t>GridGuide</a:t>
                      </a:r>
                      <a:r>
                        <a:rPr lang="en-GB" sz="1200" b="0" dirty="0">
                          <a:solidFill>
                            <a:schemeClr val="tx1"/>
                          </a:solidFill>
                          <a:effectLst/>
                          <a:latin typeface="Arial" pitchFamily="34" charset="0"/>
                          <a:cs typeface="Arial" pitchFamily="34" charset="0"/>
                        </a:rPr>
                        <a:t> helping to foster cross pollination of expertise?</a:t>
                      </a:r>
                    </a:p>
                    <a:p>
                      <a:pPr algn="l">
                        <a:spcBef>
                          <a:spcPts val="200"/>
                        </a:spcBef>
                        <a:spcAft>
                          <a:spcPts val="0"/>
                        </a:spcAft>
                      </a:pPr>
                      <a:r>
                        <a:rPr lang="en-GB" sz="1200" b="0" dirty="0">
                          <a:solidFill>
                            <a:schemeClr val="tx1"/>
                          </a:solidFill>
                          <a:effectLst/>
                          <a:latin typeface="Arial" pitchFamily="34" charset="0"/>
                          <a:cs typeface="Arial" pitchFamily="34" charset="0"/>
                        </a:rPr>
                        <a:t>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Unsolicited 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Solicited feedback</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GridGuide survey/feedback</a:t>
                      </a:r>
                      <a:endParaRPr lang="en-GB" sz="1200">
                        <a:effectLst/>
                        <a:latin typeface="Arial" pitchFamily="34" charset="0"/>
                        <a:ea typeface="Times New Roman"/>
                        <a:cs typeface="Arial" pitchFamily="34" charset="0"/>
                      </a:endParaRPr>
                    </a:p>
                  </a:txBody>
                  <a:tcPr marL="35503" marR="35503" marT="0" marB="0"/>
                </a:tc>
              </a:tr>
              <a:tr h="36055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How is the RTM helping with outreach?</a:t>
                      </a:r>
                    </a:p>
                    <a:p>
                      <a:pPr algn="l">
                        <a:spcBef>
                          <a:spcPts val="200"/>
                        </a:spcBef>
                        <a:spcAft>
                          <a:spcPts val="0"/>
                        </a:spcAft>
                      </a:pPr>
                      <a:r>
                        <a:rPr lang="en-GB" sz="1200" b="0" dirty="0">
                          <a:solidFill>
                            <a:schemeClr val="tx1"/>
                          </a:solidFill>
                          <a:effectLst/>
                          <a:latin typeface="Arial" pitchFamily="34" charset="0"/>
                          <a:cs typeface="Arial" pitchFamily="34" charset="0"/>
                        </a:rPr>
                        <a:t> </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RTM user analysis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RTM User Interviews/Surveys at meetings</a:t>
                      </a:r>
                      <a:endParaRPr lang="en-GB" sz="1200">
                        <a:effectLst/>
                        <a:latin typeface="Arial" pitchFamily="34" charset="0"/>
                        <a:ea typeface="Times New Roman"/>
                        <a:cs typeface="Arial" pitchFamily="34" charset="0"/>
                      </a:endParaRPr>
                    </a:p>
                  </a:txBody>
                  <a:tcPr marL="35503" marR="35503" marT="0" marB="0"/>
                </a:tc>
              </a:tr>
              <a:tr h="325120">
                <a:tc gridSpan="4">
                  <a:txBody>
                    <a:bodyPr/>
                    <a:lstStyle/>
                    <a:p>
                      <a:pPr algn="l">
                        <a:spcBef>
                          <a:spcPts val="200"/>
                        </a:spcBef>
                        <a:spcAft>
                          <a:spcPts val="1000"/>
                        </a:spcAft>
                      </a:pPr>
                      <a:r>
                        <a:rPr lang="en-GB" sz="1200" b="1" dirty="0">
                          <a:solidFill>
                            <a:schemeClr val="tx1"/>
                          </a:solidFill>
                          <a:effectLst/>
                          <a:latin typeface="Arial" pitchFamily="34" charset="0"/>
                          <a:cs typeface="Arial" pitchFamily="34" charset="0"/>
                        </a:rPr>
                        <a:t>e-</a:t>
                      </a:r>
                      <a:r>
                        <a:rPr lang="en-GB" sz="1200" b="1" dirty="0" err="1">
                          <a:solidFill>
                            <a:schemeClr val="tx1"/>
                          </a:solidFill>
                          <a:effectLst/>
                          <a:latin typeface="Arial" pitchFamily="34" charset="0"/>
                          <a:cs typeface="Arial" pitchFamily="34" charset="0"/>
                        </a:rPr>
                        <a:t>ScienceCity</a:t>
                      </a:r>
                      <a:r>
                        <a:rPr lang="en-GB" sz="1200" b="1" dirty="0">
                          <a:solidFill>
                            <a:schemeClr val="tx1"/>
                          </a:solidFill>
                          <a:effectLst/>
                          <a:latin typeface="Arial" pitchFamily="34" charset="0"/>
                          <a:cs typeface="Arial" pitchFamily="34" charset="0"/>
                        </a:rPr>
                        <a:t>/</a:t>
                      </a:r>
                      <a:r>
                        <a:rPr lang="en-GB" sz="1200" b="1" dirty="0" err="1">
                          <a:solidFill>
                            <a:schemeClr val="tx1"/>
                          </a:solidFill>
                          <a:effectLst/>
                          <a:latin typeface="Arial" pitchFamily="34" charset="0"/>
                          <a:cs typeface="Arial" pitchFamily="34" charset="0"/>
                        </a:rPr>
                        <a:t>GridCafe</a:t>
                      </a:r>
                      <a:endParaRPr lang="en-GB" sz="1200" b="1"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Are our products deepening the understanding of grid and cloud technologies amongst researcher?</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Feedback scientists/science communicators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Survey</a:t>
                      </a:r>
                      <a:endParaRPr lang="en-GB" sz="1200">
                        <a:effectLst/>
                        <a:latin typeface="Arial" pitchFamily="34" charset="0"/>
                        <a:ea typeface="Times New Roman"/>
                        <a:cs typeface="Arial" pitchFamily="34" charset="0"/>
                      </a:endParaRPr>
                    </a:p>
                  </a:txBody>
                  <a:tcPr marL="35503" marR="35503" marT="0" marB="0"/>
                </a:tc>
              </a:tr>
              <a:tr h="36055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 people find the website(s) useful?</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dirty="0">
                          <a:effectLst/>
                          <a:latin typeface="Arial" pitchFamily="34" charset="0"/>
                          <a:cs typeface="Arial" pitchFamily="34" charset="0"/>
                        </a:rPr>
                        <a:t> </a:t>
                      </a:r>
                      <a:endParaRPr lang="en-GB" sz="1200" dirty="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Volunteer Garage/GridCafe online surveys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Focus groups</a:t>
                      </a:r>
                      <a:endParaRPr lang="en-GB" sz="1200" dirty="0">
                        <a:effectLst/>
                        <a:latin typeface="Arial" pitchFamily="34" charset="0"/>
                        <a:ea typeface="Times New Roman"/>
                        <a:cs typeface="Arial" pitchFamily="34" charset="0"/>
                      </a:endParaRPr>
                    </a:p>
                  </a:txBody>
                  <a:tcPr marL="35503" marR="35503" marT="0" marB="0"/>
                </a:tc>
              </a:tr>
            </a:tbl>
          </a:graphicData>
        </a:graphic>
      </p:graphicFrame>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3138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Campaigns</a:t>
            </a:r>
            <a:endParaRPr lang="en-GB"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4220992"/>
              </p:ext>
            </p:extLst>
          </p:nvPr>
        </p:nvGraphicFramePr>
        <p:xfrm>
          <a:off x="0" y="1066800"/>
          <a:ext cx="9144001" cy="2667000"/>
        </p:xfrm>
        <a:graphic>
          <a:graphicData uri="http://schemas.openxmlformats.org/drawingml/2006/table">
            <a:tbl>
              <a:tblPr firstRow="1" firstCol="1" bandRow="1">
                <a:tableStyleId>{5C22544A-7EE6-4342-B048-85BDC9FD1C3A}</a:tableStyleId>
              </a:tblPr>
              <a:tblGrid>
                <a:gridCol w="3983220"/>
                <a:gridCol w="1762002"/>
                <a:gridCol w="1762002"/>
                <a:gridCol w="1636777"/>
              </a:tblGrid>
              <a:tr h="30480">
                <a:tc>
                  <a:txBody>
                    <a:bodyPr/>
                    <a:lstStyle/>
                    <a:p>
                      <a:pPr indent="228600" algn="l">
                        <a:spcBef>
                          <a:spcPts val="200"/>
                        </a:spcBef>
                        <a:spcAft>
                          <a:spcPts val="1000"/>
                        </a:spcAft>
                      </a:pPr>
                      <a:r>
                        <a:rPr lang="en-GB" sz="1200" dirty="0">
                          <a:solidFill>
                            <a:schemeClr val="tx1"/>
                          </a:solidFill>
                          <a:effectLst/>
                          <a:latin typeface="Arial" pitchFamily="34" charset="0"/>
                          <a:cs typeface="Arial" pitchFamily="34" charset="0"/>
                        </a:rPr>
                        <a:t> </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a:t>
                      </a:r>
                      <a:r>
                        <a:rPr lang="en-GB" sz="1200" baseline="0" dirty="0" smtClean="0">
                          <a:solidFill>
                            <a:schemeClr val="tx1"/>
                          </a:solidFill>
                          <a:effectLst/>
                          <a:latin typeface="Arial" pitchFamily="34" charset="0"/>
                          <a:cs typeface="Arial" pitchFamily="34" charset="0"/>
                        </a:rPr>
                        <a:t> ONE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TWO</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c>
                  <a:txBody>
                    <a:bodyPr/>
                    <a:lstStyle/>
                    <a:p>
                      <a:pPr algn="l">
                        <a:spcBef>
                          <a:spcPts val="200"/>
                        </a:spcBef>
                        <a:spcAft>
                          <a:spcPts val="1000"/>
                        </a:spcAft>
                      </a:pPr>
                      <a:r>
                        <a:rPr lang="en-GB" sz="1200" dirty="0" smtClean="0">
                          <a:solidFill>
                            <a:schemeClr val="tx1"/>
                          </a:solidFill>
                          <a:effectLst/>
                          <a:latin typeface="Arial" pitchFamily="34" charset="0"/>
                          <a:cs typeface="Arial" pitchFamily="34" charset="0"/>
                        </a:rPr>
                        <a:t>YEAR THREE</a:t>
                      </a:r>
                      <a:endParaRPr lang="en-GB" sz="1200" dirty="0">
                        <a:solidFill>
                          <a:schemeClr val="tx1"/>
                        </a:solidFill>
                        <a:effectLst/>
                        <a:latin typeface="Arial" pitchFamily="34" charset="0"/>
                        <a:ea typeface="Times New Roman"/>
                        <a:cs typeface="Arial" pitchFamily="34" charset="0"/>
                      </a:endParaRPr>
                    </a:p>
                  </a:txBody>
                  <a:tcPr marL="35503" marR="35503" marT="0" marB="0">
                    <a:solidFill>
                      <a:srgbClr val="FF6600"/>
                    </a:solidFill>
                  </a:tcPr>
                </a:tc>
              </a:tr>
              <a:tr h="350520">
                <a:tc gridSpan="4">
                  <a:txBody>
                    <a:bodyPr/>
                    <a:lstStyle/>
                    <a:p>
                      <a:pPr algn="l">
                        <a:spcBef>
                          <a:spcPts val="200"/>
                        </a:spcBef>
                        <a:spcAft>
                          <a:spcPts val="1000"/>
                        </a:spcAft>
                      </a:pPr>
                      <a:r>
                        <a:rPr lang="en-GB" sz="1200" b="1" dirty="0" err="1">
                          <a:solidFill>
                            <a:schemeClr val="tx1"/>
                          </a:solidFill>
                          <a:effectLst/>
                          <a:latin typeface="Arial" pitchFamily="34" charset="0"/>
                          <a:cs typeface="Arial" pitchFamily="34" charset="0"/>
                        </a:rPr>
                        <a:t>iSGTW</a:t>
                      </a:r>
                      <a:endParaRPr lang="en-GB" sz="1200" b="1" dirty="0">
                        <a:solidFill>
                          <a:schemeClr val="tx1"/>
                        </a:solidFill>
                        <a:effectLst/>
                        <a:latin typeface="Arial" pitchFamily="34" charset="0"/>
                        <a:ea typeface="Times New Roman"/>
                        <a:cs typeface="Arial" pitchFamily="34" charset="0"/>
                      </a:endParaRPr>
                    </a:p>
                  </a:txBody>
                  <a:tcPr marL="35503" marR="35503" marT="0" marB="0">
                    <a:solidFill>
                      <a:srgbClr val="FF9966"/>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5069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Journalists from mainstream media will have established relationships with those within e science through </a:t>
                      </a:r>
                      <a:r>
                        <a:rPr lang="en-GB" sz="1200" b="0" dirty="0" err="1">
                          <a:solidFill>
                            <a:schemeClr val="tx1"/>
                          </a:solidFill>
                          <a:effectLst/>
                          <a:latin typeface="Arial" pitchFamily="34" charset="0"/>
                          <a:cs typeface="Arial" pitchFamily="34" charset="0"/>
                        </a:rPr>
                        <a:t>iSGTW</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media ‘pick’ up analysis</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Interviews with media sources</a:t>
                      </a:r>
                      <a:endParaRPr lang="en-GB" sz="1200">
                        <a:effectLst/>
                        <a:latin typeface="Arial" pitchFamily="34" charset="0"/>
                        <a:ea typeface="Times New Roman"/>
                        <a:cs typeface="Arial" pitchFamily="34" charset="0"/>
                      </a:endParaRPr>
                    </a:p>
                  </a:txBody>
                  <a:tcPr marL="35503" marR="35503" marT="0" marB="0"/>
                </a:tc>
              </a:tr>
              <a:tr h="539905">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Centralises the communication effort and increase the visibility of e-science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MoU Thanks you emails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MoU interviews</a:t>
                      </a:r>
                      <a:endParaRPr lang="en-GB" sz="1200">
                        <a:effectLst/>
                        <a:latin typeface="Arial" pitchFamily="34" charset="0"/>
                        <a:ea typeface="Times New Roman"/>
                        <a:cs typeface="Arial" pitchFamily="34" charset="0"/>
                      </a:endParaRPr>
                    </a:p>
                  </a:txBody>
                  <a:tcPr marL="35503" marR="35503" marT="0" marB="0"/>
                </a:tc>
              </a:tr>
              <a:tr h="53340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Does </a:t>
                      </a:r>
                      <a:r>
                        <a:rPr lang="en-GB" sz="1200" b="0" dirty="0" err="1">
                          <a:solidFill>
                            <a:schemeClr val="tx1"/>
                          </a:solidFill>
                          <a:effectLst/>
                          <a:latin typeface="Arial" pitchFamily="34" charset="0"/>
                          <a:cs typeface="Arial" pitchFamily="34" charset="0"/>
                        </a:rPr>
                        <a:t>iSGTW</a:t>
                      </a:r>
                      <a:r>
                        <a:rPr lang="en-GB" sz="1200" b="0" dirty="0">
                          <a:solidFill>
                            <a:schemeClr val="tx1"/>
                          </a:solidFill>
                          <a:effectLst/>
                          <a:latin typeface="Arial" pitchFamily="34" charset="0"/>
                          <a:cs typeface="Arial" pitchFamily="34" charset="0"/>
                        </a:rPr>
                        <a:t> provide assistance to the community in finding future partners /collaboration?</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Interviews with authors (Top 10)</a:t>
                      </a:r>
                      <a:endParaRPr lang="en-GB" sz="1200">
                        <a:effectLst/>
                        <a:latin typeface="Arial" pitchFamily="34" charset="0"/>
                        <a:ea typeface="Times New Roman"/>
                        <a:cs typeface="Arial" pitchFamily="34" charset="0"/>
                      </a:endParaRPr>
                    </a:p>
                  </a:txBody>
                  <a:tcPr marL="35503" marR="35503" marT="0" marB="0"/>
                </a:tc>
              </a:tr>
              <a:tr h="609600">
                <a:tc>
                  <a:txBody>
                    <a:bodyPr/>
                    <a:lstStyle/>
                    <a:p>
                      <a:pPr algn="l">
                        <a:spcBef>
                          <a:spcPts val="200"/>
                        </a:spcBef>
                        <a:spcAft>
                          <a:spcPts val="0"/>
                        </a:spcAft>
                      </a:pPr>
                      <a:r>
                        <a:rPr lang="en-GB" sz="1200" b="0" dirty="0">
                          <a:solidFill>
                            <a:schemeClr val="tx1"/>
                          </a:solidFill>
                          <a:effectLst/>
                          <a:latin typeface="Arial" pitchFamily="34" charset="0"/>
                          <a:cs typeface="Arial" pitchFamily="34" charset="0"/>
                        </a:rPr>
                        <a:t>Does </a:t>
                      </a:r>
                      <a:r>
                        <a:rPr lang="en-GB" sz="1200" b="0" dirty="0" err="1">
                          <a:solidFill>
                            <a:schemeClr val="tx1"/>
                          </a:solidFill>
                          <a:effectLst/>
                          <a:latin typeface="Arial" pitchFamily="34" charset="0"/>
                          <a:cs typeface="Arial" pitchFamily="34" charset="0"/>
                        </a:rPr>
                        <a:t>iSGTW</a:t>
                      </a:r>
                      <a:r>
                        <a:rPr lang="en-GB" sz="1200" b="0" dirty="0">
                          <a:solidFill>
                            <a:schemeClr val="tx1"/>
                          </a:solidFill>
                          <a:effectLst/>
                          <a:latin typeface="Arial" pitchFamily="34" charset="0"/>
                          <a:cs typeface="Arial" pitchFamily="34" charset="0"/>
                        </a:rPr>
                        <a:t> help scientists informed on the latest technologies in e-science?</a:t>
                      </a:r>
                      <a:endParaRPr lang="en-GB" sz="1200" b="0" dirty="0">
                        <a:solidFill>
                          <a:schemeClr val="tx1"/>
                        </a:solidFill>
                        <a:effectLst/>
                        <a:latin typeface="Arial" pitchFamily="34" charset="0"/>
                        <a:ea typeface="Times New Roman"/>
                        <a:cs typeface="Arial" pitchFamily="34" charset="0"/>
                      </a:endParaRPr>
                    </a:p>
                  </a:txBody>
                  <a:tcPr marL="35503" marR="35503" marT="0" marB="0">
                    <a:solidFill>
                      <a:srgbClr val="FFCC99"/>
                    </a:solidFill>
                  </a:tcPr>
                </a:tc>
                <a:tc>
                  <a:txBody>
                    <a:bodyPr/>
                    <a:lstStyle/>
                    <a:p>
                      <a:pPr algn="l">
                        <a:spcBef>
                          <a:spcPts val="200"/>
                        </a:spcBef>
                        <a:spcAft>
                          <a:spcPts val="1000"/>
                        </a:spcAft>
                      </a:pPr>
                      <a:r>
                        <a:rPr lang="en-GB" sz="1200">
                          <a:effectLst/>
                          <a:latin typeface="Arial" pitchFamily="34" charset="0"/>
                          <a:cs typeface="Arial" pitchFamily="34" charset="0"/>
                        </a:rPr>
                        <a:t> </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a:effectLst/>
                          <a:latin typeface="Arial" pitchFamily="34" charset="0"/>
                          <a:cs typeface="Arial" pitchFamily="34" charset="0"/>
                        </a:rPr>
                        <a:t>iSGTW Survey</a:t>
                      </a:r>
                      <a:endParaRPr lang="en-GB" sz="1200">
                        <a:effectLst/>
                        <a:latin typeface="Arial" pitchFamily="34" charset="0"/>
                        <a:ea typeface="Times New Roman"/>
                        <a:cs typeface="Arial" pitchFamily="34" charset="0"/>
                      </a:endParaRPr>
                    </a:p>
                  </a:txBody>
                  <a:tcPr marL="35503" marR="35503" marT="0" marB="0"/>
                </a:tc>
                <a:tc>
                  <a:txBody>
                    <a:bodyPr/>
                    <a:lstStyle/>
                    <a:p>
                      <a:pPr algn="l">
                        <a:spcBef>
                          <a:spcPts val="200"/>
                        </a:spcBef>
                        <a:spcAft>
                          <a:spcPts val="1000"/>
                        </a:spcAft>
                      </a:pPr>
                      <a:r>
                        <a:rPr lang="en-GB" sz="1200" dirty="0">
                          <a:effectLst/>
                          <a:latin typeface="Arial" pitchFamily="34" charset="0"/>
                          <a:cs typeface="Arial" pitchFamily="34" charset="0"/>
                        </a:rPr>
                        <a:t>Interviews with readership</a:t>
                      </a:r>
                      <a:endParaRPr lang="en-GB" sz="1200" dirty="0">
                        <a:effectLst/>
                        <a:latin typeface="Arial" pitchFamily="34" charset="0"/>
                        <a:ea typeface="Times New Roman"/>
                        <a:cs typeface="Arial" pitchFamily="34" charset="0"/>
                      </a:endParaRPr>
                    </a:p>
                  </a:txBody>
                  <a:tcPr marL="35503" marR="35503" marT="0" marB="0"/>
                </a:tc>
              </a:tr>
            </a:tbl>
          </a:graphicData>
        </a:graphic>
      </p:graphicFrame>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66688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1484784"/>
            <a:ext cx="3580697" cy="3744416"/>
          </a:xfrm>
          <a:prstGeom prst="rect">
            <a:avLst/>
          </a:prstGeom>
          <a:effectLst>
            <a:outerShdw blurRad="50800" dist="38100" dir="2700000" algn="tl" rotWithShape="0">
              <a:srgbClr val="000000">
                <a:alpha val="43000"/>
              </a:srgbClr>
            </a:outerShdw>
          </a:effectLst>
        </p:spPr>
      </p:pic>
      <p:sp>
        <p:nvSpPr>
          <p:cNvPr id="10" name="Rectangle 4"/>
          <p:cNvSpPr>
            <a:spLocks/>
          </p:cNvSpPr>
          <p:nvPr/>
        </p:nvSpPr>
        <p:spPr bwMode="auto">
          <a:xfrm>
            <a:off x="323528" y="5373216"/>
            <a:ext cx="16500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err="1" smtClean="0">
                <a:solidFill>
                  <a:srgbClr val="6666FF"/>
                </a:solidFill>
                <a:latin typeface="Arial Bold" charset="0"/>
                <a:ea typeface="ＭＳ Ｐゴシック" charset="0"/>
                <a:cs typeface="Arial Bold" charset="0"/>
                <a:sym typeface="Arial Bold" charset="0"/>
              </a:rPr>
              <a:t>Zoomerang</a:t>
            </a:r>
            <a:endParaRPr lang="en-US" sz="2400" i="1" dirty="0">
              <a:solidFill>
                <a:srgbClr val="6666FF"/>
              </a:solidFill>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rotWithShape="1">
          <a:blip r:embed="rId4"/>
          <a:srcRect l="14889" t="8033" r="15543" b="51504"/>
          <a:stretch/>
        </p:blipFill>
        <p:spPr>
          <a:xfrm>
            <a:off x="3995936" y="2276872"/>
            <a:ext cx="4952118" cy="2304256"/>
          </a:xfrm>
          <a:prstGeom prst="rect">
            <a:avLst/>
          </a:prstGeom>
        </p:spPr>
      </p:pic>
      <p:sp>
        <p:nvSpPr>
          <p:cNvPr id="12" name="Rectangle 4"/>
          <p:cNvSpPr>
            <a:spLocks/>
          </p:cNvSpPr>
          <p:nvPr/>
        </p:nvSpPr>
        <p:spPr bwMode="auto">
          <a:xfrm>
            <a:off x="4167065" y="1772816"/>
            <a:ext cx="46098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Discrete banner after 30 seconds</a:t>
            </a:r>
            <a:endParaRPr lang="en-US" sz="2400" i="1" dirty="0">
              <a:solidFill>
                <a:srgbClr val="6666FF"/>
              </a:solidFill>
              <a:latin typeface="Arial Bold" charset="0"/>
              <a:ea typeface="ＭＳ Ｐゴシック" charset="0"/>
              <a:cs typeface="Arial Bold" charset="0"/>
              <a:sym typeface="Arial Bold" charset="0"/>
            </a:endParaRPr>
          </a:p>
        </p:txBody>
      </p:sp>
      <p:sp>
        <p:nvSpPr>
          <p:cNvPr id="11"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13"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4"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19</a:t>
            </a:fld>
            <a:endParaRPr lang="en-US" dirty="0"/>
          </a:p>
        </p:txBody>
      </p:sp>
    </p:spTree>
    <p:extLst>
      <p:ext uri="{BB962C8B-B14F-4D97-AF65-F5344CB8AC3E}">
        <p14:creationId xmlns:p14="http://schemas.microsoft.com/office/powerpoint/2010/main" val="344152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p:cNvSpPr>
          <p:nvPr/>
        </p:nvSpPr>
        <p:spPr bwMode="auto">
          <a:xfrm>
            <a:off x="304800" y="1772816"/>
            <a:ext cx="8458200"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Overview</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How </a:t>
            </a:r>
            <a:r>
              <a:rPr lang="en-US" sz="2800" dirty="0">
                <a:solidFill>
                  <a:schemeClr val="tx1"/>
                </a:solidFill>
                <a:latin typeface="Arial" charset="0"/>
                <a:ea typeface="ＭＳ Ｐゴシック" charset="0"/>
                <a:cs typeface="Arial" charset="0"/>
                <a:sym typeface="Arial" charset="0"/>
              </a:rPr>
              <a:t>WP1 reports on the successes of </a:t>
            </a:r>
            <a:r>
              <a:rPr lang="en-US" sz="2800" dirty="0" smtClean="0">
                <a:solidFill>
                  <a:schemeClr val="tx1"/>
                </a:solidFill>
                <a:latin typeface="Arial" charset="0"/>
                <a:ea typeface="ＭＳ Ｐゴシック" charset="0"/>
                <a:cs typeface="Arial" charset="0"/>
                <a:sym typeface="Arial" charset="0"/>
              </a:rPr>
              <a:t>e-science</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Methodologies </a:t>
            </a:r>
            <a:r>
              <a:rPr lang="en-US" sz="2800" dirty="0">
                <a:solidFill>
                  <a:schemeClr val="tx1"/>
                </a:solidFill>
                <a:latin typeface="Arial" charset="0"/>
                <a:ea typeface="ＭＳ Ｐゴシック" charset="0"/>
                <a:cs typeface="Arial" charset="0"/>
                <a:sym typeface="Arial" charset="0"/>
              </a:rPr>
              <a:t>used to collect feedback and measure </a:t>
            </a:r>
            <a:r>
              <a:rPr lang="en-US" sz="2800" dirty="0" smtClean="0">
                <a:solidFill>
                  <a:schemeClr val="tx1"/>
                </a:solidFill>
                <a:latin typeface="Arial" charset="0"/>
                <a:ea typeface="ＭＳ Ｐゴシック" charset="0"/>
                <a:cs typeface="Arial" charset="0"/>
                <a:sym typeface="Arial" charset="0"/>
              </a:rPr>
              <a:t>impact</a:t>
            </a:r>
          </a:p>
          <a:p>
            <a:pPr marL="285750" indent="-285750" algn="l">
              <a:spcBef>
                <a:spcPts val="600"/>
              </a:spcBef>
              <a:buFont typeface="Arial" pitchFamily="34" charset="0"/>
              <a:buChar char="•"/>
            </a:pPr>
            <a:r>
              <a:rPr lang="en-US" sz="2800" dirty="0" smtClean="0">
                <a:solidFill>
                  <a:schemeClr val="tx1"/>
                </a:solidFill>
                <a:latin typeface="Arial" charset="0"/>
                <a:ea typeface="ＭＳ Ｐゴシック" charset="0"/>
                <a:cs typeface="Arial" charset="0"/>
                <a:sym typeface="Arial" charset="0"/>
              </a:rPr>
              <a:t>Meetings</a:t>
            </a:r>
            <a:r>
              <a:rPr lang="en-US" sz="2800" dirty="0">
                <a:solidFill>
                  <a:schemeClr val="tx1"/>
                </a:solidFill>
                <a:latin typeface="Arial" charset="0"/>
                <a:ea typeface="ＭＳ Ｐゴシック" charset="0"/>
                <a:cs typeface="Arial" charset="0"/>
                <a:sym typeface="Arial" charset="0"/>
              </a:rPr>
              <a:t>, </a:t>
            </a:r>
            <a:r>
              <a:rPr lang="en-US" sz="2800" dirty="0" err="1" smtClean="0">
                <a:solidFill>
                  <a:schemeClr val="tx1"/>
                </a:solidFill>
                <a:latin typeface="Arial" charset="0"/>
                <a:ea typeface="ＭＳ Ｐゴシック" charset="0"/>
                <a:cs typeface="Arial" charset="0"/>
                <a:sym typeface="Arial" charset="0"/>
              </a:rPr>
              <a:t>GridCast</a:t>
            </a:r>
            <a:r>
              <a:rPr lang="en-US" sz="2800" dirty="0" smtClean="0">
                <a:solidFill>
                  <a:schemeClr val="tx1"/>
                </a:solidFill>
                <a:latin typeface="Arial" charset="0"/>
                <a:ea typeface="ＭＳ Ｐゴシック" charset="0"/>
                <a:cs typeface="Arial" charset="0"/>
                <a:sym typeface="Arial" charset="0"/>
              </a:rPr>
              <a:t> </a:t>
            </a:r>
            <a:r>
              <a:rPr lang="en-US" sz="2800" dirty="0">
                <a:solidFill>
                  <a:schemeClr val="tx1"/>
                </a:solidFill>
                <a:latin typeface="Arial" charset="0"/>
                <a:ea typeface="ＭＳ Ｐゴシック" charset="0"/>
                <a:cs typeface="Arial" charset="0"/>
                <a:sym typeface="Arial" charset="0"/>
              </a:rPr>
              <a:t>and </a:t>
            </a:r>
            <a:r>
              <a:rPr lang="en-US" sz="2800" dirty="0" smtClean="0">
                <a:solidFill>
                  <a:schemeClr val="tx1"/>
                </a:solidFill>
                <a:latin typeface="Arial" charset="0"/>
                <a:ea typeface="ＭＳ Ｐゴシック" charset="0"/>
                <a:cs typeface="Arial" charset="0"/>
                <a:sym typeface="Arial" charset="0"/>
              </a:rPr>
              <a:t>10</a:t>
            </a:r>
            <a:r>
              <a:rPr lang="en-US" sz="2800" baseline="30000" dirty="0" smtClean="0">
                <a:solidFill>
                  <a:schemeClr val="tx1"/>
                </a:solidFill>
                <a:latin typeface="Arial" charset="0"/>
                <a:ea typeface="ＭＳ Ｐゴシック" charset="0"/>
                <a:cs typeface="Arial" charset="0"/>
                <a:sym typeface="Arial" charset="0"/>
              </a:rPr>
              <a:t>th</a:t>
            </a:r>
            <a:r>
              <a:rPr lang="en-US" sz="2800" dirty="0" smtClean="0">
                <a:solidFill>
                  <a:schemeClr val="tx1"/>
                </a:solidFill>
                <a:latin typeface="Arial" charset="0"/>
                <a:ea typeface="ＭＳ Ｐゴシック" charset="0"/>
                <a:cs typeface="Arial" charset="0"/>
                <a:sym typeface="Arial" charset="0"/>
              </a:rPr>
              <a:t> </a:t>
            </a:r>
            <a:r>
              <a:rPr lang="en-US" sz="2800" dirty="0" err="1" smtClean="0">
                <a:solidFill>
                  <a:schemeClr val="tx1"/>
                </a:solidFill>
                <a:latin typeface="Arial" charset="0"/>
                <a:ea typeface="ＭＳ Ｐゴシック" charset="0"/>
                <a:cs typeface="Arial" charset="0"/>
                <a:sym typeface="Arial" charset="0"/>
              </a:rPr>
              <a:t>eConcertation</a:t>
            </a:r>
            <a:r>
              <a:rPr lang="en-US" sz="2800" dirty="0" smtClean="0">
                <a:solidFill>
                  <a:schemeClr val="tx1"/>
                </a:solidFill>
                <a:latin typeface="Arial" charset="0"/>
                <a:ea typeface="ＭＳ Ｐゴシック" charset="0"/>
                <a:cs typeface="Arial" charset="0"/>
                <a:sym typeface="Arial" charset="0"/>
              </a:rPr>
              <a:t> Meeting</a:t>
            </a:r>
          </a:p>
          <a:p>
            <a:pPr marL="285750" indent="-285750" algn="l">
              <a:spcBef>
                <a:spcPts val="600"/>
              </a:spcBef>
              <a:buFont typeface="Arial" pitchFamily="34" charset="0"/>
              <a:buChar char="•"/>
            </a:pPr>
            <a:r>
              <a:rPr lang="en-US" dirty="0" smtClean="0">
                <a:ea typeface="ＭＳ Ｐゴシック" charset="0"/>
                <a:sym typeface="Arial" charset="0"/>
              </a:rPr>
              <a:t>Summary</a:t>
            </a:r>
            <a:endParaRPr lang="en-US" sz="2800" dirty="0">
              <a:solidFill>
                <a:schemeClr val="tx1"/>
              </a:solidFill>
              <a:latin typeface="Arial" charset="0"/>
              <a:ea typeface="ＭＳ Ｐゴシック" charset="0"/>
              <a:cs typeface="Arial" charset="0"/>
              <a:sym typeface="Arial" charset="0"/>
            </a:endParaRPr>
          </a:p>
        </p:txBody>
      </p:sp>
      <p:sp>
        <p:nvSpPr>
          <p:cNvPr id="10" name="Title 1"/>
          <p:cNvSpPr>
            <a:spLocks noGrp="1"/>
          </p:cNvSpPr>
          <p:nvPr>
            <p:ph type="title"/>
          </p:nvPr>
        </p:nvSpPr>
        <p:spPr/>
        <p:txBody>
          <a:bodyPr/>
          <a:lstStyle/>
          <a:p>
            <a:r>
              <a:rPr lang="en-GB" sz="3600" b="1" dirty="0" smtClean="0"/>
              <a:t>Content</a:t>
            </a:r>
            <a:endParaRPr lang="en-GB" sz="3600" b="1" dirty="0"/>
          </a:p>
        </p:txBody>
      </p:sp>
      <p:sp>
        <p:nvSpPr>
          <p:cNvPr id="6"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1" name="Slide Number Placeholder 1"/>
          <p:cNvSpPr txBox="1">
            <a:spLocks/>
          </p:cNvSpPr>
          <p:nvPr/>
        </p:nvSpPr>
        <p:spPr>
          <a:xfrm>
            <a:off x="8885238" y="6597650"/>
            <a:ext cx="258762" cy="25400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fld id="{A514AF05-59CB-1C40-BE10-86396B74E2E2}" type="slidenum">
              <a:rPr lang="en-US" sz="1200" b="1" smtClean="0">
                <a:solidFill>
                  <a:schemeClr val="bg1"/>
                </a:solidFill>
                <a:latin typeface="Arial" pitchFamily="34" charset="0"/>
                <a:cs typeface="Arial" pitchFamily="34" charset="0"/>
              </a:rPr>
              <a:pPr/>
              <a:t>2</a:t>
            </a:fld>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53641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a:xfrm>
            <a:off x="8885238" y="6597352"/>
            <a:ext cx="258762" cy="254000"/>
          </a:xfrm>
        </p:spPr>
        <p:txBody>
          <a:bodyPr/>
          <a:lstStyle/>
          <a:p>
            <a:fld id="{663F0CE1-9F77-1D4D-B7AC-9370637A79D6}" type="slidenum">
              <a:rPr lang="en-US"/>
              <a:pPr/>
              <a:t>20</a:t>
            </a:fld>
            <a:endParaRPr lang="en-US" dirty="0"/>
          </a:p>
        </p:txBody>
      </p:sp>
      <p:pic>
        <p:nvPicPr>
          <p:cNvPr id="2" name="Picture 1"/>
          <p:cNvPicPr>
            <a:picLocks noChangeAspect="1"/>
          </p:cNvPicPr>
          <p:nvPr/>
        </p:nvPicPr>
        <p:blipFill>
          <a:blip r:embed="rId3"/>
          <a:stretch>
            <a:fillRect/>
          </a:stretch>
        </p:blipFill>
        <p:spPr>
          <a:xfrm>
            <a:off x="5111552" y="1628800"/>
            <a:ext cx="4032448" cy="2016224"/>
          </a:xfrm>
          <a:prstGeom prst="rect">
            <a:avLst/>
          </a:prstGeom>
        </p:spPr>
      </p:pic>
      <p:graphicFrame>
        <p:nvGraphicFramePr>
          <p:cNvPr id="11" name="Chart 10"/>
          <p:cNvGraphicFramePr/>
          <p:nvPr>
            <p:extLst>
              <p:ext uri="{D42A27DB-BD31-4B8C-83A1-F6EECF244321}">
                <p14:modId xmlns:p14="http://schemas.microsoft.com/office/powerpoint/2010/main" val="1695265663"/>
              </p:ext>
            </p:extLst>
          </p:nvPr>
        </p:nvGraphicFramePr>
        <p:xfrm>
          <a:off x="179512" y="2420888"/>
          <a:ext cx="640871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4"/>
          <p:cNvSpPr>
            <a:spLocks/>
          </p:cNvSpPr>
          <p:nvPr/>
        </p:nvSpPr>
        <p:spPr bwMode="auto">
          <a:xfrm>
            <a:off x="251520" y="1916832"/>
            <a:ext cx="5592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400" i="1" dirty="0" smtClean="0">
                <a:solidFill>
                  <a:srgbClr val="6666FF"/>
                </a:solidFill>
                <a:latin typeface="Arial Bold" charset="0"/>
                <a:ea typeface="ＭＳ Ｐゴシック" charset="0"/>
                <a:cs typeface="Arial Bold" charset="0"/>
                <a:sym typeface="Arial Bold" charset="0"/>
              </a:rPr>
              <a:t>Reach: Diversity of </a:t>
            </a:r>
            <a:r>
              <a:rPr lang="en-US" sz="2400" i="1" dirty="0" err="1" smtClean="0">
                <a:solidFill>
                  <a:srgbClr val="6666FF"/>
                </a:solidFill>
                <a:latin typeface="Arial Bold" charset="0"/>
                <a:ea typeface="ＭＳ Ｐゴシック" charset="0"/>
                <a:cs typeface="Arial Bold" charset="0"/>
                <a:sym typeface="Arial Bold" charset="0"/>
              </a:rPr>
              <a:t>GridCast</a:t>
            </a:r>
            <a:r>
              <a:rPr lang="en-US" sz="2400" i="1" dirty="0" smtClean="0">
                <a:solidFill>
                  <a:srgbClr val="6666FF"/>
                </a:solidFill>
                <a:latin typeface="Arial Bold" charset="0"/>
                <a:ea typeface="ＭＳ Ｐゴシック" charset="0"/>
                <a:cs typeface="Arial Bold" charset="0"/>
                <a:sym typeface="Arial Bold" charset="0"/>
              </a:rPr>
              <a:t> audience</a:t>
            </a:r>
            <a:endParaRPr lang="en-US" sz="2400" i="1" dirty="0">
              <a:solidFill>
                <a:srgbClr val="6666FF"/>
              </a:solidFill>
              <a:latin typeface="Arial Bold" charset="0"/>
              <a:ea typeface="ＭＳ Ｐゴシック" charset="0"/>
              <a:cs typeface="Arial Bold" charset="0"/>
              <a:sym typeface="Arial Bold" charset="0"/>
            </a:endParaRPr>
          </a:p>
        </p:txBody>
      </p:sp>
      <p:sp>
        <p:nvSpPr>
          <p:cNvPr id="9"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20</a:t>
            </a:fld>
            <a:endParaRPr lang="en-US" dirty="0"/>
          </a:p>
        </p:txBody>
      </p:sp>
    </p:spTree>
    <p:extLst>
      <p:ext uri="{BB962C8B-B14F-4D97-AF65-F5344CB8AC3E}">
        <p14:creationId xmlns:p14="http://schemas.microsoft.com/office/powerpoint/2010/main" val="194988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p:cNvSpPr>
          <p:nvPr/>
        </p:nvSpPr>
        <p:spPr bwMode="auto">
          <a:xfrm>
            <a:off x="395536" y="1268760"/>
            <a:ext cx="9321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2800" i="1" dirty="0" smtClean="0">
                <a:solidFill>
                  <a:srgbClr val="6666FF"/>
                </a:solidFill>
                <a:latin typeface="Arial Bold" charset="0"/>
                <a:ea typeface="ＭＳ Ｐゴシック" charset="0"/>
                <a:cs typeface="Arial Bold" charset="0"/>
                <a:sym typeface="Arial Bold" charset="0"/>
              </a:rPr>
              <a:t>Tools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3" name="Picture 2"/>
          <p:cNvPicPr>
            <a:picLocks noChangeAspect="1"/>
          </p:cNvPicPr>
          <p:nvPr/>
        </p:nvPicPr>
        <p:blipFill>
          <a:blip r:embed="rId3"/>
          <a:stretch>
            <a:fillRect/>
          </a:stretch>
        </p:blipFill>
        <p:spPr>
          <a:xfrm>
            <a:off x="1547664" y="1268760"/>
            <a:ext cx="3256163" cy="2016224"/>
          </a:xfrm>
          <a:prstGeom prst="rect">
            <a:avLst/>
          </a:prstGeom>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5148064" y="1268760"/>
            <a:ext cx="3247043" cy="2016224"/>
          </a:xfrm>
          <a:prstGeom prst="rect">
            <a:avLst/>
          </a:prstGeom>
          <a:effectLst>
            <a:outerShdw blurRad="50800" dist="38100" dir="2700000" algn="tl" rotWithShape="0">
              <a:srgbClr val="000000">
                <a:alpha val="43000"/>
              </a:srgbClr>
            </a:outerShdw>
          </a:effectLst>
        </p:spPr>
      </p:pic>
      <p:sp>
        <p:nvSpPr>
          <p:cNvPr id="12" name="Rectangle 4"/>
          <p:cNvSpPr>
            <a:spLocks/>
          </p:cNvSpPr>
          <p:nvPr/>
        </p:nvSpPr>
        <p:spPr bwMode="auto">
          <a:xfrm>
            <a:off x="2339752" y="3356992"/>
            <a:ext cx="17194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Google Analytics</a:t>
            </a:r>
            <a:endParaRPr lang="en-US" sz="1800" dirty="0">
              <a:latin typeface="Arial Bold" charset="0"/>
              <a:ea typeface="ＭＳ Ｐゴシック" charset="0"/>
              <a:cs typeface="Arial Bold" charset="0"/>
              <a:sym typeface="Arial Bold" charset="0"/>
            </a:endParaRPr>
          </a:p>
        </p:txBody>
      </p:sp>
      <p:sp>
        <p:nvSpPr>
          <p:cNvPr id="14" name="Rectangle 4"/>
          <p:cNvSpPr>
            <a:spLocks/>
          </p:cNvSpPr>
          <p:nvPr/>
        </p:nvSpPr>
        <p:spPr bwMode="auto">
          <a:xfrm>
            <a:off x="6178973" y="3368025"/>
            <a:ext cx="13857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smtClean="0">
                <a:latin typeface="Arial Bold" charset="0"/>
                <a:ea typeface="ＭＳ Ｐゴシック" charset="0"/>
                <a:cs typeface="Arial Bold" charset="0"/>
                <a:sym typeface="Arial Bold" charset="0"/>
              </a:rPr>
              <a:t>Blogger Stats</a:t>
            </a:r>
            <a:endParaRPr lang="en-US" sz="1800" dirty="0">
              <a:latin typeface="Arial Bold" charset="0"/>
              <a:ea typeface="ＭＳ Ｐゴシック" charset="0"/>
              <a:cs typeface="Arial Bold" charset="0"/>
              <a:sym typeface="Arial Bold" charset="0"/>
            </a:endParaRPr>
          </a:p>
        </p:txBody>
      </p:sp>
      <p:pic>
        <p:nvPicPr>
          <p:cNvPr id="5" name="Picture 4"/>
          <p:cNvPicPr>
            <a:picLocks noChangeAspect="1"/>
          </p:cNvPicPr>
          <p:nvPr/>
        </p:nvPicPr>
        <p:blipFill>
          <a:blip r:embed="rId5"/>
          <a:stretch>
            <a:fillRect/>
          </a:stretch>
        </p:blipFill>
        <p:spPr>
          <a:xfrm>
            <a:off x="1619671" y="3789040"/>
            <a:ext cx="3216597" cy="2232248"/>
          </a:xfrm>
          <a:prstGeom prst="rect">
            <a:avLst/>
          </a:prstGeom>
          <a:effectLst>
            <a:outerShdw blurRad="50800" dist="38100" dir="2700000" algn="tl" rotWithShape="0">
              <a:srgbClr val="000000">
                <a:alpha val="43000"/>
              </a:srgbClr>
            </a:outerShdw>
          </a:effectLst>
        </p:spPr>
      </p:pic>
      <p:sp>
        <p:nvSpPr>
          <p:cNvPr id="15" name="Rectangle 4"/>
          <p:cNvSpPr>
            <a:spLocks/>
          </p:cNvSpPr>
          <p:nvPr/>
        </p:nvSpPr>
        <p:spPr bwMode="auto">
          <a:xfrm>
            <a:off x="3080404" y="6093296"/>
            <a:ext cx="5261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r>
              <a:rPr lang="en-US" sz="1800" dirty="0" err="1" smtClean="0">
                <a:latin typeface="Arial Bold" charset="0"/>
                <a:ea typeface="ＭＳ Ｐゴシック" charset="0"/>
                <a:cs typeface="Arial Bold" charset="0"/>
                <a:sym typeface="Arial Bold" charset="0"/>
              </a:rPr>
              <a:t>Klout</a:t>
            </a:r>
            <a:endParaRPr lang="en-US" sz="1800" dirty="0">
              <a:latin typeface="Arial Bold" charset="0"/>
              <a:ea typeface="ＭＳ Ｐゴシック" charset="0"/>
              <a:cs typeface="Arial Bold" charset="0"/>
              <a:sym typeface="Arial Bold" charset="0"/>
            </a:endParaRPr>
          </a:p>
        </p:txBody>
      </p:sp>
      <p:sp>
        <p:nvSpPr>
          <p:cNvPr id="19" name="Title 1"/>
          <p:cNvSpPr>
            <a:spLocks noGrp="1"/>
          </p:cNvSpPr>
          <p:nvPr>
            <p:ph type="title"/>
          </p:nvPr>
        </p:nvSpPr>
        <p:spPr>
          <a:xfrm>
            <a:off x="911659" y="0"/>
            <a:ext cx="8229600" cy="838200"/>
          </a:xfrm>
        </p:spPr>
        <p:txBody>
          <a:bodyPr/>
          <a:lstStyle/>
          <a:p>
            <a:r>
              <a:rPr lang="en-GB" dirty="0" smtClean="0"/>
              <a:t>Feedback Tools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3" name="Slide Number Placeholder 1"/>
          <p:cNvSpPr>
            <a:spLocks noGrp="1"/>
          </p:cNvSpPr>
          <p:nvPr>
            <p:ph type="sldNum" sz="quarter" idx="4"/>
          </p:nvPr>
        </p:nvSpPr>
        <p:spPr>
          <a:xfrm>
            <a:off x="7010400" y="6619875"/>
            <a:ext cx="2133600" cy="476250"/>
          </a:xfrm>
          <a:prstGeom prst="rect">
            <a:avLst/>
          </a:prstGeom>
        </p:spPr>
        <p:txBody>
          <a:bodyPr/>
          <a:lstStyle/>
          <a:p>
            <a:fld id="{A514AF05-59CB-1C40-BE10-86396B74E2E2}" type="slidenum">
              <a:rPr lang="en-US" sz="1200" b="1" smtClean="0">
                <a:solidFill>
                  <a:schemeClr val="bg1"/>
                </a:solidFill>
                <a:latin typeface="+mn-lt"/>
              </a:rPr>
              <a:pPr/>
              <a:t>21</a:t>
            </a:fld>
            <a:endParaRPr lang="en-US" sz="1200" b="1" dirty="0">
              <a:solidFill>
                <a:schemeClr val="bg1"/>
              </a:solidFill>
              <a:latin typeface="+mn-lt"/>
            </a:endParaRPr>
          </a:p>
        </p:txBody>
      </p:sp>
    </p:spTree>
    <p:extLst>
      <p:ext uri="{BB962C8B-B14F-4D97-AF65-F5344CB8AC3E}">
        <p14:creationId xmlns:p14="http://schemas.microsoft.com/office/powerpoint/2010/main" val="329406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7450"/>
            <a:ext cx="152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87650"/>
            <a:ext cx="14859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19"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63650"/>
            <a:ext cx="14097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0"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82850"/>
            <a:ext cx="1346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1"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25850"/>
            <a:ext cx="15875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2" name="Picture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13" y="1416050"/>
            <a:ext cx="1511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3"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1113" y="2647950"/>
            <a:ext cx="1130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4" name="Picture 1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92888" y="1447800"/>
            <a:ext cx="15113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5" name="Picture 1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702050"/>
            <a:ext cx="1257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6" name="Picture 1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2600" y="4133850"/>
            <a:ext cx="152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7" name="Picture 1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4133850"/>
            <a:ext cx="1422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8" name="Picture 1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6750" y="5118100"/>
            <a:ext cx="1460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29" name="Picture 17"/>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4083050"/>
            <a:ext cx="14732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0" name="Picture 18"/>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57400" y="2406650"/>
            <a:ext cx="16383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1" name="Picture 19"/>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105400"/>
            <a:ext cx="1562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8932" name="Picture 20"/>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29400" y="2863850"/>
            <a:ext cx="1498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23" name="Title 1"/>
          <p:cNvSpPr>
            <a:spLocks noGrp="1"/>
          </p:cNvSpPr>
          <p:nvPr>
            <p:ph type="title"/>
          </p:nvPr>
        </p:nvSpPr>
        <p:spPr>
          <a:xfrm>
            <a:off x="911659" y="0"/>
            <a:ext cx="8229600" cy="838200"/>
          </a:xfrm>
        </p:spPr>
        <p:txBody>
          <a:bodyPr/>
          <a:lstStyle/>
          <a:p>
            <a:r>
              <a:rPr lang="en-GB" dirty="0" smtClean="0"/>
              <a:t>E-</a:t>
            </a:r>
            <a:r>
              <a:rPr lang="en-GB" dirty="0" err="1" smtClean="0"/>
              <a:t>ScienceTalk</a:t>
            </a:r>
            <a:r>
              <a:rPr lang="en-GB" dirty="0" smtClean="0"/>
              <a:t> </a:t>
            </a:r>
            <a:r>
              <a:rPr lang="en-GB" dirty="0" err="1" smtClean="0"/>
              <a:t>MoUs</a:t>
            </a:r>
            <a:endParaRPr lang="en-GB" dirty="0"/>
          </a:p>
        </p:txBody>
      </p:sp>
      <p:sp>
        <p:nvSpPr>
          <p:cNvPr id="24"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2" name="AutoShape 2" descr="GlobalExcurs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95700" y="5105400"/>
            <a:ext cx="1719792"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614987" y="4747305"/>
            <a:ext cx="1814513" cy="623963"/>
          </a:xfrm>
          <a:prstGeom prst="rect">
            <a:avLst/>
          </a:prstGeom>
        </p:spPr>
      </p:pic>
      <p:pic>
        <p:nvPicPr>
          <p:cNvPr id="4" name="Pictur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6700" y="6005962"/>
            <a:ext cx="4521200" cy="531125"/>
          </a:xfrm>
          <a:prstGeom prst="rect">
            <a:avLst/>
          </a:prstGeom>
        </p:spPr>
      </p:pic>
      <p:sp>
        <p:nvSpPr>
          <p:cNvPr id="26" name="Slide Number Placeholder 1"/>
          <p:cNvSpPr>
            <a:spLocks noGrp="1"/>
          </p:cNvSpPr>
          <p:nvPr>
            <p:ph type="sldNum" sz="quarter" idx="4"/>
          </p:nvPr>
        </p:nvSpPr>
        <p:spPr>
          <a:xfrm>
            <a:off x="7010400" y="6619875"/>
            <a:ext cx="2133600" cy="476250"/>
          </a:xfrm>
          <a:prstGeom prst="rect">
            <a:avLst/>
          </a:prstGeom>
        </p:spPr>
        <p:txBody>
          <a:bodyPr/>
          <a:lstStyle/>
          <a:p>
            <a:fld id="{A514AF05-59CB-1C40-BE10-86396B74E2E2}" type="slidenum">
              <a:rPr lang="en-US" sz="1200" b="1" smtClean="0">
                <a:solidFill>
                  <a:schemeClr val="bg1"/>
                </a:solidFill>
                <a:latin typeface="+mn-lt"/>
              </a:rPr>
              <a:pPr/>
              <a:t>22</a:t>
            </a:fld>
            <a:endParaRPr lang="en-US" sz="1200" b="1" dirty="0">
              <a:solidFill>
                <a:schemeClr val="bg1"/>
              </a:solidFill>
              <a:latin typeface="+mn-lt"/>
            </a:endParaRPr>
          </a:p>
        </p:txBody>
      </p:sp>
    </p:spTree>
    <p:extLst>
      <p:ext uri="{BB962C8B-B14F-4D97-AF65-F5344CB8AC3E}">
        <p14:creationId xmlns:p14="http://schemas.microsoft.com/office/powerpoint/2010/main" val="12813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24744"/>
            <a:ext cx="3589834" cy="107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611560" y="2852936"/>
            <a:ext cx="8303840" cy="1938992"/>
          </a:xfrm>
          <a:prstGeom prst="rect">
            <a:avLst/>
          </a:prstGeom>
          <a:noFill/>
        </p:spPr>
        <p:txBody>
          <a:bodyPr wrap="square" rtlCol="0">
            <a:spAutoFit/>
          </a:bodyPr>
          <a:lstStyle/>
          <a:p>
            <a:pPr algn="l"/>
            <a:r>
              <a:rPr lang="en-US" sz="2400" dirty="0" smtClean="0">
                <a:latin typeface="Arial" pitchFamily="34" charset="0"/>
                <a:cs typeface="Arial" pitchFamily="34" charset="0"/>
              </a:rPr>
              <a:t>Pass impact back on to stakeholders:</a:t>
            </a:r>
          </a:p>
          <a:p>
            <a:pPr algn="l"/>
            <a:endParaRPr lang="en-US" sz="2400" dirty="0" smtClean="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Star Bloggers, top articles</a:t>
            </a:r>
          </a:p>
          <a:p>
            <a:pPr marL="342900" indent="-342900" algn="l">
              <a:buFont typeface="Arial"/>
              <a:buChar char="•"/>
            </a:pPr>
            <a:r>
              <a:rPr lang="en-US" sz="2400" dirty="0" smtClean="0">
                <a:latin typeface="Arial" pitchFamily="34" charset="0"/>
                <a:cs typeface="Arial" pitchFamily="34" charset="0"/>
              </a:rPr>
              <a:t>Creates a self-perpetuating cycle of information sharing</a:t>
            </a:r>
          </a:p>
          <a:p>
            <a:pPr marL="342900" indent="-342900" algn="l">
              <a:buFont typeface="Arial"/>
              <a:buChar char="•"/>
            </a:pPr>
            <a:r>
              <a:rPr lang="en-US" sz="2400" dirty="0" smtClean="0">
                <a:latin typeface="Arial" pitchFamily="34" charset="0"/>
                <a:cs typeface="Arial" pitchFamily="34" charset="0"/>
              </a:rPr>
              <a:t>Makes the channel sustainable</a:t>
            </a:r>
            <a:endParaRPr lang="en-US" sz="2400" dirty="0">
              <a:latin typeface="Arial" pitchFamily="34" charset="0"/>
              <a:cs typeface="Arial" pitchFamily="34" charset="0"/>
            </a:endParaRPr>
          </a:p>
        </p:txBody>
      </p:sp>
      <p:sp>
        <p:nvSpPr>
          <p:cNvPr id="8" name="Rectangle 4"/>
          <p:cNvSpPr>
            <a:spLocks/>
          </p:cNvSpPr>
          <p:nvPr/>
        </p:nvSpPr>
        <p:spPr bwMode="auto">
          <a:xfrm>
            <a:off x="323528" y="1268760"/>
            <a:ext cx="22027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Sustainability</a:t>
            </a:r>
            <a:endParaRPr lang="en-US" sz="2800" i="1" dirty="0">
              <a:solidFill>
                <a:srgbClr val="6666FF"/>
              </a:solidFill>
              <a:latin typeface="Arial Bold" charset="0"/>
              <a:ea typeface="ＭＳ Ｐゴシック" charset="0"/>
              <a:cs typeface="Arial Bold" charset="0"/>
              <a:sym typeface="Arial Bold" charset="0"/>
            </a:endParaRPr>
          </a:p>
        </p:txBody>
      </p:sp>
      <p:sp>
        <p:nvSpPr>
          <p:cNvPr id="10"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9" name="Slide Number Placeholder 1"/>
          <p:cNvSpPr>
            <a:spLocks noGrp="1"/>
          </p:cNvSpPr>
          <p:nvPr>
            <p:ph type="sldNum" sz="quarter" idx="4"/>
          </p:nvPr>
        </p:nvSpPr>
        <p:spPr>
          <a:xfrm>
            <a:off x="7010400" y="6619875"/>
            <a:ext cx="2133600" cy="476250"/>
          </a:xfrm>
          <a:prstGeom prst="rect">
            <a:avLst/>
          </a:prstGeom>
        </p:spPr>
        <p:txBody>
          <a:bodyPr/>
          <a:lstStyle/>
          <a:p>
            <a:fld id="{A514AF05-59CB-1C40-BE10-86396B74E2E2}" type="slidenum">
              <a:rPr lang="en-US" sz="1200" b="1" smtClean="0">
                <a:solidFill>
                  <a:schemeClr val="bg1"/>
                </a:solidFill>
                <a:latin typeface="+mn-lt"/>
              </a:rPr>
              <a:pPr/>
              <a:t>23</a:t>
            </a:fld>
            <a:endParaRPr lang="en-US" sz="1200" b="1" dirty="0">
              <a:solidFill>
                <a:schemeClr val="bg1"/>
              </a:solidFill>
              <a:latin typeface="+mn-lt"/>
            </a:endParaRPr>
          </a:p>
        </p:txBody>
      </p:sp>
    </p:spTree>
    <p:extLst>
      <p:ext uri="{BB962C8B-B14F-4D97-AF65-F5344CB8AC3E}">
        <p14:creationId xmlns:p14="http://schemas.microsoft.com/office/powerpoint/2010/main" val="130013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cstate="print">
            <a:alphaModFix amt="46000"/>
            <a:extLst>
              <a:ext uri="{28A0092B-C50C-407E-A947-70E740481C1C}">
                <a14:useLocalDpi xmlns:a14="http://schemas.microsoft.com/office/drawing/2010/main" val="0"/>
              </a:ext>
            </a:extLst>
          </a:blip>
          <a:srcRect/>
          <a:stretch>
            <a:fillRect/>
          </a:stretch>
        </p:blipFill>
        <p:spPr bwMode="auto">
          <a:xfrm>
            <a:off x="5478133" y="4568108"/>
            <a:ext cx="3640467" cy="190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round/>
                <a:headEnd/>
                <a:tailEnd/>
              </a14:hiddenLine>
            </a:ext>
          </a:extLst>
        </p:spPr>
      </p:pic>
      <p:sp>
        <p:nvSpPr>
          <p:cNvPr id="22" name="Slide Number Placeholder 3"/>
          <p:cNvSpPr>
            <a:spLocks noGrp="1"/>
          </p:cNvSpPr>
          <p:nvPr>
            <p:ph type="sldNum" sz="quarter" idx="4"/>
          </p:nvPr>
        </p:nvSpPr>
        <p:spPr/>
        <p:txBody>
          <a:bodyPr/>
          <a:lstStyle/>
          <a:p>
            <a:fld id="{663F0CE1-9F77-1D4D-B7AC-9370637A79D6}" type="slidenum">
              <a:rPr lang="en-US"/>
              <a:pPr/>
              <a:t>24</a:t>
            </a:fld>
            <a:endParaRPr lang="en-US" dirty="0"/>
          </a:p>
        </p:txBody>
      </p:sp>
      <p:pic>
        <p:nvPicPr>
          <p:cNvPr id="23" name="Picture 1"/>
          <p:cNvPicPr>
            <a:picLocks noChangeArrowheads="1"/>
          </p:cNvPicPr>
          <p:nvPr/>
        </p:nvPicPr>
        <p:blipFill rotWithShape="1">
          <a:blip r:embed="rId3">
            <a:extLst>
              <a:ext uri="{28A0092B-C50C-407E-A947-70E740481C1C}">
                <a14:useLocalDpi xmlns:a14="http://schemas.microsoft.com/office/drawing/2010/main" val="0"/>
              </a:ext>
            </a:extLst>
          </a:blip>
          <a:srcRect l="5398" t="20024" r="7807"/>
          <a:stretch/>
        </p:blipFill>
        <p:spPr bwMode="auto">
          <a:xfrm>
            <a:off x="3923928" y="1196752"/>
            <a:ext cx="4898136"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 name="Rectangle 4"/>
          <p:cNvSpPr>
            <a:spLocks/>
          </p:cNvSpPr>
          <p:nvPr/>
        </p:nvSpPr>
        <p:spPr bwMode="auto">
          <a:xfrm>
            <a:off x="323528" y="1268760"/>
            <a:ext cx="3540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Paper at </a:t>
            </a:r>
            <a:r>
              <a:rPr lang="en-US" sz="2800" i="1" dirty="0" err="1" smtClean="0">
                <a:solidFill>
                  <a:srgbClr val="6666FF"/>
                </a:solidFill>
                <a:latin typeface="Arial Bold" charset="0"/>
                <a:ea typeface="ＭＳ Ｐゴシック" charset="0"/>
                <a:cs typeface="Arial Bold" charset="0"/>
                <a:sym typeface="Arial Bold" charset="0"/>
              </a:rPr>
              <a:t>eChallenges</a:t>
            </a:r>
            <a:endParaRPr lang="en-US" sz="2800" i="1" dirty="0">
              <a:solidFill>
                <a:srgbClr val="6666FF"/>
              </a:solidFill>
              <a:latin typeface="Arial Bold" charset="0"/>
              <a:ea typeface="ＭＳ Ｐゴシック" charset="0"/>
              <a:cs typeface="Arial Bold" charset="0"/>
              <a:sym typeface="Arial Bold" charset="0"/>
            </a:endParaRPr>
          </a:p>
        </p:txBody>
      </p:sp>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0" y="4161780"/>
            <a:ext cx="5780381" cy="1285355"/>
          </a:xfrm>
          <a:prstGeom prst="rect">
            <a:avLst/>
          </a:prstGeom>
        </p:spPr>
      </p:pic>
      <p:sp>
        <p:nvSpPr>
          <p:cNvPr id="25" name="Rectangle 4"/>
          <p:cNvSpPr>
            <a:spLocks/>
          </p:cNvSpPr>
          <p:nvPr/>
        </p:nvSpPr>
        <p:spPr bwMode="auto">
          <a:xfrm>
            <a:off x="239419" y="3645024"/>
            <a:ext cx="2854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800" i="1" dirty="0" smtClean="0">
                <a:solidFill>
                  <a:srgbClr val="6666FF"/>
                </a:solidFill>
                <a:latin typeface="Arial Bold" charset="0"/>
                <a:ea typeface="ＭＳ Ｐゴシック" charset="0"/>
                <a:cs typeface="Arial Bold" charset="0"/>
                <a:sym typeface="Arial Bold" charset="0"/>
              </a:rPr>
              <a:t>Training sessions</a:t>
            </a:r>
            <a:endParaRPr lang="en-US" sz="2800" i="1" dirty="0">
              <a:solidFill>
                <a:srgbClr val="6666FF"/>
              </a:solidFill>
              <a:latin typeface="Arial Bold" charset="0"/>
              <a:ea typeface="ＭＳ Ｐゴシック" charset="0"/>
              <a:cs typeface="Arial Bold" charset="0"/>
              <a:sym typeface="Arial Bold" charset="0"/>
            </a:endParaRPr>
          </a:p>
        </p:txBody>
      </p:sp>
      <p:sp>
        <p:nvSpPr>
          <p:cNvPr id="15" name="Title 1"/>
          <p:cNvSpPr>
            <a:spLocks noGrp="1"/>
          </p:cNvSpPr>
          <p:nvPr>
            <p:ph type="title"/>
          </p:nvPr>
        </p:nvSpPr>
        <p:spPr>
          <a:xfrm>
            <a:off x="911659" y="0"/>
            <a:ext cx="8229600" cy="838200"/>
          </a:xfrm>
        </p:spPr>
        <p:txBody>
          <a:bodyPr/>
          <a:lstStyle/>
          <a:p>
            <a:r>
              <a:rPr lang="en-GB" dirty="0" smtClean="0"/>
              <a:t>Impact &amp; sustainability</a:t>
            </a:r>
            <a:endParaRPr lang="en-GB" dirty="0"/>
          </a:p>
        </p:txBody>
      </p:sp>
      <p:sp>
        <p:nvSpPr>
          <p:cNvPr id="16"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87724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323529" y="1352301"/>
            <a:ext cx="4705671"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EGI Technical </a:t>
            </a:r>
            <a:r>
              <a:rPr lang="en-US" sz="2400" dirty="0">
                <a:solidFill>
                  <a:schemeClr val="tx1"/>
                </a:solidFill>
                <a:latin typeface="Arial" charset="0"/>
                <a:ea typeface="ＭＳ Ｐゴシック" charset="0"/>
                <a:cs typeface="Arial" charset="0"/>
                <a:sym typeface="Arial" charset="0"/>
              </a:rPr>
              <a:t>Forum </a:t>
            </a:r>
            <a:r>
              <a:rPr lang="en-US" sz="2400" dirty="0" smtClean="0">
                <a:solidFill>
                  <a:schemeClr val="tx1"/>
                </a:solidFill>
                <a:latin typeface="Arial" charset="0"/>
                <a:ea typeface="ＭＳ Ｐゴシック" charset="0"/>
                <a:cs typeface="Arial" charset="0"/>
                <a:sym typeface="Arial" charset="0"/>
              </a:rPr>
              <a:t>2012, Prague</a:t>
            </a:r>
          </a:p>
          <a:p>
            <a:pPr marL="342900" indent="-342900" algn="l">
              <a:buFont typeface="Arial"/>
              <a:buChar char="•"/>
            </a:pPr>
            <a:r>
              <a:rPr lang="en-US" sz="2400" dirty="0" err="1" smtClean="0">
                <a:solidFill>
                  <a:schemeClr val="tx1"/>
                </a:solidFill>
                <a:latin typeface="Arial" charset="0"/>
                <a:ea typeface="ＭＳ Ｐゴシック" charset="0"/>
                <a:cs typeface="Arial" charset="0"/>
                <a:sym typeface="Arial" charset="0"/>
              </a:rPr>
              <a:t>eChallenges</a:t>
            </a:r>
            <a:r>
              <a:rPr lang="en-US" sz="2400" dirty="0" smtClean="0">
                <a:solidFill>
                  <a:schemeClr val="tx1"/>
                </a:solidFill>
                <a:latin typeface="Arial" charset="0"/>
                <a:ea typeface="ＭＳ Ｐゴシック" charset="0"/>
                <a:cs typeface="Arial" charset="0"/>
                <a:sym typeface="Arial" charset="0"/>
              </a:rPr>
              <a:t> 2012 – </a:t>
            </a:r>
            <a:r>
              <a:rPr lang="en-US" sz="2400" dirty="0">
                <a:solidFill>
                  <a:schemeClr val="tx1"/>
                </a:solidFill>
                <a:latin typeface="Arial" charset="0"/>
                <a:ea typeface="ＭＳ Ｐゴシック" charset="0"/>
                <a:cs typeface="Arial" charset="0"/>
                <a:sym typeface="Arial" charset="0"/>
              </a:rPr>
              <a:t>p</a:t>
            </a:r>
            <a:r>
              <a:rPr lang="en-US" sz="2400" dirty="0" smtClean="0">
                <a:solidFill>
                  <a:schemeClr val="tx1"/>
                </a:solidFill>
                <a:latin typeface="Arial" charset="0"/>
                <a:ea typeface="ＭＳ Ｐゴシック" charset="0"/>
                <a:cs typeface="Arial" charset="0"/>
                <a:sym typeface="Arial" charset="0"/>
              </a:rPr>
              <a:t>aper presented</a:t>
            </a:r>
          </a:p>
          <a:p>
            <a:pPr marL="342900" indent="-342900">
              <a:buFont typeface="Arial"/>
              <a:buChar char="•"/>
            </a:pPr>
            <a:r>
              <a:rPr lang="en-US" sz="2400" dirty="0">
                <a:ea typeface="ＭＳ Ｐゴシック" charset="0"/>
                <a:sym typeface="Arial" charset="0"/>
              </a:rPr>
              <a:t>10</a:t>
            </a:r>
            <a:r>
              <a:rPr lang="en-US" sz="2400" baseline="30000" dirty="0">
                <a:ea typeface="ＭＳ Ｐゴシック" charset="0"/>
                <a:sym typeface="Arial" charset="0"/>
              </a:rPr>
              <a:t>th</a:t>
            </a:r>
            <a:r>
              <a:rPr lang="en-US" sz="2400" dirty="0">
                <a:ea typeface="ＭＳ Ｐゴシック" charset="0"/>
                <a:sym typeface="Arial" charset="0"/>
              </a:rPr>
              <a:t> </a:t>
            </a:r>
            <a:r>
              <a:rPr lang="en-US" sz="2400" dirty="0" err="1">
                <a:ea typeface="ＭＳ Ｐゴシック" charset="0"/>
                <a:sym typeface="Arial" charset="0"/>
              </a:rPr>
              <a:t>eConcertation</a:t>
            </a:r>
            <a:r>
              <a:rPr lang="en-US" sz="2400" dirty="0">
                <a:ea typeface="ＭＳ Ｐゴシック" charset="0"/>
                <a:sym typeface="Arial" charset="0"/>
              </a:rPr>
              <a:t>, Brussels</a:t>
            </a:r>
          </a:p>
          <a:p>
            <a:pPr marL="342900" indent="-342900">
              <a:buFont typeface="Arial"/>
              <a:buChar char="•"/>
            </a:pPr>
            <a:r>
              <a:rPr lang="en-US" sz="2400" dirty="0">
                <a:ea typeface="ＭＳ Ｐゴシック" charset="0"/>
                <a:sym typeface="Arial" charset="0"/>
              </a:rPr>
              <a:t>International </a:t>
            </a:r>
            <a:r>
              <a:rPr lang="en-US" sz="2400" dirty="0" smtClean="0">
                <a:ea typeface="ＭＳ Ｐゴシック" charset="0"/>
                <a:sym typeface="Arial" charset="0"/>
              </a:rPr>
              <a:t>Symposium on </a:t>
            </a:r>
            <a:r>
              <a:rPr lang="en-US" sz="2400" dirty="0">
                <a:ea typeface="ＭＳ Ｐゴシック" charset="0"/>
                <a:sym typeface="Arial" charset="0"/>
              </a:rPr>
              <a:t>Grid and Cloud 2013, Taipei</a:t>
            </a:r>
          </a:p>
          <a:p>
            <a:pPr marL="342900" indent="-342900">
              <a:buFont typeface="Arial"/>
              <a:buChar char="•"/>
            </a:pPr>
            <a:r>
              <a:rPr lang="en-US" sz="2400" dirty="0" smtClean="0">
                <a:ea typeface="ＭＳ Ｐゴシック" charset="0"/>
                <a:sym typeface="Arial" charset="0"/>
              </a:rPr>
              <a:t>EGI </a:t>
            </a:r>
            <a:r>
              <a:rPr lang="en-US" sz="2400" dirty="0">
                <a:ea typeface="ＭＳ Ｐゴシック" charset="0"/>
                <a:sym typeface="Arial" charset="0"/>
              </a:rPr>
              <a:t>Community Forum 2013, </a:t>
            </a:r>
            <a:r>
              <a:rPr lang="en-US" sz="2400" dirty="0" smtClean="0">
                <a:ea typeface="ＭＳ Ｐゴシック" charset="0"/>
                <a:sym typeface="Arial" charset="0"/>
              </a:rPr>
              <a:t>Manchester</a:t>
            </a:r>
          </a:p>
          <a:p>
            <a:pPr marL="342900" indent="-342900">
              <a:buFont typeface="Arial"/>
              <a:buChar char="•"/>
            </a:pPr>
            <a:r>
              <a:rPr lang="en-US" sz="2400" dirty="0" smtClean="0">
                <a:solidFill>
                  <a:schemeClr val="tx1"/>
                </a:solidFill>
                <a:latin typeface="Arial" charset="0"/>
                <a:ea typeface="ＭＳ Ｐゴシック" charset="0"/>
                <a:cs typeface="Arial" charset="0"/>
                <a:sym typeface="Arial" charset="0"/>
              </a:rPr>
              <a:t>Cloudscape V, Brussels</a:t>
            </a:r>
          </a:p>
          <a:p>
            <a:pPr marL="342900" indent="-342900">
              <a:buFont typeface="Arial"/>
              <a:buChar char="•"/>
            </a:pPr>
            <a:r>
              <a:rPr lang="en-US" sz="2400" dirty="0" smtClean="0">
                <a:ea typeface="ＭＳ Ｐゴシック" charset="0"/>
                <a:sym typeface="Arial" charset="0"/>
              </a:rPr>
              <a:t>E-IRG meeting, Dublin, &amp; Amsterdam</a:t>
            </a:r>
            <a:endParaRPr lang="en-US" sz="2400" dirty="0" smtClean="0">
              <a:solidFill>
                <a:schemeClr val="tx1"/>
              </a:solidFill>
              <a:latin typeface="Arial" charset="0"/>
              <a:ea typeface="ＭＳ Ｐゴシック" charset="0"/>
              <a:cs typeface="Arial" charset="0"/>
              <a:sym typeface="Arial" charset="0"/>
            </a:endParaRPr>
          </a:p>
        </p:txBody>
      </p:sp>
      <p:sp>
        <p:nvSpPr>
          <p:cNvPr id="10" name="Title 1"/>
          <p:cNvSpPr>
            <a:spLocks noGrp="1"/>
          </p:cNvSpPr>
          <p:nvPr>
            <p:ph type="title"/>
          </p:nvPr>
        </p:nvSpPr>
        <p:spPr/>
        <p:txBody>
          <a:bodyPr/>
          <a:lstStyle/>
          <a:p>
            <a:r>
              <a:rPr lang="en-GB" dirty="0" smtClean="0"/>
              <a:t>Policy event attendance</a:t>
            </a:r>
            <a:endParaRPr lang="en-GB" dirty="0"/>
          </a:p>
        </p:txBody>
      </p:sp>
      <p:sp>
        <p:nvSpPr>
          <p:cNvPr id="13" name="Slide Number Placeholder 3"/>
          <p:cNvSpPr>
            <a:spLocks noGrp="1"/>
          </p:cNvSpPr>
          <p:nvPr>
            <p:ph type="sldNum" sz="quarter" idx="4"/>
          </p:nvPr>
        </p:nvSpPr>
        <p:spPr/>
        <p:txBody>
          <a:bodyPr/>
          <a:lstStyle/>
          <a:p>
            <a:fld id="{663F0CE1-9F77-1D4D-B7AC-9370637A79D6}" type="slidenum">
              <a:rPr lang="en-US"/>
              <a:pPr/>
              <a:t>25</a:t>
            </a:fld>
            <a:endParaRPr lang="en-US"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2050" name="Picture 2" descr="C:\Users\Catherine\Desktop\eScienceTalk\D&amp;M\COMPLETED\PY3 Periodic report\gridcast_screen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078387"/>
            <a:ext cx="2836863" cy="4434375"/>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C:\Users\Catherine\Desktop\eScienceTalk\D&amp;M\COMPLETED\PY3 Periodic report\gridcast_pos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8743" y="3124200"/>
            <a:ext cx="2093914" cy="3004486"/>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3" name="Picture 5" descr="C:\Users\Catherine\Desktop\eScienceTalk\D&amp;M\COMPLETED\PY3 Periodic report\gridcast_poster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20000">
            <a:off x="6532248" y="3386298"/>
            <a:ext cx="2020435" cy="2851777"/>
          </a:xfrm>
          <a:prstGeom prst="rect">
            <a:avLst/>
          </a:prstGeom>
          <a:noFill/>
          <a:effectLst>
            <a:outerShdw blurRad="88900" dist="88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87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p:cNvSpPr>
          <p:nvPr/>
        </p:nvSpPr>
        <p:spPr bwMode="auto">
          <a:xfrm>
            <a:off x="381000" y="1219200"/>
            <a:ext cx="603793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342900" indent="-342900">
              <a:buFont typeface="Arial"/>
              <a:buChar char="•"/>
            </a:pPr>
            <a:r>
              <a:rPr lang="en-US" sz="2400" dirty="0">
                <a:ea typeface="ＭＳ Ｐゴシック" charset="0"/>
                <a:sym typeface="Arial" charset="0"/>
              </a:rPr>
              <a:t>EUDAT 1</a:t>
            </a:r>
            <a:r>
              <a:rPr lang="en-US" sz="2400" baseline="30000" dirty="0">
                <a:ea typeface="ＭＳ Ｐゴシック" charset="0"/>
                <a:sym typeface="Arial" charset="0"/>
              </a:rPr>
              <a:t>st</a:t>
            </a:r>
            <a:r>
              <a:rPr lang="en-US" sz="2400" dirty="0">
                <a:ea typeface="ＭＳ Ｐゴシック" charset="0"/>
                <a:sym typeface="Arial" charset="0"/>
              </a:rPr>
              <a:t> Conference, Barcelona</a:t>
            </a:r>
          </a:p>
          <a:p>
            <a:pPr marL="342900" indent="-342900">
              <a:buFont typeface="Arial"/>
              <a:buChar char="•"/>
            </a:pPr>
            <a:r>
              <a:rPr lang="en-US" sz="2400" dirty="0">
                <a:ea typeface="ＭＳ Ｐゴシック" charset="0"/>
                <a:sym typeface="Arial" charset="0"/>
              </a:rPr>
              <a:t>Training at ILL, Grenoble</a:t>
            </a:r>
          </a:p>
          <a:p>
            <a:pPr marL="342900" indent="-342900" algn="l">
              <a:buFont typeface="Arial"/>
              <a:buChar char="•"/>
            </a:pPr>
            <a:r>
              <a:rPr lang="en-US" sz="2400" dirty="0" smtClean="0">
                <a:solidFill>
                  <a:schemeClr val="tx1"/>
                </a:solidFill>
                <a:latin typeface="Arial" charset="0"/>
                <a:ea typeface="ＭＳ Ｐゴシック" charset="0"/>
                <a:cs typeface="Arial" charset="0"/>
                <a:sym typeface="Arial" charset="0"/>
              </a:rPr>
              <a:t>CRISP 2</a:t>
            </a:r>
            <a:r>
              <a:rPr lang="en-US" sz="2400" baseline="30000" dirty="0" smtClean="0">
                <a:solidFill>
                  <a:schemeClr val="tx1"/>
                </a:solidFill>
                <a:latin typeface="Arial" charset="0"/>
                <a:ea typeface="ＭＳ Ｐゴシック" charset="0"/>
                <a:cs typeface="Arial" charset="0"/>
                <a:sym typeface="Arial" charset="0"/>
              </a:rPr>
              <a:t>nd</a:t>
            </a:r>
            <a:r>
              <a:rPr lang="en-US" sz="2400" dirty="0" smtClean="0">
                <a:solidFill>
                  <a:schemeClr val="tx1"/>
                </a:solidFill>
                <a:latin typeface="Arial" charset="0"/>
                <a:ea typeface="ＭＳ Ｐゴシック" charset="0"/>
                <a:cs typeface="Arial" charset="0"/>
                <a:sym typeface="Arial" charset="0"/>
              </a:rPr>
              <a:t> Meeting, PSI </a:t>
            </a:r>
            <a:r>
              <a:rPr lang="en-US" sz="2400" dirty="0" err="1" smtClean="0">
                <a:solidFill>
                  <a:schemeClr val="tx1"/>
                </a:solidFill>
                <a:latin typeface="Arial" charset="0"/>
                <a:ea typeface="ＭＳ Ｐゴシック" charset="0"/>
                <a:cs typeface="Arial" charset="0"/>
                <a:sym typeface="Arial" charset="0"/>
              </a:rPr>
              <a:t>Villagen</a:t>
            </a:r>
            <a:endParaRPr lang="en-US" sz="2400" dirty="0" smtClean="0">
              <a:solidFill>
                <a:schemeClr val="tx1"/>
              </a:solidFill>
              <a:latin typeface="Arial" charset="0"/>
              <a:ea typeface="ＭＳ Ｐゴシック" charset="0"/>
              <a:cs typeface="Arial" charset="0"/>
              <a:sym typeface="Arial" charset="0"/>
            </a:endParaRPr>
          </a:p>
        </p:txBody>
      </p:sp>
      <p:sp>
        <p:nvSpPr>
          <p:cNvPr id="25609" name="Rectangle 9"/>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Slide Number Placeholder 1"/>
          <p:cNvSpPr>
            <a:spLocks noGrp="1"/>
          </p:cNvSpPr>
          <p:nvPr>
            <p:ph type="sldNum" sz="quarter" idx="10"/>
          </p:nvPr>
        </p:nvSpPr>
        <p:spPr>
          <a:xfrm>
            <a:off x="8885238" y="6597352"/>
            <a:ext cx="258762" cy="254000"/>
          </a:xfrm>
        </p:spPr>
        <p:txBody>
          <a:bodyPr/>
          <a:lstStyle/>
          <a:p>
            <a:fld id="{A514AF05-59CB-1C40-BE10-86396B74E2E2}" type="slidenum">
              <a:rPr lang="en-US" smtClean="0"/>
              <a:pPr/>
              <a:t>26</a:t>
            </a:fld>
            <a:endParaRPr lang="en-US" dirty="0"/>
          </a:p>
        </p:txBody>
      </p:sp>
      <p:sp>
        <p:nvSpPr>
          <p:cNvPr id="10" name="Title 1"/>
          <p:cNvSpPr>
            <a:spLocks noGrp="1"/>
          </p:cNvSpPr>
          <p:nvPr>
            <p:ph type="title"/>
          </p:nvPr>
        </p:nvSpPr>
        <p:spPr>
          <a:xfrm>
            <a:off x="911659" y="0"/>
            <a:ext cx="8229600" cy="838200"/>
          </a:xfrm>
        </p:spPr>
        <p:txBody>
          <a:bodyPr/>
          <a:lstStyle/>
          <a:p>
            <a:r>
              <a:rPr lang="en-GB" dirty="0" smtClean="0"/>
              <a:t>Training events</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3"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26</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667000"/>
            <a:ext cx="4305300" cy="3043661"/>
          </a:xfrm>
          <a:prstGeom prst="rect">
            <a:avLst/>
          </a:prstGeom>
          <a:effectLst>
            <a:outerShdw blurRad="88900" dist="88900" dir="13500000" algn="b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3280492"/>
            <a:ext cx="4572000" cy="3232207"/>
          </a:xfrm>
          <a:prstGeom prst="rect">
            <a:avLst/>
          </a:prstGeom>
          <a:effectLst>
            <a:outerShdw blurRad="88900" dist="88900" dir="13500000" algn="br" rotWithShape="0">
              <a:prstClr val="black">
                <a:alpha val="40000"/>
              </a:prstClr>
            </a:outerShdw>
          </a:effectLst>
        </p:spPr>
      </p:pic>
    </p:spTree>
    <p:extLst>
      <p:ext uri="{BB962C8B-B14F-4D97-AF65-F5344CB8AC3E}">
        <p14:creationId xmlns:p14="http://schemas.microsoft.com/office/powerpoint/2010/main" val="99149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063728B-E037-C84F-B0F6-B1E4B6A5FE29}" type="slidenum">
              <a:rPr lang="en-US"/>
              <a:pPr/>
              <a:t>27</a:t>
            </a:fld>
            <a:endParaRPr lang="en-US"/>
          </a:p>
        </p:txBody>
      </p:sp>
      <p:sp>
        <p:nvSpPr>
          <p:cNvPr id="2" name="Rectangle 1"/>
          <p:cNvSpPr/>
          <p:nvPr/>
        </p:nvSpPr>
        <p:spPr>
          <a:xfrm>
            <a:off x="2286000" y="-530154348"/>
            <a:ext cx="4572000" cy="147825745"/>
          </a:xfrm>
          <a:prstGeom prst="rect">
            <a:avLst/>
          </a:prstGeom>
        </p:spPr>
        <p:txBody>
          <a:bodyPr>
            <a:spAutoFit/>
          </a:bodyPr>
          <a:lstStyle/>
          <a:p>
            <a:r>
              <a:rPr lang="en-US" sz="1200" dirty="0"/>
              <a:t>Hide Panel</a:t>
            </a:r>
          </a:p>
          <a:p>
            <a:r>
              <a:rPr lang="en-US" sz="1200" dirty="0" err="1"/>
              <a:t>Twiangulate</a:t>
            </a:r>
            <a:r>
              <a:rPr lang="en-US" sz="1200" dirty="0"/>
              <a:t> making connections</a:t>
            </a:r>
          </a:p>
          <a:p>
            <a:r>
              <a:rPr lang="en-US" sz="1200" dirty="0"/>
              <a:t>Hello !</a:t>
            </a:r>
          </a:p>
          <a:p>
            <a:r>
              <a:rPr lang="en-US" sz="1200" dirty="0"/>
              <a:t>Hi | Home | Blog | Log out Access extra features</a:t>
            </a:r>
          </a:p>
          <a:p>
            <a:r>
              <a:rPr lang="en-US" sz="1200" dirty="0"/>
              <a:t>Build a map | Public maps</a:t>
            </a:r>
          </a:p>
          <a:p>
            <a:r>
              <a:rPr lang="en-US" sz="1200" dirty="0" err="1"/>
              <a:t>Influentials</a:t>
            </a:r>
            <a:r>
              <a:rPr lang="en-US" sz="1200" dirty="0"/>
              <a:t> | Stat | Graph parameters</a:t>
            </a:r>
          </a:p>
          <a:p>
            <a:r>
              <a:rPr lang="en-US" sz="1200" dirty="0"/>
              <a:t>Login or Join </a:t>
            </a:r>
            <a:r>
              <a:rPr lang="en-US" sz="1200" dirty="0" err="1"/>
              <a:t>Twiangulate</a:t>
            </a:r>
            <a:r>
              <a:rPr lang="en-US" sz="1200" dirty="0"/>
              <a:t> to:</a:t>
            </a:r>
          </a:p>
          <a:p>
            <a:endParaRPr lang="en-US" sz="1200" dirty="0"/>
          </a:p>
          <a:p>
            <a:r>
              <a:rPr lang="en-US" sz="1200" dirty="0"/>
              <a:t>* Hide people you follow</a:t>
            </a:r>
          </a:p>
          <a:p>
            <a:endParaRPr lang="en-US" sz="1200" dirty="0"/>
          </a:p>
          <a:p>
            <a:r>
              <a:rPr lang="en-US" sz="1200" dirty="0"/>
              <a:t>* Easy follow</a:t>
            </a:r>
          </a:p>
          <a:p>
            <a:endParaRPr lang="en-US" sz="1200" dirty="0"/>
          </a:p>
          <a:p>
            <a:r>
              <a:rPr lang="en-US" sz="1200" dirty="0"/>
              <a:t>* </a:t>
            </a:r>
            <a:r>
              <a:rPr lang="en-US" sz="1200" dirty="0" err="1"/>
              <a:t>Autofill</a:t>
            </a:r>
            <a:r>
              <a:rPr lang="en-US" sz="1200" dirty="0"/>
              <a:t> search</a:t>
            </a:r>
          </a:p>
          <a:p>
            <a:endParaRPr lang="en-US" sz="1200" dirty="0"/>
          </a:p>
          <a:p>
            <a:r>
              <a:rPr lang="en-US" sz="1200" dirty="0"/>
              <a:t>* Watch searches</a:t>
            </a:r>
          </a:p>
          <a:p>
            <a:endParaRPr lang="en-US" sz="1200" dirty="0"/>
          </a:p>
          <a:p>
            <a:r>
              <a:rPr lang="en-US" sz="1200" dirty="0"/>
              <a:t>* Search recommendations</a:t>
            </a:r>
          </a:p>
          <a:p>
            <a:r>
              <a:rPr lang="en-US" sz="1200" dirty="0"/>
              <a:t>Follow </a:t>
            </a:r>
            <a:r>
              <a:rPr lang="en-US" sz="1200" dirty="0" err="1"/>
              <a:t>Twiangulate</a:t>
            </a:r>
            <a:r>
              <a:rPr lang="en-US" sz="1200" dirty="0"/>
              <a:t> or Review us!</a:t>
            </a:r>
          </a:p>
          <a:p>
            <a:endParaRPr lang="en-US" sz="1200" dirty="0"/>
          </a:p>
          <a:p>
            <a:r>
              <a:rPr lang="en-US" sz="1200" dirty="0"/>
              <a:t>    * Reach</a:t>
            </a:r>
          </a:p>
          <a:p>
            <a:r>
              <a:rPr lang="en-US" sz="1200" dirty="0"/>
              <a:t>    * Mutual followers</a:t>
            </a:r>
          </a:p>
          <a:p>
            <a:r>
              <a:rPr lang="en-US" sz="1200" dirty="0"/>
              <a:t>    * Mutual friends</a:t>
            </a:r>
          </a:p>
          <a:p>
            <a:r>
              <a:rPr lang="en-US" sz="1200" dirty="0"/>
              <a:t>    * Compare lists</a:t>
            </a:r>
          </a:p>
          <a:p>
            <a:r>
              <a:rPr lang="en-US" sz="1200" dirty="0"/>
              <a:t>    * Inner circle</a:t>
            </a:r>
          </a:p>
          <a:p>
            <a:r>
              <a:rPr lang="en-US" sz="1200" dirty="0"/>
              <a:t>    * Keywords</a:t>
            </a:r>
          </a:p>
          <a:p>
            <a:endParaRPr lang="en-US" sz="1200" dirty="0"/>
          </a:p>
          <a:p>
            <a:r>
              <a:rPr lang="en-US" sz="1200" dirty="0"/>
              <a:t>Table - Map</a:t>
            </a:r>
          </a:p>
          <a:p>
            <a:r>
              <a:rPr lang="en-US" sz="1200" dirty="0"/>
              <a:t>nickname - name - photo</a:t>
            </a:r>
          </a:p>
          <a:p>
            <a:r>
              <a:rPr lang="en-US" sz="1200" dirty="0"/>
              <a:t>&lt;-&gt; - &gt;</a:t>
            </a:r>
          </a:p>
          <a:p>
            <a:endParaRPr lang="en-US" sz="1200" dirty="0"/>
          </a:p>
          <a:p>
            <a:r>
              <a:rPr lang="en-US" sz="1200" dirty="0"/>
              <a:t>AND</a:t>
            </a:r>
          </a:p>
          <a:p>
            <a:r>
              <a:rPr lang="en-US" sz="1200" dirty="0"/>
              <a:t>    hot &amp; dog </a:t>
            </a:r>
          </a:p>
          <a:p>
            <a:r>
              <a:rPr lang="en-US" sz="1200" dirty="0"/>
              <a:t>OR</a:t>
            </a:r>
          </a:p>
          <a:p>
            <a:r>
              <a:rPr lang="en-US" sz="1200" dirty="0"/>
              <a:t>    hot | dog </a:t>
            </a:r>
          </a:p>
          <a:p>
            <a:r>
              <a:rPr lang="en-US" sz="1200" dirty="0"/>
              <a:t>NOT</a:t>
            </a:r>
          </a:p>
          <a:p>
            <a:r>
              <a:rPr lang="en-US" sz="1200" dirty="0"/>
              <a:t>    hot !dog </a:t>
            </a:r>
          </a:p>
          <a:p>
            <a:r>
              <a:rPr lang="en-US" sz="1200" dirty="0"/>
              <a:t>exact</a:t>
            </a:r>
          </a:p>
          <a:p>
            <a:r>
              <a:rPr lang="en-US" sz="1200" dirty="0"/>
              <a:t>    "hot dog" </a:t>
            </a:r>
          </a:p>
          <a:p>
            <a:endParaRPr lang="en-US" sz="1200" dirty="0"/>
          </a:p>
          <a:p>
            <a:r>
              <a:rPr lang="en-US" sz="1200" dirty="0"/>
              <a:t>Biggest - smallest</a:t>
            </a:r>
          </a:p>
          <a:p>
            <a:r>
              <a:rPr lang="en-US" sz="1200" dirty="0"/>
              <a:t>among friends of</a:t>
            </a:r>
          </a:p>
          <a:p>
            <a:r>
              <a:rPr lang="en-US" sz="1200" dirty="0"/>
              <a:t>@</a:t>
            </a:r>
          </a:p>
          <a:p>
            <a:r>
              <a:rPr lang="en-US" sz="1200" dirty="0" err="1"/>
              <a:t>e_scitalk</a:t>
            </a:r>
            <a:endParaRPr lang="en-US" sz="1200" dirty="0"/>
          </a:p>
          <a:p>
            <a:r>
              <a:rPr lang="en-US" sz="1200" dirty="0" err="1"/>
              <a:t>e_scitalk</a:t>
            </a:r>
            <a:endParaRPr lang="en-US" sz="1200" dirty="0"/>
          </a:p>
          <a:p>
            <a:r>
              <a:rPr lang="en-US" sz="1200" dirty="0"/>
              <a:t>(e-Science Talk)</a:t>
            </a:r>
          </a:p>
          <a:p>
            <a:r>
              <a:rPr lang="en-US" sz="1200" dirty="0"/>
              <a:t>1,998 followers,</a:t>
            </a:r>
          </a:p>
          <a:p>
            <a:r>
              <a:rPr lang="en-US" sz="1200" dirty="0"/>
              <a:t>246 friends</a:t>
            </a:r>
          </a:p>
          <a:p>
            <a:r>
              <a:rPr lang="en-US" sz="1200" dirty="0"/>
              <a:t>+</a:t>
            </a:r>
          </a:p>
          <a:p>
            <a:r>
              <a:rPr lang="en-US" sz="1200" dirty="0"/>
              <a:t>@</a:t>
            </a:r>
          </a:p>
          <a:p>
            <a:r>
              <a:rPr lang="en-US" sz="1200" dirty="0"/>
              <a:t>+</a:t>
            </a:r>
          </a:p>
          <a:p>
            <a:r>
              <a:rPr lang="en-US" sz="1200" dirty="0"/>
              <a:t>@</a:t>
            </a:r>
          </a:p>
          <a:p>
            <a:r>
              <a:rPr lang="en-US" sz="1200" dirty="0"/>
              <a:t>Retrieve</a:t>
            </a:r>
          </a:p>
          <a:p>
            <a:r>
              <a:rPr lang="en-US" sz="1200" dirty="0"/>
              <a:t>Include people I follow in results</a:t>
            </a:r>
          </a:p>
          <a:p>
            <a:r>
              <a:rPr lang="en-US" sz="1200" dirty="0"/>
              <a:t>example: Mitt Romney + Newt Gingrich</a:t>
            </a:r>
          </a:p>
          <a:p>
            <a:r>
              <a:rPr lang="en-US" sz="1200" dirty="0"/>
              <a:t>A d v a n c e d</a:t>
            </a:r>
          </a:p>
          <a:p>
            <a:r>
              <a:rPr lang="en-US" sz="1200" dirty="0"/>
              <a:t>People displayed: Hide </a:t>
            </a:r>
            <a:r>
              <a:rPr lang="en-US" sz="1200" dirty="0" err="1"/>
              <a:t>tweeps</a:t>
            </a:r>
            <a:r>
              <a:rPr lang="en-US" sz="1200" dirty="0"/>
              <a:t> followed by more than </a:t>
            </a:r>
            <a:r>
              <a:rPr lang="en-US" sz="1200" dirty="0" err="1"/>
              <a:t>tweeps</a:t>
            </a:r>
            <a:r>
              <a:rPr lang="en-US" sz="1200" dirty="0"/>
              <a:t>. Hide people following more than </a:t>
            </a:r>
            <a:r>
              <a:rPr lang="en-US" sz="1200" dirty="0" err="1"/>
              <a:t>tweeps</a:t>
            </a:r>
            <a:r>
              <a:rPr lang="en-US" sz="1200" dirty="0"/>
              <a:t>.</a:t>
            </a:r>
          </a:p>
          <a:p>
            <a:r>
              <a:rPr lang="en-US" sz="1200" dirty="0"/>
              <a:t>Copy search URL from here:</a:t>
            </a:r>
          </a:p>
          <a:p>
            <a:endParaRPr lang="en-US" sz="1200" dirty="0"/>
          </a:p>
          <a:p>
            <a:r>
              <a:rPr lang="en-US" sz="1200" dirty="0"/>
              <a:t>Close</a:t>
            </a:r>
          </a:p>
          <a:p>
            <a:r>
              <a:rPr lang="en-US" sz="1200" dirty="0"/>
              <a:t>What's </a:t>
            </a:r>
            <a:r>
              <a:rPr lang="en-US" sz="1200" dirty="0" err="1"/>
              <a:t>Twiangulate</a:t>
            </a:r>
            <a:r>
              <a:rPr lang="en-US" sz="1200" dirty="0"/>
              <a:t> good for? You tell us. Help us grow by explaining what you're doing.</a:t>
            </a:r>
          </a:p>
          <a:p>
            <a:r>
              <a:rPr lang="en-US" sz="1200" dirty="0"/>
              <a:t>58</a:t>
            </a:r>
          </a:p>
          <a:p>
            <a:r>
              <a:rPr lang="en-US" sz="1200" dirty="0"/>
              <a:t>Twitter</a:t>
            </a:r>
          </a:p>
          <a:p>
            <a:r>
              <a:rPr lang="en-US" sz="1200" dirty="0"/>
              <a:t>Tweet</a:t>
            </a:r>
          </a:p>
          <a:p>
            <a:r>
              <a:rPr lang="en-US" sz="1200" dirty="0"/>
              <a:t>close</a:t>
            </a:r>
          </a:p>
          <a:p>
            <a:r>
              <a:rPr lang="en-US" sz="1200" dirty="0"/>
              <a:t>x Close</a:t>
            </a:r>
          </a:p>
          <a:p>
            <a:r>
              <a:rPr lang="en-US" sz="1200" dirty="0"/>
              <a:t>intro</a:t>
            </a:r>
          </a:p>
          <a:p>
            <a:r>
              <a:rPr lang="en-US" sz="1200" dirty="0"/>
              <a:t>Visiting for the first time? Enter one name above, and we'll get you started. To find fascinating new </a:t>
            </a:r>
            <a:r>
              <a:rPr lang="en-US" sz="1200" dirty="0" err="1"/>
              <a:t>tweeps</a:t>
            </a:r>
            <a:r>
              <a:rPr lang="en-US" sz="1200" dirty="0"/>
              <a:t>, enter one to three peers, friends or rivals, then </a:t>
            </a:r>
            <a:r>
              <a:rPr lang="en-US" sz="1200" dirty="0" err="1"/>
              <a:t>Twiangulate</a:t>
            </a:r>
            <a:r>
              <a:rPr lang="en-US" sz="1200" dirty="0"/>
              <a:t>. Authenticate here to enjoy ID auto-fill, results sorting and easy-follow.</a:t>
            </a:r>
          </a:p>
          <a:p>
            <a:endParaRPr lang="en-US" sz="1200" dirty="0"/>
          </a:p>
          <a:p>
            <a:r>
              <a:rPr lang="en-US" sz="1200" dirty="0"/>
              <a:t>Got performance anxiety? Try warming up with these: </a:t>
            </a:r>
            <a:r>
              <a:rPr lang="en-US" sz="1200" dirty="0" err="1"/>
              <a:t>dsearls</a:t>
            </a:r>
            <a:r>
              <a:rPr lang="en-US" sz="1200" dirty="0"/>
              <a:t> + </a:t>
            </a:r>
            <a:r>
              <a:rPr lang="en-US" sz="1200" dirty="0" err="1"/>
              <a:t>dweinberger</a:t>
            </a:r>
            <a:r>
              <a:rPr lang="en-US" sz="1200" dirty="0"/>
              <a:t> + </a:t>
            </a:r>
            <a:r>
              <a:rPr lang="en-US" sz="1200" dirty="0" err="1"/>
              <a:t>davewiner</a:t>
            </a:r>
            <a:r>
              <a:rPr lang="en-US" sz="1200" dirty="0"/>
              <a:t>, carr2n + </a:t>
            </a:r>
            <a:r>
              <a:rPr lang="en-US" sz="1200" dirty="0" err="1"/>
              <a:t>jayrosen_nyu</a:t>
            </a:r>
            <a:r>
              <a:rPr lang="en-US" sz="1200" dirty="0"/>
              <a:t> + </a:t>
            </a:r>
            <a:r>
              <a:rPr lang="en-US" sz="1200" dirty="0" err="1"/>
              <a:t>jeffjarvis</a:t>
            </a:r>
            <a:r>
              <a:rPr lang="en-US" sz="1200" dirty="0"/>
              <a:t>, </a:t>
            </a:r>
            <a:r>
              <a:rPr lang="en-US" sz="1200" dirty="0" err="1"/>
              <a:t>PerezHilton</a:t>
            </a:r>
            <a:r>
              <a:rPr lang="en-US" sz="1200" dirty="0"/>
              <a:t> + </a:t>
            </a:r>
            <a:r>
              <a:rPr lang="en-US" sz="1200" dirty="0" err="1"/>
              <a:t>ParisHilton</a:t>
            </a:r>
            <a:r>
              <a:rPr lang="en-US" sz="1200" dirty="0"/>
              <a:t> + </a:t>
            </a:r>
            <a:r>
              <a:rPr lang="en-US" sz="1200" dirty="0" err="1"/>
              <a:t>iamdiddy</a:t>
            </a:r>
            <a:r>
              <a:rPr lang="en-US" sz="1200" dirty="0"/>
              <a:t>, </a:t>
            </a:r>
            <a:r>
              <a:rPr lang="en-US" sz="1200" dirty="0" err="1"/>
              <a:t>markos</a:t>
            </a:r>
            <a:r>
              <a:rPr lang="en-US" sz="1200" dirty="0"/>
              <a:t> + </a:t>
            </a:r>
            <a:r>
              <a:rPr lang="en-US" sz="1200" dirty="0" err="1"/>
              <a:t>maddow</a:t>
            </a:r>
            <a:r>
              <a:rPr lang="en-US" sz="1200" dirty="0"/>
              <a:t> + </a:t>
            </a:r>
            <a:r>
              <a:rPr lang="en-US" sz="1200" dirty="0" err="1"/>
              <a:t>michellemalkin</a:t>
            </a:r>
            <a:r>
              <a:rPr lang="en-US" sz="1200" dirty="0"/>
              <a:t>, </a:t>
            </a:r>
            <a:r>
              <a:rPr lang="en-US" sz="1200" dirty="0" err="1"/>
              <a:t>TEDchris</a:t>
            </a:r>
            <a:r>
              <a:rPr lang="en-US" sz="1200" dirty="0"/>
              <a:t> + </a:t>
            </a:r>
            <a:r>
              <a:rPr lang="en-US" sz="1200" dirty="0" err="1"/>
              <a:t>SteveCase</a:t>
            </a:r>
            <a:r>
              <a:rPr lang="en-US" sz="1200" dirty="0"/>
              <a:t> + </a:t>
            </a:r>
            <a:r>
              <a:rPr lang="en-US" sz="1200" dirty="0" err="1"/>
              <a:t>pierre</a:t>
            </a:r>
            <a:r>
              <a:rPr lang="en-US" sz="1200" dirty="0"/>
              <a:t>, </a:t>
            </a:r>
            <a:r>
              <a:rPr lang="en-US" sz="1200" dirty="0" err="1"/>
              <a:t>robcorddry</a:t>
            </a:r>
            <a:r>
              <a:rPr lang="en-US" sz="1200" dirty="0"/>
              <a:t> + </a:t>
            </a:r>
            <a:r>
              <a:rPr lang="en-US" sz="1200" dirty="0" err="1"/>
              <a:t>rainnwilson</a:t>
            </a:r>
            <a:r>
              <a:rPr lang="en-US" sz="1200" dirty="0"/>
              <a:t> + </a:t>
            </a:r>
            <a:r>
              <a:rPr lang="en-US" sz="1200" dirty="0" err="1"/>
              <a:t>SarahKSilverman</a:t>
            </a:r>
            <a:r>
              <a:rPr lang="en-US" sz="1200" dirty="0"/>
              <a:t>, </a:t>
            </a:r>
            <a:r>
              <a:rPr lang="en-US" sz="1200" dirty="0" err="1"/>
              <a:t>hc</a:t>
            </a:r>
            <a:r>
              <a:rPr lang="en-US" sz="1200" dirty="0"/>
              <a:t> + Jason + </a:t>
            </a:r>
            <a:r>
              <a:rPr lang="en-US" sz="1200" dirty="0" err="1"/>
              <a:t>nicknotned</a:t>
            </a:r>
            <a:r>
              <a:rPr lang="en-US" sz="1200" dirty="0"/>
              <a:t> or </a:t>
            </a:r>
            <a:r>
              <a:rPr lang="en-US" sz="1200" dirty="0" err="1"/>
              <a:t>jimmy_wales</a:t>
            </a:r>
            <a:r>
              <a:rPr lang="en-US" sz="1200" dirty="0"/>
              <a:t> + </a:t>
            </a:r>
            <a:r>
              <a:rPr lang="en-US" sz="1200" dirty="0" err="1"/>
              <a:t>kevinrose</a:t>
            </a:r>
            <a:r>
              <a:rPr lang="en-US" sz="1200" dirty="0"/>
              <a:t> + </a:t>
            </a:r>
            <a:r>
              <a:rPr lang="en-US" sz="1200" dirty="0" err="1"/>
              <a:t>Caterina</a:t>
            </a:r>
            <a:r>
              <a:rPr lang="en-US" sz="1200" dirty="0"/>
              <a:t>.</a:t>
            </a:r>
          </a:p>
          <a:p>
            <a:r>
              <a:rPr lang="en-US" sz="1200" dirty="0"/>
              <a:t>To highlight meaningful Tweeters, we've ignored all </a:t>
            </a:r>
            <a:r>
              <a:rPr lang="en-US" sz="1200" dirty="0" err="1"/>
              <a:t>tweeps</a:t>
            </a:r>
            <a:r>
              <a:rPr lang="en-US" sz="1200" dirty="0"/>
              <a:t> following more than 11k people or with a follower/friend ratio less than 1.5.</a:t>
            </a:r>
          </a:p>
          <a:p>
            <a:r>
              <a:rPr lang="en-US" sz="1200" dirty="0"/>
              <a:t>@</a:t>
            </a:r>
            <a:r>
              <a:rPr lang="en-US" sz="1200" dirty="0" err="1"/>
              <a:t>e_scitalk’s</a:t>
            </a:r>
            <a:r>
              <a:rPr lang="en-US" sz="1200" dirty="0"/>
              <a:t> 100 biggest followers? have a combined reach? of 1,681,309</a:t>
            </a:r>
          </a:p>
          <a:p>
            <a:r>
              <a:rPr lang="en-US" sz="1200" dirty="0"/>
              <a:t>1</a:t>
            </a:r>
          </a:p>
          <a:p>
            <a:r>
              <a:rPr lang="en-US" sz="1200" dirty="0"/>
              <a:t>	</a:t>
            </a:r>
          </a:p>
          <a:p>
            <a:r>
              <a:rPr lang="en-US" sz="1200" dirty="0"/>
              <a:t>	People 	Name 	Bio 	Following 	Followers 	Location</a:t>
            </a:r>
          </a:p>
          <a:p>
            <a:r>
              <a:rPr lang="en-US" sz="1200" dirty="0"/>
              <a:t>	</a:t>
            </a:r>
            <a:r>
              <a:rPr lang="en-US" sz="1200" dirty="0" err="1"/>
              <a:t>Tweep</a:t>
            </a:r>
            <a:endParaRPr lang="en-US" sz="1200" dirty="0"/>
          </a:p>
          <a:p>
            <a:r>
              <a:rPr lang="en-US" sz="1200" dirty="0"/>
              <a:t>	Website</a:t>
            </a:r>
          </a:p>
          <a:p>
            <a:r>
              <a:rPr lang="en-US" sz="1200" dirty="0"/>
              <a:t>	Bio 	Following</a:t>
            </a:r>
          </a:p>
          <a:p>
            <a:r>
              <a:rPr lang="en-US" sz="1200" dirty="0"/>
              <a:t>	Followers</a:t>
            </a:r>
          </a:p>
          <a:p>
            <a:r>
              <a:rPr lang="en-US" sz="1200" dirty="0"/>
              <a:t>	Location</a:t>
            </a:r>
          </a:p>
          <a:p>
            <a:r>
              <a:rPr lang="en-US" sz="1200" dirty="0"/>
              <a:t>Follow	CERN</a:t>
            </a:r>
          </a:p>
          <a:p>
            <a:endParaRPr lang="en-US" sz="1200" dirty="0"/>
          </a:p>
          <a:p>
            <a:r>
              <a:rPr lang="en-US" sz="1200" dirty="0"/>
              <a:t>CERN</a:t>
            </a:r>
          </a:p>
          <a:p>
            <a:r>
              <a:rPr lang="en-US" sz="1200" dirty="0"/>
              <a:t>	CERN	CERN, the European Organization for Nuclear Research, is the biggest particle physics laboratory in the world.	225	661,198	Geneva</a:t>
            </a:r>
          </a:p>
          <a:p>
            <a:r>
              <a:rPr lang="en-US" sz="1200" dirty="0"/>
              <a:t>Follow	</a:t>
            </a:r>
            <a:r>
              <a:rPr lang="en-US" sz="1200" dirty="0" err="1"/>
              <a:t>guardianscience</a:t>
            </a:r>
            <a:endParaRPr lang="en-US" sz="1200" dirty="0"/>
          </a:p>
          <a:p>
            <a:endParaRPr lang="en-US" sz="1200" dirty="0"/>
          </a:p>
          <a:p>
            <a:r>
              <a:rPr lang="en-US" sz="1200" dirty="0" err="1"/>
              <a:t>guardianscience</a:t>
            </a:r>
            <a:endParaRPr lang="en-US" sz="1200" dirty="0"/>
          </a:p>
          <a:p>
            <a:r>
              <a:rPr lang="en-US" sz="1200" dirty="0"/>
              <a:t>	Guardian Science	News, comment, all that stuff from the Guardian's science, health and environment team	1,391	279,299	London</a:t>
            </a:r>
          </a:p>
          <a:p>
            <a:r>
              <a:rPr lang="en-US" sz="1200" dirty="0"/>
              <a:t>Follow	</a:t>
            </a:r>
            <a:r>
              <a:rPr lang="en-US" sz="1200" dirty="0" err="1"/>
              <a:t>sciencemuseum</a:t>
            </a:r>
            <a:endParaRPr lang="en-US" sz="1200" dirty="0"/>
          </a:p>
          <a:p>
            <a:endParaRPr lang="en-US" sz="1200" dirty="0"/>
          </a:p>
          <a:p>
            <a:r>
              <a:rPr lang="en-US" sz="1200" dirty="0" err="1"/>
              <a:t>sciencemuseum</a:t>
            </a:r>
            <a:endParaRPr lang="en-US" sz="1200" dirty="0"/>
          </a:p>
          <a:p>
            <a:r>
              <a:rPr lang="en-US" sz="1200" dirty="0"/>
              <a:t>	Science Museum	Welcome to the Science Museum account! We tweet exhibitions, what we're working on &amp; the latest science news. Look for #</a:t>
            </a:r>
            <a:r>
              <a:rPr lang="en-US" sz="1200" dirty="0" err="1"/>
              <a:t>smnews</a:t>
            </a:r>
            <a:r>
              <a:rPr lang="en-US" sz="1200" dirty="0"/>
              <a:t> from our news team, Antenna	7,542	188,619	Exhibition Road, London</a:t>
            </a:r>
          </a:p>
          <a:p>
            <a:r>
              <a:rPr lang="en-US" sz="1200" dirty="0"/>
              <a:t>Follow	</a:t>
            </a:r>
            <a:r>
              <a:rPr lang="en-US" sz="1200" dirty="0" err="1"/>
              <a:t>ChemistryWorld</a:t>
            </a:r>
            <a:endParaRPr lang="en-US" sz="1200" dirty="0"/>
          </a:p>
          <a:p>
            <a:endParaRPr lang="en-US" sz="1200" dirty="0"/>
          </a:p>
          <a:p>
            <a:r>
              <a:rPr lang="en-US" sz="1200" dirty="0" err="1"/>
              <a:t>ChemistryWorld</a:t>
            </a:r>
            <a:endParaRPr lang="en-US" sz="1200" dirty="0"/>
          </a:p>
          <a:p>
            <a:r>
              <a:rPr lang="en-US" sz="1200" dirty="0"/>
              <a:t>	Chemistry World	Chemistry magazine bringing you the latest chemistry news and research every day. Published by the RSC.	949	162,923	Cambridge</a:t>
            </a:r>
          </a:p>
          <a:p>
            <a:r>
              <a:rPr lang="en-US" sz="1200" dirty="0"/>
              <a:t>Follow	</a:t>
            </a:r>
            <a:r>
              <a:rPr lang="en-US" sz="1200" dirty="0" err="1"/>
              <a:t>seedmag</a:t>
            </a:r>
            <a:endParaRPr lang="en-US" sz="1200" dirty="0"/>
          </a:p>
          <a:p>
            <a:endParaRPr lang="en-US" sz="1200" dirty="0"/>
          </a:p>
          <a:p>
            <a:r>
              <a:rPr lang="en-US" sz="1200" dirty="0" err="1"/>
              <a:t>seedmag</a:t>
            </a:r>
            <a:endParaRPr lang="en-US" sz="1200" dirty="0"/>
          </a:p>
          <a:p>
            <a:r>
              <a:rPr lang="en-US" sz="1200" dirty="0"/>
              <a:t>	Seed Magazine	Science is Culture	2,176	24,901	</a:t>
            </a:r>
          </a:p>
          <a:p>
            <a:r>
              <a:rPr lang="en-US" sz="1200" dirty="0"/>
              <a:t>Follow	</a:t>
            </a:r>
            <a:r>
              <a:rPr lang="en-US" sz="1200" dirty="0" err="1"/>
              <a:t>IdeasGate</a:t>
            </a:r>
            <a:endParaRPr lang="en-US" sz="1200" dirty="0"/>
          </a:p>
          <a:p>
            <a:endParaRPr lang="en-US" sz="1200" dirty="0"/>
          </a:p>
          <a:p>
            <a:r>
              <a:rPr lang="en-US" sz="1200" dirty="0" err="1"/>
              <a:t>IdeasGate</a:t>
            </a:r>
            <a:endParaRPr lang="en-US" sz="1200" dirty="0"/>
          </a:p>
          <a:p>
            <a:r>
              <a:rPr lang="en-US" sz="1200" dirty="0"/>
              <a:t>	Ideas Gate	We worked hardly to innovate the creative ideas globally and made our print very clear in our products. 	7,125	22,493	Sarasota, FL</a:t>
            </a:r>
          </a:p>
          <a:p>
            <a:r>
              <a:rPr lang="en-US" sz="1200" dirty="0"/>
              <a:t>Follow	</a:t>
            </a:r>
            <a:r>
              <a:rPr lang="en-US" sz="1200" dirty="0" err="1"/>
              <a:t>psael</a:t>
            </a:r>
            <a:endParaRPr lang="en-US" sz="1200" dirty="0"/>
          </a:p>
          <a:p>
            <a:endParaRPr lang="en-US" sz="1200" dirty="0"/>
          </a:p>
          <a:p>
            <a:r>
              <a:rPr lang="en-US" sz="1200" dirty="0" err="1"/>
              <a:t>psael</a:t>
            </a:r>
            <a:endParaRPr lang="en-US" sz="1200" dirty="0"/>
          </a:p>
          <a:p>
            <a:r>
              <a:rPr lang="en-US" sz="1200" dirty="0"/>
              <a:t>	Paulo </a:t>
            </a:r>
            <a:r>
              <a:rPr lang="en-US" sz="1200" dirty="0" err="1"/>
              <a:t>Sá</a:t>
            </a:r>
            <a:r>
              <a:rPr lang="en-US" sz="1200" dirty="0"/>
              <a:t> Elias	IT/Computer &amp; Aviation Nerd, Professor of Law, Writer &amp; Lawyer. There's nothing like writing to force you to think &amp; get your thoughts straight. (W. Buffett)	6,846	21,818	Brazil</a:t>
            </a:r>
          </a:p>
          <a:p>
            <a:r>
              <a:rPr lang="en-US" sz="1200" dirty="0"/>
              <a:t>Follow	</a:t>
            </a:r>
            <a:r>
              <a:rPr lang="en-US" sz="1200" dirty="0" err="1"/>
              <a:t>TheComedyStore</a:t>
            </a:r>
            <a:endParaRPr lang="en-US" sz="1200" dirty="0"/>
          </a:p>
          <a:p>
            <a:endParaRPr lang="en-US" sz="1200" dirty="0"/>
          </a:p>
          <a:p>
            <a:r>
              <a:rPr lang="en-US" sz="1200" dirty="0" err="1"/>
              <a:t>TheComedyStore</a:t>
            </a:r>
            <a:endParaRPr lang="en-US" sz="1200" dirty="0"/>
          </a:p>
          <a:p>
            <a:r>
              <a:rPr lang="en-US" sz="1200" dirty="0"/>
              <a:t>	The Comedy Store	The Greatest Comedy Club in the World	428	21,653	8433 Sunset Boulevard</a:t>
            </a:r>
          </a:p>
          <a:p>
            <a:r>
              <a:rPr lang="en-US" sz="1200" dirty="0"/>
              <a:t>Follow	</a:t>
            </a:r>
            <a:r>
              <a:rPr lang="en-US" sz="1200" dirty="0" err="1"/>
              <a:t>mediamuseum</a:t>
            </a:r>
            <a:endParaRPr lang="en-US" sz="1200" dirty="0"/>
          </a:p>
          <a:p>
            <a:endParaRPr lang="en-US" sz="1200" dirty="0"/>
          </a:p>
          <a:p>
            <a:r>
              <a:rPr lang="en-US" sz="1200" dirty="0" err="1"/>
              <a:t>mediamuseum</a:t>
            </a:r>
            <a:endParaRPr lang="en-US" sz="1200" dirty="0"/>
          </a:p>
          <a:p>
            <a:r>
              <a:rPr lang="en-US" sz="1200" dirty="0"/>
              <a:t>	Nat. Media Museum	The National Media Museum, Bradford, the world's 1st UNESCO City of Film is devoted to film, photography, TV &amp; the web. 0844 856 3797 Tweets by Sophie &amp; Emma. 	2,647	16,042	Bradford, West Yorkshire, UK</a:t>
            </a:r>
          </a:p>
          <a:p>
            <a:r>
              <a:rPr lang="en-US" sz="1200" dirty="0"/>
              <a:t>Follow	</a:t>
            </a:r>
            <a:r>
              <a:rPr lang="en-US" sz="1200" dirty="0" err="1"/>
              <a:t>astroparticle</a:t>
            </a:r>
            <a:endParaRPr lang="en-US" sz="1200" dirty="0"/>
          </a:p>
          <a:p>
            <a:endParaRPr lang="en-US" sz="1200" dirty="0"/>
          </a:p>
          <a:p>
            <a:r>
              <a:rPr lang="en-US" sz="1200" dirty="0" err="1"/>
              <a:t>astroparticle</a:t>
            </a:r>
            <a:endParaRPr lang="en-US" sz="1200" dirty="0"/>
          </a:p>
          <a:p>
            <a:r>
              <a:rPr lang="en-US" sz="1200" dirty="0"/>
              <a:t>	</a:t>
            </a:r>
            <a:r>
              <a:rPr lang="en-US" sz="1200" dirty="0" err="1"/>
              <a:t>astroparticle</a:t>
            </a:r>
            <a:r>
              <a:rPr lang="en-US" sz="1200" dirty="0"/>
              <a:t>	Find here exciting </a:t>
            </a:r>
            <a:r>
              <a:rPr lang="en-US" sz="1200" dirty="0" err="1"/>
              <a:t>astroparticle</a:t>
            </a:r>
            <a:r>
              <a:rPr lang="en-US" sz="1200" dirty="0"/>
              <a:t> physics news!	1,056	13,896	Geneva</a:t>
            </a:r>
          </a:p>
          <a:p>
            <a:r>
              <a:rPr lang="en-US" sz="1200" dirty="0"/>
              <a:t>scroll to top</a:t>
            </a:r>
          </a:p>
          <a:p>
            <a:r>
              <a:rPr lang="en-US" sz="1200" dirty="0"/>
              <a:t>Follow	</a:t>
            </a:r>
            <a:r>
              <a:rPr lang="en-US" sz="1200" dirty="0" err="1"/>
              <a:t>symmetrymag</a:t>
            </a:r>
            <a:endParaRPr lang="en-US" sz="1200" dirty="0"/>
          </a:p>
          <a:p>
            <a:endParaRPr lang="en-US" sz="1200" dirty="0"/>
          </a:p>
          <a:p>
            <a:r>
              <a:rPr lang="en-US" sz="1200" dirty="0" err="1"/>
              <a:t>symmetrymag</a:t>
            </a:r>
            <a:endParaRPr lang="en-US" sz="1200" dirty="0"/>
          </a:p>
          <a:p>
            <a:r>
              <a:rPr lang="en-US" sz="1200" dirty="0"/>
              <a:t>	symmetry magazine	Dimensions of particle physics	512	12,575	United States</a:t>
            </a:r>
          </a:p>
          <a:p>
            <a:r>
              <a:rPr lang="en-US" sz="1200" dirty="0"/>
              <a:t>Follow	</a:t>
            </a:r>
            <a:r>
              <a:rPr lang="en-US" sz="1200" dirty="0" err="1"/>
              <a:t>womenintech</a:t>
            </a:r>
            <a:endParaRPr lang="en-US" sz="1200" dirty="0"/>
          </a:p>
          <a:p>
            <a:endParaRPr lang="en-US" sz="1200" dirty="0"/>
          </a:p>
          <a:p>
            <a:r>
              <a:rPr lang="en-US" sz="1200" dirty="0" err="1"/>
              <a:t>womenintech</a:t>
            </a:r>
            <a:endParaRPr lang="en-US" sz="1200" dirty="0"/>
          </a:p>
          <a:p>
            <a:r>
              <a:rPr lang="en-US" sz="1200" dirty="0"/>
              <a:t>	Women in Technology	IT Jobs - Careers Advice - IT Recruitment - Events - Training - Networking - News. Maggie Berry - MD. Follow us on Facebook http://</a:t>
            </a:r>
            <a:r>
              <a:rPr lang="en-US" sz="1200" dirty="0" err="1"/>
              <a:t>ow.ly</a:t>
            </a:r>
            <a:r>
              <a:rPr lang="en-US" sz="1200" dirty="0"/>
              <a:t>/5jqv0 	2,339	12,196	London</a:t>
            </a:r>
          </a:p>
          <a:p>
            <a:r>
              <a:rPr lang="en-US" sz="1200" dirty="0"/>
              <a:t>Follow	</a:t>
            </a:r>
            <a:r>
              <a:rPr lang="en-US" sz="1200" dirty="0" err="1"/>
              <a:t>cheltfestivals</a:t>
            </a:r>
            <a:endParaRPr lang="en-US" sz="1200" dirty="0"/>
          </a:p>
          <a:p>
            <a:endParaRPr lang="en-US" sz="1200" dirty="0"/>
          </a:p>
          <a:p>
            <a:r>
              <a:rPr lang="en-US" sz="1200" dirty="0" err="1"/>
              <a:t>cheltfestivals</a:t>
            </a:r>
            <a:endParaRPr lang="en-US" sz="1200" dirty="0"/>
          </a:p>
          <a:p>
            <a:r>
              <a:rPr lang="en-US" sz="1200" dirty="0"/>
              <a:t>	Cheltenham Festivals	World class Jazz, Science, Music and Literature Festivals in Cheltenham, UK. Tweets from Marketing Coordinator </a:t>
            </a:r>
            <a:r>
              <a:rPr lang="en-US" sz="1200" dirty="0" err="1"/>
              <a:t>Fenner</a:t>
            </a:r>
            <a:r>
              <a:rPr lang="en-US" sz="1200" dirty="0"/>
              <a:t> Curtis.	2,624	11,845	Cheltenham, UK</a:t>
            </a:r>
          </a:p>
          <a:p>
            <a:r>
              <a:rPr lang="en-US" sz="1200" dirty="0"/>
              <a:t>Follow	</a:t>
            </a:r>
            <a:r>
              <a:rPr lang="en-US" sz="1200" dirty="0" err="1"/>
              <a:t>junespringtech</a:t>
            </a:r>
            <a:endParaRPr lang="en-US" sz="1200" dirty="0"/>
          </a:p>
          <a:p>
            <a:endParaRPr lang="en-US" sz="1200" dirty="0"/>
          </a:p>
          <a:p>
            <a:r>
              <a:rPr lang="en-US" sz="1200" dirty="0" err="1"/>
              <a:t>junespringtech</a:t>
            </a:r>
            <a:endParaRPr lang="en-US" sz="1200" dirty="0"/>
          </a:p>
          <a:p>
            <a:r>
              <a:rPr lang="en-US" sz="1200" dirty="0"/>
              <a:t>	June Spring Tech	June Spring Technologies is a leading software development company. A web and mobile application development services division of June Spring Group.	2,612	11,290	USA</a:t>
            </a:r>
          </a:p>
          <a:p>
            <a:r>
              <a:rPr lang="en-US" sz="1200" dirty="0"/>
              <a:t>Follow	</a:t>
            </a:r>
            <a:r>
              <a:rPr lang="en-US" sz="1200" dirty="0" err="1"/>
              <a:t>ENGINEERINGcom</a:t>
            </a:r>
            <a:endParaRPr lang="en-US" sz="1200" dirty="0"/>
          </a:p>
          <a:p>
            <a:endParaRPr lang="en-US" sz="1200" dirty="0"/>
          </a:p>
          <a:p>
            <a:r>
              <a:rPr lang="en-US" sz="1200" dirty="0" err="1"/>
              <a:t>ENGINEERINGcom</a:t>
            </a:r>
            <a:endParaRPr lang="en-US" sz="1200" dirty="0"/>
          </a:p>
          <a:p>
            <a:r>
              <a:rPr lang="en-US" sz="1200" dirty="0"/>
              <a:t>	</a:t>
            </a:r>
            <a:r>
              <a:rPr lang="en-US" sz="1200" dirty="0" err="1"/>
              <a:t>ENGINEERINGcom</a:t>
            </a:r>
            <a:r>
              <a:rPr lang="en-US" sz="1200" dirty="0"/>
              <a:t>	</a:t>
            </a:r>
            <a:r>
              <a:rPr lang="en-US" sz="1200" dirty="0" err="1"/>
              <a:t>ENGINEERING.com</a:t>
            </a:r>
            <a:r>
              <a:rPr lang="en-US" sz="1200" dirty="0"/>
              <a:t> is the premier online destination for engineers of all disciplines.	2,077	11,068	</a:t>
            </a:r>
          </a:p>
          <a:p>
            <a:r>
              <a:rPr lang="en-US" sz="1200" dirty="0"/>
              <a:t>Follow	</a:t>
            </a:r>
            <a:r>
              <a:rPr lang="en-US" sz="1200" dirty="0" err="1"/>
              <a:t>TheCloudNetwork</a:t>
            </a:r>
            <a:endParaRPr lang="en-US" sz="1200" dirty="0"/>
          </a:p>
          <a:p>
            <a:endParaRPr lang="en-US" sz="1200" dirty="0"/>
          </a:p>
          <a:p>
            <a:r>
              <a:rPr lang="en-US" sz="1200" dirty="0" err="1"/>
              <a:t>TheCloudNetwork</a:t>
            </a:r>
            <a:endParaRPr lang="en-US" sz="1200" dirty="0"/>
          </a:p>
          <a:p>
            <a:r>
              <a:rPr lang="en-US" sz="1200" dirty="0"/>
              <a:t>	The Cloud Network 	Facebook: http://</a:t>
            </a:r>
            <a:r>
              <a:rPr lang="en-US" sz="1200" dirty="0" err="1"/>
              <a:t>facebook.com</a:t>
            </a:r>
            <a:r>
              <a:rPr lang="en-US" sz="1200" dirty="0"/>
              <a:t>/</a:t>
            </a:r>
            <a:r>
              <a:rPr lang="en-US" sz="1200" dirty="0" err="1"/>
              <a:t>cloudcomputingarchitect</a:t>
            </a:r>
            <a:r>
              <a:rPr lang="en-US" sz="1200" dirty="0"/>
              <a:t> </a:t>
            </a:r>
            <a:r>
              <a:rPr lang="en-US" sz="1200" dirty="0" err="1"/>
              <a:t>Linkedin</a:t>
            </a:r>
            <a:r>
              <a:rPr lang="en-US" sz="1200" dirty="0"/>
              <a:t>: http://</a:t>
            </a:r>
            <a:r>
              <a:rPr lang="en-US" sz="1200" dirty="0" err="1"/>
              <a:t>www.linkedin.com</a:t>
            </a:r>
            <a:r>
              <a:rPr lang="en-US" sz="1200" dirty="0"/>
              <a:t>/in/</a:t>
            </a:r>
            <a:r>
              <a:rPr lang="en-US" sz="1200" dirty="0" err="1"/>
              <a:t>cloudcomputingarchitect</a:t>
            </a:r>
            <a:r>
              <a:rPr lang="en-US" sz="1200" dirty="0"/>
              <a:t> email: </a:t>
            </a:r>
            <a:r>
              <a:rPr lang="en-US" sz="1200" dirty="0" err="1"/>
              <a:t>cloudarchitect@me.com</a:t>
            </a:r>
            <a:r>
              <a:rPr lang="en-US" sz="1200" dirty="0"/>
              <a:t>	6,519	10,962	@</a:t>
            </a:r>
            <a:r>
              <a:rPr lang="en-US" sz="1200" dirty="0" err="1"/>
              <a:t>TheCloudNetwork</a:t>
            </a:r>
            <a:r>
              <a:rPr lang="en-US" sz="1200" dirty="0"/>
              <a:t> #TCN</a:t>
            </a:r>
          </a:p>
          <a:p>
            <a:r>
              <a:rPr lang="en-US" sz="1200" dirty="0"/>
              <a:t>Follow	</a:t>
            </a:r>
            <a:r>
              <a:rPr lang="en-US" sz="1200" dirty="0" err="1"/>
              <a:t>endthedisease</a:t>
            </a:r>
            <a:endParaRPr lang="en-US" sz="1200" dirty="0"/>
          </a:p>
          <a:p>
            <a:endParaRPr lang="en-US" sz="1200" dirty="0"/>
          </a:p>
          <a:p>
            <a:r>
              <a:rPr lang="en-US" sz="1200" dirty="0" err="1"/>
              <a:t>endthedisease</a:t>
            </a:r>
            <a:endParaRPr lang="en-US" sz="1200" dirty="0"/>
          </a:p>
          <a:p>
            <a:r>
              <a:rPr lang="en-US" sz="1200" dirty="0"/>
              <a:t>	Mike Smith	Help Defeat Cancer With World Community Grid And F@H While Winning Prizes http://</a:t>
            </a:r>
            <a:r>
              <a:rPr lang="en-US" sz="1200" dirty="0" err="1"/>
              <a:t>www.facebook.com</a:t>
            </a:r>
            <a:r>
              <a:rPr lang="en-US" sz="1200" dirty="0"/>
              <a:t>/</a:t>
            </a:r>
            <a:r>
              <a:rPr lang="en-US" sz="1200" dirty="0" err="1"/>
              <a:t>EndTheDisease</a:t>
            </a:r>
            <a:r>
              <a:rPr lang="en-US" sz="1200" dirty="0"/>
              <a:t>	3,570	10,868	</a:t>
            </a:r>
          </a:p>
          <a:p>
            <a:r>
              <a:rPr lang="en-US" sz="1200" dirty="0"/>
              <a:t>Follow	</a:t>
            </a:r>
            <a:r>
              <a:rPr lang="en-US" sz="1200" dirty="0" err="1"/>
              <a:t>cloudbook</a:t>
            </a:r>
            <a:endParaRPr lang="en-US" sz="1200" dirty="0"/>
          </a:p>
          <a:p>
            <a:endParaRPr lang="en-US" sz="1200" dirty="0"/>
          </a:p>
          <a:p>
            <a:r>
              <a:rPr lang="en-US" sz="1200" dirty="0" err="1"/>
              <a:t>cloudbook</a:t>
            </a:r>
            <a:endParaRPr lang="en-US" sz="1200" dirty="0"/>
          </a:p>
          <a:p>
            <a:r>
              <a:rPr lang="en-US" sz="1200" dirty="0"/>
              <a:t>	</a:t>
            </a:r>
            <a:r>
              <a:rPr lang="en-US" sz="1200" dirty="0" err="1"/>
              <a:t>cloudbook</a:t>
            </a:r>
            <a:r>
              <a:rPr lang="en-US" sz="1200" dirty="0"/>
              <a:t>	Telling The Cloud Computing Story	6,187	10,536	</a:t>
            </a:r>
          </a:p>
          <a:p>
            <a:r>
              <a:rPr lang="en-US" sz="1200" dirty="0"/>
              <a:t>Follow	</a:t>
            </a:r>
            <a:r>
              <a:rPr lang="en-US" sz="1200" dirty="0" err="1"/>
              <a:t>ALICEexperiment</a:t>
            </a:r>
            <a:endParaRPr lang="en-US" sz="1200" dirty="0"/>
          </a:p>
          <a:p>
            <a:endParaRPr lang="en-US" sz="1200" dirty="0"/>
          </a:p>
          <a:p>
            <a:r>
              <a:rPr lang="en-US" sz="1200" dirty="0" err="1"/>
              <a:t>ALICEexperiment</a:t>
            </a:r>
            <a:endParaRPr lang="en-US" sz="1200" dirty="0"/>
          </a:p>
          <a:p>
            <a:r>
              <a:rPr lang="en-US" sz="1200" dirty="0"/>
              <a:t>	ALICE at LHC	A Large Ion Collider Experiment is one of the largest experiments in the world devoted to research in the physics of matter at an infinitely small scale.	2,436	10,376	CERN, Geneva, Switzerland</a:t>
            </a:r>
          </a:p>
          <a:p>
            <a:r>
              <a:rPr lang="en-US" sz="1200" dirty="0"/>
              <a:t>Follow	</a:t>
            </a:r>
            <a:r>
              <a:rPr lang="en-US" sz="1200" dirty="0" err="1"/>
              <a:t>cloud_connect</a:t>
            </a:r>
            <a:endParaRPr lang="en-US" sz="1200" dirty="0"/>
          </a:p>
          <a:p>
            <a:endParaRPr lang="en-US" sz="1200" dirty="0"/>
          </a:p>
          <a:p>
            <a:r>
              <a:rPr lang="en-US" sz="1200" dirty="0" err="1"/>
              <a:t>cloud_connect</a:t>
            </a:r>
            <a:endParaRPr lang="en-US" sz="1200" dirty="0"/>
          </a:p>
          <a:p>
            <a:r>
              <a:rPr lang="en-US" sz="1200" dirty="0"/>
              <a:t>	Cloud Connect	The defining #cloud conference &amp; expo for IT professionals, developers &amp; leading cloud providers. Events in Silicon Valley &amp; Chicago. #</a:t>
            </a:r>
            <a:r>
              <a:rPr lang="en-US" sz="1200" dirty="0" err="1"/>
              <a:t>bigdata</a:t>
            </a:r>
            <a:r>
              <a:rPr lang="en-US" sz="1200" dirty="0"/>
              <a:t> #analytics 	2,941	9,644	Santa Clara, CA</a:t>
            </a:r>
          </a:p>
          <a:p>
            <a:r>
              <a:rPr lang="en-US" sz="1200" dirty="0"/>
              <a:t>scroll to top</a:t>
            </a:r>
          </a:p>
          <a:p>
            <a:r>
              <a:rPr lang="en-US" sz="1200" dirty="0"/>
              <a:t>Follow	QMUL</a:t>
            </a:r>
          </a:p>
          <a:p>
            <a:endParaRPr lang="en-US" sz="1200" dirty="0"/>
          </a:p>
          <a:p>
            <a:r>
              <a:rPr lang="en-US" sz="1200" dirty="0"/>
              <a:t>QMUL</a:t>
            </a:r>
          </a:p>
          <a:p>
            <a:r>
              <a:rPr lang="en-US" sz="1200" dirty="0"/>
              <a:t>	Queen Mary </a:t>
            </a:r>
            <a:r>
              <a:rPr lang="en-US" sz="1200" dirty="0" err="1"/>
              <a:t>Uni</a:t>
            </a:r>
            <a:r>
              <a:rPr lang="en-US" sz="1200" dirty="0"/>
              <a:t> </a:t>
            </a:r>
            <a:r>
              <a:rPr lang="en-US" sz="1200" dirty="0" err="1"/>
              <a:t>Londn</a:t>
            </a:r>
            <a:r>
              <a:rPr lang="en-US" sz="1200" dirty="0"/>
              <a:t>	News and events and some other musings from Queen Mary, University of London. http://</a:t>
            </a:r>
            <a:r>
              <a:rPr lang="en-US" sz="1200" dirty="0" err="1"/>
              <a:t>www.facebook.com</a:t>
            </a:r>
            <a:r>
              <a:rPr lang="en-US" sz="1200" dirty="0"/>
              <a:t>/</a:t>
            </a:r>
            <a:r>
              <a:rPr lang="en-US" sz="1200" dirty="0" err="1"/>
              <a:t>OfficialQMUL</a:t>
            </a:r>
            <a:r>
              <a:rPr lang="en-US" sz="1200" dirty="0"/>
              <a:t>	4,769	9,137	London, UK</a:t>
            </a:r>
          </a:p>
          <a:p>
            <a:r>
              <a:rPr lang="en-US" sz="1200" dirty="0"/>
              <a:t>Follow	</a:t>
            </a:r>
            <a:r>
              <a:rPr lang="en-US" sz="1200" dirty="0" err="1"/>
              <a:t>DigitalAgendaEU</a:t>
            </a:r>
            <a:endParaRPr lang="en-US" sz="1200" dirty="0"/>
          </a:p>
          <a:p>
            <a:endParaRPr lang="en-US" sz="1200" dirty="0"/>
          </a:p>
          <a:p>
            <a:r>
              <a:rPr lang="en-US" sz="1200" dirty="0" err="1"/>
              <a:t>DigitalAgendaEU</a:t>
            </a:r>
            <a:endParaRPr lang="en-US" sz="1200" dirty="0"/>
          </a:p>
          <a:p>
            <a:r>
              <a:rPr lang="en-US" sz="1200" dirty="0"/>
              <a:t>	Digital Agenda 	Official account of the EU's #</a:t>
            </a:r>
            <a:r>
              <a:rPr lang="en-US" sz="1200" dirty="0" err="1"/>
              <a:t>DigitalAgenda</a:t>
            </a:r>
            <a:r>
              <a:rPr lang="en-US" sz="1200" dirty="0"/>
              <a:t> policy flagship led by @</a:t>
            </a:r>
            <a:r>
              <a:rPr lang="en-US" sz="1200" dirty="0" err="1"/>
              <a:t>NeelieKroesEU</a:t>
            </a:r>
            <a:r>
              <a:rPr lang="en-US" sz="1200" dirty="0"/>
              <a:t>. Connecting with you to </a:t>
            </a:r>
            <a:r>
              <a:rPr lang="en-US" sz="1200" dirty="0" err="1"/>
              <a:t>maximise</a:t>
            </a:r>
            <a:r>
              <a:rPr lang="en-US" sz="1200" dirty="0"/>
              <a:t> the potential of #ICT in Europe is our goal. 	2,060	8,680	Europe</a:t>
            </a:r>
          </a:p>
          <a:p>
            <a:r>
              <a:rPr lang="en-US" sz="1200" dirty="0"/>
              <a:t>Follow	</a:t>
            </a:r>
            <a:r>
              <a:rPr lang="en-US" sz="1200" dirty="0" err="1"/>
              <a:t>Michael_GR</a:t>
            </a:r>
            <a:endParaRPr lang="en-US" sz="1200" dirty="0"/>
          </a:p>
          <a:p>
            <a:endParaRPr lang="en-US" sz="1200" dirty="0"/>
          </a:p>
          <a:p>
            <a:r>
              <a:rPr lang="en-US" sz="1200" dirty="0" err="1"/>
              <a:t>Michael_GR</a:t>
            </a:r>
            <a:endParaRPr lang="en-US" sz="1200" dirty="0"/>
          </a:p>
          <a:p>
            <a:r>
              <a:rPr lang="en-US" sz="1200" dirty="0"/>
              <a:t>	Michael G.R.	I work for the Discovery Channel as a Science/Tech/Transportation writer for </a:t>
            </a:r>
            <a:r>
              <a:rPr lang="en-US" sz="1200" dirty="0" err="1"/>
              <a:t>TreeHugger</a:t>
            </a:r>
            <a:r>
              <a:rPr lang="en-US" sz="1200" dirty="0"/>
              <a:t> and Planet Green.	4,607	8,142	Ottawa, Canada</a:t>
            </a:r>
          </a:p>
          <a:p>
            <a:r>
              <a:rPr lang="en-US" sz="1200" dirty="0"/>
              <a:t>Follow	</a:t>
            </a:r>
            <a:r>
              <a:rPr lang="en-US" sz="1200" dirty="0" err="1"/>
              <a:t>momentofscience</a:t>
            </a:r>
            <a:endParaRPr lang="en-US" sz="1200" dirty="0"/>
          </a:p>
          <a:p>
            <a:endParaRPr lang="en-US" sz="1200" dirty="0"/>
          </a:p>
          <a:p>
            <a:r>
              <a:rPr lang="en-US" sz="1200" dirty="0" err="1"/>
              <a:t>momentofscience</a:t>
            </a:r>
            <a:endParaRPr lang="en-US" sz="1200" dirty="0"/>
          </a:p>
          <a:p>
            <a:r>
              <a:rPr lang="en-US" sz="1200" dirty="0"/>
              <a:t>	A Moment of Science	A Moment of Science answers thousands of common questions about the world we live in through radio programs and audio and video podcasts - A production of @</a:t>
            </a:r>
            <a:r>
              <a:rPr lang="en-US" sz="1200" dirty="0" err="1"/>
              <a:t>wfiu</a:t>
            </a:r>
            <a:r>
              <a:rPr lang="en-US" sz="1200" dirty="0"/>
              <a:t>	4,023	7,943	Bloomington, Indiana</a:t>
            </a:r>
          </a:p>
          <a:p>
            <a:r>
              <a:rPr lang="en-US" sz="1200" dirty="0"/>
              <a:t>Follow	FMWF</a:t>
            </a:r>
          </a:p>
          <a:p>
            <a:endParaRPr lang="en-US" sz="1200" dirty="0"/>
          </a:p>
          <a:p>
            <a:r>
              <a:rPr lang="en-US" sz="1200" dirty="0"/>
              <a:t>FMWF</a:t>
            </a:r>
          </a:p>
          <a:p>
            <a:r>
              <a:rPr lang="en-US" sz="1200" dirty="0"/>
              <a:t>	Women in Business	Part of the Mail on Sunday we want to help women reach the very highest ranks in British business from #SMEs to #</a:t>
            </a:r>
            <a:r>
              <a:rPr lang="en-US" sz="1200" dirty="0" err="1"/>
              <a:t>womenonboards</a:t>
            </a:r>
            <a:r>
              <a:rPr lang="en-US" sz="1200" dirty="0"/>
              <a:t> Email: </a:t>
            </a:r>
            <a:r>
              <a:rPr lang="en-US" sz="1200" dirty="0" err="1"/>
              <a:t>women@financialmail.co.uk</a:t>
            </a:r>
            <a:r>
              <a:rPr lang="en-US" sz="1200" dirty="0"/>
              <a:t>	2,887	7,258	UK</a:t>
            </a:r>
          </a:p>
          <a:p>
            <a:r>
              <a:rPr lang="en-US" sz="1200" dirty="0"/>
              <a:t>Follow	USLHC</a:t>
            </a:r>
          </a:p>
          <a:p>
            <a:endParaRPr lang="en-US" sz="1200" dirty="0"/>
          </a:p>
          <a:p>
            <a:r>
              <a:rPr lang="en-US" sz="1200" dirty="0"/>
              <a:t>USLHC</a:t>
            </a:r>
          </a:p>
          <a:p>
            <a:r>
              <a:rPr lang="en-US" sz="1200" dirty="0"/>
              <a:t>	US LHC	News from the U.S. community participating in the Large Hadron Collider project	112	6,976	32 U.S. states and Puerto Rico</a:t>
            </a:r>
          </a:p>
          <a:p>
            <a:r>
              <a:rPr lang="en-US" sz="1200" dirty="0"/>
              <a:t>Follow	</a:t>
            </a:r>
            <a:r>
              <a:rPr lang="en-US" sz="1200" dirty="0" err="1"/>
              <a:t>particlenews</a:t>
            </a:r>
            <a:endParaRPr lang="en-US" sz="1200" dirty="0"/>
          </a:p>
          <a:p>
            <a:endParaRPr lang="en-US" sz="1200" dirty="0"/>
          </a:p>
          <a:p>
            <a:r>
              <a:rPr lang="en-US" sz="1200" dirty="0" err="1"/>
              <a:t>particlenews</a:t>
            </a:r>
            <a:endParaRPr lang="en-US" sz="1200" dirty="0"/>
          </a:p>
          <a:p>
            <a:r>
              <a:rPr lang="en-US" sz="1200" dirty="0"/>
              <a:t>	</a:t>
            </a:r>
            <a:r>
              <a:rPr lang="en-US" sz="1200" dirty="0" err="1"/>
              <a:t>Interactions.org</a:t>
            </a:r>
            <a:r>
              <a:rPr lang="en-US" sz="1200" dirty="0"/>
              <a:t>	News from the world's particle physics laboratories.	120	6,669	</a:t>
            </a:r>
          </a:p>
          <a:p>
            <a:r>
              <a:rPr lang="en-US" sz="1200" dirty="0"/>
              <a:t>Follow	</a:t>
            </a:r>
            <a:r>
              <a:rPr lang="en-US" sz="1200" dirty="0" err="1"/>
              <a:t>milenio_ciencia</a:t>
            </a:r>
            <a:endParaRPr lang="en-US" sz="1200" dirty="0"/>
          </a:p>
          <a:p>
            <a:endParaRPr lang="en-US" sz="1200" dirty="0"/>
          </a:p>
          <a:p>
            <a:r>
              <a:rPr lang="en-US" sz="1200" dirty="0" err="1"/>
              <a:t>milenio_ciencia</a:t>
            </a:r>
            <a:endParaRPr lang="en-US" sz="1200" dirty="0"/>
          </a:p>
          <a:p>
            <a:r>
              <a:rPr lang="en-US" sz="1200" dirty="0"/>
              <a:t>	</a:t>
            </a:r>
            <a:r>
              <a:rPr lang="en-US" sz="1200" dirty="0" err="1"/>
              <a:t>Milenio</a:t>
            </a:r>
            <a:r>
              <a:rPr lang="en-US" sz="1200" dirty="0"/>
              <a:t> </a:t>
            </a:r>
            <a:r>
              <a:rPr lang="en-US" sz="1200" dirty="0" err="1"/>
              <a:t>Ciencia</a:t>
            </a:r>
            <a:r>
              <a:rPr lang="en-US" sz="1200" dirty="0"/>
              <a:t>	</a:t>
            </a:r>
            <a:r>
              <a:rPr lang="en-US" sz="1200" dirty="0" err="1"/>
              <a:t>Sección</a:t>
            </a:r>
            <a:r>
              <a:rPr lang="en-US" sz="1200" dirty="0"/>
              <a:t> de MILENIO </a:t>
            </a:r>
            <a:r>
              <a:rPr lang="en-US" sz="1200" dirty="0" err="1"/>
              <a:t>dedicada</a:t>
            </a:r>
            <a:r>
              <a:rPr lang="en-US" sz="1200" dirty="0"/>
              <a:t> a la </a:t>
            </a:r>
            <a:r>
              <a:rPr lang="en-US" sz="1200" dirty="0" err="1"/>
              <a:t>Divulgación</a:t>
            </a:r>
            <a:r>
              <a:rPr lang="en-US" sz="1200" dirty="0"/>
              <a:t> de la CIENCIA. 	877	6,588	</a:t>
            </a:r>
          </a:p>
          <a:p>
            <a:r>
              <a:rPr lang="en-US" sz="1200" dirty="0"/>
              <a:t>Follow	</a:t>
            </a:r>
            <a:r>
              <a:rPr lang="en-US" sz="1200" dirty="0" err="1"/>
              <a:t>NancyProctor</a:t>
            </a:r>
            <a:endParaRPr lang="en-US" sz="1200" dirty="0"/>
          </a:p>
          <a:p>
            <a:endParaRPr lang="en-US" sz="1200" dirty="0"/>
          </a:p>
          <a:p>
            <a:r>
              <a:rPr lang="en-US" sz="1200" dirty="0" err="1"/>
              <a:t>NancyProctor</a:t>
            </a:r>
            <a:endParaRPr lang="en-US" sz="1200" dirty="0"/>
          </a:p>
          <a:p>
            <a:r>
              <a:rPr lang="en-US" sz="1200" dirty="0"/>
              <a:t>	Nancy Proctor	Mobile geek working with museums; loves art, history, languages, travel, feminist theory, good food and nice people. Views expressed here are my own.	3,037	6,521	Washington DC</a:t>
            </a:r>
          </a:p>
          <a:p>
            <a:r>
              <a:rPr lang="en-US" sz="1200" dirty="0"/>
              <a:t>Follow	</a:t>
            </a:r>
            <a:r>
              <a:rPr lang="en-US" sz="1200" dirty="0" err="1"/>
              <a:t>DoTryThisAtHome</a:t>
            </a:r>
            <a:endParaRPr lang="en-US" sz="1200" dirty="0"/>
          </a:p>
          <a:p>
            <a:endParaRPr lang="en-US" sz="1200" dirty="0"/>
          </a:p>
          <a:p>
            <a:r>
              <a:rPr lang="en-US" sz="1200" dirty="0" err="1"/>
              <a:t>DoTryThisAtHome</a:t>
            </a:r>
            <a:endParaRPr lang="en-US" sz="1200" dirty="0"/>
          </a:p>
          <a:p>
            <a:r>
              <a:rPr lang="en-US" sz="1200" dirty="0"/>
              <a:t>	Henry, </a:t>
            </a:r>
            <a:r>
              <a:rPr lang="en-US" sz="1200" dirty="0" err="1"/>
              <a:t>physics.org</a:t>
            </a:r>
            <a:r>
              <a:rPr lang="en-US" sz="1200" dirty="0"/>
              <a:t>	The voice behind </a:t>
            </a:r>
            <a:r>
              <a:rPr lang="en-US" sz="1200" dirty="0" err="1"/>
              <a:t>physics.org</a:t>
            </a:r>
            <a:r>
              <a:rPr lang="en-US" sz="1200" dirty="0"/>
              <a:t>, sharing the best physics on the web. 	479	6,095	London</a:t>
            </a:r>
          </a:p>
          <a:p>
            <a:r>
              <a:rPr lang="en-US" sz="1200" dirty="0"/>
              <a:t>scroll to top</a:t>
            </a:r>
          </a:p>
          <a:p>
            <a:r>
              <a:rPr lang="en-US" sz="1200" dirty="0"/>
              <a:t>Follow	</a:t>
            </a:r>
            <a:r>
              <a:rPr lang="en-US" sz="1200" dirty="0" err="1"/>
              <a:t>cloudtweaks</a:t>
            </a:r>
            <a:endParaRPr lang="en-US" sz="1200" dirty="0"/>
          </a:p>
          <a:p>
            <a:endParaRPr lang="en-US" sz="1200" dirty="0"/>
          </a:p>
          <a:p>
            <a:r>
              <a:rPr lang="en-US" sz="1200" dirty="0" err="1"/>
              <a:t>cloudtweaks</a:t>
            </a:r>
            <a:endParaRPr lang="en-US" sz="1200" dirty="0"/>
          </a:p>
          <a:p>
            <a:r>
              <a:rPr lang="en-US" sz="1200" dirty="0"/>
              <a:t>	Cloud Tweaks	The Cloud Computing Authority. News &amp; Analysis from some of the best cloud computing industry </a:t>
            </a:r>
            <a:r>
              <a:rPr lang="en-US" sz="1200" dirty="0" err="1"/>
              <a:t>experts..#cloud</a:t>
            </a:r>
            <a:r>
              <a:rPr lang="en-US" sz="1200" dirty="0"/>
              <a:t> 	1,442	6,061	International</a:t>
            </a:r>
          </a:p>
          <a:p>
            <a:r>
              <a:rPr lang="en-US" sz="1200" dirty="0"/>
              <a:t>Follow	</a:t>
            </a:r>
            <a:r>
              <a:rPr lang="en-US" sz="1200" dirty="0" err="1"/>
              <a:t>HPCwire</a:t>
            </a:r>
            <a:endParaRPr lang="en-US" sz="1200" dirty="0"/>
          </a:p>
          <a:p>
            <a:endParaRPr lang="en-US" sz="1200" dirty="0"/>
          </a:p>
          <a:p>
            <a:r>
              <a:rPr lang="en-US" sz="1200" dirty="0" err="1"/>
              <a:t>HPCwire</a:t>
            </a:r>
            <a:endParaRPr lang="en-US" sz="1200" dirty="0"/>
          </a:p>
          <a:p>
            <a:r>
              <a:rPr lang="en-US" sz="1200" dirty="0"/>
              <a:t>	</a:t>
            </a:r>
            <a:r>
              <a:rPr lang="en-US" sz="1200" dirty="0" err="1"/>
              <a:t>HPCwire</a:t>
            </a:r>
            <a:r>
              <a:rPr lang="en-US" sz="1200" dirty="0"/>
              <a:t> / HPC wire	HPC, supercomputing, technology, science, engineering, financial, modeling, virtual reality, databases, computers, processors, memory, applications, networks	533	4,898	San Diego, CA</a:t>
            </a:r>
          </a:p>
          <a:p>
            <a:r>
              <a:rPr lang="en-US" sz="1200" dirty="0"/>
              <a:t>Follow	</a:t>
            </a:r>
            <a:r>
              <a:rPr lang="en-US" sz="1200" dirty="0" err="1"/>
              <a:t>EPRINews</a:t>
            </a:r>
            <a:endParaRPr lang="en-US" sz="1200" dirty="0"/>
          </a:p>
          <a:p>
            <a:endParaRPr lang="en-US" sz="1200" dirty="0"/>
          </a:p>
          <a:p>
            <a:r>
              <a:rPr lang="en-US" sz="1200" dirty="0" err="1"/>
              <a:t>EPRINews</a:t>
            </a:r>
            <a:endParaRPr lang="en-US" sz="1200" dirty="0"/>
          </a:p>
          <a:p>
            <a:r>
              <a:rPr lang="en-US" sz="1200" dirty="0"/>
              <a:t>	EPRI News	EPRI is an independent, non-profit company performing research, development and demonstration in the electricity sector for the benefit of the public.	1,500	4,858	Palo Alto, California</a:t>
            </a:r>
          </a:p>
          <a:p>
            <a:r>
              <a:rPr lang="en-US" sz="1200" dirty="0"/>
              <a:t>Follow	</a:t>
            </a:r>
            <a:r>
              <a:rPr lang="en-US" sz="1200" dirty="0" err="1"/>
              <a:t>CloudWSeries</a:t>
            </a:r>
            <a:endParaRPr lang="en-US" sz="1200" dirty="0"/>
          </a:p>
          <a:p>
            <a:endParaRPr lang="en-US" sz="1200" dirty="0"/>
          </a:p>
          <a:p>
            <a:r>
              <a:rPr lang="en-US" sz="1200" dirty="0" err="1"/>
              <a:t>CloudWSeries</a:t>
            </a:r>
            <a:endParaRPr lang="en-US" sz="1200" dirty="0"/>
          </a:p>
          <a:p>
            <a:r>
              <a:rPr lang="en-US" sz="1200" dirty="0"/>
              <a:t>	Cloud World Series	</a:t>
            </a:r>
            <a:r>
              <a:rPr lang="en-US" sz="1200" dirty="0" err="1"/>
              <a:t>Organisers</a:t>
            </a:r>
            <a:r>
              <a:rPr lang="en-US" sz="1200" dirty="0"/>
              <a:t> of the Cloud World Series, including the Cloud World Forum, 18-19 June 2013 at Olympia, London. Register for free at </a:t>
            </a:r>
            <a:r>
              <a:rPr lang="en-US" sz="1200" dirty="0" err="1"/>
              <a:t>cloudwf.com</a:t>
            </a:r>
            <a:r>
              <a:rPr lang="en-US" sz="1200" dirty="0"/>
              <a:t>	866	4,357	UK | Global Series</a:t>
            </a:r>
          </a:p>
          <a:p>
            <a:r>
              <a:rPr lang="en-US" sz="1200" dirty="0"/>
              <a:t>Follow	</a:t>
            </a:r>
            <a:r>
              <a:rPr lang="en-US" sz="1200" dirty="0" err="1"/>
              <a:t>dmascia</a:t>
            </a:r>
            <a:endParaRPr lang="en-US" sz="1200" dirty="0"/>
          </a:p>
          <a:p>
            <a:endParaRPr lang="en-US" sz="1200" dirty="0"/>
          </a:p>
          <a:p>
            <a:r>
              <a:rPr lang="en-US" sz="1200" dirty="0" err="1"/>
              <a:t>dmascia</a:t>
            </a:r>
            <a:endParaRPr lang="en-US" sz="1200" dirty="0"/>
          </a:p>
          <a:p>
            <a:r>
              <a:rPr lang="en-US" sz="1200" dirty="0"/>
              <a:t>	David </a:t>
            </a:r>
            <a:r>
              <a:rPr lang="en-US" sz="1200" dirty="0" err="1"/>
              <a:t>Mascia</a:t>
            </a:r>
            <a:r>
              <a:rPr lang="en-US" sz="1200" dirty="0"/>
              <a:t>	Entrepreneur. President of @</a:t>
            </a:r>
            <a:r>
              <a:rPr lang="en-US" sz="1200" dirty="0" err="1"/>
              <a:t>VoltageDesign</a:t>
            </a:r>
            <a:r>
              <a:rPr lang="en-US" sz="1200" dirty="0"/>
              <a:t> and @</a:t>
            </a:r>
            <a:r>
              <a:rPr lang="en-US" sz="1200" dirty="0" err="1"/>
              <a:t>iSmartTech</a:t>
            </a:r>
            <a:r>
              <a:rPr lang="en-US" sz="1200" dirty="0"/>
              <a:t>. Co-Owner of @</a:t>
            </a:r>
            <a:r>
              <a:rPr lang="en-US" sz="1200" dirty="0" err="1"/>
              <a:t>MasciaGroup</a:t>
            </a:r>
            <a:r>
              <a:rPr lang="en-US" sz="1200" dirty="0"/>
              <a:t>. 	1,760	4,293	New Jersey</a:t>
            </a:r>
          </a:p>
          <a:p>
            <a:r>
              <a:rPr lang="en-US" sz="1200" dirty="0"/>
              <a:t>Follow	</a:t>
            </a:r>
            <a:r>
              <a:rPr lang="en-US" sz="1200" dirty="0" err="1"/>
              <a:t>BritishSciFest</a:t>
            </a:r>
            <a:endParaRPr lang="en-US" sz="1200" dirty="0"/>
          </a:p>
          <a:p>
            <a:endParaRPr lang="en-US" sz="1200" dirty="0"/>
          </a:p>
          <a:p>
            <a:r>
              <a:rPr lang="en-US" sz="1200" dirty="0" err="1"/>
              <a:t>BritishSciFest</a:t>
            </a:r>
            <a:endParaRPr lang="en-US" sz="1200" dirty="0"/>
          </a:p>
          <a:p>
            <a:r>
              <a:rPr lang="en-US" sz="1200" dirty="0"/>
              <a:t>	British Science Fest	British Science Festival: Aberdeen 4 - 9 Sep 2012 	707	3,666	United Kingdom</a:t>
            </a:r>
          </a:p>
          <a:p>
            <a:r>
              <a:rPr lang="en-US" sz="1200" dirty="0"/>
              <a:t>Follow	</a:t>
            </a:r>
            <a:r>
              <a:rPr lang="en-US" sz="1200" dirty="0" err="1"/>
              <a:t>EnergeticFutura</a:t>
            </a:r>
            <a:endParaRPr lang="en-US" sz="1200" dirty="0"/>
          </a:p>
          <a:p>
            <a:endParaRPr lang="en-US" sz="1200" dirty="0"/>
          </a:p>
          <a:p>
            <a:r>
              <a:rPr lang="en-US" sz="1200" dirty="0" err="1"/>
              <a:t>EnergeticFutura</a:t>
            </a:r>
            <a:endParaRPr lang="en-US" sz="1200" dirty="0"/>
          </a:p>
          <a:p>
            <a:r>
              <a:rPr lang="en-US" sz="1200" dirty="0"/>
              <a:t>	</a:t>
            </a:r>
            <a:r>
              <a:rPr lang="en-US" sz="1200" dirty="0" err="1"/>
              <a:t>Energética</a:t>
            </a:r>
            <a:r>
              <a:rPr lang="en-US" sz="1200" dirty="0"/>
              <a:t> </a:t>
            </a:r>
            <a:r>
              <a:rPr lang="en-US" sz="1200" dirty="0" err="1"/>
              <a:t>Futura</a:t>
            </a:r>
            <a:r>
              <a:rPr lang="en-US" sz="1200" dirty="0"/>
              <a:t>	Blog/</a:t>
            </a:r>
            <a:r>
              <a:rPr lang="en-US" sz="1200" dirty="0" err="1"/>
              <a:t>Tienda</a:t>
            </a:r>
            <a:r>
              <a:rPr lang="en-US" sz="1200" dirty="0"/>
              <a:t> de AUTOCONSUMO ENERGÉTICO. </a:t>
            </a:r>
            <a:r>
              <a:rPr lang="en-US" sz="1200" dirty="0" err="1"/>
              <a:t>Información</a:t>
            </a:r>
            <a:r>
              <a:rPr lang="en-US" sz="1200" dirty="0"/>
              <a:t> de los </a:t>
            </a:r>
            <a:r>
              <a:rPr lang="en-US" sz="1200" dirty="0" err="1"/>
              <a:t>últimos</a:t>
            </a:r>
            <a:r>
              <a:rPr lang="en-US" sz="1200" dirty="0"/>
              <a:t> </a:t>
            </a:r>
            <a:r>
              <a:rPr lang="en-US" sz="1200" dirty="0" err="1"/>
              <a:t>avances</a:t>
            </a:r>
            <a:r>
              <a:rPr lang="en-US" sz="1200" dirty="0"/>
              <a:t> en </a:t>
            </a:r>
            <a:r>
              <a:rPr lang="en-US" sz="1200" dirty="0" err="1"/>
              <a:t>materia</a:t>
            </a:r>
            <a:r>
              <a:rPr lang="en-US" sz="1200" dirty="0"/>
              <a:t> de </a:t>
            </a:r>
            <a:r>
              <a:rPr lang="en-US" sz="1200" dirty="0" err="1"/>
              <a:t>energías</a:t>
            </a:r>
            <a:r>
              <a:rPr lang="en-US" sz="1200" dirty="0"/>
              <a:t> </a:t>
            </a:r>
            <a:r>
              <a:rPr lang="en-US" sz="1200" dirty="0" err="1"/>
              <a:t>eenovables</a:t>
            </a:r>
            <a:r>
              <a:rPr lang="en-US" sz="1200" dirty="0"/>
              <a:t>, </a:t>
            </a:r>
            <a:r>
              <a:rPr lang="en-US" sz="1200" dirty="0" err="1"/>
              <a:t>tecnologías</a:t>
            </a:r>
            <a:r>
              <a:rPr lang="en-US" sz="1200" dirty="0"/>
              <a:t> </a:t>
            </a:r>
            <a:r>
              <a:rPr lang="en-US" sz="1200" dirty="0" err="1"/>
              <a:t>energéticas</a:t>
            </a:r>
            <a:r>
              <a:rPr lang="en-US" sz="1200" dirty="0"/>
              <a:t> </a:t>
            </a:r>
            <a:r>
              <a:rPr lang="en-US" sz="1200" dirty="0" err="1"/>
              <a:t>alternativas</a:t>
            </a:r>
            <a:r>
              <a:rPr lang="en-US" sz="1200" dirty="0"/>
              <a:t> y </a:t>
            </a:r>
            <a:r>
              <a:rPr lang="en-US" sz="1200" dirty="0" err="1"/>
              <a:t>eficientes</a:t>
            </a:r>
            <a:r>
              <a:rPr lang="en-US" sz="1200" dirty="0"/>
              <a:t>.	1,193	3,528	</a:t>
            </a:r>
            <a:r>
              <a:rPr lang="en-US" sz="1200" dirty="0" err="1"/>
              <a:t>Málaga</a:t>
            </a:r>
            <a:r>
              <a:rPr lang="en-US" sz="1200" dirty="0"/>
              <a:t> (Spain)</a:t>
            </a:r>
          </a:p>
          <a:p>
            <a:r>
              <a:rPr lang="en-US" sz="1200" dirty="0"/>
              <a:t>Follow	</a:t>
            </a:r>
            <a:r>
              <a:rPr lang="en-US" sz="1200" dirty="0" err="1"/>
              <a:t>illuminantceo</a:t>
            </a:r>
            <a:endParaRPr lang="en-US" sz="1200" dirty="0"/>
          </a:p>
          <a:p>
            <a:endParaRPr lang="en-US" sz="1200" dirty="0"/>
          </a:p>
          <a:p>
            <a:r>
              <a:rPr lang="en-US" sz="1200" dirty="0" err="1"/>
              <a:t>illuminantceo</a:t>
            </a:r>
            <a:endParaRPr lang="en-US" sz="1200" dirty="0"/>
          </a:p>
          <a:p>
            <a:r>
              <a:rPr lang="en-US" sz="1200" dirty="0"/>
              <a:t>	Simon @ Illuminant	Founder and top banana of Illuminant, an award-winning PR and strategic communications agency in China, Hong Kong, Sydney and New York City.	1,800	3,520	NYC-PEK-HKG-SYD</a:t>
            </a:r>
          </a:p>
          <a:p>
            <a:r>
              <a:rPr lang="en-US" sz="1200" dirty="0"/>
              <a:t>Follow	</a:t>
            </a:r>
            <a:r>
              <a:rPr lang="en-US" sz="1200" dirty="0" err="1"/>
              <a:t>ChemHeritage</a:t>
            </a:r>
            <a:endParaRPr lang="en-US" sz="1200" dirty="0"/>
          </a:p>
          <a:p>
            <a:endParaRPr lang="en-US" sz="1200" dirty="0"/>
          </a:p>
          <a:p>
            <a:r>
              <a:rPr lang="en-US" sz="1200" dirty="0" err="1"/>
              <a:t>ChemHeritage</a:t>
            </a:r>
            <a:endParaRPr lang="en-US" sz="1200" dirty="0"/>
          </a:p>
          <a:p>
            <a:r>
              <a:rPr lang="en-US" sz="1200" dirty="0"/>
              <a:t>	</a:t>
            </a:r>
            <a:r>
              <a:rPr lang="en-US" sz="1200" dirty="0" err="1"/>
              <a:t>chemheritage</a:t>
            </a:r>
            <a:r>
              <a:rPr lang="en-US" sz="1200" dirty="0"/>
              <a:t>	The Chemical Heritage Foundation Library, Museum, and Center for Scholars: We tell the story of chemistry.	1,796	3,225	Philadelphia, PA</a:t>
            </a:r>
          </a:p>
          <a:p>
            <a:r>
              <a:rPr lang="en-US" sz="1200" dirty="0"/>
              <a:t>Follow	</a:t>
            </a:r>
            <a:r>
              <a:rPr lang="en-US" sz="1200" dirty="0" err="1"/>
              <a:t>geopense</a:t>
            </a:r>
            <a:endParaRPr lang="en-US" sz="1200" dirty="0"/>
          </a:p>
          <a:p>
            <a:endParaRPr lang="en-US" sz="1200" dirty="0"/>
          </a:p>
          <a:p>
            <a:r>
              <a:rPr lang="en-US" sz="1200" dirty="0" err="1"/>
              <a:t>geopense</a:t>
            </a:r>
            <a:endParaRPr lang="en-US" sz="1200" dirty="0"/>
          </a:p>
          <a:p>
            <a:r>
              <a:rPr lang="en-US" sz="1200" dirty="0"/>
              <a:t>	</a:t>
            </a:r>
            <a:r>
              <a:rPr lang="en-US" sz="1200" dirty="0" err="1"/>
              <a:t>géopense</a:t>
            </a:r>
            <a:r>
              <a:rPr lang="en-US" sz="1200" dirty="0"/>
              <a:t>	Tell me and I forget. Teach me and I remember. Involve me and I learn. - Benjamin Franklin	1,717	3,192	International</a:t>
            </a:r>
          </a:p>
          <a:p>
            <a:r>
              <a:rPr lang="en-US" sz="1200" dirty="0"/>
              <a:t>scroll to top</a:t>
            </a:r>
          </a:p>
          <a:p>
            <a:r>
              <a:rPr lang="en-US" sz="1200" dirty="0"/>
              <a:t>Follow	</a:t>
            </a:r>
            <a:r>
              <a:rPr lang="en-US" sz="1200" dirty="0" err="1"/>
              <a:t>AmateurPhilosop</a:t>
            </a:r>
            <a:endParaRPr lang="en-US" sz="1200" dirty="0"/>
          </a:p>
          <a:p>
            <a:endParaRPr lang="en-US" sz="1200" dirty="0"/>
          </a:p>
          <a:p>
            <a:r>
              <a:rPr lang="en-US" sz="1200" dirty="0" err="1"/>
              <a:t>AmateurPhilosop</a:t>
            </a:r>
            <a:endParaRPr lang="en-US" sz="1200" dirty="0"/>
          </a:p>
          <a:p>
            <a:r>
              <a:rPr lang="en-US" sz="1200" dirty="0"/>
              <a:t>	Amateur Philosopher		497	3,124	</a:t>
            </a:r>
          </a:p>
          <a:p>
            <a:r>
              <a:rPr lang="en-US" sz="1200" dirty="0"/>
              <a:t>Follow	dubscience2012</a:t>
            </a:r>
          </a:p>
          <a:p>
            <a:endParaRPr lang="en-US" sz="1200" dirty="0"/>
          </a:p>
          <a:p>
            <a:r>
              <a:rPr lang="en-US" sz="1200" dirty="0"/>
              <a:t>dubscience2012</a:t>
            </a:r>
          </a:p>
          <a:p>
            <a:r>
              <a:rPr lang="en-US" sz="1200" dirty="0"/>
              <a:t>	City of Science 2012	Dublin City of Science: A year long </a:t>
            </a:r>
            <a:r>
              <a:rPr lang="en-US" sz="1200" dirty="0" err="1"/>
              <a:t>programme</a:t>
            </a:r>
            <a:r>
              <a:rPr lang="en-US" sz="1200" dirty="0"/>
              <a:t> of science themed events to celebrate @ESOF2012 (</a:t>
            </a:r>
            <a:r>
              <a:rPr lang="en-US" sz="1200" dirty="0" err="1"/>
              <a:t>Euroscience</a:t>
            </a:r>
            <a:r>
              <a:rPr lang="en-US" sz="1200" dirty="0"/>
              <a:t> Open Forum, 2012) coming to town #dub2012 #esof2012 	1,111	2,782	Dublin</a:t>
            </a:r>
          </a:p>
          <a:p>
            <a:r>
              <a:rPr lang="en-US" sz="1200" dirty="0"/>
              <a:t>Follow	</a:t>
            </a:r>
            <a:r>
              <a:rPr lang="en-US" sz="1200" dirty="0" err="1"/>
              <a:t>NVIDIATesla</a:t>
            </a:r>
            <a:endParaRPr lang="en-US" sz="1200" dirty="0"/>
          </a:p>
          <a:p>
            <a:endParaRPr lang="en-US" sz="1200" dirty="0"/>
          </a:p>
          <a:p>
            <a:r>
              <a:rPr lang="en-US" sz="1200" dirty="0" err="1"/>
              <a:t>NVIDIATesla</a:t>
            </a:r>
            <a:endParaRPr lang="en-US" sz="1200" dirty="0"/>
          </a:p>
          <a:p>
            <a:r>
              <a:rPr lang="en-US" sz="1200" dirty="0"/>
              <a:t>	NVIDIA Tesla	Official channel for GPU-accelerated High Performance Computing (HPC), computational science and supercomputing using NVIDIA Tesla GPUs. 	795	2,612	Santa Clara, CA</a:t>
            </a:r>
          </a:p>
          <a:p>
            <a:r>
              <a:rPr lang="en-US" sz="1200" dirty="0"/>
              <a:t>Follow	</a:t>
            </a:r>
            <a:r>
              <a:rPr lang="en-US" sz="1200" dirty="0" err="1"/>
              <a:t>JoBrodie</a:t>
            </a:r>
            <a:endParaRPr lang="en-US" sz="1200" dirty="0"/>
          </a:p>
          <a:p>
            <a:endParaRPr lang="en-US" sz="1200" dirty="0"/>
          </a:p>
          <a:p>
            <a:r>
              <a:rPr lang="en-US" sz="1200" dirty="0" err="1"/>
              <a:t>JoBrodie</a:t>
            </a:r>
            <a:endParaRPr lang="en-US" sz="1200" dirty="0"/>
          </a:p>
          <a:p>
            <a:r>
              <a:rPr lang="en-US" sz="1200" dirty="0"/>
              <a:t>	Jo </a:t>
            </a:r>
            <a:r>
              <a:rPr lang="en-US" sz="1200" dirty="0" err="1"/>
              <a:t>Brodie</a:t>
            </a:r>
            <a:r>
              <a:rPr lang="en-US" sz="1200" dirty="0"/>
              <a:t>	Public Engagement Co-</a:t>
            </a:r>
            <a:r>
              <a:rPr lang="en-US" sz="1200" dirty="0" err="1"/>
              <a:t>ordinator</a:t>
            </a:r>
            <a:r>
              <a:rPr lang="en-US" sz="1200" dirty="0"/>
              <a:t>, @CHI_MED, EECS, QMUL http://</a:t>
            </a:r>
            <a:r>
              <a:rPr lang="en-US" sz="1200" dirty="0" err="1"/>
              <a:t>www.chi-med.ac.uk</a:t>
            </a:r>
            <a:r>
              <a:rPr lang="en-US" sz="1200" dirty="0"/>
              <a:t>. Views are my own etc. etc. :) Formerly Science Information Officer, Diabetes UK.	1,240	2,482	London, UK</a:t>
            </a:r>
          </a:p>
          <a:p>
            <a:r>
              <a:rPr lang="en-US" sz="1200" dirty="0"/>
              <a:t>Follow	</a:t>
            </a:r>
            <a:r>
              <a:rPr lang="en-US" sz="1200" dirty="0" err="1"/>
              <a:t>geekpop</a:t>
            </a:r>
            <a:endParaRPr lang="en-US" sz="1200" dirty="0"/>
          </a:p>
          <a:p>
            <a:endParaRPr lang="en-US" sz="1200" dirty="0"/>
          </a:p>
          <a:p>
            <a:r>
              <a:rPr lang="en-US" sz="1200" dirty="0" err="1"/>
              <a:t>geekpop</a:t>
            </a:r>
            <a:endParaRPr lang="en-US" sz="1200" dirty="0"/>
          </a:p>
          <a:p>
            <a:r>
              <a:rPr lang="en-US" sz="1200" dirty="0"/>
              <a:t>	</a:t>
            </a:r>
            <a:r>
              <a:rPr lang="en-US" sz="1200" dirty="0" err="1"/>
              <a:t>geekpop</a:t>
            </a:r>
            <a:r>
              <a:rPr lang="en-US" sz="1200" dirty="0"/>
              <a:t>	Commissioning and curating songs about science since 2008. Free downloads, live events, monthly podcasts. Tweets by @</a:t>
            </a:r>
            <a:r>
              <a:rPr lang="en-US" sz="1200" dirty="0" err="1"/>
              <a:t>gingerbreadlady</a:t>
            </a:r>
            <a:r>
              <a:rPr lang="en-US" sz="1200" dirty="0"/>
              <a:t> &amp; @</a:t>
            </a:r>
            <a:r>
              <a:rPr lang="en-US" sz="1200" dirty="0" err="1"/>
              <a:t>jimothybell</a:t>
            </a:r>
            <a:r>
              <a:rPr lang="en-US" sz="1200" dirty="0"/>
              <a:t>	970	1,892	Bristol</a:t>
            </a:r>
          </a:p>
          <a:p>
            <a:r>
              <a:rPr lang="en-US" sz="1200" dirty="0"/>
              <a:t>Follow	IN2P3_CNRS</a:t>
            </a:r>
          </a:p>
          <a:p>
            <a:endParaRPr lang="en-US" sz="1200" dirty="0"/>
          </a:p>
          <a:p>
            <a:r>
              <a:rPr lang="en-US" sz="1200" dirty="0"/>
              <a:t>IN2P3_CNRS</a:t>
            </a:r>
          </a:p>
          <a:p>
            <a:r>
              <a:rPr lang="en-US" sz="1200" dirty="0"/>
              <a:t>	IN2P3 Les 2 </a:t>
            </a:r>
            <a:r>
              <a:rPr lang="en-US" sz="1200" dirty="0" err="1"/>
              <a:t>infinis</a:t>
            </a:r>
            <a:r>
              <a:rPr lang="en-US" sz="1200" dirty="0"/>
              <a:t>	</a:t>
            </a:r>
            <a:r>
              <a:rPr lang="en-US" sz="1200" dirty="0" err="1"/>
              <a:t>Institut</a:t>
            </a:r>
            <a:r>
              <a:rPr lang="en-US" sz="1200" dirty="0"/>
              <a:t> national de physique </a:t>
            </a:r>
            <a:r>
              <a:rPr lang="en-US" sz="1200" dirty="0" err="1"/>
              <a:t>nucléaire</a:t>
            </a:r>
            <a:r>
              <a:rPr lang="en-US" sz="1200" dirty="0"/>
              <a:t> et de physique des </a:t>
            </a:r>
            <a:r>
              <a:rPr lang="en-US" sz="1200" dirty="0" err="1"/>
              <a:t>particules</a:t>
            </a:r>
            <a:r>
              <a:rPr lang="en-US" sz="1200" dirty="0"/>
              <a:t> - CNRS	586	1,865	PARIS</a:t>
            </a:r>
          </a:p>
          <a:p>
            <a:r>
              <a:rPr lang="en-US" sz="1200" dirty="0"/>
              <a:t>Follow	</a:t>
            </a:r>
            <a:r>
              <a:rPr lang="en-US" sz="1200" dirty="0" err="1"/>
              <a:t>CristyBurne</a:t>
            </a:r>
            <a:endParaRPr lang="en-US" sz="1200" dirty="0"/>
          </a:p>
          <a:p>
            <a:endParaRPr lang="en-US" sz="1200" dirty="0"/>
          </a:p>
          <a:p>
            <a:r>
              <a:rPr lang="en-US" sz="1200" dirty="0" err="1"/>
              <a:t>CristyBurne</a:t>
            </a:r>
            <a:endParaRPr lang="en-US" sz="1200" dirty="0"/>
          </a:p>
          <a:p>
            <a:r>
              <a:rPr lang="en-US" sz="1200" dirty="0"/>
              <a:t>	Children's author	Mum, science writer, author of the TAKESHITA DEMONS series of adventures in Japanese mythology for middle grade readers.	1,049	1,776	Australia</a:t>
            </a:r>
          </a:p>
          <a:p>
            <a:r>
              <a:rPr lang="en-US" sz="1200" dirty="0"/>
              <a:t>Follow	</a:t>
            </a:r>
            <a:r>
              <a:rPr lang="en-US" sz="1200" dirty="0" err="1"/>
              <a:t>Leigh_Phillips</a:t>
            </a:r>
            <a:endParaRPr lang="en-US" sz="1200" dirty="0"/>
          </a:p>
          <a:p>
            <a:endParaRPr lang="en-US" sz="1200" dirty="0"/>
          </a:p>
          <a:p>
            <a:r>
              <a:rPr lang="en-US" sz="1200" dirty="0" err="1"/>
              <a:t>Leigh_Phillips</a:t>
            </a:r>
            <a:endParaRPr lang="en-US" sz="1200" dirty="0"/>
          </a:p>
          <a:p>
            <a:r>
              <a:rPr lang="en-US" sz="1200" dirty="0"/>
              <a:t>	Leigh Phillips	Reporter for the </a:t>
            </a:r>
            <a:r>
              <a:rPr lang="en-US" sz="1200" dirty="0" err="1"/>
              <a:t>EUobserver</a:t>
            </a:r>
            <a:r>
              <a:rPr lang="en-US" sz="1200" dirty="0"/>
              <a:t> in Brussels. Europe correspondent for Red Pepper &amp; Embassy Magazine.	665	1,701	Brussels</a:t>
            </a:r>
          </a:p>
          <a:p>
            <a:r>
              <a:rPr lang="en-US" sz="1200" dirty="0"/>
              <a:t>Follow	</a:t>
            </a:r>
            <a:r>
              <a:rPr lang="en-US" sz="1200" dirty="0" err="1"/>
              <a:t>swissnexSF</a:t>
            </a:r>
            <a:endParaRPr lang="en-US" sz="1200" dirty="0"/>
          </a:p>
          <a:p>
            <a:endParaRPr lang="en-US" sz="1200" dirty="0"/>
          </a:p>
          <a:p>
            <a:r>
              <a:rPr lang="en-US" sz="1200" dirty="0" err="1"/>
              <a:t>swissnexSF</a:t>
            </a:r>
            <a:endParaRPr lang="en-US" sz="1200" dirty="0"/>
          </a:p>
          <a:p>
            <a:r>
              <a:rPr lang="en-US" sz="1200" dirty="0"/>
              <a:t>	</a:t>
            </a:r>
            <a:r>
              <a:rPr lang="en-US" sz="1200" dirty="0" err="1"/>
              <a:t>swissnex</a:t>
            </a:r>
            <a:r>
              <a:rPr lang="en-US" sz="1200" dirty="0"/>
              <a:t> S Francisco	Connecting the dots between Switzerland and North America in science, education, art and innovation. </a:t>
            </a:r>
            <a:r>
              <a:rPr lang="en-US" sz="1200" dirty="0" err="1"/>
              <a:t>Florencia</a:t>
            </a:r>
            <a:r>
              <a:rPr lang="en-US" sz="1200" dirty="0"/>
              <a:t> Prada tweets for </a:t>
            </a:r>
            <a:r>
              <a:rPr lang="en-US" sz="1200" dirty="0" err="1"/>
              <a:t>swissnex</a:t>
            </a:r>
            <a:r>
              <a:rPr lang="en-US" sz="1200" dirty="0"/>
              <a:t> San Francisco.	1,088	1,700	San Francisco, CA</a:t>
            </a:r>
          </a:p>
          <a:p>
            <a:r>
              <a:rPr lang="en-US" sz="1200" dirty="0"/>
              <a:t>Follow	</a:t>
            </a:r>
            <a:r>
              <a:rPr lang="en-US" sz="1200" dirty="0" err="1"/>
              <a:t>gridpp</a:t>
            </a:r>
            <a:endParaRPr lang="en-US" sz="1200" dirty="0"/>
          </a:p>
          <a:p>
            <a:endParaRPr lang="en-US" sz="1200" dirty="0"/>
          </a:p>
          <a:p>
            <a:r>
              <a:rPr lang="en-US" sz="1200" dirty="0" err="1"/>
              <a:t>gridpp</a:t>
            </a:r>
            <a:endParaRPr lang="en-US" sz="1200" dirty="0"/>
          </a:p>
          <a:p>
            <a:r>
              <a:rPr lang="en-US" sz="1200" dirty="0"/>
              <a:t>	Grid PP	News from the </a:t>
            </a:r>
            <a:r>
              <a:rPr lang="en-US" sz="1200" dirty="0" err="1"/>
              <a:t>GridPP</a:t>
            </a:r>
            <a:r>
              <a:rPr lang="en-US" sz="1200" dirty="0"/>
              <a:t> website	244	1,610	UK</a:t>
            </a:r>
          </a:p>
          <a:p>
            <a:r>
              <a:rPr lang="en-US" sz="1200" dirty="0"/>
              <a:t>scroll to top</a:t>
            </a:r>
          </a:p>
          <a:p>
            <a:r>
              <a:rPr lang="en-US" sz="1200" dirty="0"/>
              <a:t>Follow	</a:t>
            </a:r>
            <a:r>
              <a:rPr lang="en-US" sz="1200" dirty="0" err="1"/>
              <a:t>fusionenergy</a:t>
            </a:r>
            <a:endParaRPr lang="en-US" sz="1200" dirty="0"/>
          </a:p>
          <a:p>
            <a:endParaRPr lang="en-US" sz="1200" dirty="0"/>
          </a:p>
          <a:p>
            <a:r>
              <a:rPr lang="en-US" sz="1200" dirty="0" err="1"/>
              <a:t>fusionenergy</a:t>
            </a:r>
            <a:endParaRPr lang="en-US" sz="1200" dirty="0"/>
          </a:p>
          <a:p>
            <a:r>
              <a:rPr lang="en-US" sz="1200" dirty="0"/>
              <a:t>	</a:t>
            </a:r>
            <a:r>
              <a:rPr lang="en-US" sz="1200" dirty="0" err="1"/>
              <a:t>fusionenergy</a:t>
            </a:r>
            <a:r>
              <a:rPr lang="en-US" sz="1200" dirty="0"/>
              <a:t>	CCFE wants to spread the word about what's happening on fusion research - to bring you a new form of energy!	498	1,521	</a:t>
            </a:r>
            <a:r>
              <a:rPr lang="en-US" sz="1200" dirty="0" err="1"/>
              <a:t>Oxfordshire</a:t>
            </a:r>
            <a:endParaRPr lang="en-US" sz="1200" dirty="0"/>
          </a:p>
          <a:p>
            <a:r>
              <a:rPr lang="en-US" sz="1200" dirty="0"/>
              <a:t>Follow	</a:t>
            </a:r>
            <a:r>
              <a:rPr lang="en-US" sz="1200" dirty="0" err="1"/>
              <a:t>EnablingGrids</a:t>
            </a:r>
            <a:endParaRPr lang="en-US" sz="1200" dirty="0"/>
          </a:p>
          <a:p>
            <a:endParaRPr lang="en-US" sz="1200" dirty="0"/>
          </a:p>
          <a:p>
            <a:r>
              <a:rPr lang="en-US" sz="1200" dirty="0" err="1"/>
              <a:t>EnablingGrids</a:t>
            </a:r>
            <a:endParaRPr lang="en-US" sz="1200" dirty="0"/>
          </a:p>
          <a:p>
            <a:r>
              <a:rPr lang="en-US" sz="1200" dirty="0"/>
              <a:t>	EGEE	Enabling Grids for E-</a:t>
            </a:r>
            <a:r>
              <a:rPr lang="en-US" sz="1200" dirty="0" err="1"/>
              <a:t>sciencE</a:t>
            </a:r>
            <a:r>
              <a:rPr lang="en-US" sz="1200" dirty="0"/>
              <a:t> (EGEE) is the largest multi-disciplinary grid infrastructure in the world	174	1,400	Switzerland</a:t>
            </a:r>
          </a:p>
          <a:p>
            <a:r>
              <a:rPr lang="en-US" sz="1200" dirty="0"/>
              <a:t>Follow	</a:t>
            </a:r>
            <a:r>
              <a:rPr lang="en-US" sz="1200" dirty="0" err="1"/>
              <a:t>timClicks</a:t>
            </a:r>
            <a:endParaRPr lang="en-US" sz="1200" dirty="0"/>
          </a:p>
          <a:p>
            <a:endParaRPr lang="en-US" sz="1200" dirty="0"/>
          </a:p>
          <a:p>
            <a:r>
              <a:rPr lang="en-US" sz="1200" dirty="0" err="1"/>
              <a:t>timClicks</a:t>
            </a:r>
            <a:endParaRPr lang="en-US" sz="1200" dirty="0"/>
          </a:p>
          <a:p>
            <a:r>
              <a:rPr lang="en-US" sz="1200" dirty="0"/>
              <a:t>	Tim </a:t>
            </a:r>
            <a:r>
              <a:rPr lang="en-US" sz="1200" dirty="0" err="1"/>
              <a:t>Mc</a:t>
            </a:r>
            <a:r>
              <a:rPr lang="en-US" sz="1200" dirty="0"/>
              <a:t> </a:t>
            </a:r>
            <a:r>
              <a:rPr lang="en-US" sz="1200" dirty="0" err="1"/>
              <a:t>Namara</a:t>
            </a:r>
            <a:r>
              <a:rPr lang="en-US" sz="1200" dirty="0"/>
              <a:t>	connecting researchers with supercomputers at @</a:t>
            </a:r>
            <a:r>
              <a:rPr lang="en-US" sz="1200" dirty="0" err="1"/>
              <a:t>NeSI_NZ</a:t>
            </a:r>
            <a:r>
              <a:rPr lang="en-US" sz="1200" dirty="0"/>
              <a:t>. Interests include: #</a:t>
            </a:r>
            <a:r>
              <a:rPr lang="en-US" sz="1200" dirty="0" err="1"/>
              <a:t>linkeddata</a:t>
            </a:r>
            <a:r>
              <a:rPr lang="en-US" sz="1200" dirty="0"/>
              <a:t> #</a:t>
            </a:r>
            <a:r>
              <a:rPr lang="en-US" sz="1200" dirty="0" err="1"/>
              <a:t>opendata</a:t>
            </a:r>
            <a:r>
              <a:rPr lang="en-US" sz="1200" dirty="0"/>
              <a:t> #</a:t>
            </a:r>
            <a:r>
              <a:rPr lang="en-US" sz="1200" dirty="0" err="1"/>
              <a:t>hfoss</a:t>
            </a:r>
            <a:r>
              <a:rPr lang="en-US" sz="1200" dirty="0"/>
              <a:t> #</a:t>
            </a:r>
            <a:r>
              <a:rPr lang="en-US" sz="1200" dirty="0" err="1"/>
              <a:t>ai</a:t>
            </a:r>
            <a:r>
              <a:rPr lang="en-US" sz="1200" dirty="0"/>
              <a:t> #ml #</a:t>
            </a:r>
            <a:r>
              <a:rPr lang="en-US" sz="1200" dirty="0" err="1"/>
              <a:t>nlproc</a:t>
            </a:r>
            <a:r>
              <a:rPr lang="en-US" sz="1200" dirty="0"/>
              <a:t>	728	1,304	Wellington, New Zealand</a:t>
            </a:r>
          </a:p>
          <a:p>
            <a:r>
              <a:rPr lang="en-US" sz="1200" dirty="0"/>
              <a:t>Follow	</a:t>
            </a:r>
            <a:r>
              <a:rPr lang="en-US" sz="1200" dirty="0" err="1"/>
              <a:t>isgtw</a:t>
            </a:r>
            <a:endParaRPr lang="en-US" sz="1200" dirty="0"/>
          </a:p>
          <a:p>
            <a:endParaRPr lang="en-US" sz="1200" dirty="0"/>
          </a:p>
          <a:p>
            <a:r>
              <a:rPr lang="en-US" sz="1200" dirty="0" err="1"/>
              <a:t>isgtw</a:t>
            </a:r>
            <a:endParaRPr lang="en-US" sz="1200" dirty="0"/>
          </a:p>
          <a:p>
            <a:r>
              <a:rPr lang="en-US" sz="1200" dirty="0"/>
              <a:t>	</a:t>
            </a:r>
            <a:r>
              <a:rPr lang="en-US" sz="1200" dirty="0" err="1"/>
              <a:t>i</a:t>
            </a:r>
            <a:r>
              <a:rPr lang="en-US" sz="1200" dirty="0"/>
              <a:t> SGTW	We cover distributed computing and the science it enables. 	783	1,301	CERN, </a:t>
            </a:r>
            <a:r>
              <a:rPr lang="en-US" sz="1200" dirty="0" err="1"/>
              <a:t>Fermilab</a:t>
            </a:r>
            <a:r>
              <a:rPr lang="en-US" sz="1200" dirty="0"/>
              <a:t> &amp; ASGC</a:t>
            </a:r>
          </a:p>
          <a:p>
            <a:r>
              <a:rPr lang="en-US" sz="1200" dirty="0"/>
              <a:t>Follow	</a:t>
            </a:r>
            <a:r>
              <a:rPr lang="en-US" sz="1200" dirty="0" err="1"/>
              <a:t>datanami</a:t>
            </a:r>
            <a:endParaRPr lang="en-US" sz="1200" dirty="0"/>
          </a:p>
          <a:p>
            <a:endParaRPr lang="en-US" sz="1200" dirty="0"/>
          </a:p>
          <a:p>
            <a:r>
              <a:rPr lang="en-US" sz="1200" dirty="0" err="1"/>
              <a:t>datanami</a:t>
            </a:r>
            <a:endParaRPr lang="en-US" sz="1200" dirty="0"/>
          </a:p>
          <a:p>
            <a:r>
              <a:rPr lang="en-US" sz="1200" dirty="0"/>
              <a:t>	</a:t>
            </a:r>
            <a:r>
              <a:rPr lang="en-US" sz="1200" dirty="0" err="1"/>
              <a:t>Datanami</a:t>
            </a:r>
            <a:r>
              <a:rPr lang="en-US" sz="1200" dirty="0"/>
              <a:t>	New portal from the publishers of </a:t>
            </a:r>
            <a:r>
              <a:rPr lang="en-US" sz="1200" dirty="0" err="1"/>
              <a:t>HPCwire</a:t>
            </a:r>
            <a:r>
              <a:rPr lang="en-US" sz="1200" dirty="0"/>
              <a:t>; Real-time lens into big data, analytics at the massive scale, and the hardware/software backbone supporting these.	290	1,280	</a:t>
            </a:r>
          </a:p>
          <a:p>
            <a:r>
              <a:rPr lang="en-US" sz="1200" dirty="0"/>
              <a:t>Follow	</a:t>
            </a:r>
            <a:r>
              <a:rPr lang="en-US" sz="1200" dirty="0" err="1"/>
              <a:t>benstill</a:t>
            </a:r>
            <a:endParaRPr lang="en-US" sz="1200" dirty="0"/>
          </a:p>
          <a:p>
            <a:endParaRPr lang="en-US" sz="1200" dirty="0"/>
          </a:p>
          <a:p>
            <a:r>
              <a:rPr lang="en-US" sz="1200" dirty="0" err="1"/>
              <a:t>benstill</a:t>
            </a:r>
            <a:endParaRPr lang="en-US" sz="1200" dirty="0"/>
          </a:p>
          <a:p>
            <a:r>
              <a:rPr lang="en-US" sz="1200" dirty="0"/>
              <a:t>	</a:t>
            </a:r>
            <a:r>
              <a:rPr lang="en-US" sz="1200" dirty="0" err="1"/>
              <a:t>Dr</a:t>
            </a:r>
            <a:r>
              <a:rPr lang="en-US" sz="1200" dirty="0"/>
              <a:t> Ben Still	Using the smallest building blocks of nature to answer some of the biggest questions in the Universe. Member #T2K neutrino experiment. Chair of @</a:t>
            </a:r>
            <a:r>
              <a:rPr lang="en-US" sz="1200" dirty="0" err="1"/>
              <a:t>ScienceLondon</a:t>
            </a:r>
            <a:r>
              <a:rPr lang="en-US" sz="1200" dirty="0"/>
              <a:t>	681	1,274	London and 東海</a:t>
            </a:r>
          </a:p>
          <a:p>
            <a:r>
              <a:rPr lang="en-US" sz="1200" dirty="0"/>
              <a:t>Follow	</a:t>
            </a:r>
            <a:r>
              <a:rPr lang="en-US" sz="1200" dirty="0" err="1"/>
              <a:t>LBNLcs</a:t>
            </a:r>
            <a:endParaRPr lang="en-US" sz="1200" dirty="0"/>
          </a:p>
          <a:p>
            <a:endParaRPr lang="en-US" sz="1200" dirty="0"/>
          </a:p>
          <a:p>
            <a:r>
              <a:rPr lang="en-US" sz="1200" dirty="0" err="1"/>
              <a:t>LBNLcs</a:t>
            </a:r>
            <a:endParaRPr lang="en-US" sz="1200" dirty="0"/>
          </a:p>
          <a:p>
            <a:r>
              <a:rPr lang="en-US" sz="1200" dirty="0"/>
              <a:t>	Berkeley Lab CS	Berkeley Lab Computing Sciences computer hardware and software, applied math and networking experts help deliver science solutions to the the world. 	222	1,132	Berkeley, </a:t>
            </a:r>
            <a:r>
              <a:rPr lang="en-US" sz="1200" dirty="0" err="1"/>
              <a:t>Ca</a:t>
            </a:r>
            <a:endParaRPr lang="en-US" sz="1200" dirty="0"/>
          </a:p>
          <a:p>
            <a:r>
              <a:rPr lang="en-US" sz="1200" dirty="0"/>
              <a:t>Follow	</a:t>
            </a:r>
            <a:r>
              <a:rPr lang="en-US" sz="1200" dirty="0" err="1"/>
              <a:t>busuab</a:t>
            </a:r>
            <a:endParaRPr lang="en-US" sz="1200" dirty="0"/>
          </a:p>
          <a:p>
            <a:endParaRPr lang="en-US" sz="1200" dirty="0"/>
          </a:p>
          <a:p>
            <a:r>
              <a:rPr lang="en-US" sz="1200" dirty="0" err="1"/>
              <a:t>busuab</a:t>
            </a:r>
            <a:endParaRPr lang="en-US" sz="1200" dirty="0"/>
          </a:p>
          <a:p>
            <a:r>
              <a:rPr lang="en-US" sz="1200" dirty="0"/>
              <a:t>	</a:t>
            </a:r>
            <a:r>
              <a:rPr lang="en-US" sz="1200" dirty="0" err="1"/>
              <a:t>Biblioteca</a:t>
            </a:r>
            <a:r>
              <a:rPr lang="en-US" sz="1200" dirty="0"/>
              <a:t> UAB Sab.	</a:t>
            </a:r>
            <a:r>
              <a:rPr lang="en-US" sz="1200" dirty="0" err="1"/>
              <a:t>Biblioteca</a:t>
            </a:r>
            <a:r>
              <a:rPr lang="en-US" sz="1200" dirty="0"/>
              <a:t> </a:t>
            </a:r>
            <a:r>
              <a:rPr lang="en-US" sz="1200" dirty="0" err="1"/>
              <a:t>Universitària</a:t>
            </a:r>
            <a:r>
              <a:rPr lang="en-US" sz="1200" dirty="0"/>
              <a:t> de Sabadell UAB - </a:t>
            </a:r>
            <a:r>
              <a:rPr lang="en-US" sz="1200" dirty="0" err="1"/>
              <a:t>Emprius</a:t>
            </a:r>
            <a:r>
              <a:rPr lang="en-US" sz="1200" dirty="0"/>
              <a:t>, 2	304	1,053	Sabadell</a:t>
            </a:r>
          </a:p>
          <a:p>
            <a:r>
              <a:rPr lang="en-US" sz="1200" dirty="0"/>
              <a:t>Follow	_Chemistry_</a:t>
            </a:r>
          </a:p>
          <a:p>
            <a:endParaRPr lang="en-US" sz="1200" dirty="0"/>
          </a:p>
          <a:p>
            <a:r>
              <a:rPr lang="en-US" sz="1200" dirty="0"/>
              <a:t>_Chemistry_</a:t>
            </a:r>
          </a:p>
          <a:p>
            <a:r>
              <a:rPr lang="en-US" sz="1200" dirty="0"/>
              <a:t>	Chemistry		425	895	</a:t>
            </a:r>
          </a:p>
          <a:p>
            <a:r>
              <a:rPr lang="en-US" sz="1200" dirty="0"/>
              <a:t>Follow	</a:t>
            </a:r>
            <a:r>
              <a:rPr lang="en-US" sz="1200" dirty="0" err="1"/>
              <a:t>giorgiawired</a:t>
            </a:r>
            <a:endParaRPr lang="en-US" sz="1200" dirty="0"/>
          </a:p>
          <a:p>
            <a:endParaRPr lang="en-US" sz="1200" dirty="0"/>
          </a:p>
          <a:p>
            <a:r>
              <a:rPr lang="en-US" sz="1200" dirty="0" err="1"/>
              <a:t>giorgiawired</a:t>
            </a:r>
            <a:endParaRPr lang="en-US" sz="1200" dirty="0"/>
          </a:p>
          <a:p>
            <a:r>
              <a:rPr lang="en-US" sz="1200" dirty="0"/>
              <a:t>	</a:t>
            </a:r>
            <a:r>
              <a:rPr lang="en-US" sz="1200" dirty="0" err="1"/>
              <a:t>Giorgia</a:t>
            </a:r>
            <a:r>
              <a:rPr lang="en-US" sz="1200" dirty="0"/>
              <a:t> </a:t>
            </a:r>
            <a:r>
              <a:rPr lang="en-US" sz="1200" dirty="0" err="1"/>
              <a:t>Scaturro</a:t>
            </a:r>
            <a:r>
              <a:rPr lang="en-US" sz="1200" dirty="0"/>
              <a:t>		460	874	London, UK</a:t>
            </a:r>
          </a:p>
          <a:p>
            <a:r>
              <a:rPr lang="en-US" sz="1200" dirty="0"/>
              <a:t>scroll to top</a:t>
            </a:r>
          </a:p>
          <a:p>
            <a:r>
              <a:rPr lang="en-US" sz="1200" dirty="0"/>
              <a:t>Follow	OMG4Science</a:t>
            </a:r>
          </a:p>
          <a:p>
            <a:endParaRPr lang="en-US" sz="1200" dirty="0"/>
          </a:p>
          <a:p>
            <a:r>
              <a:rPr lang="en-US" sz="1200" dirty="0"/>
              <a:t>OMG4Science</a:t>
            </a:r>
          </a:p>
          <a:p>
            <a:r>
              <a:rPr lang="en-US" sz="1200" dirty="0"/>
              <a:t>	OMG Science	The Online Media Group for Science are producing a series of case studies exploring how different people use online media to communicate science. 	268	685	UK</a:t>
            </a:r>
          </a:p>
          <a:p>
            <a:r>
              <a:rPr lang="en-US" sz="1200" dirty="0"/>
              <a:t>Follow	</a:t>
            </a:r>
            <a:r>
              <a:rPr lang="en-US" sz="1200" dirty="0" err="1"/>
              <a:t>TheSISTeam</a:t>
            </a:r>
            <a:endParaRPr lang="en-US" sz="1200" dirty="0"/>
          </a:p>
          <a:p>
            <a:endParaRPr lang="en-US" sz="1200" dirty="0"/>
          </a:p>
          <a:p>
            <a:r>
              <a:rPr lang="en-US" sz="1200" dirty="0" err="1"/>
              <a:t>TheSISTeam</a:t>
            </a:r>
            <a:endParaRPr lang="en-US" sz="1200" dirty="0"/>
          </a:p>
          <a:p>
            <a:r>
              <a:rPr lang="en-US" sz="1200" dirty="0"/>
              <a:t>	Science in Society	The team that brings you the Science Communication Conference, the x-change and the British Science Association Media Fellowships - We are Science in Society!	386	633	London</a:t>
            </a:r>
          </a:p>
          <a:p>
            <a:r>
              <a:rPr lang="en-US" sz="1200" dirty="0"/>
              <a:t>Follow	</a:t>
            </a:r>
            <a:r>
              <a:rPr lang="en-US" sz="1200" dirty="0" err="1"/>
              <a:t>DrQz</a:t>
            </a:r>
            <a:endParaRPr lang="en-US" sz="1200" dirty="0"/>
          </a:p>
          <a:p>
            <a:endParaRPr lang="en-US" sz="1200" dirty="0"/>
          </a:p>
          <a:p>
            <a:r>
              <a:rPr lang="en-US" sz="1200" dirty="0" err="1"/>
              <a:t>DrQz</a:t>
            </a:r>
            <a:endParaRPr lang="en-US" sz="1200" dirty="0"/>
          </a:p>
          <a:p>
            <a:r>
              <a:rPr lang="en-US" sz="1200" dirty="0"/>
              <a:t>	Neil Gunther	Computer scientist, performance analyst and theoretical physicist: the nexus being information (and ♬), in every particular order	287	624	The Other Hills, California</a:t>
            </a:r>
          </a:p>
          <a:p>
            <a:r>
              <a:rPr lang="en-US" sz="1200" dirty="0"/>
              <a:t>Follow	</a:t>
            </a:r>
            <a:r>
              <a:rPr lang="en-US" sz="1200" dirty="0" err="1"/>
              <a:t>hartem</a:t>
            </a:r>
            <a:endParaRPr lang="en-US" sz="1200" dirty="0"/>
          </a:p>
          <a:p>
            <a:endParaRPr lang="en-US" sz="1200" dirty="0"/>
          </a:p>
          <a:p>
            <a:r>
              <a:rPr lang="en-US" sz="1200" dirty="0" err="1"/>
              <a:t>hartem</a:t>
            </a:r>
            <a:endParaRPr lang="en-US" sz="1200" dirty="0"/>
          </a:p>
          <a:p>
            <a:r>
              <a:rPr lang="en-US" sz="1200" dirty="0"/>
              <a:t>	</a:t>
            </a:r>
            <a:r>
              <a:rPr lang="en-US" sz="1200" dirty="0" err="1"/>
              <a:t>Artem</a:t>
            </a:r>
            <a:r>
              <a:rPr lang="en-US" sz="1200" dirty="0"/>
              <a:t> </a:t>
            </a:r>
            <a:r>
              <a:rPr lang="en-US" sz="1200" dirty="0" err="1"/>
              <a:t>Harutyunyan</a:t>
            </a:r>
            <a:r>
              <a:rPr lang="en-US" sz="1200" dirty="0"/>
              <a:t>		226	463	/</a:t>
            </a:r>
            <a:r>
              <a:rPr lang="en-US" sz="1200" dirty="0" err="1"/>
              <a:t>proc</a:t>
            </a:r>
            <a:r>
              <a:rPr lang="en-US" sz="1200" dirty="0"/>
              <a:t>/1</a:t>
            </a:r>
          </a:p>
          <a:p>
            <a:r>
              <a:rPr lang="en-US" sz="1200" dirty="0"/>
              <a:t>Follow	</a:t>
            </a:r>
            <a:r>
              <a:rPr lang="en-US" sz="1200" dirty="0" err="1"/>
              <a:t>ScalableComp</a:t>
            </a:r>
            <a:endParaRPr lang="en-US" sz="1200" dirty="0"/>
          </a:p>
          <a:p>
            <a:endParaRPr lang="en-US" sz="1200" dirty="0"/>
          </a:p>
          <a:p>
            <a:r>
              <a:rPr lang="en-US" sz="1200" dirty="0" err="1"/>
              <a:t>ScalableComp</a:t>
            </a:r>
            <a:endParaRPr lang="en-US" sz="1200" dirty="0"/>
          </a:p>
          <a:p>
            <a:r>
              <a:rPr lang="en-US" sz="1200" dirty="0"/>
              <a:t>	Scalable Computing	Scalable Computing, part of the ICT KTN	91	442	London</a:t>
            </a:r>
          </a:p>
          <a:p>
            <a:r>
              <a:rPr lang="en-US" sz="1200" dirty="0"/>
              <a:t>Follow	</a:t>
            </a:r>
            <a:r>
              <a:rPr lang="en-US" sz="1200" dirty="0" err="1"/>
              <a:t>CyberSciCentre</a:t>
            </a:r>
            <a:endParaRPr lang="en-US" sz="1200" dirty="0"/>
          </a:p>
          <a:p>
            <a:endParaRPr lang="en-US" sz="1200" dirty="0"/>
          </a:p>
          <a:p>
            <a:r>
              <a:rPr lang="en-US" sz="1200" dirty="0" err="1"/>
              <a:t>CyberSciCentre</a:t>
            </a:r>
            <a:endParaRPr lang="en-US" sz="1200" dirty="0"/>
          </a:p>
          <a:p>
            <a:r>
              <a:rPr lang="en-US" sz="1200" dirty="0"/>
              <a:t>	Citizen Cyberscience	Helping people and their computers contribute towards our biggest scientific challenges	69	407	CERN</a:t>
            </a:r>
          </a:p>
          <a:p>
            <a:r>
              <a:rPr lang="en-US" sz="1200" dirty="0"/>
              <a:t>Follow	</a:t>
            </a:r>
            <a:r>
              <a:rPr lang="en-US" sz="1200" dirty="0" err="1"/>
              <a:t>GEANTnews</a:t>
            </a:r>
            <a:endParaRPr lang="en-US" sz="1200" dirty="0"/>
          </a:p>
          <a:p>
            <a:endParaRPr lang="en-US" sz="1200" dirty="0"/>
          </a:p>
          <a:p>
            <a:r>
              <a:rPr lang="en-US" sz="1200" dirty="0" err="1"/>
              <a:t>GEANTnews</a:t>
            </a:r>
            <a:endParaRPr lang="en-US" sz="1200" dirty="0"/>
          </a:p>
          <a:p>
            <a:r>
              <a:rPr lang="en-US" sz="1200" dirty="0"/>
              <a:t>	GÉANT NEWS	THE pan-European data network, used by 40 million research and education users. Built and operated on behalf of Europe's NRENs by DANTE. Global connectivity. 	152	369	Cambridge, UK</a:t>
            </a:r>
          </a:p>
          <a:p>
            <a:r>
              <a:rPr lang="en-US" sz="1200" dirty="0"/>
              <a:t>Follow	</a:t>
            </a:r>
            <a:r>
              <a:rPr lang="en-US" sz="1200" dirty="0" err="1"/>
              <a:t>PhysicsatQM</a:t>
            </a:r>
            <a:endParaRPr lang="en-US" sz="1200" dirty="0"/>
          </a:p>
          <a:p>
            <a:endParaRPr lang="en-US" sz="1200" dirty="0"/>
          </a:p>
          <a:p>
            <a:r>
              <a:rPr lang="en-US" sz="1200" dirty="0" err="1"/>
              <a:t>PhysicsatQM</a:t>
            </a:r>
            <a:endParaRPr lang="en-US" sz="1200" dirty="0"/>
          </a:p>
          <a:p>
            <a:r>
              <a:rPr lang="en-US" sz="1200" dirty="0"/>
              <a:t>	Queen Mary Physics	Welcome to the Queen Mary School of Physics &amp; Astronomy's Twitter page: find updates on research and other activities.	161	341	London</a:t>
            </a:r>
          </a:p>
          <a:p>
            <a:r>
              <a:rPr lang="en-US" sz="1200" dirty="0"/>
              <a:t>Follow	</a:t>
            </a:r>
            <a:r>
              <a:rPr lang="en-US" sz="1200" dirty="0" err="1"/>
              <a:t>geekeconomist</a:t>
            </a:r>
            <a:endParaRPr lang="en-US" sz="1200" dirty="0"/>
          </a:p>
          <a:p>
            <a:endParaRPr lang="en-US" sz="1200" dirty="0"/>
          </a:p>
          <a:p>
            <a:r>
              <a:rPr lang="en-US" sz="1200" dirty="0" err="1"/>
              <a:t>geekeconomist</a:t>
            </a:r>
            <a:endParaRPr lang="en-US" sz="1200" dirty="0"/>
          </a:p>
          <a:p>
            <a:r>
              <a:rPr lang="en-US" sz="1200" dirty="0"/>
              <a:t>	Carmela </a:t>
            </a:r>
            <a:r>
              <a:rPr lang="en-US" sz="1200" dirty="0" err="1"/>
              <a:t>Asero</a:t>
            </a:r>
            <a:r>
              <a:rPr lang="en-US" sz="1200" dirty="0"/>
              <a:t>	Cloud Policy Strategist @ </a:t>
            </a:r>
            <a:r>
              <a:rPr lang="en-US" sz="1200" dirty="0" err="1"/>
              <a:t>EGi.eu.Former</a:t>
            </a:r>
            <a:r>
              <a:rPr lang="en-US" sz="1200" dirty="0"/>
              <a:t> EC Project </a:t>
            </a:r>
            <a:r>
              <a:rPr lang="en-US" sz="1200" dirty="0" err="1"/>
              <a:t>Officer.Citzen</a:t>
            </a:r>
            <a:r>
              <a:rPr lang="en-US" sz="1200" dirty="0"/>
              <a:t> </a:t>
            </a:r>
            <a:r>
              <a:rPr lang="en-US" sz="1200" dirty="0" err="1"/>
              <a:t>diplomat.Passionate</a:t>
            </a:r>
            <a:r>
              <a:rPr lang="en-US" sz="1200" dirty="0"/>
              <a:t> </a:t>
            </a:r>
            <a:r>
              <a:rPr lang="en-US" sz="1200" dirty="0" err="1"/>
              <a:t>abt</a:t>
            </a:r>
            <a:r>
              <a:rPr lang="en-US" sz="1200" dirty="0"/>
              <a:t> </a:t>
            </a:r>
            <a:r>
              <a:rPr lang="en-US" sz="1200" dirty="0" err="1"/>
              <a:t>Space,Comms</a:t>
            </a:r>
            <a:r>
              <a:rPr lang="en-US" sz="1200" dirty="0"/>
              <a:t>, </a:t>
            </a:r>
            <a:r>
              <a:rPr lang="en-US" sz="1200" dirty="0" err="1"/>
              <a:t>RTD.Knight</a:t>
            </a:r>
            <a:r>
              <a:rPr lang="en-US" sz="1200" dirty="0"/>
              <a:t> 4 media freedom &amp; Human </a:t>
            </a:r>
            <a:r>
              <a:rPr lang="en-US" sz="1200" dirty="0" err="1"/>
              <a:t>Rights.Twts</a:t>
            </a:r>
            <a:r>
              <a:rPr lang="en-US" sz="1200" dirty="0"/>
              <a:t> R personal	189	319	The Cloud! :-)</a:t>
            </a:r>
          </a:p>
          <a:p>
            <a:r>
              <a:rPr lang="en-US" sz="1200" dirty="0"/>
              <a:t>Follow	</a:t>
            </a:r>
            <a:r>
              <a:rPr lang="en-US" sz="1200" dirty="0" err="1"/>
              <a:t>pesinasiller</a:t>
            </a:r>
            <a:endParaRPr lang="en-US" sz="1200" dirty="0"/>
          </a:p>
          <a:p>
            <a:endParaRPr lang="en-US" sz="1200" dirty="0"/>
          </a:p>
          <a:p>
            <a:r>
              <a:rPr lang="en-US" sz="1200" dirty="0" err="1"/>
              <a:t>pesinasiller</a:t>
            </a:r>
            <a:endParaRPr lang="en-US" sz="1200" dirty="0"/>
          </a:p>
          <a:p>
            <a:r>
              <a:rPr lang="en-US" sz="1200" dirty="0"/>
              <a:t>	</a:t>
            </a:r>
            <a:r>
              <a:rPr lang="en-US" sz="1200" dirty="0" err="1"/>
              <a:t>pepepe</a:t>
            </a:r>
            <a:r>
              <a:rPr lang="en-US" sz="1200" dirty="0"/>
              <a:t>	</a:t>
            </a:r>
            <a:r>
              <a:rPr lang="en-US" sz="1200" dirty="0" err="1"/>
              <a:t>www.pesinasiller.tk</a:t>
            </a:r>
            <a:r>
              <a:rPr lang="en-US" sz="1200" dirty="0"/>
              <a:t>	192	307	Mexico</a:t>
            </a:r>
          </a:p>
          <a:p>
            <a:r>
              <a:rPr lang="en-US" sz="1200" dirty="0"/>
              <a:t>scroll to top</a:t>
            </a:r>
          </a:p>
          <a:p>
            <a:r>
              <a:rPr lang="en-US" sz="1200" dirty="0"/>
              <a:t>Follow	</a:t>
            </a:r>
            <a:r>
              <a:rPr lang="en-US" sz="1200" dirty="0" err="1"/>
              <a:t>johanlouwers</a:t>
            </a:r>
            <a:endParaRPr lang="en-US" sz="1200" dirty="0"/>
          </a:p>
          <a:p>
            <a:endParaRPr lang="en-US" sz="1200" dirty="0"/>
          </a:p>
          <a:p>
            <a:r>
              <a:rPr lang="en-US" sz="1200" dirty="0" err="1"/>
              <a:t>johanlouwers</a:t>
            </a:r>
            <a:endParaRPr lang="en-US" sz="1200" dirty="0"/>
          </a:p>
          <a:p>
            <a:r>
              <a:rPr lang="en-US" sz="1200" dirty="0"/>
              <a:t>	Johan </a:t>
            </a:r>
            <a:r>
              <a:rPr lang="en-US" sz="1200" dirty="0" err="1"/>
              <a:t>Louwers</a:t>
            </a:r>
            <a:r>
              <a:rPr lang="en-US" sz="1200" dirty="0"/>
              <a:t>	Working on all kind of stuff in the IT world. ;-)	194	299	iPhone: 52.073103, 5.093673</a:t>
            </a:r>
          </a:p>
          <a:p>
            <a:r>
              <a:rPr lang="en-US" sz="1200" dirty="0"/>
              <a:t>Follow	</a:t>
            </a:r>
            <a:r>
              <a:rPr lang="en-US" sz="1200" dirty="0" err="1"/>
              <a:t>mariocampolargo</a:t>
            </a:r>
            <a:endParaRPr lang="en-US" sz="1200" dirty="0"/>
          </a:p>
          <a:p>
            <a:endParaRPr lang="en-US" sz="1200" dirty="0"/>
          </a:p>
          <a:p>
            <a:r>
              <a:rPr lang="en-US" sz="1200" dirty="0" err="1"/>
              <a:t>mariocampolargo</a:t>
            </a:r>
            <a:endParaRPr lang="en-US" sz="1200" dirty="0"/>
          </a:p>
          <a:p>
            <a:r>
              <a:rPr lang="en-US" sz="1200" dirty="0"/>
              <a:t>	Mario </a:t>
            </a:r>
            <a:r>
              <a:rPr lang="en-US" sz="1200" dirty="0" err="1"/>
              <a:t>Campolargo</a:t>
            </a:r>
            <a:r>
              <a:rPr lang="en-US" sz="1200" dirty="0"/>
              <a:t>	Director of the Net Futures Department, EC. Future Internet, Cloud, Web </a:t>
            </a:r>
            <a:r>
              <a:rPr lang="en-US" sz="1200" dirty="0" err="1"/>
              <a:t>enterpreneurs</a:t>
            </a:r>
            <a:r>
              <a:rPr lang="en-US" sz="1200" dirty="0"/>
              <a:t>, Future Networks 	126	295	</a:t>
            </a:r>
          </a:p>
          <a:p>
            <a:r>
              <a:rPr lang="en-US" sz="1200" dirty="0"/>
              <a:t>Follow	</a:t>
            </a:r>
            <a:r>
              <a:rPr lang="en-US" sz="1200" dirty="0" err="1"/>
              <a:t>EuroAfrica_ICT</a:t>
            </a:r>
            <a:endParaRPr lang="en-US" sz="1200" dirty="0"/>
          </a:p>
          <a:p>
            <a:endParaRPr lang="en-US" sz="1200" dirty="0"/>
          </a:p>
          <a:p>
            <a:r>
              <a:rPr lang="en-US" sz="1200" dirty="0" err="1"/>
              <a:t>EuroAfrica_ICT</a:t>
            </a:r>
            <a:endParaRPr lang="en-US" sz="1200" dirty="0"/>
          </a:p>
          <a:p>
            <a:r>
              <a:rPr lang="en-US" sz="1200" dirty="0"/>
              <a:t>	Euro Africa-ICT 	Strengthening ICT research and policy links under the 8th Strategic Partnership	101	236	</a:t>
            </a:r>
          </a:p>
          <a:p>
            <a:r>
              <a:rPr lang="en-US" sz="1200" dirty="0"/>
              <a:t>Follow	</a:t>
            </a:r>
            <a:r>
              <a:rPr lang="en-US" sz="1200" dirty="0" err="1"/>
              <a:t>RUCompSci</a:t>
            </a:r>
            <a:endParaRPr lang="en-US" sz="1200" dirty="0"/>
          </a:p>
          <a:p>
            <a:endParaRPr lang="en-US" sz="1200" dirty="0"/>
          </a:p>
          <a:p>
            <a:r>
              <a:rPr lang="en-US" sz="1200" dirty="0" err="1"/>
              <a:t>RUCompSci</a:t>
            </a:r>
            <a:endParaRPr lang="en-US" sz="1200" dirty="0"/>
          </a:p>
          <a:p>
            <a:r>
              <a:rPr lang="en-US" sz="1200" dirty="0"/>
              <a:t>	RU Computer Science	Headlines from the School of Computer Science at Reykjavik University.	133	227	Reykjavík, Iceland</a:t>
            </a:r>
          </a:p>
          <a:p>
            <a:r>
              <a:rPr lang="en-US" sz="1200" dirty="0"/>
              <a:t>Follow	</a:t>
            </a:r>
            <a:r>
              <a:rPr lang="en-US" sz="1200" dirty="0" err="1"/>
              <a:t>BeSTGRID</a:t>
            </a:r>
            <a:endParaRPr lang="en-US" sz="1200" dirty="0"/>
          </a:p>
          <a:p>
            <a:endParaRPr lang="en-US" sz="1200" dirty="0"/>
          </a:p>
          <a:p>
            <a:r>
              <a:rPr lang="en-US" sz="1200" dirty="0" err="1"/>
              <a:t>BeSTGRID</a:t>
            </a:r>
            <a:endParaRPr lang="en-US" sz="1200" dirty="0"/>
          </a:p>
          <a:p>
            <a:r>
              <a:rPr lang="en-US" sz="1200" dirty="0"/>
              <a:t>	Be STGRID	New Zealand national </a:t>
            </a:r>
            <a:r>
              <a:rPr lang="en-US" sz="1200" dirty="0" err="1"/>
              <a:t>eresearch</a:t>
            </a:r>
            <a:r>
              <a:rPr lang="en-US" sz="1200" dirty="0"/>
              <a:t> infrastructure development. Grid Computing, HPC, Middleware, Federated Identity &amp; Access Management, Data. Science and </a:t>
            </a:r>
            <a:r>
              <a:rPr lang="en-US" sz="1200" dirty="0" err="1"/>
              <a:t>Resear</a:t>
            </a:r>
            <a:r>
              <a:rPr lang="en-US" sz="1200" dirty="0"/>
              <a:t>	72	212	New Zealand</a:t>
            </a:r>
          </a:p>
          <a:p>
            <a:r>
              <a:rPr lang="en-US" sz="1200" dirty="0"/>
              <a:t>Follow	</a:t>
            </a:r>
            <a:r>
              <a:rPr lang="en-US" sz="1200" dirty="0" err="1"/>
              <a:t>billyzero</a:t>
            </a:r>
            <a:endParaRPr lang="en-US" sz="1200" dirty="0"/>
          </a:p>
          <a:p>
            <a:endParaRPr lang="en-US" sz="1200" dirty="0"/>
          </a:p>
          <a:p>
            <a:r>
              <a:rPr lang="en-US" sz="1200" dirty="0" err="1"/>
              <a:t>billyzero</a:t>
            </a:r>
            <a:endParaRPr lang="en-US" sz="1200" dirty="0"/>
          </a:p>
          <a:p>
            <a:r>
              <a:rPr lang="en-US" sz="1200" dirty="0"/>
              <a:t>	</a:t>
            </a:r>
            <a:r>
              <a:rPr lang="en-US" sz="1200" dirty="0" err="1"/>
              <a:t>billy</a:t>
            </a:r>
            <a:r>
              <a:rPr lang="en-US" sz="1200" dirty="0"/>
              <a:t> zero		47	185	Washington, DC</a:t>
            </a:r>
          </a:p>
          <a:p>
            <a:r>
              <a:rPr lang="en-US" sz="1200" dirty="0"/>
              <a:t>Follow	</a:t>
            </a:r>
            <a:r>
              <a:rPr lang="en-US" sz="1200" dirty="0" err="1"/>
              <a:t>SoftwareSaved</a:t>
            </a:r>
            <a:endParaRPr lang="en-US" sz="1200" dirty="0"/>
          </a:p>
          <a:p>
            <a:endParaRPr lang="en-US" sz="1200" dirty="0"/>
          </a:p>
          <a:p>
            <a:r>
              <a:rPr lang="en-US" sz="1200" dirty="0" err="1"/>
              <a:t>SoftwareSaved</a:t>
            </a:r>
            <a:endParaRPr lang="en-US" sz="1200" dirty="0"/>
          </a:p>
          <a:p>
            <a:r>
              <a:rPr lang="en-US" sz="1200" dirty="0"/>
              <a:t>	SSI - </a:t>
            </a:r>
            <a:r>
              <a:rPr lang="en-US" sz="1200" dirty="0" err="1"/>
              <a:t>software.ac.uk</a:t>
            </a:r>
            <a:r>
              <a:rPr lang="en-US" sz="1200" dirty="0"/>
              <a:t>	Working with you to ensure a future for research software.	88	178	</a:t>
            </a:r>
          </a:p>
          <a:p>
            <a:r>
              <a:rPr lang="en-US" sz="1200" dirty="0"/>
              <a:t>Follow	</a:t>
            </a:r>
            <a:r>
              <a:rPr lang="en-US" sz="1200" dirty="0" err="1"/>
              <a:t>bigodines</a:t>
            </a:r>
            <a:endParaRPr lang="en-US" sz="1200" dirty="0"/>
          </a:p>
          <a:p>
            <a:endParaRPr lang="en-US" sz="1200" dirty="0"/>
          </a:p>
          <a:p>
            <a:r>
              <a:rPr lang="en-US" sz="1200" dirty="0" err="1"/>
              <a:t>bigodines</a:t>
            </a:r>
            <a:endParaRPr lang="en-US" sz="1200" dirty="0"/>
          </a:p>
          <a:p>
            <a:r>
              <a:rPr lang="en-US" sz="1200" dirty="0"/>
              <a:t>	</a:t>
            </a:r>
            <a:r>
              <a:rPr lang="en-US" sz="1200" dirty="0" err="1"/>
              <a:t>Matheus</a:t>
            </a:r>
            <a:r>
              <a:rPr lang="en-US" sz="1200" dirty="0"/>
              <a:t> Mendes	</a:t>
            </a:r>
            <a:r>
              <a:rPr lang="en-US" sz="1200" dirty="0" err="1"/>
              <a:t>i</a:t>
            </a:r>
            <a:r>
              <a:rPr lang="en-US" sz="1200" dirty="0"/>
              <a:t> like to code. period.	52	170	</a:t>
            </a:r>
            <a:r>
              <a:rPr lang="en-US" sz="1200" dirty="0" err="1"/>
              <a:t>Floripa</a:t>
            </a:r>
            <a:endParaRPr lang="en-US" sz="1200" dirty="0"/>
          </a:p>
          <a:p>
            <a:r>
              <a:rPr lang="en-US" sz="1200" dirty="0"/>
              <a:t>Follow	</a:t>
            </a:r>
            <a:r>
              <a:rPr lang="en-US" sz="1200" dirty="0" err="1"/>
              <a:t>Rechenkraft_net</a:t>
            </a:r>
            <a:endParaRPr lang="en-US" sz="1200" dirty="0"/>
          </a:p>
          <a:p>
            <a:endParaRPr lang="en-US" sz="1200" dirty="0"/>
          </a:p>
          <a:p>
            <a:r>
              <a:rPr lang="en-US" sz="1200" dirty="0" err="1"/>
              <a:t>Rechenkraft_net</a:t>
            </a:r>
            <a:endParaRPr lang="en-US" sz="1200" dirty="0"/>
          </a:p>
          <a:p>
            <a:r>
              <a:rPr lang="en-US" sz="1200" dirty="0"/>
              <a:t>	</a:t>
            </a:r>
            <a:r>
              <a:rPr lang="en-US" sz="1200" dirty="0" err="1"/>
              <a:t>Rechenkraft.net</a:t>
            </a:r>
            <a:r>
              <a:rPr lang="en-US" sz="1200" dirty="0"/>
              <a:t>	</a:t>
            </a:r>
            <a:r>
              <a:rPr lang="en-US" sz="1200" dirty="0" err="1"/>
              <a:t>Boinc</a:t>
            </a:r>
            <a:r>
              <a:rPr lang="en-US" sz="1200" dirty="0"/>
              <a:t> distributed computing </a:t>
            </a:r>
            <a:r>
              <a:rPr lang="en-US" sz="1200" dirty="0" err="1"/>
              <a:t>verteiltes</a:t>
            </a:r>
            <a:r>
              <a:rPr lang="en-US" sz="1200" dirty="0"/>
              <a:t> </a:t>
            </a:r>
            <a:r>
              <a:rPr lang="en-US" sz="1200" dirty="0" err="1"/>
              <a:t>rechnen</a:t>
            </a:r>
            <a:r>
              <a:rPr lang="en-US" sz="1200" dirty="0"/>
              <a:t> computer science charity </a:t>
            </a:r>
            <a:r>
              <a:rPr lang="en-US" sz="1200" dirty="0" err="1"/>
              <a:t>Verein</a:t>
            </a:r>
            <a:r>
              <a:rPr lang="en-US" sz="1200" dirty="0"/>
              <a:t>	55	167	Germany</a:t>
            </a:r>
          </a:p>
          <a:p>
            <a:r>
              <a:rPr lang="en-US" sz="1200" dirty="0"/>
              <a:t>Follow	</a:t>
            </a:r>
            <a:r>
              <a:rPr lang="en-US" sz="1200" dirty="0" err="1"/>
              <a:t>ToshioMatsuda</a:t>
            </a:r>
            <a:endParaRPr lang="en-US" sz="1200" dirty="0"/>
          </a:p>
          <a:p>
            <a:endParaRPr lang="en-US" sz="1200" dirty="0"/>
          </a:p>
          <a:p>
            <a:r>
              <a:rPr lang="en-US" sz="1200" dirty="0" err="1"/>
              <a:t>ToshioMatsuda</a:t>
            </a:r>
            <a:endParaRPr lang="en-US" sz="1200" dirty="0"/>
          </a:p>
          <a:p>
            <a:r>
              <a:rPr lang="en-US" sz="1200" dirty="0"/>
              <a:t>	松田利夫	</a:t>
            </a:r>
            <a:r>
              <a:rPr lang="en-US" sz="1200" dirty="0" err="1"/>
              <a:t>SaaSパートナーズ協会専務理事／株式会社きっとエイエスピー代表取締役社長／山梨学院大学経営情報学部教授</a:t>
            </a:r>
            <a:r>
              <a:rPr lang="en-US" sz="1200" dirty="0"/>
              <a:t>	30	154	東京都新宿区</a:t>
            </a:r>
          </a:p>
          <a:p>
            <a:r>
              <a:rPr lang="en-US" sz="1200" dirty="0"/>
              <a:t>scroll to top</a:t>
            </a:r>
          </a:p>
          <a:p>
            <a:r>
              <a:rPr lang="en-US" sz="1200" dirty="0"/>
              <a:t>Follow	</a:t>
            </a:r>
            <a:r>
              <a:rPr lang="en-US" sz="1200" dirty="0" err="1"/>
              <a:t>UbuntuNet</a:t>
            </a:r>
            <a:endParaRPr lang="en-US" sz="1200" dirty="0"/>
          </a:p>
          <a:p>
            <a:endParaRPr lang="en-US" sz="1200" dirty="0"/>
          </a:p>
          <a:p>
            <a:r>
              <a:rPr lang="en-US" sz="1200" dirty="0" err="1"/>
              <a:t>UbuntuNet</a:t>
            </a:r>
            <a:endParaRPr lang="en-US" sz="1200" dirty="0"/>
          </a:p>
          <a:p>
            <a:r>
              <a:rPr lang="en-US" sz="1200" dirty="0"/>
              <a:t>	Ubuntu Net Alliance	The regional research and education network for east and southern Africa. Enabling global collaboration in research and education over world class networks 	82	144	Lilongwe, Malawi</a:t>
            </a:r>
          </a:p>
          <a:p>
            <a:r>
              <a:rPr lang="en-US" sz="1200" dirty="0"/>
              <a:t>Follow	</a:t>
            </a:r>
            <a:r>
              <a:rPr lang="en-US" sz="1200" dirty="0" err="1"/>
              <a:t>StratusLab</a:t>
            </a:r>
            <a:endParaRPr lang="en-US" sz="1200" dirty="0"/>
          </a:p>
          <a:p>
            <a:endParaRPr lang="en-US" sz="1200" dirty="0"/>
          </a:p>
          <a:p>
            <a:r>
              <a:rPr lang="en-US" sz="1200" dirty="0" err="1"/>
              <a:t>StratusLab</a:t>
            </a:r>
            <a:endParaRPr lang="en-US" sz="1200" dirty="0"/>
          </a:p>
          <a:p>
            <a:r>
              <a:rPr lang="en-US" sz="1200" dirty="0"/>
              <a:t>	Stratus Lab	Enhancing Grid Infrastructures with Virtualization and Cloud Technologies	49	133	</a:t>
            </a:r>
          </a:p>
          <a:p>
            <a:r>
              <a:rPr lang="en-US" sz="1200" dirty="0"/>
              <a:t>Follow	</a:t>
            </a:r>
            <a:r>
              <a:rPr lang="en-US" sz="1200" dirty="0" err="1"/>
              <a:t>yoyo_rkn</a:t>
            </a:r>
            <a:endParaRPr lang="en-US" sz="1200" dirty="0"/>
          </a:p>
          <a:p>
            <a:endParaRPr lang="en-US" sz="1200" dirty="0"/>
          </a:p>
          <a:p>
            <a:r>
              <a:rPr lang="en-US" sz="1200" dirty="0" err="1"/>
              <a:t>yoyo_rkn</a:t>
            </a:r>
            <a:endParaRPr lang="en-US" sz="1200" dirty="0"/>
          </a:p>
          <a:p>
            <a:r>
              <a:rPr lang="en-US" sz="1200" dirty="0"/>
              <a:t>	</a:t>
            </a:r>
            <a:r>
              <a:rPr lang="en-US" sz="1200" dirty="0" err="1"/>
              <a:t>yoyo@home</a:t>
            </a:r>
            <a:r>
              <a:rPr lang="en-US" sz="1200" dirty="0"/>
              <a:t>		29	89	Berlin</a:t>
            </a:r>
          </a:p>
          <a:p>
            <a:r>
              <a:rPr lang="en-US" sz="1200" dirty="0"/>
              <a:t>Follow	</a:t>
            </a:r>
            <a:r>
              <a:rPr lang="en-US" sz="1200" dirty="0" err="1"/>
              <a:t>CloudyGrids</a:t>
            </a:r>
            <a:endParaRPr lang="en-US" sz="1200" dirty="0"/>
          </a:p>
          <a:p>
            <a:endParaRPr lang="en-US" sz="1200" dirty="0"/>
          </a:p>
          <a:p>
            <a:r>
              <a:rPr lang="en-US" sz="1200" dirty="0" err="1"/>
              <a:t>CloudyGrids</a:t>
            </a:r>
            <a:endParaRPr lang="en-US" sz="1200" dirty="0"/>
          </a:p>
          <a:p>
            <a:r>
              <a:rPr lang="en-US" sz="1200" dirty="0"/>
              <a:t>	Will </a:t>
            </a:r>
            <a:r>
              <a:rPr lang="en-US" sz="1200" dirty="0" err="1"/>
              <a:t>Venters</a:t>
            </a:r>
            <a:r>
              <a:rPr lang="en-US" sz="1200" dirty="0"/>
              <a:t>	Lecturer in Information Systems, LSE. See http://</a:t>
            </a:r>
            <a:r>
              <a:rPr lang="en-US" sz="1200" dirty="0" err="1"/>
              <a:t>personal.lse.ac.uk</a:t>
            </a:r>
            <a:r>
              <a:rPr lang="en-US" sz="1200" dirty="0"/>
              <a:t>/</a:t>
            </a:r>
            <a:r>
              <a:rPr lang="en-US" sz="1200" dirty="0" err="1"/>
              <a:t>venters</a:t>
            </a:r>
            <a:r>
              <a:rPr lang="en-US" sz="1200" dirty="0"/>
              <a:t> 	55	85	London</a:t>
            </a:r>
          </a:p>
          <a:p>
            <a:r>
              <a:rPr lang="en-US" sz="1200" dirty="0"/>
              <a:t>Follow	</a:t>
            </a:r>
            <a:r>
              <a:rPr lang="en-US" sz="1200" dirty="0" err="1"/>
              <a:t>planet_gridpp</a:t>
            </a:r>
            <a:endParaRPr lang="en-US" sz="1200" dirty="0"/>
          </a:p>
          <a:p>
            <a:endParaRPr lang="en-US" sz="1200" dirty="0"/>
          </a:p>
          <a:p>
            <a:r>
              <a:rPr lang="en-US" sz="1200" dirty="0" err="1"/>
              <a:t>planet_gridpp</a:t>
            </a:r>
            <a:endParaRPr lang="en-US" sz="1200" dirty="0"/>
          </a:p>
          <a:p>
            <a:r>
              <a:rPr lang="en-US" sz="1200" dirty="0"/>
              <a:t>	Planet Grid PP	RSS feed from </a:t>
            </a:r>
            <a:r>
              <a:rPr lang="en-US" sz="1200" dirty="0" err="1"/>
              <a:t>planet.gridpp.ac.uk</a:t>
            </a:r>
            <a:r>
              <a:rPr lang="en-US" sz="1200" dirty="0"/>
              <a:t>	18	80	UK</a:t>
            </a:r>
          </a:p>
          <a:p>
            <a:r>
              <a:rPr lang="en-US" sz="1200" dirty="0"/>
              <a:t>Follow	</a:t>
            </a:r>
            <a:r>
              <a:rPr lang="en-US" sz="1200" dirty="0" err="1"/>
              <a:t>rohanmittal</a:t>
            </a:r>
            <a:endParaRPr lang="en-US" sz="1200" dirty="0"/>
          </a:p>
          <a:p>
            <a:endParaRPr lang="en-US" sz="1200" dirty="0"/>
          </a:p>
          <a:p>
            <a:r>
              <a:rPr lang="en-US" sz="1200" dirty="0" err="1"/>
              <a:t>rohanmittal</a:t>
            </a:r>
            <a:endParaRPr lang="en-US" sz="1200" dirty="0"/>
          </a:p>
          <a:p>
            <a:r>
              <a:rPr lang="en-US" sz="1200" dirty="0"/>
              <a:t>	</a:t>
            </a:r>
            <a:r>
              <a:rPr lang="en-US" sz="1200" dirty="0" err="1"/>
              <a:t>Rohan</a:t>
            </a:r>
            <a:r>
              <a:rPr lang="en-US" sz="1200" dirty="0"/>
              <a:t> Mittal	Curious, :-)	48	78	India</a:t>
            </a:r>
          </a:p>
          <a:p>
            <a:r>
              <a:rPr lang="en-US" sz="1200" dirty="0"/>
              <a:t>Follow	</a:t>
            </a:r>
            <a:r>
              <a:rPr lang="en-US" sz="1200" dirty="0" err="1"/>
              <a:t>igeproject_eu</a:t>
            </a:r>
            <a:endParaRPr lang="en-US" sz="1200" dirty="0"/>
          </a:p>
          <a:p>
            <a:endParaRPr lang="en-US" sz="1200" dirty="0"/>
          </a:p>
          <a:p>
            <a:r>
              <a:rPr lang="en-US" sz="1200" dirty="0" err="1"/>
              <a:t>igeproject_eu</a:t>
            </a:r>
            <a:endParaRPr lang="en-US" sz="1200" dirty="0"/>
          </a:p>
          <a:p>
            <a:r>
              <a:rPr lang="en-US" sz="1200" dirty="0"/>
              <a:t>	IGE	Initiative for Globus in Europe - Bringing Globus Toolkit to the European Research Area (FP7-INFRA-2010-1.2.1.3, Grant #261560)	4	67	</a:t>
            </a:r>
          </a:p>
          <a:p>
            <a:r>
              <a:rPr lang="en-US" sz="1200" dirty="0"/>
              <a:t>Follow	</a:t>
            </a:r>
            <a:r>
              <a:rPr lang="en-US" sz="1200" dirty="0" err="1"/>
              <a:t>metropoledigi</a:t>
            </a:r>
            <a:endParaRPr lang="en-US" sz="1200" dirty="0"/>
          </a:p>
          <a:p>
            <a:endParaRPr lang="en-US" sz="1200" dirty="0"/>
          </a:p>
          <a:p>
            <a:r>
              <a:rPr lang="en-US" sz="1200" dirty="0" err="1"/>
              <a:t>metropoledigi</a:t>
            </a:r>
            <a:endParaRPr lang="en-US" sz="1200" dirty="0"/>
          </a:p>
          <a:p>
            <a:r>
              <a:rPr lang="en-US" sz="1200" dirty="0"/>
              <a:t>	</a:t>
            </a:r>
            <a:r>
              <a:rPr lang="en-US" sz="1200" dirty="0" err="1"/>
              <a:t>Metrópole</a:t>
            </a:r>
            <a:r>
              <a:rPr lang="en-US" sz="1200" dirty="0"/>
              <a:t> Digital		1	67	Natal/RN/</a:t>
            </a:r>
            <a:r>
              <a:rPr lang="en-US" sz="1200" dirty="0" err="1"/>
              <a:t>Brasil</a:t>
            </a:r>
            <a:endParaRPr lang="en-US" sz="1200" dirty="0"/>
          </a:p>
          <a:p>
            <a:r>
              <a:rPr lang="en-US" sz="1200" dirty="0"/>
              <a:t>Follow	</a:t>
            </a:r>
            <a:r>
              <a:rPr lang="en-US" sz="1200" dirty="0" err="1"/>
              <a:t>ibnkureshi</a:t>
            </a:r>
            <a:endParaRPr lang="en-US" sz="1200" dirty="0"/>
          </a:p>
          <a:p>
            <a:endParaRPr lang="en-US" sz="1200" dirty="0"/>
          </a:p>
          <a:p>
            <a:r>
              <a:rPr lang="en-US" sz="1200" dirty="0" err="1"/>
              <a:t>ibnkureshi</a:t>
            </a:r>
            <a:endParaRPr lang="en-US" sz="1200" dirty="0"/>
          </a:p>
          <a:p>
            <a:r>
              <a:rPr lang="en-US" sz="1200" dirty="0"/>
              <a:t>	</a:t>
            </a:r>
            <a:r>
              <a:rPr lang="en-US" sz="1200" dirty="0" err="1"/>
              <a:t>Ibad</a:t>
            </a:r>
            <a:r>
              <a:rPr lang="en-US" sz="1200" dirty="0"/>
              <a:t> </a:t>
            </a:r>
            <a:r>
              <a:rPr lang="en-US" sz="1200" dirty="0" err="1"/>
              <a:t>Kureshi</a:t>
            </a:r>
            <a:r>
              <a:rPr lang="en-US" sz="1200" dirty="0"/>
              <a:t>	I am a simple guy who likes to keep his options open... current dilemma... </a:t>
            </a:r>
            <a:r>
              <a:rPr lang="en-US" sz="1200" dirty="0" err="1"/>
              <a:t>phd</a:t>
            </a:r>
            <a:r>
              <a:rPr lang="en-US" sz="1200" dirty="0"/>
              <a:t> in cluster computing or ma in filmmaking... what gets me the yacht first	24	66	</a:t>
            </a:r>
            <a:r>
              <a:rPr lang="en-US" sz="1200" dirty="0" err="1"/>
              <a:t>Huddersfield</a:t>
            </a:r>
            <a:endParaRPr lang="en-US" sz="1200" dirty="0"/>
          </a:p>
          <a:p>
            <a:r>
              <a:rPr lang="en-US" sz="1200" dirty="0"/>
              <a:t>Follow	eela_na3</a:t>
            </a:r>
          </a:p>
          <a:p>
            <a:endParaRPr lang="en-US" sz="1200" dirty="0"/>
          </a:p>
          <a:p>
            <a:r>
              <a:rPr lang="en-US" sz="1200" dirty="0"/>
              <a:t>eela_na3</a:t>
            </a:r>
          </a:p>
          <a:p>
            <a:r>
              <a:rPr lang="en-US" sz="1200" dirty="0"/>
              <a:t>	EELA / NA3	Twitter written by Leandro Neumann </a:t>
            </a:r>
            <a:r>
              <a:rPr lang="en-US" sz="1200" dirty="0" err="1"/>
              <a:t>Ciuffo</a:t>
            </a:r>
            <a:r>
              <a:rPr lang="en-US" sz="1200" dirty="0"/>
              <a:t>, in charge of the NA3 activity (Application Support) of the EELA-2 project.	13	56	Catania, Italy</a:t>
            </a:r>
          </a:p>
          <a:p>
            <a:r>
              <a:rPr lang="en-US" sz="1200" dirty="0"/>
              <a:t>scroll to top</a:t>
            </a:r>
          </a:p>
          <a:p>
            <a:r>
              <a:rPr lang="en-US" sz="1200" dirty="0"/>
              <a:t>Follow	</a:t>
            </a:r>
            <a:r>
              <a:rPr lang="en-US" sz="1200" dirty="0" err="1"/>
              <a:t>gravitazeroeu</a:t>
            </a:r>
            <a:endParaRPr lang="en-US" sz="1200" dirty="0"/>
          </a:p>
          <a:p>
            <a:endParaRPr lang="en-US" sz="1200" dirty="0"/>
          </a:p>
          <a:p>
            <a:r>
              <a:rPr lang="en-US" sz="1200" dirty="0" err="1"/>
              <a:t>gravitazeroeu</a:t>
            </a:r>
            <a:endParaRPr lang="en-US" sz="1200" dirty="0"/>
          </a:p>
          <a:p>
            <a:r>
              <a:rPr lang="en-US" sz="1200" dirty="0"/>
              <a:t>	</a:t>
            </a:r>
            <a:r>
              <a:rPr lang="en-US" sz="1200" dirty="0" err="1"/>
              <a:t>Gravità</a:t>
            </a:r>
            <a:r>
              <a:rPr lang="en-US" sz="1200" dirty="0"/>
              <a:t> Zero	Blog di </a:t>
            </a:r>
            <a:r>
              <a:rPr lang="en-US" sz="1200" dirty="0" err="1"/>
              <a:t>Divulgazione</a:t>
            </a:r>
            <a:r>
              <a:rPr lang="en-US" sz="1200" dirty="0"/>
              <a:t> </a:t>
            </a:r>
            <a:r>
              <a:rPr lang="en-US" sz="1200" dirty="0" err="1"/>
              <a:t>Scientifica</a:t>
            </a:r>
            <a:r>
              <a:rPr lang="en-US" sz="1200" dirty="0"/>
              <a:t> 	33	54	Torino</a:t>
            </a:r>
          </a:p>
          <a:p>
            <a:r>
              <a:rPr lang="en-US" sz="1200" dirty="0"/>
              <a:t>Follow	GRDI2020</a:t>
            </a:r>
          </a:p>
          <a:p>
            <a:endParaRPr lang="en-US" sz="1200" dirty="0"/>
          </a:p>
          <a:p>
            <a:r>
              <a:rPr lang="en-US" sz="1200" dirty="0"/>
              <a:t>GRDI2020</a:t>
            </a:r>
          </a:p>
          <a:p>
            <a:r>
              <a:rPr lang="en-US" sz="1200" dirty="0"/>
              <a:t>	GRDI2020		33	53	</a:t>
            </a:r>
          </a:p>
          <a:p>
            <a:r>
              <a:rPr lang="en-US" sz="1200" dirty="0"/>
              <a:t>Follow	</a:t>
            </a:r>
            <a:r>
              <a:rPr lang="en-US" sz="1200" dirty="0" err="1"/>
              <a:t>eresearchnz</a:t>
            </a:r>
            <a:endParaRPr lang="en-US" sz="1200" dirty="0"/>
          </a:p>
          <a:p>
            <a:endParaRPr lang="en-US" sz="1200" dirty="0"/>
          </a:p>
          <a:p>
            <a:r>
              <a:rPr lang="en-US" sz="1200" dirty="0" err="1"/>
              <a:t>eresearchnz</a:t>
            </a:r>
            <a:endParaRPr lang="en-US" sz="1200" dirty="0"/>
          </a:p>
          <a:p>
            <a:r>
              <a:rPr lang="en-US" sz="1200" dirty="0"/>
              <a:t>	e Research NZ	Promoting NZ </a:t>
            </a:r>
            <a:r>
              <a:rPr lang="en-US" sz="1200" dirty="0" err="1"/>
              <a:t>eResearch</a:t>
            </a:r>
            <a:r>
              <a:rPr lang="en-US" sz="1200" dirty="0"/>
              <a:t> communities	16	50	New Zealand</a:t>
            </a:r>
          </a:p>
          <a:p>
            <a:r>
              <a:rPr lang="en-US" sz="1200" dirty="0"/>
              <a:t>Follow	</a:t>
            </a:r>
            <a:r>
              <a:rPr lang="en-US" sz="1200" dirty="0" err="1"/>
              <a:t>Jregazzi</a:t>
            </a:r>
            <a:endParaRPr lang="en-US" sz="1200" dirty="0"/>
          </a:p>
          <a:p>
            <a:endParaRPr lang="en-US" sz="1200" dirty="0"/>
          </a:p>
          <a:p>
            <a:r>
              <a:rPr lang="en-US" sz="1200" dirty="0" err="1"/>
              <a:t>Jregazzi</a:t>
            </a:r>
            <a:endParaRPr lang="en-US" sz="1200" dirty="0"/>
          </a:p>
          <a:p>
            <a:r>
              <a:rPr lang="en-US" sz="1200" dirty="0"/>
              <a:t>	John </a:t>
            </a:r>
            <a:r>
              <a:rPr lang="en-US" sz="1200" dirty="0" err="1"/>
              <a:t>Regazzi</a:t>
            </a:r>
            <a:r>
              <a:rPr lang="en-US" sz="1200" dirty="0"/>
              <a:t>		23	40	</a:t>
            </a:r>
          </a:p>
          <a:p>
            <a:r>
              <a:rPr lang="en-US" sz="1200" dirty="0"/>
              <a:t>Follow	</a:t>
            </a:r>
            <a:r>
              <a:rPr lang="en-US" sz="1200" dirty="0" err="1"/>
              <a:t>oancan</a:t>
            </a:r>
            <a:endParaRPr lang="en-US" sz="1200" dirty="0"/>
          </a:p>
          <a:p>
            <a:endParaRPr lang="en-US" sz="1200" dirty="0"/>
          </a:p>
          <a:p>
            <a:r>
              <a:rPr lang="en-US" sz="1200" dirty="0" err="1"/>
              <a:t>oancan</a:t>
            </a:r>
            <a:endParaRPr lang="en-US" sz="1200" dirty="0"/>
          </a:p>
          <a:p>
            <a:r>
              <a:rPr lang="en-US" sz="1200" dirty="0"/>
              <a:t>	Oscar	</a:t>
            </a:r>
            <a:r>
              <a:rPr lang="en-US" sz="1200" dirty="0" err="1"/>
              <a:t>Ingeniero</a:t>
            </a:r>
            <a:r>
              <a:rPr lang="en-US" sz="1200" dirty="0"/>
              <a:t>, </a:t>
            </a:r>
            <a:r>
              <a:rPr lang="en-US" sz="1200" dirty="0" err="1"/>
              <a:t>Sureño</a:t>
            </a:r>
            <a:r>
              <a:rPr lang="en-US" sz="1200" dirty="0"/>
              <a:t>, </a:t>
            </a:r>
            <a:r>
              <a:rPr lang="en-US" sz="1200" dirty="0" err="1"/>
              <a:t>amante</a:t>
            </a:r>
            <a:r>
              <a:rPr lang="en-US" sz="1200" dirty="0"/>
              <a:t> de </a:t>
            </a:r>
            <a:r>
              <a:rPr lang="en-US" sz="1200" dirty="0" err="1"/>
              <a:t>las</a:t>
            </a:r>
            <a:r>
              <a:rPr lang="en-US" sz="1200" dirty="0"/>
              <a:t> TICs y la </a:t>
            </a:r>
            <a:r>
              <a:rPr lang="en-US" sz="1200" dirty="0" err="1"/>
              <a:t>emancipación</a:t>
            </a:r>
            <a:r>
              <a:rPr lang="en-US" sz="1200" dirty="0"/>
              <a:t> social	17	30	Sur </a:t>
            </a:r>
            <a:r>
              <a:rPr lang="en-US" sz="1200" dirty="0" err="1"/>
              <a:t>Eterno</a:t>
            </a:r>
            <a:endParaRPr lang="en-US" sz="1200" dirty="0"/>
          </a:p>
          <a:p>
            <a:r>
              <a:rPr lang="en-US" sz="1200" dirty="0"/>
              <a:t>Follow	</a:t>
            </a:r>
            <a:r>
              <a:rPr lang="en-US" sz="1200" dirty="0" err="1"/>
              <a:t>horizonfuelcel</a:t>
            </a:r>
            <a:endParaRPr lang="en-US" sz="1200" dirty="0"/>
          </a:p>
          <a:p>
            <a:endParaRPr lang="en-US" sz="1200" dirty="0"/>
          </a:p>
          <a:p>
            <a:r>
              <a:rPr lang="en-US" sz="1200" dirty="0" err="1"/>
              <a:t>horizonfuelcel</a:t>
            </a:r>
            <a:endParaRPr lang="en-US" sz="1200" dirty="0"/>
          </a:p>
          <a:p>
            <a:r>
              <a:rPr lang="en-US" sz="1200" dirty="0"/>
              <a:t>	</a:t>
            </a:r>
            <a:r>
              <a:rPr lang="en-US" sz="1200" dirty="0" err="1"/>
              <a:t>Taras</a:t>
            </a:r>
            <a:r>
              <a:rPr lang="en-US" sz="1200" dirty="0"/>
              <a:t> </a:t>
            </a:r>
            <a:r>
              <a:rPr lang="en-US" sz="1200" dirty="0" err="1"/>
              <a:t>Wankewycz</a:t>
            </a:r>
            <a:r>
              <a:rPr lang="en-US" sz="1200" dirty="0"/>
              <a:t>		4	27	</a:t>
            </a:r>
          </a:p>
          <a:p>
            <a:r>
              <a:rPr lang="en-US" sz="1200" dirty="0"/>
              <a:t>Follow	</a:t>
            </a:r>
            <a:r>
              <a:rPr lang="en-US" sz="1200" dirty="0" err="1"/>
              <a:t>Gorekasa</a:t>
            </a:r>
            <a:endParaRPr lang="en-US" sz="1200" dirty="0"/>
          </a:p>
          <a:p>
            <a:endParaRPr lang="en-US" sz="1200" dirty="0"/>
          </a:p>
          <a:p>
            <a:r>
              <a:rPr lang="en-US" sz="1200" dirty="0" err="1"/>
              <a:t>Gorekasa</a:t>
            </a:r>
            <a:endParaRPr lang="en-US" sz="1200" dirty="0"/>
          </a:p>
          <a:p>
            <a:r>
              <a:rPr lang="en-US" sz="1200" dirty="0"/>
              <a:t>	Ryan Kelly	</a:t>
            </a:r>
            <a:r>
              <a:rPr lang="en-US" sz="1200" dirty="0" err="1"/>
              <a:t>WoW</a:t>
            </a:r>
            <a:r>
              <a:rPr lang="en-US" sz="1200" dirty="0"/>
              <a:t> </a:t>
            </a:r>
            <a:r>
              <a:rPr lang="en-US" sz="1200" dirty="0" err="1"/>
              <a:t>luver</a:t>
            </a:r>
            <a:r>
              <a:rPr lang="en-US" sz="1200" dirty="0"/>
              <a:t> and gaming freak also </a:t>
            </a:r>
            <a:r>
              <a:rPr lang="en-US" sz="1200" dirty="0" err="1"/>
              <a:t>i</a:t>
            </a:r>
            <a:r>
              <a:rPr lang="en-US" sz="1200" dirty="0"/>
              <a:t> love football	14	25	</a:t>
            </a:r>
          </a:p>
          <a:p>
            <a:r>
              <a:rPr lang="en-US" sz="1200" dirty="0"/>
              <a:t>Follow	nano86</a:t>
            </a:r>
          </a:p>
          <a:p>
            <a:endParaRPr lang="en-US" sz="1200" dirty="0"/>
          </a:p>
          <a:p>
            <a:r>
              <a:rPr lang="en-US" sz="1200" dirty="0"/>
              <a:t>nano86</a:t>
            </a:r>
          </a:p>
          <a:p>
            <a:r>
              <a:rPr lang="en-US" sz="1200" dirty="0"/>
              <a:t>	nano86		1	24	</a:t>
            </a:r>
          </a:p>
          <a:p>
            <a:r>
              <a:rPr lang="en-US" sz="1200" dirty="0"/>
              <a:t>Follow	auzzie22314</a:t>
            </a:r>
          </a:p>
          <a:p>
            <a:endParaRPr lang="en-US" sz="1200" dirty="0"/>
          </a:p>
          <a:p>
            <a:r>
              <a:rPr lang="en-US" sz="1200" dirty="0"/>
              <a:t>auzzie22314</a:t>
            </a:r>
          </a:p>
          <a:p>
            <a:r>
              <a:rPr lang="en-US" sz="1200" dirty="0"/>
              <a:t>	Terry Hill	</a:t>
            </a:r>
            <a:r>
              <a:rPr lang="en-US" sz="1200" dirty="0" err="1"/>
              <a:t>Passivhaus</a:t>
            </a:r>
            <a:r>
              <a:rPr lang="en-US" sz="1200" dirty="0"/>
              <a:t> </a:t>
            </a:r>
            <a:r>
              <a:rPr lang="en-US" sz="1200" dirty="0" err="1"/>
              <a:t>promotor</a:t>
            </a:r>
            <a:r>
              <a:rPr lang="en-US" sz="1200" dirty="0"/>
              <a:t>	6	23	Virginia</a:t>
            </a:r>
          </a:p>
          <a:p>
            <a:r>
              <a:rPr lang="en-US" sz="1200" dirty="0"/>
              <a:t>Follow	mit09</a:t>
            </a:r>
          </a:p>
          <a:p>
            <a:endParaRPr lang="en-US" sz="1200" dirty="0"/>
          </a:p>
          <a:p>
            <a:r>
              <a:rPr lang="en-US" sz="1200" dirty="0"/>
              <a:t>mit09</a:t>
            </a:r>
          </a:p>
          <a:p>
            <a:r>
              <a:rPr lang="en-US" sz="1200" dirty="0"/>
              <a:t>	</a:t>
            </a:r>
            <a:r>
              <a:rPr lang="en-US" sz="1200" dirty="0" err="1"/>
              <a:t>mit</a:t>
            </a:r>
            <a:r>
              <a:rPr lang="en-US" sz="1200" dirty="0"/>
              <a:t>		7	18	</a:t>
            </a:r>
          </a:p>
          <a:p>
            <a:r>
              <a:rPr lang="en-US" sz="1200" dirty="0"/>
              <a:t>Refresh results</a:t>
            </a:r>
          </a:p>
          <a:p>
            <a:r>
              <a:rPr lang="en-US" sz="1200" dirty="0"/>
              <a:t>Tools http://</a:t>
            </a:r>
            <a:r>
              <a:rPr lang="en-US" sz="1200" dirty="0" err="1"/>
              <a:t>bit.ly</a:t>
            </a:r>
            <a:r>
              <a:rPr lang="en-US" sz="1200" dirty="0"/>
              <a:t>/yZct94 - Copy</a:t>
            </a:r>
          </a:p>
          <a:p>
            <a:r>
              <a:rPr lang="en-US" sz="1200" dirty="0"/>
              <a:t>Copy link to this search page</a:t>
            </a:r>
          </a:p>
          <a:p>
            <a:endParaRPr lang="en-US" sz="1200" dirty="0"/>
          </a:p>
          <a:p>
            <a:r>
              <a:rPr lang="en-US" sz="1200" dirty="0"/>
              <a:t>http://</a:t>
            </a:r>
            <a:r>
              <a:rPr lang="en-US" sz="1200" dirty="0" err="1"/>
              <a:t>bit.ly</a:t>
            </a:r>
            <a:r>
              <a:rPr lang="en-US" sz="1200" dirty="0"/>
              <a:t>/yZct94</a:t>
            </a:r>
          </a:p>
          <a:p>
            <a:r>
              <a:rPr lang="en-US" sz="1200" dirty="0"/>
              <a:t>Enjoy.</a:t>
            </a:r>
          </a:p>
          <a:p>
            <a:r>
              <a:rPr lang="en-US" sz="1200" dirty="0"/>
              <a:t>Export list of names.</a:t>
            </a:r>
          </a:p>
          <a:p>
            <a:r>
              <a:rPr lang="en-US" sz="1200" dirty="0"/>
              <a:t>Search results</a:t>
            </a:r>
          </a:p>
          <a:p>
            <a:endParaRPr lang="en-US" sz="1200" dirty="0"/>
          </a:p>
          <a:p>
            <a:r>
              <a:rPr lang="en-US" sz="1200" dirty="0"/>
              <a:t>CERN, ​</a:t>
            </a:r>
            <a:r>
              <a:rPr lang="en-US" sz="1200" dirty="0" err="1"/>
              <a:t>guardianscience</a:t>
            </a:r>
            <a:r>
              <a:rPr lang="en-US" sz="1200" dirty="0"/>
              <a:t>,​</a:t>
            </a:r>
            <a:r>
              <a:rPr lang="en-US" sz="1200" dirty="0" err="1"/>
              <a:t>sciencemuseum</a:t>
            </a:r>
            <a:r>
              <a:rPr lang="en-US" sz="1200" dirty="0"/>
              <a:t>,​</a:t>
            </a:r>
            <a:r>
              <a:rPr lang="en-US" sz="1200" dirty="0" err="1"/>
              <a:t>ChemistryWorld</a:t>
            </a:r>
            <a:r>
              <a:rPr lang="en-US" sz="1200" dirty="0"/>
              <a:t>,​</a:t>
            </a:r>
            <a:r>
              <a:rPr lang="en-US" sz="1200" dirty="0" err="1"/>
              <a:t>seedmag</a:t>
            </a:r>
            <a:r>
              <a:rPr lang="en-US" sz="1200" dirty="0"/>
              <a:t>,​</a:t>
            </a:r>
            <a:r>
              <a:rPr lang="en-US" sz="1200" dirty="0" err="1"/>
              <a:t>IdeasGate</a:t>
            </a:r>
            <a:r>
              <a:rPr lang="en-US" sz="1200" dirty="0"/>
              <a:t>,​ </a:t>
            </a:r>
            <a:r>
              <a:rPr lang="en-US" sz="1200" dirty="0" err="1"/>
              <a:t>psael</a:t>
            </a:r>
            <a:r>
              <a:rPr lang="en-US" sz="1200" dirty="0"/>
              <a:t>,​</a:t>
            </a:r>
            <a:r>
              <a:rPr lang="en-US" sz="1200" dirty="0" err="1"/>
              <a:t>TheComedyStore</a:t>
            </a:r>
            <a:r>
              <a:rPr lang="en-US" sz="1200" dirty="0"/>
              <a:t>,​</a:t>
            </a:r>
            <a:r>
              <a:rPr lang="en-US" sz="1200" dirty="0" err="1"/>
              <a:t>mediamuseum</a:t>
            </a:r>
            <a:r>
              <a:rPr lang="en-US" sz="1200" dirty="0"/>
              <a:t>,​</a:t>
            </a:r>
            <a:r>
              <a:rPr lang="en-US" sz="1200" dirty="0" err="1"/>
              <a:t>astroparticle</a:t>
            </a:r>
            <a:r>
              <a:rPr lang="en-US" sz="1200" dirty="0"/>
              <a:t>,​</a:t>
            </a:r>
            <a:r>
              <a:rPr lang="en-US" sz="1200" dirty="0" err="1"/>
              <a:t>symmetrymag</a:t>
            </a:r>
            <a:r>
              <a:rPr lang="en-US" sz="1200" dirty="0"/>
              <a:t>,​ </a:t>
            </a:r>
            <a:r>
              <a:rPr lang="en-US" sz="1200" dirty="0" err="1"/>
              <a:t>womenintech</a:t>
            </a:r>
            <a:r>
              <a:rPr lang="en-US" sz="1200" dirty="0"/>
              <a:t>,​</a:t>
            </a:r>
            <a:r>
              <a:rPr lang="en-US" sz="1200" dirty="0" err="1"/>
              <a:t>cheltfestivals</a:t>
            </a:r>
            <a:r>
              <a:rPr lang="en-US" sz="1200" dirty="0"/>
              <a:t>,​</a:t>
            </a:r>
            <a:r>
              <a:rPr lang="en-US" sz="1200" dirty="0" err="1"/>
              <a:t>junespringtech</a:t>
            </a:r>
            <a:r>
              <a:rPr lang="en-US" sz="1200" dirty="0"/>
              <a:t>,​</a:t>
            </a:r>
            <a:r>
              <a:rPr lang="en-US" sz="1200" dirty="0" err="1"/>
              <a:t>ENGINEERINGcom</a:t>
            </a:r>
            <a:r>
              <a:rPr lang="en-US" sz="1200" dirty="0"/>
              <a:t>,​ </a:t>
            </a:r>
            <a:r>
              <a:rPr lang="en-US" sz="1200" dirty="0" err="1"/>
              <a:t>TheCloudNetwork</a:t>
            </a:r>
            <a:r>
              <a:rPr lang="en-US" sz="1200" dirty="0"/>
              <a:t>,​</a:t>
            </a:r>
            <a:r>
              <a:rPr lang="en-US" sz="1200" dirty="0" err="1"/>
              <a:t>endthedisease</a:t>
            </a:r>
            <a:r>
              <a:rPr lang="en-US" sz="1200" dirty="0"/>
              <a:t>,​</a:t>
            </a:r>
            <a:r>
              <a:rPr lang="en-US" sz="1200" dirty="0" err="1"/>
              <a:t>cloudbook</a:t>
            </a:r>
            <a:r>
              <a:rPr lang="en-US" sz="1200" dirty="0"/>
              <a:t>,​</a:t>
            </a:r>
            <a:r>
              <a:rPr lang="en-US" sz="1200" dirty="0" err="1"/>
              <a:t>ALICEexperiment</a:t>
            </a:r>
            <a:r>
              <a:rPr lang="en-US" sz="1200" dirty="0"/>
              <a:t>,​ </a:t>
            </a:r>
            <a:r>
              <a:rPr lang="en-US" sz="1200" dirty="0" err="1"/>
              <a:t>cloud_connect</a:t>
            </a:r>
            <a:r>
              <a:rPr lang="en-US" sz="1200" dirty="0"/>
              <a:t>,​QMUL,​</a:t>
            </a:r>
            <a:r>
              <a:rPr lang="en-US" sz="1200" dirty="0" err="1"/>
              <a:t>DigitalAgendaEU</a:t>
            </a:r>
            <a:r>
              <a:rPr lang="en-US" sz="1200" dirty="0"/>
              <a:t>,​</a:t>
            </a:r>
            <a:r>
              <a:rPr lang="en-US" sz="1200" dirty="0" err="1"/>
              <a:t>Michael_GR</a:t>
            </a:r>
            <a:r>
              <a:rPr lang="en-US" sz="1200" dirty="0"/>
              <a:t>,​</a:t>
            </a:r>
            <a:r>
              <a:rPr lang="en-US" sz="1200" dirty="0" err="1"/>
              <a:t>momentofscience</a:t>
            </a:r>
            <a:r>
              <a:rPr lang="en-US" sz="1200" dirty="0"/>
              <a:t>,​FMWF, ​USLHC,​</a:t>
            </a:r>
            <a:r>
              <a:rPr lang="en-US" sz="1200" dirty="0" err="1"/>
              <a:t>particlenews</a:t>
            </a:r>
            <a:r>
              <a:rPr lang="en-US" sz="1200" dirty="0"/>
              <a:t>,​</a:t>
            </a:r>
            <a:r>
              <a:rPr lang="en-US" sz="1200" dirty="0" err="1"/>
              <a:t>milenio_ciencia</a:t>
            </a:r>
            <a:r>
              <a:rPr lang="en-US" sz="1200" dirty="0"/>
              <a:t>,​</a:t>
            </a:r>
            <a:r>
              <a:rPr lang="en-US" sz="1200" dirty="0" err="1"/>
              <a:t>NancyProctor</a:t>
            </a:r>
            <a:r>
              <a:rPr lang="en-US" sz="1200" dirty="0"/>
              <a:t>,​</a:t>
            </a:r>
            <a:r>
              <a:rPr lang="en-US" sz="1200" dirty="0" err="1"/>
              <a:t>DoTryThisAtHome</a:t>
            </a:r>
            <a:r>
              <a:rPr lang="en-US" sz="1200" dirty="0"/>
              <a:t>,​ </a:t>
            </a:r>
            <a:r>
              <a:rPr lang="en-US" sz="1200" dirty="0" err="1"/>
              <a:t>cloudtweaks</a:t>
            </a:r>
            <a:r>
              <a:rPr lang="en-US" sz="1200" dirty="0"/>
              <a:t>,​</a:t>
            </a:r>
            <a:r>
              <a:rPr lang="en-US" sz="1200" dirty="0" err="1"/>
              <a:t>HPCwire</a:t>
            </a:r>
            <a:r>
              <a:rPr lang="en-US" sz="1200" dirty="0"/>
              <a:t>,​</a:t>
            </a:r>
            <a:r>
              <a:rPr lang="en-US" sz="1200" dirty="0" err="1"/>
              <a:t>EPRINews</a:t>
            </a:r>
            <a:r>
              <a:rPr lang="en-US" sz="1200" dirty="0"/>
              <a:t>,​</a:t>
            </a:r>
            <a:r>
              <a:rPr lang="en-US" sz="1200" dirty="0" err="1"/>
              <a:t>CloudWSeries</a:t>
            </a:r>
            <a:r>
              <a:rPr lang="en-US" sz="1200" dirty="0"/>
              <a:t>,​</a:t>
            </a:r>
            <a:r>
              <a:rPr lang="en-US" sz="1200" dirty="0" err="1"/>
              <a:t>dmascia</a:t>
            </a:r>
            <a:r>
              <a:rPr lang="en-US" sz="1200" dirty="0"/>
              <a:t>,​</a:t>
            </a:r>
            <a:r>
              <a:rPr lang="en-US" sz="1200" dirty="0" err="1"/>
              <a:t>BritishSciFest</a:t>
            </a:r>
            <a:r>
              <a:rPr lang="en-US" sz="1200" dirty="0"/>
              <a:t>,​ </a:t>
            </a:r>
            <a:r>
              <a:rPr lang="en-US" sz="1200" dirty="0" err="1"/>
              <a:t>EnergeticFutura</a:t>
            </a:r>
            <a:r>
              <a:rPr lang="en-US" sz="1200" dirty="0"/>
              <a:t>,​</a:t>
            </a:r>
            <a:r>
              <a:rPr lang="en-US" sz="1200" dirty="0" err="1"/>
              <a:t>illuminantceo</a:t>
            </a:r>
            <a:r>
              <a:rPr lang="en-US" sz="1200" dirty="0"/>
              <a:t>,​</a:t>
            </a:r>
            <a:r>
              <a:rPr lang="en-US" sz="1200" dirty="0" err="1"/>
              <a:t>ChemHeritage</a:t>
            </a:r>
            <a:r>
              <a:rPr lang="en-US" sz="1200" dirty="0"/>
              <a:t>,​</a:t>
            </a:r>
            <a:r>
              <a:rPr lang="en-US" sz="1200" dirty="0" err="1"/>
              <a:t>geopense</a:t>
            </a:r>
            <a:r>
              <a:rPr lang="en-US" sz="1200" dirty="0"/>
              <a:t>,​</a:t>
            </a:r>
            <a:r>
              <a:rPr lang="en-US" sz="1200" dirty="0" err="1"/>
              <a:t>AmateurPhilosop</a:t>
            </a:r>
            <a:r>
              <a:rPr lang="en-US" sz="1200" dirty="0"/>
              <a:t>, ​dubscience2012,​</a:t>
            </a:r>
            <a:r>
              <a:rPr lang="en-US" sz="1200" dirty="0" err="1"/>
              <a:t>NVIDIATesla</a:t>
            </a:r>
            <a:r>
              <a:rPr lang="en-US" sz="1200" dirty="0"/>
              <a:t>,​</a:t>
            </a:r>
            <a:r>
              <a:rPr lang="en-US" sz="1200" dirty="0" err="1"/>
              <a:t>JoBrodie</a:t>
            </a:r>
            <a:r>
              <a:rPr lang="en-US" sz="1200" dirty="0"/>
              <a:t>,​</a:t>
            </a:r>
            <a:r>
              <a:rPr lang="en-US" sz="1200" dirty="0" err="1"/>
              <a:t>geekpop</a:t>
            </a:r>
            <a:r>
              <a:rPr lang="en-US" sz="1200" dirty="0"/>
              <a:t>,​IN2P3_CNRS,​ </a:t>
            </a:r>
            <a:r>
              <a:rPr lang="en-US" sz="1200" dirty="0" err="1"/>
              <a:t>CristyBurne</a:t>
            </a:r>
            <a:r>
              <a:rPr lang="en-US" sz="1200" dirty="0"/>
              <a:t>,​</a:t>
            </a:r>
            <a:r>
              <a:rPr lang="en-US" sz="1200" dirty="0" err="1"/>
              <a:t>Leigh_Phillips</a:t>
            </a:r>
            <a:r>
              <a:rPr lang="en-US" sz="1200" dirty="0"/>
              <a:t>,​</a:t>
            </a:r>
            <a:r>
              <a:rPr lang="en-US" sz="1200" dirty="0" err="1"/>
              <a:t>swissnexSF</a:t>
            </a:r>
            <a:r>
              <a:rPr lang="en-US" sz="1200" dirty="0"/>
              <a:t>,​</a:t>
            </a:r>
            <a:r>
              <a:rPr lang="en-US" sz="1200" dirty="0" err="1"/>
              <a:t>gridpp</a:t>
            </a:r>
            <a:r>
              <a:rPr lang="en-US" sz="1200" dirty="0"/>
              <a:t>,​</a:t>
            </a:r>
            <a:r>
              <a:rPr lang="en-US" sz="1200" dirty="0" err="1"/>
              <a:t>fusionenergy</a:t>
            </a:r>
            <a:r>
              <a:rPr lang="en-US" sz="1200" dirty="0"/>
              <a:t>,​ </a:t>
            </a:r>
            <a:r>
              <a:rPr lang="en-US" sz="1200" dirty="0" err="1"/>
              <a:t>EnablingGrids</a:t>
            </a:r>
            <a:r>
              <a:rPr lang="en-US" sz="1200" dirty="0"/>
              <a:t>,​</a:t>
            </a:r>
            <a:r>
              <a:rPr lang="en-US" sz="1200" dirty="0" err="1"/>
              <a:t>timClicks</a:t>
            </a:r>
            <a:r>
              <a:rPr lang="en-US" sz="1200" dirty="0"/>
              <a:t>,​</a:t>
            </a:r>
            <a:r>
              <a:rPr lang="en-US" sz="1200" dirty="0" err="1"/>
              <a:t>isgtw</a:t>
            </a:r>
            <a:r>
              <a:rPr lang="en-US" sz="1200" dirty="0"/>
              <a:t>,​</a:t>
            </a:r>
            <a:r>
              <a:rPr lang="en-US" sz="1200" dirty="0" err="1"/>
              <a:t>datanami</a:t>
            </a:r>
            <a:r>
              <a:rPr lang="en-US" sz="1200" dirty="0"/>
              <a:t>,​</a:t>
            </a:r>
            <a:r>
              <a:rPr lang="en-US" sz="1200" dirty="0" err="1"/>
              <a:t>benstill</a:t>
            </a:r>
            <a:r>
              <a:rPr lang="en-US" sz="1200" dirty="0"/>
              <a:t>,​</a:t>
            </a:r>
            <a:r>
              <a:rPr lang="en-US" sz="1200" dirty="0" err="1"/>
              <a:t>LBNLcs</a:t>
            </a:r>
            <a:r>
              <a:rPr lang="en-US" sz="1200" dirty="0"/>
              <a:t>,​</a:t>
            </a:r>
            <a:r>
              <a:rPr lang="en-US" sz="1200" dirty="0" err="1"/>
              <a:t>busuab</a:t>
            </a:r>
            <a:r>
              <a:rPr lang="en-US" sz="1200" dirty="0"/>
              <a:t>,​ _Chemistry_,​</a:t>
            </a:r>
            <a:r>
              <a:rPr lang="en-US" sz="1200" dirty="0" err="1"/>
              <a:t>giorgiawired</a:t>
            </a:r>
            <a:r>
              <a:rPr lang="en-US" sz="1200" dirty="0"/>
              <a:t>,​OMG4Science,​</a:t>
            </a:r>
            <a:r>
              <a:rPr lang="en-US" sz="1200" dirty="0" err="1"/>
              <a:t>TheSISTeam</a:t>
            </a:r>
            <a:r>
              <a:rPr lang="en-US" sz="1200" dirty="0"/>
              <a:t>,​</a:t>
            </a:r>
            <a:r>
              <a:rPr lang="en-US" sz="1200" dirty="0" err="1"/>
              <a:t>DrQz</a:t>
            </a:r>
            <a:r>
              <a:rPr lang="en-US" sz="1200" dirty="0"/>
              <a:t>,​</a:t>
            </a:r>
            <a:r>
              <a:rPr lang="en-US" sz="1200" dirty="0" err="1"/>
              <a:t>hartem</a:t>
            </a:r>
            <a:r>
              <a:rPr lang="en-US" sz="1200" dirty="0"/>
              <a:t>,​ </a:t>
            </a:r>
            <a:r>
              <a:rPr lang="en-US" sz="1200" dirty="0" err="1"/>
              <a:t>ScalableComp</a:t>
            </a:r>
            <a:r>
              <a:rPr lang="en-US" sz="1200" dirty="0"/>
              <a:t>,​</a:t>
            </a:r>
            <a:r>
              <a:rPr lang="en-US" sz="1200" dirty="0" err="1"/>
              <a:t>CyberSciCentre</a:t>
            </a:r>
            <a:r>
              <a:rPr lang="en-US" sz="1200" dirty="0"/>
              <a:t>,​</a:t>
            </a:r>
            <a:r>
              <a:rPr lang="en-US" sz="1200" dirty="0" err="1"/>
              <a:t>GEANTnews</a:t>
            </a:r>
            <a:r>
              <a:rPr lang="en-US" sz="1200" dirty="0"/>
              <a:t>,​</a:t>
            </a:r>
            <a:r>
              <a:rPr lang="en-US" sz="1200" dirty="0" err="1"/>
              <a:t>PhysicsatQM</a:t>
            </a:r>
            <a:r>
              <a:rPr lang="en-US" sz="1200" dirty="0"/>
              <a:t>,​</a:t>
            </a:r>
            <a:r>
              <a:rPr lang="en-US" sz="1200" dirty="0" err="1"/>
              <a:t>geekeconomist</a:t>
            </a:r>
            <a:r>
              <a:rPr lang="en-US" sz="1200" dirty="0"/>
              <a:t>,​ </a:t>
            </a:r>
            <a:r>
              <a:rPr lang="en-US" sz="1200" dirty="0" err="1"/>
              <a:t>pesinasiller</a:t>
            </a:r>
            <a:r>
              <a:rPr lang="en-US" sz="1200" dirty="0"/>
              <a:t>,​</a:t>
            </a:r>
            <a:r>
              <a:rPr lang="en-US" sz="1200" dirty="0" err="1"/>
              <a:t>johanlouwers</a:t>
            </a:r>
            <a:r>
              <a:rPr lang="en-US" sz="1200" dirty="0"/>
              <a:t>,​</a:t>
            </a:r>
            <a:r>
              <a:rPr lang="en-US" sz="1200" dirty="0" err="1"/>
              <a:t>mariocampolargo</a:t>
            </a:r>
            <a:r>
              <a:rPr lang="en-US" sz="1200" dirty="0"/>
              <a:t>,​</a:t>
            </a:r>
            <a:r>
              <a:rPr lang="en-US" sz="1200" dirty="0" err="1"/>
              <a:t>EuroAfrica_ICT</a:t>
            </a:r>
            <a:r>
              <a:rPr lang="en-US" sz="1200" dirty="0"/>
              <a:t>,​</a:t>
            </a:r>
            <a:r>
              <a:rPr lang="en-US" sz="1200" dirty="0" err="1"/>
              <a:t>RUCompSci</a:t>
            </a:r>
            <a:r>
              <a:rPr lang="en-US" sz="1200" dirty="0"/>
              <a:t>,​ </a:t>
            </a:r>
            <a:r>
              <a:rPr lang="en-US" sz="1200" dirty="0" err="1"/>
              <a:t>BeSTGRID</a:t>
            </a:r>
            <a:r>
              <a:rPr lang="en-US" sz="1200" dirty="0"/>
              <a:t>,​</a:t>
            </a:r>
            <a:r>
              <a:rPr lang="en-US" sz="1200" dirty="0" err="1"/>
              <a:t>billyzero</a:t>
            </a:r>
            <a:r>
              <a:rPr lang="en-US" sz="1200" dirty="0"/>
              <a:t>,​</a:t>
            </a:r>
            <a:r>
              <a:rPr lang="en-US" sz="1200" dirty="0" err="1"/>
              <a:t>SoftwareSaved</a:t>
            </a:r>
            <a:r>
              <a:rPr lang="en-US" sz="1200" dirty="0"/>
              <a:t>,​</a:t>
            </a:r>
            <a:r>
              <a:rPr lang="en-US" sz="1200" dirty="0" err="1"/>
              <a:t>bigodines</a:t>
            </a:r>
            <a:r>
              <a:rPr lang="en-US" sz="1200" dirty="0"/>
              <a:t>,​</a:t>
            </a:r>
            <a:r>
              <a:rPr lang="en-US" sz="1200" dirty="0" err="1"/>
              <a:t>Rechenkraft_net</a:t>
            </a:r>
            <a:r>
              <a:rPr lang="en-US" sz="1200" dirty="0"/>
              <a:t>,​ </a:t>
            </a:r>
            <a:r>
              <a:rPr lang="en-US" sz="1200" dirty="0" err="1"/>
              <a:t>ToshioMatsuda</a:t>
            </a:r>
            <a:r>
              <a:rPr lang="en-US" sz="1200" dirty="0"/>
              <a:t>,​</a:t>
            </a:r>
            <a:r>
              <a:rPr lang="en-US" sz="1200" dirty="0" err="1"/>
              <a:t>UbuntuNet</a:t>
            </a:r>
            <a:r>
              <a:rPr lang="en-US" sz="1200" dirty="0"/>
              <a:t>,​</a:t>
            </a:r>
            <a:r>
              <a:rPr lang="en-US" sz="1200" dirty="0" err="1"/>
              <a:t>StratusLab</a:t>
            </a:r>
            <a:r>
              <a:rPr lang="en-US" sz="1200" dirty="0"/>
              <a:t>,​</a:t>
            </a:r>
            <a:r>
              <a:rPr lang="en-US" sz="1200" dirty="0" err="1"/>
              <a:t>yoyo_rkn</a:t>
            </a:r>
            <a:r>
              <a:rPr lang="en-US" sz="1200" dirty="0"/>
              <a:t>,​</a:t>
            </a:r>
            <a:r>
              <a:rPr lang="en-US" sz="1200" dirty="0" err="1"/>
              <a:t>CloudyGrids</a:t>
            </a:r>
            <a:r>
              <a:rPr lang="en-US" sz="1200" dirty="0"/>
              <a:t>,​ </a:t>
            </a:r>
            <a:r>
              <a:rPr lang="en-US" sz="1200" dirty="0" err="1"/>
              <a:t>planet_gridpp</a:t>
            </a:r>
            <a:r>
              <a:rPr lang="en-US" sz="1200" dirty="0"/>
              <a:t>,​</a:t>
            </a:r>
            <a:r>
              <a:rPr lang="en-US" sz="1200" dirty="0" err="1"/>
              <a:t>rohanmittal</a:t>
            </a:r>
            <a:r>
              <a:rPr lang="en-US" sz="1200" dirty="0"/>
              <a:t>,​</a:t>
            </a:r>
            <a:r>
              <a:rPr lang="en-US" sz="1200" dirty="0" err="1"/>
              <a:t>igeproject_eu</a:t>
            </a:r>
            <a:r>
              <a:rPr lang="en-US" sz="1200" dirty="0"/>
              <a:t>,​</a:t>
            </a:r>
            <a:r>
              <a:rPr lang="en-US" sz="1200" dirty="0" err="1"/>
              <a:t>metropoledigi</a:t>
            </a:r>
            <a:r>
              <a:rPr lang="en-US" sz="1200" dirty="0"/>
              <a:t>,​</a:t>
            </a:r>
            <a:r>
              <a:rPr lang="en-US" sz="1200" dirty="0" err="1"/>
              <a:t>ibnkureshi</a:t>
            </a:r>
            <a:r>
              <a:rPr lang="en-US" sz="1200" dirty="0"/>
              <a:t>,​ eela_na3,​</a:t>
            </a:r>
            <a:r>
              <a:rPr lang="en-US" sz="1200" dirty="0" err="1"/>
              <a:t>gravitazeroeu</a:t>
            </a:r>
            <a:r>
              <a:rPr lang="en-US" sz="1200" dirty="0"/>
              <a:t>,​GRDI2020,​</a:t>
            </a:r>
            <a:r>
              <a:rPr lang="en-US" sz="1200" dirty="0" err="1"/>
              <a:t>eresearchnz</a:t>
            </a:r>
            <a:r>
              <a:rPr lang="en-US" sz="1200" dirty="0"/>
              <a:t>,​</a:t>
            </a:r>
            <a:r>
              <a:rPr lang="en-US" sz="1200" dirty="0" err="1"/>
              <a:t>Jregazzi</a:t>
            </a:r>
            <a:r>
              <a:rPr lang="en-US" sz="1200" dirty="0"/>
              <a:t>,​</a:t>
            </a:r>
            <a:r>
              <a:rPr lang="en-US" sz="1200" dirty="0" err="1"/>
              <a:t>oancan</a:t>
            </a:r>
            <a:r>
              <a:rPr lang="en-US" sz="1200" dirty="0"/>
              <a:t>,​ </a:t>
            </a:r>
            <a:r>
              <a:rPr lang="en-US" sz="1200" dirty="0" err="1"/>
              <a:t>horizonfuelcel</a:t>
            </a:r>
            <a:r>
              <a:rPr lang="en-US" sz="1200" dirty="0"/>
              <a:t>,​</a:t>
            </a:r>
            <a:r>
              <a:rPr lang="en-US" sz="1200" dirty="0" err="1"/>
              <a:t>Gorekasa</a:t>
            </a:r>
            <a:r>
              <a:rPr lang="en-US" sz="1200" dirty="0"/>
              <a:t>,​nano86,​auzzie22314,​mit09</a:t>
            </a:r>
          </a:p>
          <a:p>
            <a:r>
              <a:rPr lang="en-US" sz="1200" dirty="0"/>
              <a:t>Enjoy.</a:t>
            </a:r>
          </a:p>
          <a:p>
            <a:r>
              <a:rPr lang="en-US" sz="1200" dirty="0"/>
              <a:t>Create twitter list from results. Tweet it!</a:t>
            </a:r>
          </a:p>
          <a:p>
            <a:r>
              <a:rPr lang="en-US" sz="1200" dirty="0"/>
              <a:t>Sign in with Twitter</a:t>
            </a:r>
          </a:p>
          <a:p>
            <a:endParaRPr lang="en-US" sz="1200" dirty="0"/>
          </a:p>
          <a:p>
            <a:r>
              <a:rPr lang="en-US" sz="1200" dirty="0"/>
              <a:t>    * Sign in with Twitter to make it easier to follow people, to filter out people you already know or to watch for cool new people your friends are following.</a:t>
            </a:r>
          </a:p>
          <a:p>
            <a:r>
              <a:rPr lang="en-US" sz="1200" dirty="0"/>
              <a:t>    * We will never post to Twitter without your explicit permission first.</a:t>
            </a:r>
          </a:p>
          <a:p>
            <a:r>
              <a:rPr lang="en-US" sz="1200" dirty="0"/>
              <a:t>    * You can revoke </a:t>
            </a:r>
            <a:r>
              <a:rPr lang="en-US" sz="1200" dirty="0" err="1"/>
              <a:t>Twiangulate's</a:t>
            </a:r>
            <a:r>
              <a:rPr lang="en-US" sz="1200" dirty="0"/>
              <a:t> access to your Twitter account at any time by changing your Connections settings on Twitter (link).</a:t>
            </a:r>
          </a:p>
          <a:p>
            <a:r>
              <a:rPr lang="en-US" sz="1200" dirty="0"/>
              <a:t>    * You confirm that you accept our Terms of Service.</a:t>
            </a:r>
          </a:p>
          <a:p>
            <a:endParaRPr lang="en-US" sz="1200" dirty="0"/>
          </a:p>
          <a:p>
            <a:r>
              <a:rPr lang="en-US" sz="1200" dirty="0"/>
              <a:t>Cancel Sign in with Twitter</a:t>
            </a:r>
          </a:p>
          <a:p>
            <a:r>
              <a:rPr lang="en-US" sz="1200" dirty="0"/>
              <a:t>Sign in with Twitter?</a:t>
            </a:r>
          </a:p>
          <a:p>
            <a:endParaRPr lang="en-US" sz="1200" dirty="0"/>
          </a:p>
          <a:p>
            <a:r>
              <a:rPr lang="en-US" sz="1200" dirty="0"/>
              <a:t>To see newly found users you should be signed in with Twitter.</a:t>
            </a:r>
          </a:p>
          <a:p>
            <a:r>
              <a:rPr lang="en-US" sz="1200" dirty="0"/>
              <a:t>Cancel Sign in with Twitter</a:t>
            </a:r>
          </a:p>
          <a:p>
            <a:endParaRPr lang="en-US" sz="1200" dirty="0"/>
          </a:p>
          <a:p>
            <a:r>
              <a:rPr lang="en-US" sz="1200" dirty="0"/>
              <a:t> </a:t>
            </a:r>
          </a:p>
          <a:p>
            <a:r>
              <a:rPr lang="en-US" sz="1200" dirty="0"/>
              <a:t> </a:t>
            </a:r>
          </a:p>
          <a:p>
            <a:endParaRPr lang="en-US" sz="1200" dirty="0"/>
          </a:p>
          <a:p>
            <a:r>
              <a:rPr lang="en-US" sz="1200" dirty="0"/>
              <a:t>    *</a:t>
            </a:r>
          </a:p>
          <a:p>
            <a:endParaRPr lang="en-US" sz="1200" dirty="0"/>
          </a:p>
          <a:p>
            <a:r>
              <a:rPr lang="en-US" sz="1200" dirty="0"/>
              <a:t>      "</a:t>
            </a:r>
            <a:r>
              <a:rPr lang="en-US" sz="1200" dirty="0" err="1"/>
              <a:t>Twiangulate</a:t>
            </a:r>
            <a:r>
              <a:rPr lang="en-US" sz="1200" dirty="0"/>
              <a:t> can tell me who the people I listen to are, in turn, listening to"</a:t>
            </a:r>
          </a:p>
          <a:p>
            <a:r>
              <a:rPr lang="en-US" sz="1200" dirty="0"/>
              <a:t>    *</a:t>
            </a:r>
          </a:p>
          <a:p>
            <a:endParaRPr lang="en-US" sz="1200" dirty="0"/>
          </a:p>
          <a:p>
            <a:r>
              <a:rPr lang="en-US" sz="1200" dirty="0"/>
              <a:t>      "That's pretty hot stuff"</a:t>
            </a:r>
          </a:p>
          <a:p>
            <a:r>
              <a:rPr lang="en-US" sz="1200" dirty="0"/>
              <a:t>    *</a:t>
            </a:r>
          </a:p>
          <a:p>
            <a:endParaRPr lang="en-US" sz="1200" dirty="0"/>
          </a:p>
          <a:p>
            <a:r>
              <a:rPr lang="en-US" sz="1200" dirty="0"/>
              <a:t>      "Find connections you</a:t>
            </a:r>
          </a:p>
          <a:p>
            <a:r>
              <a:rPr lang="en-US" sz="1200" dirty="0"/>
              <a:t>      might have in common"</a:t>
            </a:r>
          </a:p>
          <a:p>
            <a:r>
              <a:rPr lang="en-US" sz="1200" dirty="0"/>
              <a:t>    *</a:t>
            </a:r>
          </a:p>
          <a:p>
            <a:endParaRPr lang="en-US" sz="1200" dirty="0"/>
          </a:p>
          <a:p>
            <a:r>
              <a:rPr lang="en-US" sz="1200" dirty="0"/>
              <a:t>      "A good virtual parlor game"</a:t>
            </a:r>
          </a:p>
          <a:p>
            <a:r>
              <a:rPr lang="en-US" sz="1200" dirty="0"/>
              <a:t>    *</a:t>
            </a:r>
          </a:p>
          <a:p>
            <a:endParaRPr lang="en-US" sz="1200" dirty="0"/>
          </a:p>
          <a:p>
            <a:r>
              <a:rPr lang="en-US" sz="1200" dirty="0"/>
              <a:t>      "Discover the common followers of your three biggest competitors on Twitter"</a:t>
            </a:r>
          </a:p>
          <a:p>
            <a:r>
              <a:rPr lang="en-US" sz="1200" dirty="0"/>
              <a:t>    *</a:t>
            </a:r>
          </a:p>
          <a:p>
            <a:endParaRPr lang="en-US" sz="1200" dirty="0"/>
          </a:p>
          <a:p>
            <a:r>
              <a:rPr lang="en-US" sz="1200" dirty="0"/>
              <a:t>      "</a:t>
            </a:r>
            <a:r>
              <a:rPr lang="en-US" sz="1200" dirty="0" err="1"/>
              <a:t>Twiangulate</a:t>
            </a:r>
            <a:r>
              <a:rPr lang="en-US" sz="1200" dirty="0"/>
              <a:t> is one of the coolest online tools that I've found"</a:t>
            </a:r>
          </a:p>
          <a:p>
            <a:r>
              <a:rPr lang="en-US" sz="1200" dirty="0"/>
              <a:t>    *</a:t>
            </a:r>
          </a:p>
          <a:p>
            <a:endParaRPr lang="en-US" sz="1200" dirty="0"/>
          </a:p>
          <a:p>
            <a:r>
              <a:rPr lang="en-US" sz="1200" dirty="0"/>
              <a:t>      "Wow @</a:t>
            </a:r>
            <a:r>
              <a:rPr lang="en-US" sz="1200" dirty="0" err="1"/>
              <a:t>twiangulate</a:t>
            </a:r>
            <a:r>
              <a:rPr lang="en-US" sz="1200" dirty="0"/>
              <a:t>... is very cool Twitter follower analysis tool"</a:t>
            </a:r>
          </a:p>
          <a:p>
            <a:r>
              <a:rPr lang="en-US" sz="1200" dirty="0"/>
              <a:t>    *</a:t>
            </a:r>
          </a:p>
          <a:p>
            <a:endParaRPr lang="en-US" sz="1200" dirty="0"/>
          </a:p>
          <a:p>
            <a:r>
              <a:rPr lang="en-US" sz="1200" dirty="0"/>
              <a:t>      "</a:t>
            </a:r>
            <a:r>
              <a:rPr lang="en-US" sz="1200" dirty="0" err="1"/>
              <a:t>Twiangulate</a:t>
            </a:r>
            <a:r>
              <a:rPr lang="en-US" sz="1200" dirty="0"/>
              <a:t> makes Twitter start to look a little like LinkedIn, revealing a network of interests, not just strategic friends"</a:t>
            </a:r>
          </a:p>
          <a:p>
            <a:endParaRPr lang="en-US" sz="1200" dirty="0"/>
          </a:p>
          <a:p>
            <a:r>
              <a:rPr lang="en-US" sz="1200" dirty="0"/>
              <a:t>Like this? Please share: | |</a:t>
            </a:r>
          </a:p>
          <a:p>
            <a:r>
              <a:rPr lang="en-US" sz="1200" dirty="0"/>
              <a:t>Follow on Twitter Add to </a:t>
            </a:r>
            <a:r>
              <a:rPr lang="en-US" sz="1200" dirty="0" err="1"/>
              <a:t>del.icio.us</a:t>
            </a:r>
            <a:r>
              <a:rPr lang="en-US" sz="1200" dirty="0"/>
              <a:t> Submit to </a:t>
            </a:r>
            <a:r>
              <a:rPr lang="en-US" sz="1200" dirty="0" err="1"/>
              <a:t>digg</a:t>
            </a:r>
            <a:r>
              <a:rPr lang="en-US" sz="1200" dirty="0"/>
              <a:t> Submit to </a:t>
            </a:r>
            <a:r>
              <a:rPr lang="en-US" sz="1200" dirty="0" err="1"/>
              <a:t>Reddit</a:t>
            </a:r>
            <a:r>
              <a:rPr lang="en-US" sz="1200" dirty="0"/>
              <a:t> Submit to </a:t>
            </a:r>
            <a:r>
              <a:rPr lang="en-US" sz="1200" dirty="0" err="1"/>
              <a:t>StumbleUpon</a:t>
            </a:r>
            <a:r>
              <a:rPr lang="en-US" sz="1200" dirty="0"/>
              <a:t> Submit to Facebook</a:t>
            </a:r>
          </a:p>
          <a:p>
            <a:r>
              <a:rPr lang="en-US" sz="1200" dirty="0"/>
              <a:t>Build a map | Public maps | Home | Blog | FAQs | Terms | Contact</a:t>
            </a:r>
          </a:p>
          <a:p>
            <a:r>
              <a:rPr lang="en-US" sz="1200" dirty="0"/>
              <a:t>Brought to you by the team behind </a:t>
            </a:r>
            <a:r>
              <a:rPr lang="en-US" sz="1200" dirty="0" err="1"/>
              <a:t>Blogads.com</a:t>
            </a:r>
            <a:r>
              <a:rPr lang="en-US" sz="1200" dirty="0"/>
              <a:t> including these </a:t>
            </a:r>
            <a:r>
              <a:rPr lang="en-US" sz="1200" dirty="0" err="1"/>
              <a:t>tweeps</a:t>
            </a:r>
            <a:r>
              <a:rPr lang="en-US" sz="1200" dirty="0"/>
              <a:t>.</a:t>
            </a:r>
          </a:p>
          <a:p>
            <a:r>
              <a:rPr lang="en-US" sz="1200" dirty="0"/>
              <a:t>© 2009-2011 </a:t>
            </a:r>
            <a:r>
              <a:rPr lang="en-US" sz="1200" dirty="0" err="1"/>
              <a:t>Pressflex</a:t>
            </a:r>
            <a:r>
              <a:rPr lang="en-US" sz="1200" dirty="0"/>
              <a:t> LLC</a:t>
            </a:r>
          </a:p>
          <a:p>
            <a:r>
              <a:rPr lang="en-US" sz="1200" dirty="0"/>
              <a:t>Glad you're having fun!</a:t>
            </a:r>
          </a:p>
          <a:p>
            <a:endParaRPr lang="en-US" sz="1200" dirty="0"/>
          </a:p>
          <a:p>
            <a:r>
              <a:rPr lang="en-US" sz="1200" dirty="0"/>
              <a:t>Just sign in with Twitter, and you can keep right on </a:t>
            </a:r>
            <a:r>
              <a:rPr lang="en-US" sz="1200" dirty="0" err="1"/>
              <a:t>twiangulating</a:t>
            </a:r>
            <a:r>
              <a:rPr lang="en-US" sz="1200" dirty="0"/>
              <a:t>!</a:t>
            </a:r>
          </a:p>
          <a:p>
            <a:r>
              <a:rPr lang="en-US" sz="1200" dirty="0"/>
              <a:t>Email: (no sales or spam, cool tips only) Tweet this: 140 I'm at http://</a:t>
            </a:r>
            <a:r>
              <a:rPr lang="en-US" sz="1200" dirty="0" err="1"/>
              <a:t>twiangulate.com</a:t>
            </a:r>
            <a:r>
              <a:rPr lang="en-US" sz="1200" dirty="0"/>
              <a:t> where you can analyze your followers, search Twitter bios and uncover hidden connections. Follow @</a:t>
            </a:r>
            <a:r>
              <a:rPr lang="en-US" sz="1200" dirty="0" err="1"/>
              <a:t>twiangulate</a:t>
            </a:r>
            <a:r>
              <a:rPr lang="en-US" sz="1200" dirty="0"/>
              <a:t> Sign in with Twitter By clicking "Sign in with Twitter", you agree to our terms.</a:t>
            </a:r>
          </a:p>
          <a:p>
            <a:r>
              <a:rPr lang="en-US" sz="1200" dirty="0"/>
              <a:t>Cancel</a:t>
            </a:r>
          </a:p>
        </p:txBody>
      </p:sp>
      <p:sp>
        <p:nvSpPr>
          <p:cNvPr id="8" name="Rectangle 4"/>
          <p:cNvSpPr>
            <a:spLocks/>
          </p:cNvSpPr>
          <p:nvPr/>
        </p:nvSpPr>
        <p:spPr bwMode="auto">
          <a:xfrm>
            <a:off x="242888" y="980728"/>
            <a:ext cx="828955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r>
              <a:rPr lang="en-US" dirty="0" smtClean="0">
                <a:solidFill>
                  <a:srgbClr val="6666FF"/>
                </a:solidFill>
                <a:latin typeface="Arial Bold" charset="0"/>
                <a:ea typeface="ＭＳ Ｐゴシック" charset="0"/>
                <a:cs typeface="Arial Bold" charset="0"/>
                <a:sym typeface="Arial Bold" charset="0"/>
              </a:rPr>
              <a:t>10</a:t>
            </a:r>
            <a:r>
              <a:rPr lang="en-US" sz="2800" baseline="30000" dirty="0" smtClean="0">
                <a:solidFill>
                  <a:srgbClr val="6666FF"/>
                </a:solidFill>
                <a:latin typeface="Arial Bold" charset="0"/>
                <a:ea typeface="ＭＳ Ｐゴシック" charset="0"/>
                <a:cs typeface="Arial Bold" charset="0"/>
                <a:sym typeface="Arial Bold" charset="0"/>
              </a:rPr>
              <a:t>th</a:t>
            </a:r>
            <a:r>
              <a:rPr lang="en-US" sz="2800" dirty="0" smtClean="0">
                <a:solidFill>
                  <a:srgbClr val="6666FF"/>
                </a:solidFill>
                <a:latin typeface="Arial Bold" charset="0"/>
                <a:ea typeface="ＭＳ Ｐゴシック" charset="0"/>
                <a:cs typeface="Arial Bold" charset="0"/>
                <a:sym typeface="Arial Bold" charset="0"/>
              </a:rPr>
              <a:t> e-</a:t>
            </a:r>
            <a:r>
              <a:rPr lang="en-US" sz="2800" dirty="0" err="1" smtClean="0">
                <a:solidFill>
                  <a:srgbClr val="6666FF"/>
                </a:solidFill>
                <a:latin typeface="Arial Bold" charset="0"/>
                <a:ea typeface="ＭＳ Ｐゴシック" charset="0"/>
                <a:cs typeface="Arial Bold" charset="0"/>
                <a:sym typeface="Arial Bold" charset="0"/>
              </a:rPr>
              <a:t>Concertation</a:t>
            </a:r>
            <a:r>
              <a:rPr lang="en-US" sz="2800" dirty="0" smtClean="0">
                <a:solidFill>
                  <a:srgbClr val="6666FF"/>
                </a:solidFill>
                <a:latin typeface="Arial Bold" charset="0"/>
                <a:ea typeface="ＭＳ Ｐゴシック" charset="0"/>
                <a:cs typeface="Arial Bold" charset="0"/>
                <a:sym typeface="Arial Bold" charset="0"/>
              </a:rPr>
              <a:t>, 6-7 March, Brussels</a:t>
            </a:r>
            <a:endParaRPr lang="en-US" sz="2800" dirty="0">
              <a:solidFill>
                <a:srgbClr val="6666FF"/>
              </a:solidFill>
              <a:latin typeface="Arial Bold" charset="0"/>
              <a:ea typeface="ＭＳ Ｐゴシック" charset="0"/>
              <a:cs typeface="Arial Bold" charset="0"/>
              <a:sym typeface="Arial Bold" charset="0"/>
            </a:endParaRPr>
          </a:p>
        </p:txBody>
      </p:sp>
      <p:sp>
        <p:nvSpPr>
          <p:cNvPr id="7" name="TextBox 6"/>
          <p:cNvSpPr txBox="1"/>
          <p:nvPr/>
        </p:nvSpPr>
        <p:spPr>
          <a:xfrm>
            <a:off x="301464" y="2057400"/>
            <a:ext cx="5718336" cy="3785652"/>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130 attendees, representing 80 projects</a:t>
            </a:r>
          </a:p>
          <a:p>
            <a:pPr marL="342900" indent="-342900" algn="l">
              <a:buFont typeface="Arial"/>
              <a:buChar char="•"/>
            </a:pP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212 visits</a:t>
            </a:r>
            <a:endParaRPr lang="en-US" sz="2400" dirty="0">
              <a:latin typeface="Arial" pitchFamily="34" charset="0"/>
              <a:cs typeface="Arial" pitchFamily="34" charset="0"/>
            </a:endParaRPr>
          </a:p>
          <a:p>
            <a:pPr marL="342900" indent="-342900" algn="l">
              <a:buFont typeface="Arial"/>
              <a:buChar char="•"/>
            </a:pPr>
            <a:r>
              <a:rPr lang="en-US" sz="2400" dirty="0" smtClean="0">
                <a:latin typeface="Arial" pitchFamily="34" charset="0"/>
                <a:cs typeface="Arial" pitchFamily="34" charset="0"/>
              </a:rPr>
              <a:t>E-</a:t>
            </a:r>
            <a:r>
              <a:rPr lang="en-US" sz="2400" dirty="0" err="1" smtClean="0">
                <a:latin typeface="Arial" pitchFamily="34" charset="0"/>
                <a:cs typeface="Arial" pitchFamily="34" charset="0"/>
              </a:rPr>
              <a:t>ScienceTalk</a:t>
            </a:r>
            <a:r>
              <a:rPr lang="en-US" sz="2400" dirty="0" smtClean="0">
                <a:latin typeface="Arial" pitchFamily="34" charset="0"/>
                <a:cs typeface="Arial" pitchFamily="34" charset="0"/>
              </a:rPr>
              <a:t>: 51 visits</a:t>
            </a:r>
          </a:p>
          <a:p>
            <a:pPr marL="342900" indent="-342900" algn="l">
              <a:buFont typeface="Arial"/>
              <a:buChar char="•"/>
            </a:pPr>
            <a:r>
              <a:rPr lang="en-US" sz="2400" dirty="0" smtClean="0">
                <a:latin typeface="Arial" pitchFamily="34" charset="0"/>
                <a:cs typeface="Arial" pitchFamily="34" charset="0"/>
              </a:rPr>
              <a:t>Spotlight in </a:t>
            </a:r>
            <a:r>
              <a:rPr lang="en-US" sz="2400" dirty="0" err="1" smtClean="0">
                <a:latin typeface="Arial" pitchFamily="34" charset="0"/>
                <a:cs typeface="Arial" pitchFamily="34" charset="0"/>
              </a:rPr>
              <a:t>iSGTW</a:t>
            </a:r>
            <a:r>
              <a:rPr lang="en-US" sz="2400" dirty="0" smtClean="0">
                <a:latin typeface="Arial" pitchFamily="34" charset="0"/>
                <a:cs typeface="Arial" pitchFamily="34" charset="0"/>
              </a:rPr>
              <a:t>: 5 likes, 201 page views</a:t>
            </a:r>
          </a:p>
          <a:p>
            <a:pPr marL="342900" indent="-342900" algn="l">
              <a:buFont typeface="Arial"/>
              <a:buChar char="•"/>
            </a:pPr>
            <a:r>
              <a:rPr lang="en-US" sz="2400" dirty="0" smtClean="0">
                <a:latin typeface="Arial" pitchFamily="34" charset="0"/>
                <a:cs typeface="Arial" pitchFamily="34" charset="0"/>
              </a:rPr>
              <a:t>FP7 Success Stories competition</a:t>
            </a:r>
          </a:p>
          <a:p>
            <a:pPr marL="342900" indent="-342900" algn="l">
              <a:buFont typeface="Arial"/>
              <a:buChar char="•"/>
            </a:pPr>
            <a:r>
              <a:rPr lang="en-US" sz="2400" dirty="0" smtClean="0">
                <a:latin typeface="Arial" pitchFamily="34" charset="0"/>
                <a:cs typeface="Arial" pitchFamily="34" charset="0"/>
              </a:rPr>
              <a:t>15 entries in 3 categories</a:t>
            </a:r>
          </a:p>
          <a:p>
            <a:pPr marL="342900" indent="-342900" algn="l">
              <a:buFont typeface="Arial"/>
              <a:buChar char="•"/>
            </a:pPr>
            <a:r>
              <a:rPr lang="en-US" sz="2400" dirty="0" smtClean="0">
                <a:latin typeface="Arial" pitchFamily="34" charset="0"/>
                <a:cs typeface="Arial" pitchFamily="34" charset="0"/>
              </a:rPr>
              <a:t>Success stories featured in </a:t>
            </a:r>
            <a:r>
              <a:rPr lang="en-US" sz="2400" dirty="0" err="1" smtClean="0">
                <a:latin typeface="Arial" pitchFamily="34" charset="0"/>
                <a:cs typeface="Arial" pitchFamily="34" charset="0"/>
              </a:rPr>
              <a:t>iSGTW</a:t>
            </a:r>
            <a:r>
              <a:rPr lang="en-US" sz="2400" dirty="0" smtClean="0">
                <a:latin typeface="Arial" pitchFamily="34" charset="0"/>
                <a:cs typeface="Arial" pitchFamily="34" charset="0"/>
              </a:rPr>
              <a:t> e.g. lead feature 11 September 2013</a:t>
            </a:r>
            <a:endParaRPr lang="en-US" sz="2400" dirty="0">
              <a:latin typeface="Arial" pitchFamily="34" charset="0"/>
              <a:cs typeface="Arial" pitchFamily="34" charset="0"/>
            </a:endParaRPr>
          </a:p>
        </p:txBody>
      </p:sp>
      <p:sp>
        <p:nvSpPr>
          <p:cNvPr id="10" name="Title 1"/>
          <p:cNvSpPr>
            <a:spLocks noGrp="1"/>
          </p:cNvSpPr>
          <p:nvPr>
            <p:ph type="title"/>
          </p:nvPr>
        </p:nvSpPr>
        <p:spPr>
          <a:xfrm>
            <a:off x="911659" y="0"/>
            <a:ext cx="8229600" cy="838200"/>
          </a:xfrm>
        </p:spPr>
        <p:txBody>
          <a:bodyPr/>
          <a:lstStyle/>
          <a:p>
            <a:r>
              <a:rPr lang="en-GB" dirty="0" smtClean="0"/>
              <a:t>E-</a:t>
            </a:r>
            <a:r>
              <a:rPr lang="en-GB" dirty="0" err="1" smtClean="0"/>
              <a:t>Concertation</a:t>
            </a:r>
            <a:r>
              <a:rPr lang="en-GB" dirty="0" smtClean="0"/>
              <a:t> event</a:t>
            </a:r>
            <a:endParaRPr lang="en-GB" dirty="0"/>
          </a:p>
        </p:txBody>
      </p:sp>
      <p:sp>
        <p:nvSpPr>
          <p:cNvPr id="11"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27</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200" y="1974860"/>
            <a:ext cx="2870200" cy="4058504"/>
          </a:xfrm>
          <a:prstGeom prst="rect">
            <a:avLst/>
          </a:prstGeom>
          <a:effectLst>
            <a:outerShdw blurRad="88900" dist="88900" dir="13500000" algn="br" rotWithShape="0">
              <a:prstClr val="black">
                <a:alpha val="40000"/>
              </a:prstClr>
            </a:outerShdw>
          </a:effectLst>
        </p:spPr>
      </p:pic>
    </p:spTree>
    <p:extLst>
      <p:ext uri="{BB962C8B-B14F-4D97-AF65-F5344CB8AC3E}">
        <p14:creationId xmlns:p14="http://schemas.microsoft.com/office/powerpoint/2010/main" val="345480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700808"/>
            <a:ext cx="7200800" cy="3970318"/>
          </a:xfrm>
          <a:prstGeom prst="rect">
            <a:avLst/>
          </a:prstGeom>
          <a:noFill/>
        </p:spPr>
        <p:txBody>
          <a:bodyPr wrap="square" rtlCol="0">
            <a:spAutoFit/>
          </a:bodyPr>
          <a:lstStyle/>
          <a:p>
            <a:pPr marL="342900" indent="-342900" algn="l">
              <a:buFont typeface="Arial"/>
              <a:buChar char="•"/>
            </a:pPr>
            <a:r>
              <a:rPr lang="en-US" dirty="0" smtClean="0">
                <a:latin typeface="Arial" pitchFamily="34" charset="0"/>
                <a:cs typeface="Arial" pitchFamily="34" charset="0"/>
              </a:rPr>
              <a:t>Reaching target audience with Briefings</a:t>
            </a:r>
          </a:p>
          <a:p>
            <a:pPr marL="800100" lvl="1" indent="-342900" algn="l">
              <a:buFont typeface="Wingdings" charset="2"/>
              <a:buChar char="ü"/>
            </a:pPr>
            <a:r>
              <a:rPr lang="en-US" dirty="0" smtClean="0">
                <a:latin typeface="Arial" pitchFamily="34" charset="0"/>
                <a:cs typeface="Arial" pitchFamily="34" charset="0"/>
              </a:rPr>
              <a:t>Attend events where high level policy makers are in attendance</a:t>
            </a:r>
          </a:p>
          <a:p>
            <a:pPr marL="342900" indent="-342900" algn="l">
              <a:buFont typeface="Arial"/>
              <a:buChar char="•"/>
            </a:pPr>
            <a:r>
              <a:rPr lang="en-US" dirty="0" smtClean="0">
                <a:latin typeface="Arial" pitchFamily="34" charset="0"/>
                <a:cs typeface="Arial" pitchFamily="34" charset="0"/>
              </a:rPr>
              <a:t>Transient nature of web tools: </a:t>
            </a:r>
            <a:r>
              <a:rPr lang="en-US" dirty="0" err="1" smtClean="0">
                <a:latin typeface="Arial" pitchFamily="34" charset="0"/>
                <a:cs typeface="Arial" pitchFamily="34" charset="0"/>
              </a:rPr>
              <a:t>Klout</a:t>
            </a:r>
            <a:r>
              <a:rPr lang="en-US" dirty="0" smtClean="0">
                <a:latin typeface="Arial" pitchFamily="34" charset="0"/>
                <a:cs typeface="Arial" pitchFamily="34" charset="0"/>
              </a:rPr>
              <a:t> score change, Twitter API changes</a:t>
            </a:r>
          </a:p>
          <a:p>
            <a:pPr marL="800100" lvl="1" indent="-342900" algn="l">
              <a:buFont typeface="Wingdings" charset="2"/>
              <a:buChar char="ü"/>
            </a:pPr>
            <a:r>
              <a:rPr lang="en-US" dirty="0" smtClean="0">
                <a:latin typeface="Arial" pitchFamily="34" charset="0"/>
                <a:cs typeface="Arial" pitchFamily="34" charset="0"/>
              </a:rPr>
              <a:t>Collect feedback and export data regularly</a:t>
            </a:r>
          </a:p>
          <a:p>
            <a:pPr marL="342900" indent="-342900" algn="l">
              <a:buFont typeface="Arial"/>
              <a:buChar char="•"/>
            </a:pPr>
            <a:r>
              <a:rPr lang="en-US" dirty="0" smtClean="0">
                <a:latin typeface="Arial" pitchFamily="34" charset="0"/>
                <a:cs typeface="Arial" pitchFamily="34" charset="0"/>
              </a:rPr>
              <a:t>Staffing issues</a:t>
            </a:r>
          </a:p>
          <a:p>
            <a:pPr marL="800100" lvl="1" indent="-342900" algn="l">
              <a:buFont typeface="Wingdings" charset="2"/>
              <a:buChar char="ü"/>
            </a:pPr>
            <a:r>
              <a:rPr lang="en-US" dirty="0" smtClean="0">
                <a:latin typeface="Arial" pitchFamily="34" charset="0"/>
                <a:cs typeface="Arial" pitchFamily="34" charset="0"/>
              </a:rPr>
              <a:t>Balancing effort needed in WP3</a:t>
            </a:r>
            <a:endParaRPr lang="en-US" dirty="0">
              <a:latin typeface="Arial" pitchFamily="34" charset="0"/>
              <a:cs typeface="Arial" pitchFamily="34" charset="0"/>
            </a:endParaRPr>
          </a:p>
        </p:txBody>
      </p:sp>
      <p:sp>
        <p:nvSpPr>
          <p:cNvPr id="8" name="Title 1"/>
          <p:cNvSpPr>
            <a:spLocks noGrp="1"/>
          </p:cNvSpPr>
          <p:nvPr>
            <p:ph type="title"/>
          </p:nvPr>
        </p:nvSpPr>
        <p:spPr>
          <a:xfrm>
            <a:off x="911659" y="0"/>
            <a:ext cx="8229600" cy="838200"/>
          </a:xfrm>
        </p:spPr>
        <p:txBody>
          <a:bodyPr/>
          <a:lstStyle/>
          <a:p>
            <a:r>
              <a:rPr lang="en-GB" dirty="0" smtClean="0"/>
              <a:t>WP1 Issues</a:t>
            </a:r>
            <a:endParaRPr lang="en-GB" dirty="0"/>
          </a:p>
        </p:txBody>
      </p:sp>
      <p:sp>
        <p:nvSpPr>
          <p:cNvPr id="9"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0"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28</a:t>
            </a:fld>
            <a:endParaRPr lang="en-US" dirty="0"/>
          </a:p>
        </p:txBody>
      </p:sp>
    </p:spTree>
    <p:extLst>
      <p:ext uri="{BB962C8B-B14F-4D97-AF65-F5344CB8AC3E}">
        <p14:creationId xmlns:p14="http://schemas.microsoft.com/office/powerpoint/2010/main" val="1929465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295397"/>
            <a:ext cx="7543799" cy="4524315"/>
          </a:xfrm>
          <a:prstGeom prst="rect">
            <a:avLst/>
          </a:prstGeom>
          <a:noFill/>
        </p:spPr>
        <p:txBody>
          <a:bodyPr wrap="square" rtlCol="0">
            <a:spAutoFit/>
          </a:bodyPr>
          <a:lstStyle/>
          <a:p>
            <a:pPr marL="342900" indent="-342900" algn="l">
              <a:buFont typeface="Arial"/>
              <a:buChar char="•"/>
            </a:pPr>
            <a:r>
              <a:rPr lang="en-US" sz="2400" dirty="0" smtClean="0">
                <a:latin typeface="Arial" pitchFamily="34" charset="0"/>
                <a:cs typeface="Arial" pitchFamily="34" charset="0"/>
              </a:rPr>
              <a:t>WP1 has expanded distribution of the Briefings to regions outside of Europe, with pick-ups from twitter, v.gd also important</a:t>
            </a:r>
          </a:p>
          <a:p>
            <a:pPr marL="342900" indent="-342900" algn="l">
              <a:buFont typeface="Arial"/>
              <a:buChar char="•"/>
            </a:pPr>
            <a:r>
              <a:rPr lang="en-US" sz="2400" dirty="0" smtClean="0">
                <a:latin typeface="Arial" pitchFamily="34" charset="0"/>
                <a:cs typeface="Arial" pitchFamily="34" charset="0"/>
              </a:rPr>
              <a:t>Feedback gathering and impact assessment has been integral to all e-ScienceTalk products</a:t>
            </a:r>
          </a:p>
          <a:p>
            <a:pPr marL="342900" indent="-342900" algn="l">
              <a:buFont typeface="Arial"/>
              <a:buChar char="•"/>
            </a:pPr>
            <a:r>
              <a:rPr lang="en-US" sz="2400" dirty="0" smtClean="0">
                <a:latin typeface="Arial" pitchFamily="34" charset="0"/>
                <a:cs typeface="Arial" pitchFamily="34" charset="0"/>
              </a:rPr>
              <a:t>Social media and online tools used for data gathering</a:t>
            </a:r>
          </a:p>
          <a:p>
            <a:pPr marL="342900" indent="-342900" algn="l">
              <a:buFont typeface="Arial"/>
              <a:buChar char="•"/>
            </a:pPr>
            <a:r>
              <a:rPr lang="en-US" sz="2400" dirty="0" smtClean="0">
                <a:latin typeface="Arial" pitchFamily="34" charset="0"/>
                <a:cs typeface="Arial" pitchFamily="34" charset="0"/>
              </a:rPr>
              <a:t>Event attendance, media impact – </a:t>
            </a:r>
            <a:r>
              <a:rPr lang="en-US" sz="2400" dirty="0" err="1" smtClean="0">
                <a:latin typeface="Arial" pitchFamily="34" charset="0"/>
                <a:cs typeface="Arial" pitchFamily="34" charset="0"/>
              </a:rPr>
              <a:t>GridCast</a:t>
            </a:r>
            <a:r>
              <a:rPr lang="en-US" sz="2400" dirty="0" smtClean="0">
                <a:latin typeface="Arial" pitchFamily="34" charset="0"/>
                <a:cs typeface="Arial" pitchFamily="34" charset="0"/>
              </a:rPr>
              <a:t> has large reach and viewed as significant to event success</a:t>
            </a:r>
          </a:p>
          <a:p>
            <a:pPr marL="342900" indent="-342900" algn="l">
              <a:buFont typeface="Arial"/>
              <a:buChar char="•"/>
            </a:pPr>
            <a:r>
              <a:rPr lang="en-US" sz="2400" dirty="0" smtClean="0">
                <a:latin typeface="Arial" pitchFamily="34" charset="0"/>
                <a:cs typeface="Arial" pitchFamily="34" charset="0"/>
              </a:rPr>
              <a:t>E-</a:t>
            </a:r>
            <a:r>
              <a:rPr lang="en-US" sz="2400" dirty="0" err="1" smtClean="0">
                <a:latin typeface="Arial" pitchFamily="34" charset="0"/>
                <a:cs typeface="Arial" pitchFamily="34" charset="0"/>
              </a:rPr>
              <a:t>Concertation</a:t>
            </a:r>
            <a:r>
              <a:rPr lang="en-US" sz="2400" dirty="0" smtClean="0">
                <a:latin typeface="Arial" pitchFamily="34" charset="0"/>
                <a:cs typeface="Arial" pitchFamily="34" charset="0"/>
              </a:rPr>
              <a:t> Meetings raised e-</a:t>
            </a:r>
            <a:r>
              <a:rPr lang="en-US" sz="2400" dirty="0" err="1" smtClean="0">
                <a:latin typeface="Arial" pitchFamily="34" charset="0"/>
                <a:cs typeface="Arial" pitchFamily="34" charset="0"/>
              </a:rPr>
              <a:t>ScienceTalk</a:t>
            </a:r>
            <a:r>
              <a:rPr lang="en-US" sz="2400" dirty="0" smtClean="0">
                <a:latin typeface="Arial" pitchFamily="34" charset="0"/>
                <a:cs typeface="Arial" pitchFamily="34" charset="0"/>
              </a:rPr>
              <a:t> and e-Infrastructures’ profile with the media</a:t>
            </a:r>
            <a:endParaRPr lang="en-US" sz="2400" dirty="0">
              <a:latin typeface="Arial" pitchFamily="34" charset="0"/>
              <a:cs typeface="Arial" pitchFamily="34" charset="0"/>
            </a:endParaRPr>
          </a:p>
        </p:txBody>
      </p:sp>
      <p:sp>
        <p:nvSpPr>
          <p:cNvPr id="9" name="Title 1"/>
          <p:cNvSpPr>
            <a:spLocks noGrp="1"/>
          </p:cNvSpPr>
          <p:nvPr>
            <p:ph type="title"/>
          </p:nvPr>
        </p:nvSpPr>
        <p:spPr>
          <a:xfrm>
            <a:off x="911659" y="0"/>
            <a:ext cx="8229600" cy="838200"/>
          </a:xfrm>
        </p:spPr>
        <p:txBody>
          <a:bodyPr/>
          <a:lstStyle/>
          <a:p>
            <a:r>
              <a:rPr lang="en-GB" dirty="0" smtClean="0"/>
              <a:t>Summary</a:t>
            </a:r>
            <a:endParaRPr lang="en-GB" dirty="0"/>
          </a:p>
        </p:txBody>
      </p:sp>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1" name="Slide Number Placeholder 3"/>
          <p:cNvSpPr>
            <a:spLocks noGrp="1"/>
          </p:cNvSpPr>
          <p:nvPr>
            <p:ph type="sldNum" sz="quarter" idx="4"/>
          </p:nvPr>
        </p:nvSpPr>
        <p:spPr>
          <a:xfrm>
            <a:off x="7010400" y="6619875"/>
            <a:ext cx="2133600" cy="476250"/>
          </a:xfrm>
        </p:spPr>
        <p:txBody>
          <a:bodyPr/>
          <a:lstStyle/>
          <a:p>
            <a:fld id="{663F0CE1-9F77-1D4D-B7AC-9370637A79D6}" type="slidenum">
              <a:rPr lang="en-US"/>
              <a:pPr/>
              <a:t>29</a:t>
            </a:fld>
            <a:endParaRPr lang="en-US" dirty="0"/>
          </a:p>
        </p:txBody>
      </p:sp>
    </p:spTree>
    <p:extLst>
      <p:ext uri="{BB962C8B-B14F-4D97-AF65-F5344CB8AC3E}">
        <p14:creationId xmlns:p14="http://schemas.microsoft.com/office/powerpoint/2010/main" val="342472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p:cNvSpPr>
          <p:nvPr/>
        </p:nvSpPr>
        <p:spPr bwMode="auto">
          <a:xfrm>
            <a:off x="673100" y="1447800"/>
            <a:ext cx="4254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800" b="1" dirty="0">
                <a:solidFill>
                  <a:schemeClr val="tx1"/>
                </a:solidFill>
                <a:latin typeface="Arial Bold" charset="0"/>
                <a:ea typeface="ＭＳ Ｐゴシック" charset="0"/>
                <a:cs typeface="Arial Bold" charset="0"/>
                <a:sym typeface="Arial Bold" charset="0"/>
              </a:rPr>
              <a:t>3 Beneficiaries</a:t>
            </a:r>
            <a:r>
              <a:rPr lang="en-US" sz="2800" b="1" dirty="0">
                <a:solidFill>
                  <a:schemeClr val="tx1"/>
                </a:solidFill>
                <a:latin typeface="Arial" charset="0"/>
                <a:ea typeface="ＭＳ Ｐゴシック" charset="0"/>
                <a:cs typeface="Arial" charset="0"/>
                <a:sym typeface="Arial" charset="0"/>
              </a:rPr>
              <a:t> </a:t>
            </a:r>
            <a:endParaRPr lang="en-US" sz="2800" b="1" dirty="0" smtClean="0">
              <a:solidFill>
                <a:schemeClr val="tx1"/>
              </a:solidFill>
              <a:latin typeface="Arial" charset="0"/>
              <a:ea typeface="ＭＳ Ｐゴシック" charset="0"/>
              <a:cs typeface="Arial" charset="0"/>
              <a:sym typeface="Arial" charset="0"/>
            </a:endParaRPr>
          </a:p>
          <a:p>
            <a:pPr algn="l"/>
            <a:r>
              <a:rPr lang="en-US" sz="1800" b="1" dirty="0" smtClean="0">
                <a:solidFill>
                  <a:schemeClr val="tx1"/>
                </a:solidFill>
                <a:latin typeface="Arial Bold" charset="0"/>
                <a:ea typeface="ＭＳ Ｐゴシック" charset="0"/>
                <a:cs typeface="Arial Bold" charset="0"/>
                <a:sym typeface="Arial Bold" charset="0"/>
              </a:rPr>
              <a:t>46 PMs</a:t>
            </a:r>
          </a:p>
          <a:p>
            <a:pPr algn="l"/>
            <a:r>
              <a:rPr lang="en-US" sz="1800" b="1" dirty="0" smtClean="0">
                <a:solidFill>
                  <a:schemeClr val="tx1"/>
                </a:solidFill>
                <a:latin typeface="Arial Bold" charset="0"/>
                <a:ea typeface="ＭＳ Ｐゴシック" charset="0"/>
                <a:cs typeface="Arial Bold" charset="0"/>
                <a:sym typeface="Arial Bold" charset="0"/>
              </a:rPr>
              <a:t>1.6 </a:t>
            </a:r>
            <a:r>
              <a:rPr lang="en-US" sz="1800" b="1" dirty="0">
                <a:solidFill>
                  <a:schemeClr val="tx1"/>
                </a:solidFill>
                <a:latin typeface="Arial Bold" charset="0"/>
                <a:ea typeface="ＭＳ Ｐゴシック" charset="0"/>
                <a:cs typeface="Arial Bold" charset="0"/>
                <a:sym typeface="Arial Bold" charset="0"/>
              </a:rPr>
              <a:t>FTEs</a:t>
            </a:r>
          </a:p>
        </p:txBody>
      </p:sp>
      <p:sp>
        <p:nvSpPr>
          <p:cNvPr id="6193" name="Rectangle 49"/>
          <p:cNvSpPr>
            <a:spLocks/>
          </p:cNvSpPr>
          <p:nvPr/>
        </p:nvSpPr>
        <p:spPr bwMode="auto">
          <a:xfrm>
            <a:off x="4499992" y="2996952"/>
            <a:ext cx="4176464"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sz="1600" dirty="0">
                <a:solidFill>
                  <a:schemeClr val="tx1"/>
                </a:solidFill>
                <a:latin typeface="Arial Bold" charset="0"/>
                <a:ea typeface="ＭＳ Ｐゴシック" charset="0"/>
                <a:cs typeface="Arial Bold" charset="0"/>
                <a:sym typeface="Arial Bold" charset="0"/>
              </a:rPr>
              <a:t>1.1 Production and distribution of e-science policy articles and reports</a:t>
            </a:r>
          </a:p>
          <a:p>
            <a:pPr algn="l"/>
            <a:r>
              <a:rPr lang="en-US" sz="1600" i="1" dirty="0" smtClean="0">
                <a:solidFill>
                  <a:schemeClr val="tx1"/>
                </a:solidFill>
                <a:latin typeface="Arial Italic" charset="0"/>
                <a:ea typeface="ＭＳ Ｐゴシック" charset="0"/>
                <a:cs typeface="Arial Italic" charset="0"/>
                <a:sym typeface="Arial Italic" charset="0"/>
              </a:rPr>
              <a:t>(</a:t>
            </a:r>
            <a:r>
              <a:rPr lang="en-US" sz="1600" i="1" dirty="0">
                <a:solidFill>
                  <a:schemeClr val="tx1"/>
                </a:solidFill>
                <a:latin typeface="Arial Italic" charset="0"/>
                <a:ea typeface="ＭＳ Ｐゴシック" charset="0"/>
                <a:cs typeface="Arial Italic" charset="0"/>
                <a:sym typeface="Arial Italic" charset="0"/>
              </a:rPr>
              <a:t>QMUL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1.2 Impact and sustainability</a:t>
            </a:r>
          </a:p>
          <a:p>
            <a:pPr algn="l"/>
            <a:r>
              <a:rPr lang="en-US" sz="1600" i="1" dirty="0">
                <a:solidFill>
                  <a:schemeClr val="tx1"/>
                </a:solidFill>
                <a:latin typeface="Arial Italic" charset="0"/>
                <a:ea typeface="ＭＳ Ｐゴシック" charset="0"/>
                <a:cs typeface="Arial Italic" charset="0"/>
                <a:sym typeface="Arial Italic" charset="0"/>
              </a:rPr>
              <a:t>(QMUL with </a:t>
            </a:r>
            <a:r>
              <a:rPr lang="en-US" sz="1600" i="1" dirty="0" smtClean="0">
                <a:solidFill>
                  <a:schemeClr val="tx1"/>
                </a:solidFill>
                <a:latin typeface="Arial Italic" charset="0"/>
                <a:ea typeface="ＭＳ Ｐゴシック" charset="0"/>
                <a:cs typeface="Arial Italic" charset="0"/>
                <a:sym typeface="Arial Italic" charset="0"/>
              </a:rPr>
              <a:t>CERN and APO))</a:t>
            </a:r>
            <a:endParaRPr lang="en-US" sz="2800" i="1" dirty="0">
              <a:solidFill>
                <a:schemeClr val="tx1"/>
              </a:solidFill>
              <a:latin typeface="Arial" charset="0"/>
              <a:ea typeface="ＭＳ Ｐゴシック" charset="0"/>
              <a:cs typeface="Arial" charset="0"/>
              <a:sym typeface="Arial" charset="0"/>
            </a:endParaRPr>
          </a:p>
          <a:p>
            <a:pPr algn="l"/>
            <a:endParaRPr lang="en-US" sz="1600" dirty="0">
              <a:solidFill>
                <a:schemeClr val="tx1"/>
              </a:solidFill>
              <a:latin typeface="Arial" charset="0"/>
              <a:ea typeface="ＭＳ Ｐゴシック" charset="0"/>
              <a:cs typeface="Arial" charset="0"/>
              <a:sym typeface="Arial" charset="0"/>
            </a:endParaRPr>
          </a:p>
          <a:p>
            <a:pPr algn="l"/>
            <a:r>
              <a:rPr lang="en-US" sz="1600" dirty="0">
                <a:solidFill>
                  <a:schemeClr val="tx1"/>
                </a:solidFill>
                <a:latin typeface="Arial Bold" charset="0"/>
                <a:ea typeface="ＭＳ Ｐゴシック" charset="0"/>
                <a:cs typeface="Arial Bold" charset="0"/>
                <a:sym typeface="Arial Bold" charset="0"/>
              </a:rPr>
              <a:t>1.3 Events attendance and media impact event </a:t>
            </a:r>
            <a:r>
              <a:rPr lang="en-US" sz="1600" dirty="0" err="1">
                <a:solidFill>
                  <a:schemeClr val="tx1"/>
                </a:solidFill>
                <a:latin typeface="Arial Bold" charset="0"/>
                <a:ea typeface="ＭＳ Ｐゴシック" charset="0"/>
                <a:cs typeface="Arial Bold" charset="0"/>
                <a:sym typeface="Arial Bold" charset="0"/>
              </a:rPr>
              <a:t>organisation</a:t>
            </a:r>
            <a:endParaRPr lang="en-US" sz="1600" dirty="0">
              <a:solidFill>
                <a:schemeClr val="tx1"/>
              </a:solidFill>
              <a:latin typeface="Arial Bold" charset="0"/>
              <a:ea typeface="ＭＳ Ｐゴシック" charset="0"/>
              <a:cs typeface="Arial Bold" charset="0"/>
              <a:sym typeface="Arial Bold" charset="0"/>
            </a:endParaRPr>
          </a:p>
          <a:p>
            <a:pPr algn="l"/>
            <a:r>
              <a:rPr lang="en-US" sz="1600" i="1" dirty="0">
                <a:solidFill>
                  <a:schemeClr val="tx1"/>
                </a:solidFill>
                <a:latin typeface="Arial Italic" charset="0"/>
                <a:ea typeface="ＭＳ Ｐゴシック" charset="0"/>
                <a:cs typeface="Arial Italic" charset="0"/>
                <a:sym typeface="Arial Italic" charset="0"/>
              </a:rPr>
              <a:t>(QMUL with CERN and APO)</a:t>
            </a:r>
          </a:p>
        </p:txBody>
      </p:sp>
      <p:pic>
        <p:nvPicPr>
          <p:cNvPr id="6194"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3327400"/>
            <a:ext cx="4648200"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aphicFrame>
        <p:nvGraphicFramePr>
          <p:cNvPr id="53" name="Table 52"/>
          <p:cNvGraphicFramePr>
            <a:graphicFrameLocks noGrp="1"/>
          </p:cNvGraphicFramePr>
          <p:nvPr>
            <p:extLst>
              <p:ext uri="{D42A27DB-BD31-4B8C-83A1-F6EECF244321}">
                <p14:modId xmlns:p14="http://schemas.microsoft.com/office/powerpoint/2010/main" val="1929935243"/>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u="none" strike="noStrike" dirty="0" smtClean="0">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QMUL</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28</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CERN</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13</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sp>
        <p:nvSpPr>
          <p:cNvPr id="1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
        <p:nvSpPr>
          <p:cNvPr id="12" name="Slide Number Placeholder 1"/>
          <p:cNvSpPr txBox="1">
            <a:spLocks/>
          </p:cNvSpPr>
          <p:nvPr/>
        </p:nvSpPr>
        <p:spPr>
          <a:xfrm>
            <a:off x="8885238" y="6597650"/>
            <a:ext cx="258762" cy="25400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fld id="{A514AF05-59CB-1C40-BE10-86396B74E2E2}" type="slidenum">
              <a:rPr lang="en-US" sz="1200" b="1" smtClean="0">
                <a:solidFill>
                  <a:schemeClr val="bg1"/>
                </a:solidFill>
                <a:latin typeface="Arial" pitchFamily="34" charset="0"/>
                <a:cs typeface="Arial" pitchFamily="34" charset="0"/>
              </a:rPr>
              <a:pPr/>
              <a:t>3</a:t>
            </a:fld>
            <a:endParaRPr lang="en-US" sz="1200" b="1" dirty="0">
              <a:solidFill>
                <a:schemeClr val="bg1"/>
              </a:solidFill>
              <a:latin typeface="Arial" pitchFamily="34" charset="0"/>
              <a:cs typeface="Arial" pitchFamily="34" charset="0"/>
            </a:endParaRPr>
          </a:p>
        </p:txBody>
      </p:sp>
      <p:sp>
        <p:nvSpPr>
          <p:cNvPr id="3" name="Title 2"/>
          <p:cNvSpPr>
            <a:spLocks noGrp="1"/>
          </p:cNvSpPr>
          <p:nvPr>
            <p:ph type="title"/>
          </p:nvPr>
        </p:nvSpPr>
        <p:spPr/>
        <p:txBody>
          <a:bodyPr/>
          <a:lstStyle/>
          <a:p>
            <a:r>
              <a:rPr lang="en-GB" dirty="0" smtClean="0"/>
              <a:t>WP1 Overview</a:t>
            </a:r>
            <a:endParaRPr lang="en-GB" dirty="0"/>
          </a:p>
        </p:txBody>
      </p:sp>
    </p:spTree>
    <p:extLst>
      <p:ext uri="{BB962C8B-B14F-4D97-AF65-F5344CB8AC3E}">
        <p14:creationId xmlns:p14="http://schemas.microsoft.com/office/powerpoint/2010/main" val="3068369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p:cNvSpPr>
          <p:nvPr/>
        </p:nvSpPr>
        <p:spPr bwMode="auto">
          <a:xfrm>
            <a:off x="683568" y="1447800"/>
            <a:ext cx="8208912" cy="234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284400" indent="-284400" algn="l">
              <a:spcAft>
                <a:spcPts val="1200"/>
              </a:spcAft>
              <a:buSzPct val="155000"/>
              <a:buBlip>
                <a:blip r:embed="rId3"/>
              </a:buBlip>
            </a:pPr>
            <a:r>
              <a:rPr lang="en-US" sz="2400" dirty="0">
                <a:solidFill>
                  <a:schemeClr val="tx1"/>
                </a:solidFill>
                <a:latin typeface="Arial" pitchFamily="34" charset="0"/>
                <a:ea typeface="ＭＳ Ｐゴシック" charset="0"/>
                <a:cs typeface="Arial" pitchFamily="34" charset="0"/>
                <a:sym typeface="Arial Bold" charset="0"/>
              </a:rPr>
              <a:t>Produce reports targeting policy makers in government and </a:t>
            </a:r>
            <a:r>
              <a:rPr lang="en-US" sz="2400" dirty="0" smtClean="0">
                <a:solidFill>
                  <a:schemeClr val="tx1"/>
                </a:solidFill>
                <a:latin typeface="Arial" pitchFamily="34" charset="0"/>
                <a:ea typeface="ＭＳ Ｐゴシック" charset="0"/>
                <a:cs typeface="Arial" pitchFamily="34" charset="0"/>
                <a:sym typeface="Arial Bold" charset="0"/>
              </a:rPr>
              <a:t>business</a:t>
            </a:r>
          </a:p>
          <a:p>
            <a:pPr marL="284400" indent="-284400" algn="l">
              <a:spcAft>
                <a:spcPts val="1200"/>
              </a:spcAft>
              <a:buSzPct val="155000"/>
              <a:buBlip>
                <a:blip r:embed="rId3"/>
              </a:buBlip>
            </a:pPr>
            <a:r>
              <a:rPr lang="en-US" sz="2400" dirty="0" smtClean="0">
                <a:solidFill>
                  <a:schemeClr val="tx1"/>
                </a:solidFill>
                <a:latin typeface="Arial" pitchFamily="34" charset="0"/>
                <a:ea typeface="ＭＳ Ｐゴシック" charset="0"/>
                <a:cs typeface="Arial" pitchFamily="34" charset="0"/>
                <a:sym typeface="Arial Bold" charset="0"/>
              </a:rPr>
              <a:t>Expand the audience and distribution list</a:t>
            </a:r>
            <a:endParaRPr lang="en-US" sz="2400" dirty="0">
              <a:solidFill>
                <a:schemeClr val="tx1"/>
              </a:solidFill>
              <a:latin typeface="Arial" pitchFamily="34" charset="0"/>
              <a:ea typeface="ＭＳ Ｐゴシック" charset="0"/>
              <a:cs typeface="Arial" pitchFamily="34" charset="0"/>
              <a:sym typeface="Arial" charset="0"/>
            </a:endParaRPr>
          </a:p>
          <a:p>
            <a:pPr marL="284400" indent="-284400" algn="l">
              <a:spcAft>
                <a:spcPts val="1200"/>
              </a:spcAft>
              <a:buSzPct val="155000"/>
              <a:buBlip>
                <a:blip r:embed="rId3"/>
              </a:buBlip>
            </a:pPr>
            <a:r>
              <a:rPr lang="en-US" sz="2400" dirty="0">
                <a:solidFill>
                  <a:schemeClr val="tx1"/>
                </a:solidFill>
                <a:latin typeface="Arial" pitchFamily="34" charset="0"/>
                <a:ea typeface="ＭＳ Ｐゴシック" charset="0"/>
                <a:cs typeface="Arial" pitchFamily="34" charset="0"/>
                <a:sym typeface="Arial Bold" charset="0"/>
              </a:rPr>
              <a:t>Assess the impact of </a:t>
            </a:r>
            <a:r>
              <a:rPr lang="en-US" sz="2400" dirty="0" smtClean="0">
                <a:solidFill>
                  <a:schemeClr val="tx1"/>
                </a:solidFill>
                <a:latin typeface="Arial" pitchFamily="34" charset="0"/>
                <a:ea typeface="ＭＳ Ｐゴシック" charset="0"/>
                <a:cs typeface="Arial" pitchFamily="34" charset="0"/>
                <a:sym typeface="Arial Bold" charset="0"/>
              </a:rPr>
              <a:t>e-</a:t>
            </a:r>
            <a:r>
              <a:rPr lang="en-US" sz="2400" dirty="0" err="1" smtClean="0">
                <a:solidFill>
                  <a:schemeClr val="tx1"/>
                </a:solidFill>
                <a:latin typeface="Arial" pitchFamily="34" charset="0"/>
                <a:ea typeface="ＭＳ Ｐゴシック" charset="0"/>
                <a:cs typeface="Arial" pitchFamily="34" charset="0"/>
                <a:sym typeface="Arial Bold" charset="0"/>
              </a:rPr>
              <a:t>ScienceTalk</a:t>
            </a:r>
            <a:r>
              <a:rPr lang="en-GB" sz="2400" dirty="0" smtClean="0">
                <a:latin typeface="Arial" pitchFamily="34" charset="0"/>
                <a:ea typeface="ＭＳ Ｐゴシック" charset="0"/>
                <a:cs typeface="Arial" pitchFamily="34" charset="0"/>
                <a:sym typeface="Arial Bold" charset="0"/>
              </a:rPr>
              <a:t>’</a:t>
            </a:r>
            <a:r>
              <a:rPr lang="en-US" sz="2400" dirty="0" smtClean="0">
                <a:solidFill>
                  <a:schemeClr val="tx1"/>
                </a:solidFill>
                <a:latin typeface="Arial" pitchFamily="34" charset="0"/>
                <a:ea typeface="ＭＳ Ｐゴシック" charset="0"/>
                <a:cs typeface="Arial" pitchFamily="34" charset="0"/>
                <a:sym typeface="Arial Bold" charset="0"/>
              </a:rPr>
              <a:t>s </a:t>
            </a:r>
            <a:r>
              <a:rPr lang="en-US" sz="2400" dirty="0">
                <a:solidFill>
                  <a:schemeClr val="tx1"/>
                </a:solidFill>
                <a:latin typeface="Arial" pitchFamily="34" charset="0"/>
                <a:ea typeface="ＭＳ Ｐゴシック" charset="0"/>
                <a:cs typeface="Arial" pitchFamily="34" charset="0"/>
                <a:sym typeface="Arial Bold" charset="0"/>
              </a:rPr>
              <a:t>products and formulate a sustainability plan</a:t>
            </a:r>
            <a:r>
              <a:rPr lang="en-US" sz="2400" dirty="0">
                <a:solidFill>
                  <a:schemeClr val="tx1"/>
                </a:solidFill>
                <a:latin typeface="Arial" pitchFamily="34" charset="0"/>
                <a:ea typeface="ＭＳ Ｐゴシック" charset="0"/>
                <a:cs typeface="Arial" pitchFamily="34" charset="0"/>
                <a:sym typeface="Arial" charset="0"/>
              </a:rPr>
              <a:t> </a:t>
            </a:r>
            <a:endParaRPr lang="en-US" sz="2400" dirty="0">
              <a:solidFill>
                <a:schemeClr val="tx1"/>
              </a:solidFill>
              <a:latin typeface="Arial" pitchFamily="34" charset="0"/>
              <a:ea typeface="ＭＳ Ｐゴシック" charset="0"/>
              <a:cs typeface="Arial" pitchFamily="34" charset="0"/>
              <a:sym typeface="Arial Bold" charset="0"/>
            </a:endParaRPr>
          </a:p>
          <a:p>
            <a:pPr marL="284400" indent="-284400" algn="l">
              <a:spcAft>
                <a:spcPts val="1200"/>
              </a:spcAft>
              <a:buSzPct val="155000"/>
              <a:buBlip>
                <a:blip r:embed="rId3"/>
              </a:buBlip>
            </a:pPr>
            <a:r>
              <a:rPr lang="en-US" sz="2400" dirty="0" smtClean="0">
                <a:solidFill>
                  <a:schemeClr val="tx1"/>
                </a:solidFill>
                <a:latin typeface="Arial" pitchFamily="34" charset="0"/>
                <a:ea typeface="ＭＳ Ｐゴシック" charset="0"/>
                <a:cs typeface="Arial" pitchFamily="34" charset="0"/>
                <a:sym typeface="Arial Bold" charset="0"/>
              </a:rPr>
              <a:t>Identify, attend and disseminate the outcomes of meetings in order to influence scientists, funders and industry</a:t>
            </a:r>
          </a:p>
          <a:p>
            <a:pPr marL="284400" lvl="0" indent="-284400" algn="l">
              <a:spcAft>
                <a:spcPts val="1200"/>
              </a:spcAft>
              <a:buSzPct val="155000"/>
              <a:buBlip>
                <a:blip r:embed="rId3"/>
              </a:buBlip>
            </a:pPr>
            <a:r>
              <a:rPr lang="en-GB" sz="2400" dirty="0" smtClean="0">
                <a:latin typeface="Arial" pitchFamily="34" charset="0"/>
                <a:cs typeface="Arial" pitchFamily="34" charset="0"/>
              </a:rPr>
              <a:t>Assume a key leading and coordinating role in the EC </a:t>
            </a:r>
            <a:r>
              <a:rPr lang="en-GB" sz="2400" dirty="0" err="1" smtClean="0">
                <a:latin typeface="Arial" pitchFamily="34" charset="0"/>
                <a:cs typeface="Arial" pitchFamily="34" charset="0"/>
              </a:rPr>
              <a:t>concertation</a:t>
            </a:r>
            <a:r>
              <a:rPr lang="en-GB" sz="2400" dirty="0" smtClean="0">
                <a:latin typeface="Arial" pitchFamily="34" charset="0"/>
                <a:cs typeface="Arial" pitchFamily="34" charset="0"/>
              </a:rPr>
              <a:t> activities and meetings related to the e-Infrastructure area, maximising media impact</a:t>
            </a:r>
          </a:p>
          <a:p>
            <a:pPr marL="284400" indent="-284400" algn="l">
              <a:spcAft>
                <a:spcPts val="1200"/>
              </a:spcAft>
              <a:buSzPct val="155000"/>
              <a:buBlip>
                <a:blip r:embed="rId3"/>
              </a:buBlip>
            </a:pPr>
            <a:endParaRPr lang="en-US" sz="1600" dirty="0" smtClean="0">
              <a:solidFill>
                <a:schemeClr val="tx1"/>
              </a:solidFill>
              <a:latin typeface="Arial" pitchFamily="34" charset="0"/>
              <a:ea typeface="ＭＳ Ｐゴシック" charset="0"/>
              <a:cs typeface="Arial" pitchFamily="34" charset="0"/>
              <a:sym typeface="Arial Bold" charset="0"/>
            </a:endParaRPr>
          </a:p>
          <a:p>
            <a:pPr marL="457200" indent="-457200" algn="l"/>
            <a:endParaRPr lang="en-US" sz="1600" dirty="0">
              <a:solidFill>
                <a:schemeClr val="tx1"/>
              </a:solidFill>
              <a:latin typeface="Arial" pitchFamily="34" charset="0"/>
              <a:ea typeface="ＭＳ Ｐゴシック" charset="0"/>
              <a:cs typeface="Arial" pitchFamily="34" charset="0"/>
              <a:sym typeface="Arial Bold" charset="0"/>
            </a:endParaRPr>
          </a:p>
          <a:p>
            <a:pPr marL="457200" indent="-457200" algn="l"/>
            <a:endParaRPr lang="en-US" sz="1600" dirty="0">
              <a:solidFill>
                <a:schemeClr val="tx1"/>
              </a:solidFill>
              <a:latin typeface="Arial" pitchFamily="34" charset="0"/>
              <a:ea typeface="ＭＳ Ｐゴシック" charset="0"/>
              <a:cs typeface="Arial" pitchFamily="34" charset="0"/>
              <a:sym typeface="Arial Bold" charset="0"/>
            </a:endParaRPr>
          </a:p>
        </p:txBody>
      </p:sp>
      <p:sp>
        <p:nvSpPr>
          <p:cNvPr id="2" name="Title 1"/>
          <p:cNvSpPr>
            <a:spLocks noGrp="1"/>
          </p:cNvSpPr>
          <p:nvPr>
            <p:ph type="title"/>
          </p:nvPr>
        </p:nvSpPr>
        <p:spPr/>
        <p:txBody>
          <a:bodyPr/>
          <a:lstStyle/>
          <a:p>
            <a:r>
              <a:rPr lang="en-GB" dirty="0" smtClean="0"/>
              <a:t>WP1 Objectives</a:t>
            </a:r>
            <a:endParaRPr lang="en-GB" dirty="0"/>
          </a:p>
        </p:txBody>
      </p:sp>
      <p:sp>
        <p:nvSpPr>
          <p:cNvPr id="8" name="Slide Number Placeholder 3"/>
          <p:cNvSpPr>
            <a:spLocks noGrp="1"/>
          </p:cNvSpPr>
          <p:nvPr>
            <p:ph type="sldNum" sz="quarter" idx="4"/>
          </p:nvPr>
        </p:nvSpPr>
        <p:spPr/>
        <p:txBody>
          <a:bodyPr/>
          <a:lstStyle/>
          <a:p>
            <a:fld id="{392DF7F0-C7B1-4F4D-B504-CA5CA8EE9404}" type="slidenum">
              <a:rPr lang="en-US"/>
              <a:pPr/>
              <a:t>4</a:t>
            </a:fld>
            <a:endParaRPr lang="en-US" dirty="0"/>
          </a:p>
        </p:txBody>
      </p:sp>
      <p:sp>
        <p:nvSpPr>
          <p:cNvPr id="7"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88201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688975" y="2438401"/>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E-</a:t>
            </a:r>
            <a:r>
              <a:rPr lang="en-US" sz="3600" b="1" dirty="0" err="1" smtClean="0"/>
              <a:t>ScienceBriefings</a:t>
            </a:r>
            <a:endParaRPr lang="en-US" sz="3600" b="1" dirty="0"/>
          </a:p>
          <a:p>
            <a:pPr marL="342900" indent="-342900" algn="ctr">
              <a:spcBef>
                <a:spcPct val="20000"/>
              </a:spcBef>
            </a:pP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5</a:t>
            </a:fld>
            <a:endParaRPr lang="en-US" dirty="0"/>
          </a:p>
        </p:txBody>
      </p:sp>
      <p:sp>
        <p:nvSpPr>
          <p:cNvPr id="6" name="Footer Placeholder 3"/>
          <p:cNvSpPr>
            <a:spLocks noGrp="1"/>
          </p:cNvSpPr>
          <p:nvPr>
            <p:ph type="ftr" sz="quarter" idx="3"/>
          </p:nvPr>
        </p:nvSpPr>
        <p:spPr>
          <a:xfrm>
            <a:off x="3124200" y="6619875"/>
            <a:ext cx="2895600" cy="476250"/>
          </a:xfrm>
        </p:spPr>
        <p:txBody>
          <a:bodyPr/>
          <a:lstStyle/>
          <a:p>
            <a:pPr>
              <a:defRPr/>
            </a:pPr>
            <a:r>
              <a:rPr lang="en-GB" dirty="0" smtClean="0"/>
              <a:t>PY3 Review, 13 Sep 2013</a:t>
            </a:r>
            <a:endParaRPr lang="en-US" dirty="0"/>
          </a:p>
        </p:txBody>
      </p:sp>
    </p:spTree>
    <p:extLst>
      <p:ext uri="{BB962C8B-B14F-4D97-AF65-F5344CB8AC3E}">
        <p14:creationId xmlns:p14="http://schemas.microsoft.com/office/powerpoint/2010/main" val="300482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p:cNvSpPr>
          <p:nvPr/>
        </p:nvSpPr>
        <p:spPr bwMode="auto">
          <a:xfrm>
            <a:off x="251520" y="2506588"/>
            <a:ext cx="5006280" cy="223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Target policy makers in government and business</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Provide overview of relevant projects</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Leaders in the field</a:t>
            </a:r>
          </a:p>
          <a:p>
            <a:pPr marL="457200" indent="-457200" algn="l">
              <a:spcBef>
                <a:spcPts val="1000"/>
              </a:spcBef>
              <a:buSzPct val="155000"/>
              <a:buFontTx/>
              <a:buBlip>
                <a:blip r:embed="rId2"/>
              </a:buBlip>
            </a:pPr>
            <a:r>
              <a:rPr lang="en-US" sz="2000" dirty="0">
                <a:solidFill>
                  <a:schemeClr val="tx1"/>
                </a:solidFill>
                <a:latin typeface="Arial" charset="0"/>
                <a:ea typeface="ＭＳ Ｐゴシック" charset="0"/>
                <a:cs typeface="Arial" charset="0"/>
                <a:sym typeface="Arial" charset="0"/>
              </a:rPr>
              <a:t>Read in about 10 minutes; </a:t>
            </a:r>
            <a:r>
              <a:rPr lang="en-US" sz="2000" dirty="0" smtClean="0">
                <a:solidFill>
                  <a:schemeClr val="tx1"/>
                </a:solidFill>
                <a:latin typeface="Arial" charset="0"/>
                <a:ea typeface="ＭＳ Ｐゴシック" charset="0"/>
                <a:cs typeface="Arial" charset="0"/>
                <a:sym typeface="Arial" charset="0"/>
              </a:rPr>
              <a:t>provide </a:t>
            </a:r>
            <a:r>
              <a:rPr lang="en-US" sz="2000" dirty="0">
                <a:solidFill>
                  <a:schemeClr val="tx1"/>
                </a:solidFill>
                <a:latin typeface="Arial" charset="0"/>
                <a:ea typeface="ＭＳ Ｐゴシック" charset="0"/>
                <a:cs typeface="Arial" charset="0"/>
                <a:sym typeface="Arial" charset="0"/>
              </a:rPr>
              <a:t>pointers for more </a:t>
            </a:r>
            <a:r>
              <a:rPr lang="en-US" sz="2000" dirty="0" smtClean="0">
                <a:solidFill>
                  <a:schemeClr val="tx1"/>
                </a:solidFill>
                <a:latin typeface="Arial" charset="0"/>
                <a:ea typeface="ＭＳ Ｐゴシック" charset="0"/>
                <a:cs typeface="Arial" charset="0"/>
                <a:sym typeface="Arial" charset="0"/>
              </a:rPr>
              <a:t>in-depth </a:t>
            </a:r>
            <a:r>
              <a:rPr lang="en-US" sz="2000" dirty="0">
                <a:solidFill>
                  <a:schemeClr val="tx1"/>
                </a:solidFill>
                <a:latin typeface="Arial" charset="0"/>
                <a:ea typeface="ＭＳ Ｐゴシック" charset="0"/>
                <a:cs typeface="Arial" charset="0"/>
                <a:sym typeface="Arial" charset="0"/>
              </a:rPr>
              <a:t>coverage</a:t>
            </a:r>
          </a:p>
        </p:txBody>
      </p:sp>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2"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8" name="Slide Number Placeholder 3"/>
          <p:cNvSpPr>
            <a:spLocks noGrp="1"/>
          </p:cNvSpPr>
          <p:nvPr>
            <p:ph type="sldNum" sz="quarter" idx="4"/>
          </p:nvPr>
        </p:nvSpPr>
        <p:spPr/>
        <p:txBody>
          <a:bodyPr/>
          <a:lstStyle/>
          <a:p>
            <a:fld id="{15899600-4CCB-5149-969A-5D5D44D560DD}" type="slidenum">
              <a:rPr lang="en-US"/>
              <a:pPr/>
              <a:t>6</a:t>
            </a:fld>
            <a:endParaRPr lang="en-US"/>
          </a:p>
        </p:txBody>
      </p:sp>
      <p:pic>
        <p:nvPicPr>
          <p:cNvPr id="3" name="Picture 2"/>
          <p:cNvPicPr>
            <a:picLocks noChangeAspect="1"/>
          </p:cNvPicPr>
          <p:nvPr/>
        </p:nvPicPr>
        <p:blipFill>
          <a:blip r:embed="rId3"/>
          <a:stretch>
            <a:fillRect/>
          </a:stretch>
        </p:blipFill>
        <p:spPr>
          <a:xfrm rot="316965">
            <a:off x="5354899" y="1626622"/>
            <a:ext cx="3295374" cy="4644987"/>
          </a:xfrm>
          <a:prstGeom prst="rect">
            <a:avLst/>
          </a:prstGeom>
          <a:effectLst>
            <a:outerShdw blurRad="88900" dist="88900" dir="13500000" algn="br" rotWithShape="0">
              <a:prstClr val="black">
                <a:alpha val="40000"/>
              </a:prstClr>
            </a:outerShdw>
          </a:effectLst>
        </p:spPr>
      </p:pic>
      <p:sp>
        <p:nvSpPr>
          <p:cNvPr id="9"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3937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7</a:t>
            </a:fld>
            <a:endParaRPr lang="en-US"/>
          </a:p>
        </p:txBody>
      </p:sp>
      <p:sp>
        <p:nvSpPr>
          <p:cNvPr id="5" name="TextBox 4"/>
          <p:cNvSpPr txBox="1"/>
          <p:nvPr/>
        </p:nvSpPr>
        <p:spPr>
          <a:xfrm>
            <a:off x="2987824" y="1124744"/>
            <a:ext cx="5328592" cy="1600438"/>
          </a:xfrm>
          <a:prstGeom prst="rect">
            <a:avLst/>
          </a:prstGeom>
          <a:noFill/>
        </p:spPr>
        <p:txBody>
          <a:bodyPr wrap="square" rtlCol="0">
            <a:spAutoFit/>
          </a:bodyPr>
          <a:lstStyle/>
          <a:p>
            <a:pPr algn="l"/>
            <a:r>
              <a:rPr lang="en-US" sz="1400" b="1" dirty="0" smtClean="0">
                <a:latin typeface="Arial" pitchFamily="34" charset="0"/>
                <a:cs typeface="Arial" pitchFamily="34" charset="0"/>
              </a:rPr>
              <a:t>September 2012: Transferring Technology and Knowledge</a:t>
            </a:r>
          </a:p>
          <a:p>
            <a:pPr algn="l"/>
            <a:r>
              <a:rPr lang="en-US" sz="1400" dirty="0" smtClean="0">
                <a:latin typeface="Arial" pitchFamily="34" charset="0"/>
                <a:cs typeface="Arial" pitchFamily="34" charset="0"/>
              </a:rPr>
              <a:t>The computing power required by experiments at CERN, now realized for e-Science in the form of the WLCG, gave birth to the Web. Many other technologies, from system-on-chips to computer animations and medical imaging, have also benefitted from developments in e-Science and the skills it fosters in international collaborative research groups.</a:t>
            </a:r>
            <a:endParaRPr lang="en-US" sz="1400" dirty="0">
              <a:latin typeface="Arial" pitchFamily="34" charset="0"/>
              <a:cs typeface="Arial" pitchFamily="34" charset="0"/>
            </a:endParaRPr>
          </a:p>
        </p:txBody>
      </p:sp>
      <p:sp>
        <p:nvSpPr>
          <p:cNvPr id="13" name="TextBox 12"/>
          <p:cNvSpPr txBox="1"/>
          <p:nvPr/>
        </p:nvSpPr>
        <p:spPr>
          <a:xfrm>
            <a:off x="827584" y="4653136"/>
            <a:ext cx="5328592" cy="1384995"/>
          </a:xfrm>
          <a:prstGeom prst="rect">
            <a:avLst/>
          </a:prstGeom>
          <a:noFill/>
        </p:spPr>
        <p:txBody>
          <a:bodyPr wrap="square" rtlCol="0">
            <a:spAutoFit/>
          </a:bodyPr>
          <a:lstStyle/>
          <a:p>
            <a:pPr algn="r"/>
            <a:r>
              <a:rPr lang="en-US" sz="1400" b="1" dirty="0" smtClean="0">
                <a:latin typeface="Arial" pitchFamily="34" charset="0"/>
                <a:cs typeface="Arial" pitchFamily="34" charset="0"/>
              </a:rPr>
              <a:t>November 2012: Big Data</a:t>
            </a:r>
          </a:p>
          <a:p>
            <a:pPr algn="r"/>
            <a:r>
              <a:rPr lang="en-US" sz="1400" dirty="0" smtClean="0">
                <a:latin typeface="Arial" pitchFamily="34" charset="0"/>
                <a:cs typeface="Arial" pitchFamily="34" charset="0"/>
              </a:rPr>
              <a:t>The masses of data being generated by scientific experiments might threaten a data deluge, were it not for the rapid progress being made in systems and methodologies being developed to store, curate and make accessible this Big Data. From climate to </a:t>
            </a:r>
            <a:r>
              <a:rPr lang="en-US" sz="1400" dirty="0" err="1" smtClean="0">
                <a:latin typeface="Arial" pitchFamily="34" charset="0"/>
                <a:cs typeface="Arial" pitchFamily="34" charset="0"/>
              </a:rPr>
              <a:t>eHealth</a:t>
            </a:r>
            <a:r>
              <a:rPr lang="en-US" sz="1400" dirty="0" smtClean="0">
                <a:latin typeface="Arial" pitchFamily="34" charset="0"/>
                <a:cs typeface="Arial" pitchFamily="34" charset="0"/>
              </a:rPr>
              <a:t>, data is the new oil.  </a:t>
            </a:r>
            <a:endParaRPr lang="en-US" sz="1400" dirty="0">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251520" y="1124744"/>
            <a:ext cx="2676435" cy="3761656"/>
          </a:xfrm>
          <a:prstGeom prst="rect">
            <a:avLst/>
          </a:prstGeom>
          <a:effectLst>
            <a:outerShdw blurRad="88900" dist="88900" dir="13500000" algn="br" rotWithShape="0">
              <a:prstClr val="black">
                <a:alpha val="40000"/>
              </a:prstClr>
            </a:outerShdw>
          </a:effectLst>
        </p:spPr>
      </p:pic>
      <p:pic>
        <p:nvPicPr>
          <p:cNvPr id="6" name="Picture 5"/>
          <p:cNvPicPr>
            <a:picLocks noChangeAspect="1"/>
          </p:cNvPicPr>
          <p:nvPr/>
        </p:nvPicPr>
        <p:blipFill>
          <a:blip r:embed="rId4"/>
          <a:stretch>
            <a:fillRect/>
          </a:stretch>
        </p:blipFill>
        <p:spPr>
          <a:xfrm>
            <a:off x="6156176" y="2852936"/>
            <a:ext cx="2644554" cy="3645024"/>
          </a:xfrm>
          <a:prstGeom prst="rect">
            <a:avLst/>
          </a:prstGeom>
          <a:effectLst>
            <a:outerShdw blurRad="88900" dist="88900" dir="13500000" algn="br" rotWithShape="0">
              <a:prstClr val="black">
                <a:alpha val="40000"/>
              </a:prstClr>
            </a:outerShdw>
          </a:effectLst>
        </p:spPr>
      </p:pic>
      <p:sp>
        <p:nvSpPr>
          <p:cNvPr id="14"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15"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3670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8</a:t>
            </a:fld>
            <a:endParaRPr lang="en-US"/>
          </a:p>
        </p:txBody>
      </p:sp>
      <p:sp>
        <p:nvSpPr>
          <p:cNvPr id="5" name="TextBox 4"/>
          <p:cNvSpPr txBox="1"/>
          <p:nvPr/>
        </p:nvSpPr>
        <p:spPr>
          <a:xfrm>
            <a:off x="3131840" y="1412776"/>
            <a:ext cx="5328592" cy="1169551"/>
          </a:xfrm>
          <a:prstGeom prst="rect">
            <a:avLst/>
          </a:prstGeom>
          <a:noFill/>
        </p:spPr>
        <p:txBody>
          <a:bodyPr wrap="square" rtlCol="0">
            <a:spAutoFit/>
          </a:bodyPr>
          <a:lstStyle/>
          <a:p>
            <a:pPr algn="l"/>
            <a:r>
              <a:rPr lang="en-US" sz="1400" b="1" dirty="0" smtClean="0">
                <a:latin typeface="Arial" pitchFamily="34" charset="0"/>
                <a:cs typeface="Arial" pitchFamily="34" charset="0"/>
              </a:rPr>
              <a:t>February 2013: The Security Issue</a:t>
            </a:r>
          </a:p>
          <a:p>
            <a:pPr algn="l"/>
            <a:r>
              <a:rPr lang="en-US" sz="1400" dirty="0" smtClean="0">
                <a:latin typeface="Arial" pitchFamily="34" charset="0"/>
                <a:cs typeface="Arial" pitchFamily="34" charset="0"/>
              </a:rPr>
              <a:t>Looking at alternatives to the password, the comparative security of open source versus proprietary, how e-Science projects simulate hacking attempts to improve security, and future technologies for security.</a:t>
            </a:r>
            <a:endParaRPr lang="en-US" sz="1400" dirty="0">
              <a:latin typeface="Arial" pitchFamily="34" charset="0"/>
              <a:cs typeface="Arial" pitchFamily="34" charset="0"/>
            </a:endParaRPr>
          </a:p>
        </p:txBody>
      </p:sp>
      <p:sp>
        <p:nvSpPr>
          <p:cNvPr id="13" name="TextBox 12"/>
          <p:cNvSpPr txBox="1"/>
          <p:nvPr/>
        </p:nvSpPr>
        <p:spPr>
          <a:xfrm>
            <a:off x="899592" y="4797152"/>
            <a:ext cx="5328592" cy="1169551"/>
          </a:xfrm>
          <a:prstGeom prst="rect">
            <a:avLst/>
          </a:prstGeom>
          <a:noFill/>
        </p:spPr>
        <p:txBody>
          <a:bodyPr wrap="square" rtlCol="0">
            <a:spAutoFit/>
          </a:bodyPr>
          <a:lstStyle/>
          <a:p>
            <a:pPr algn="r"/>
            <a:r>
              <a:rPr lang="en-US" sz="1400" b="1" dirty="0" smtClean="0">
                <a:latin typeface="Arial" pitchFamily="34" charset="0"/>
                <a:cs typeface="Arial" pitchFamily="34" charset="0"/>
              </a:rPr>
              <a:t>April 2013: e-Science in Horizon 2020</a:t>
            </a:r>
          </a:p>
          <a:p>
            <a:pPr algn="r"/>
            <a:r>
              <a:rPr lang="en-US" sz="1400" dirty="0" smtClean="0">
                <a:latin typeface="Arial" pitchFamily="34" charset="0"/>
                <a:cs typeface="Arial" pitchFamily="34" charset="0"/>
              </a:rPr>
              <a:t>Focusing on the impact of Horizon 2020 on how e-infrastructures will operate, including new funding models for grid, increased synergies across research areas, and the importance of communication with projects such as e-ScienceTalk.</a:t>
            </a:r>
            <a:endParaRPr lang="en-US" sz="1400" dirty="0">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467544" y="1196752"/>
            <a:ext cx="2484786" cy="3501008"/>
          </a:xfrm>
          <a:prstGeom prst="rect">
            <a:avLst/>
          </a:prstGeom>
          <a:effectLst>
            <a:outerShdw blurRad="88900" dist="88900" dir="13500000" algn="br" rotWithShape="0">
              <a:prstClr val="black">
                <a:alpha val="40000"/>
              </a:prstClr>
            </a:outerShdw>
          </a:effectLst>
        </p:spPr>
      </p:pic>
      <p:pic>
        <p:nvPicPr>
          <p:cNvPr id="4" name="Picture 3"/>
          <p:cNvPicPr>
            <a:picLocks noChangeAspect="1"/>
          </p:cNvPicPr>
          <p:nvPr/>
        </p:nvPicPr>
        <p:blipFill>
          <a:blip r:embed="rId4"/>
          <a:stretch>
            <a:fillRect/>
          </a:stretch>
        </p:blipFill>
        <p:spPr>
          <a:xfrm>
            <a:off x="6300192" y="2996952"/>
            <a:ext cx="2527206" cy="3545632"/>
          </a:xfrm>
          <a:prstGeom prst="rect">
            <a:avLst/>
          </a:prstGeom>
          <a:effectLst>
            <a:outerShdw blurRad="88900" dist="88900" dir="13500000" algn="br" rotWithShape="0">
              <a:prstClr val="black">
                <a:alpha val="40000"/>
              </a:prstClr>
            </a:outerShdw>
          </a:effectLst>
        </p:spPr>
      </p:pic>
      <p:sp>
        <p:nvSpPr>
          <p:cNvPr id="19"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57869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p:cNvSpPr>
          <p:nvPr/>
        </p:nvSpPr>
        <p:spPr bwMode="auto">
          <a:xfrm>
            <a:off x="101600" y="6235700"/>
            <a:ext cx="1641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1800" dirty="0">
                <a:solidFill>
                  <a:srgbClr val="4A00E6"/>
                </a:solidFill>
                <a:latin typeface="Arial Bold Italic" charset="0"/>
                <a:ea typeface="ＭＳ Ｐゴシック" charset="0"/>
                <a:cs typeface="Arial Bold Italic" charset="0"/>
                <a:sym typeface="Arial Bold Italic" charset="0"/>
              </a:rPr>
              <a:t>With </a:t>
            </a:r>
            <a:r>
              <a:rPr lang="en-US" sz="1800" dirty="0" smtClean="0">
                <a:solidFill>
                  <a:srgbClr val="4A00E6"/>
                </a:solidFill>
                <a:latin typeface="Arial Bold Italic" charset="0"/>
                <a:ea typeface="ＭＳ Ｐゴシック" charset="0"/>
                <a:cs typeface="Arial Bold Italic" charset="0"/>
                <a:sym typeface="Arial Bold Italic" charset="0"/>
              </a:rPr>
              <a:t>WP2–</a:t>
            </a:r>
            <a:r>
              <a:rPr lang="en-US" sz="1800" dirty="0">
                <a:solidFill>
                  <a:srgbClr val="4A00E6"/>
                </a:solidFill>
                <a:latin typeface="Arial Bold Italic" charset="0"/>
                <a:ea typeface="ＭＳ Ｐゴシック" charset="0"/>
                <a:cs typeface="Arial Bold Italic" charset="0"/>
                <a:sym typeface="Arial Bold Italic" charset="0"/>
              </a:rPr>
              <a:t>APO</a:t>
            </a:r>
          </a:p>
        </p:txBody>
      </p:sp>
      <p:sp>
        <p:nvSpPr>
          <p:cNvPr id="8" name="Slide Number Placeholder 3"/>
          <p:cNvSpPr>
            <a:spLocks noGrp="1"/>
          </p:cNvSpPr>
          <p:nvPr>
            <p:ph type="sldNum" sz="quarter" idx="4"/>
          </p:nvPr>
        </p:nvSpPr>
        <p:spPr/>
        <p:txBody>
          <a:bodyPr/>
          <a:lstStyle/>
          <a:p>
            <a:fld id="{15899600-4CCB-5149-969A-5D5D44D560DD}" type="slidenum">
              <a:rPr lang="en-US"/>
              <a:pPr/>
              <a:t>9</a:t>
            </a:fld>
            <a:endParaRPr lang="en-US"/>
          </a:p>
        </p:txBody>
      </p:sp>
      <p:sp>
        <p:nvSpPr>
          <p:cNvPr id="19" name="Title 1"/>
          <p:cNvSpPr>
            <a:spLocks noGrp="1"/>
          </p:cNvSpPr>
          <p:nvPr>
            <p:ph type="title"/>
          </p:nvPr>
        </p:nvSpPr>
        <p:spPr/>
        <p:txBody>
          <a:bodyPr/>
          <a:lstStyle/>
          <a:p>
            <a:r>
              <a:rPr lang="en-GB" dirty="0" smtClean="0"/>
              <a:t>E-</a:t>
            </a:r>
            <a:r>
              <a:rPr lang="en-GB" dirty="0" err="1" smtClean="0"/>
              <a:t>ScienceBriefings</a:t>
            </a:r>
            <a:endParaRPr lang="en-GB" dirty="0"/>
          </a:p>
        </p:txBody>
      </p:sp>
      <p:sp>
        <p:nvSpPr>
          <p:cNvPr id="20" name="Footer Placeholder 3"/>
          <p:cNvSpPr txBox="1">
            <a:spLocks/>
          </p:cNvSpPr>
          <p:nvPr/>
        </p:nvSpPr>
        <p:spPr>
          <a:xfrm>
            <a:off x="3124200" y="6619875"/>
            <a:ext cx="2895600" cy="476250"/>
          </a:xfrm>
          <a:prstGeom prst="rect">
            <a:avLst/>
          </a:prstGeom>
        </p:spPr>
        <p:txBody>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a:lstStyle>
          <a:p>
            <a:pPr>
              <a:defRPr/>
            </a:pPr>
            <a:r>
              <a:rPr lang="en-GB" sz="1200" b="1" dirty="0" smtClean="0">
                <a:solidFill>
                  <a:schemeClr val="bg1"/>
                </a:solidFill>
                <a:latin typeface="Arial" pitchFamily="34" charset="0"/>
                <a:cs typeface="Arial" pitchFamily="34" charset="0"/>
              </a:rPr>
              <a:t>PY3 Review, 13 Sep 2013</a:t>
            </a:r>
            <a:endParaRPr lang="en-US" sz="12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200"/>
            <a:ext cx="4013435" cy="4917301"/>
          </a:xfrm>
          <a:prstGeom prst="rect">
            <a:avLst/>
          </a:prstGeom>
          <a:effectLst>
            <a:outerShdw blurRad="88900" dist="88900" dir="13500000" algn="br" rotWithShape="0">
              <a:prstClr val="black">
                <a:alpha val="40000"/>
              </a:prstClr>
            </a:outerShdw>
          </a:effectLst>
        </p:spPr>
      </p:pic>
      <p:sp>
        <p:nvSpPr>
          <p:cNvPr id="11" name="Rectangle 4"/>
          <p:cNvSpPr>
            <a:spLocks/>
          </p:cNvSpPr>
          <p:nvPr/>
        </p:nvSpPr>
        <p:spPr bwMode="auto">
          <a:xfrm>
            <a:off x="4724400" y="1828800"/>
            <a:ext cx="4114800" cy="2975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0" bIns="0">
            <a:spAutoFit/>
          </a:bodyPr>
          <a:lstStyle/>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E-</a:t>
            </a:r>
            <a:r>
              <a:rPr lang="en-US" sz="2000" dirty="0" err="1" smtClean="0">
                <a:solidFill>
                  <a:schemeClr val="tx1"/>
                </a:solidFill>
                <a:latin typeface="Arial" charset="0"/>
                <a:ea typeface="ＭＳ Ｐゴシック" charset="0"/>
                <a:cs typeface="Arial" charset="0"/>
                <a:sym typeface="Arial" charset="0"/>
              </a:rPr>
              <a:t>ScienceBriefing</a:t>
            </a:r>
            <a:r>
              <a:rPr lang="en-US" sz="2000" dirty="0" smtClean="0">
                <a:solidFill>
                  <a:schemeClr val="tx1"/>
                </a:solidFill>
                <a:latin typeface="Arial" charset="0"/>
                <a:ea typeface="ＭＳ Ｐゴシック" charset="0"/>
                <a:cs typeface="Arial" charset="0"/>
                <a:sym typeface="Arial" charset="0"/>
              </a:rPr>
              <a:t> Compendium</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Includes all 12 briefings</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Foreword from Thierry van der </a:t>
            </a:r>
            <a:r>
              <a:rPr lang="en-US" sz="2000" dirty="0" err="1" smtClean="0">
                <a:solidFill>
                  <a:schemeClr val="tx1"/>
                </a:solidFill>
                <a:latin typeface="Arial" charset="0"/>
                <a:ea typeface="ＭＳ Ｐゴシック" charset="0"/>
                <a:cs typeface="Arial" charset="0"/>
                <a:sym typeface="Arial" charset="0"/>
              </a:rPr>
              <a:t>Pyl</a:t>
            </a:r>
            <a:r>
              <a:rPr lang="en-US" sz="2000" dirty="0" smtClean="0">
                <a:solidFill>
                  <a:schemeClr val="tx1"/>
                </a:solidFill>
                <a:latin typeface="Arial" charset="0"/>
                <a:ea typeface="ＭＳ Ｐゴシック" charset="0"/>
                <a:cs typeface="Arial" charset="0"/>
                <a:sym typeface="Arial" charset="0"/>
              </a:rPr>
              <a:t>, DG Communications Networks</a:t>
            </a:r>
            <a:endParaRPr lang="en-US" sz="2000" dirty="0">
              <a:solidFill>
                <a:schemeClr val="tx1"/>
              </a:solidFill>
              <a:latin typeface="Arial" charset="0"/>
              <a:ea typeface="ＭＳ Ｐゴシック" charset="0"/>
              <a:cs typeface="Arial" charset="0"/>
              <a:sym typeface="Arial" charset="0"/>
            </a:endParaRPr>
          </a:p>
          <a:p>
            <a:pPr marL="457200" indent="-457200" algn="l">
              <a:spcBef>
                <a:spcPts val="1000"/>
              </a:spcBef>
              <a:buSzPct val="155000"/>
              <a:buFontTx/>
              <a:buBlip>
                <a:blip r:embed="rId4"/>
              </a:buBlip>
            </a:pPr>
            <a:r>
              <a:rPr lang="en-US" sz="2000" dirty="0" smtClean="0">
                <a:solidFill>
                  <a:schemeClr val="tx1"/>
                </a:solidFill>
                <a:latin typeface="Arial" charset="0"/>
                <a:ea typeface="ＭＳ Ｐゴシック" charset="0"/>
                <a:cs typeface="Arial" charset="0"/>
                <a:sym typeface="Arial" charset="0"/>
              </a:rPr>
              <a:t>Mailed to policy makers directly</a:t>
            </a:r>
          </a:p>
          <a:p>
            <a:pPr marL="457200" indent="-457200" algn="l">
              <a:spcBef>
                <a:spcPts val="1000"/>
              </a:spcBef>
              <a:buSzPct val="155000"/>
              <a:buFontTx/>
              <a:buBlip>
                <a:blip r:embed="rId4"/>
              </a:buBlip>
            </a:pPr>
            <a:r>
              <a:rPr lang="en-US" sz="2000" dirty="0" smtClean="0">
                <a:ea typeface="ＭＳ Ｐゴシック" charset="0"/>
                <a:sym typeface="Arial" charset="0"/>
              </a:rPr>
              <a:t>Distribution at events e.g. EGI Technical Forum 2013, Madrid</a:t>
            </a:r>
            <a:endParaRPr lang="en-US" sz="2000" dirty="0">
              <a:solidFill>
                <a:schemeClr val="tx1"/>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228902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2948</TotalTime>
  <Words>1916</Words>
  <Application>Microsoft Office PowerPoint</Application>
  <PresentationFormat>On-screen Show (4:3)</PresentationFormat>
  <Paragraphs>862</Paragraphs>
  <Slides>29</Slides>
  <Notes>20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1_Custom Design</vt:lpstr>
      <vt:lpstr>Custom Design</vt:lpstr>
      <vt:lpstr>WP1: Policy, Impact and Sustainability</vt:lpstr>
      <vt:lpstr>Content</vt:lpstr>
      <vt:lpstr>WP1 Overview</vt:lpstr>
      <vt:lpstr>WP1 Objectives</vt:lpstr>
      <vt:lpstr>PowerPoint Presentation</vt:lpstr>
      <vt:lpstr>E-ScienceBriefings</vt:lpstr>
      <vt:lpstr>E-ScienceBriefings</vt:lpstr>
      <vt:lpstr>E-ScienceBriefings</vt:lpstr>
      <vt:lpstr>E-ScienceBriefings</vt:lpstr>
      <vt:lpstr>E-ScienceBriefings</vt:lpstr>
      <vt:lpstr>PowerPoint Presentation</vt:lpstr>
      <vt:lpstr>E-ScienceBriefings</vt:lpstr>
      <vt:lpstr>E-ScienceBriefings</vt:lpstr>
      <vt:lpstr>PowerPoint Presentation</vt:lpstr>
      <vt:lpstr>Impact &amp; sustainability</vt:lpstr>
      <vt:lpstr>Gathering Feedback</vt:lpstr>
      <vt:lpstr>Feedback Campaigns</vt:lpstr>
      <vt:lpstr>Feedback Campaigns</vt:lpstr>
      <vt:lpstr>Feedback Tools</vt:lpstr>
      <vt:lpstr>Feedback Tools</vt:lpstr>
      <vt:lpstr>Feedback Tools</vt:lpstr>
      <vt:lpstr>E-ScienceTalk MoUs</vt:lpstr>
      <vt:lpstr>Impact &amp; sustainability</vt:lpstr>
      <vt:lpstr>Impact &amp; sustainability</vt:lpstr>
      <vt:lpstr>Policy event attendance</vt:lpstr>
      <vt:lpstr>Training events</vt:lpstr>
      <vt:lpstr>E-Concertation event</vt:lpstr>
      <vt:lpstr>WP1 Issues</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412</cp:revision>
  <dcterms:created xsi:type="dcterms:W3CDTF">2010-08-31T11:29:02Z</dcterms:created>
  <dcterms:modified xsi:type="dcterms:W3CDTF">2013-09-11T10:51:07Z</dcterms:modified>
</cp:coreProperties>
</file>