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345" r:id="rId4"/>
    <p:sldId id="370" r:id="rId5"/>
    <p:sldId id="324" r:id="rId6"/>
    <p:sldId id="377" r:id="rId7"/>
    <p:sldId id="361" r:id="rId8"/>
    <p:sldId id="349" r:id="rId9"/>
    <p:sldId id="374" r:id="rId10"/>
    <p:sldId id="379" r:id="rId11"/>
    <p:sldId id="376" r:id="rId12"/>
    <p:sldId id="362" r:id="rId13"/>
    <p:sldId id="351" r:id="rId14"/>
    <p:sldId id="316" r:id="rId15"/>
    <p:sldId id="363" r:id="rId16"/>
    <p:sldId id="372" r:id="rId17"/>
    <p:sldId id="373" r:id="rId18"/>
    <p:sldId id="364" r:id="rId19"/>
    <p:sldId id="365" r:id="rId20"/>
    <p:sldId id="371" r:id="rId21"/>
    <p:sldId id="357" r:id="rId22"/>
    <p:sldId id="366" r:id="rId23"/>
    <p:sldId id="353" r:id="rId24"/>
    <p:sldId id="367" r:id="rId25"/>
    <p:sldId id="338" r:id="rId26"/>
    <p:sldId id="358" r:id="rId27"/>
    <p:sldId id="368" r:id="rId28"/>
    <p:sldId id="339" r:id="rId29"/>
    <p:sldId id="382" r:id="rId30"/>
    <p:sldId id="381" r:id="rId31"/>
    <p:sldId id="332" r:id="rId32"/>
    <p:sldId id="375" r:id="rId33"/>
    <p:sldId id="378" r:id="rId34"/>
    <p:sldId id="380" r:id="rId35"/>
    <p:sldId id="359" r:id="rId36"/>
    <p:sldId id="369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B21"/>
    <a:srgbClr val="99BF3D"/>
    <a:srgbClr val="668ED6"/>
    <a:srgbClr val="F37837"/>
    <a:srgbClr val="E1E3EF"/>
    <a:srgbClr val="94F952"/>
    <a:srgbClr val="FFCC99"/>
    <a:srgbClr val="FF9966"/>
    <a:srgbClr val="FF66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3" autoAdjust="0"/>
    <p:restoredTop sz="99006" autoAdjust="0"/>
  </p:normalViewPr>
  <p:slideViewPr>
    <p:cSldViewPr>
      <p:cViewPr varScale="1">
        <p:scale>
          <a:sx n="91" d="100"/>
          <a:sy n="91" d="100"/>
        </p:scale>
        <p:origin x="-1434" y="-108"/>
      </p:cViewPr>
      <p:guideLst>
        <p:guide orient="horz" pos="2944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1194FE-46F0-426B-9EEF-C05A37F5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5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4F6F-D754-495E-A387-76CFDA48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19E9-DD40-4F92-B4A1-F47DE05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22B4-9595-4CE8-9D2F-F29556F4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9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3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6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7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5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619875"/>
            <a:ext cx="2895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2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49E7-49E1-4CCD-8AE6-543C597C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084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B84-E6B0-406E-BAC6-1D78C4DFD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03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D339-A439-45DA-8BBC-B6A3243C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753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14FA-0B5F-458B-B9FC-54D3B4BBF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07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3097-CCBB-4868-9FE0-AFC4F5EA4D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5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14FF-2F2E-4F09-BA8A-D48E22D5D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161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1E4E-5B67-4622-AB64-690687513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3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A9E-2D63-454C-AFCE-D3169FF0F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0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9EE3-9328-4A1C-9546-481B07B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64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24EF-7011-403C-9999-A7A766860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5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9F95-666B-45AB-A248-E229E6A8B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921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BFBD-7D14-4A33-BB4B-5B7839F80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8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4E26-675E-4EA0-AC93-EBD5EEC7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B761-084D-4DCC-B215-317297BF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AB3B-03ED-42F0-A526-0B907AD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4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A979-33D4-43AD-AE11-6DF3B77D6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EB61-42D4-4B4E-8D38-7D168BCC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D425-EC0A-48AA-8855-68615A4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9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BE64AB-CA1B-4C06-B745-D294D6B98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 descr="banner-ITon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/>
            <a:r>
              <a:rPr lang="en-US" sz="1100" b="1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2055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fld id="{0686142A-16D7-44E7-9A37-AB9C683AE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</a:t>
                      </a:r>
                      <a:r>
                        <a:rPr kumimoji="0" lang="en-GB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sciencE</a:t>
                      </a:r>
                      <a:endParaRPr kumimoji="0" lang="en-GB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</a:pPr>
            <a:r>
              <a:rPr lang="en-GB" sz="120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3085" name="Picture 17" descr="ege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 noChangeArrowheads="1"/>
          </p:cNvSpPr>
          <p:nvPr/>
        </p:nvSpPr>
        <p:spPr bwMode="auto"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André-Pierre Olivier - WP2 Leader, APO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fr-FR" sz="3600" b="1" dirty="0" err="1" smtClean="0"/>
              <a:t>e-ScienceTalk</a:t>
            </a:r>
            <a:r>
              <a:rPr lang="fr-FR" sz="3600" b="1" dirty="0" smtClean="0"/>
              <a:t> – </a:t>
            </a:r>
            <a:r>
              <a:rPr lang="en-GB" sz="3600" b="1" dirty="0" smtClean="0"/>
              <a:t>WP2</a:t>
            </a:r>
            <a:endParaRPr lang="en-GB" sz="3600" b="1" dirty="0"/>
          </a:p>
        </p:txBody>
      </p:sp>
      <p:pic>
        <p:nvPicPr>
          <p:cNvPr id="5" name="Image 4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9721"/>
            <a:ext cx="7004915" cy="37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Image 5" descr="EST-Logo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09558" cy="41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3200" b="1" dirty="0" smtClean="0">
                <a:solidFill>
                  <a:schemeClr val="tx1"/>
                </a:solidFill>
              </a:rPr>
              <a:t> concept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429000"/>
            <a:ext cx="7620000" cy="2971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e-</a:t>
            </a:r>
            <a:r>
              <a:rPr lang="en-GB" altLang="ja-JP" sz="1800" dirty="0" err="1" smtClean="0">
                <a:ea typeface="ＭＳ Ｐゴシック" pitchFamily="34" charset="-128"/>
              </a:rPr>
              <a:t>ScienceCity</a:t>
            </a:r>
            <a:r>
              <a:rPr lang="en-GB" altLang="ja-JP" sz="1800" dirty="0" smtClean="0">
                <a:ea typeface="ＭＳ Ｐゴシック" pitchFamily="34" charset="-128"/>
              </a:rPr>
              <a:t> replaced the </a:t>
            </a:r>
            <a:r>
              <a:rPr lang="en-GB" altLang="ja-JP" sz="1800" dirty="0" err="1" smtClean="0">
                <a:ea typeface="ＭＳ Ｐゴシック" pitchFamily="34" charset="-128"/>
              </a:rPr>
              <a:t>GridCafé</a:t>
            </a:r>
            <a:r>
              <a:rPr lang="en-GB" altLang="ja-JP" sz="1800" dirty="0" smtClean="0">
                <a:ea typeface="ＭＳ Ｐゴシック" pitchFamily="34" charset="-128"/>
              </a:rPr>
              <a:t> as the main web site.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GridCafé</a:t>
            </a:r>
            <a:r>
              <a:rPr lang="en-GB" altLang="ja-JP" sz="1800" dirty="0" smtClean="0">
                <a:ea typeface="ＭＳ Ｐゴシック" pitchFamily="34" charset="-128"/>
              </a:rPr>
              <a:t> become one of the sections of the site like the others: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Cloud Lounge, Volunteer Garage, HPC Tower...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In parallel a virtual </a:t>
            </a: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is</a:t>
            </a:r>
            <a:r>
              <a:rPr lang="en-GB" altLang="ja-JP" sz="1800" dirty="0" smtClean="0">
                <a:ea typeface="ＭＳ Ｐゴシック" pitchFamily="34" charset="-128"/>
              </a:rPr>
              <a:t> also available in a </a:t>
            </a:r>
            <a:r>
              <a:rPr lang="en-GB" altLang="ja-JP" sz="1800" dirty="0">
                <a:ea typeface="ＭＳ Ｐゴシック" pitchFamily="34" charset="-128"/>
              </a:rPr>
              <a:t>3D virtual world hosted by New World Grid.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altLang="ja-JP" sz="1800" dirty="0" smtClean="0">
                <a:ea typeface="ＭＳ Ｐゴシック" pitchFamily="34" charset="-128"/>
              </a:rPr>
              <a:t> e</a:t>
            </a:r>
            <a:r>
              <a:rPr lang="en-GB" altLang="ja-JP" sz="1800" dirty="0">
                <a:ea typeface="ＭＳ Ｐゴシック" pitchFamily="34" charset="-128"/>
              </a:rPr>
              <a:t>-</a:t>
            </a:r>
            <a:r>
              <a:rPr lang="en-GB" altLang="ja-JP" sz="1800" dirty="0" err="1">
                <a:ea typeface="ＭＳ Ｐゴシック" pitchFamily="34" charset="-128"/>
              </a:rPr>
              <a:t>ScienceCity</a:t>
            </a:r>
            <a:r>
              <a:rPr lang="en-GB" altLang="ja-JP" sz="1800" dirty="0">
                <a:ea typeface="ＭＳ Ｐゴシック" pitchFamily="34" charset="-128"/>
              </a:rPr>
              <a:t> was launched in </a:t>
            </a:r>
            <a:r>
              <a:rPr lang="en-GB" altLang="ja-JP" sz="1800" dirty="0" smtClean="0">
                <a:ea typeface="ＭＳ Ｐゴシック" pitchFamily="34" charset="-128"/>
              </a:rPr>
              <a:t>September 2011, </a:t>
            </a:r>
            <a:r>
              <a:rPr lang="en-GB" altLang="ja-JP" sz="1800" dirty="0">
                <a:ea typeface="ＭＳ Ｐゴシック" pitchFamily="34" charset="-128"/>
              </a:rPr>
              <a:t>and</a:t>
            </a:r>
            <a:r>
              <a:rPr lang="en-GB" altLang="ja-JP" sz="1800" dirty="0" smtClean="0">
                <a:ea typeface="ＭＳ Ｐゴシック" pitchFamily="34" charset="-128"/>
              </a:rPr>
              <a:t> has been </a:t>
            </a:r>
            <a:r>
              <a:rPr lang="en-GB" altLang="ja-JP" sz="1800" dirty="0">
                <a:ea typeface="ＭＳ Ｐゴシック" pitchFamily="34" charset="-128"/>
              </a:rPr>
              <a:t>updated during</a:t>
            </a:r>
            <a:r>
              <a:rPr lang="en-GB" altLang="ja-JP" sz="1800" dirty="0" smtClean="0">
                <a:ea typeface="ＭＳ Ｐゴシック" pitchFamily="34" charset="-128"/>
              </a:rPr>
              <a:t> year 3 of the project with the addition of 2 new sections and updates of other parts.</a:t>
            </a:r>
            <a:endParaRPr lang="en-GB" altLang="ja-JP" sz="1800" b="1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Image 5" descr="Slide-R-logoeSC-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799681" cy="20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evolution</a:t>
            </a:r>
          </a:p>
        </p:txBody>
      </p:sp>
      <p:pic>
        <p:nvPicPr>
          <p:cNvPr id="11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1"/>
            <a:ext cx="2667000" cy="18381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2590800" y="579120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err="1" smtClean="0">
                <a:ea typeface="ＭＳ Ｐゴシック" pitchFamily="34" charset="-128"/>
              </a:rPr>
              <a:t>From</a:t>
            </a:r>
            <a:r>
              <a:rPr lang="fr-FR" altLang="ja-JP" sz="1600" b="1" dirty="0" smtClean="0">
                <a:ea typeface="ＭＳ Ｐゴシック" pitchFamily="34" charset="-128"/>
              </a:rPr>
              <a:t> </a:t>
            </a:r>
            <a:r>
              <a:rPr lang="fr-FR" altLang="ja-JP" sz="1600" b="1" dirty="0" err="1" smtClean="0">
                <a:ea typeface="ＭＳ Ｐゴシック" pitchFamily="34" charset="-128"/>
              </a:rPr>
              <a:t>Grid</a:t>
            </a:r>
            <a:r>
              <a:rPr lang="fr-FR" altLang="ja-JP" sz="1600" b="1" dirty="0" smtClean="0">
                <a:ea typeface="ＭＳ Ｐゴシック" pitchFamily="34" charset="-128"/>
              </a:rPr>
              <a:t> Café to </a:t>
            </a:r>
            <a:r>
              <a:rPr lang="fr-FR" altLang="ja-JP" sz="1600" b="1" dirty="0" err="1" smtClean="0">
                <a:ea typeface="ＭＳ Ｐゴシック" pitchFamily="34" charset="-128"/>
              </a:rPr>
              <a:t>e-ScienceCity</a:t>
            </a:r>
            <a:endParaRPr lang="fr-FR" sz="1600" b="1" dirty="0" smtClean="0"/>
          </a:p>
          <a:p>
            <a:endParaRPr lang="fr-FR" sz="1600" dirty="0"/>
          </a:p>
        </p:txBody>
      </p:sp>
      <p:pic>
        <p:nvPicPr>
          <p:cNvPr id="8" name="Image 7" descr="GridCafe-ev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84147"/>
            <a:ext cx="7239000" cy="2445253"/>
          </a:xfrm>
          <a:prstGeom prst="rect">
            <a:avLst/>
          </a:prstGeom>
        </p:spPr>
      </p:pic>
      <p:pic>
        <p:nvPicPr>
          <p:cNvPr id="10" name="Image 9" descr="NewHo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19200"/>
            <a:ext cx="2590800" cy="28966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Image 11" descr="GridGuideHome-min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942" y="1219200"/>
            <a:ext cx="2787257" cy="2362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Ellipse 12"/>
          <p:cNvSpPr/>
          <p:nvPr/>
        </p:nvSpPr>
        <p:spPr>
          <a:xfrm>
            <a:off x="7467600" y="3835400"/>
            <a:ext cx="324000" cy="324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969200" y="5257800"/>
            <a:ext cx="216000" cy="21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7724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8030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8030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8030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80142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80448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0448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80448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8256000" y="5741400"/>
            <a:ext cx="126000" cy="126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8286600" y="60198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8286600" y="61722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8286600" y="6324600"/>
            <a:ext cx="64800" cy="648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/>
          <p:cNvCxnSpPr/>
          <p:nvPr/>
        </p:nvCxnSpPr>
        <p:spPr>
          <a:xfrm>
            <a:off x="7086600" y="4951412"/>
            <a:ext cx="990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>
            <a:endCxn id="15" idx="0"/>
          </p:cNvCxnSpPr>
          <p:nvPr/>
        </p:nvCxnSpPr>
        <p:spPr>
          <a:xfrm rot="5400000">
            <a:off x="7925594" y="5105400"/>
            <a:ext cx="304006" cy="79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5400000">
            <a:off x="7075600" y="4399000"/>
            <a:ext cx="717400" cy="2382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10200" y="5181600"/>
            <a:ext cx="1219200" cy="13716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- 1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200400" y="32766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GridCafé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172200" y="3276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Cloud </a:t>
            </a:r>
            <a:r>
              <a:rPr lang="fr-FR" sz="1800" kern="0" dirty="0" err="1" smtClean="0">
                <a:solidFill>
                  <a:schemeClr val="tx1"/>
                </a:solidFill>
              </a:rPr>
              <a:t>Lounge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04800" y="32766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e-ScienceCity</a:t>
            </a:r>
            <a:endParaRPr lang="fr-FR" sz="1800" kern="0" dirty="0" smtClean="0"/>
          </a:p>
        </p:txBody>
      </p:sp>
      <p:pic>
        <p:nvPicPr>
          <p:cNvPr id="14" name="Image 13" descr="EST-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68400"/>
            <a:ext cx="2667000" cy="19880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168400"/>
            <a:ext cx="2667000" cy="19893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6" name="Image 15" descr="ESC-CloudLounge.png"/>
          <p:cNvPicPr>
            <a:picLocks noChangeAspect="1"/>
          </p:cNvPicPr>
          <p:nvPr/>
        </p:nvPicPr>
        <p:blipFill>
          <a:blip r:embed="rId4"/>
          <a:srcRect b="8725"/>
          <a:stretch>
            <a:fillRect/>
          </a:stretch>
        </p:blipFill>
        <p:spPr>
          <a:xfrm>
            <a:off x="6172200" y="1168400"/>
            <a:ext cx="2666989" cy="19772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7" name="Image 16" descr="ESC-Garage.png"/>
          <p:cNvPicPr>
            <a:picLocks noChangeAspect="1"/>
          </p:cNvPicPr>
          <p:nvPr/>
        </p:nvPicPr>
        <p:blipFill>
          <a:blip r:embed="rId5"/>
          <a:srcRect b="6777"/>
          <a:stretch>
            <a:fillRect/>
          </a:stretch>
        </p:blipFill>
        <p:spPr>
          <a:xfrm>
            <a:off x="304800" y="3810000"/>
            <a:ext cx="2667000" cy="20199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8" name="Image 17" descr="ESC-HPCtow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1" y="3810000"/>
            <a:ext cx="2667000" cy="2006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3200400" y="5943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HPC </a:t>
            </a:r>
            <a:r>
              <a:rPr lang="fr-FR" sz="1800" kern="0" dirty="0" err="1" smtClean="0"/>
              <a:t>Tower</a:t>
            </a:r>
            <a:endParaRPr lang="fr-FR" sz="1800" kern="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304800" y="5923002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Volunteer</a:t>
            </a:r>
            <a:r>
              <a:rPr lang="fr-FR" sz="1800" kern="0" dirty="0" smtClean="0"/>
              <a:t> Garage</a:t>
            </a:r>
            <a:endParaRPr lang="fr-FR" sz="18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810000"/>
            <a:ext cx="2688927" cy="2006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ZoneTexte 23"/>
          <p:cNvSpPr txBox="1"/>
          <p:nvPr/>
        </p:nvSpPr>
        <p:spPr>
          <a:xfrm>
            <a:off x="6172200" y="59436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Data Park</a:t>
            </a:r>
          </a:p>
        </p:txBody>
      </p:sp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- 2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04800" y="33782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3200400" y="3378201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6" name="Image 15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168400"/>
            <a:ext cx="2667000" cy="19880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Image 19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68400"/>
            <a:ext cx="2667000" cy="19948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608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3048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</a:t>
            </a:r>
            <a:endParaRPr lang="fr-FR" sz="1800" dirty="0"/>
          </a:p>
        </p:txBody>
      </p:sp>
      <p:pic>
        <p:nvPicPr>
          <p:cNvPr id="27" name="Image 26" descr="ESC-VWport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43000"/>
            <a:ext cx="2763840" cy="2057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28" name="ZoneTexte 27"/>
          <p:cNvSpPr txBox="1"/>
          <p:nvPr/>
        </p:nvSpPr>
        <p:spPr>
          <a:xfrm>
            <a:off x="6096000" y="3408402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Virtual World </a:t>
            </a:r>
            <a:r>
              <a:rPr lang="fr-FR" sz="1800" kern="0" dirty="0" smtClean="0"/>
              <a:t>Portal</a:t>
            </a:r>
            <a:endParaRPr lang="fr-FR" sz="1800" dirty="0"/>
          </a:p>
        </p:txBody>
      </p:sp>
      <p:sp>
        <p:nvSpPr>
          <p:cNvPr id="29" name="ZoneTexte 28"/>
          <p:cNvSpPr txBox="1"/>
          <p:nvPr/>
        </p:nvSpPr>
        <p:spPr>
          <a:xfrm>
            <a:off x="32004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 - </a:t>
            </a:r>
            <a:r>
              <a:rPr lang="fr-FR" sz="1800" kern="0" dirty="0" err="1" smtClean="0"/>
              <a:t>list</a:t>
            </a:r>
            <a:endParaRPr lang="fr-FR" sz="18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096000" y="6019800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</a:t>
            </a:r>
            <a:r>
              <a:rPr lang="fr-FR" sz="1800" kern="0" dirty="0" smtClean="0"/>
              <a:t> Port - guide</a:t>
            </a:r>
            <a:endParaRPr lang="fr-FR" sz="1800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8354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5400"/>
            <a:ext cx="2743200" cy="19721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- 3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114800" y="1828800"/>
            <a:ext cx="4800600" cy="419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buClr>
                <a:srgbClr val="FF6600"/>
              </a:buClr>
            </a:pPr>
            <a:endParaRPr lang="fr-FR" sz="1600" kern="0" dirty="0" smtClean="0">
              <a:solidFill>
                <a:schemeClr val="tx1"/>
              </a:solidFill>
            </a:endParaRP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GridCafé</a:t>
            </a:r>
            <a:r>
              <a:rPr lang="fr-FR" sz="1600" dirty="0" smtClean="0"/>
              <a:t> : 39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CloudLounge</a:t>
            </a:r>
            <a:r>
              <a:rPr lang="fr-FR" sz="1600" dirty="0" smtClean="0"/>
              <a:t>  : 21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Garage : 31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HPC </a:t>
            </a:r>
            <a:r>
              <a:rPr lang="fr-FR" sz="1600" dirty="0" err="1" smtClean="0"/>
              <a:t>Tower</a:t>
            </a:r>
            <a:r>
              <a:rPr lang="fr-FR" sz="1600" dirty="0" smtClean="0"/>
              <a:t> : 35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b="1" dirty="0" smtClean="0"/>
              <a:t>Data Park : 25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b="1" dirty="0" err="1" smtClean="0"/>
              <a:t>Grid</a:t>
            </a:r>
            <a:r>
              <a:rPr lang="fr-FR" sz="1600" b="1" dirty="0" smtClean="0"/>
              <a:t> Port : 111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b="1" dirty="0" smtClean="0"/>
              <a:t> People </a:t>
            </a:r>
            <a:r>
              <a:rPr lang="fr-FR" sz="1600" b="1" dirty="0" err="1" smtClean="0"/>
              <a:t>Bay</a:t>
            </a:r>
            <a:r>
              <a:rPr lang="fr-FR" sz="1600" b="1" dirty="0" smtClean="0"/>
              <a:t> : 97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Virtual World portal : 1 page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2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Communication centre : 5 pages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28600" y="35052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4" name="Image 13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2834182" cy="21126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86200"/>
            <a:ext cx="2852562" cy="213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3962400" y="12954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400" b="1" kern="0" dirty="0" smtClean="0"/>
              <a:t>Total pages : 365 </a:t>
            </a:r>
            <a:r>
              <a:rPr lang="fr-FR" sz="2400" kern="0" dirty="0" smtClean="0"/>
              <a:t>(+229)</a:t>
            </a:r>
          </a:p>
        </p:txBody>
      </p:sp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Virtual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e-ScienceCity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eScience-Gen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77200" cy="4179951"/>
          </a:xfrm>
          <a:prstGeom prst="rect">
            <a:avLst/>
          </a:prstGeom>
        </p:spPr>
      </p:pic>
      <p:pic>
        <p:nvPicPr>
          <p:cNvPr id="21" name="Image 20" descr="Slide-BSA-img-04.jpg"/>
          <p:cNvPicPr>
            <a:picLocks noChangeAspect="1"/>
          </p:cNvPicPr>
          <p:nvPr/>
        </p:nvPicPr>
        <p:blipFill>
          <a:blip r:embed="rId3"/>
          <a:srcRect l="18599" t="17184" r="21256" b="30072"/>
          <a:stretch>
            <a:fillRect/>
          </a:stretch>
        </p:blipFill>
        <p:spPr>
          <a:xfrm>
            <a:off x="3657600" y="5105400"/>
            <a:ext cx="1828799" cy="123996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2247900" y="1143000"/>
            <a:ext cx="4648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smtClean="0"/>
              <a:t>General </a:t>
            </a:r>
            <a:r>
              <a:rPr lang="fr-FR" sz="1800" dirty="0" err="1" smtClean="0"/>
              <a:t>view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fr-FR" sz="1800" dirty="0" smtClean="0"/>
          </a:p>
          <a:p>
            <a:pPr algn="ctr"/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updated</a:t>
            </a:r>
            <a:r>
              <a:rPr lang="fr-FR" sz="1800" dirty="0" smtClean="0"/>
              <a:t> venues</a:t>
            </a:r>
            <a:endParaRPr lang="fr-FR" sz="1800" dirty="0"/>
          </a:p>
        </p:txBody>
      </p:sp>
      <p:pic>
        <p:nvPicPr>
          <p:cNvPr id="9" name="Image 8" descr="CloudLounge.png"/>
          <p:cNvPicPr>
            <a:picLocks noChangeAspect="1"/>
          </p:cNvPicPr>
          <p:nvPr/>
        </p:nvPicPr>
        <p:blipFill>
          <a:blip r:embed="rId4"/>
          <a:srcRect b="4457"/>
          <a:stretch>
            <a:fillRect/>
          </a:stretch>
        </p:blipFill>
        <p:spPr>
          <a:xfrm>
            <a:off x="7086600" y="1524000"/>
            <a:ext cx="1841261" cy="123766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PeoplBay.png"/>
          <p:cNvPicPr>
            <a:picLocks noChangeAspect="1"/>
          </p:cNvPicPr>
          <p:nvPr/>
        </p:nvPicPr>
        <p:blipFill>
          <a:blip r:embed="rId5"/>
          <a:srcRect l="6704" t="13646" r="4693" b="5458"/>
          <a:stretch>
            <a:fillRect/>
          </a:stretch>
        </p:blipFill>
        <p:spPr>
          <a:xfrm>
            <a:off x="304800" y="1676400"/>
            <a:ext cx="1828800" cy="1230592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VolunteerGarage.png"/>
          <p:cNvPicPr>
            <a:picLocks noChangeAspect="1"/>
          </p:cNvPicPr>
          <p:nvPr/>
        </p:nvPicPr>
        <p:blipFill>
          <a:blip r:embed="rId6"/>
          <a:srcRect l="2752" r="8944" b="7448"/>
          <a:stretch>
            <a:fillRect/>
          </a:stretch>
        </p:blipFill>
        <p:spPr>
          <a:xfrm>
            <a:off x="7086600" y="5105400"/>
            <a:ext cx="1833543" cy="1242653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 descr="VirtualPortal.png"/>
          <p:cNvPicPr>
            <a:picLocks noChangeAspect="1"/>
          </p:cNvPicPr>
          <p:nvPr/>
        </p:nvPicPr>
        <p:blipFill>
          <a:blip r:embed="rId7"/>
          <a:srcRect l="3411" t="9708" r="2558"/>
          <a:stretch>
            <a:fillRect/>
          </a:stretch>
        </p:blipFill>
        <p:spPr>
          <a:xfrm>
            <a:off x="304800" y="5105400"/>
            <a:ext cx="1831300" cy="1235806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Ellipse 12"/>
          <p:cNvSpPr/>
          <p:nvPr/>
        </p:nvSpPr>
        <p:spPr>
          <a:xfrm>
            <a:off x="4953000" y="2895600"/>
            <a:ext cx="1600200" cy="1524000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effectLst>
            <a:outerShdw blurRad="50800" dist="101600" dir="5400000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 rot="10800000">
            <a:off x="4572002" y="2743202"/>
            <a:ext cx="533399" cy="457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promotion</a:t>
            </a:r>
            <a:endParaRPr lang="en-US" sz="3200" b="1" kern="0" dirty="0" smtClean="0"/>
          </a:p>
        </p:txBody>
      </p:sp>
      <p:sp>
        <p:nvSpPr>
          <p:cNvPr id="36" name="ZoneTexte 35"/>
          <p:cNvSpPr txBox="1"/>
          <p:nvPr/>
        </p:nvSpPr>
        <p:spPr>
          <a:xfrm>
            <a:off x="381000" y="4648200"/>
            <a:ext cx="17526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err="1" smtClean="0"/>
              <a:t>EJournée</a:t>
            </a:r>
            <a:r>
              <a:rPr lang="fr-FR" sz="1600" b="1" dirty="0" smtClean="0"/>
              <a:t> du</a:t>
            </a:r>
          </a:p>
          <a:p>
            <a:r>
              <a:rPr lang="fr-FR" sz="1600" b="1" dirty="0" err="1" smtClean="0"/>
              <a:t>e-Learning</a:t>
            </a:r>
            <a:r>
              <a:rPr lang="fr-FR" sz="1600" dirty="0" smtClean="0"/>
              <a:t>,</a:t>
            </a:r>
          </a:p>
          <a:p>
            <a:r>
              <a:rPr lang="fr-FR" sz="1600" dirty="0" smtClean="0"/>
              <a:t>Lyon,</a:t>
            </a:r>
          </a:p>
          <a:p>
            <a:r>
              <a:rPr lang="fr-FR" sz="1600" dirty="0" smtClean="0"/>
              <a:t>27-28 </a:t>
            </a:r>
            <a:r>
              <a:rPr lang="fr-FR" sz="1600" dirty="0" err="1" smtClean="0"/>
              <a:t>June</a:t>
            </a:r>
            <a:r>
              <a:rPr lang="fr-FR" sz="1600" dirty="0" smtClean="0"/>
              <a:t> 2013  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30053"/>
            <a:ext cx="4572000" cy="19050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105400" y="1219200"/>
            <a:ext cx="3733800" cy="1905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00" b="1" dirty="0" smtClean="0"/>
              <a:t>Pédagogie, Universités et Mondes Virtuels</a:t>
            </a:r>
            <a:r>
              <a:rPr lang="fr-FR" sz="1600" dirty="0" smtClean="0"/>
              <a:t>, Lyon, 23-24 May 2013</a:t>
            </a:r>
          </a:p>
          <a:p>
            <a:endParaRPr lang="fr-FR" sz="1600" dirty="0" smtClean="0"/>
          </a:p>
          <a:p>
            <a:r>
              <a:rPr lang="fr-FR" sz="1600" dirty="0" smtClean="0"/>
              <a:t>Le Centre Droit et Nouvelles Technologies de la Faculté de Droit de l'Université Jean Moulin Lyon 3 organise une série de colloques consacrés au droit dans les mondes virtuels.</a:t>
            </a:r>
          </a:p>
          <a:p>
            <a:endParaRPr lang="fr-FR" sz="1600" dirty="0" smtClean="0"/>
          </a:p>
          <a:p>
            <a:endParaRPr lang="fr-FR" sz="1600" dirty="0" smtClean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29000"/>
            <a:ext cx="8153400" cy="98699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343400"/>
            <a:ext cx="3698988" cy="2057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4343400"/>
            <a:ext cx="2089150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</a:t>
            </a:r>
            <a:r>
              <a:rPr lang="fr-FR" sz="3200" b="1" kern="0" dirty="0" err="1" smtClean="0"/>
              <a:t>linked</a:t>
            </a:r>
            <a:r>
              <a:rPr lang="fr-FR" sz="3200" b="1" kern="0" dirty="0" smtClean="0"/>
              <a:t> </a:t>
            </a:r>
            <a:r>
              <a:rPr lang="fr-FR" sz="3200" b="1" kern="0" dirty="0" err="1" smtClean="0"/>
              <a:t>projects</a:t>
            </a:r>
            <a:endParaRPr lang="en-US" sz="3200" b="1" kern="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609600" y="3810000"/>
            <a:ext cx="304800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Possible future collaboration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a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of the Virtual </a:t>
            </a:r>
            <a:r>
              <a:rPr lang="fr-FR" sz="1600" dirty="0" err="1" smtClean="0"/>
              <a:t>University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- Open course</a:t>
            </a:r>
          </a:p>
          <a:p>
            <a:r>
              <a:rPr lang="fr-FR" sz="1600" dirty="0" smtClean="0"/>
              <a:t>- MOOC</a:t>
            </a:r>
          </a:p>
          <a:p>
            <a:r>
              <a:rPr lang="fr-FR" sz="1600" dirty="0" smtClean="0"/>
              <a:t>- </a:t>
            </a:r>
            <a:r>
              <a:rPr lang="fr-FR" sz="1600" dirty="0" err="1" smtClean="0"/>
              <a:t>Serious</a:t>
            </a:r>
            <a:r>
              <a:rPr lang="fr-FR" sz="1600" dirty="0" smtClean="0"/>
              <a:t> </a:t>
            </a:r>
            <a:r>
              <a:rPr lang="fr-FR" sz="1600" dirty="0" err="1" smtClean="0"/>
              <a:t>game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</p:txBody>
      </p:sp>
      <p:pic>
        <p:nvPicPr>
          <p:cNvPr id="10" name="Image 9" descr="CCCisland.png"/>
          <p:cNvPicPr>
            <a:picLocks noChangeAspect="1"/>
          </p:cNvPicPr>
          <p:nvPr/>
        </p:nvPicPr>
        <p:blipFill>
          <a:blip r:embed="rId2"/>
          <a:srcRect l="1320" t="10241" r="12537" b="15361"/>
          <a:stretch>
            <a:fillRect/>
          </a:stretch>
        </p:blipFill>
        <p:spPr>
          <a:xfrm>
            <a:off x="4572000" y="4038600"/>
            <a:ext cx="4027842" cy="224139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1219200" y="5791200"/>
            <a:ext cx="304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600" dirty="0" smtClean="0"/>
              <a:t>CCC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examples</a:t>
            </a:r>
            <a:endParaRPr lang="fr-FR" sz="1600" dirty="0" smtClean="0"/>
          </a:p>
          <a:p>
            <a:pPr algn="r"/>
            <a:r>
              <a:rPr lang="fr-FR" sz="1600" dirty="0" smtClean="0"/>
              <a:t>for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</a:t>
            </a:r>
            <a:r>
              <a:rPr lang="fr-FR" sz="1600" dirty="0" err="1" smtClean="0"/>
              <a:t>Computing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rcRect r="3844"/>
          <a:stretch>
            <a:fillRect/>
          </a:stretch>
        </p:blipFill>
        <p:spPr>
          <a:xfrm>
            <a:off x="609600" y="1320800"/>
            <a:ext cx="3046200" cy="213396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223484"/>
            <a:ext cx="2133600" cy="27248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320800"/>
            <a:ext cx="2216150" cy="314338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4000" y="4597400"/>
            <a:ext cx="18288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i="1" dirty="0" smtClean="0">
                <a:solidFill>
                  <a:schemeClr val="bg1">
                    <a:lumMod val="50000"/>
                  </a:schemeClr>
                </a:solidFill>
              </a:rPr>
              <a:t>“massive open online courses”</a:t>
            </a:r>
            <a:endParaRPr lang="fr-FR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Image 8" descr="Slide-R-GridCas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601966" cy="21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6934200" cy="720000"/>
          </a:xfrm>
        </p:spPr>
        <p:txBody>
          <a:bodyPr/>
          <a:lstStyle/>
          <a:p>
            <a:r>
              <a:rPr lang="en-GB" sz="3600" b="1" dirty="0" smtClean="0"/>
              <a:t>WP2 Overview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784229"/>
            <a:ext cx="45720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b="1" dirty="0" smtClean="0"/>
              <a:t>Task 2.1	</a:t>
            </a:r>
            <a:r>
              <a:rPr lang="en-GB" sz="1500" b="1" dirty="0" err="1" smtClean="0"/>
              <a:t>GridCafé</a:t>
            </a:r>
            <a:endParaRPr lang="en-GB" sz="1500" i="1" dirty="0" smtClean="0"/>
          </a:p>
          <a:p>
            <a:pPr>
              <a:spcAft>
                <a:spcPts val="600"/>
              </a:spcAft>
            </a:pPr>
            <a:r>
              <a:rPr lang="en-GB" sz="1500" i="1" dirty="0" smtClean="0"/>
              <a:t>	APO and CERN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2.2	Real Time Monitor </a:t>
            </a:r>
            <a:r>
              <a:rPr lang="en-GB" sz="1500" dirty="0" smtClean="0"/>
              <a:t>and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GridGuide</a:t>
            </a:r>
            <a:r>
              <a:rPr lang="en-GB" sz="1500" b="1" dirty="0" smtClean="0"/>
              <a:t> </a:t>
            </a:r>
            <a:r>
              <a:rPr lang="en-GB" sz="1500" i="1" dirty="0" smtClean="0"/>
              <a:t>	Imperial with APO, CERN and QMUL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2.3	</a:t>
            </a:r>
            <a:r>
              <a:rPr lang="en-GB" sz="1500" b="1" dirty="0" err="1" smtClean="0"/>
              <a:t>GridCast</a:t>
            </a:r>
            <a:endParaRPr lang="en-GB" sz="1500" b="1" dirty="0" smtClean="0"/>
          </a:p>
          <a:p>
            <a:pPr>
              <a:spcAft>
                <a:spcPts val="600"/>
              </a:spcAft>
            </a:pPr>
            <a:r>
              <a:rPr lang="en-GB" sz="1500" b="1" i="1" dirty="0" smtClean="0"/>
              <a:t>	</a:t>
            </a:r>
            <a:r>
              <a:rPr lang="en-GB" sz="1500" i="1" dirty="0" smtClean="0"/>
              <a:t>QMUL with APO and CERN</a:t>
            </a:r>
            <a:endParaRPr lang="en-GB" sz="15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Image 9" descr="EST-LogoAP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16638"/>
            <a:ext cx="1524000" cy="812362"/>
          </a:xfrm>
          <a:prstGeom prst="rect">
            <a:avLst/>
          </a:prstGeom>
        </p:spPr>
      </p:pic>
      <p:pic>
        <p:nvPicPr>
          <p:cNvPr id="11" name="Image 10" descr="EST-LogoImpColle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758751"/>
            <a:ext cx="1905000" cy="499049"/>
          </a:xfrm>
          <a:prstGeom prst="rect">
            <a:avLst/>
          </a:prstGeom>
        </p:spPr>
      </p:pic>
      <p:pic>
        <p:nvPicPr>
          <p:cNvPr id="12" name="Image 11" descr="EST-LogoCE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59" y="5562600"/>
            <a:ext cx="770282" cy="762000"/>
          </a:xfrm>
          <a:prstGeom prst="rect">
            <a:avLst/>
          </a:prstGeom>
        </p:spPr>
      </p:pic>
      <p:pic>
        <p:nvPicPr>
          <p:cNvPr id="13" name="Image 12" descr="EST-Logo-QMU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657600"/>
            <a:ext cx="2133600" cy="59547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342900" y="1655802"/>
            <a:ext cx="4191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800" dirty="0" smtClean="0"/>
              <a:t>Beneficiaries: 4   </a:t>
            </a:r>
            <a:endParaRPr lang="fr-FR" sz="1800" dirty="0" smtClean="0"/>
          </a:p>
          <a:p>
            <a:pPr algn="ctr"/>
            <a:r>
              <a:rPr lang="en-GB" sz="1800" dirty="0" smtClean="0"/>
              <a:t>Effort: 72 </a:t>
            </a:r>
            <a:r>
              <a:rPr lang="en-GB" sz="1800" dirty="0" err="1" smtClean="0"/>
              <a:t>PMs</a:t>
            </a:r>
            <a:r>
              <a:rPr lang="en-GB" sz="1800" dirty="0" smtClean="0"/>
              <a:t> / 2.2 FTEs</a:t>
            </a:r>
            <a:endParaRPr lang="en-GB" sz="1800" dirty="0"/>
          </a:p>
        </p:txBody>
      </p:sp>
      <p:sp>
        <p:nvSpPr>
          <p:cNvPr id="17" name="TextBox 4"/>
          <p:cNvSpPr txBox="1"/>
          <p:nvPr/>
        </p:nvSpPr>
        <p:spPr>
          <a:xfrm>
            <a:off x="45720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Effort distribution</a:t>
            </a:r>
            <a:endParaRPr lang="en-GB" sz="2000" b="1" dirty="0"/>
          </a:p>
        </p:txBody>
      </p:sp>
      <p:sp>
        <p:nvSpPr>
          <p:cNvPr id="18" name="TextBox 4"/>
          <p:cNvSpPr txBox="1"/>
          <p:nvPr/>
        </p:nvSpPr>
        <p:spPr>
          <a:xfrm>
            <a:off x="457200" y="28194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23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19" name="TextBox 4"/>
          <p:cNvSpPr txBox="1"/>
          <p:nvPr/>
        </p:nvSpPr>
        <p:spPr>
          <a:xfrm>
            <a:off x="457200" y="3832226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10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0" name="TextBox 4"/>
          <p:cNvSpPr txBox="1"/>
          <p:nvPr/>
        </p:nvSpPr>
        <p:spPr>
          <a:xfrm>
            <a:off x="457200" y="4834951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25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1" name="TextBox 4"/>
          <p:cNvSpPr txBox="1"/>
          <p:nvPr/>
        </p:nvSpPr>
        <p:spPr>
          <a:xfrm>
            <a:off x="457200" y="57912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14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pic>
        <p:nvPicPr>
          <p:cNvPr id="27" name="Image 26" descr="EST-Graph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1905000"/>
            <a:ext cx="2514600" cy="2514600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4572000" y="2174557"/>
            <a:ext cx="1066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WP3: </a:t>
            </a:r>
            <a:r>
              <a:rPr lang="fr-FR" sz="1600" dirty="0" err="1" smtClean="0"/>
              <a:t>iSGTW</a:t>
            </a:r>
            <a:endParaRPr lang="en-GB" sz="1600" dirty="0"/>
          </a:p>
        </p:txBody>
      </p:sp>
      <p:sp>
        <p:nvSpPr>
          <p:cNvPr id="29" name="TextBox 4"/>
          <p:cNvSpPr txBox="1"/>
          <p:nvPr/>
        </p:nvSpPr>
        <p:spPr>
          <a:xfrm>
            <a:off x="5905500" y="4343400"/>
            <a:ext cx="1600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/>
              <a:t>WP2: </a:t>
            </a:r>
            <a:r>
              <a:rPr lang="fr-FR" sz="1600" b="1" dirty="0" err="1" smtClean="0"/>
              <a:t>GridCafé</a:t>
            </a:r>
            <a:endParaRPr lang="en-GB" sz="1600" b="1" dirty="0"/>
          </a:p>
        </p:txBody>
      </p:sp>
      <p:sp>
        <p:nvSpPr>
          <p:cNvPr id="30" name="TextBox 4"/>
          <p:cNvSpPr txBox="1"/>
          <p:nvPr/>
        </p:nvSpPr>
        <p:spPr>
          <a:xfrm>
            <a:off x="7696200" y="2174557"/>
            <a:ext cx="1143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</a:t>
            </a:r>
          </a:p>
          <a:p>
            <a:pPr algn="ctr"/>
            <a:r>
              <a:rPr lang="fr-FR" sz="1600" dirty="0" smtClean="0"/>
              <a:t>Policy</a:t>
            </a:r>
            <a:endParaRPr lang="en-GB" sz="1600" dirty="0"/>
          </a:p>
        </p:txBody>
      </p:sp>
      <p:sp>
        <p:nvSpPr>
          <p:cNvPr id="31" name="TextBox 4"/>
          <p:cNvSpPr txBox="1"/>
          <p:nvPr/>
        </p:nvSpPr>
        <p:spPr>
          <a:xfrm>
            <a:off x="5772150" y="1655802"/>
            <a:ext cx="18669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WP4: Management</a:t>
            </a:r>
            <a:endParaRPr lang="en-GB" sz="1600" dirty="0"/>
          </a:p>
        </p:txBody>
      </p:sp>
      <p:sp>
        <p:nvSpPr>
          <p:cNvPr id="32" name="TextBox 4"/>
          <p:cNvSpPr txBox="1"/>
          <p:nvPr/>
        </p:nvSpPr>
        <p:spPr>
          <a:xfrm>
            <a:off x="3048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Participant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285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Grid Cast - 1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82000" cy="584200"/>
          </a:xfrm>
        </p:spPr>
        <p:txBody>
          <a:bodyPr lIns="0" t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are </a:t>
            </a:r>
            <a:r>
              <a:rPr lang="en-GB" altLang="ja-JP" sz="1800" dirty="0" err="1" smtClean="0">
                <a:ea typeface="ＭＳ Ｐゴシック" pitchFamily="34" charset="-128"/>
              </a:rPr>
              <a:t>blogs</a:t>
            </a:r>
            <a:r>
              <a:rPr lang="en-GB" altLang="ja-JP" sz="1800" dirty="0" smtClean="0">
                <a:ea typeface="ＭＳ Ｐゴシック" pitchFamily="34" charset="-128"/>
              </a:rPr>
              <a:t> from major grid computing conferences, taking readers behind the scenes of these events. e-</a:t>
            </a:r>
            <a:r>
              <a:rPr lang="en-GB" altLang="ja-JP" sz="1800" dirty="0" err="1" smtClean="0">
                <a:ea typeface="ＭＳ Ｐゴシック" pitchFamily="34" charset="-128"/>
              </a:rPr>
              <a:t>ScienceTalk</a:t>
            </a:r>
            <a:r>
              <a:rPr lang="en-GB" altLang="ja-JP" sz="1800" dirty="0" smtClean="0">
                <a:ea typeface="ＭＳ Ｐゴシック" pitchFamily="34" charset="-128"/>
              </a:rPr>
              <a:t> has held 16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in PY3:</a:t>
            </a: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609600" y="1828800"/>
            <a:ext cx="655320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EGI </a:t>
            </a:r>
            <a:r>
              <a:rPr lang="fr-FR" sz="1600" b="1" dirty="0" err="1" smtClean="0"/>
              <a:t>Technical</a:t>
            </a:r>
            <a:r>
              <a:rPr lang="fr-FR" sz="1600" b="1" dirty="0" smtClean="0"/>
              <a:t> Forum 2012</a:t>
            </a:r>
            <a:r>
              <a:rPr lang="fr-FR" sz="1600" dirty="0" smtClean="0"/>
              <a:t>, Prague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eChallenges</a:t>
            </a:r>
            <a:r>
              <a:rPr lang="fr-FR" sz="1600" b="1" dirty="0" smtClean="0"/>
              <a:t> 2012</a:t>
            </a:r>
            <a:r>
              <a:rPr lang="fr-FR" sz="1600" dirty="0" smtClean="0"/>
              <a:t>, </a:t>
            </a:r>
            <a:r>
              <a:rPr lang="fr-FR" sz="1600" dirty="0" err="1" smtClean="0"/>
              <a:t>Lisbon</a:t>
            </a:r>
            <a:endParaRPr lang="fr-FR" sz="1600" dirty="0" smtClean="0"/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EUDAT </a:t>
            </a:r>
            <a:r>
              <a:rPr lang="fr-FR" sz="1600" b="1" dirty="0" err="1" smtClean="0"/>
              <a:t>Annual</a:t>
            </a:r>
            <a:r>
              <a:rPr lang="fr-FR" sz="1600" b="1" dirty="0" smtClean="0"/>
              <a:t> meeting</a:t>
            </a:r>
            <a:r>
              <a:rPr lang="fr-FR" sz="1600" dirty="0" smtClean="0"/>
              <a:t>, Barcelona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eIRG</a:t>
            </a:r>
            <a:r>
              <a:rPr lang="fr-FR" sz="1600" b="1" dirty="0" smtClean="0"/>
              <a:t> meeting</a:t>
            </a:r>
            <a:r>
              <a:rPr lang="fr-FR" sz="1600" dirty="0" smtClean="0"/>
              <a:t>, Amsterdam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CloudScape</a:t>
            </a:r>
            <a:r>
              <a:rPr lang="fr-FR" sz="1600" b="1" dirty="0" smtClean="0"/>
              <a:t> V</a:t>
            </a:r>
            <a:r>
              <a:rPr lang="fr-FR" sz="1600" dirty="0" smtClean="0"/>
              <a:t>, Brussels</a:t>
            </a:r>
          </a:p>
        </p:txBody>
      </p:sp>
      <p:pic>
        <p:nvPicPr>
          <p:cNvPr id="17" name="Image 16" descr="GridCast-Prague2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30600"/>
            <a:ext cx="2057400" cy="29065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076588"/>
            <a:ext cx="3048000" cy="43081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57400" y="0"/>
            <a:ext cx="62484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b="1" dirty="0" smtClean="0"/>
              <a:t>Grid Cast - 2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43000" y="1219200"/>
            <a:ext cx="7315200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b="1" dirty="0" smtClean="0"/>
              <a:t>10</a:t>
            </a:r>
            <a:r>
              <a:rPr lang="fr-FR" sz="1600" b="1" baseline="30000" dirty="0" smtClean="0"/>
              <a:t>th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e-Infrastructure</a:t>
            </a:r>
            <a:r>
              <a:rPr lang="fr-FR" sz="1600" b="1" dirty="0" smtClean="0"/>
              <a:t> Concertation meeting</a:t>
            </a:r>
            <a:r>
              <a:rPr lang="fr-FR" sz="1600" dirty="0" smtClean="0"/>
              <a:t>, Brussels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International Symposium on </a:t>
            </a:r>
            <a:r>
              <a:rPr lang="fr-FR" sz="1600" b="1" dirty="0" err="1" smtClean="0"/>
              <a:t>Grids</a:t>
            </a:r>
            <a:r>
              <a:rPr lang="fr-FR" sz="1600" b="1" dirty="0" smtClean="0"/>
              <a:t> and Cloud 2013</a:t>
            </a:r>
            <a:r>
              <a:rPr lang="fr-FR" sz="1600" dirty="0" smtClean="0"/>
              <a:t>, Taipei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EGI </a:t>
            </a:r>
            <a:r>
              <a:rPr lang="fr-FR" sz="1600" b="1" dirty="0" err="1" smtClean="0"/>
              <a:t>Community</a:t>
            </a:r>
            <a:r>
              <a:rPr lang="fr-FR" sz="1600" b="1" dirty="0" smtClean="0"/>
              <a:t> Forum 2013</a:t>
            </a:r>
            <a:r>
              <a:rPr lang="fr-FR" sz="1600" dirty="0" smtClean="0"/>
              <a:t>, Manchester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5</a:t>
            </a:r>
            <a:r>
              <a:rPr lang="fr-FR" sz="1600" b="1" baseline="30000" dirty="0" smtClean="0"/>
              <a:t>th</a:t>
            </a:r>
            <a:r>
              <a:rPr lang="fr-FR" sz="1600" b="1" dirty="0" smtClean="0"/>
              <a:t> CAPRI Evaluation Meeting</a:t>
            </a:r>
            <a:r>
              <a:rPr lang="fr-FR" sz="1600" dirty="0" smtClean="0"/>
              <a:t>, Utrecht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err="1" smtClean="0"/>
              <a:t>e-IRG</a:t>
            </a:r>
            <a:r>
              <a:rPr lang="fr-FR" sz="1600" b="1" dirty="0" smtClean="0"/>
              <a:t> workshop</a:t>
            </a:r>
            <a:r>
              <a:rPr lang="fr-FR" sz="1600" dirty="0" smtClean="0"/>
              <a:t>, Dublin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ISC’13</a:t>
            </a:r>
            <a:r>
              <a:rPr lang="fr-FR" sz="1600" dirty="0" smtClean="0"/>
              <a:t>, Leipzig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600" dirty="0" smtClean="0"/>
              <a:t> </a:t>
            </a:r>
            <a:r>
              <a:rPr lang="fr-FR" sz="1600" b="1" dirty="0" smtClean="0"/>
              <a:t>XSEDE’13</a:t>
            </a:r>
            <a:r>
              <a:rPr lang="fr-FR" sz="1600" dirty="0" smtClean="0"/>
              <a:t>, San Diego</a:t>
            </a:r>
            <a:endParaRPr lang="fr-FR" sz="1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530600"/>
            <a:ext cx="2027496" cy="2870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522724"/>
            <a:ext cx="2057400" cy="29034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555744"/>
            <a:ext cx="2027414" cy="28704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Bulle ronde 14"/>
          <p:cNvSpPr/>
          <p:nvPr/>
        </p:nvSpPr>
        <p:spPr>
          <a:xfrm>
            <a:off x="6553200" y="1981200"/>
            <a:ext cx="2362200" cy="990600"/>
          </a:xfrm>
          <a:prstGeom prst="wedgeEllipseCallout">
            <a:avLst>
              <a:gd name="adj1" fmla="val 40995"/>
              <a:gd name="adj2" fmla="val 77652"/>
            </a:avLst>
          </a:prstGeom>
          <a:solidFill>
            <a:srgbClr val="FF6600"/>
          </a:solidFill>
          <a:ln>
            <a:noFill/>
          </a:ln>
          <a:effectLst>
            <a:outerShdw blurRad="50800" dist="76200" dir="5400000" rotWithShape="0">
              <a:schemeClr val="bg1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6705600" y="2209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bg1"/>
                </a:solidFill>
              </a:rPr>
              <a:t>139 </a:t>
            </a:r>
            <a:r>
              <a:rPr lang="fr-FR" b="1" i="1" dirty="0" err="1" smtClean="0">
                <a:solidFill>
                  <a:schemeClr val="bg1"/>
                </a:solidFill>
              </a:rPr>
              <a:t>posts</a:t>
            </a:r>
            <a:endParaRPr lang="fr-FR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Image 7" descr="Slide-R-logoGridGu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3989501" cy="30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3962400" cy="19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err="1" smtClean="0">
                <a:ea typeface="ＭＳ Ｐゴシック" pitchFamily="34" charset="-128"/>
              </a:rPr>
              <a:t>GridGuide</a:t>
            </a:r>
            <a:r>
              <a:rPr lang="en-US" sz="1800" dirty="0" smtClean="0">
                <a:ea typeface="ＭＳ Ｐゴシック" pitchFamily="34" charset="-128"/>
              </a:rPr>
              <a:t> shows the sites and sights of grid computing. Users can view a sample of the sites worldwide that use the grid, introducing the scientists, the science and their institutions.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smtClean="0">
                <a:ea typeface="ＭＳ Ｐゴシック" pitchFamily="34" charset="-128"/>
              </a:rPr>
              <a:t>In total, </a:t>
            </a:r>
            <a:r>
              <a:rPr lang="en-US" sz="1800" b="1" dirty="0" smtClean="0">
                <a:ea typeface="ＭＳ Ｐゴシック" pitchFamily="34" charset="-128"/>
              </a:rPr>
              <a:t>102 guides </a:t>
            </a:r>
            <a:r>
              <a:rPr lang="en-US" sz="1800" dirty="0" smtClean="0">
                <a:ea typeface="ＭＳ Ｐゴシック" pitchFamily="34" charset="-128"/>
              </a:rPr>
              <a:t>are currently available worldwide.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Image 8" descr="GridGuideHome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36164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191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North</a:t>
            </a:r>
            <a:r>
              <a:rPr lang="fr-FR" sz="1800" dirty="0" smtClean="0"/>
              <a:t>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21 (+11)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South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5 (+1)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Europe : 53 (+ 17)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Africa</a:t>
            </a:r>
            <a:r>
              <a:rPr lang="fr-FR" sz="1800" dirty="0" smtClean="0"/>
              <a:t> : 7 (+6)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Asia</a:t>
            </a:r>
            <a:r>
              <a:rPr lang="fr-FR" sz="1800" dirty="0" smtClean="0"/>
              <a:t> : 11 (+6)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Oceania</a:t>
            </a:r>
            <a:r>
              <a:rPr lang="fr-FR" sz="1800" dirty="0" smtClean="0"/>
              <a:t> : 5 (+2)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3352800"/>
            <a:ext cx="3962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/>
              <a:t>43 new guides </a:t>
            </a:r>
            <a:r>
              <a:rPr lang="en-US" sz="1600" dirty="0" smtClean="0"/>
              <a:t>(sites) have been</a:t>
            </a:r>
            <a:br>
              <a:rPr lang="en-US" sz="1600" dirty="0" smtClean="0"/>
            </a:br>
            <a:r>
              <a:rPr lang="en-US" sz="1600" dirty="0" smtClean="0"/>
              <a:t>added, with new content.</a:t>
            </a:r>
            <a:endParaRPr lang="en-GB" sz="1600" dirty="0" smtClean="0"/>
          </a:p>
          <a:p>
            <a:endParaRPr lang="fr-FR" sz="1600" dirty="0"/>
          </a:p>
        </p:txBody>
      </p:sp>
      <p:sp>
        <p:nvSpPr>
          <p:cNvPr id="10" name="Ellipse 9"/>
          <p:cNvSpPr/>
          <p:nvPr/>
        </p:nvSpPr>
        <p:spPr>
          <a:xfrm>
            <a:off x="4419600" y="3124200"/>
            <a:ext cx="381000" cy="381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95800" y="5486400"/>
            <a:ext cx="381000" cy="381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953000" y="5507623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Link to </a:t>
            </a:r>
            <a:r>
              <a:rPr lang="fr-FR" sz="1600" dirty="0" err="1" smtClean="0"/>
              <a:t>Grid</a:t>
            </a:r>
            <a:r>
              <a:rPr lang="fr-FR" sz="1600" dirty="0" smtClean="0"/>
              <a:t> Port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4191000" cy="4038600"/>
          </a:xfrm>
        </p:spPr>
        <p:txBody>
          <a:bodyPr vert="horz" lIns="0" tIns="0" rIns="0" bIns="0"/>
          <a:lstStyle/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e-ScienceGuide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still</a:t>
            </a:r>
            <a:r>
              <a:rPr lang="fr-FR" sz="1800" dirty="0" smtClean="0"/>
              <a:t> </a:t>
            </a:r>
            <a:r>
              <a:rPr lang="fr-FR" sz="1800" dirty="0" err="1" smtClean="0"/>
              <a:t>available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but an </a:t>
            </a:r>
            <a:r>
              <a:rPr lang="fr-FR" sz="1800" dirty="0" err="1" smtClean="0"/>
              <a:t>updated</a:t>
            </a:r>
            <a:r>
              <a:rPr lang="fr-FR" sz="1800" dirty="0" smtClean="0"/>
              <a:t> version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now</a:t>
            </a:r>
            <a:r>
              <a:rPr lang="fr-FR" sz="1800" dirty="0" smtClean="0"/>
              <a:t> </a:t>
            </a:r>
            <a:r>
              <a:rPr lang="fr-FR" sz="1800" dirty="0" err="1" smtClean="0"/>
              <a:t>available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as a new section in </a:t>
            </a:r>
            <a:r>
              <a:rPr lang="fr-FR" sz="1800" dirty="0" err="1" smtClean="0"/>
              <a:t>e-ScienceCity</a:t>
            </a:r>
            <a:r>
              <a:rPr lang="fr-FR" sz="1800" dirty="0" smtClean="0"/>
              <a:t>.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related</a:t>
            </a:r>
            <a:r>
              <a:rPr lang="fr-FR" sz="1800" dirty="0" smtClean="0"/>
              <a:t>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venue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under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construction in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PY32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 evolution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GridGuide-RTM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4128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419600"/>
            <a:ext cx="2667000" cy="1955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533400" y="3276600"/>
            <a:ext cx="2510789" cy="239122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50800" dist="101600" dir="5400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715000" y="5486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Since</a:t>
            </a:r>
            <a:r>
              <a:rPr lang="fr-FR" sz="1200" dirty="0" smtClean="0"/>
              <a:t> </a:t>
            </a:r>
            <a:r>
              <a:rPr lang="fr-FR" sz="1200" dirty="0" err="1" smtClean="0"/>
              <a:t>mid-june</a:t>
            </a:r>
            <a:endParaRPr lang="fr-FR" sz="1200" dirty="0" smtClean="0"/>
          </a:p>
          <a:p>
            <a:r>
              <a:rPr lang="fr-FR" sz="1200" dirty="0" smtClean="0"/>
              <a:t>468 page </a:t>
            </a:r>
            <a:r>
              <a:rPr lang="fr-FR" sz="1200" dirty="0" err="1" smtClean="0"/>
              <a:t>views</a:t>
            </a:r>
            <a:endParaRPr lang="fr-FR" sz="1200" dirty="0" smtClean="0"/>
          </a:p>
          <a:p>
            <a:r>
              <a:rPr lang="fr-FR" sz="1200" dirty="0" smtClean="0"/>
              <a:t>345 unique </a:t>
            </a:r>
            <a:r>
              <a:rPr lang="fr-FR" sz="1200" dirty="0" err="1" smtClean="0"/>
              <a:t>visitors</a:t>
            </a:r>
            <a:endParaRPr lang="fr-FR" sz="1200" dirty="0" smtClean="0"/>
          </a:p>
          <a:p>
            <a:r>
              <a:rPr lang="fr-FR" sz="1200" dirty="0" smtClean="0"/>
              <a:t>1:03 min. </a:t>
            </a:r>
          </a:p>
          <a:p>
            <a:r>
              <a:rPr lang="fr-FR" sz="1200" dirty="0" smtClean="0"/>
              <a:t>75% </a:t>
            </a:r>
            <a:r>
              <a:rPr lang="fr-FR" sz="1200" dirty="0" err="1" smtClean="0"/>
              <a:t>bounce</a:t>
            </a:r>
            <a:r>
              <a:rPr lang="fr-FR" sz="1200" dirty="0" smtClean="0"/>
              <a:t> rate but 29% exit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Image 8" descr="Slide-R-RT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833806" cy="288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64770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Image 6" descr="RTM-view.png"/>
          <p:cNvPicPr>
            <a:picLocks noChangeAspect="1"/>
          </p:cNvPicPr>
          <p:nvPr/>
        </p:nvPicPr>
        <p:blipFill>
          <a:blip r:embed="rId2"/>
          <a:srcRect l="738" t="4593" r="369" b="7218"/>
          <a:stretch>
            <a:fillRect/>
          </a:stretch>
        </p:blipFill>
        <p:spPr>
          <a:xfrm>
            <a:off x="1444711" y="3352800"/>
            <a:ext cx="6254577" cy="31374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RTM_SITE_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143000"/>
            <a:ext cx="2667000" cy="20893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RTM-ho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42999"/>
            <a:ext cx="3429000" cy="20698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1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64770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0" y="980728"/>
            <a:ext cx="9144000" cy="56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64770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0" name="ZoneTexte 5"/>
          <p:cNvSpPr txBox="1"/>
          <p:nvPr/>
        </p:nvSpPr>
        <p:spPr>
          <a:xfrm>
            <a:off x="371492" y="1196752"/>
            <a:ext cx="83529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Over 9100 unique </a:t>
            </a:r>
            <a:r>
              <a:rPr lang="fr-FR" sz="2400" dirty="0" err="1" smtClean="0"/>
              <a:t>visitors</a:t>
            </a:r>
            <a:r>
              <a:rPr lang="fr-FR" sz="2400" dirty="0" smtClean="0"/>
              <a:t> to the </a:t>
            </a:r>
            <a:r>
              <a:rPr lang="fr-FR" sz="2400" dirty="0" err="1" smtClean="0"/>
              <a:t>website</a:t>
            </a:r>
            <a:endParaRPr lang="fr-FR" sz="2400" dirty="0" smtClean="0"/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</a:t>
            </a:r>
            <a:r>
              <a:rPr lang="fr-FR" sz="2400" dirty="0" err="1" smtClean="0"/>
              <a:t>Upgraded</a:t>
            </a:r>
            <a:r>
              <a:rPr lang="fr-FR" sz="2400" dirty="0" smtClean="0"/>
              <a:t> to the </a:t>
            </a:r>
            <a:r>
              <a:rPr lang="fr-FR" sz="2400" dirty="0" err="1" smtClean="0"/>
              <a:t>latest</a:t>
            </a:r>
            <a:r>
              <a:rPr lang="fr-FR" sz="2400" dirty="0" smtClean="0"/>
              <a:t> version of the </a:t>
            </a:r>
            <a:r>
              <a:rPr lang="fr-FR" sz="2400" dirty="0" err="1" smtClean="0"/>
              <a:t>WorldWideWind</a:t>
            </a:r>
            <a:endParaRPr lang="fr-FR" sz="2400" dirty="0" smtClean="0"/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In total 59 </a:t>
            </a:r>
            <a:r>
              <a:rPr lang="fr-FR" sz="2400" dirty="0" err="1" smtClean="0"/>
              <a:t>GridGuide</a:t>
            </a:r>
            <a:r>
              <a:rPr lang="fr-FR" sz="2400" dirty="0" smtClean="0"/>
              <a:t> sites are </a:t>
            </a:r>
            <a:r>
              <a:rPr lang="fr-FR" sz="2400" dirty="0" err="1" smtClean="0"/>
              <a:t>also</a:t>
            </a:r>
            <a:r>
              <a:rPr lang="fr-FR" sz="2400" smtClean="0"/>
              <a:t> in </a:t>
            </a:r>
            <a:r>
              <a:rPr lang="fr-FR" sz="2400" dirty="0" smtClean="0"/>
              <a:t>the RTM</a:t>
            </a:r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/>
              <a:t> </a:t>
            </a:r>
            <a:r>
              <a:rPr lang="fr-FR" sz="2400" dirty="0" err="1" smtClean="0"/>
              <a:t>PhEDEx</a:t>
            </a:r>
            <a:r>
              <a:rPr lang="fr-FR" sz="2400" dirty="0" smtClean="0"/>
              <a:t> data </a:t>
            </a:r>
            <a:r>
              <a:rPr lang="fr-FR" sz="2400" dirty="0" err="1" smtClean="0"/>
              <a:t>from</a:t>
            </a:r>
            <a:r>
              <a:rPr lang="fr-FR" sz="2400" dirty="0" smtClean="0"/>
              <a:t> the CMS </a:t>
            </a:r>
            <a:r>
              <a:rPr lang="fr-FR" sz="2400" dirty="0" err="1" smtClean="0"/>
              <a:t>experiment</a:t>
            </a:r>
            <a:r>
              <a:rPr lang="fr-FR" sz="2400" dirty="0" smtClean="0"/>
              <a:t> </a:t>
            </a:r>
            <a:r>
              <a:rPr lang="fr-FR" sz="2400" dirty="0" err="1" smtClean="0"/>
              <a:t>at</a:t>
            </a:r>
            <a:r>
              <a:rPr lang="fr-FR" sz="2400" dirty="0" smtClean="0"/>
              <a:t> CERN </a:t>
            </a:r>
            <a:r>
              <a:rPr lang="fr-FR" sz="2400" dirty="0" err="1" smtClean="0"/>
              <a:t>fully</a:t>
            </a:r>
            <a:r>
              <a:rPr lang="fr-FR" sz="2400" dirty="0" smtClean="0"/>
              <a:t> </a:t>
            </a:r>
            <a:r>
              <a:rPr lang="fr-FR" sz="2400" dirty="0" err="1" smtClean="0"/>
              <a:t>included</a:t>
            </a:r>
            <a:endParaRPr lang="fr-FR" sz="2400" dirty="0" smtClean="0"/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/>
              <a:t> </a:t>
            </a:r>
            <a:r>
              <a:rPr lang="fr-FR" sz="2400" dirty="0" smtClean="0"/>
              <a:t>Interface </a:t>
            </a:r>
            <a:r>
              <a:rPr lang="fr-FR" sz="2400" dirty="0" err="1" smtClean="0"/>
              <a:t>improvements</a:t>
            </a:r>
            <a:r>
              <a:rPr lang="fr-FR" sz="2400" dirty="0" smtClean="0"/>
              <a:t> for the </a:t>
            </a:r>
            <a:r>
              <a:rPr lang="fr-FR" sz="2400" i="1" dirty="0" err="1" smtClean="0"/>
              <a:t>Collider</a:t>
            </a:r>
            <a:r>
              <a:rPr lang="fr-FR" sz="2400" dirty="0" smtClean="0"/>
              <a:t> exhibition </a:t>
            </a:r>
            <a:r>
              <a:rPr lang="fr-FR" sz="2400" dirty="0" err="1" smtClean="0"/>
              <a:t>at</a:t>
            </a:r>
            <a:r>
              <a:rPr lang="fr-FR" sz="2400" dirty="0" smtClean="0"/>
              <a:t> the London Science Museum </a:t>
            </a:r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/>
              <a:t> </a:t>
            </a:r>
            <a:r>
              <a:rPr lang="fr-FR" sz="2400" dirty="0" err="1" smtClean="0"/>
              <a:t>Displayed</a:t>
            </a:r>
            <a:r>
              <a:rPr lang="fr-FR" sz="2400" dirty="0" smtClean="0"/>
              <a:t> </a:t>
            </a:r>
            <a:r>
              <a:rPr lang="fr-FR" sz="2400" dirty="0" err="1" smtClean="0"/>
              <a:t>at</a:t>
            </a:r>
            <a:r>
              <a:rPr lang="fr-FR" sz="2400" dirty="0" smtClean="0"/>
              <a:t> </a:t>
            </a:r>
            <a:r>
              <a:rPr lang="fr-FR" sz="2400" dirty="0" err="1" smtClean="0"/>
              <a:t>events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30,000 </a:t>
            </a:r>
            <a:r>
              <a:rPr lang="fr-FR" sz="2400" dirty="0" err="1" smtClean="0"/>
              <a:t>delegates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55732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6705600" cy="720000"/>
          </a:xfrm>
        </p:spPr>
        <p:txBody>
          <a:bodyPr/>
          <a:lstStyle/>
          <a:p>
            <a:r>
              <a:rPr lang="en-GB" sz="3200" b="1" dirty="0" smtClean="0"/>
              <a:t>WP2 Issues</a:t>
            </a:r>
            <a:endParaRPr lang="en-GB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143000" y="1752600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</a:t>
            </a:r>
            <a:r>
              <a:rPr lang="fr-FR" sz="2400" dirty="0" err="1" smtClean="0"/>
              <a:t>Travel</a:t>
            </a:r>
            <a:r>
              <a:rPr lang="fr-FR" sz="2400" dirty="0" smtClean="0"/>
              <a:t> </a:t>
            </a:r>
            <a:r>
              <a:rPr lang="fr-FR" sz="2400" dirty="0" err="1" smtClean="0"/>
              <a:t>costs</a:t>
            </a:r>
            <a:endParaRPr lang="fr-FR" sz="2400" dirty="0" smtClean="0"/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</a:t>
            </a:r>
            <a:r>
              <a:rPr lang="fr-FR" sz="2400" dirty="0" err="1" smtClean="0"/>
              <a:t>Twitter</a:t>
            </a:r>
            <a:r>
              <a:rPr lang="fr-FR" sz="2400" dirty="0" smtClean="0"/>
              <a:t> </a:t>
            </a:r>
            <a:r>
              <a:rPr lang="fr-FR" sz="2400" dirty="0" err="1" smtClean="0"/>
              <a:t>feed</a:t>
            </a:r>
            <a:r>
              <a:rPr lang="fr-FR" sz="2400" dirty="0" smtClean="0"/>
              <a:t> on home page (not </a:t>
            </a:r>
            <a:r>
              <a:rPr lang="fr-FR" sz="2400" dirty="0" err="1" smtClean="0"/>
              <a:t>solved</a:t>
            </a:r>
            <a:r>
              <a:rPr lang="fr-FR" sz="2400" dirty="0" smtClean="0"/>
              <a:t>)</a:t>
            </a:r>
          </a:p>
          <a:p>
            <a:pPr>
              <a:spcAft>
                <a:spcPts val="3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2400" dirty="0" smtClean="0"/>
              <a:t> Time </a:t>
            </a:r>
            <a:r>
              <a:rPr lang="fr-FR" sz="2400" dirty="0" err="1" smtClean="0"/>
              <a:t>needed</a:t>
            </a:r>
            <a:r>
              <a:rPr lang="fr-FR" sz="2400" dirty="0" smtClean="0"/>
              <a:t> for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virtual</a:t>
            </a:r>
            <a:r>
              <a:rPr lang="fr-FR" sz="2400" dirty="0" smtClean="0"/>
              <a:t> city</a:t>
            </a:r>
          </a:p>
        </p:txBody>
      </p:sp>
    </p:spTree>
    <p:extLst>
      <p:ext uri="{BB962C8B-B14F-4D97-AF65-F5344CB8AC3E}">
        <p14:creationId xmlns:p14="http://schemas.microsoft.com/office/powerpoint/2010/main" val="262776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Objectives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Keep the </a:t>
            </a:r>
            <a:r>
              <a:rPr lang="en-GB" sz="1600" b="1" dirty="0" err="1"/>
              <a:t>GridCafé</a:t>
            </a:r>
            <a:r>
              <a:rPr lang="en-GB" sz="1600" b="1" dirty="0"/>
              <a:t> </a:t>
            </a:r>
            <a:r>
              <a:rPr lang="en-GB" sz="1600" dirty="0"/>
              <a:t>at the </a:t>
            </a:r>
            <a:r>
              <a:rPr lang="en-GB" sz="1600" b="1" dirty="0"/>
              <a:t>cutting edge </a:t>
            </a:r>
            <a:r>
              <a:rPr lang="en-GB" sz="1600" dirty="0"/>
              <a:t>of grid and e-Science dissemination </a:t>
            </a:r>
            <a:r>
              <a:rPr lang="en-GB" sz="1600" dirty="0" smtClean="0"/>
              <a:t>by</a:t>
            </a:r>
            <a:br>
              <a:rPr lang="en-GB" sz="1600" dirty="0" smtClean="0"/>
            </a:br>
            <a:r>
              <a:rPr lang="en-GB" sz="1600" dirty="0" smtClean="0"/>
              <a:t>refreshing </a:t>
            </a:r>
            <a:r>
              <a:rPr lang="en-GB" sz="1600" dirty="0"/>
              <a:t>the look and feel and keeping it constantly updated with new material</a:t>
            </a:r>
            <a:r>
              <a:rPr lang="en-GB" sz="1600" dirty="0" smtClean="0"/>
              <a:t>,</a:t>
            </a:r>
            <a:br>
              <a:rPr lang="en-GB" sz="1600" dirty="0" smtClean="0"/>
            </a:br>
            <a:r>
              <a:rPr lang="en-GB" sz="1600" b="1" dirty="0" smtClean="0"/>
              <a:t>expanding </a:t>
            </a:r>
            <a:r>
              <a:rPr lang="en-GB" sz="1600" b="1" dirty="0"/>
              <a:t>the content </a:t>
            </a:r>
            <a:r>
              <a:rPr lang="en-GB" sz="1600" dirty="0"/>
              <a:t>to cover other forms of</a:t>
            </a:r>
            <a:r>
              <a:rPr lang="en-GB" sz="1600" dirty="0" smtClean="0"/>
              <a:t> computing.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Explore </a:t>
            </a:r>
            <a:r>
              <a:rPr lang="en-GB" sz="1600" b="1" dirty="0"/>
              <a:t>interactive environments </a:t>
            </a:r>
            <a:r>
              <a:rPr lang="en-GB" sz="1600" dirty="0"/>
              <a:t>and new web tools to ensure that </a:t>
            </a:r>
            <a:r>
              <a:rPr lang="en-GB" sz="1600" dirty="0" err="1"/>
              <a:t>GridCafé</a:t>
            </a:r>
            <a:r>
              <a:rPr lang="en-GB" sz="1600" dirty="0"/>
              <a:t> </a:t>
            </a:r>
            <a:r>
              <a:rPr lang="en-GB" sz="1600" dirty="0" smtClean="0"/>
              <a:t>and</a:t>
            </a:r>
            <a:br>
              <a:rPr lang="en-GB" sz="1600" dirty="0" smtClean="0"/>
            </a:br>
            <a:r>
              <a:rPr lang="en-GB" sz="1600" dirty="0" err="1" smtClean="0"/>
              <a:t>GridCast</a:t>
            </a:r>
            <a:r>
              <a:rPr lang="en-GB" sz="1600" dirty="0" smtClean="0"/>
              <a:t> </a:t>
            </a:r>
            <a:r>
              <a:rPr lang="en-GB" sz="1600" dirty="0"/>
              <a:t>have impact on their audiences and are easy to use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Update </a:t>
            </a:r>
            <a:r>
              <a:rPr lang="en-GB" sz="1600" dirty="0"/>
              <a:t>the </a:t>
            </a:r>
            <a:r>
              <a:rPr lang="en-GB" sz="1600" b="1" dirty="0" err="1"/>
              <a:t>GridCast</a:t>
            </a:r>
            <a:r>
              <a:rPr lang="en-GB" sz="1600" b="1" dirty="0"/>
              <a:t> </a:t>
            </a:r>
            <a:r>
              <a:rPr lang="en-GB" sz="1600" dirty="0"/>
              <a:t>website and </a:t>
            </a:r>
            <a:r>
              <a:rPr lang="en-GB" sz="1600" b="1" dirty="0"/>
              <a:t>expand </a:t>
            </a:r>
            <a:r>
              <a:rPr lang="en-GB" sz="1600" dirty="0"/>
              <a:t>the marketing of the </a:t>
            </a:r>
            <a:r>
              <a:rPr lang="en-GB" sz="1600" dirty="0" err="1"/>
              <a:t>GridCast</a:t>
            </a:r>
            <a:r>
              <a:rPr lang="en-GB" sz="1600" dirty="0"/>
              <a:t> site </a:t>
            </a:r>
            <a:r>
              <a:rPr lang="en-GB" sz="1600" dirty="0" smtClean="0"/>
              <a:t>to</a:t>
            </a:r>
            <a:br>
              <a:rPr lang="en-GB" sz="1600" dirty="0" smtClean="0"/>
            </a:br>
            <a:r>
              <a:rPr lang="en-GB" sz="1600" dirty="0" smtClean="0"/>
              <a:t>the </a:t>
            </a:r>
            <a:r>
              <a:rPr lang="en-GB" sz="1600" dirty="0"/>
              <a:t>grid and e-Infrastructure community and beyond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 smtClean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Expand </a:t>
            </a:r>
            <a:r>
              <a:rPr lang="en-GB" sz="1600" dirty="0"/>
              <a:t>the </a:t>
            </a:r>
            <a:r>
              <a:rPr lang="en-GB" sz="1600" b="1" dirty="0" err="1"/>
              <a:t>GridGuide</a:t>
            </a:r>
            <a:r>
              <a:rPr lang="en-GB" sz="1600" b="1" dirty="0"/>
              <a:t> </a:t>
            </a:r>
            <a:r>
              <a:rPr lang="en-GB" sz="1600" dirty="0"/>
              <a:t>to cover more sites, improve its impact and develop further interactive functionality between the </a:t>
            </a:r>
            <a:r>
              <a:rPr lang="en-GB" sz="1600" dirty="0" err="1"/>
              <a:t>GridGuide</a:t>
            </a:r>
            <a:r>
              <a:rPr lang="en-GB" sz="1600" dirty="0"/>
              <a:t> and the </a:t>
            </a:r>
            <a:r>
              <a:rPr lang="en-GB" sz="1600" b="1" dirty="0"/>
              <a:t>Real Time Monitor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Explore </a:t>
            </a:r>
            <a:r>
              <a:rPr lang="en-GB" sz="1600" dirty="0"/>
              <a:t>the continuation of the </a:t>
            </a:r>
            <a:r>
              <a:rPr lang="en-GB" sz="1600" b="1" dirty="0"/>
              <a:t>BELIEF Digital Library</a:t>
            </a:r>
            <a:r>
              <a:rPr lang="en-GB" sz="1600" dirty="0"/>
              <a:t> and support </a:t>
            </a:r>
            <a:r>
              <a:rPr lang="en-GB" sz="1600" dirty="0" smtClean="0"/>
              <a:t>the</a:t>
            </a:r>
            <a:br>
              <a:rPr lang="en-GB" sz="1600" dirty="0" smtClean="0"/>
            </a:br>
            <a:r>
              <a:rPr lang="en-GB" sz="1600" b="1" dirty="0" smtClean="0"/>
              <a:t>e</a:t>
            </a:r>
            <a:r>
              <a:rPr lang="en-GB" sz="1600" b="1" dirty="0"/>
              <a:t>-</a:t>
            </a:r>
            <a:r>
              <a:rPr lang="en-GB" sz="1600" b="1" dirty="0" err="1"/>
              <a:t>concertation</a:t>
            </a:r>
            <a:r>
              <a:rPr lang="en-GB" sz="1600" b="1" dirty="0"/>
              <a:t> meetings</a:t>
            </a:r>
            <a:r>
              <a:rPr lang="en-GB" sz="16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8305800" y="1752600"/>
            <a:ext cx="762000" cy="38100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Rectangle 214"/>
          <p:cNvSpPr/>
          <p:nvPr/>
        </p:nvSpPr>
        <p:spPr>
          <a:xfrm>
            <a:off x="990600" y="1752600"/>
            <a:ext cx="14478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2438400" y="1752600"/>
            <a:ext cx="38862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3276600" y="1752600"/>
            <a:ext cx="1447800" cy="3810000"/>
          </a:xfrm>
          <a:prstGeom prst="rect">
            <a:avLst/>
          </a:prstGeom>
          <a:solidFill>
            <a:srgbClr val="CECEE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 -  Y3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0" y="17526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0" y="2590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0" y="3276600"/>
            <a:ext cx="9067800" cy="762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0" y="4114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0" y="48768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0" y="5562600"/>
            <a:ext cx="90678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396214" cy="396214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457200" y="1933830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Unique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visitors</a:t>
            </a:r>
            <a:endParaRPr lang="en-GB" sz="1000" dirty="0"/>
          </a:p>
        </p:txBody>
      </p:sp>
      <p:pic>
        <p:nvPicPr>
          <p:cNvPr id="12" name="Image 11" descr="IcnStat-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5483"/>
            <a:ext cx="396214" cy="396214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457200" y="2734313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Pages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viewed</a:t>
            </a:r>
            <a:endParaRPr lang="en-GB" sz="1000" dirty="0"/>
          </a:p>
        </p:txBody>
      </p:sp>
      <p:pic>
        <p:nvPicPr>
          <p:cNvPr id="13" name="Image 12" descr="IcnStat-Ti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774"/>
            <a:ext cx="396214" cy="396214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457200" y="3505966"/>
            <a:ext cx="5334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Duration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of visit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in </a:t>
            </a:r>
            <a:r>
              <a:rPr lang="en-GB" sz="1000" dirty="0" err="1" smtClean="0"/>
              <a:t>mn</a:t>
            </a:r>
            <a:endParaRPr lang="en-GB" sz="1000" dirty="0"/>
          </a:p>
        </p:txBody>
      </p:sp>
      <p:pic>
        <p:nvPicPr>
          <p:cNvPr id="14" name="Image 13" descr="IcnStat-Bou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3400"/>
            <a:ext cx="396214" cy="396214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457200" y="4372230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Bounce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rate</a:t>
            </a:r>
            <a:endParaRPr lang="en-GB" sz="1000" dirty="0"/>
          </a:p>
        </p:txBody>
      </p:sp>
      <p:pic>
        <p:nvPicPr>
          <p:cNvPr id="15" name="Image 14" descr="IcnStat-N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9200"/>
            <a:ext cx="396214" cy="396214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457200" y="5058030"/>
            <a:ext cx="533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New</a:t>
            </a:r>
          </a:p>
          <a:p>
            <a:pPr>
              <a:spcAft>
                <a:spcPts val="0"/>
              </a:spcAft>
            </a:pPr>
            <a:r>
              <a:rPr lang="en-GB" sz="1000" dirty="0" smtClean="0"/>
              <a:t>visits</a:t>
            </a:r>
            <a:endParaRPr lang="en-GB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10668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e-Science</a:t>
            </a:r>
          </a:p>
          <a:p>
            <a:pPr algn="ctr"/>
            <a:r>
              <a:rPr lang="en-GB" sz="1100" b="1" dirty="0" smtClean="0"/>
              <a:t>Talk</a:t>
            </a:r>
            <a:endParaRPr lang="fr-FR" sz="11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143000" y="2095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1,972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45931" y="2857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5,741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145931" y="3619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990600" y="4191000"/>
            <a:ext cx="6828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68% </a:t>
            </a:r>
            <a:r>
              <a:rPr lang="en-GB" sz="1000" dirty="0" smtClean="0"/>
              <a:t>56</a:t>
            </a:r>
            <a:endParaRPr lang="en-GB" sz="1000" dirty="0"/>
          </a:p>
        </p:txBody>
      </p:sp>
      <p:sp>
        <p:nvSpPr>
          <p:cNvPr id="46" name="ZoneTexte 45"/>
          <p:cNvSpPr txBox="1"/>
          <p:nvPr/>
        </p:nvSpPr>
        <p:spPr>
          <a:xfrm>
            <a:off x="1145931" y="5143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1145931" y="5334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48%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1145931" y="4572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72%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1145931" y="3810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1145931" y="3048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450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1143000" y="2286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1,339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342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Cast</a:t>
            </a:r>
            <a:endParaRPr lang="fr-FR" sz="11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9850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980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9977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2,282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9977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00:40</a:t>
            </a:r>
            <a:endParaRPr lang="en-GB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985000" y="4191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83%</a:t>
            </a:r>
            <a:endParaRPr lang="en-GB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70358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57%</a:t>
            </a:r>
            <a:endParaRPr lang="en-GB" sz="1200" dirty="0"/>
          </a:p>
        </p:txBody>
      </p:sp>
      <p:sp>
        <p:nvSpPr>
          <p:cNvPr id="104" name="ZoneTexte 103"/>
          <p:cNvSpPr txBox="1"/>
          <p:nvPr/>
        </p:nvSpPr>
        <p:spPr>
          <a:xfrm>
            <a:off x="70358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65%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698500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69977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02:23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69977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20,373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69850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8,293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1" name="ZoneTexte 270"/>
          <p:cNvSpPr txBox="1"/>
          <p:nvPr/>
        </p:nvSpPr>
        <p:spPr>
          <a:xfrm>
            <a:off x="69850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1,156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46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e-Science</a:t>
            </a:r>
          </a:p>
          <a:p>
            <a:pPr algn="ctr"/>
            <a:r>
              <a:rPr lang="en-GB" sz="1100" b="1" dirty="0" smtClean="0"/>
              <a:t>City</a:t>
            </a:r>
            <a:endParaRPr lang="fr-FR" sz="11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581275" y="1905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4,072</a:t>
            </a:r>
            <a:endParaRPr lang="en-GB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571750" y="2857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7,695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571750" y="3429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04:10</a:t>
            </a:r>
            <a:endParaRPr lang="en-GB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2571750" y="4191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65% </a:t>
            </a:r>
            <a:r>
              <a:rPr lang="en-GB" sz="1000" dirty="0" smtClean="0"/>
              <a:t>36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49" name="ZoneTexte 48"/>
          <p:cNvSpPr txBox="1"/>
          <p:nvPr/>
        </p:nvSpPr>
        <p:spPr>
          <a:xfrm>
            <a:off x="2571750" y="4953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77% </a:t>
            </a:r>
            <a:endParaRPr lang="en-GB" sz="1200" dirty="0"/>
          </a:p>
        </p:txBody>
      </p:sp>
      <p:sp>
        <p:nvSpPr>
          <p:cNvPr id="105" name="ZoneTexte 104"/>
          <p:cNvSpPr txBox="1"/>
          <p:nvPr/>
        </p:nvSpPr>
        <p:spPr>
          <a:xfrm>
            <a:off x="2571750" y="5334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2571750" y="4572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2571750" y="3810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571750" y="3048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4038600" y="1219200"/>
            <a:ext cx="6858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Café</a:t>
            </a:r>
          </a:p>
          <a:p>
            <a:pPr algn="ctr"/>
            <a:r>
              <a:rPr lang="en-GB" sz="1100" b="1" dirty="0" err="1" smtClean="0"/>
              <a:t>cern</a:t>
            </a:r>
            <a:endParaRPr lang="fr-FR" sz="1100" dirty="0"/>
          </a:p>
        </p:txBody>
      </p:sp>
      <p:sp>
        <p:nvSpPr>
          <p:cNvPr id="66" name="ZoneTexte 65"/>
          <p:cNvSpPr txBox="1"/>
          <p:nvPr/>
        </p:nvSpPr>
        <p:spPr>
          <a:xfrm>
            <a:off x="4038600" y="1905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524</a:t>
            </a:r>
            <a:endParaRPr lang="en-GB" sz="1200" dirty="0"/>
          </a:p>
        </p:txBody>
      </p:sp>
      <p:sp>
        <p:nvSpPr>
          <p:cNvPr id="67" name="ZoneTexte 66"/>
          <p:cNvSpPr txBox="1"/>
          <p:nvPr/>
        </p:nvSpPr>
        <p:spPr>
          <a:xfrm>
            <a:off x="4038600" y="2667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1,558</a:t>
            </a:r>
            <a:endParaRPr lang="en-GB" sz="1200" dirty="0"/>
          </a:p>
        </p:txBody>
      </p:sp>
      <p:sp>
        <p:nvSpPr>
          <p:cNvPr id="68" name="ZoneTexte 67"/>
          <p:cNvSpPr txBox="1"/>
          <p:nvPr/>
        </p:nvSpPr>
        <p:spPr>
          <a:xfrm>
            <a:off x="4038600" y="3619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10:08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038600" y="4191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58% </a:t>
            </a:r>
            <a:endParaRPr lang="en-GB" sz="1200" dirty="0"/>
          </a:p>
        </p:txBody>
      </p:sp>
      <p:sp>
        <p:nvSpPr>
          <p:cNvPr id="70" name="ZoneTexte 69"/>
          <p:cNvSpPr txBox="1"/>
          <p:nvPr/>
        </p:nvSpPr>
        <p:spPr>
          <a:xfrm>
            <a:off x="4038600" y="4953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86% </a:t>
            </a:r>
            <a:endParaRPr lang="en-GB" sz="1200" dirty="0"/>
          </a:p>
        </p:txBody>
      </p:sp>
      <p:sp>
        <p:nvSpPr>
          <p:cNvPr id="106" name="ZoneTexte 105"/>
          <p:cNvSpPr txBox="1"/>
          <p:nvPr/>
        </p:nvSpPr>
        <p:spPr>
          <a:xfrm>
            <a:off x="4038600" y="5334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4038600" y="4572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98%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4038600" y="3810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00:04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4038600" y="3048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138,843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4038600" y="2286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2" name="ZoneTexte 241"/>
          <p:cNvSpPr txBox="1"/>
          <p:nvPr/>
        </p:nvSpPr>
        <p:spPr>
          <a:xfrm>
            <a:off x="4038600" y="2095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1,590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3" name="ZoneTexte 242"/>
          <p:cNvSpPr txBox="1"/>
          <p:nvPr/>
        </p:nvSpPr>
        <p:spPr>
          <a:xfrm>
            <a:off x="4038600" y="2863334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21,065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4" name="ZoneTexte 243"/>
          <p:cNvSpPr txBox="1"/>
          <p:nvPr/>
        </p:nvSpPr>
        <p:spPr>
          <a:xfrm>
            <a:off x="4038600" y="34290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2:03</a:t>
            </a:r>
            <a:endParaRPr lang="en-GB" sz="1200" dirty="0"/>
          </a:p>
        </p:txBody>
      </p:sp>
      <p:sp>
        <p:nvSpPr>
          <p:cNvPr id="85" name="ZoneTexte 84"/>
          <p:cNvSpPr txBox="1"/>
          <p:nvPr/>
        </p:nvSpPr>
        <p:spPr>
          <a:xfrm>
            <a:off x="5562600" y="1219200"/>
            <a:ext cx="6858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Volunteer</a:t>
            </a:r>
          </a:p>
          <a:p>
            <a:pPr algn="ctr"/>
            <a:r>
              <a:rPr lang="en-GB" sz="1100" b="1" dirty="0" smtClean="0"/>
              <a:t>Garage</a:t>
            </a:r>
            <a:endParaRPr lang="fr-FR" sz="1100" dirty="0"/>
          </a:p>
        </p:txBody>
      </p:sp>
      <p:sp>
        <p:nvSpPr>
          <p:cNvPr id="87" name="ZoneTexte 86"/>
          <p:cNvSpPr txBox="1"/>
          <p:nvPr/>
        </p:nvSpPr>
        <p:spPr>
          <a:xfrm>
            <a:off x="5649686" y="1905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1,284</a:t>
            </a:r>
            <a:endParaRPr lang="en-GB" sz="1200" dirty="0"/>
          </a:p>
        </p:txBody>
      </p:sp>
      <p:sp>
        <p:nvSpPr>
          <p:cNvPr id="88" name="ZoneTexte 87"/>
          <p:cNvSpPr txBox="1"/>
          <p:nvPr/>
        </p:nvSpPr>
        <p:spPr>
          <a:xfrm>
            <a:off x="5649686" y="2667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3,136</a:t>
            </a:r>
            <a:endParaRPr lang="en-GB" sz="1200" dirty="0"/>
          </a:p>
        </p:txBody>
      </p:sp>
      <p:sp>
        <p:nvSpPr>
          <p:cNvPr id="89" name="ZoneTexte 88"/>
          <p:cNvSpPr txBox="1"/>
          <p:nvPr/>
        </p:nvSpPr>
        <p:spPr>
          <a:xfrm>
            <a:off x="5649686" y="3619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02:37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5486400" y="4191000"/>
            <a:ext cx="653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67% </a:t>
            </a:r>
            <a:r>
              <a:rPr lang="en-GB" sz="1000" dirty="0" smtClean="0"/>
              <a:t>50</a:t>
            </a:r>
            <a:endParaRPr lang="en-GB" sz="1000" dirty="0"/>
          </a:p>
        </p:txBody>
      </p:sp>
      <p:sp>
        <p:nvSpPr>
          <p:cNvPr id="91" name="ZoneTexte 90"/>
          <p:cNvSpPr txBox="1"/>
          <p:nvPr/>
        </p:nvSpPr>
        <p:spPr>
          <a:xfrm>
            <a:off x="5660571" y="5143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68%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5660571" y="5334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5649686" y="4572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5649686" y="3810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5649686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5649686" y="2286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7543800" y="1219200"/>
            <a:ext cx="6858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Cast</a:t>
            </a:r>
          </a:p>
          <a:p>
            <a:pPr algn="ctr"/>
            <a:r>
              <a:rPr lang="en-GB" sz="1100" b="1" dirty="0" err="1" smtClean="0"/>
              <a:t>Blog</a:t>
            </a:r>
            <a:endParaRPr lang="fr-FR" sz="1100" dirty="0"/>
          </a:p>
        </p:txBody>
      </p:sp>
      <p:sp>
        <p:nvSpPr>
          <p:cNvPr id="95" name="ZoneTexte 94"/>
          <p:cNvSpPr txBox="1"/>
          <p:nvPr/>
        </p:nvSpPr>
        <p:spPr>
          <a:xfrm>
            <a:off x="7668986" y="1905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9,665</a:t>
            </a:r>
            <a:endParaRPr lang="en-GB" sz="1200" dirty="0"/>
          </a:p>
        </p:txBody>
      </p:sp>
      <p:sp>
        <p:nvSpPr>
          <p:cNvPr id="96" name="ZoneTexte 95"/>
          <p:cNvSpPr txBox="1"/>
          <p:nvPr/>
        </p:nvSpPr>
        <p:spPr>
          <a:xfrm>
            <a:off x="7668986" y="2667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17,969</a:t>
            </a:r>
            <a:endParaRPr lang="en-GB" sz="1200" dirty="0"/>
          </a:p>
        </p:txBody>
      </p:sp>
      <p:sp>
        <p:nvSpPr>
          <p:cNvPr id="97" name="ZoneTexte 96"/>
          <p:cNvSpPr txBox="1"/>
          <p:nvPr/>
        </p:nvSpPr>
        <p:spPr>
          <a:xfrm>
            <a:off x="7641771" y="3619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7668986" y="4419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641771" y="4953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108" name="ZoneTexte 107"/>
          <p:cNvSpPr txBox="1"/>
          <p:nvPr/>
        </p:nvSpPr>
        <p:spPr>
          <a:xfrm>
            <a:off x="7641771" y="5334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7668986" y="4572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7641771" y="3810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7668986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7668986" y="2286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4" name="ZoneTexte 273"/>
          <p:cNvSpPr txBox="1"/>
          <p:nvPr/>
        </p:nvSpPr>
        <p:spPr>
          <a:xfrm>
            <a:off x="7668986" y="2095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9,625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48006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Cloud</a:t>
            </a:r>
          </a:p>
          <a:p>
            <a:pPr algn="ctr"/>
            <a:r>
              <a:rPr lang="en-GB" sz="1100" b="1" dirty="0" smtClean="0"/>
              <a:t>Lounge</a:t>
            </a:r>
            <a:endParaRPr lang="fr-FR" sz="1100" dirty="0"/>
          </a:p>
        </p:txBody>
      </p:sp>
      <p:sp>
        <p:nvSpPr>
          <p:cNvPr id="165" name="ZoneTexte 164"/>
          <p:cNvSpPr txBox="1"/>
          <p:nvPr/>
        </p:nvSpPr>
        <p:spPr>
          <a:xfrm>
            <a:off x="48641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11,121</a:t>
            </a:r>
            <a:endParaRPr lang="en-GB" sz="1200" dirty="0"/>
          </a:p>
        </p:txBody>
      </p:sp>
      <p:sp>
        <p:nvSpPr>
          <p:cNvPr id="166" name="ZoneTexte 165"/>
          <p:cNvSpPr txBox="1"/>
          <p:nvPr/>
        </p:nvSpPr>
        <p:spPr>
          <a:xfrm>
            <a:off x="48641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21,895</a:t>
            </a:r>
            <a:endParaRPr lang="en-GB" sz="1200" dirty="0"/>
          </a:p>
        </p:txBody>
      </p:sp>
      <p:sp>
        <p:nvSpPr>
          <p:cNvPr id="167" name="ZoneTexte 166"/>
          <p:cNvSpPr txBox="1"/>
          <p:nvPr/>
        </p:nvSpPr>
        <p:spPr>
          <a:xfrm>
            <a:off x="48641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01:33</a:t>
            </a:r>
            <a:endParaRPr lang="en-GB" sz="1200" dirty="0"/>
          </a:p>
        </p:txBody>
      </p:sp>
      <p:sp>
        <p:nvSpPr>
          <p:cNvPr id="168" name="ZoneTexte 167"/>
          <p:cNvSpPr txBox="1"/>
          <p:nvPr/>
        </p:nvSpPr>
        <p:spPr>
          <a:xfrm>
            <a:off x="487045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9" name="ZoneTexte 168"/>
          <p:cNvSpPr txBox="1"/>
          <p:nvPr/>
        </p:nvSpPr>
        <p:spPr>
          <a:xfrm>
            <a:off x="48641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80%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48641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1" name="ZoneTexte 170"/>
          <p:cNvSpPr txBox="1"/>
          <p:nvPr/>
        </p:nvSpPr>
        <p:spPr>
          <a:xfrm>
            <a:off x="487045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48641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48641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4" name="ZoneTexte 173"/>
          <p:cNvSpPr txBox="1"/>
          <p:nvPr/>
        </p:nvSpPr>
        <p:spPr>
          <a:xfrm>
            <a:off x="48641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5105400" y="6010617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Y2 Total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27,317 ( - 92)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5105400" y="6306235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Y1 Total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27,409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3352800" y="1219200"/>
            <a:ext cx="6096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Café</a:t>
            </a:r>
          </a:p>
          <a:p>
            <a:pPr algn="ctr"/>
            <a:r>
              <a:rPr lang="en-GB" sz="1100" b="1" dirty="0" smtClean="0"/>
              <a:t>esc</a:t>
            </a:r>
            <a:endParaRPr lang="fr-FR" sz="1100" dirty="0"/>
          </a:p>
        </p:txBody>
      </p:sp>
      <p:sp>
        <p:nvSpPr>
          <p:cNvPr id="176" name="ZoneTexte 175"/>
          <p:cNvSpPr txBox="1"/>
          <p:nvPr/>
        </p:nvSpPr>
        <p:spPr>
          <a:xfrm>
            <a:off x="3403600" y="1905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2,864*</a:t>
            </a:r>
            <a:endParaRPr lang="en-GB" sz="1200" dirty="0"/>
          </a:p>
        </p:txBody>
      </p:sp>
      <p:sp>
        <p:nvSpPr>
          <p:cNvPr id="179" name="ZoneTexte 178"/>
          <p:cNvSpPr txBox="1"/>
          <p:nvPr/>
        </p:nvSpPr>
        <p:spPr>
          <a:xfrm>
            <a:off x="34036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5,009</a:t>
            </a:r>
            <a:endParaRPr lang="en-GB" sz="1200" dirty="0"/>
          </a:p>
        </p:txBody>
      </p:sp>
      <p:sp>
        <p:nvSpPr>
          <p:cNvPr id="180" name="ZoneTexte 179"/>
          <p:cNvSpPr txBox="1"/>
          <p:nvPr/>
        </p:nvSpPr>
        <p:spPr>
          <a:xfrm>
            <a:off x="3403600" y="3429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01:09</a:t>
            </a:r>
            <a:endParaRPr lang="en-GB" sz="1200" dirty="0"/>
          </a:p>
        </p:txBody>
      </p:sp>
      <p:sp>
        <p:nvSpPr>
          <p:cNvPr id="181" name="ZoneTexte 180"/>
          <p:cNvSpPr txBox="1"/>
          <p:nvPr/>
        </p:nvSpPr>
        <p:spPr>
          <a:xfrm>
            <a:off x="3276600" y="4191000"/>
            <a:ext cx="635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73% </a:t>
            </a:r>
            <a:r>
              <a:rPr lang="en-GB" sz="1000" dirty="0" smtClean="0"/>
              <a:t>70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182" name="ZoneTexte 181"/>
          <p:cNvSpPr txBox="1"/>
          <p:nvPr/>
        </p:nvSpPr>
        <p:spPr>
          <a:xfrm>
            <a:off x="34036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80% </a:t>
            </a:r>
            <a:endParaRPr lang="en-GB" sz="1200" dirty="0"/>
          </a:p>
        </p:txBody>
      </p:sp>
      <p:sp>
        <p:nvSpPr>
          <p:cNvPr id="183" name="ZoneTexte 182"/>
          <p:cNvSpPr txBox="1"/>
          <p:nvPr/>
        </p:nvSpPr>
        <p:spPr>
          <a:xfrm>
            <a:off x="3403600" y="5334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76%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3403600" y="4572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72%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3403600" y="3810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6" name="ZoneTexte 185"/>
          <p:cNvSpPr txBox="1"/>
          <p:nvPr/>
        </p:nvSpPr>
        <p:spPr>
          <a:xfrm>
            <a:off x="3403600" y="3048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26,748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3403600" y="2286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13,852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152400" y="6010617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Y2 </a:t>
            </a:r>
            <a:r>
              <a:rPr lang="fr-FR" sz="1500" dirty="0" err="1" smtClean="0">
                <a:solidFill>
                  <a:srgbClr val="A6A6A6"/>
                </a:solidFill>
              </a:rPr>
              <a:t>e-Sci</a:t>
            </a:r>
            <a:r>
              <a:rPr lang="fr-FR" sz="1500" dirty="0" smtClean="0">
                <a:solidFill>
                  <a:srgbClr val="A6A6A6"/>
                </a:solidFill>
              </a:rPr>
              <a:t>. City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13,094 (- 3,110)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152400" y="6306235"/>
            <a:ext cx="3429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A6A6A6"/>
                </a:solidFill>
              </a:rPr>
              <a:t>Y1 </a:t>
            </a:r>
            <a:r>
              <a:rPr lang="fr-FR" sz="1500" dirty="0" err="1" smtClean="0">
                <a:solidFill>
                  <a:srgbClr val="A6A6A6"/>
                </a:solidFill>
              </a:rPr>
              <a:t>e-Sci</a:t>
            </a:r>
            <a:r>
              <a:rPr lang="fr-FR" sz="1500" dirty="0" smtClean="0">
                <a:solidFill>
                  <a:srgbClr val="A6A6A6"/>
                </a:solidFill>
              </a:rPr>
              <a:t>. City unique </a:t>
            </a:r>
            <a:r>
              <a:rPr lang="fr-FR" sz="1500" dirty="0" err="1" smtClean="0">
                <a:solidFill>
                  <a:srgbClr val="A6A6A6"/>
                </a:solidFill>
              </a:rPr>
              <a:t>visitors</a:t>
            </a:r>
            <a:r>
              <a:rPr lang="fr-FR" sz="1500" dirty="0" smtClean="0">
                <a:solidFill>
                  <a:srgbClr val="A6A6A6"/>
                </a:solidFill>
              </a:rPr>
              <a:t> : 16,204</a:t>
            </a:r>
            <a:endParaRPr lang="fr-FR" sz="1500" dirty="0">
              <a:solidFill>
                <a:srgbClr val="A6A6A6"/>
              </a:solidFill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8294077" y="1219200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iSGTW</a:t>
            </a:r>
            <a:endParaRPr lang="fr-FR" sz="1100" dirty="0"/>
          </a:p>
        </p:txBody>
      </p:sp>
      <p:sp>
        <p:nvSpPr>
          <p:cNvPr id="157" name="ZoneTexte 156"/>
          <p:cNvSpPr txBox="1"/>
          <p:nvPr/>
        </p:nvSpPr>
        <p:spPr>
          <a:xfrm>
            <a:off x="8382000" y="1905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191,257</a:t>
            </a:r>
            <a:endParaRPr lang="en-GB" sz="1200" dirty="0"/>
          </a:p>
        </p:txBody>
      </p:sp>
      <p:sp>
        <p:nvSpPr>
          <p:cNvPr id="158" name="ZoneTexte 157"/>
          <p:cNvSpPr txBox="1"/>
          <p:nvPr/>
        </p:nvSpPr>
        <p:spPr>
          <a:xfrm>
            <a:off x="8382000" y="2667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529.582</a:t>
            </a:r>
            <a:endParaRPr lang="en-GB" sz="1200" dirty="0"/>
          </a:p>
        </p:txBody>
      </p:sp>
      <p:sp>
        <p:nvSpPr>
          <p:cNvPr id="159" name="ZoneTexte 158"/>
          <p:cNvSpPr txBox="1"/>
          <p:nvPr/>
        </p:nvSpPr>
        <p:spPr>
          <a:xfrm>
            <a:off x="8382000" y="3429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02:22</a:t>
            </a:r>
            <a:endParaRPr lang="en-GB" sz="1200" dirty="0"/>
          </a:p>
        </p:txBody>
      </p:sp>
      <p:sp>
        <p:nvSpPr>
          <p:cNvPr id="160" name="ZoneTexte 159"/>
          <p:cNvSpPr txBox="1"/>
          <p:nvPr/>
        </p:nvSpPr>
        <p:spPr>
          <a:xfrm>
            <a:off x="8382000" y="4191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66%</a:t>
            </a:r>
            <a:endParaRPr lang="en-GB" sz="1200" dirty="0"/>
          </a:p>
        </p:txBody>
      </p:sp>
      <p:sp>
        <p:nvSpPr>
          <p:cNvPr id="161" name="ZoneTexte 160"/>
          <p:cNvSpPr txBox="1"/>
          <p:nvPr/>
        </p:nvSpPr>
        <p:spPr>
          <a:xfrm>
            <a:off x="8382000" y="4953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75%</a:t>
            </a:r>
            <a:endParaRPr lang="en-GB" sz="1200" dirty="0"/>
          </a:p>
        </p:txBody>
      </p:sp>
      <p:sp>
        <p:nvSpPr>
          <p:cNvPr id="162" name="ZoneTexte 161"/>
          <p:cNvSpPr txBox="1"/>
          <p:nvPr/>
        </p:nvSpPr>
        <p:spPr>
          <a:xfrm>
            <a:off x="8382000" y="5334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8382000" y="4572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75" name="ZoneTexte 174"/>
          <p:cNvSpPr txBox="1"/>
          <p:nvPr/>
        </p:nvSpPr>
        <p:spPr>
          <a:xfrm>
            <a:off x="8382000" y="3810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8382000" y="3048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265,539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8382000" y="22860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125,539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1828800" y="1219200"/>
            <a:ext cx="5334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e</a:t>
            </a:r>
            <a:r>
              <a:rPr lang="en-GB" sz="1100" b="1" dirty="0" smtClean="0"/>
              <a:t>-Con</a:t>
            </a:r>
          </a:p>
          <a:p>
            <a:pPr algn="ctr"/>
            <a:r>
              <a:rPr lang="en-GB" sz="1100" b="1" dirty="0" err="1" smtClean="0"/>
              <a:t>certa</a:t>
            </a:r>
            <a:r>
              <a:rPr lang="en-GB" sz="1100" b="1" dirty="0" smtClean="0"/>
              <a:t>-</a:t>
            </a:r>
          </a:p>
          <a:p>
            <a:pPr algn="ctr"/>
            <a:r>
              <a:rPr lang="en-GB" sz="1100" b="1" dirty="0" err="1" smtClean="0"/>
              <a:t>tion</a:t>
            </a:r>
            <a:endParaRPr lang="fr-FR" sz="1100" dirty="0"/>
          </a:p>
        </p:txBody>
      </p:sp>
      <p:sp>
        <p:nvSpPr>
          <p:cNvPr id="206" name="ZoneTexte 205"/>
          <p:cNvSpPr txBox="1"/>
          <p:nvPr/>
        </p:nvSpPr>
        <p:spPr>
          <a:xfrm>
            <a:off x="1905000" y="1905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634</a:t>
            </a:r>
            <a:endParaRPr lang="en-GB" sz="1200" dirty="0"/>
          </a:p>
        </p:txBody>
      </p:sp>
      <p:sp>
        <p:nvSpPr>
          <p:cNvPr id="207" name="ZoneTexte 206"/>
          <p:cNvSpPr txBox="1"/>
          <p:nvPr/>
        </p:nvSpPr>
        <p:spPr>
          <a:xfrm>
            <a:off x="1905000" y="2667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2,519</a:t>
            </a:r>
            <a:endParaRPr lang="en-GB" sz="1200" dirty="0"/>
          </a:p>
        </p:txBody>
      </p:sp>
      <p:sp>
        <p:nvSpPr>
          <p:cNvPr id="208" name="ZoneTexte 207"/>
          <p:cNvSpPr txBox="1"/>
          <p:nvPr/>
        </p:nvSpPr>
        <p:spPr>
          <a:xfrm>
            <a:off x="1905000" y="3429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01:21</a:t>
            </a:r>
            <a:endParaRPr lang="en-GB" sz="1200" dirty="0"/>
          </a:p>
        </p:txBody>
      </p:sp>
      <p:sp>
        <p:nvSpPr>
          <p:cNvPr id="209" name="ZoneTexte 208"/>
          <p:cNvSpPr txBox="1"/>
          <p:nvPr/>
        </p:nvSpPr>
        <p:spPr>
          <a:xfrm>
            <a:off x="1752600" y="4191000"/>
            <a:ext cx="5969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44% </a:t>
            </a:r>
            <a:r>
              <a:rPr lang="en-GB" sz="1000" dirty="0" smtClean="0"/>
              <a:t>41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210" name="ZoneTexte 209"/>
          <p:cNvSpPr txBox="1"/>
          <p:nvPr/>
        </p:nvSpPr>
        <p:spPr>
          <a:xfrm>
            <a:off x="1905000" y="4953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60% </a:t>
            </a:r>
            <a:endParaRPr lang="en-GB" sz="1200" dirty="0"/>
          </a:p>
        </p:txBody>
      </p:sp>
      <p:sp>
        <p:nvSpPr>
          <p:cNvPr id="211" name="ZoneTexte 210"/>
          <p:cNvSpPr txBox="1"/>
          <p:nvPr/>
        </p:nvSpPr>
        <p:spPr>
          <a:xfrm>
            <a:off x="1905000" y="5334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2" name="ZoneTexte 211"/>
          <p:cNvSpPr txBox="1"/>
          <p:nvPr/>
        </p:nvSpPr>
        <p:spPr>
          <a:xfrm>
            <a:off x="1905000" y="4572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3" name="ZoneTexte 212"/>
          <p:cNvSpPr txBox="1"/>
          <p:nvPr/>
        </p:nvSpPr>
        <p:spPr>
          <a:xfrm>
            <a:off x="1905000" y="3810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14" name="ZoneTexte 213"/>
          <p:cNvSpPr txBox="1"/>
          <p:nvPr/>
        </p:nvSpPr>
        <p:spPr>
          <a:xfrm>
            <a:off x="1905000" y="3048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6324600" y="1752600"/>
            <a:ext cx="609600" cy="381000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324600" y="12192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smtClean="0"/>
              <a:t>Grid</a:t>
            </a:r>
          </a:p>
          <a:p>
            <a:pPr algn="ctr"/>
            <a:r>
              <a:rPr lang="en-GB" sz="1100" b="1" dirty="0" smtClean="0"/>
              <a:t>Guide</a:t>
            </a:r>
            <a:endParaRPr lang="fr-FR" sz="11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394938" y="1905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705</a:t>
            </a:r>
            <a:endParaRPr lang="en-GB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394938" y="2667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1,191</a:t>
            </a:r>
            <a:endParaRPr lang="en-GB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394938" y="3619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00:55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394938" y="4191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83%</a:t>
            </a:r>
            <a:endParaRPr lang="en-GB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394938" y="4953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76%</a:t>
            </a:r>
            <a:endParaRPr lang="en-GB" sz="1200" dirty="0"/>
          </a:p>
        </p:txBody>
      </p:sp>
      <p:sp>
        <p:nvSpPr>
          <p:cNvPr id="103" name="ZoneTexte 102"/>
          <p:cNvSpPr txBox="1"/>
          <p:nvPr/>
        </p:nvSpPr>
        <p:spPr>
          <a:xfrm>
            <a:off x="6394938" y="5334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75%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6394938" y="4572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6394938" y="3810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00:57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6394938" y="3048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2,685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6394938" y="2286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1,549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3" name="ZoneTexte 262"/>
          <p:cNvSpPr txBox="1"/>
          <p:nvPr/>
        </p:nvSpPr>
        <p:spPr>
          <a:xfrm>
            <a:off x="6394938" y="2095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1,470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28" name="ZoneTexte 227"/>
          <p:cNvSpPr txBox="1"/>
          <p:nvPr/>
        </p:nvSpPr>
        <p:spPr>
          <a:xfrm>
            <a:off x="1143000" y="1905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1,482</a:t>
            </a:r>
            <a:endParaRPr lang="en-GB" sz="1200" dirty="0"/>
          </a:p>
        </p:txBody>
      </p:sp>
      <p:sp>
        <p:nvSpPr>
          <p:cNvPr id="229" name="ZoneTexte 228"/>
          <p:cNvSpPr txBox="1"/>
          <p:nvPr/>
        </p:nvSpPr>
        <p:spPr>
          <a:xfrm>
            <a:off x="1145931" y="2667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3,954</a:t>
            </a:r>
            <a:endParaRPr lang="en-GB" sz="1200" dirty="0"/>
          </a:p>
        </p:txBody>
      </p:sp>
      <p:sp>
        <p:nvSpPr>
          <p:cNvPr id="230" name="ZoneTexte 229"/>
          <p:cNvSpPr txBox="1"/>
          <p:nvPr/>
        </p:nvSpPr>
        <p:spPr>
          <a:xfrm>
            <a:off x="1145931" y="3429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01:22</a:t>
            </a:r>
            <a:endParaRPr lang="en-GB" sz="1200" dirty="0"/>
          </a:p>
        </p:txBody>
      </p:sp>
      <p:sp>
        <p:nvSpPr>
          <p:cNvPr id="231" name="ZoneTexte 230"/>
          <p:cNvSpPr txBox="1"/>
          <p:nvPr/>
        </p:nvSpPr>
        <p:spPr>
          <a:xfrm>
            <a:off x="1145931" y="43815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1145931" y="4953000"/>
            <a:ext cx="5275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65%</a:t>
            </a:r>
            <a:endParaRPr lang="en-GB" sz="1200" dirty="0"/>
          </a:p>
        </p:txBody>
      </p:sp>
      <p:sp>
        <p:nvSpPr>
          <p:cNvPr id="233" name="ZoneTexte 232"/>
          <p:cNvSpPr txBox="1"/>
          <p:nvPr/>
        </p:nvSpPr>
        <p:spPr>
          <a:xfrm>
            <a:off x="2581275" y="2095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1,869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4" name="ZoneTexte 233"/>
          <p:cNvSpPr txBox="1"/>
          <p:nvPr/>
        </p:nvSpPr>
        <p:spPr>
          <a:xfrm>
            <a:off x="2581275" y="2286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5" name="ZoneTexte 234"/>
          <p:cNvSpPr txBox="1"/>
          <p:nvPr/>
        </p:nvSpPr>
        <p:spPr>
          <a:xfrm>
            <a:off x="2571750" y="26670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14,317</a:t>
            </a:r>
            <a:endParaRPr lang="en-GB" sz="1200" dirty="0"/>
          </a:p>
        </p:txBody>
      </p:sp>
      <p:sp>
        <p:nvSpPr>
          <p:cNvPr id="236" name="ZoneTexte 235"/>
          <p:cNvSpPr txBox="1"/>
          <p:nvPr/>
        </p:nvSpPr>
        <p:spPr>
          <a:xfrm>
            <a:off x="2571750" y="3619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02:55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7" name="ZoneTexte 236"/>
          <p:cNvSpPr txBox="1"/>
          <p:nvPr/>
        </p:nvSpPr>
        <p:spPr>
          <a:xfrm>
            <a:off x="1905000" y="3619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8" name="ZoneTexte 237"/>
          <p:cNvSpPr txBox="1"/>
          <p:nvPr/>
        </p:nvSpPr>
        <p:spPr>
          <a:xfrm>
            <a:off x="1905000" y="4381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39" name="ZoneTexte 238"/>
          <p:cNvSpPr txBox="1"/>
          <p:nvPr/>
        </p:nvSpPr>
        <p:spPr>
          <a:xfrm>
            <a:off x="1905000" y="5143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0" name="ZoneTexte 239"/>
          <p:cNvSpPr txBox="1"/>
          <p:nvPr/>
        </p:nvSpPr>
        <p:spPr>
          <a:xfrm>
            <a:off x="2571750" y="5143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67%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1" name="ZoneTexte 240"/>
          <p:cNvSpPr txBox="1"/>
          <p:nvPr/>
        </p:nvSpPr>
        <p:spPr>
          <a:xfrm>
            <a:off x="2571750" y="4381500"/>
            <a:ext cx="571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60</a:t>
            </a:r>
            <a:r>
              <a:rPr lang="en-GB" sz="1200" dirty="0" smtClean="0">
                <a:solidFill>
                  <a:srgbClr val="A6A6A6"/>
                </a:solidFill>
              </a:rPr>
              <a:t>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5" name="ZoneTexte 244"/>
          <p:cNvSpPr txBox="1"/>
          <p:nvPr/>
        </p:nvSpPr>
        <p:spPr>
          <a:xfrm>
            <a:off x="4038600" y="4381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75%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6" name="ZoneTexte 245"/>
          <p:cNvSpPr txBox="1"/>
          <p:nvPr/>
        </p:nvSpPr>
        <p:spPr>
          <a:xfrm>
            <a:off x="4038600" y="5143500"/>
            <a:ext cx="619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25%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34036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8,761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8" name="ZoneTexte 247"/>
          <p:cNvSpPr txBox="1"/>
          <p:nvPr/>
        </p:nvSpPr>
        <p:spPr>
          <a:xfrm>
            <a:off x="34036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46,381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34036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09:51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340360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64%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2" name="ZoneTexte 251"/>
          <p:cNvSpPr txBox="1"/>
          <p:nvPr/>
        </p:nvSpPr>
        <p:spPr>
          <a:xfrm>
            <a:off x="34036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36% 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3" name="ZoneTexte 252"/>
          <p:cNvSpPr txBox="1"/>
          <p:nvPr/>
        </p:nvSpPr>
        <p:spPr>
          <a:xfrm>
            <a:off x="4864100" y="2095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516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4" name="ZoneTexte 253"/>
          <p:cNvSpPr txBox="1"/>
          <p:nvPr/>
        </p:nvSpPr>
        <p:spPr>
          <a:xfrm>
            <a:off x="4864100" y="2857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1388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5" name="ZoneTexte 254"/>
          <p:cNvSpPr txBox="1"/>
          <p:nvPr/>
        </p:nvSpPr>
        <p:spPr>
          <a:xfrm>
            <a:off x="48641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01:53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6" name="ZoneTexte 255"/>
          <p:cNvSpPr txBox="1"/>
          <p:nvPr/>
        </p:nvSpPr>
        <p:spPr>
          <a:xfrm>
            <a:off x="4870450" y="4191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78% </a:t>
            </a:r>
            <a:r>
              <a:rPr lang="en-GB" sz="1000" dirty="0" smtClean="0"/>
              <a:t>57</a:t>
            </a:r>
            <a:endParaRPr lang="en-GB" sz="1000" dirty="0"/>
          </a:p>
        </p:txBody>
      </p:sp>
      <p:sp>
        <p:nvSpPr>
          <p:cNvPr id="257" name="ZoneTexte 256"/>
          <p:cNvSpPr txBox="1"/>
          <p:nvPr/>
        </p:nvSpPr>
        <p:spPr>
          <a:xfrm>
            <a:off x="4864100" y="4953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89%</a:t>
            </a:r>
            <a:endParaRPr lang="en-GB" sz="1200" dirty="0"/>
          </a:p>
        </p:txBody>
      </p:sp>
      <p:sp>
        <p:nvSpPr>
          <p:cNvPr id="258" name="ZoneTexte 257"/>
          <p:cNvSpPr txBox="1"/>
          <p:nvPr/>
        </p:nvSpPr>
        <p:spPr>
          <a:xfrm>
            <a:off x="5649686" y="2095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358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59" name="ZoneTexte 258"/>
          <p:cNvSpPr txBox="1"/>
          <p:nvPr/>
        </p:nvSpPr>
        <p:spPr>
          <a:xfrm>
            <a:off x="5649686" y="2857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1,298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0" name="ZoneTexte 259"/>
          <p:cNvSpPr txBox="1"/>
          <p:nvPr/>
        </p:nvSpPr>
        <p:spPr>
          <a:xfrm>
            <a:off x="5649686" y="3429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01:41</a:t>
            </a:r>
            <a:endParaRPr lang="en-GB" sz="1200" dirty="0"/>
          </a:p>
        </p:txBody>
      </p:sp>
      <p:sp>
        <p:nvSpPr>
          <p:cNvPr id="261" name="ZoneTexte 260"/>
          <p:cNvSpPr txBox="1"/>
          <p:nvPr/>
        </p:nvSpPr>
        <p:spPr>
          <a:xfrm>
            <a:off x="5649686" y="4419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62%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2" name="ZoneTexte 261"/>
          <p:cNvSpPr txBox="1"/>
          <p:nvPr/>
        </p:nvSpPr>
        <p:spPr>
          <a:xfrm>
            <a:off x="5660571" y="4953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80%</a:t>
            </a:r>
            <a:endParaRPr lang="en-GB" sz="1200" dirty="0"/>
          </a:p>
        </p:txBody>
      </p:sp>
      <p:sp>
        <p:nvSpPr>
          <p:cNvPr id="264" name="ZoneTexte 263"/>
          <p:cNvSpPr txBox="1"/>
          <p:nvPr/>
        </p:nvSpPr>
        <p:spPr>
          <a:xfrm>
            <a:off x="6400800" y="2857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2,352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5" name="ZoneTexte 264"/>
          <p:cNvSpPr txBox="1"/>
          <p:nvPr/>
        </p:nvSpPr>
        <p:spPr>
          <a:xfrm>
            <a:off x="6400800" y="34290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/>
              <a:t>00:55</a:t>
            </a:r>
            <a:endParaRPr lang="en-GB" sz="1200" dirty="0"/>
          </a:p>
        </p:txBody>
      </p:sp>
      <p:sp>
        <p:nvSpPr>
          <p:cNvPr id="266" name="ZoneTexte 265"/>
          <p:cNvSpPr txBox="1"/>
          <p:nvPr/>
        </p:nvSpPr>
        <p:spPr>
          <a:xfrm>
            <a:off x="6394938" y="4381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7" name="ZoneTexte 266"/>
          <p:cNvSpPr txBox="1"/>
          <p:nvPr/>
        </p:nvSpPr>
        <p:spPr>
          <a:xfrm>
            <a:off x="6394938" y="5143500"/>
            <a:ext cx="4689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80%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8" name="ZoneTexte 267"/>
          <p:cNvSpPr txBox="1"/>
          <p:nvPr/>
        </p:nvSpPr>
        <p:spPr>
          <a:xfrm>
            <a:off x="1905000" y="2857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69" name="ZoneTexte 268"/>
          <p:cNvSpPr txBox="1"/>
          <p:nvPr/>
        </p:nvSpPr>
        <p:spPr>
          <a:xfrm>
            <a:off x="1905000" y="22860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0" name="ZoneTexte 269"/>
          <p:cNvSpPr txBox="1"/>
          <p:nvPr/>
        </p:nvSpPr>
        <p:spPr>
          <a:xfrm>
            <a:off x="1905000" y="2095500"/>
            <a:ext cx="444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2" name="ZoneTexte 271"/>
          <p:cNvSpPr txBox="1"/>
          <p:nvPr/>
        </p:nvSpPr>
        <p:spPr>
          <a:xfrm>
            <a:off x="6997700" y="26670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/>
              <a:t>1,966</a:t>
            </a:r>
            <a:endParaRPr lang="en-GB" sz="1200" dirty="0"/>
          </a:p>
        </p:txBody>
      </p:sp>
      <p:sp>
        <p:nvSpPr>
          <p:cNvPr id="273" name="ZoneTexte 272"/>
          <p:cNvSpPr txBox="1"/>
          <p:nvPr/>
        </p:nvSpPr>
        <p:spPr>
          <a:xfrm>
            <a:off x="6997700" y="3619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00:40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5" name="ZoneTexte 274"/>
          <p:cNvSpPr txBox="1"/>
          <p:nvPr/>
        </p:nvSpPr>
        <p:spPr>
          <a:xfrm>
            <a:off x="6985000" y="4381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86%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6" name="ZoneTexte 275"/>
          <p:cNvSpPr txBox="1"/>
          <p:nvPr/>
        </p:nvSpPr>
        <p:spPr>
          <a:xfrm>
            <a:off x="7035800" y="5143500"/>
            <a:ext cx="50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59%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7" name="ZoneTexte 276"/>
          <p:cNvSpPr txBox="1"/>
          <p:nvPr/>
        </p:nvSpPr>
        <p:spPr>
          <a:xfrm>
            <a:off x="7668986" y="28956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19,643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8" name="ZoneTexte 277"/>
          <p:cNvSpPr txBox="1"/>
          <p:nvPr/>
        </p:nvSpPr>
        <p:spPr>
          <a:xfrm>
            <a:off x="7620000" y="3048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 smtClean="0">
                <a:solidFill>
                  <a:srgbClr val="A6A6A6"/>
                </a:solidFill>
              </a:rPr>
              <a:t>-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79" name="ZoneTexte 278"/>
          <p:cNvSpPr txBox="1"/>
          <p:nvPr/>
        </p:nvSpPr>
        <p:spPr>
          <a:xfrm>
            <a:off x="7641771" y="3429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01:18</a:t>
            </a:r>
            <a:endParaRPr lang="en-GB" sz="1200" dirty="0"/>
          </a:p>
        </p:txBody>
      </p:sp>
      <p:sp>
        <p:nvSpPr>
          <p:cNvPr id="280" name="ZoneTexte 279"/>
          <p:cNvSpPr txBox="1"/>
          <p:nvPr/>
        </p:nvSpPr>
        <p:spPr>
          <a:xfrm>
            <a:off x="7668986" y="41910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74% </a:t>
            </a:r>
            <a:r>
              <a:rPr lang="fr-FR" sz="1000" dirty="0" smtClean="0"/>
              <a:t>67</a:t>
            </a:r>
            <a:endParaRPr lang="en-GB" sz="1000" dirty="0"/>
          </a:p>
        </p:txBody>
      </p:sp>
      <p:sp>
        <p:nvSpPr>
          <p:cNvPr id="281" name="ZoneTexte 280"/>
          <p:cNvSpPr txBox="1"/>
          <p:nvPr/>
        </p:nvSpPr>
        <p:spPr>
          <a:xfrm>
            <a:off x="7641771" y="5143500"/>
            <a:ext cx="4898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73%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2" name="ZoneTexte 281"/>
          <p:cNvSpPr txBox="1"/>
          <p:nvPr/>
        </p:nvSpPr>
        <p:spPr>
          <a:xfrm>
            <a:off x="8382000" y="2095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161,624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3" name="ZoneTexte 282"/>
          <p:cNvSpPr txBox="1"/>
          <p:nvPr/>
        </p:nvSpPr>
        <p:spPr>
          <a:xfrm>
            <a:off x="8382000" y="28956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316,352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4" name="ZoneTexte 283"/>
          <p:cNvSpPr txBox="1"/>
          <p:nvPr/>
        </p:nvSpPr>
        <p:spPr>
          <a:xfrm>
            <a:off x="8382000" y="3619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01:37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5" name="ZoneTexte 284"/>
          <p:cNvSpPr txBox="1"/>
          <p:nvPr/>
        </p:nvSpPr>
        <p:spPr>
          <a:xfrm>
            <a:off x="8382000" y="4381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71%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8382000" y="5143500"/>
            <a:ext cx="5861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dirty="0" smtClean="0">
                <a:solidFill>
                  <a:srgbClr val="A6A6A6"/>
                </a:solidFill>
              </a:rPr>
              <a:t>76%</a:t>
            </a:r>
            <a:endParaRPr lang="en-GB" sz="1200" dirty="0">
              <a:solidFill>
                <a:srgbClr val="A6A6A6"/>
              </a:solidFill>
            </a:endParaRPr>
          </a:p>
        </p:txBody>
      </p:sp>
      <p:sp>
        <p:nvSpPr>
          <p:cNvPr id="295" name="ZoneTexte 294"/>
          <p:cNvSpPr txBox="1"/>
          <p:nvPr/>
        </p:nvSpPr>
        <p:spPr>
          <a:xfrm>
            <a:off x="5105400" y="5715000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Y3 Total unique </a:t>
            </a:r>
            <a:r>
              <a:rPr lang="fr-FR" sz="1500" dirty="0" err="1" smtClean="0"/>
              <a:t>visitors</a:t>
            </a:r>
            <a:r>
              <a:rPr lang="fr-FR" sz="1500" dirty="0" smtClean="0"/>
              <a:t> : 33,435 ( + 6014) </a:t>
            </a:r>
            <a:endParaRPr lang="fr-FR" sz="1500" dirty="0"/>
          </a:p>
        </p:txBody>
      </p:sp>
      <p:sp>
        <p:nvSpPr>
          <p:cNvPr id="296" name="ZoneTexte 295"/>
          <p:cNvSpPr txBox="1"/>
          <p:nvPr/>
        </p:nvSpPr>
        <p:spPr>
          <a:xfrm>
            <a:off x="152400" y="5715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/>
              <a:t>Y3 </a:t>
            </a:r>
            <a:r>
              <a:rPr lang="fr-FR" sz="1500" dirty="0" err="1" smtClean="0"/>
              <a:t>e-Sci</a:t>
            </a:r>
            <a:r>
              <a:rPr lang="fr-FR" sz="1500" dirty="0" smtClean="0"/>
              <a:t>. City unique </a:t>
            </a:r>
            <a:r>
              <a:rPr lang="fr-FR" sz="1500" dirty="0" err="1" smtClean="0"/>
              <a:t>visitors</a:t>
            </a:r>
            <a:r>
              <a:rPr lang="fr-FR" sz="1500" dirty="0" smtClean="0"/>
              <a:t> : 20,570 (+ 7,476) </a:t>
            </a:r>
            <a:endParaRPr lang="fr-FR" sz="1500" dirty="0"/>
          </a:p>
        </p:txBody>
      </p:sp>
      <p:sp>
        <p:nvSpPr>
          <p:cNvPr id="216" name="ZoneTexte 215"/>
          <p:cNvSpPr txBox="1"/>
          <p:nvPr/>
        </p:nvSpPr>
        <p:spPr>
          <a:xfrm>
            <a:off x="3276600" y="5562600"/>
            <a:ext cx="76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900" i="1" dirty="0" smtClean="0">
                <a:solidFill>
                  <a:schemeClr val="bg1">
                    <a:lumMod val="50000"/>
                  </a:schemeClr>
                </a:solidFill>
              </a:rPr>
              <a:t>* 6 </a:t>
            </a:r>
            <a:r>
              <a:rPr lang="fr-FR" sz="900" i="1" dirty="0" err="1" smtClean="0">
                <a:solidFill>
                  <a:schemeClr val="bg1">
                    <a:lumMod val="50000"/>
                  </a:schemeClr>
                </a:solidFill>
              </a:rPr>
              <a:t>months</a:t>
            </a:r>
            <a:endParaRPr lang="fr-FR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7" name="ZoneTexte 216"/>
          <p:cNvSpPr txBox="1"/>
          <p:nvPr/>
        </p:nvSpPr>
        <p:spPr>
          <a:xfrm>
            <a:off x="990600" y="5562600"/>
            <a:ext cx="1447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900" i="1" dirty="0" smtClean="0">
                <a:solidFill>
                  <a:schemeClr val="bg1">
                    <a:lumMod val="50000"/>
                  </a:schemeClr>
                </a:solidFill>
              </a:rPr>
              <a:t>2116 </a:t>
            </a:r>
            <a:r>
              <a:rPr lang="fr-FR" sz="900" i="1" dirty="0" err="1" smtClean="0">
                <a:solidFill>
                  <a:schemeClr val="bg1">
                    <a:lumMod val="50000"/>
                  </a:schemeClr>
                </a:solidFill>
              </a:rPr>
              <a:t>uv</a:t>
            </a:r>
            <a:endParaRPr lang="fr-FR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8" name="ZoneTexte 217"/>
          <p:cNvSpPr txBox="1"/>
          <p:nvPr/>
        </p:nvSpPr>
        <p:spPr>
          <a:xfrm>
            <a:off x="6934200" y="5562600"/>
            <a:ext cx="13716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900" i="1" dirty="0" smtClean="0">
                <a:solidFill>
                  <a:schemeClr val="bg1">
                    <a:lumMod val="50000"/>
                  </a:schemeClr>
                </a:solidFill>
              </a:rPr>
              <a:t>19935 </a:t>
            </a:r>
            <a:r>
              <a:rPr lang="fr-FR" sz="900" i="1" dirty="0" err="1" smtClean="0">
                <a:solidFill>
                  <a:schemeClr val="bg1">
                    <a:lumMod val="50000"/>
                  </a:schemeClr>
                </a:solidFill>
              </a:rPr>
              <a:t>pv</a:t>
            </a:r>
            <a:r>
              <a:rPr lang="fr-FR" sz="900" i="1" dirty="0" smtClean="0">
                <a:solidFill>
                  <a:schemeClr val="bg1">
                    <a:lumMod val="50000"/>
                  </a:schemeClr>
                </a:solidFill>
              </a:rPr>
              <a:t> /  10645 </a:t>
            </a:r>
            <a:r>
              <a:rPr lang="fr-FR" sz="900" i="1" dirty="0" err="1" smtClean="0">
                <a:solidFill>
                  <a:schemeClr val="bg1">
                    <a:lumMod val="50000"/>
                  </a:schemeClr>
                </a:solidFill>
              </a:rPr>
              <a:t>uv</a:t>
            </a:r>
            <a:endParaRPr lang="fr-FR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 - Y3 - summary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562600" y="1295400"/>
            <a:ext cx="2057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i="1" dirty="0" smtClean="0">
                <a:ea typeface="ＭＳ Ｐゴシック" charset="0"/>
                <a:sym typeface="Arial" charset="0"/>
              </a:rPr>
              <a:t>17,281 briefing downloaded</a:t>
            </a:r>
            <a:endParaRPr lang="fr-FR" sz="11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019300" y="5562600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ea typeface="ＭＳ Ｐゴシック" charset="0"/>
                <a:sym typeface="Arial" charset="0"/>
              </a:rPr>
              <a:t>est. 30,000 view</a:t>
            </a:r>
          </a:p>
          <a:p>
            <a:pPr algn="ctr"/>
            <a:r>
              <a:rPr lang="en-US" sz="1100" i="1" dirty="0" smtClean="0">
                <a:ea typeface="ＭＳ Ｐゴシック" charset="0"/>
                <a:sym typeface="Arial" charset="0"/>
              </a:rPr>
              <a:t>from events</a:t>
            </a:r>
            <a:endParaRPr lang="fr-FR" sz="1100" i="1" dirty="0"/>
          </a:p>
        </p:txBody>
      </p:sp>
      <p:sp>
        <p:nvSpPr>
          <p:cNvPr id="8" name="Ellipse 7"/>
          <p:cNvSpPr/>
          <p:nvPr/>
        </p:nvSpPr>
        <p:spPr>
          <a:xfrm>
            <a:off x="4229100" y="1600200"/>
            <a:ext cx="685800" cy="685800"/>
          </a:xfrm>
          <a:prstGeom prst="ellipse">
            <a:avLst/>
          </a:prstGeom>
          <a:solidFill>
            <a:srgbClr val="F378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829300" y="2514600"/>
            <a:ext cx="685800" cy="685800"/>
          </a:xfrm>
          <a:prstGeom prst="ellipse">
            <a:avLst/>
          </a:prstGeom>
          <a:solidFill>
            <a:srgbClr val="668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2628900" y="4343400"/>
            <a:ext cx="685800" cy="685800"/>
          </a:xfrm>
          <a:prstGeom prst="ellipse">
            <a:avLst/>
          </a:prstGeom>
          <a:solidFill>
            <a:srgbClr val="99BF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829300" y="4343400"/>
            <a:ext cx="685800" cy="685800"/>
          </a:xfrm>
          <a:prstGeom prst="ellipse">
            <a:avLst/>
          </a:prstGeom>
          <a:solidFill>
            <a:srgbClr val="E31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628900" y="2514600"/>
            <a:ext cx="685800" cy="685800"/>
          </a:xfrm>
          <a:prstGeom prst="ellipse">
            <a:avLst/>
          </a:prstGeom>
          <a:solidFill>
            <a:srgbClr val="99BF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229100" y="5257800"/>
            <a:ext cx="685800" cy="685800"/>
          </a:xfrm>
          <a:prstGeom prst="ellipse">
            <a:avLst/>
          </a:prstGeom>
          <a:solidFill>
            <a:srgbClr val="F378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657600" y="12192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err="1" smtClean="0"/>
              <a:t>e-ScienceTalk</a:t>
            </a:r>
            <a:endParaRPr lang="fr-FR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657600" y="48768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err="1" smtClean="0"/>
              <a:t>iSGTW</a:t>
            </a:r>
            <a:endParaRPr lang="fr-FR" sz="1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057400" y="39878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smtClean="0"/>
              <a:t>RTM</a:t>
            </a:r>
            <a:endParaRPr lang="fr-FR" sz="1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057400" y="21336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err="1" smtClean="0"/>
              <a:t>e-ScienceCity</a:t>
            </a:r>
            <a:endParaRPr lang="fr-FR" sz="1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257800" y="21336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err="1" smtClean="0"/>
              <a:t>GridCast</a:t>
            </a:r>
            <a:endParaRPr lang="fr-FR" sz="1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257800" y="39878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 err="1" smtClean="0"/>
              <a:t>YouTube</a:t>
            </a:r>
            <a:endParaRPr lang="fr-FR" sz="1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257800" y="3228201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b="1" dirty="0" smtClean="0"/>
              <a:t>19.935</a:t>
            </a:r>
            <a:endParaRPr lang="fr-FR" sz="18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257800" y="51054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b="1" dirty="0" smtClean="0"/>
              <a:t>245.044</a:t>
            </a:r>
            <a:endParaRPr lang="fr-FR" sz="18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2057400" y="51054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b="1" dirty="0" smtClean="0"/>
              <a:t>9.176</a:t>
            </a:r>
            <a:endParaRPr lang="fr-FR" sz="18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3657600" y="60960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b="1" dirty="0" smtClean="0"/>
              <a:t>529.582</a:t>
            </a:r>
            <a:endParaRPr lang="fr-FR" sz="18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57600" y="2438400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b="1" dirty="0" smtClean="0"/>
              <a:t>6.473</a:t>
            </a:r>
            <a:endParaRPr lang="fr-FR" sz="18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2057400" y="3228201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b="1" dirty="0" smtClean="0"/>
              <a:t>47.106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1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382000" cy="4953000"/>
          </a:xfrm>
        </p:spPr>
        <p:txBody>
          <a:bodyPr lIns="0" tIns="0" rIns="0" bIns="0" anchor="t"/>
          <a:lstStyle/>
          <a:p>
            <a:pPr>
              <a:spcAft>
                <a:spcPts val="12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fr-FR" sz="1800" b="1" dirty="0" err="1" smtClean="0"/>
              <a:t>e-ScienceTalk</a:t>
            </a:r>
            <a:endParaRPr lang="fr-FR" sz="1800" b="1" dirty="0" smtClean="0"/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Update and </a:t>
            </a:r>
            <a:r>
              <a:rPr lang="fr-FR" sz="1800" dirty="0" err="1" smtClean="0"/>
              <a:t>improvement</a:t>
            </a:r>
            <a:r>
              <a:rPr lang="fr-FR" sz="1800" dirty="0" smtClean="0"/>
              <a:t> of </a:t>
            </a:r>
            <a:r>
              <a:rPr lang="fr-FR" sz="1800" dirty="0" err="1" smtClean="0"/>
              <a:t>e-ScienceTalk</a:t>
            </a:r>
            <a:r>
              <a:rPr lang="fr-FR" sz="1800" dirty="0" smtClean="0"/>
              <a:t> portal web site</a:t>
            </a:r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New Event section</a:t>
            </a:r>
          </a:p>
          <a:p>
            <a:pPr>
              <a:spcAft>
                <a:spcPts val="12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fr-FR" sz="1800" b="1" dirty="0" err="1" smtClean="0"/>
              <a:t>YouTube</a:t>
            </a:r>
            <a:endParaRPr lang="fr-FR" sz="1800" b="1" dirty="0" smtClean="0"/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- 31 new </a:t>
            </a:r>
            <a:r>
              <a:rPr lang="fr-FR" sz="1800" dirty="0" err="1" smtClean="0"/>
              <a:t>videos</a:t>
            </a:r>
            <a:r>
              <a:rPr lang="fr-FR" sz="1800" dirty="0" smtClean="0"/>
              <a:t> on </a:t>
            </a:r>
            <a:r>
              <a:rPr lang="fr-FR" sz="1800" dirty="0" err="1" smtClean="0"/>
              <a:t>YouTube</a:t>
            </a:r>
            <a:r>
              <a:rPr lang="fr-FR" sz="1800" dirty="0" smtClean="0"/>
              <a:t> </a:t>
            </a:r>
            <a:r>
              <a:rPr lang="fr-FR" sz="1800" dirty="0" err="1" smtClean="0"/>
              <a:t>channel</a:t>
            </a:r>
            <a:r>
              <a:rPr lang="fr-FR" sz="1800" dirty="0" smtClean="0"/>
              <a:t> to a total of 260</a:t>
            </a:r>
          </a:p>
          <a:p>
            <a:pPr>
              <a:spcAft>
                <a:spcPts val="12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fr-FR" sz="1800" b="1" dirty="0" err="1" smtClean="0"/>
              <a:t>e-ScienceCity</a:t>
            </a:r>
            <a:endParaRPr lang="fr-FR" sz="1800" b="1" dirty="0" smtClean="0"/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e-</a:t>
            </a:r>
            <a:r>
              <a:rPr lang="fr-FR" sz="1800" dirty="0" err="1" smtClean="0"/>
              <a:t>ScienceCity</a:t>
            </a:r>
            <a:r>
              <a:rPr lang="fr-FR" sz="1800" dirty="0" smtClean="0"/>
              <a:t> </a:t>
            </a:r>
            <a:r>
              <a:rPr lang="fr-FR" sz="1800" dirty="0" err="1" smtClean="0"/>
              <a:t>completed</a:t>
            </a:r>
            <a:r>
              <a:rPr lang="fr-FR" sz="1800" dirty="0" smtClean="0"/>
              <a:t> and </a:t>
            </a:r>
            <a:r>
              <a:rPr lang="fr-FR" sz="1800" dirty="0" err="1" smtClean="0"/>
              <a:t>replaced</a:t>
            </a:r>
            <a:r>
              <a:rPr lang="fr-FR" sz="1800" dirty="0" smtClean="0"/>
              <a:t> the original </a:t>
            </a:r>
            <a:r>
              <a:rPr lang="fr-FR" sz="1800" dirty="0" err="1" smtClean="0"/>
              <a:t>GridCafé</a:t>
            </a:r>
            <a:r>
              <a:rPr lang="fr-FR" sz="1800" dirty="0" smtClean="0"/>
              <a:t> web site</a:t>
            </a:r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Content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now</a:t>
            </a:r>
            <a:r>
              <a:rPr lang="fr-FR" sz="1800" dirty="0" smtClean="0"/>
              <a:t> </a:t>
            </a:r>
            <a:r>
              <a:rPr lang="fr-FR" sz="1800" dirty="0" err="1" smtClean="0"/>
              <a:t>divided</a:t>
            </a:r>
            <a:r>
              <a:rPr lang="fr-FR" sz="1800" dirty="0" smtClean="0"/>
              <a:t> </a:t>
            </a:r>
            <a:r>
              <a:rPr lang="fr-FR" sz="1800" dirty="0" err="1" smtClean="0"/>
              <a:t>into</a:t>
            </a:r>
            <a:r>
              <a:rPr lang="fr-FR" sz="1800" dirty="0" smtClean="0"/>
              <a:t> 9 sections </a:t>
            </a:r>
            <a:r>
              <a:rPr lang="fr-FR" sz="1800" dirty="0" err="1" smtClean="0"/>
              <a:t>with</a:t>
            </a:r>
            <a:r>
              <a:rPr lang="fr-FR" sz="1800" dirty="0" smtClean="0"/>
              <a:t> a total of 365 pages</a:t>
            </a:r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New content : Data Park, </a:t>
            </a:r>
            <a:r>
              <a:rPr lang="fr-FR" sz="1800" dirty="0" err="1" smtClean="0"/>
              <a:t>Grid</a:t>
            </a:r>
            <a:r>
              <a:rPr lang="fr-FR" sz="1800" dirty="0" smtClean="0"/>
              <a:t> Port; update of People </a:t>
            </a:r>
            <a:r>
              <a:rPr lang="fr-FR" sz="1800" dirty="0" err="1"/>
              <a:t>B</a:t>
            </a:r>
            <a:r>
              <a:rPr lang="fr-FR" sz="1800" dirty="0" err="1" smtClean="0"/>
              <a:t>ay</a:t>
            </a:r>
            <a:r>
              <a:rPr lang="fr-FR" sz="1800" dirty="0" smtClean="0"/>
              <a:t> </a:t>
            </a:r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</a:t>
            </a:r>
            <a:r>
              <a:rPr lang="fr-FR" sz="1800" dirty="0" err="1" smtClean="0"/>
              <a:t>Updated</a:t>
            </a:r>
            <a:r>
              <a:rPr lang="fr-FR" sz="1800" dirty="0" smtClean="0"/>
              <a:t> content on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island</a:t>
            </a:r>
            <a:r>
              <a:rPr lang="fr-FR" sz="1800" dirty="0" smtClean="0"/>
              <a:t> (</a:t>
            </a:r>
            <a:r>
              <a:rPr lang="fr-FR" sz="1800" dirty="0" err="1" smtClean="0"/>
              <a:t>work</a:t>
            </a:r>
            <a:r>
              <a:rPr lang="fr-FR" sz="1800" dirty="0" smtClean="0"/>
              <a:t> in </a:t>
            </a:r>
            <a:r>
              <a:rPr lang="fr-FR" sz="1800" dirty="0" err="1" smtClean="0"/>
              <a:t>progress</a:t>
            </a:r>
            <a:r>
              <a:rPr lang="fr-FR" sz="1800" dirty="0" smtClean="0"/>
              <a:t> for </a:t>
            </a:r>
            <a:r>
              <a:rPr lang="fr-FR" sz="1800" dirty="0" err="1" smtClean="0"/>
              <a:t>newer</a:t>
            </a:r>
            <a:r>
              <a:rPr lang="fr-FR" sz="1800" dirty="0" smtClean="0"/>
              <a:t> sections)</a:t>
            </a: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ja-JP" sz="3200" b="1" dirty="0" smtClean="0">
                <a:ea typeface="ＭＳ Ｐゴシック" pitchFamily="34" charset="-128"/>
              </a:rPr>
              <a:t>What has been done? - 1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82000" cy="4191000"/>
          </a:xfrm>
        </p:spPr>
        <p:txBody>
          <a:bodyPr lIns="0" tIns="0" rIns="0" bIns="0" anchor="t"/>
          <a:lstStyle/>
          <a:p>
            <a:pPr>
              <a:spcAft>
                <a:spcPts val="12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fr-FR" sz="1800" b="1" dirty="0" err="1" smtClean="0"/>
              <a:t>GridCast</a:t>
            </a:r>
            <a:endParaRPr lang="fr-FR" sz="1800" b="1" dirty="0" smtClean="0"/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</a:t>
            </a:r>
            <a:r>
              <a:rPr lang="fr-FR" sz="1800" dirty="0" err="1" smtClean="0"/>
              <a:t>GridCast</a:t>
            </a:r>
            <a:r>
              <a:rPr lang="fr-FR" sz="1800" dirty="0" smtClean="0"/>
              <a:t> participation to 16 </a:t>
            </a:r>
            <a:r>
              <a:rPr lang="fr-FR" sz="1800" dirty="0" err="1" smtClean="0"/>
              <a:t>events</a:t>
            </a:r>
            <a:endParaRPr lang="fr-FR" sz="1800" dirty="0" smtClean="0"/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- 139 </a:t>
            </a:r>
            <a:r>
              <a:rPr lang="fr-FR" sz="1800" dirty="0" err="1" smtClean="0"/>
              <a:t>posts</a:t>
            </a:r>
            <a:r>
              <a:rPr lang="fr-FR" sz="1800" dirty="0" smtClean="0"/>
              <a:t> on the </a:t>
            </a:r>
            <a:r>
              <a:rPr lang="fr-FR" sz="1800" dirty="0" err="1" smtClean="0"/>
              <a:t>GridCast</a:t>
            </a:r>
            <a:r>
              <a:rPr lang="fr-FR" sz="1800" dirty="0" smtClean="0"/>
              <a:t> blog</a:t>
            </a:r>
          </a:p>
          <a:p>
            <a:pPr>
              <a:spcAft>
                <a:spcPts val="12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fr-FR" sz="1800" b="1" dirty="0" err="1" smtClean="0"/>
              <a:t>GridGuide</a:t>
            </a:r>
            <a:endParaRPr lang="fr-FR" sz="1800" b="1" dirty="0" smtClean="0"/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- 43 new guides </a:t>
            </a:r>
            <a:r>
              <a:rPr lang="fr-FR" sz="1800" dirty="0" err="1" smtClean="0"/>
              <a:t>added</a:t>
            </a:r>
            <a:r>
              <a:rPr lang="fr-FR" sz="1800" dirty="0" smtClean="0"/>
              <a:t> to the </a:t>
            </a:r>
            <a:r>
              <a:rPr lang="fr-FR" sz="1800" dirty="0" err="1" smtClean="0"/>
              <a:t>GridGuide</a:t>
            </a:r>
            <a:r>
              <a:rPr lang="fr-FR" sz="1800" dirty="0" smtClean="0"/>
              <a:t> for a total of 102 guides in 5 continents</a:t>
            </a:r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Embedded version of </a:t>
            </a:r>
            <a:r>
              <a:rPr lang="fr-FR" sz="1800" dirty="0" err="1" smtClean="0"/>
              <a:t>GridGuide</a:t>
            </a:r>
            <a:r>
              <a:rPr lang="fr-FR" sz="1800" dirty="0" smtClean="0"/>
              <a:t> in </a:t>
            </a:r>
            <a:r>
              <a:rPr lang="fr-FR" sz="1800" dirty="0" err="1" smtClean="0"/>
              <a:t>e-ScienceCity</a:t>
            </a:r>
            <a:r>
              <a:rPr lang="fr-FR" sz="1800" dirty="0" smtClean="0"/>
              <a:t> web site</a:t>
            </a:r>
          </a:p>
          <a:p>
            <a:pPr>
              <a:spcAft>
                <a:spcPts val="12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fr-FR" sz="1800" b="1" dirty="0" smtClean="0"/>
              <a:t>RTM</a:t>
            </a:r>
          </a:p>
          <a:p>
            <a:pPr>
              <a:spcAft>
                <a:spcPts val="1200"/>
              </a:spcAft>
              <a:buClr>
                <a:srgbClr val="FF6600"/>
              </a:buClr>
              <a:buNone/>
            </a:pPr>
            <a:r>
              <a:rPr lang="fr-FR" sz="1800" dirty="0" smtClean="0"/>
              <a:t>	- </a:t>
            </a:r>
            <a:r>
              <a:rPr lang="fr-FR" sz="1800" dirty="0" err="1" smtClean="0"/>
              <a:t>Regular</a:t>
            </a:r>
            <a:r>
              <a:rPr lang="fr-FR" sz="1800" dirty="0" smtClean="0"/>
              <a:t> update, </a:t>
            </a:r>
            <a:r>
              <a:rPr lang="fr-FR" sz="1800" dirty="0" err="1" smtClean="0"/>
              <a:t>improvement</a:t>
            </a:r>
            <a:r>
              <a:rPr lang="fr-FR" sz="1800" dirty="0" smtClean="0"/>
              <a:t> and </a:t>
            </a:r>
            <a:r>
              <a:rPr lang="fr-FR" sz="1800" dirty="0" err="1" smtClean="0"/>
              <a:t>presentation</a:t>
            </a:r>
            <a:r>
              <a:rPr lang="fr-FR" sz="1800" dirty="0" smtClean="0"/>
              <a:t> of RTM</a:t>
            </a: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ja-JP" sz="3200" b="1" dirty="0" smtClean="0">
                <a:ea typeface="ＭＳ Ｐゴシック" pitchFamily="34" charset="-128"/>
              </a:rPr>
              <a:t>What has been done? - 2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Image 6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591068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6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sites</a:t>
            </a:r>
            <a:endParaRPr lang="en-GB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Image 5" descr="Capture d’écran 2013-09-10 à 23.23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2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Image 8" descr="EST-Logo-eScienceTal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83" y="1536318"/>
            <a:ext cx="6595433" cy="37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altLang="ja-JP" sz="3200" b="1" dirty="0" smtClean="0">
                <a:ea typeface="ＭＳ Ｐゴシック" pitchFamily="34" charset="-128"/>
              </a:rPr>
              <a:t>website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724400" cy="47243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e-</a:t>
            </a:r>
            <a:r>
              <a:rPr lang="en-GB" altLang="ja-JP" sz="2000" b="1" dirty="0" err="1" smtClean="0">
                <a:ea typeface="ＭＳ Ｐゴシック" pitchFamily="34" charset="-128"/>
              </a:rPr>
              <a:t>ScienceTalk</a:t>
            </a:r>
            <a:r>
              <a:rPr lang="en-GB" altLang="ja-JP" sz="2000" b="1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is the project website;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is designed to be a simple-to-use portal,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guiding people to our different websites.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also gives access to a lot of the project's material such as </a:t>
            </a:r>
            <a:r>
              <a:rPr lang="en-GB" altLang="ja-JP" sz="1800" b="1" dirty="0" err="1" smtClean="0">
                <a:ea typeface="ＭＳ Ｐゴシック" pitchFamily="34" charset="-128"/>
              </a:rPr>
              <a:t>e-ScienceBriefings</a:t>
            </a:r>
            <a:r>
              <a:rPr lang="en-GB" altLang="ja-JP" sz="1800" dirty="0" smtClean="0">
                <a:ea typeface="ＭＳ Ｐゴシック" pitchFamily="34" charset="-128"/>
              </a:rPr>
              <a:t> (in PDF and HTML versions), posters, leaflets, and other documents produced since the beginning of the project.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New additions: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1 - Improved Social media links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2 </a:t>
            </a:r>
            <a:r>
              <a:rPr lang="fr-FR" altLang="ja-JP" sz="1800" dirty="0" smtClean="0">
                <a:ea typeface="ＭＳ Ｐゴシック" pitchFamily="34" charset="-128"/>
              </a:rPr>
              <a:t>-</a:t>
            </a:r>
            <a:r>
              <a:rPr lang="en-GB" altLang="ja-JP" sz="1800" dirty="0" smtClean="0">
                <a:ea typeface="ＭＳ Ｐゴシック" pitchFamily="34" charset="-128"/>
              </a:rPr>
              <a:t> Briefing update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3 - New Event section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5 </a:t>
            </a:r>
            <a:r>
              <a:rPr lang="fr-FR" altLang="ja-JP" sz="1800" dirty="0" smtClean="0">
                <a:ea typeface="ＭＳ Ｐゴシック" pitchFamily="34" charset="-128"/>
              </a:rPr>
              <a:t>-</a:t>
            </a:r>
            <a:r>
              <a:rPr lang="en-GB" altLang="ja-JP" sz="1800" dirty="0" smtClean="0">
                <a:ea typeface="ＭＳ Ｐゴシック" pitchFamily="34" charset="-128"/>
              </a:rPr>
              <a:t> Link to the new Grid Port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5 - Improved link to </a:t>
            </a:r>
            <a:r>
              <a:rPr lang="en-GB" altLang="ja-JP" sz="1800" dirty="0" err="1" smtClean="0">
                <a:ea typeface="ＭＳ Ｐゴシック" pitchFamily="34" charset="-128"/>
              </a:rPr>
              <a:t>YouTube</a:t>
            </a:r>
            <a:r>
              <a:rPr lang="en-GB" altLang="ja-JP" sz="1800" dirty="0" smtClean="0">
                <a:ea typeface="ＭＳ Ｐゴシック" pitchFamily="34" charset="-128"/>
              </a:rPr>
              <a:t> channel</a:t>
            </a:r>
          </a:p>
          <a:p>
            <a:pPr eaLnBrk="1" hangingPunct="1">
              <a:lnSpc>
                <a:spcPct val="90000"/>
              </a:lnSpc>
              <a:buNone/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Image 7" descr="EST-home01-m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48" y="1207149"/>
            <a:ext cx="3580952" cy="51936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grpSp>
        <p:nvGrpSpPr>
          <p:cNvPr id="16" name="Grouper 15"/>
          <p:cNvGrpSpPr/>
          <p:nvPr/>
        </p:nvGrpSpPr>
        <p:grpSpPr>
          <a:xfrm>
            <a:off x="304800" y="1066800"/>
            <a:ext cx="381000" cy="381000"/>
            <a:chOff x="304800" y="1066800"/>
            <a:chExt cx="381000" cy="381000"/>
          </a:xfrm>
        </p:grpSpPr>
        <p:sp>
          <p:nvSpPr>
            <p:cNvPr id="15" name="Ellipse 14"/>
            <p:cNvSpPr/>
            <p:nvPr/>
          </p:nvSpPr>
          <p:spPr>
            <a:xfrm>
              <a:off x="304800" y="1066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42900" y="1134190"/>
              <a:ext cx="3048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1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1447800" y="2057400"/>
            <a:ext cx="381000" cy="381000"/>
            <a:chOff x="304800" y="1066800"/>
            <a:chExt cx="381000" cy="381000"/>
          </a:xfrm>
        </p:grpSpPr>
        <p:sp>
          <p:nvSpPr>
            <p:cNvPr id="18" name="Ellipse 17"/>
            <p:cNvSpPr/>
            <p:nvPr/>
          </p:nvSpPr>
          <p:spPr>
            <a:xfrm>
              <a:off x="304800" y="1066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42900" y="1134190"/>
              <a:ext cx="3048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2362200" y="2209800"/>
            <a:ext cx="381000" cy="381000"/>
            <a:chOff x="304800" y="1066800"/>
            <a:chExt cx="381000" cy="381000"/>
          </a:xfrm>
        </p:grpSpPr>
        <p:sp>
          <p:nvSpPr>
            <p:cNvPr id="21" name="Ellipse 20"/>
            <p:cNvSpPr/>
            <p:nvPr/>
          </p:nvSpPr>
          <p:spPr>
            <a:xfrm>
              <a:off x="304800" y="1066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42900" y="1134190"/>
              <a:ext cx="3048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3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3048000" y="4038600"/>
            <a:ext cx="381000" cy="381000"/>
            <a:chOff x="304800" y="1066800"/>
            <a:chExt cx="381000" cy="381000"/>
          </a:xfrm>
        </p:grpSpPr>
        <p:sp>
          <p:nvSpPr>
            <p:cNvPr id="24" name="Ellipse 23"/>
            <p:cNvSpPr/>
            <p:nvPr/>
          </p:nvSpPr>
          <p:spPr>
            <a:xfrm>
              <a:off x="304800" y="1066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42900" y="1134190"/>
              <a:ext cx="3048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4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1676400" y="5181600"/>
            <a:ext cx="381000" cy="381000"/>
            <a:chOff x="304800" y="1066800"/>
            <a:chExt cx="381000" cy="381000"/>
          </a:xfrm>
        </p:grpSpPr>
        <p:sp>
          <p:nvSpPr>
            <p:cNvPr id="27" name="Ellipse 26"/>
            <p:cNvSpPr/>
            <p:nvPr/>
          </p:nvSpPr>
          <p:spPr>
            <a:xfrm>
              <a:off x="304800" y="1066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42900" y="1134190"/>
              <a:ext cx="3048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5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ea typeface="ＭＳ Ｐゴシック" pitchFamily="34" charset="-128"/>
              </a:rPr>
              <a:t>Event section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4419600"/>
            <a:ext cx="3048000" cy="1219200"/>
          </a:xfrm>
        </p:spPr>
        <p:txBody>
          <a:bodyPr lIns="0" tIns="0" rIns="0" bIns="0"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2000" dirty="0" smtClean="0"/>
              <a:t>634 Unique visitors</a:t>
            </a:r>
            <a:endParaRPr lang="fr-FR" sz="2000" dirty="0" smtClean="0">
              <a:latin typeface="+mj-lt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2000" dirty="0" smtClean="0"/>
              <a:t>2,415 Pages </a:t>
            </a:r>
            <a:r>
              <a:rPr lang="fr-FR" sz="2000" dirty="0" err="1" smtClean="0">
                <a:latin typeface="+mj-lt"/>
              </a:rPr>
              <a:t>viewed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43000"/>
            <a:ext cx="3048000" cy="30632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43000"/>
            <a:ext cx="3056260" cy="2819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711" y="2362200"/>
            <a:ext cx="2863489" cy="4038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ea typeface="ＭＳ Ｐゴシック" pitchFamily="34" charset="-128"/>
              </a:rPr>
              <a:t>Briefing section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3200" y="4191000"/>
            <a:ext cx="1905000" cy="1219200"/>
          </a:xfrm>
        </p:spPr>
        <p:txBody>
          <a:bodyPr lIns="0" tIns="0" rIns="0" bIns="0"/>
          <a:lstStyle/>
          <a:p>
            <a:pPr algn="ctr">
              <a:buNone/>
            </a:pPr>
            <a:r>
              <a:rPr lang="en-US" sz="2400" dirty="0" smtClean="0">
                <a:ea typeface="ＭＳ Ｐゴシック" charset="0"/>
                <a:sym typeface="Arial" charset="0"/>
              </a:rPr>
              <a:t>17,281</a:t>
            </a:r>
          </a:p>
          <a:p>
            <a:pPr algn="ctr">
              <a:buNone/>
            </a:pPr>
            <a:r>
              <a:rPr lang="en-US" sz="2400" dirty="0" smtClean="0">
                <a:ea typeface="ＭＳ Ｐゴシック" charset="0"/>
                <a:sym typeface="Arial" charset="0"/>
              </a:rPr>
              <a:t>briefings</a:t>
            </a:r>
          </a:p>
          <a:p>
            <a:pPr algn="ctr">
              <a:buNone/>
            </a:pPr>
            <a:r>
              <a:rPr lang="en-US" sz="2400" dirty="0" smtClean="0">
                <a:ea typeface="ＭＳ Ｐゴシック" charset="0"/>
                <a:sym typeface="Arial" charset="0"/>
              </a:rPr>
              <a:t>downloaded</a:t>
            </a:r>
            <a:endParaRPr lang="en-GB" altLang="ja-JP" sz="24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1" name="Image 10" descr="EST-Briefing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5638800" cy="48250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400800" y="2791936"/>
            <a:ext cx="2590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Briefing update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16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1600" dirty="0" smtClean="0"/>
              <a:t> Compendium 2010-2013</a:t>
            </a:r>
          </a:p>
        </p:txBody>
      </p:sp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err="1" smtClean="0">
                <a:ea typeface="ＭＳ Ｐゴシック" pitchFamily="34" charset="-128"/>
              </a:rPr>
              <a:t>YouTube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4724400"/>
            <a:ext cx="4724400" cy="1219200"/>
          </a:xfrm>
        </p:spPr>
        <p:txBody>
          <a:bodyPr lIns="0" tIns="0" rIns="0" bIns="0"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>
                <a:latin typeface="+mj-lt"/>
              </a:rPr>
              <a:t>260 </a:t>
            </a:r>
            <a:r>
              <a:rPr lang="fr-FR" sz="2000" dirty="0" err="1" smtClean="0">
                <a:latin typeface="+mj-lt"/>
              </a:rPr>
              <a:t>videos</a:t>
            </a:r>
            <a:r>
              <a:rPr lang="fr-FR" sz="2000" dirty="0" smtClean="0">
                <a:latin typeface="+mj-lt"/>
              </a:rPr>
              <a:t> (+ 31)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>
                <a:latin typeface="+mj-lt"/>
              </a:rPr>
              <a:t>140 </a:t>
            </a:r>
            <a:r>
              <a:rPr lang="fr-FR" sz="2000" dirty="0" err="1" smtClean="0">
                <a:latin typeface="+mj-lt"/>
              </a:rPr>
              <a:t>Subscribers</a:t>
            </a:r>
            <a:r>
              <a:rPr lang="fr-FR" sz="2000" dirty="0" smtClean="0">
                <a:latin typeface="+mj-lt"/>
              </a:rPr>
              <a:t> (+ 33)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2000" dirty="0" smtClean="0"/>
              <a:t>245,044 </a:t>
            </a:r>
            <a:r>
              <a:rPr lang="fr-FR" sz="2000" dirty="0" err="1" smtClean="0">
                <a:latin typeface="+mj-lt"/>
              </a:rPr>
              <a:t>video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views</a:t>
            </a:r>
            <a:r>
              <a:rPr lang="fr-FR" sz="2000" dirty="0" smtClean="0">
                <a:latin typeface="+mj-lt"/>
              </a:rPr>
              <a:t> (+ 31,764)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PY3 Review, Sept.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660765" cy="28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7270</TotalTime>
  <Words>1493</Words>
  <Application>Microsoft Office PowerPoint</Application>
  <PresentationFormat>On-screen Show (4:3)</PresentationFormat>
  <Paragraphs>510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Default Design</vt:lpstr>
      <vt:lpstr>1_Default Design</vt:lpstr>
      <vt:lpstr>1_EGEE_template</vt:lpstr>
      <vt:lpstr>e-ScienceTalk – WP2</vt:lpstr>
      <vt:lpstr>WP2 Overview</vt:lpstr>
      <vt:lpstr>WP2 Objectives</vt:lpstr>
      <vt:lpstr>WP2 sites</vt:lpstr>
      <vt:lpstr>WP2 Major achievements</vt:lpstr>
      <vt:lpstr>e-ScienceTalk website</vt:lpstr>
      <vt:lpstr>e-ScienceTalk Event section</vt:lpstr>
      <vt:lpstr>e-ScienceTalk Briefing section</vt:lpstr>
      <vt:lpstr>e-ScienceTalk YouTube</vt:lpstr>
      <vt:lpstr>WP2 Major achievements</vt:lpstr>
      <vt:lpstr>e-ScienceCity concept</vt:lpstr>
      <vt:lpstr>PowerPoint Presentation</vt:lpstr>
      <vt:lpstr>e-ScienceCity website - 1</vt:lpstr>
      <vt:lpstr>e-ScienceCity website - 2</vt:lpstr>
      <vt:lpstr>e-ScienceCity website - 3</vt:lpstr>
      <vt:lpstr>PowerPoint Presentation</vt:lpstr>
      <vt:lpstr>PowerPoint Presentation</vt:lpstr>
      <vt:lpstr>PowerPoint Presentation</vt:lpstr>
      <vt:lpstr>WP2 Major achievements</vt:lpstr>
      <vt:lpstr>Grid Cast - 1</vt:lpstr>
      <vt:lpstr>PowerPoint Presentation</vt:lpstr>
      <vt:lpstr>WP2 Major achievements</vt:lpstr>
      <vt:lpstr>Grid Guide</vt:lpstr>
      <vt:lpstr>Grid Guide evolution</vt:lpstr>
      <vt:lpstr>WP2 Major achievements</vt:lpstr>
      <vt:lpstr>Real Time Monitor</vt:lpstr>
      <vt:lpstr>Real Time Monitor</vt:lpstr>
      <vt:lpstr>Real Time Monitor</vt:lpstr>
      <vt:lpstr>WP2 Issues</vt:lpstr>
      <vt:lpstr>Web statistics -  Y3</vt:lpstr>
      <vt:lpstr>Web statistics - Y3 - summary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Catherine</cp:lastModifiedBy>
  <cp:revision>304</cp:revision>
  <dcterms:created xsi:type="dcterms:W3CDTF">2013-09-09T12:00:46Z</dcterms:created>
  <dcterms:modified xsi:type="dcterms:W3CDTF">2013-09-11T11:46:28Z</dcterms:modified>
</cp:coreProperties>
</file>