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3" r:id="rId1"/>
    <p:sldMasterId id="2147483675" r:id="rId2"/>
  </p:sldMasterIdLst>
  <p:notesMasterIdLst>
    <p:notesMasterId r:id="rId27"/>
  </p:notesMasterIdLst>
  <p:sldIdLst>
    <p:sldId id="387" r:id="rId3"/>
    <p:sldId id="388" r:id="rId4"/>
    <p:sldId id="429" r:id="rId5"/>
    <p:sldId id="415" r:id="rId6"/>
    <p:sldId id="422" r:id="rId7"/>
    <p:sldId id="416" r:id="rId8"/>
    <p:sldId id="418" r:id="rId9"/>
    <p:sldId id="403" r:id="rId10"/>
    <p:sldId id="404" r:id="rId11"/>
    <p:sldId id="424" r:id="rId12"/>
    <p:sldId id="405" r:id="rId13"/>
    <p:sldId id="407" r:id="rId14"/>
    <p:sldId id="419" r:id="rId15"/>
    <p:sldId id="414" r:id="rId16"/>
    <p:sldId id="394" r:id="rId17"/>
    <p:sldId id="395" r:id="rId18"/>
    <p:sldId id="396" r:id="rId19"/>
    <p:sldId id="426" r:id="rId20"/>
    <p:sldId id="421" r:id="rId21"/>
    <p:sldId id="425" r:id="rId22"/>
    <p:sldId id="430" r:id="rId23"/>
    <p:sldId id="427" r:id="rId24"/>
    <p:sldId id="428" r:id="rId25"/>
    <p:sldId id="33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00"/>
    <a:srgbClr val="FF6600"/>
    <a:srgbClr val="DDDDDD"/>
    <a:srgbClr val="CCECFF"/>
    <a:srgbClr val="FFCC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askin:Users:stef:Dropbox:Sync:iMac%20Transfer:FinalFeedbackMetrics:StefGraphs:iSGTW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Unique Visitors</c:v>
          </c:tx>
          <c:spPr>
            <a:ln w="12700"/>
          </c:spPr>
          <c:marker>
            <c:symbol val="none"/>
          </c:marker>
          <c:cat>
            <c:numRef>
              <c:f>Dataset1!$A$2:$A$34</c:f>
              <c:numCache>
                <c:formatCode>mmm\-yy</c:formatCode>
                <c:ptCount val="3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</c:numCache>
            </c:numRef>
          </c:cat>
          <c:val>
            <c:numRef>
              <c:f>Dataset1!$B$2:$B$34</c:f>
              <c:numCache>
                <c:formatCode>General</c:formatCode>
                <c:ptCount val="33"/>
                <c:pt idx="0">
                  <c:v>12237</c:v>
                </c:pt>
                <c:pt idx="1">
                  <c:v>13462</c:v>
                </c:pt>
                <c:pt idx="2">
                  <c:v>12743</c:v>
                </c:pt>
                <c:pt idx="3">
                  <c:v>9522</c:v>
                </c:pt>
                <c:pt idx="4">
                  <c:v>3121</c:v>
                </c:pt>
                <c:pt idx="5">
                  <c:v>8073</c:v>
                </c:pt>
                <c:pt idx="6">
                  <c:v>11126</c:v>
                </c:pt>
                <c:pt idx="7">
                  <c:v>9583</c:v>
                </c:pt>
                <c:pt idx="8">
                  <c:v>8998</c:v>
                </c:pt>
                <c:pt idx="9">
                  <c:v>19045</c:v>
                </c:pt>
                <c:pt idx="10">
                  <c:v>11762</c:v>
                </c:pt>
                <c:pt idx="11">
                  <c:v>16713</c:v>
                </c:pt>
                <c:pt idx="12">
                  <c:v>11374</c:v>
                </c:pt>
                <c:pt idx="13">
                  <c:v>19128</c:v>
                </c:pt>
                <c:pt idx="14">
                  <c:v>12771</c:v>
                </c:pt>
                <c:pt idx="15">
                  <c:v>15097</c:v>
                </c:pt>
                <c:pt idx="16">
                  <c:v>16422</c:v>
                </c:pt>
                <c:pt idx="17">
                  <c:v>13199</c:v>
                </c:pt>
                <c:pt idx="18">
                  <c:v>16114</c:v>
                </c:pt>
                <c:pt idx="19">
                  <c:v>15598</c:v>
                </c:pt>
                <c:pt idx="20">
                  <c:v>16581</c:v>
                </c:pt>
                <c:pt idx="21">
                  <c:v>10800</c:v>
                </c:pt>
                <c:pt idx="22">
                  <c:v>10112</c:v>
                </c:pt>
                <c:pt idx="23">
                  <c:v>15070</c:v>
                </c:pt>
                <c:pt idx="24">
                  <c:v>14097</c:v>
                </c:pt>
                <c:pt idx="25">
                  <c:v>14910</c:v>
                </c:pt>
                <c:pt idx="26">
                  <c:v>15661</c:v>
                </c:pt>
                <c:pt idx="27">
                  <c:v>18160</c:v>
                </c:pt>
                <c:pt idx="28">
                  <c:v>21365</c:v>
                </c:pt>
                <c:pt idx="29">
                  <c:v>15947</c:v>
                </c:pt>
                <c:pt idx="30">
                  <c:v>16501</c:v>
                </c:pt>
                <c:pt idx="31">
                  <c:v>18045</c:v>
                </c:pt>
                <c:pt idx="32">
                  <c:v>21294</c:v>
                </c:pt>
              </c:numCache>
            </c:numRef>
          </c:val>
          <c:smooth val="0"/>
        </c:ser>
        <c:ser>
          <c:idx val="1"/>
          <c:order val="1"/>
          <c:tx>
            <c:v>Page views</c:v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Dataset1!$A$2:$A$34</c:f>
              <c:numCache>
                <c:formatCode>mmm\-yy</c:formatCode>
                <c:ptCount val="3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</c:numCache>
            </c:numRef>
          </c:cat>
          <c:val>
            <c:numRef>
              <c:f>Dataset1!$C$2:$C$34</c:f>
              <c:numCache>
                <c:formatCode>General</c:formatCode>
                <c:ptCount val="33"/>
                <c:pt idx="0">
                  <c:v>23328</c:v>
                </c:pt>
                <c:pt idx="1">
                  <c:v>25600</c:v>
                </c:pt>
                <c:pt idx="2">
                  <c:v>25328</c:v>
                </c:pt>
                <c:pt idx="3">
                  <c:v>17563</c:v>
                </c:pt>
                <c:pt idx="4">
                  <c:v>5518</c:v>
                </c:pt>
                <c:pt idx="5">
                  <c:v>19447</c:v>
                </c:pt>
                <c:pt idx="6">
                  <c:v>25047</c:v>
                </c:pt>
                <c:pt idx="7">
                  <c:v>20400</c:v>
                </c:pt>
                <c:pt idx="8">
                  <c:v>19205</c:v>
                </c:pt>
                <c:pt idx="9">
                  <c:v>31953</c:v>
                </c:pt>
                <c:pt idx="10">
                  <c:v>21951</c:v>
                </c:pt>
                <c:pt idx="11">
                  <c:v>30199</c:v>
                </c:pt>
                <c:pt idx="12">
                  <c:v>22486</c:v>
                </c:pt>
                <c:pt idx="13">
                  <c:v>32637</c:v>
                </c:pt>
                <c:pt idx="14">
                  <c:v>24927</c:v>
                </c:pt>
                <c:pt idx="15">
                  <c:v>25903</c:v>
                </c:pt>
                <c:pt idx="16">
                  <c:v>26903</c:v>
                </c:pt>
                <c:pt idx="17">
                  <c:v>24930</c:v>
                </c:pt>
                <c:pt idx="18">
                  <c:v>29662</c:v>
                </c:pt>
                <c:pt idx="19">
                  <c:v>29127</c:v>
                </c:pt>
                <c:pt idx="20">
                  <c:v>30837</c:v>
                </c:pt>
                <c:pt idx="21">
                  <c:v>20431</c:v>
                </c:pt>
                <c:pt idx="22">
                  <c:v>18948</c:v>
                </c:pt>
                <c:pt idx="23">
                  <c:v>29561</c:v>
                </c:pt>
                <c:pt idx="24">
                  <c:v>26446</c:v>
                </c:pt>
                <c:pt idx="25">
                  <c:v>29435</c:v>
                </c:pt>
                <c:pt idx="26">
                  <c:v>32871</c:v>
                </c:pt>
                <c:pt idx="27">
                  <c:v>35545</c:v>
                </c:pt>
                <c:pt idx="28">
                  <c:v>49214</c:v>
                </c:pt>
                <c:pt idx="29">
                  <c:v>56566</c:v>
                </c:pt>
                <c:pt idx="30">
                  <c:v>77529</c:v>
                </c:pt>
                <c:pt idx="31">
                  <c:v>83113</c:v>
                </c:pt>
                <c:pt idx="32">
                  <c:v>46605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00864"/>
        <c:axId val="49702400"/>
      </c:lineChart>
      <c:lineChart>
        <c:grouping val="standard"/>
        <c:varyColors val="0"/>
        <c:ser>
          <c:idx val="2"/>
          <c:order val="2"/>
          <c:tx>
            <c:v>Visit Duration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Dataset1!$A$2:$A$34</c:f>
              <c:numCache>
                <c:formatCode>mmm\-yy</c:formatCode>
                <c:ptCount val="3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</c:numCache>
            </c:numRef>
          </c:cat>
          <c:val>
            <c:numRef>
              <c:f>Dataset1!$E$2:$E$34</c:f>
              <c:numCache>
                <c:formatCode>0.00</c:formatCode>
                <c:ptCount val="33"/>
                <c:pt idx="0">
                  <c:v>1.04934575007006</c:v>
                </c:pt>
                <c:pt idx="1">
                  <c:v>1.022048288935449</c:v>
                </c:pt>
                <c:pt idx="2">
                  <c:v>1.8138102213541669</c:v>
                </c:pt>
                <c:pt idx="3">
                  <c:v>0.87119722058782301</c:v>
                </c:pt>
                <c:pt idx="4">
                  <c:v>0.96301557797840298</c:v>
                </c:pt>
                <c:pt idx="5">
                  <c:v>2.4355319083876101</c:v>
                </c:pt>
                <c:pt idx="6">
                  <c:v>2.7205759957725082</c:v>
                </c:pt>
                <c:pt idx="7">
                  <c:v>2.122347793903824</c:v>
                </c:pt>
                <c:pt idx="8">
                  <c:v>1.7893861207455659</c:v>
                </c:pt>
                <c:pt idx="9">
                  <c:v>1.2381337786913329</c:v>
                </c:pt>
                <c:pt idx="10">
                  <c:v>1.7487028779894609</c:v>
                </c:pt>
                <c:pt idx="11">
                  <c:v>1.4465417149105879</c:v>
                </c:pt>
                <c:pt idx="12">
                  <c:v>1.8560799963304431</c:v>
                </c:pt>
                <c:pt idx="13">
                  <c:v>1.3838768594313879</c:v>
                </c:pt>
                <c:pt idx="14">
                  <c:v>1.7033128821553041</c:v>
                </c:pt>
                <c:pt idx="15">
                  <c:v>1.4185874671697549</c:v>
                </c:pt>
                <c:pt idx="16">
                  <c:v>1.4086372595189509</c:v>
                </c:pt>
                <c:pt idx="17">
                  <c:v>1.780070274935273</c:v>
                </c:pt>
                <c:pt idx="18">
                  <c:v>1.605451474201474</c:v>
                </c:pt>
                <c:pt idx="19">
                  <c:v>1.70851086436806</c:v>
                </c:pt>
                <c:pt idx="20">
                  <c:v>1.585771992818672</c:v>
                </c:pt>
                <c:pt idx="21">
                  <c:v>1.7261904761904761</c:v>
                </c:pt>
                <c:pt idx="22">
                  <c:v>1.6157536891463249</c:v>
                </c:pt>
                <c:pt idx="23">
                  <c:v>1.7094731284388369</c:v>
                </c:pt>
                <c:pt idx="24">
                  <c:v>1.611748047457223</c:v>
                </c:pt>
                <c:pt idx="25">
                  <c:v>2.0867657368459889</c:v>
                </c:pt>
                <c:pt idx="26">
                  <c:v>2.0256661477067341</c:v>
                </c:pt>
                <c:pt idx="27">
                  <c:v>1.545942008101574</c:v>
                </c:pt>
                <c:pt idx="28">
                  <c:v>1.7688455507644061</c:v>
                </c:pt>
                <c:pt idx="29">
                  <c:v>3.3098460411699619</c:v>
                </c:pt>
                <c:pt idx="30">
                  <c:v>4.1533068612720889</c:v>
                </c:pt>
                <c:pt idx="31">
                  <c:v>4.0051263448239798</c:v>
                </c:pt>
                <c:pt idx="32">
                  <c:v>1.946932798040627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13920"/>
        <c:axId val="49703936"/>
      </c:lineChart>
      <c:dateAx>
        <c:axId val="4970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702400"/>
        <c:crosses val="autoZero"/>
        <c:auto val="1"/>
        <c:lblOffset val="100"/>
        <c:baseTimeUnit val="months"/>
      </c:dateAx>
      <c:valAx>
        <c:axId val="4970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700864"/>
        <c:crosses val="autoZero"/>
        <c:crossBetween val="between"/>
      </c:valAx>
      <c:valAx>
        <c:axId val="49703936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crossAx val="49713920"/>
        <c:crosses val="max"/>
        <c:crossBetween val="between"/>
      </c:valAx>
      <c:dateAx>
        <c:axId val="497139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9703936"/>
        <c:crosses val="autoZero"/>
        <c:auto val="1"/>
        <c:lblOffset val="100"/>
        <c:baseTimeUnit val="months"/>
      </c:date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INSERT JAMES Marketing plan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1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3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4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8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7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659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The future of e-</a:t>
            </a:r>
            <a:r>
              <a:rPr lang="en-US" sz="3600" b="1" dirty="0" err="1" smtClean="0"/>
              <a:t>ScienceTalk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Catherine </a:t>
            </a:r>
            <a:r>
              <a:rPr lang="en-US" sz="2400" dirty="0" err="1" smtClean="0"/>
              <a:t>Gater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e-</a:t>
            </a:r>
            <a:r>
              <a:rPr lang="en-US" sz="2400" dirty="0" err="1"/>
              <a:t>ScienceTalk</a:t>
            </a:r>
            <a:r>
              <a:rPr lang="en-US" sz="2400" dirty="0"/>
              <a:t> </a:t>
            </a:r>
            <a:r>
              <a:rPr lang="en-US" sz="2400" dirty="0" smtClean="0"/>
              <a:t>Project Coordinator, 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93796"/>
            <a:ext cx="8064500" cy="178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Google Page Rank of 6.0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Dip in traffic to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GridCafé</a:t>
            </a: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  <a:r>
              <a:rPr lang="en-US" sz="1800" dirty="0" smtClean="0">
                <a:ea typeface="ＭＳ Ｐゴシック" charset="0"/>
                <a:sym typeface="Arial" charset="0"/>
              </a:rPr>
              <a:t>due to change in link forwarding policy at CERN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Since Sep 2011,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received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20,473 page views and 5424 unique visitors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Cloud Lounge has grown from 1388 page views in PY2 to 17,834 in PY3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Visitors found the sites informative and wanted to read more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useful educational resource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06437" y="3752692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9" y="4452898"/>
            <a:ext cx="5834062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Potential to become a community hub with added multimedia resources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Platform to promote the achievements of e-Infrastructure under H2020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Continuing professional development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Initial low maintenance but funding needed for development and marketing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7300" y="37604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0.5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CEC1-10DC-BC4D-9637-CBBEC6BC3C3B}" type="slidenum">
              <a:rPr lang="en-US"/>
              <a:pPr/>
              <a:t>11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GridGuide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68313" y="2349500"/>
            <a:ext cx="405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Now </a:t>
            </a:r>
            <a:r>
              <a:rPr lang="en-US" sz="1800" dirty="0" smtClean="0">
                <a:ea typeface="ＭＳ Ｐゴシック" charset="0"/>
                <a:sym typeface="Arial" charset="0"/>
              </a:rPr>
              <a:t>102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sites on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GridGuide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Used by researchers to promote their projects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Incorporated into e-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ScienceCity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as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GridPort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446088" y="4233863"/>
            <a:ext cx="4051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Real Time Monitor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68313" y="4876800"/>
            <a:ext cx="43322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bIns="50800"/>
          <a:lstStyle/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Seen by around 30,000 at events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Adopted by the London Science Museum for the Collider exhibition – potentially tens of thousands of visitors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4143"/>
            <a:ext cx="4134133" cy="40481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68539" y="2030413"/>
            <a:ext cx="6799262" cy="3608387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GridGuide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Low response to our campaign to increase the content on existing </a:t>
            </a:r>
            <a:r>
              <a:rPr lang="en-US" sz="1800" dirty="0" smtClean="0"/>
              <a:t>guides</a:t>
            </a:r>
            <a:endParaRPr lang="en-US" sz="1800" dirty="0"/>
          </a:p>
          <a:p>
            <a:r>
              <a:rPr lang="en-US" sz="1800" dirty="0" smtClean="0"/>
              <a:t>Sustained as </a:t>
            </a:r>
            <a:r>
              <a:rPr lang="en-US" sz="1800" dirty="0" err="1" smtClean="0"/>
              <a:t>GridPort</a:t>
            </a:r>
            <a:r>
              <a:rPr lang="en-US" sz="1800" dirty="0" smtClean="0"/>
              <a:t> within the 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RTM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One of our most popular </a:t>
            </a:r>
            <a:r>
              <a:rPr lang="en-US" sz="1800" dirty="0" smtClean="0"/>
              <a:t>products</a:t>
            </a:r>
            <a:endParaRPr lang="en-US" sz="1800" dirty="0"/>
          </a:p>
          <a:p>
            <a:r>
              <a:rPr lang="en-US" sz="1800" dirty="0"/>
              <a:t>Users are interested in developing the </a:t>
            </a:r>
            <a:r>
              <a:rPr lang="en-US" sz="1800" dirty="0" smtClean="0"/>
              <a:t>RTM</a:t>
            </a:r>
          </a:p>
          <a:p>
            <a:r>
              <a:rPr lang="en-US" sz="1800" dirty="0" smtClean="0"/>
              <a:t>Potential for new LHC data to be included</a:t>
            </a:r>
            <a:endParaRPr lang="en-US" sz="1800" dirty="0"/>
          </a:p>
          <a:p>
            <a:r>
              <a:rPr lang="en-US" sz="1800" dirty="0"/>
              <a:t>RTM can not be maintained </a:t>
            </a:r>
            <a:r>
              <a:rPr lang="en-US" sz="1800" dirty="0" smtClean="0"/>
              <a:t>long term using </a:t>
            </a:r>
            <a:r>
              <a:rPr lang="en-US" sz="1800" dirty="0"/>
              <a:t>best effort or volunteer </a:t>
            </a:r>
            <a:r>
              <a:rPr lang="en-US" sz="1800" dirty="0" smtClean="0"/>
              <a:t>effort</a:t>
            </a:r>
            <a:endParaRPr lang="en-US" sz="1800" dirty="0"/>
          </a:p>
          <a:p>
            <a:pPr marL="0" indent="0">
              <a:buFont typeface="Arial" charset="0"/>
              <a:buNone/>
            </a:pPr>
            <a:r>
              <a:rPr lang="en-US" sz="2000" dirty="0"/>
              <a:t> </a:t>
            </a:r>
          </a:p>
        </p:txBody>
      </p:sp>
      <p:pic>
        <p:nvPicPr>
          <p:cNvPr id="522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888"/>
          <a:stretch>
            <a:fillRect/>
          </a:stretch>
        </p:blipFill>
        <p:spPr bwMode="auto">
          <a:xfrm>
            <a:off x="539750" y="2060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768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/>
          </p:cNvSpPr>
          <p:nvPr/>
        </p:nvSpPr>
        <p:spPr bwMode="auto">
          <a:xfrm>
            <a:off x="268288" y="12700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22922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0.5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458200" cy="1295400"/>
          </a:xfrm>
          <a:ln/>
        </p:spPr>
        <p:txBody>
          <a:bodyPr>
            <a:normAutofit fontScale="85000" lnSpcReduction="20000"/>
          </a:bodyPr>
          <a:lstStyle/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Greater % referrals from social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 – aim is to drive traffic to the website 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iSGTW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website has received 421,222 unique visitors and over 1 million page views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More than doubled page views since Nov’12 and visitors up by 40%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Over 8770 subscribers, 241 more than the project target</a:t>
            </a:r>
            <a:endParaRPr lang="en-US" sz="20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11D8CEC1-10DC-BC4D-9637-CBBEC6BC3C3B}" type="slidenum">
              <a:rPr lang="en-US"/>
              <a:pPr/>
              <a:t>13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iSGTW</a:t>
            </a:r>
            <a:endParaRPr lang="en-GB" sz="3600" b="1" dirty="0"/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53334271"/>
              </p:ext>
            </p:extLst>
          </p:nvPr>
        </p:nvGraphicFramePr>
        <p:xfrm>
          <a:off x="533400" y="1752600"/>
          <a:ext cx="838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>
                <a:cs typeface="Arial Bold" charset="0"/>
              </a:rPr>
              <a:t>iSGTW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612901"/>
            <a:ext cx="8672512" cy="3873500"/>
          </a:xfrm>
          <a:ln/>
        </p:spPr>
        <p:txBody>
          <a:bodyPr>
            <a:normAutofit/>
          </a:bodyPr>
          <a:lstStyle/>
          <a:p>
            <a:r>
              <a:rPr lang="en-US" sz="1800" dirty="0"/>
              <a:t>ISGTW continues to </a:t>
            </a:r>
            <a:r>
              <a:rPr lang="en-US" sz="1800" dirty="0">
                <a:sym typeface="Arial Bold" charset="0"/>
              </a:rPr>
              <a:t>nurture a network of unfunded contributors </a:t>
            </a:r>
            <a:r>
              <a:rPr lang="en-US" sz="1800" dirty="0"/>
              <a:t>from a wide range of projects in all its contributing </a:t>
            </a:r>
            <a:r>
              <a:rPr lang="en-US" sz="1800" dirty="0" smtClean="0"/>
              <a:t>regions</a:t>
            </a:r>
            <a:endParaRPr lang="en-US" sz="1800" dirty="0"/>
          </a:p>
          <a:p>
            <a:r>
              <a:rPr lang="en-US" sz="1800" dirty="0"/>
              <a:t>One of </a:t>
            </a:r>
            <a:r>
              <a:rPr lang="en-US" sz="1800" dirty="0" smtClean="0"/>
              <a:t>the unique </a:t>
            </a:r>
            <a:r>
              <a:rPr lang="en-US" sz="1800" dirty="0"/>
              <a:t>selling points is our </a:t>
            </a:r>
            <a:r>
              <a:rPr lang="en-US" sz="1800" dirty="0">
                <a:sym typeface="Arial Bold" charset="0"/>
              </a:rPr>
              <a:t>independent voice</a:t>
            </a:r>
            <a:r>
              <a:rPr lang="en-US" sz="1800" dirty="0"/>
              <a:t> in support of all areas of science and </a:t>
            </a:r>
            <a:r>
              <a:rPr lang="en-US" sz="1800" dirty="0" smtClean="0"/>
              <a:t>e-</a:t>
            </a:r>
            <a:r>
              <a:rPr lang="en-US" sz="1800" dirty="0" err="1" smtClean="0"/>
              <a:t>Infrastucture</a:t>
            </a:r>
            <a:endParaRPr lang="en-US" sz="1800" dirty="0"/>
          </a:p>
          <a:p>
            <a:r>
              <a:rPr lang="en-US" sz="1800" dirty="0" smtClean="0"/>
              <a:t>Positioned </a:t>
            </a:r>
            <a:r>
              <a:rPr lang="en-US" sz="1800" dirty="0" err="1"/>
              <a:t>iSGTW</a:t>
            </a:r>
            <a:r>
              <a:rPr lang="en-US" sz="1800" dirty="0"/>
              <a:t> as the </a:t>
            </a:r>
            <a:r>
              <a:rPr lang="en-US" sz="1800" dirty="0">
                <a:sym typeface="Arial Bold" charset="0"/>
              </a:rPr>
              <a:t>preferred channel </a:t>
            </a:r>
            <a:r>
              <a:rPr lang="en-US" sz="1800" dirty="0"/>
              <a:t>for the research community and major e-infrastructures in Europe (e.g. ESFRI, PRACE etc.) </a:t>
            </a:r>
          </a:p>
          <a:p>
            <a:r>
              <a:rPr lang="en-US" sz="1800" dirty="0" smtClean="0"/>
              <a:t>Ongoing media </a:t>
            </a:r>
            <a:r>
              <a:rPr lang="en-US" sz="1800" dirty="0"/>
              <a:t>partnerships (</a:t>
            </a:r>
            <a:r>
              <a:rPr lang="en-US" sz="1800" dirty="0">
                <a:sym typeface="Arial Bold" charset="0"/>
              </a:rPr>
              <a:t>I</a:t>
            </a:r>
            <a:r>
              <a:rPr lang="en-US" sz="1800" dirty="0"/>
              <a:t>SC </a:t>
            </a:r>
            <a:r>
              <a:rPr lang="en-US" sz="1800" dirty="0" smtClean="0"/>
              <a:t>series, SC’13, EUDAT) and content sharing (NUANCE, </a:t>
            </a:r>
            <a:r>
              <a:rPr lang="en-US" sz="1800" dirty="0" err="1" smtClean="0"/>
              <a:t>MyScienceWorks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/>
              <a:t>Indiana University has secured NSF funds for an </a:t>
            </a:r>
            <a:r>
              <a:rPr lang="en-US" sz="1800" dirty="0" err="1"/>
              <a:t>iSGTW</a:t>
            </a:r>
            <a:r>
              <a:rPr lang="en-US" sz="1800" dirty="0"/>
              <a:t> US </a:t>
            </a:r>
            <a:r>
              <a:rPr lang="en-US" sz="1800" dirty="0" smtClean="0"/>
              <a:t>editor for 3-5 years</a:t>
            </a:r>
          </a:p>
          <a:p>
            <a:r>
              <a:rPr lang="en-US" sz="1800" dirty="0" smtClean="0"/>
              <a:t>Funding is needed from the EU side for  a dedicated editor role</a:t>
            </a:r>
          </a:p>
          <a:p>
            <a:r>
              <a:rPr lang="en-US" sz="1800" dirty="0" smtClean="0"/>
              <a:t>Current funding is for 0.75 FTE for 12 months</a:t>
            </a:r>
          </a:p>
          <a:p>
            <a:r>
              <a:rPr lang="en-US" sz="1800" dirty="0" smtClean="0"/>
              <a:t>Content reduced to keep </a:t>
            </a:r>
            <a:r>
              <a:rPr lang="en-US" sz="1800" dirty="0" err="1" smtClean="0"/>
              <a:t>iSGTW</a:t>
            </a:r>
            <a:r>
              <a:rPr lang="en-US" sz="1800" dirty="0" smtClean="0"/>
              <a:t> sustainable as a weekly publication</a:t>
            </a:r>
          </a:p>
          <a:p>
            <a:endParaRPr lang="en-US" sz="2000" dirty="0" smtClean="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242888" y="100965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3700" y="5257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EU effort = 2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</a:t>
            </a:r>
            <a:r>
              <a:rPr lang="en-US" dirty="0" smtClean="0"/>
              <a:t>Interim s</a:t>
            </a:r>
            <a:r>
              <a:rPr lang="en-US" sz="3600" b="1" dirty="0" smtClean="0">
                <a:solidFill>
                  <a:schemeClr val="tx1"/>
                </a:solidFill>
              </a:rPr>
              <a:t>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066800"/>
            <a:ext cx="8890000" cy="4525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e-</a:t>
            </a:r>
            <a:r>
              <a:rPr lang="en-GB" sz="2000" b="1" dirty="0" err="1">
                <a:solidFill>
                  <a:srgbClr val="FF6600"/>
                </a:solidFill>
                <a:ea typeface="ＭＳ Ｐゴシック" pitchFamily="34" charset="-128"/>
              </a:rPr>
              <a:t>ScienceBriefings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Will not be produced </a:t>
            </a:r>
            <a:r>
              <a:rPr lang="en-GB" sz="2000" dirty="0">
                <a:ea typeface="ＭＳ Ｐゴシック" pitchFamily="34" charset="-128"/>
              </a:rPr>
              <a:t>after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has </a:t>
            </a:r>
            <a:r>
              <a:rPr lang="en-GB" sz="2000" dirty="0" smtClean="0">
                <a:ea typeface="ＭＳ Ｐゴシック" pitchFamily="34" charset="-128"/>
              </a:rPr>
              <a:t>ended. </a:t>
            </a:r>
          </a:p>
          <a:p>
            <a:r>
              <a:rPr lang="en-GB" sz="2000" dirty="0" smtClean="0">
                <a:ea typeface="ＭＳ Ｐゴシック" pitchFamily="34" charset="-128"/>
              </a:rPr>
              <a:t>Policy work to continue with EGI.eu</a:t>
            </a:r>
          </a:p>
          <a:p>
            <a:r>
              <a:rPr lang="en-GB" sz="2000" dirty="0" smtClean="0">
                <a:ea typeface="ＭＳ Ｐゴシック" pitchFamily="34" charset="-128"/>
              </a:rPr>
              <a:t>Will be uploaded to the SEED Resource Library (Insight Publishers)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Effort needed to write future briefings</a:t>
            </a:r>
            <a:endParaRPr lang="en-GB" sz="2000" i="1" dirty="0">
              <a:solidFill>
                <a:srgbClr val="FF9966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000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GridCafé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e-Science City</a:t>
            </a:r>
          </a:p>
          <a:p>
            <a:r>
              <a:rPr lang="en-GB" sz="2000" dirty="0" err="1">
                <a:ea typeface="ＭＳ Ｐゴシック" pitchFamily="34" charset="-128"/>
              </a:rPr>
              <a:t>GridCafé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is a </a:t>
            </a:r>
            <a:r>
              <a:rPr lang="en-GB" sz="2000" dirty="0">
                <a:ea typeface="ＭＳ Ｐゴシック" pitchFamily="34" charset="-128"/>
              </a:rPr>
              <a:t>long-lasting and sustainable </a:t>
            </a:r>
            <a:r>
              <a:rPr lang="en-GB" sz="2000" dirty="0" smtClean="0">
                <a:ea typeface="ＭＳ Ｐゴシック" pitchFamily="34" charset="-128"/>
              </a:rPr>
              <a:t>product</a:t>
            </a:r>
          </a:p>
          <a:p>
            <a:r>
              <a:rPr lang="en-GB" sz="2000" dirty="0" smtClean="0">
                <a:ea typeface="ＭＳ Ｐゴシック" pitchFamily="34" charset="-128"/>
              </a:rPr>
              <a:t>Maintenance </a:t>
            </a:r>
            <a:r>
              <a:rPr lang="en-GB" sz="2000" dirty="0">
                <a:ea typeface="ＭＳ Ｐゴシック" pitchFamily="34" charset="-128"/>
              </a:rPr>
              <a:t>of the website </a:t>
            </a:r>
            <a:r>
              <a:rPr lang="en-GB" sz="2000" dirty="0" smtClean="0">
                <a:ea typeface="ＭＳ Ｐゴシック" pitchFamily="34" charset="-128"/>
              </a:rPr>
              <a:t>is low now the </a:t>
            </a:r>
            <a:r>
              <a:rPr lang="en-GB" sz="2000" dirty="0">
                <a:ea typeface="ＭＳ Ｐゴシック" pitchFamily="34" charset="-128"/>
              </a:rPr>
              <a:t>e-</a:t>
            </a:r>
            <a:r>
              <a:rPr lang="en-GB" sz="2000" dirty="0" err="1">
                <a:ea typeface="ＭＳ Ｐゴシック" pitchFamily="34" charset="-128"/>
              </a:rPr>
              <a:t>ScienceCity</a:t>
            </a:r>
            <a:r>
              <a:rPr lang="en-GB" sz="2000" dirty="0">
                <a:ea typeface="ＭＳ Ｐゴシック" pitchFamily="34" charset="-128"/>
              </a:rPr>
              <a:t> is </a:t>
            </a:r>
            <a:r>
              <a:rPr lang="en-GB" sz="2000" dirty="0" smtClean="0">
                <a:ea typeface="ＭＳ Ｐゴシック" pitchFamily="34" charset="-128"/>
              </a:rPr>
              <a:t>completed </a:t>
            </a:r>
          </a:p>
          <a:p>
            <a:r>
              <a:rPr lang="en-GB" sz="2000" dirty="0" smtClean="0">
                <a:ea typeface="ＭＳ Ｐゴシック" pitchFamily="34" charset="-128"/>
              </a:rPr>
              <a:t>URLs purchased for 6 years </a:t>
            </a:r>
          </a:p>
          <a:p>
            <a:r>
              <a:rPr lang="en-GB" sz="2000" dirty="0" smtClean="0">
                <a:ea typeface="ＭＳ Ｐゴシック" pitchFamily="34" charset="-128"/>
              </a:rPr>
              <a:t>Available as a standalone site on a USB key for the Schools Pack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Created plain </a:t>
            </a:r>
            <a:r>
              <a:rPr lang="en-GB" sz="2000" dirty="0">
                <a:ea typeface="ＭＳ Ｐゴシック" pitchFamily="34" charset="-128"/>
              </a:rPr>
              <a:t>static versions of the websites that do not use </a:t>
            </a:r>
            <a:r>
              <a:rPr lang="en-GB" sz="2000" dirty="0" smtClean="0">
                <a:ea typeface="ＭＳ Ｐゴシック" pitchFamily="34" charset="-128"/>
              </a:rPr>
              <a:t>databases / scripts </a:t>
            </a:r>
            <a:r>
              <a:rPr lang="en-GB" sz="2000" dirty="0">
                <a:ea typeface="ＭＳ Ｐゴシック" pitchFamily="34" charset="-128"/>
              </a:rPr>
              <a:t>and the full site has been archived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Funding needed for future development of new areas, 3D world and marketing </a:t>
            </a:r>
            <a:endParaRPr lang="en-GB" sz="2000" b="1" i="1" dirty="0">
              <a:solidFill>
                <a:srgbClr val="FF9966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Interim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GridCast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err="1" smtClean="0">
                <a:ea typeface="ＭＳ Ｐゴシック" pitchFamily="34" charset="-128"/>
              </a:rPr>
              <a:t>GridCast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was originally produced by CERN and therefore has already been shown to be </a:t>
            </a:r>
            <a:r>
              <a:rPr lang="en-GB" sz="2000" dirty="0" smtClean="0">
                <a:ea typeface="ＭＳ Ｐゴシック" pitchFamily="34" charset="-128"/>
              </a:rPr>
              <a:t>sustainable  </a:t>
            </a:r>
          </a:p>
          <a:p>
            <a:r>
              <a:rPr lang="en-GB" sz="2000" dirty="0" smtClean="0">
                <a:ea typeface="ＭＳ Ｐゴシック" pitchFamily="34" charset="-128"/>
              </a:rPr>
              <a:t>Voluntary blogging </a:t>
            </a:r>
            <a:r>
              <a:rPr lang="en-GB" sz="2000" dirty="0">
                <a:ea typeface="ＭＳ Ｐゴシック" pitchFamily="34" charset="-128"/>
              </a:rPr>
              <a:t>by people outside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</a:t>
            </a:r>
            <a:r>
              <a:rPr lang="en-GB" sz="2000" dirty="0" smtClean="0">
                <a:ea typeface="ＭＳ Ｐゴシック" pitchFamily="34" charset="-128"/>
              </a:rPr>
              <a:t>has built </a:t>
            </a:r>
            <a:r>
              <a:rPr lang="en-GB" sz="2000" dirty="0">
                <a:ea typeface="ＭＳ Ｐゴシック" pitchFamily="34" charset="-128"/>
              </a:rPr>
              <a:t>an online community of </a:t>
            </a:r>
            <a:r>
              <a:rPr lang="en-GB" sz="2000" dirty="0" smtClean="0">
                <a:ea typeface="ＭＳ Ｐゴシック" pitchFamily="34" charset="-128"/>
              </a:rPr>
              <a:t>over 100 regular </a:t>
            </a:r>
            <a:r>
              <a:rPr lang="en-GB" sz="2000" dirty="0" smtClean="0">
                <a:ea typeface="ＭＳ Ｐゴシック" pitchFamily="34" charset="-128"/>
              </a:rPr>
              <a:t>contributors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Funded effort needed to continue video contributions and moderation</a:t>
            </a:r>
          </a:p>
          <a:p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GridGuide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Real Time Monitor</a:t>
            </a:r>
          </a:p>
          <a:p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now incorporated into the e-</a:t>
            </a:r>
            <a:r>
              <a:rPr lang="en-GB" sz="2000" dirty="0" err="1" smtClean="0">
                <a:ea typeface="ＭＳ Ｐゴシック" pitchFamily="34" charset="-128"/>
              </a:rPr>
              <a:t>ScienceCity</a:t>
            </a:r>
            <a:r>
              <a:rPr lang="en-GB" sz="2000" dirty="0" smtClean="0">
                <a:ea typeface="ＭＳ Ｐゴシック" pitchFamily="34" charset="-128"/>
              </a:rPr>
              <a:t> to make it more sustainable</a:t>
            </a:r>
          </a:p>
          <a:p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RTM has previously received development funding from </a:t>
            </a:r>
            <a:r>
              <a:rPr lang="en-GB" sz="2000" dirty="0" err="1">
                <a:ea typeface="ＭＳ Ｐゴシック" pitchFamily="34" charset="-128"/>
              </a:rPr>
              <a:t>GridPP</a:t>
            </a:r>
            <a:r>
              <a:rPr lang="en-GB" sz="2000" dirty="0">
                <a:ea typeface="ＭＳ Ｐゴシック" pitchFamily="34" charset="-128"/>
              </a:rPr>
              <a:t>, the UK’s grid for </a:t>
            </a:r>
            <a:r>
              <a:rPr lang="en-GB" sz="2000" dirty="0" smtClean="0">
                <a:ea typeface="ＭＳ Ｐゴシック" pitchFamily="34" charset="-128"/>
              </a:rPr>
              <a:t>physics</a:t>
            </a:r>
          </a:p>
          <a:p>
            <a:r>
              <a:rPr lang="en-GB" sz="2000" dirty="0" smtClean="0">
                <a:ea typeface="ＭＳ Ｐゴシック" pitchFamily="34" charset="-128"/>
              </a:rPr>
              <a:t>Supported by Imperial on a best effort basis for the Collider exhibition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Development effort needed to add new data and enhance functionality</a:t>
            </a:r>
          </a:p>
          <a:p>
            <a:endParaRPr lang="en-GB" sz="2000" dirty="0"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Interim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iSGTW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has built up thousands of loyal </a:t>
            </a:r>
            <a:r>
              <a:rPr lang="en-GB" sz="2000" dirty="0">
                <a:ea typeface="ＭＳ Ｐゴシック" pitchFamily="34" charset="-128"/>
              </a:rPr>
              <a:t>subscribers </a:t>
            </a:r>
            <a:r>
              <a:rPr lang="en-GB" sz="2000" dirty="0" smtClean="0">
                <a:ea typeface="ＭＳ Ｐゴシック" pitchFamily="34" charset="-128"/>
              </a:rPr>
              <a:t>over the years</a:t>
            </a:r>
          </a:p>
          <a:p>
            <a:r>
              <a:rPr lang="en-GB" sz="2000" dirty="0">
                <a:ea typeface="ＭＳ Ｐゴシック" pitchFamily="34" charset="-128"/>
              </a:rPr>
              <a:t>e</a:t>
            </a:r>
            <a:r>
              <a:rPr lang="en-GB" sz="2000" dirty="0" smtClean="0">
                <a:ea typeface="ＭＳ Ｐゴシック" pitchFamily="34" charset="-128"/>
              </a:rPr>
              <a:t>-</a:t>
            </a:r>
            <a:r>
              <a:rPr lang="en-GB" sz="2000" dirty="0" err="1" smtClean="0">
                <a:ea typeface="ＭＳ Ｐゴシック" pitchFamily="34" charset="-128"/>
              </a:rPr>
              <a:t>ScienceTalk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will continue to explore </a:t>
            </a:r>
            <a:r>
              <a:rPr lang="en-GB" sz="2000" dirty="0" smtClean="0">
                <a:ea typeface="ＭＳ Ｐゴシック" pitchFamily="34" charset="-128"/>
              </a:rPr>
              <a:t>media </a:t>
            </a:r>
            <a:r>
              <a:rPr lang="en-GB" sz="2000" dirty="0">
                <a:ea typeface="ＭＳ Ｐゴシック" pitchFamily="34" charset="-128"/>
              </a:rPr>
              <a:t>sponsorship and in-kind support from collaborating </a:t>
            </a:r>
            <a:r>
              <a:rPr lang="en-GB" sz="2000" dirty="0" smtClean="0">
                <a:ea typeface="ＭＳ Ｐゴシック" pitchFamily="34" charset="-128"/>
              </a:rPr>
              <a:t>projects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e.g. SC’13, ISC series, EUDAT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Due to its partnership with the </a:t>
            </a:r>
            <a:r>
              <a:rPr lang="en-GB" sz="2000" dirty="0" smtClean="0">
                <a:ea typeface="ＭＳ Ｐゴシック" pitchFamily="34" charset="-128"/>
              </a:rPr>
              <a:t>Indiana University in </a:t>
            </a:r>
            <a:r>
              <a:rPr lang="en-GB" sz="2000" dirty="0">
                <a:ea typeface="ＭＳ Ｐゴシック" pitchFamily="34" charset="-128"/>
              </a:rPr>
              <a:t>the US,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cannot currently accept advertising </a:t>
            </a:r>
            <a:r>
              <a:rPr lang="en-GB" sz="2000" dirty="0" smtClean="0">
                <a:ea typeface="ＭＳ Ｐゴシック" pitchFamily="34" charset="-128"/>
              </a:rPr>
              <a:t>revenues</a:t>
            </a:r>
          </a:p>
          <a:p>
            <a:r>
              <a:rPr lang="en-GB" sz="2000" dirty="0" smtClean="0">
                <a:ea typeface="ＭＳ Ｐゴシック" pitchFamily="34" charset="-128"/>
              </a:rPr>
              <a:t>Covering more </a:t>
            </a:r>
            <a:r>
              <a:rPr lang="en-GB" sz="2000" dirty="0">
                <a:ea typeface="ＭＳ Ｐゴシック" pitchFamily="34" charset="-128"/>
              </a:rPr>
              <a:t>commercial topics could risk alienating the </a:t>
            </a:r>
            <a:r>
              <a:rPr lang="en-GB" sz="2000" dirty="0" smtClean="0">
                <a:ea typeface="ＭＳ Ｐゴシック" pitchFamily="34" charset="-128"/>
              </a:rPr>
              <a:t>audience</a:t>
            </a:r>
          </a:p>
          <a:p>
            <a:r>
              <a:rPr lang="en-GB" sz="2000" dirty="0" smtClean="0">
                <a:ea typeface="ＭＳ Ｐゴシック" pitchFamily="34" charset="-128"/>
              </a:rPr>
              <a:t>Positioned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as the preferred channel for the research community and major e-infrastructures in </a:t>
            </a:r>
            <a:r>
              <a:rPr lang="en-GB" sz="2000" dirty="0" smtClean="0">
                <a:ea typeface="ＭＳ Ｐゴシック" pitchFamily="34" charset="-128"/>
              </a:rPr>
              <a:t>Europe for Horizon2020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Contributions of </a:t>
            </a:r>
            <a:r>
              <a:rPr lang="en-GB" sz="2000" dirty="0">
                <a:ea typeface="ＭＳ Ｐゴシック" pitchFamily="34" charset="-128"/>
              </a:rPr>
              <a:t>editorial effort from other institutions around the world, including in the Asia-Pacific </a:t>
            </a:r>
            <a:r>
              <a:rPr lang="en-GB" sz="2000" dirty="0" smtClean="0">
                <a:ea typeface="ＭＳ Ｐゴシック" pitchFamily="34" charset="-128"/>
              </a:rPr>
              <a:t>region and US</a:t>
            </a:r>
          </a:p>
          <a:p>
            <a:r>
              <a:rPr lang="en-GB" sz="2000" dirty="0" err="1">
                <a:ea typeface="ＭＳ Ｐゴシック" pitchFamily="34" charset="-128"/>
              </a:rPr>
              <a:t>i</a:t>
            </a:r>
            <a:r>
              <a:rPr lang="en-GB" sz="2000" dirty="0" err="1" smtClean="0">
                <a:ea typeface="ＭＳ Ｐゴシック" pitchFamily="34" charset="-128"/>
              </a:rPr>
              <a:t>SGTW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continues to nurture a network of unfunded contributors from a wide range of </a:t>
            </a:r>
            <a:r>
              <a:rPr lang="en-GB" sz="2000" dirty="0" smtClean="0">
                <a:ea typeface="ＭＳ Ｐゴシック" pitchFamily="34" charset="-128"/>
              </a:rPr>
              <a:t>projects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Funding needed for EU Editor and CMS upgrade</a:t>
            </a:r>
            <a:endParaRPr lang="en-GB" sz="2000" i="1" dirty="0">
              <a:solidFill>
                <a:srgbClr val="FF9966"/>
              </a:solidFill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Beyond e-</a:t>
            </a:r>
            <a:r>
              <a:rPr lang="en-US" sz="3600" b="1" dirty="0" err="1" smtClean="0"/>
              <a:t>ScienceTalk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</a:t>
            </a:r>
            <a:r>
              <a:rPr lang="en-GB" sz="3600" b="1" dirty="0" smtClean="0"/>
              <a:t> e-</a:t>
            </a:r>
            <a:r>
              <a:rPr lang="en-GB" sz="3600" b="1" dirty="0" err="1" smtClean="0"/>
              <a:t>ScienceTalk</a:t>
            </a:r>
            <a:endParaRPr lang="en-GB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further suggest </a:t>
            </a:r>
            <a:r>
              <a:rPr lang="en-GB" sz="1600" b="1" dirty="0" smtClean="0">
                <a:solidFill>
                  <a:schemeClr val="accent1"/>
                </a:solidFill>
              </a:rPr>
              <a:t>that </a:t>
            </a:r>
            <a:endParaRPr lang="en-GB" sz="1600" b="1" dirty="0">
              <a:solidFill>
                <a:schemeClr val="accent1"/>
              </a:solidFill>
            </a:endParaRPr>
          </a:p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consortium explores a possible future role in providing a </a:t>
            </a:r>
            <a:r>
              <a:rPr lang="en-GB" sz="1600" b="1" dirty="0" smtClean="0">
                <a:solidFill>
                  <a:schemeClr val="accent1"/>
                </a:solidFill>
              </a:rPr>
              <a:t>dissemination </a:t>
            </a:r>
            <a:r>
              <a:rPr lang="en-GB" sz="1600" b="1" dirty="0">
                <a:solidFill>
                  <a:schemeClr val="accent1"/>
                </a:solidFill>
              </a:rPr>
              <a:t>platform </a:t>
            </a:r>
            <a:r>
              <a:rPr lang="en-GB" sz="1600" b="1" dirty="0" smtClean="0">
                <a:solidFill>
                  <a:schemeClr val="accent1"/>
                </a:solidFill>
              </a:rPr>
              <a:t>and services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smtClean="0">
                <a:solidFill>
                  <a:schemeClr val="accent1"/>
                </a:solidFill>
              </a:rPr>
              <a:t/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r>
              <a:rPr lang="en-GB" sz="1600" b="1" dirty="0" smtClean="0">
                <a:solidFill>
                  <a:schemeClr val="accent1"/>
                </a:solidFill>
              </a:rPr>
              <a:t>e.g</a:t>
            </a:r>
            <a:r>
              <a:rPr lang="en-GB" sz="1600" b="1" dirty="0">
                <a:solidFill>
                  <a:schemeClr val="accent1"/>
                </a:solidFill>
              </a:rPr>
              <a:t>. </a:t>
            </a:r>
            <a:r>
              <a:rPr lang="en-GB" sz="1600" b="1" dirty="0" err="1">
                <a:solidFill>
                  <a:schemeClr val="accent1"/>
                </a:solidFill>
              </a:rPr>
              <a:t>eInfrastructure</a:t>
            </a:r>
            <a:r>
              <a:rPr lang="en-GB" sz="1600" b="1" dirty="0">
                <a:solidFill>
                  <a:schemeClr val="accent1"/>
                </a:solidFill>
              </a:rPr>
              <a:t> and other EU-funded projects. This approach could </a:t>
            </a:r>
            <a:r>
              <a:rPr lang="en-GB" sz="1600" b="1" dirty="0" smtClean="0">
                <a:solidFill>
                  <a:schemeClr val="accent1"/>
                </a:solidFill>
              </a:rPr>
              <a:t>provide </a:t>
            </a:r>
            <a:r>
              <a:rPr lang="en-GB" sz="1600" b="1" dirty="0" smtClean="0">
                <a:solidFill>
                  <a:schemeClr val="accent6"/>
                </a:solidFill>
              </a:rPr>
              <a:t>long-term </a:t>
            </a:r>
            <a:r>
              <a:rPr lang="en-GB" sz="1600" b="1" dirty="0">
                <a:solidFill>
                  <a:schemeClr val="accent6"/>
                </a:solidFill>
              </a:rPr>
              <a:t>sustainability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err="1">
                <a:solidFill>
                  <a:schemeClr val="accent1"/>
                </a:solidFill>
              </a:rPr>
              <a:t>eScienceTalk</a:t>
            </a:r>
            <a:r>
              <a:rPr lang="en-GB" sz="1600" b="1" dirty="0">
                <a:solidFill>
                  <a:schemeClr val="accent1"/>
                </a:solidFill>
              </a:rPr>
              <a:t> products while assuring a </a:t>
            </a:r>
            <a:r>
              <a:rPr lang="en-GB" sz="1600" b="1" dirty="0">
                <a:solidFill>
                  <a:schemeClr val="accent6"/>
                </a:solidFill>
              </a:rPr>
              <a:t>useful and needed service</a:t>
            </a:r>
            <a:r>
              <a:rPr lang="en-GB" sz="16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EC PY1 Review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496472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</a:t>
            </a:r>
            <a:r>
              <a:rPr lang="en-GB" sz="1600" b="1" dirty="0" smtClean="0">
                <a:solidFill>
                  <a:schemeClr val="accent1"/>
                </a:solidFill>
              </a:rPr>
              <a:t>urge the Commission to recognise this opportunity and to consider </a:t>
            </a:r>
            <a:r>
              <a:rPr lang="en-GB" sz="1600" b="1" dirty="0" smtClean="0">
                <a:solidFill>
                  <a:srgbClr val="FF9900"/>
                </a:solidFill>
              </a:rPr>
              <a:t>some form of direct funding for the professional skills and services developed by e-</a:t>
            </a:r>
            <a:r>
              <a:rPr lang="en-GB" sz="1600" b="1" dirty="0" err="1" smtClean="0">
                <a:solidFill>
                  <a:srgbClr val="FF9900"/>
                </a:solidFill>
              </a:rPr>
              <a:t>ScienceTalk</a:t>
            </a:r>
            <a:r>
              <a:rPr lang="en-GB" sz="1600" b="1" dirty="0" smtClean="0">
                <a:solidFill>
                  <a:schemeClr val="accent1"/>
                </a:solidFill>
              </a:rPr>
              <a:t>, perhaps along the lines of </a:t>
            </a:r>
            <a:r>
              <a:rPr lang="en-GB" sz="1600" b="1" dirty="0" err="1" smtClean="0">
                <a:solidFill>
                  <a:schemeClr val="accent1"/>
                </a:solidFill>
              </a:rPr>
              <a:t>OpenAIRE</a:t>
            </a:r>
            <a:r>
              <a:rPr lang="en-GB" sz="16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EC PY2 Review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482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Together, these e-</a:t>
            </a:r>
            <a:r>
              <a:rPr lang="en-GB" sz="1600" b="1" dirty="0" err="1" smtClean="0">
                <a:solidFill>
                  <a:schemeClr val="accent1"/>
                </a:solidFill>
              </a:rPr>
              <a:t>ScienceBriefings</a:t>
            </a:r>
            <a:r>
              <a:rPr lang="en-GB" sz="1600" b="1" dirty="0" smtClean="0">
                <a:solidFill>
                  <a:schemeClr val="accent1"/>
                </a:solidFill>
              </a:rPr>
              <a:t> show that e-Science in Europe is reaching a real maturity and delivering tangible results, </a:t>
            </a:r>
            <a:r>
              <a:rPr lang="en-GB" sz="1600" b="1" dirty="0" smtClean="0">
                <a:solidFill>
                  <a:srgbClr val="FF9900"/>
                </a:solidFill>
              </a:rPr>
              <a:t>which in turn are promoted and disseminated by projects such as e-</a:t>
            </a:r>
            <a:r>
              <a:rPr lang="en-GB" sz="1600" b="1" dirty="0" err="1" smtClean="0">
                <a:solidFill>
                  <a:srgbClr val="FF9900"/>
                </a:solidFill>
              </a:rPr>
              <a:t>ScienceTalk</a:t>
            </a:r>
            <a:r>
              <a:rPr lang="en-GB" sz="1600" b="1" dirty="0" smtClean="0">
                <a:solidFill>
                  <a:schemeClr val="accent1"/>
                </a:solidFill>
              </a:rPr>
              <a:t>. We can look forward to a bright future on the horizon for European science and society.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Thierry van der </a:t>
            </a:r>
            <a:r>
              <a:rPr lang="en-GB" sz="1600" b="1" i="1" dirty="0" err="1" smtClean="0">
                <a:solidFill>
                  <a:schemeClr val="accent1"/>
                </a:solidFill>
              </a:rPr>
              <a:t>Pyl</a:t>
            </a:r>
            <a:r>
              <a:rPr lang="en-GB" sz="1600" b="1" i="1" dirty="0" smtClean="0">
                <a:solidFill>
                  <a:schemeClr val="accent1"/>
                </a:solidFill>
              </a:rPr>
              <a:t>, Director EC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DG Communications Networks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Content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Summary of </a:t>
            </a:r>
            <a:r>
              <a:rPr lang="en-GB" dirty="0" err="1" smtClean="0"/>
              <a:t>DoW</a:t>
            </a:r>
            <a:r>
              <a:rPr lang="en-GB" dirty="0" smtClean="0"/>
              <a:t> changes</a:t>
            </a:r>
          </a:p>
          <a:p>
            <a:r>
              <a:rPr lang="en-GB" dirty="0" smtClean="0"/>
              <a:t>Impact and sustainability activities in PY3</a:t>
            </a:r>
          </a:p>
          <a:p>
            <a:r>
              <a:rPr lang="en-GB" dirty="0" smtClean="0"/>
              <a:t>Interim sustainability</a:t>
            </a:r>
          </a:p>
          <a:p>
            <a:r>
              <a:rPr lang="en-GB" dirty="0" smtClean="0"/>
              <a:t>Long term sustainability and future investment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Beyond e-</a:t>
            </a:r>
            <a:r>
              <a:rPr lang="en-GB" sz="3600" b="1" dirty="0" err="1" smtClean="0"/>
              <a:t>ScienceTalk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4419600"/>
          </a:xfrm>
        </p:spPr>
        <p:txBody>
          <a:bodyPr>
            <a:noAutofit/>
          </a:bodyPr>
          <a:lstStyle/>
          <a:p>
            <a:r>
              <a:rPr lang="en-GB" sz="1400" b="1" dirty="0"/>
              <a:t>WP1: Policy and </a:t>
            </a:r>
            <a:r>
              <a:rPr lang="en-GB" sz="1400" b="1" dirty="0" smtClean="0"/>
              <a:t>impact</a:t>
            </a:r>
            <a:endParaRPr lang="en-GB" sz="1400" dirty="0"/>
          </a:p>
          <a:p>
            <a:pPr lvl="1"/>
            <a:r>
              <a:rPr lang="en-GB" sz="1400" i="1" dirty="0" smtClean="0"/>
              <a:t>E-</a:t>
            </a:r>
            <a:r>
              <a:rPr lang="en-GB" sz="1400" i="1" dirty="0" err="1" smtClean="0"/>
              <a:t>ScienceTalk</a:t>
            </a:r>
            <a:r>
              <a:rPr lang="en-GB" sz="1400" i="1" dirty="0" smtClean="0"/>
              <a:t>:</a:t>
            </a:r>
            <a:r>
              <a:rPr lang="en-GB" sz="1400" dirty="0" smtClean="0"/>
              <a:t> </a:t>
            </a:r>
            <a:r>
              <a:rPr lang="en-GB" sz="1400" dirty="0"/>
              <a:t>1.6 FTE </a:t>
            </a:r>
            <a:r>
              <a:rPr lang="en-GB" sz="1400" dirty="0" smtClean="0"/>
              <a:t>(QMUL)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 smtClean="0"/>
              <a:t>0.1 FTE (EGI.eu)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WP2: </a:t>
            </a:r>
            <a:r>
              <a:rPr lang="en-GB" sz="1400" b="1" dirty="0" smtClean="0"/>
              <a:t>e-</a:t>
            </a:r>
            <a:r>
              <a:rPr lang="en-GB" sz="1400" b="1" dirty="0" err="1" smtClean="0"/>
              <a:t>ScienceCity</a:t>
            </a:r>
            <a:r>
              <a:rPr lang="en-GB" sz="1400" b="1" dirty="0" smtClean="0"/>
              <a:t>, </a:t>
            </a:r>
            <a:r>
              <a:rPr lang="en-GB" sz="1400" b="1" dirty="0" err="1"/>
              <a:t>GridGuide</a:t>
            </a:r>
            <a:r>
              <a:rPr lang="en-GB" sz="1400" b="1" dirty="0"/>
              <a:t> and RTM</a:t>
            </a:r>
            <a:endParaRPr lang="en-GB" sz="1400" dirty="0"/>
          </a:p>
          <a:p>
            <a:pPr lvl="1"/>
            <a:r>
              <a:rPr lang="en-GB" sz="1400" i="1" dirty="0" smtClean="0"/>
              <a:t>E-</a:t>
            </a:r>
            <a:r>
              <a:rPr lang="en-GB" sz="1400" i="1" dirty="0" err="1" smtClean="0"/>
              <a:t>ScienceTalk</a:t>
            </a:r>
            <a:r>
              <a:rPr lang="en-GB" sz="1400" i="1" dirty="0" smtClean="0"/>
              <a:t>: </a:t>
            </a:r>
            <a:r>
              <a:rPr lang="en-GB" sz="1400" dirty="0"/>
              <a:t>1 FTE </a:t>
            </a:r>
            <a:r>
              <a:rPr lang="en-GB" sz="1400" dirty="0" smtClean="0"/>
              <a:t> (APO), </a:t>
            </a:r>
            <a:r>
              <a:rPr lang="en-GB" sz="1400" dirty="0"/>
              <a:t>0.5 FTE </a:t>
            </a:r>
            <a:r>
              <a:rPr lang="en-GB" sz="1400" dirty="0" smtClean="0"/>
              <a:t>(Imperial)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 smtClean="0"/>
              <a:t>0.1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dirty="0"/>
              <a:t>0.2 FTE </a:t>
            </a:r>
            <a:r>
              <a:rPr lang="en-GB" sz="1400" dirty="0" smtClean="0"/>
              <a:t>(Imperial) + hosting (APO)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WP3: </a:t>
            </a:r>
            <a:r>
              <a:rPr lang="en-GB" sz="1400" b="1" dirty="0" err="1"/>
              <a:t>iSGTW</a:t>
            </a:r>
            <a:endParaRPr lang="en-GB" sz="1400" dirty="0"/>
          </a:p>
          <a:p>
            <a:pPr lvl="1"/>
            <a:r>
              <a:rPr lang="en-GB" sz="1400" i="1" dirty="0"/>
              <a:t>E-</a:t>
            </a:r>
            <a:r>
              <a:rPr lang="en-GB" sz="1400" i="1" dirty="0" err="1"/>
              <a:t>ScienceTalk</a:t>
            </a:r>
            <a:r>
              <a:rPr lang="en-GB" sz="1400" i="1" dirty="0"/>
              <a:t>: </a:t>
            </a:r>
            <a:r>
              <a:rPr lang="en-GB" sz="1400" dirty="0" smtClean="0"/>
              <a:t>2 </a:t>
            </a:r>
            <a:r>
              <a:rPr lang="en-GB" sz="1400" dirty="0"/>
              <a:t>FTE </a:t>
            </a:r>
            <a:r>
              <a:rPr lang="en-GB" sz="1400" dirty="0" smtClean="0"/>
              <a:t>(CERN)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</a:t>
            </a:r>
            <a:r>
              <a:rPr lang="en-GB" sz="1400" dirty="0" smtClean="0"/>
              <a:t>: 0.75 FTE (CERN) </a:t>
            </a:r>
            <a:r>
              <a:rPr lang="en-GB" sz="1400" dirty="0"/>
              <a:t>editorial  </a:t>
            </a:r>
            <a:r>
              <a:rPr lang="en-GB" sz="1400" dirty="0" smtClean="0"/>
              <a:t>+ 0.1 FTE (QMUL) CMS </a:t>
            </a:r>
            <a:r>
              <a:rPr lang="en-GB" sz="1400" dirty="0"/>
              <a:t>and </a:t>
            </a:r>
            <a:r>
              <a:rPr lang="en-GB" sz="1400" dirty="0" smtClean="0"/>
              <a:t>hosting +1 </a:t>
            </a:r>
            <a:r>
              <a:rPr lang="en-GB" sz="1400" dirty="0" smtClean="0"/>
              <a:t>FTE US Desk Editor (Indiana) + Advisory Board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b="1" dirty="0"/>
              <a:t>WP4: Management</a:t>
            </a:r>
            <a:endParaRPr lang="en-GB" sz="1400" dirty="0"/>
          </a:p>
          <a:p>
            <a:pPr lvl="1"/>
            <a:r>
              <a:rPr lang="en-GB" sz="1400" i="1" dirty="0"/>
              <a:t>E-</a:t>
            </a:r>
            <a:r>
              <a:rPr lang="en-GB" sz="1400" i="1" dirty="0" err="1"/>
              <a:t>ScienceTalk</a:t>
            </a:r>
            <a:r>
              <a:rPr lang="en-GB" sz="1400" i="1" dirty="0"/>
              <a:t>: </a:t>
            </a:r>
            <a:r>
              <a:rPr lang="en-GB" sz="1400" dirty="0" smtClean="0"/>
              <a:t>0.5 </a:t>
            </a:r>
            <a:r>
              <a:rPr lang="en-GB" sz="1400" dirty="0"/>
              <a:t>FTE </a:t>
            </a:r>
            <a:r>
              <a:rPr lang="en-GB" sz="1400" dirty="0" smtClean="0"/>
              <a:t>(EGI.eu)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/>
              <a:t>0.1 FTE </a:t>
            </a:r>
            <a:r>
              <a:rPr lang="en-GB" sz="1400" dirty="0" smtClean="0"/>
              <a:t>(EGI.eu) to </a:t>
            </a:r>
            <a:r>
              <a:rPr lang="en-GB" sz="1400" dirty="0"/>
              <a:t>keep consortium together and coordinate project </a:t>
            </a:r>
            <a:r>
              <a:rPr lang="en-GB" sz="1400" dirty="0" smtClean="0"/>
              <a:t>proposals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0300" y="990599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1 FTE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5700" y="211141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</a:t>
            </a:r>
            <a:r>
              <a:rPr lang="en-GB" dirty="0">
                <a:solidFill>
                  <a:srgbClr val="FF6600"/>
                </a:solidFill>
              </a:rPr>
              <a:t>1</a:t>
            </a:r>
            <a:r>
              <a:rPr lang="en-GB" dirty="0" smtClean="0">
                <a:solidFill>
                  <a:srgbClr val="FF6600"/>
                </a:solidFill>
              </a:rPr>
              <a:t>.5 FTE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200" y="35052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2 FTE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5700" y="48768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0.3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e-</a:t>
            </a:r>
            <a:r>
              <a:rPr lang="en-GB" dirty="0" err="1" smtClean="0"/>
              <a:t>ScienceTalk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 kind resources proposed on the assumption that the Commission foresees funding for these activities in </a:t>
            </a:r>
            <a:r>
              <a:rPr lang="en-GB" dirty="0" smtClean="0"/>
              <a:t>Horizon2020</a:t>
            </a:r>
            <a:endParaRPr lang="en-GB" dirty="0"/>
          </a:p>
          <a:p>
            <a:r>
              <a:rPr lang="en-GB" dirty="0"/>
              <a:t>E-</a:t>
            </a:r>
            <a:r>
              <a:rPr lang="en-GB" dirty="0" err="1"/>
              <a:t>ScienceTalk</a:t>
            </a:r>
            <a:r>
              <a:rPr lang="en-GB" dirty="0"/>
              <a:t> consortium is an ideal vehicle to provide communication channels for the e-Infrastructure projects, going into </a:t>
            </a:r>
            <a:r>
              <a:rPr lang="en-GB" dirty="0" smtClean="0"/>
              <a:t>Horizon2020 and beyond</a:t>
            </a:r>
            <a:endParaRPr lang="en-GB" dirty="0"/>
          </a:p>
          <a:p>
            <a:r>
              <a:rPr lang="en-GB" dirty="0"/>
              <a:t>Support may lapse if not partnered by the </a:t>
            </a:r>
            <a:r>
              <a:rPr lang="en-GB" dirty="0" smtClean="0"/>
              <a:t>Commission</a:t>
            </a:r>
          </a:p>
          <a:p>
            <a:r>
              <a:rPr lang="en-GB" dirty="0" smtClean="0"/>
              <a:t>Focus </a:t>
            </a:r>
            <a:r>
              <a:rPr lang="en-GB" dirty="0"/>
              <a:t>may move away from the EC </a:t>
            </a:r>
            <a:r>
              <a:rPr lang="en-GB" dirty="0" smtClean="0"/>
              <a:t>projects</a:t>
            </a:r>
          </a:p>
          <a:p>
            <a:r>
              <a:rPr lang="en-GB" dirty="0" smtClean="0"/>
              <a:t>Material will rapidly date if not updated with new H2020 projects and initiatives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ScienceTalkToo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</a:rPr>
              <a:t>To </a:t>
            </a:r>
            <a:r>
              <a:rPr lang="en-GB" sz="1400" b="1" dirty="0">
                <a:solidFill>
                  <a:srgbClr val="FF9900"/>
                </a:solidFill>
              </a:rPr>
              <a:t>showcase the </a:t>
            </a:r>
            <a:r>
              <a:rPr lang="en-GB" sz="1400" b="1" dirty="0" smtClean="0">
                <a:solidFill>
                  <a:srgbClr val="FF9900"/>
                </a:solidFill>
              </a:rPr>
              <a:t>project results </a:t>
            </a:r>
            <a:r>
              <a:rPr lang="en-GB" sz="1400" dirty="0" smtClean="0"/>
              <a:t>from </a:t>
            </a:r>
            <a:r>
              <a:rPr lang="en-GB" sz="1400" dirty="0"/>
              <a:t>e-science and big data coming out of Europe’s Distributed Computing and Data Infrastructures (both e-Infrastructures and Research </a:t>
            </a:r>
            <a:r>
              <a:rPr lang="en-GB" sz="1400" dirty="0" smtClean="0"/>
              <a:t>Infrastructures), to support societal challenges.</a:t>
            </a:r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project will </a:t>
            </a:r>
            <a:r>
              <a:rPr lang="en-GB" sz="1400" b="1" dirty="0">
                <a:solidFill>
                  <a:srgbClr val="FF9900"/>
                </a:solidFill>
              </a:rPr>
              <a:t>highlight success stories </a:t>
            </a:r>
            <a:r>
              <a:rPr lang="en-GB" sz="1400" dirty="0"/>
              <a:t>through a regular online publication, </a:t>
            </a:r>
            <a:r>
              <a:rPr lang="en-GB" sz="1400" dirty="0" err="1"/>
              <a:t>iSGTW</a:t>
            </a:r>
            <a:r>
              <a:rPr lang="en-GB" sz="1400" dirty="0"/>
              <a:t>, websites such as e-</a:t>
            </a:r>
            <a:r>
              <a:rPr lang="en-GB" sz="1400" dirty="0" err="1"/>
              <a:t>ScienceCity</a:t>
            </a:r>
            <a:r>
              <a:rPr lang="en-GB" sz="1400" dirty="0"/>
              <a:t>, blogs, social media channels and </a:t>
            </a:r>
            <a:r>
              <a:rPr lang="en-GB" sz="1400" dirty="0" smtClean="0"/>
              <a:t>will be coupled </a:t>
            </a:r>
            <a:r>
              <a:rPr lang="en-GB" sz="1400" dirty="0"/>
              <a:t>with a virtual world.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channels will be informed and supported by establishing a </a:t>
            </a:r>
            <a:r>
              <a:rPr lang="en-GB" sz="1400" b="1" dirty="0" smtClean="0">
                <a:solidFill>
                  <a:srgbClr val="FF9900"/>
                </a:solidFill>
              </a:rPr>
              <a:t>‘bottom up’ network </a:t>
            </a:r>
            <a:r>
              <a:rPr lang="en-GB" sz="1400" b="1" dirty="0">
                <a:solidFill>
                  <a:srgbClr val="FF9900"/>
                </a:solidFill>
              </a:rPr>
              <a:t>of e-science ambassadors across Europe</a:t>
            </a:r>
            <a:r>
              <a:rPr lang="en-GB" sz="1400" dirty="0"/>
              <a:t> who will go behind the scenes at events to communicate the impact of e-infrastructures to researchers in the ‘long tail’ of science, in Europe and beyond.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In </a:t>
            </a:r>
            <a:r>
              <a:rPr lang="en-GB" sz="1400" dirty="0"/>
              <a:t>order to </a:t>
            </a:r>
            <a:r>
              <a:rPr lang="en-GB" sz="1400" b="1" dirty="0" smtClean="0">
                <a:solidFill>
                  <a:srgbClr val="FF9900"/>
                </a:solidFill>
              </a:rPr>
              <a:t>develop human </a:t>
            </a:r>
            <a:r>
              <a:rPr lang="en-GB" sz="1400" b="1" dirty="0">
                <a:solidFill>
                  <a:srgbClr val="FF9900"/>
                </a:solidFill>
              </a:rPr>
              <a:t>capital</a:t>
            </a:r>
            <a:r>
              <a:rPr lang="en-GB" sz="1400" dirty="0"/>
              <a:t>, the project will </a:t>
            </a:r>
            <a:r>
              <a:rPr lang="en-GB" sz="1400" dirty="0" smtClean="0"/>
              <a:t>provide </a:t>
            </a:r>
            <a:r>
              <a:rPr lang="en-GB" sz="1400" dirty="0"/>
              <a:t>specialist communications and marketing training to the ambassadors and </a:t>
            </a:r>
            <a:r>
              <a:rPr lang="en-GB" sz="1400" dirty="0" smtClean="0"/>
              <a:t>members </a:t>
            </a:r>
            <a:r>
              <a:rPr lang="en-GB" sz="1400" dirty="0"/>
              <a:t>of both Research Infrastructures and e-Infrastructures projects.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policy and impact team will produce policy briefings aimed at DCDI stakeholders on key community issues and will communicate the </a:t>
            </a:r>
            <a:r>
              <a:rPr lang="en-GB" sz="1400" b="1" dirty="0" smtClean="0">
                <a:solidFill>
                  <a:srgbClr val="FF9900"/>
                </a:solidFill>
              </a:rPr>
              <a:t>exciting possibilities </a:t>
            </a:r>
            <a:r>
              <a:rPr lang="en-GB" sz="1400" b="1" dirty="0">
                <a:solidFill>
                  <a:srgbClr val="FF9900"/>
                </a:solidFill>
              </a:rPr>
              <a:t>presented by the infrastructures for academia, RIs and </a:t>
            </a:r>
            <a:r>
              <a:rPr lang="en-GB" sz="1400" b="1" dirty="0" smtClean="0">
                <a:solidFill>
                  <a:srgbClr val="FF9900"/>
                </a:solidFill>
              </a:rPr>
              <a:t>Industry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dirty="0" smtClean="0"/>
              <a:t>The project will build on the successes of e-</a:t>
            </a:r>
            <a:r>
              <a:rPr lang="en-GB" sz="1400" dirty="0" err="1" smtClean="0"/>
              <a:t>ScienceTalk</a:t>
            </a:r>
            <a:r>
              <a:rPr lang="en-GB" sz="1400" dirty="0" smtClean="0"/>
              <a:t> to </a:t>
            </a:r>
            <a:r>
              <a:rPr lang="en-GB" sz="1400" b="1" dirty="0" smtClean="0">
                <a:solidFill>
                  <a:srgbClr val="FF9900"/>
                </a:solidFill>
              </a:rPr>
              <a:t>facilitate cooperation between European e-infrastructures</a:t>
            </a:r>
            <a:r>
              <a:rPr lang="en-GB" sz="1400" dirty="0" smtClean="0"/>
              <a:t> with their non-European counterparts through international collaborations such as </a:t>
            </a:r>
            <a:r>
              <a:rPr lang="en-GB" sz="1400" dirty="0" err="1" smtClean="0"/>
              <a:t>iSGTW</a:t>
            </a:r>
            <a:r>
              <a:rPr lang="en-GB" sz="1400" dirty="0" smtClean="0"/>
              <a:t> and through the e-</a:t>
            </a:r>
            <a:r>
              <a:rPr lang="en-GB" sz="1400" dirty="0" err="1" smtClean="0"/>
              <a:t>concertation</a:t>
            </a:r>
            <a:r>
              <a:rPr lang="en-GB" sz="1400" dirty="0" smtClean="0"/>
              <a:t> meetings.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A clear set of </a:t>
            </a:r>
            <a:r>
              <a:rPr lang="en-GB" sz="1400" b="1" dirty="0" smtClean="0">
                <a:solidFill>
                  <a:srgbClr val="FF9900"/>
                </a:solidFill>
              </a:rPr>
              <a:t>metrics and Key Performance Indicators </a:t>
            </a:r>
            <a:r>
              <a:rPr lang="en-GB" sz="1400" dirty="0" smtClean="0"/>
              <a:t>will monitor results and impact.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ScienceTalkToo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b="1" dirty="0">
                <a:solidFill>
                  <a:srgbClr val="FF9900"/>
                </a:solidFill>
              </a:rPr>
              <a:t>Outline Project Structure: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5600" b="1" dirty="0" smtClean="0"/>
              <a:t>WP1</a:t>
            </a:r>
            <a:r>
              <a:rPr lang="en-GB" sz="5600" b="1" dirty="0"/>
              <a:t>: Management (0.3 FTE)</a:t>
            </a:r>
          </a:p>
          <a:p>
            <a:r>
              <a:rPr lang="en-GB" sz="5600" dirty="0"/>
              <a:t>This </a:t>
            </a:r>
            <a:r>
              <a:rPr lang="en-GB" sz="5600" dirty="0" err="1"/>
              <a:t>workpackage</a:t>
            </a:r>
            <a:r>
              <a:rPr lang="en-GB" sz="5600" dirty="0"/>
              <a:t> will coordinate the management of the project. </a:t>
            </a:r>
            <a:endParaRPr lang="en-GB" sz="5600" dirty="0" smtClean="0"/>
          </a:p>
          <a:p>
            <a:endParaRPr lang="en-GB" sz="5600" dirty="0"/>
          </a:p>
          <a:p>
            <a:pPr marL="0" indent="0">
              <a:buNone/>
            </a:pPr>
            <a:r>
              <a:rPr lang="en-GB" sz="5600" b="1" dirty="0"/>
              <a:t>WP2: Training and ambassadors (0.5 FTE)</a:t>
            </a:r>
          </a:p>
          <a:p>
            <a:r>
              <a:rPr lang="en-GB" sz="5600" dirty="0"/>
              <a:t>This </a:t>
            </a:r>
            <a:r>
              <a:rPr lang="en-GB" sz="5600" dirty="0" err="1"/>
              <a:t>workpackage</a:t>
            </a:r>
            <a:r>
              <a:rPr lang="en-GB" sz="5600" dirty="0"/>
              <a:t> will coordinate a network of ambassadors across Europe who will be recruited to showcase the results of e-science and big data, using e-Infrastructures. </a:t>
            </a:r>
            <a:r>
              <a:rPr lang="en-GB" sz="5600" dirty="0" smtClean="0"/>
              <a:t>This </a:t>
            </a:r>
            <a:r>
              <a:rPr lang="en-GB" sz="5600" dirty="0" err="1"/>
              <a:t>workpackage</a:t>
            </a:r>
            <a:r>
              <a:rPr lang="en-GB" sz="5600" dirty="0"/>
              <a:t> will also run a series of training workshops, based at key community events, on communication skills such as media outreach, videoing and science writing. </a:t>
            </a:r>
            <a:endParaRPr lang="en-GB" sz="5600" dirty="0" smtClean="0"/>
          </a:p>
          <a:p>
            <a:endParaRPr lang="en-GB" sz="5600" dirty="0"/>
          </a:p>
          <a:p>
            <a:pPr marL="0" indent="0">
              <a:buNone/>
            </a:pPr>
            <a:r>
              <a:rPr lang="en-GB" sz="5600" b="1" dirty="0"/>
              <a:t>WP3: Policy </a:t>
            </a:r>
            <a:r>
              <a:rPr lang="en-GB" sz="5600" b="1" dirty="0" smtClean="0"/>
              <a:t>briefings, impact  and e-</a:t>
            </a:r>
            <a:r>
              <a:rPr lang="en-GB" sz="5600" b="1" dirty="0" err="1" smtClean="0"/>
              <a:t>concertation</a:t>
            </a:r>
            <a:r>
              <a:rPr lang="en-GB" sz="5600" b="1" dirty="0" smtClean="0"/>
              <a:t> ( 1 </a:t>
            </a:r>
            <a:r>
              <a:rPr lang="en-GB" sz="5600" b="1" dirty="0"/>
              <a:t>FTE)</a:t>
            </a:r>
          </a:p>
          <a:p>
            <a:r>
              <a:rPr lang="en-GB" sz="5600" dirty="0" smtClean="0"/>
              <a:t>These </a:t>
            </a:r>
            <a:r>
              <a:rPr lang="en-GB" sz="5600" dirty="0"/>
              <a:t>briefings will interpret EC policy documents and reports in an accessible and attractive format, available in print and online. </a:t>
            </a:r>
            <a:r>
              <a:rPr lang="en-GB" sz="5600" dirty="0" smtClean="0"/>
              <a:t>Additionally this work package will assess </a:t>
            </a:r>
            <a:r>
              <a:rPr lang="en-GB" sz="5600" dirty="0" smtClean="0"/>
              <a:t>the impact  </a:t>
            </a:r>
            <a:r>
              <a:rPr lang="en-GB" sz="5600" dirty="0" smtClean="0"/>
              <a:t>of the outreach through key performance indicators. </a:t>
            </a:r>
            <a:r>
              <a:rPr lang="en-GB" sz="5600" dirty="0"/>
              <a:t>WP4 will also coordinate annual </a:t>
            </a:r>
            <a:r>
              <a:rPr lang="en-GB" sz="5600" dirty="0" err="1" smtClean="0"/>
              <a:t>concertation</a:t>
            </a:r>
            <a:r>
              <a:rPr lang="en-GB" sz="5600" dirty="0" smtClean="0"/>
              <a:t> meetings </a:t>
            </a:r>
            <a:r>
              <a:rPr lang="en-GB" sz="5600" dirty="0"/>
              <a:t>for the e-infrastructures area.</a:t>
            </a:r>
          </a:p>
          <a:p>
            <a:endParaRPr lang="en-GB" sz="5600" dirty="0" smtClean="0"/>
          </a:p>
          <a:p>
            <a:pPr marL="0" indent="0">
              <a:buNone/>
            </a:pPr>
            <a:r>
              <a:rPr lang="en-GB" sz="5600" b="1" dirty="0" smtClean="0"/>
              <a:t>WP4</a:t>
            </a:r>
            <a:r>
              <a:rPr lang="en-GB" sz="5600" b="1" dirty="0"/>
              <a:t>: </a:t>
            </a:r>
            <a:r>
              <a:rPr lang="en-GB" sz="5600" b="1" dirty="0" err="1"/>
              <a:t>iSGTW</a:t>
            </a:r>
            <a:r>
              <a:rPr lang="en-GB" sz="5600" b="1" dirty="0"/>
              <a:t> </a:t>
            </a:r>
            <a:r>
              <a:rPr lang="en-GB" sz="5600" b="1" dirty="0" smtClean="0"/>
              <a:t>(2 </a:t>
            </a:r>
            <a:r>
              <a:rPr lang="en-GB" sz="5600" b="1" dirty="0"/>
              <a:t>FTE)</a:t>
            </a:r>
          </a:p>
          <a:p>
            <a:r>
              <a:rPr lang="en-GB" sz="5600" dirty="0" smtClean="0"/>
              <a:t>The </a:t>
            </a:r>
            <a:r>
              <a:rPr lang="en-GB" sz="5600" dirty="0" err="1"/>
              <a:t>workpackage</a:t>
            </a:r>
            <a:r>
              <a:rPr lang="en-GB" sz="5600" dirty="0"/>
              <a:t> will aim to build a network of professional contributors, widen the collaboration to Latin America and Africa, and will build on its substantial social media impact. </a:t>
            </a:r>
            <a:r>
              <a:rPr lang="en-GB" sz="5600" dirty="0" err="1"/>
              <a:t>iSGTW</a:t>
            </a:r>
            <a:r>
              <a:rPr lang="en-GB" sz="5600" dirty="0"/>
              <a:t> will also seek media partnerships at key community events such as ISC, ISC in the cloud and XSEDE.</a:t>
            </a:r>
          </a:p>
          <a:p>
            <a:endParaRPr lang="en-GB" sz="5600" dirty="0" smtClean="0"/>
          </a:p>
          <a:p>
            <a:pPr marL="0" indent="0">
              <a:buNone/>
            </a:pPr>
            <a:r>
              <a:rPr lang="en-GB" sz="5600" b="1" dirty="0" smtClean="0"/>
              <a:t>WP5</a:t>
            </a:r>
            <a:r>
              <a:rPr lang="en-GB" sz="5600" b="1" dirty="0"/>
              <a:t>: Websites, blogs and virtual worlds (1 FTE)</a:t>
            </a:r>
          </a:p>
          <a:p>
            <a:r>
              <a:rPr lang="en-GB" sz="5600" dirty="0"/>
              <a:t>The </a:t>
            </a:r>
            <a:r>
              <a:rPr lang="en-GB" sz="5600" dirty="0" err="1"/>
              <a:t>workpackage</a:t>
            </a:r>
            <a:r>
              <a:rPr lang="en-GB" sz="5600" dirty="0"/>
              <a:t> will extend the e-</a:t>
            </a:r>
            <a:r>
              <a:rPr lang="en-GB" sz="5600" dirty="0" err="1"/>
              <a:t>ScienceCity</a:t>
            </a:r>
            <a:r>
              <a:rPr lang="en-GB" sz="5600" dirty="0"/>
              <a:t> website </a:t>
            </a:r>
            <a:r>
              <a:rPr lang="en-GB" sz="5600" dirty="0" smtClean="0"/>
              <a:t>and </a:t>
            </a:r>
            <a:r>
              <a:rPr lang="en-GB" sz="5600" dirty="0" smtClean="0"/>
              <a:t>continue </a:t>
            </a:r>
            <a:r>
              <a:rPr lang="en-GB" sz="5600" dirty="0"/>
              <a:t>the blog site, where the ambassadors will blog about their experiences live from </a:t>
            </a:r>
            <a:r>
              <a:rPr lang="en-GB" sz="5600" dirty="0" smtClean="0"/>
              <a:t>events. </a:t>
            </a:r>
            <a:r>
              <a:rPr lang="en-GB" sz="5600" dirty="0"/>
              <a:t>The virtual world for e-</a:t>
            </a:r>
            <a:r>
              <a:rPr lang="en-GB" sz="5600" dirty="0" err="1"/>
              <a:t>ScienceCity</a:t>
            </a:r>
            <a:r>
              <a:rPr lang="en-GB" sz="5600" dirty="0"/>
              <a:t> will offer promotion opportunities for the website and other channels through building in-world collaborations and participating in virtual events. This </a:t>
            </a:r>
            <a:r>
              <a:rPr lang="en-GB" sz="5600" dirty="0" err="1"/>
              <a:t>workpackage</a:t>
            </a:r>
            <a:r>
              <a:rPr lang="en-GB" sz="5600" dirty="0"/>
              <a:t> will also provide all design and marketing materials for the project.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overall impact for the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</a:t>
            </a:r>
          </a:p>
          <a:p>
            <a:r>
              <a:rPr lang="en-GB" sz="2400" dirty="0" smtClean="0"/>
              <a:t>Sustainability activities now </a:t>
            </a:r>
            <a:r>
              <a:rPr lang="en-GB" sz="2400" dirty="0" smtClean="0"/>
              <a:t>put into </a:t>
            </a:r>
            <a:r>
              <a:rPr lang="en-GB" sz="2400" dirty="0" smtClean="0"/>
              <a:t>action to continue products beyond e-</a:t>
            </a:r>
            <a:r>
              <a:rPr lang="en-GB" sz="2400" dirty="0" err="1" smtClean="0"/>
              <a:t>ScienceTalk</a:t>
            </a:r>
            <a:endParaRPr lang="en-GB" sz="2400" dirty="0" smtClean="0"/>
          </a:p>
          <a:p>
            <a:r>
              <a:rPr lang="en-GB" sz="2400" dirty="0" smtClean="0"/>
              <a:t>Established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as an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platform for promotion of e-Infrastructures by providing additional services</a:t>
            </a:r>
          </a:p>
          <a:p>
            <a:r>
              <a:rPr lang="en-GB" sz="2400" smtClean="0"/>
              <a:t>Preparations underway </a:t>
            </a:r>
            <a:r>
              <a:rPr lang="en-GB" sz="2400" dirty="0" smtClean="0"/>
              <a:t>for </a:t>
            </a:r>
            <a:r>
              <a:rPr lang="en-GB" sz="2400" dirty="0" err="1" smtClean="0"/>
              <a:t>ScienceTalkToo</a:t>
            </a:r>
            <a:r>
              <a:rPr lang="en-GB" sz="2400" dirty="0" smtClean="0"/>
              <a:t> and the Horizon2020 calls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8382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changes PY3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Moved estimated underspent budget to </a:t>
            </a:r>
            <a:r>
              <a:rPr lang="en-GB" sz="2400" dirty="0"/>
              <a:t>central budget </a:t>
            </a:r>
            <a:r>
              <a:rPr lang="en-GB" sz="2400" dirty="0" smtClean="0"/>
              <a:t>for:</a:t>
            </a:r>
          </a:p>
          <a:p>
            <a:pPr lvl="1"/>
            <a:r>
              <a:rPr lang="en-GB" sz="2000" dirty="0" smtClean="0"/>
              <a:t>management travels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inal e-</a:t>
            </a:r>
            <a:r>
              <a:rPr lang="en-GB" sz="2000" dirty="0" err="1" smtClean="0"/>
              <a:t>Concertation</a:t>
            </a:r>
            <a:r>
              <a:rPr lang="en-GB" sz="2000" dirty="0" smtClean="0"/>
              <a:t> </a:t>
            </a:r>
            <a:r>
              <a:rPr lang="en-GB" sz="2000" dirty="0"/>
              <a:t>meeting </a:t>
            </a:r>
            <a:r>
              <a:rPr lang="en-GB" sz="2000" dirty="0" smtClean="0"/>
              <a:t>(6-7 March 2013)</a:t>
            </a:r>
          </a:p>
          <a:p>
            <a:r>
              <a:rPr lang="en-GB" sz="2400" dirty="0" smtClean="0"/>
              <a:t>Finalised </a:t>
            </a:r>
            <a:r>
              <a:rPr lang="en-GB" sz="2400" dirty="0" err="1" smtClean="0"/>
              <a:t>costings</a:t>
            </a:r>
            <a:r>
              <a:rPr lang="en-GB" sz="2400" dirty="0" smtClean="0"/>
              <a:t> for support of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website to the end of the project</a:t>
            </a:r>
          </a:p>
          <a:p>
            <a:r>
              <a:rPr lang="en-GB" sz="2400" dirty="0" smtClean="0"/>
              <a:t>Moved </a:t>
            </a:r>
            <a:r>
              <a:rPr lang="en-GB" sz="2400" dirty="0"/>
              <a:t>MS3 from PM26 to </a:t>
            </a:r>
            <a:r>
              <a:rPr lang="en-GB" sz="2400" dirty="0" smtClean="0"/>
              <a:t>PM31</a:t>
            </a:r>
          </a:p>
          <a:p>
            <a:r>
              <a:rPr lang="en-GB" sz="2400" dirty="0" smtClean="0"/>
              <a:t>No-cost extension to the project to 31 July 2013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Impact and sustainability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Assessed the impact of each product during PY3</a:t>
            </a:r>
          </a:p>
          <a:p>
            <a:r>
              <a:rPr lang="en-GB" dirty="0" smtClean="0"/>
              <a:t>Estimated what is needed in terms of effort and/or funds to maintain the product beyond e-</a:t>
            </a:r>
            <a:r>
              <a:rPr lang="en-GB" dirty="0" err="1" smtClean="0"/>
              <a:t>ScienceTalk</a:t>
            </a:r>
            <a:endParaRPr lang="en-GB" dirty="0" smtClean="0"/>
          </a:p>
          <a:p>
            <a:r>
              <a:rPr lang="en-GB" dirty="0" smtClean="0"/>
              <a:t>Explored how this might be achieved</a:t>
            </a:r>
          </a:p>
          <a:p>
            <a:r>
              <a:rPr lang="en-GB" dirty="0" smtClean="0"/>
              <a:t>Made changes to promote sustainability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33511"/>
            <a:ext cx="80645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charset="0"/>
                <a:sym typeface="Arial" charset="0"/>
              </a:rPr>
              <a:t>People are aware of the Briefings at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sym typeface="Arial" charset="0"/>
              </a:rPr>
              <a:t>meetings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0"/>
                <a:sym typeface="Arial" charset="0"/>
              </a:rPr>
              <a:t>Downloads tripled in PY3 to 17,281</a:t>
            </a:r>
            <a:endParaRPr lang="en-US" sz="2000" dirty="0">
              <a:solidFill>
                <a:schemeClr val="tx1"/>
              </a:solidFill>
              <a:ea typeface="ＭＳ Ｐゴシック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sym typeface="Arial" charset="0"/>
              </a:rPr>
              <a:t>Mailed to policy makers directly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0"/>
                <a:sym typeface="Arial" charset="0"/>
              </a:rPr>
              <a:t>Subscriber list increased by 22%</a:t>
            </a:r>
            <a:endParaRPr lang="en-US" sz="2000" dirty="0">
              <a:solidFill>
                <a:schemeClr val="tx1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ScienceBriefings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19137" y="3680599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8" y="4295001"/>
            <a:ext cx="7773987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ea typeface="ＭＳ Ｐゴシック" charset="0"/>
                <a:sym typeface="Arial" charset="0"/>
              </a:rPr>
              <a:t>In order to develop future issues of the e-</a:t>
            </a:r>
            <a:r>
              <a:rPr lang="en-US" sz="2000" dirty="0" err="1">
                <a:ea typeface="ＭＳ Ｐゴシック" charset="0"/>
                <a:sym typeface="Arial" charset="0"/>
              </a:rPr>
              <a:t>ScienceBriefings</a:t>
            </a:r>
            <a:r>
              <a:rPr lang="en-US" sz="2000" dirty="0">
                <a:ea typeface="ＭＳ Ｐゴシック" charset="0"/>
                <a:sym typeface="Arial" charset="0"/>
              </a:rPr>
              <a:t>, time and effort would have to be funded </a:t>
            </a:r>
            <a:r>
              <a:rPr lang="en-US" sz="2000" dirty="0" smtClean="0">
                <a:ea typeface="ＭＳ Ｐゴシック" charset="0"/>
                <a:sym typeface="Arial" charset="0"/>
              </a:rPr>
              <a:t/>
            </a:r>
            <a:br>
              <a:rPr lang="en-US" sz="2000" dirty="0" smtClean="0">
                <a:ea typeface="ＭＳ Ｐゴシック" charset="0"/>
                <a:sym typeface="Arial" charset="0"/>
              </a:rPr>
            </a:br>
            <a:r>
              <a:rPr lang="en-US" sz="2000" dirty="0" smtClean="0">
                <a:ea typeface="ＭＳ Ｐゴシック" charset="0"/>
                <a:sym typeface="Arial" charset="0"/>
              </a:rPr>
              <a:t>(</a:t>
            </a:r>
            <a:r>
              <a:rPr lang="en-US" sz="2000" dirty="0">
                <a:ea typeface="ＭＳ Ｐゴシック" charset="0"/>
                <a:sym typeface="Arial" charset="0"/>
              </a:rPr>
              <a:t>3 weeks for content </a:t>
            </a:r>
            <a:r>
              <a:rPr lang="en-US" sz="2000" dirty="0" err="1" smtClean="0">
                <a:ea typeface="ＭＳ Ｐゴシック" charset="0"/>
                <a:sym typeface="Arial" charset="0"/>
              </a:rPr>
              <a:t>curation</a:t>
            </a:r>
            <a:r>
              <a:rPr lang="en-US" sz="2000" dirty="0" smtClean="0">
                <a:ea typeface="ＭＳ Ｐゴシック" charset="0"/>
                <a:sym typeface="Arial" charset="0"/>
              </a:rPr>
              <a:t>, 1-2 days design)</a:t>
            </a:r>
            <a:endParaRPr lang="en-US" sz="20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ea typeface="ＭＳ Ｐゴシック" charset="0"/>
                <a:sym typeface="Arial" charset="0"/>
              </a:rPr>
              <a:t>Sponsor would need to have over-arching </a:t>
            </a:r>
            <a:r>
              <a:rPr lang="en-US" sz="2000" dirty="0" smtClean="0">
                <a:ea typeface="ＭＳ Ｐゴシック" charset="0"/>
                <a:sym typeface="Arial" charset="0"/>
              </a:rPr>
              <a:t>policy aims </a:t>
            </a:r>
            <a:r>
              <a:rPr lang="en-US" sz="2000" dirty="0">
                <a:ea typeface="ＭＳ Ｐゴシック" charset="0"/>
                <a:sym typeface="Arial" charset="0"/>
              </a:rPr>
              <a:t>e.g. </a:t>
            </a:r>
            <a:r>
              <a:rPr lang="en-US" sz="2000" dirty="0" smtClean="0">
                <a:ea typeface="ＭＳ Ｐゴシック" charset="0"/>
                <a:sym typeface="Arial" charset="0"/>
              </a:rPr>
              <a:t>e-IRG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ＭＳ Ｐゴシック" charset="0"/>
                <a:sym typeface="Arial" charset="0"/>
              </a:rPr>
              <a:t>Will be added to SEED Resource Library</a:t>
            </a:r>
            <a:endParaRPr lang="en-US" sz="20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2712204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1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905000"/>
            <a:ext cx="8064500" cy="13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Wide reaching with 162,575 page views in its lifetime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YouTube channel has grown by 40% in subscribers, 18% more views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Creates a self-perpetuating cycle of information sharing with the community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‘Long tail’ of interest after the event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GridCast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57237" y="3479006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237" y="4191000"/>
            <a:ext cx="8067676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Built on Blogger, a low cost platform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Some </a:t>
            </a:r>
            <a:r>
              <a:rPr lang="en-US" sz="1800" dirty="0">
                <a:ea typeface="ＭＳ Ｐゴシック" charset="0"/>
                <a:sym typeface="Arial" charset="0"/>
              </a:rPr>
              <a:t>funded effort needed for moderation and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recruitment of bloggers</a:t>
            </a:r>
            <a:endParaRPr lang="en-US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Videos are a major draw and again need funded effort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Could be funded through media partnerships and ESFRI cluster collaborations on a per event and per project </a:t>
            </a:r>
            <a:r>
              <a:rPr lang="en-US" sz="1800" dirty="0" smtClean="0">
                <a:ea typeface="ＭＳ Ｐゴシック" charset="0"/>
                <a:sym typeface="Arial" charset="0"/>
              </a:rPr>
              <a:t>basis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Rename to reflect its wider scope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eg</a:t>
            </a: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eCast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971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0.5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DEB9-5D75-E148-A31C-4D7BDC0404BE}" type="slidenum">
              <a:rPr lang="en-US"/>
              <a:pPr/>
              <a:t>8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351837" cy="5259388"/>
          </a:xfrm>
          <a:ln/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What is the main barrier to impact?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Improve discovery via pro-active marketing of </a:t>
            </a:r>
            <a:r>
              <a:rPr lang="en-US" sz="1800" dirty="0" err="1"/>
              <a:t>GridCafé</a:t>
            </a:r>
            <a:r>
              <a:rPr lang="en-US" sz="1800" dirty="0"/>
              <a:t>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lvl="1">
              <a:buFont typeface="Arial" charset="0"/>
              <a:buNone/>
            </a:pPr>
            <a:r>
              <a:rPr lang="en-US" sz="1800" dirty="0"/>
              <a:t> </a:t>
            </a:r>
          </a:p>
          <a:p>
            <a:pPr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Have we demonstrated value?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Success drivers/ attributes for potential funders (high quality content, Open Access/</a:t>
            </a:r>
            <a:r>
              <a:rPr lang="en-US" sz="1800" dirty="0" err="1"/>
              <a:t>ShareAlike</a:t>
            </a:r>
            <a:r>
              <a:rPr lang="en-US" sz="1800" dirty="0"/>
              <a:t>, cross-disciplinary appeal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Assessed </a:t>
            </a:r>
            <a:r>
              <a:rPr lang="en-US" sz="1800" dirty="0"/>
              <a:t>both </a:t>
            </a:r>
            <a:r>
              <a:rPr lang="en-US" sz="1800" dirty="0">
                <a:solidFill>
                  <a:srgbClr val="FF6600"/>
                </a:solidFill>
              </a:rPr>
              <a:t>usability</a:t>
            </a:r>
            <a:r>
              <a:rPr lang="en-US" sz="1800" dirty="0"/>
              <a:t> and value of sites as an information resource e.g. measure change in knowledge </a:t>
            </a:r>
            <a:r>
              <a:rPr lang="en-US" sz="1800" dirty="0">
                <a:solidFill>
                  <a:srgbClr val="FF6600"/>
                </a:solidFill>
              </a:rPr>
              <a:t>pre- and </a:t>
            </a:r>
            <a:r>
              <a:rPr lang="en-US" sz="1800" dirty="0" smtClean="0">
                <a:solidFill>
                  <a:srgbClr val="FF6600"/>
                </a:solidFill>
              </a:rPr>
              <a:t>post- </a:t>
            </a:r>
            <a:r>
              <a:rPr lang="en-US" sz="1800" dirty="0"/>
              <a:t>visit </a:t>
            </a:r>
            <a:r>
              <a:rPr lang="en-US" sz="1800" dirty="0" smtClean="0"/>
              <a:t>to</a:t>
            </a:r>
            <a:r>
              <a:rPr lang="en-US" sz="1800" dirty="0" smtClean="0"/>
              <a:t> </a:t>
            </a:r>
            <a:r>
              <a:rPr lang="en-US" sz="1800" dirty="0" smtClean="0"/>
              <a:t>sites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Added new sections e.g. data park, </a:t>
            </a:r>
            <a:r>
              <a:rPr lang="en-US" sz="1800" dirty="0" err="1" smtClean="0"/>
              <a:t>comms</a:t>
            </a:r>
            <a:r>
              <a:rPr lang="en-US" sz="1800" dirty="0" smtClean="0"/>
              <a:t> </a:t>
            </a:r>
            <a:r>
              <a:rPr lang="en-US" sz="1800" dirty="0" err="1" smtClean="0"/>
              <a:t>centre</a:t>
            </a:r>
            <a:r>
              <a:rPr lang="en-US" sz="1800" dirty="0" smtClean="0"/>
              <a:t>, </a:t>
            </a:r>
            <a:r>
              <a:rPr lang="en-US" sz="1800" dirty="0" err="1" smtClean="0"/>
              <a:t>GridPort</a:t>
            </a:r>
            <a:endParaRPr lang="en-US" sz="1800" dirty="0" smtClean="0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382588" y="10033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A61C-4FE3-F348-AD9F-15E11AF1D594}" type="slidenum">
              <a:rPr lang="en-US"/>
              <a:pPr/>
              <a:t>9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382588" y="1003300"/>
            <a:ext cx="7618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Sustainability: PY3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Marketing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381">
            <a:off x="479425" y="1878013"/>
            <a:ext cx="3879850" cy="2743200"/>
          </a:xfrm>
          <a:prstGeom prst="rect">
            <a:avLst/>
          </a:prstGeom>
          <a:noFill/>
          <a:ln>
            <a:noFill/>
          </a:ln>
          <a:effectLst>
            <a:outerShdw blurRad="88900" dist="88899" dir="1980004" algn="ctr" rotWithShape="0">
              <a:schemeClr val="bg2">
                <a:alpha val="39996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45">
            <a:off x="5073351" y="1938398"/>
            <a:ext cx="3471265" cy="427659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399" y="467744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ea typeface="ＭＳ Ｐゴシック" pitchFamily="-109" charset="-128"/>
              </a:rPr>
              <a:t>Marketing plan: </a:t>
            </a:r>
            <a:r>
              <a:rPr lang="en-GB" dirty="0" err="1">
                <a:ea typeface="ＭＳ Ｐゴシック" pitchFamily="-109" charset="-128"/>
              </a:rPr>
              <a:t>wikipedia</a:t>
            </a:r>
            <a:r>
              <a:rPr lang="en-GB" dirty="0">
                <a:ea typeface="ＭＳ Ｐゴシック" pitchFamily="-109" charset="-128"/>
              </a:rPr>
              <a:t>, social media, </a:t>
            </a:r>
            <a:r>
              <a:rPr lang="en-GB" dirty="0" err="1">
                <a:ea typeface="ＭＳ Ｐゴシック" pitchFamily="-109" charset="-128"/>
              </a:rPr>
              <a:t>iSGTW</a:t>
            </a:r>
            <a:r>
              <a:rPr lang="en-GB" dirty="0">
                <a:ea typeface="ＭＳ Ｐゴシック" pitchFamily="-109" charset="-128"/>
              </a:rPr>
              <a:t>, internal linking, schools pack, conferences, videos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2037</Words>
  <Application>Microsoft Office PowerPoint</Application>
  <PresentationFormat>On-screen Show (4:3)</PresentationFormat>
  <Paragraphs>278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1_Custom Design</vt:lpstr>
      <vt:lpstr>Custom Design</vt:lpstr>
      <vt:lpstr>PowerPoint Presentation</vt:lpstr>
      <vt:lpstr>Content</vt:lpstr>
      <vt:lpstr>DoW changes PY3</vt:lpstr>
      <vt:lpstr>PowerPoint Presentation</vt:lpstr>
      <vt:lpstr>Impact and sustainability</vt:lpstr>
      <vt:lpstr>e-ScienceBriefings</vt:lpstr>
      <vt:lpstr>GridCast</vt:lpstr>
      <vt:lpstr>e-ScienceCity</vt:lpstr>
      <vt:lpstr>e-ScienceCity</vt:lpstr>
      <vt:lpstr>e-ScienceCity</vt:lpstr>
      <vt:lpstr>GridGuide and RTM</vt:lpstr>
      <vt:lpstr>GridGuide and RTM</vt:lpstr>
      <vt:lpstr>iSGTW</vt:lpstr>
      <vt:lpstr>iSGTW</vt:lpstr>
      <vt:lpstr>      Interim sustainability</vt:lpstr>
      <vt:lpstr>      Interim sustainability</vt:lpstr>
      <vt:lpstr>      Interim sustainability</vt:lpstr>
      <vt:lpstr>PowerPoint Presentation</vt:lpstr>
      <vt:lpstr>Impact of e-ScienceTalk</vt:lpstr>
      <vt:lpstr>Beyond e-ScienceTalk</vt:lpstr>
      <vt:lpstr>Beyond e-ScienceTalk</vt:lpstr>
      <vt:lpstr>ScienceTalkToo</vt:lpstr>
      <vt:lpstr>ScienceTalkToo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383</cp:revision>
  <dcterms:created xsi:type="dcterms:W3CDTF">2010-08-31T11:29:02Z</dcterms:created>
  <dcterms:modified xsi:type="dcterms:W3CDTF">2013-09-11T11:09:46Z</dcterms:modified>
</cp:coreProperties>
</file>