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3" r:id="rId1"/>
    <p:sldMasterId id="2147483675" r:id="rId2"/>
  </p:sldMasterIdLst>
  <p:notesMasterIdLst>
    <p:notesMasterId r:id="rId25"/>
  </p:notesMasterIdLst>
  <p:sldIdLst>
    <p:sldId id="387" r:id="rId3"/>
    <p:sldId id="388" r:id="rId4"/>
    <p:sldId id="415" r:id="rId5"/>
    <p:sldId id="422" r:id="rId6"/>
    <p:sldId id="416" r:id="rId7"/>
    <p:sldId id="418" r:id="rId8"/>
    <p:sldId id="403" r:id="rId9"/>
    <p:sldId id="404" r:id="rId10"/>
    <p:sldId id="424" r:id="rId11"/>
    <p:sldId id="405" r:id="rId12"/>
    <p:sldId id="407" r:id="rId13"/>
    <p:sldId id="419" r:id="rId14"/>
    <p:sldId id="414" r:id="rId15"/>
    <p:sldId id="394" r:id="rId16"/>
    <p:sldId id="395" r:id="rId17"/>
    <p:sldId id="396" r:id="rId18"/>
    <p:sldId id="423" r:id="rId19"/>
    <p:sldId id="426" r:id="rId20"/>
    <p:sldId id="421" r:id="rId21"/>
    <p:sldId id="425" r:id="rId22"/>
    <p:sldId id="427" r:id="rId23"/>
    <p:sldId id="335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00"/>
    <a:srgbClr val="FF9966"/>
    <a:srgbClr val="DDDDDD"/>
    <a:srgbClr val="CCECFF"/>
    <a:srgbClr val="FFCC99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0"/>
  </p:normalViewPr>
  <p:slideViewPr>
    <p:cSldViewPr>
      <p:cViewPr>
        <p:scale>
          <a:sx n="75" d="100"/>
          <a:sy n="75" d="100"/>
        </p:scale>
        <p:origin x="-16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rn.ch\dfs\Users\a\apurcell\Desktop\Old%20Desktop%20II\iSGTW%20Subscribe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flat" cmpd="sng" algn="ctr">
              <a:solidFill>
                <a:schemeClr val="accent2"/>
              </a:solidFill>
              <a:prstDash val="solid"/>
            </a:ln>
            <a:effectLst/>
          </c:spPr>
          <c:marker>
            <c:symbol val="none"/>
          </c:marker>
          <c:xVal>
            <c:numRef>
              <c:f>Subs!$A$18:$A$26</c:f>
              <c:numCache>
                <c:formatCode>mmm\-yy</c:formatCode>
                <c:ptCount val="9"/>
                <c:pt idx="0">
                  <c:v>40848</c:v>
                </c:pt>
                <c:pt idx="1">
                  <c:v>40940</c:v>
                </c:pt>
                <c:pt idx="2">
                  <c:v>41000</c:v>
                </c:pt>
                <c:pt idx="3">
                  <c:v>41122</c:v>
                </c:pt>
                <c:pt idx="4">
                  <c:v>41153</c:v>
                </c:pt>
                <c:pt idx="5">
                  <c:v>41244</c:v>
                </c:pt>
                <c:pt idx="6">
                  <c:v>41306</c:v>
                </c:pt>
                <c:pt idx="7">
                  <c:v>41365</c:v>
                </c:pt>
                <c:pt idx="8">
                  <c:v>41456</c:v>
                </c:pt>
              </c:numCache>
            </c:numRef>
          </c:xVal>
          <c:yVal>
            <c:numRef>
              <c:f>Subs!$B$17:$B$26</c:f>
              <c:numCache>
                <c:formatCode>General</c:formatCode>
                <c:ptCount val="10"/>
                <c:pt idx="0">
                  <c:v>413</c:v>
                </c:pt>
                <c:pt idx="1">
                  <c:v>612</c:v>
                </c:pt>
                <c:pt idx="2">
                  <c:v>889</c:v>
                </c:pt>
                <c:pt idx="3">
                  <c:v>1040</c:v>
                </c:pt>
                <c:pt idx="4">
                  <c:v>1161</c:v>
                </c:pt>
                <c:pt idx="5">
                  <c:v>1269</c:v>
                </c:pt>
                <c:pt idx="6">
                  <c:v>1443</c:v>
                </c:pt>
                <c:pt idx="7">
                  <c:v>1545</c:v>
                </c:pt>
                <c:pt idx="8">
                  <c:v>1686</c:v>
                </c:pt>
                <c:pt idx="9">
                  <c:v>1796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030208"/>
        <c:axId val="41067264"/>
      </c:scatterChart>
      <c:valAx>
        <c:axId val="15003020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41067264"/>
        <c:crosses val="autoZero"/>
        <c:crossBetween val="midCat"/>
      </c:valAx>
      <c:valAx>
        <c:axId val="410672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5003020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D1194FE-46F0-426B-9EEF-C05A37F51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35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*Currently e-IRG features a summarised version of the Briefing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425"/>
              </a:spcBef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INSERT JAMES Marketing plan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*Currently e-IRG features a summarised version of the Briefing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688"/>
            <a:endParaRPr lang="en-US" dirty="0">
              <a:solidFill>
                <a:srgbClr val="000000"/>
              </a:solidFill>
              <a:cs typeface="Gill Sans" charset="0"/>
              <a:sym typeface="Gill San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07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334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417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734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156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6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418EED-A687-48CF-BDBF-794D832A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363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418EED-A687-48CF-BDBF-794D832A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69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887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049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418EED-A687-48CF-BDBF-794D832A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404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386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418EED-A687-48CF-BDBF-794D832A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938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418EED-A687-48CF-BDBF-794D832A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171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418EED-A687-48CF-BDBF-794D832A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458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675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172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45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960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235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169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51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" y="0"/>
            <a:ext cx="913851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1659" y="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47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1700" y="685"/>
            <a:ext cx="8229600" cy="83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07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5029200" y="5903913"/>
            <a:ext cx="38893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ja-JP" b="1">
                <a:ea typeface="ＭＳ Ｐゴシック" pitchFamily="34" charset="-128"/>
              </a:rPr>
              <a:t>www.e-sciencetalk.eu</a:t>
            </a:r>
            <a:endParaRPr lang="en-US" b="1"/>
          </a:p>
          <a:p>
            <a:pPr eaLnBrk="1" hangingPunct="1"/>
            <a:endParaRPr lang="en-GB"/>
          </a:p>
        </p:txBody>
      </p:sp>
      <p:sp>
        <p:nvSpPr>
          <p:cNvPr id="4099" name="Rectangle 11"/>
          <p:cNvSpPr>
            <a:spLocks noGrp="1" noChangeArrowheads="1"/>
          </p:cNvSpPr>
          <p:nvPr/>
        </p:nvSpPr>
        <p:spPr bwMode="auto">
          <a:xfrm>
            <a:off x="4699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600" b="1" dirty="0" smtClean="0"/>
              <a:t>The future of e-</a:t>
            </a:r>
            <a:r>
              <a:rPr lang="en-US" sz="3600" b="1" dirty="0" err="1" smtClean="0"/>
              <a:t>ScienceTalk</a:t>
            </a:r>
            <a:endParaRPr lang="en-US" sz="3600" b="1" dirty="0"/>
          </a:p>
          <a:p>
            <a:pPr marL="342900" indent="-342900" algn="ctr">
              <a:spcBef>
                <a:spcPct val="20000"/>
              </a:spcBef>
            </a:pPr>
            <a:endParaRPr lang="en-US" dirty="0"/>
          </a:p>
          <a:p>
            <a:pPr marL="342900" indent="-342900" algn="ctr">
              <a:spcBef>
                <a:spcPct val="20000"/>
              </a:spcBef>
            </a:pPr>
            <a:r>
              <a:rPr lang="en-US" sz="2400" dirty="0" smtClean="0"/>
              <a:t>Catherine </a:t>
            </a:r>
            <a:r>
              <a:rPr lang="en-US" sz="2400" dirty="0" err="1" smtClean="0"/>
              <a:t>Gater</a:t>
            </a:r>
            <a:endParaRPr lang="en-US" sz="2400" dirty="0"/>
          </a:p>
          <a:p>
            <a:pPr marL="342900" indent="-342900" algn="ctr">
              <a:spcBef>
                <a:spcPct val="20000"/>
              </a:spcBef>
            </a:pPr>
            <a:r>
              <a:rPr lang="en-US" sz="2400" dirty="0"/>
              <a:t>e-</a:t>
            </a:r>
            <a:r>
              <a:rPr lang="en-US" sz="2400" dirty="0" err="1"/>
              <a:t>ScienceTalk</a:t>
            </a:r>
            <a:r>
              <a:rPr lang="en-US" sz="2400" dirty="0"/>
              <a:t> </a:t>
            </a:r>
            <a:r>
              <a:rPr lang="en-US" sz="2400" dirty="0" smtClean="0"/>
              <a:t>Project Coordinator, EGI.eu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5924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CEC1-10DC-BC4D-9637-CBBEC6BC3C3B}" type="slidenum">
              <a:rPr lang="en-US"/>
              <a:pPr/>
              <a:t>10</a:t>
            </a:fld>
            <a:endParaRPr lang="en-US"/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0180" name="Rectangle 4"/>
          <p:cNvSpPr>
            <a:spLocks/>
          </p:cNvSpPr>
          <p:nvPr/>
        </p:nvSpPr>
        <p:spPr bwMode="auto"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 algn="l">
              <a:spcBef>
                <a:spcPts val="800"/>
              </a:spcBef>
            </a:pPr>
            <a:r>
              <a:rPr lang="en-US" sz="24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GridGuide</a:t>
            </a:r>
          </a:p>
        </p:txBody>
      </p:sp>
      <p:sp>
        <p:nvSpPr>
          <p:cNvPr id="50181" name="Rectangle 5"/>
          <p:cNvSpPr>
            <a:spLocks/>
          </p:cNvSpPr>
          <p:nvPr/>
        </p:nvSpPr>
        <p:spPr bwMode="auto">
          <a:xfrm>
            <a:off x="468313" y="2349500"/>
            <a:ext cx="40513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342900" indent="-342900" algn="l">
              <a:spcBef>
                <a:spcPts val="800"/>
              </a:spcBef>
              <a:buSzPct val="100000"/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Now </a:t>
            </a:r>
            <a:r>
              <a:rPr lang="en-US" sz="1800" dirty="0" smtClean="0">
                <a:ea typeface="ＭＳ Ｐゴシック" charset="0"/>
                <a:sym typeface="Arial" charset="0"/>
              </a:rPr>
              <a:t>102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sites on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GridGuide</a:t>
            </a:r>
            <a:endParaRPr lang="en-US" sz="18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pPr marL="342900" indent="-342900" algn="l">
              <a:spcBef>
                <a:spcPts val="800"/>
              </a:spcBef>
              <a:buSzPct val="100000"/>
              <a:buFont typeface="Arial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Used by researchers to promote their projects</a:t>
            </a:r>
            <a:endParaRPr lang="en-US" sz="18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pPr marL="342900" indent="-342900" algn="l">
              <a:spcBef>
                <a:spcPts val="800"/>
              </a:spcBef>
              <a:buSzPct val="100000"/>
              <a:buFont typeface="Arial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Incorporated into e-</a:t>
            </a:r>
            <a:r>
              <a:rPr lang="en-US" sz="18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ScienceCity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as </a:t>
            </a:r>
            <a:r>
              <a:rPr lang="en-US" sz="18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GridPort</a:t>
            </a:r>
            <a:endParaRPr lang="en-US" sz="18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50182" name="Rectangle 6"/>
          <p:cNvSpPr>
            <a:spLocks/>
          </p:cNvSpPr>
          <p:nvPr/>
        </p:nvSpPr>
        <p:spPr bwMode="auto">
          <a:xfrm>
            <a:off x="446088" y="4233863"/>
            <a:ext cx="4051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 algn="l">
              <a:spcBef>
                <a:spcPts val="800"/>
              </a:spcBef>
            </a:pPr>
            <a:r>
              <a:rPr lang="en-US" sz="2400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Real Time Monitor</a:t>
            </a:r>
          </a:p>
        </p:txBody>
      </p:sp>
      <p:sp>
        <p:nvSpPr>
          <p:cNvPr id="50185" name="Rectangle 9"/>
          <p:cNvSpPr>
            <a:spLocks/>
          </p:cNvSpPr>
          <p:nvPr/>
        </p:nvSpPr>
        <p:spPr bwMode="auto">
          <a:xfrm>
            <a:off x="468313" y="4876800"/>
            <a:ext cx="433228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50800" tIns="50800" bIns="50800"/>
          <a:lstStyle/>
          <a:p>
            <a:pPr marL="331788" indent="-331788" algn="l">
              <a:buSzPct val="100000"/>
              <a:buFont typeface="Arial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Seen by around 30,000 at events</a:t>
            </a:r>
            <a:endParaRPr lang="en-US" sz="18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pPr marL="331788" indent="-331788" algn="l">
              <a:buSzPct val="100000"/>
              <a:buFont typeface="Arial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Adopted by the Science Museum for the Collider exhibition – potentially tens of thousands of visitors</a:t>
            </a:r>
            <a:endParaRPr lang="en-US" sz="20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50187" name="Rectangle 11"/>
          <p:cNvSpPr>
            <a:spLocks/>
          </p:cNvSpPr>
          <p:nvPr/>
        </p:nvSpPr>
        <p:spPr bwMode="auto">
          <a:xfrm>
            <a:off x="382588" y="1003300"/>
            <a:ext cx="62611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3600" dirty="0" smtClean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Impact</a:t>
            </a:r>
            <a:endParaRPr lang="en-US" sz="3600" dirty="0">
              <a:solidFill>
                <a:srgbClr val="6666FF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838200"/>
          </a:xfrm>
        </p:spPr>
        <p:txBody>
          <a:bodyPr/>
          <a:lstStyle/>
          <a:p>
            <a:r>
              <a:rPr lang="en-GB" dirty="0" err="1" smtClean="0"/>
              <a:t>GridGuide</a:t>
            </a:r>
            <a:r>
              <a:rPr lang="en-GB" dirty="0" smtClean="0"/>
              <a:t> and RTM</a:t>
            </a:r>
            <a:endParaRPr lang="en-GB" sz="3600" b="1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</p:spPr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04143"/>
            <a:ext cx="4134133" cy="4048125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PY3 Review, 13 Sep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6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268539" y="2030413"/>
            <a:ext cx="6799262" cy="3608387"/>
          </a:xfrm>
          <a:ln/>
        </p:spPr>
        <p:txBody>
          <a:bodyPr>
            <a:normAutofit fontScale="92500" lnSpcReduction="10000"/>
          </a:bodyPr>
          <a:lstStyle/>
          <a:p>
            <a:pPr marL="0" indent="0">
              <a:buFont typeface="Arial" charset="0"/>
              <a:buNone/>
            </a:pPr>
            <a:r>
              <a:rPr lang="en-US" sz="2000" dirty="0" err="1">
                <a:latin typeface="Arial Bold" charset="0"/>
                <a:cs typeface="Arial Bold" charset="0"/>
                <a:sym typeface="Arial Bold" charset="0"/>
              </a:rPr>
              <a:t>GridGuide</a:t>
            </a:r>
            <a:endParaRPr lang="en-US" sz="2000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r>
              <a:rPr lang="en-US" sz="1800" dirty="0"/>
              <a:t>Low response to our campaign to increase the content on existing </a:t>
            </a:r>
            <a:r>
              <a:rPr lang="en-US" sz="1800" dirty="0" smtClean="0"/>
              <a:t>guides</a:t>
            </a:r>
            <a:endParaRPr lang="en-US" sz="1800" dirty="0"/>
          </a:p>
          <a:p>
            <a:r>
              <a:rPr lang="en-US" sz="1800" dirty="0" smtClean="0"/>
              <a:t>Sustained as </a:t>
            </a:r>
            <a:r>
              <a:rPr lang="en-US" sz="1800" dirty="0" err="1" smtClean="0"/>
              <a:t>GridPort</a:t>
            </a:r>
            <a:r>
              <a:rPr lang="en-US" sz="1800" dirty="0" smtClean="0"/>
              <a:t> within the e-</a:t>
            </a:r>
            <a:r>
              <a:rPr lang="en-US" sz="1800" dirty="0" err="1" smtClean="0"/>
              <a:t>ScienceCity</a:t>
            </a:r>
            <a:endParaRPr lang="en-US" sz="1800" dirty="0"/>
          </a:p>
          <a:p>
            <a:pPr marL="0" indent="0">
              <a:buFont typeface="Arial" charset="0"/>
              <a:buNone/>
            </a:pPr>
            <a:endParaRPr lang="en-US" sz="2000" dirty="0"/>
          </a:p>
          <a:p>
            <a:pPr marL="0" indent="0">
              <a:buFont typeface="Arial" charset="0"/>
              <a:buNone/>
            </a:pPr>
            <a:r>
              <a:rPr lang="en-US" sz="2000" dirty="0">
                <a:latin typeface="Arial Bold" charset="0"/>
                <a:cs typeface="Arial Bold" charset="0"/>
                <a:sym typeface="Arial Bold" charset="0"/>
              </a:rPr>
              <a:t>RTM</a:t>
            </a:r>
            <a:endParaRPr lang="en-US" sz="2000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r>
              <a:rPr lang="en-US" sz="1800" dirty="0"/>
              <a:t>One of our most popular </a:t>
            </a:r>
            <a:r>
              <a:rPr lang="en-US" sz="1800" dirty="0" smtClean="0"/>
              <a:t>products</a:t>
            </a:r>
            <a:endParaRPr lang="en-US" sz="1800" dirty="0"/>
          </a:p>
          <a:p>
            <a:r>
              <a:rPr lang="en-US" sz="1800" dirty="0"/>
              <a:t>Users are interested in developing the </a:t>
            </a:r>
            <a:r>
              <a:rPr lang="en-US" sz="1800" dirty="0" smtClean="0"/>
              <a:t>RTM</a:t>
            </a:r>
          </a:p>
          <a:p>
            <a:r>
              <a:rPr lang="en-US" sz="1800" dirty="0" smtClean="0"/>
              <a:t>Potential for new LHC data to be included</a:t>
            </a:r>
            <a:endParaRPr lang="en-US" sz="1800" dirty="0"/>
          </a:p>
          <a:p>
            <a:r>
              <a:rPr lang="en-US" sz="1800" dirty="0"/>
              <a:t>RTM can not be maintained </a:t>
            </a:r>
            <a:r>
              <a:rPr lang="en-US" sz="1800" dirty="0" smtClean="0"/>
              <a:t>long term using </a:t>
            </a:r>
            <a:r>
              <a:rPr lang="en-US" sz="1800" dirty="0"/>
              <a:t>best effort or volunteer </a:t>
            </a:r>
            <a:r>
              <a:rPr lang="en-US" sz="1800" dirty="0" smtClean="0"/>
              <a:t>effort</a:t>
            </a:r>
            <a:endParaRPr lang="en-US" sz="1800" dirty="0"/>
          </a:p>
          <a:p>
            <a:pPr marL="0" indent="0">
              <a:buFont typeface="Arial" charset="0"/>
              <a:buNone/>
            </a:pPr>
            <a:r>
              <a:rPr lang="en-US" sz="2000" dirty="0"/>
              <a:t> </a:t>
            </a:r>
          </a:p>
        </p:txBody>
      </p:sp>
      <p:pic>
        <p:nvPicPr>
          <p:cNvPr id="52227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" b="1888"/>
          <a:stretch>
            <a:fillRect/>
          </a:stretch>
        </p:blipFill>
        <p:spPr bwMode="auto">
          <a:xfrm>
            <a:off x="539750" y="2060575"/>
            <a:ext cx="10795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76700"/>
            <a:ext cx="17684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2230" name="Rectangle 6"/>
          <p:cNvSpPr>
            <a:spLocks/>
          </p:cNvSpPr>
          <p:nvPr/>
        </p:nvSpPr>
        <p:spPr bwMode="auto">
          <a:xfrm>
            <a:off x="268288" y="1270000"/>
            <a:ext cx="31623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3600" dirty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Sustainability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838200"/>
          </a:xfrm>
        </p:spPr>
        <p:txBody>
          <a:bodyPr/>
          <a:lstStyle/>
          <a:p>
            <a:r>
              <a:rPr lang="en-GB" dirty="0" err="1" smtClean="0"/>
              <a:t>GridGuide</a:t>
            </a:r>
            <a:r>
              <a:rPr lang="en-GB" dirty="0" smtClean="0"/>
              <a:t> and RTM</a:t>
            </a:r>
            <a:endParaRPr lang="en-GB" sz="3600" b="1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</p:spPr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PY3 Review, 13 Sep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5257800"/>
            <a:ext cx="8229600" cy="1295400"/>
          </a:xfrm>
          <a:ln/>
        </p:spPr>
        <p:txBody>
          <a:bodyPr>
            <a:normAutofit fontScale="92500" lnSpcReduction="10000"/>
          </a:bodyPr>
          <a:lstStyle/>
          <a:p>
            <a:pPr marL="382588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000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Greater % referrals from social </a:t>
            </a:r>
            <a:r>
              <a:rPr lang="en-US" sz="2000" dirty="0" smtClean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media </a:t>
            </a:r>
            <a:endParaRPr lang="en-US" sz="2000" dirty="0" smtClean="0"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pPr marL="382588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000" dirty="0" err="1" smtClean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iSGTW</a:t>
            </a:r>
            <a:r>
              <a:rPr lang="en-US" sz="2000" dirty="0" smtClean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 website has received 421,222 unique visitors and over 1 million page views</a:t>
            </a:r>
          </a:p>
          <a:p>
            <a:pPr marL="382588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Over 8770 subscribers, 241 more than the project target</a:t>
            </a:r>
            <a:endParaRPr lang="en-US" sz="2000" dirty="0"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11D8CEC1-10DC-BC4D-9637-CBBEC6BC3C3B}" type="slidenum">
              <a:rPr lang="en-US"/>
              <a:pPr/>
              <a:t>12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838200"/>
          </a:xfrm>
        </p:spPr>
        <p:txBody>
          <a:bodyPr/>
          <a:lstStyle/>
          <a:p>
            <a:r>
              <a:rPr lang="en-GB" dirty="0" err="1" smtClean="0"/>
              <a:t>iSGTW</a:t>
            </a:r>
            <a:endParaRPr lang="en-GB" sz="3600" b="1" dirty="0"/>
          </a:p>
        </p:txBody>
      </p:sp>
      <p:sp>
        <p:nvSpPr>
          <p:cNvPr id="26" name="Rectangle 11"/>
          <p:cNvSpPr>
            <a:spLocks/>
          </p:cNvSpPr>
          <p:nvPr/>
        </p:nvSpPr>
        <p:spPr bwMode="auto">
          <a:xfrm>
            <a:off x="382588" y="1003300"/>
            <a:ext cx="62611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3600" dirty="0" smtClean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Impact</a:t>
            </a:r>
            <a:endParaRPr lang="en-US" sz="3600" dirty="0">
              <a:solidFill>
                <a:srgbClr val="6666FF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447800" y="3962400"/>
            <a:ext cx="2692660" cy="49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1796 Twitter followers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825870" y="1301750"/>
            <a:ext cx="2692660" cy="49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</a:rPr>
              <a:t>1297 Facebook likes</a:t>
            </a:r>
            <a:endParaRPr lang="en-US" sz="18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2286203"/>
              </p:ext>
            </p:extLst>
          </p:nvPr>
        </p:nvGraphicFramePr>
        <p:xfrm>
          <a:off x="152400" y="1600200"/>
          <a:ext cx="3924300" cy="359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1851" t="1851" r="847" b="2393"/>
          <a:stretch/>
        </p:blipFill>
        <p:spPr>
          <a:xfrm>
            <a:off x="4584700" y="1752600"/>
            <a:ext cx="3492000" cy="3168000"/>
          </a:xfrm>
          <a:prstGeom prst="rect">
            <a:avLst/>
          </a:prstGeom>
        </p:spPr>
      </p:pic>
      <p:sp>
        <p:nvSpPr>
          <p:cNvPr id="2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PY3 Review, 13 Sep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65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 smtClean="0">
                <a:cs typeface="Arial Bold" charset="0"/>
              </a:rPr>
              <a:t>iSGTW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12900"/>
            <a:ext cx="8229600" cy="4525963"/>
          </a:xfrm>
          <a:ln/>
        </p:spPr>
        <p:txBody>
          <a:bodyPr>
            <a:normAutofit fontScale="92500"/>
          </a:bodyPr>
          <a:lstStyle/>
          <a:p>
            <a:r>
              <a:rPr lang="en-US" sz="2000" dirty="0"/>
              <a:t>ISGTW continues to </a:t>
            </a:r>
            <a:r>
              <a:rPr lang="en-US" sz="2000" dirty="0">
                <a:sym typeface="Arial Bold" charset="0"/>
              </a:rPr>
              <a:t>nurture a network of unfunded contributors </a:t>
            </a:r>
            <a:r>
              <a:rPr lang="en-US" sz="2000" dirty="0"/>
              <a:t>from a wide range of projects in all its contributing regions. </a:t>
            </a:r>
          </a:p>
          <a:p>
            <a:r>
              <a:rPr lang="en-US" sz="2000" dirty="0"/>
              <a:t>One of </a:t>
            </a:r>
            <a:r>
              <a:rPr lang="en-US" sz="2000" dirty="0" smtClean="0"/>
              <a:t>the unique </a:t>
            </a:r>
            <a:r>
              <a:rPr lang="en-US" sz="2000" dirty="0"/>
              <a:t>selling points is our </a:t>
            </a:r>
            <a:r>
              <a:rPr lang="en-US" sz="2000" dirty="0">
                <a:sym typeface="Arial Bold" charset="0"/>
              </a:rPr>
              <a:t>independent voice</a:t>
            </a:r>
            <a:r>
              <a:rPr lang="en-US" sz="2000" dirty="0"/>
              <a:t> in support of all areas of science and e-science. </a:t>
            </a:r>
          </a:p>
          <a:p>
            <a:r>
              <a:rPr lang="en-US" sz="2000" dirty="0" smtClean="0"/>
              <a:t>Positioned </a:t>
            </a:r>
            <a:r>
              <a:rPr lang="en-US" sz="2000" dirty="0" err="1"/>
              <a:t>iSGTW</a:t>
            </a:r>
            <a:r>
              <a:rPr lang="en-US" sz="2000" dirty="0"/>
              <a:t> as the </a:t>
            </a:r>
            <a:r>
              <a:rPr lang="en-US" sz="2000" dirty="0">
                <a:sym typeface="Arial Bold" charset="0"/>
              </a:rPr>
              <a:t>preferred channel </a:t>
            </a:r>
            <a:r>
              <a:rPr lang="en-US" sz="2000" dirty="0"/>
              <a:t>for the research community and major e-infrastructures in Europe (e.g. ESFRI, PRACE etc.) </a:t>
            </a:r>
            <a:endParaRPr lang="en-US" sz="2000" dirty="0"/>
          </a:p>
          <a:p>
            <a:r>
              <a:rPr lang="en-US" sz="2000" dirty="0" smtClean="0"/>
              <a:t>Ongoing media </a:t>
            </a:r>
            <a:r>
              <a:rPr lang="en-US" sz="2000" dirty="0"/>
              <a:t>partnerships (</a:t>
            </a:r>
            <a:r>
              <a:rPr lang="en-US" sz="2000" dirty="0">
                <a:sym typeface="Arial Bold" charset="0"/>
              </a:rPr>
              <a:t>I</a:t>
            </a:r>
            <a:r>
              <a:rPr lang="en-US" sz="2000" dirty="0"/>
              <a:t>SC Cloud Conference </a:t>
            </a:r>
            <a:r>
              <a:rPr lang="en-US" sz="2000" dirty="0" smtClean="0"/>
              <a:t>2013, ISC 2013, ISC Big Data)</a:t>
            </a:r>
            <a:endParaRPr lang="en-US" sz="2000" dirty="0"/>
          </a:p>
          <a:p>
            <a:r>
              <a:rPr lang="en-US" sz="2000" dirty="0"/>
              <a:t>Indiana University has secured NSF funds for an </a:t>
            </a:r>
            <a:r>
              <a:rPr lang="en-US" sz="2000" dirty="0" err="1"/>
              <a:t>iSGTW</a:t>
            </a:r>
            <a:r>
              <a:rPr lang="en-US" sz="2000" dirty="0"/>
              <a:t> US </a:t>
            </a:r>
            <a:r>
              <a:rPr lang="en-US" sz="2000" dirty="0" smtClean="0"/>
              <a:t>editor for </a:t>
            </a:r>
            <a:r>
              <a:rPr lang="en-US" sz="2000" dirty="0" smtClean="0"/>
              <a:t>3-5 </a:t>
            </a:r>
            <a:r>
              <a:rPr lang="en-US" sz="2000" dirty="0" smtClean="0"/>
              <a:t>years. </a:t>
            </a:r>
          </a:p>
          <a:p>
            <a:r>
              <a:rPr lang="en-US" sz="2000" dirty="0" smtClean="0"/>
              <a:t>Funding </a:t>
            </a:r>
            <a:r>
              <a:rPr lang="en-US" sz="2000" dirty="0" smtClean="0"/>
              <a:t>is needed from the EU side for  a dedicated editor </a:t>
            </a:r>
            <a:r>
              <a:rPr lang="en-US" sz="2000" dirty="0" smtClean="0"/>
              <a:t>role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Current funding is for 0.75 FTE for 12 months</a:t>
            </a:r>
          </a:p>
          <a:p>
            <a:r>
              <a:rPr lang="en-US" sz="2000" dirty="0" smtClean="0"/>
              <a:t>Content reduced to keep </a:t>
            </a:r>
            <a:r>
              <a:rPr lang="en-US" sz="2000" dirty="0" err="1" smtClean="0"/>
              <a:t>iSGTW</a:t>
            </a:r>
            <a:r>
              <a:rPr lang="en-US" sz="2000" dirty="0" smtClean="0"/>
              <a:t> sustainable as a weekly publication</a:t>
            </a:r>
          </a:p>
          <a:p>
            <a:endParaRPr lang="en-US" sz="2000" dirty="0" smtClean="0"/>
          </a:p>
        </p:txBody>
      </p:sp>
      <p:sp>
        <p:nvSpPr>
          <p:cNvPr id="4" name="Rectangle 6"/>
          <p:cNvSpPr>
            <a:spLocks/>
          </p:cNvSpPr>
          <p:nvPr/>
        </p:nvSpPr>
        <p:spPr bwMode="auto">
          <a:xfrm>
            <a:off x="242888" y="1009650"/>
            <a:ext cx="31623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3600" dirty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Sustainability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</p:spPr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PY3 Review, 13 Sep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43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      </a:t>
            </a:r>
            <a:r>
              <a:rPr lang="en-US" dirty="0" smtClean="0"/>
              <a:t>Future s</a:t>
            </a:r>
            <a:r>
              <a:rPr lang="en-US" sz="3600" b="1" dirty="0" smtClean="0">
                <a:solidFill>
                  <a:schemeClr val="tx1"/>
                </a:solidFill>
              </a:rPr>
              <a:t>ustainability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" y="1066800"/>
            <a:ext cx="8890000" cy="4525963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FF6600"/>
                </a:solidFill>
                <a:ea typeface="ＭＳ Ｐゴシック" pitchFamily="34" charset="-128"/>
              </a:rPr>
              <a:t>e-</a:t>
            </a:r>
            <a:r>
              <a:rPr lang="en-GB" sz="2000" b="1" dirty="0" err="1">
                <a:solidFill>
                  <a:srgbClr val="FF6600"/>
                </a:solidFill>
                <a:ea typeface="ＭＳ Ｐゴシック" pitchFamily="34" charset="-128"/>
              </a:rPr>
              <a:t>ScienceBriefings</a:t>
            </a:r>
            <a:endParaRPr lang="en-GB" sz="2000" b="1" dirty="0">
              <a:solidFill>
                <a:srgbClr val="FF6600"/>
              </a:solidFill>
              <a:ea typeface="ＭＳ Ｐゴシック" pitchFamily="34" charset="-128"/>
            </a:endParaRPr>
          </a:p>
          <a:p>
            <a:r>
              <a:rPr lang="en-GB" sz="2000" dirty="0" smtClean="0">
                <a:ea typeface="ＭＳ Ｐゴシック" pitchFamily="34" charset="-128"/>
              </a:rPr>
              <a:t>Will not be produced </a:t>
            </a:r>
            <a:r>
              <a:rPr lang="en-GB" sz="2000" dirty="0">
                <a:ea typeface="ＭＳ Ｐゴシック" pitchFamily="34" charset="-128"/>
              </a:rPr>
              <a:t>after the e-</a:t>
            </a:r>
            <a:r>
              <a:rPr lang="en-GB" sz="2000" dirty="0" err="1">
                <a:ea typeface="ＭＳ Ｐゴシック" pitchFamily="34" charset="-128"/>
              </a:rPr>
              <a:t>ScienceTalk</a:t>
            </a:r>
            <a:r>
              <a:rPr lang="en-GB" sz="2000" dirty="0">
                <a:ea typeface="ＭＳ Ｐゴシック" pitchFamily="34" charset="-128"/>
              </a:rPr>
              <a:t> project has </a:t>
            </a:r>
            <a:r>
              <a:rPr lang="en-GB" sz="2000" dirty="0" smtClean="0">
                <a:ea typeface="ＭＳ Ｐゴシック" pitchFamily="34" charset="-128"/>
              </a:rPr>
              <a:t>ended. </a:t>
            </a:r>
          </a:p>
          <a:p>
            <a:r>
              <a:rPr lang="en-GB" sz="2000" dirty="0" smtClean="0">
                <a:ea typeface="ＭＳ Ｐゴシック" pitchFamily="34" charset="-128"/>
              </a:rPr>
              <a:t>Policy work to continue with EGI.eu</a:t>
            </a:r>
          </a:p>
          <a:p>
            <a:r>
              <a:rPr lang="en-GB" sz="2000" dirty="0" smtClean="0">
                <a:ea typeface="ＭＳ Ｐゴシック" pitchFamily="34" charset="-128"/>
              </a:rPr>
              <a:t>Will be uploaded to the SEED Resource Library (Insight Publishers)</a:t>
            </a:r>
            <a:endParaRPr lang="en-GB" sz="2000" dirty="0">
              <a:ea typeface="ＭＳ Ｐゴシック" pitchFamily="34" charset="-128"/>
            </a:endParaRPr>
          </a:p>
          <a:p>
            <a:pPr marL="0" indent="0">
              <a:buNone/>
            </a:pPr>
            <a:endParaRPr lang="en-GB" sz="2000" b="1" dirty="0" smtClean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GB" sz="2000" b="1" dirty="0" err="1" smtClean="0">
                <a:solidFill>
                  <a:srgbClr val="FF6600"/>
                </a:solidFill>
                <a:ea typeface="ＭＳ Ｐゴシック" pitchFamily="34" charset="-128"/>
              </a:rPr>
              <a:t>GridCafé</a:t>
            </a:r>
            <a:r>
              <a:rPr lang="en-GB" sz="2000" b="1" dirty="0" smtClean="0">
                <a:solidFill>
                  <a:srgbClr val="FF6600"/>
                </a:solidFill>
                <a:ea typeface="ＭＳ Ｐゴシック" pitchFamily="34" charset="-128"/>
              </a:rPr>
              <a:t> </a:t>
            </a:r>
            <a:r>
              <a:rPr lang="en-GB" sz="2000" b="1" dirty="0">
                <a:solidFill>
                  <a:srgbClr val="FF6600"/>
                </a:solidFill>
                <a:ea typeface="ＭＳ Ｐゴシック" pitchFamily="34" charset="-128"/>
              </a:rPr>
              <a:t>and e-Science City</a:t>
            </a:r>
          </a:p>
          <a:p>
            <a:r>
              <a:rPr lang="en-GB" sz="2000" dirty="0" err="1">
                <a:ea typeface="ＭＳ Ｐゴシック" pitchFamily="34" charset="-128"/>
              </a:rPr>
              <a:t>GridCafé</a:t>
            </a:r>
            <a:r>
              <a:rPr lang="en-GB" sz="2000" dirty="0">
                <a:ea typeface="ＭＳ Ｐゴシック" pitchFamily="34" charset="-128"/>
              </a:rPr>
              <a:t> </a:t>
            </a:r>
            <a:r>
              <a:rPr lang="en-GB" sz="2000" dirty="0" smtClean="0">
                <a:ea typeface="ＭＳ Ｐゴシック" pitchFamily="34" charset="-128"/>
              </a:rPr>
              <a:t>is a </a:t>
            </a:r>
            <a:r>
              <a:rPr lang="en-GB" sz="2000" dirty="0">
                <a:ea typeface="ＭＳ Ｐゴシック" pitchFamily="34" charset="-128"/>
              </a:rPr>
              <a:t>long-lasting and sustainable product, having been launched in 2004. </a:t>
            </a:r>
            <a:endParaRPr lang="en-GB" sz="2000" dirty="0" smtClean="0">
              <a:ea typeface="ＭＳ Ｐゴシック" pitchFamily="34" charset="-128"/>
            </a:endParaRPr>
          </a:p>
          <a:p>
            <a:r>
              <a:rPr lang="en-GB" sz="2000" dirty="0" smtClean="0">
                <a:ea typeface="ＭＳ Ｐゴシック" pitchFamily="34" charset="-128"/>
              </a:rPr>
              <a:t>Maintenance </a:t>
            </a:r>
            <a:r>
              <a:rPr lang="en-GB" sz="2000" dirty="0">
                <a:ea typeface="ＭＳ Ｐゴシック" pitchFamily="34" charset="-128"/>
              </a:rPr>
              <a:t>of the website in terms of updating content is </a:t>
            </a:r>
            <a:r>
              <a:rPr lang="en-GB" sz="2000" dirty="0" smtClean="0">
                <a:ea typeface="ＭＳ Ｐゴシック" pitchFamily="34" charset="-128"/>
              </a:rPr>
              <a:t>expected to </a:t>
            </a:r>
            <a:r>
              <a:rPr lang="en-GB" sz="2000" dirty="0">
                <a:ea typeface="ＭＳ Ｐゴシック" pitchFamily="34" charset="-128"/>
              </a:rPr>
              <a:t>be relatively low </a:t>
            </a:r>
            <a:r>
              <a:rPr lang="en-GB" sz="2000" dirty="0" smtClean="0">
                <a:ea typeface="ＭＳ Ｐゴシック" pitchFamily="34" charset="-128"/>
              </a:rPr>
              <a:t>now the </a:t>
            </a:r>
            <a:r>
              <a:rPr lang="en-GB" sz="2000" dirty="0">
                <a:ea typeface="ＭＳ Ｐゴシック" pitchFamily="34" charset="-128"/>
              </a:rPr>
              <a:t>e-</a:t>
            </a:r>
            <a:r>
              <a:rPr lang="en-GB" sz="2000" dirty="0" err="1">
                <a:ea typeface="ＭＳ Ｐゴシック" pitchFamily="34" charset="-128"/>
              </a:rPr>
              <a:t>ScienceCity</a:t>
            </a:r>
            <a:r>
              <a:rPr lang="en-GB" sz="2000" dirty="0">
                <a:ea typeface="ＭＳ Ｐゴシック" pitchFamily="34" charset="-128"/>
              </a:rPr>
              <a:t> is </a:t>
            </a:r>
            <a:r>
              <a:rPr lang="en-GB" sz="2000" dirty="0" smtClean="0">
                <a:ea typeface="ＭＳ Ｐゴシック" pitchFamily="34" charset="-128"/>
              </a:rPr>
              <a:t>completed. </a:t>
            </a:r>
          </a:p>
          <a:p>
            <a:r>
              <a:rPr lang="en-GB" sz="2000" dirty="0" smtClean="0">
                <a:ea typeface="ＭＳ Ｐゴシック" pitchFamily="34" charset="-128"/>
              </a:rPr>
              <a:t>URLs purchased for 6 years </a:t>
            </a:r>
          </a:p>
          <a:p>
            <a:r>
              <a:rPr lang="en-GB" sz="2000" dirty="0" smtClean="0">
                <a:ea typeface="ＭＳ Ｐゴシック" pitchFamily="34" charset="-128"/>
              </a:rPr>
              <a:t>Available as a standalone site on a USB key for the Schools Pack</a:t>
            </a:r>
            <a:endParaRPr lang="en-GB" sz="2000" dirty="0">
              <a:ea typeface="ＭＳ Ｐゴシック" pitchFamily="34" charset="-128"/>
            </a:endParaRPr>
          </a:p>
          <a:p>
            <a:r>
              <a:rPr lang="en-GB" sz="2000" dirty="0" smtClean="0">
                <a:ea typeface="ＭＳ Ｐゴシック" pitchFamily="34" charset="-128"/>
              </a:rPr>
              <a:t>Created </a:t>
            </a:r>
            <a:r>
              <a:rPr lang="en-GB" sz="2000" dirty="0" smtClean="0">
                <a:ea typeface="ＭＳ Ｐゴシック" pitchFamily="34" charset="-128"/>
              </a:rPr>
              <a:t>plain </a:t>
            </a:r>
            <a:r>
              <a:rPr lang="en-GB" sz="2000" dirty="0">
                <a:ea typeface="ＭＳ Ｐゴシック" pitchFamily="34" charset="-128"/>
              </a:rPr>
              <a:t>static versions of the websites that do not use </a:t>
            </a:r>
            <a:r>
              <a:rPr lang="en-GB" sz="2000" dirty="0">
                <a:ea typeface="ＭＳ Ｐゴシック" pitchFamily="34" charset="-128"/>
              </a:rPr>
              <a:t>databases/scripts and the full site has been archived</a:t>
            </a:r>
          </a:p>
          <a:p>
            <a:r>
              <a:rPr lang="en-GB" sz="2000" dirty="0" smtClean="0">
                <a:ea typeface="ＭＳ Ｐゴシック" pitchFamily="34" charset="-128"/>
              </a:rPr>
              <a:t>Funding needed for future development and marketing. </a:t>
            </a:r>
            <a:endParaRPr lang="en-GB" sz="2000" b="1" dirty="0"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PY3 Review, 13 Sep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2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      </a:t>
            </a:r>
            <a:r>
              <a:rPr lang="en-US" sz="3600" b="1" dirty="0" smtClean="0">
                <a:solidFill>
                  <a:schemeClr val="tx1"/>
                </a:solidFill>
              </a:rPr>
              <a:t>Future sustainability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686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err="1" smtClean="0">
                <a:solidFill>
                  <a:srgbClr val="FF6600"/>
                </a:solidFill>
                <a:ea typeface="ＭＳ Ｐゴシック" pitchFamily="34" charset="-128"/>
              </a:rPr>
              <a:t>GridCast</a:t>
            </a:r>
            <a:endParaRPr lang="en-GB" sz="2000" b="1" dirty="0">
              <a:ea typeface="ＭＳ Ｐゴシック" pitchFamily="34" charset="-128"/>
            </a:endParaRPr>
          </a:p>
          <a:p>
            <a:r>
              <a:rPr lang="en-GB" sz="2000" dirty="0" err="1" smtClean="0">
                <a:ea typeface="ＭＳ Ｐゴシック" pitchFamily="34" charset="-128"/>
              </a:rPr>
              <a:t>GridCast</a:t>
            </a:r>
            <a:r>
              <a:rPr lang="en-GB" sz="2000" dirty="0" smtClean="0">
                <a:ea typeface="ＭＳ Ｐゴシック" pitchFamily="34" charset="-128"/>
              </a:rPr>
              <a:t> </a:t>
            </a:r>
            <a:r>
              <a:rPr lang="en-GB" sz="2000" dirty="0">
                <a:ea typeface="ＭＳ Ｐゴシック" pitchFamily="34" charset="-128"/>
              </a:rPr>
              <a:t>was originally produced by CERN and therefore has already been shown to be </a:t>
            </a:r>
            <a:r>
              <a:rPr lang="en-GB" sz="2000" dirty="0" smtClean="0">
                <a:ea typeface="ＭＳ Ｐゴシック" pitchFamily="34" charset="-128"/>
              </a:rPr>
              <a:t>sustainable.  </a:t>
            </a:r>
          </a:p>
          <a:p>
            <a:r>
              <a:rPr lang="en-GB" sz="2000" dirty="0" smtClean="0">
                <a:ea typeface="ＭＳ Ｐゴシック" pitchFamily="34" charset="-128"/>
              </a:rPr>
              <a:t>Voluntary blogging </a:t>
            </a:r>
            <a:r>
              <a:rPr lang="en-GB" sz="2000" dirty="0">
                <a:ea typeface="ＭＳ Ｐゴシック" pitchFamily="34" charset="-128"/>
              </a:rPr>
              <a:t>by people outside the e-</a:t>
            </a:r>
            <a:r>
              <a:rPr lang="en-GB" sz="2000" dirty="0" err="1">
                <a:ea typeface="ＭＳ Ｐゴシック" pitchFamily="34" charset="-128"/>
              </a:rPr>
              <a:t>ScienceTalk</a:t>
            </a:r>
            <a:r>
              <a:rPr lang="en-GB" sz="2000" dirty="0">
                <a:ea typeface="ＭＳ Ｐゴシック" pitchFamily="34" charset="-128"/>
              </a:rPr>
              <a:t> project </a:t>
            </a:r>
            <a:r>
              <a:rPr lang="en-GB" sz="2000" dirty="0" smtClean="0">
                <a:ea typeface="ＭＳ Ｐゴシック" pitchFamily="34" charset="-128"/>
              </a:rPr>
              <a:t>has built </a:t>
            </a:r>
            <a:r>
              <a:rPr lang="en-GB" sz="2000" dirty="0">
                <a:ea typeface="ＭＳ Ｐゴシック" pitchFamily="34" charset="-128"/>
              </a:rPr>
              <a:t>an online community of </a:t>
            </a:r>
            <a:r>
              <a:rPr lang="en-GB" sz="2000" dirty="0" smtClean="0">
                <a:ea typeface="ＭＳ Ｐゴシック" pitchFamily="34" charset="-128"/>
              </a:rPr>
              <a:t>over 100 regular </a:t>
            </a:r>
            <a:r>
              <a:rPr lang="en-GB" sz="2000" dirty="0" smtClean="0">
                <a:ea typeface="ＭＳ Ｐゴシック" pitchFamily="34" charset="-128"/>
              </a:rPr>
              <a:t>contributors.</a:t>
            </a:r>
          </a:p>
          <a:p>
            <a:r>
              <a:rPr lang="en-GB" sz="2000" dirty="0" smtClean="0">
                <a:ea typeface="ＭＳ Ｐゴシック" pitchFamily="34" charset="-128"/>
              </a:rPr>
              <a:t>Moderator needed to </a:t>
            </a:r>
            <a:r>
              <a:rPr lang="en-GB" sz="2000" dirty="0">
                <a:ea typeface="ＭＳ Ｐゴシック" pitchFamily="34" charset="-128"/>
              </a:rPr>
              <a:t>ensure content is up-to-date, relevant and appropriate to the </a:t>
            </a:r>
            <a:r>
              <a:rPr lang="en-GB" sz="2000" dirty="0" smtClean="0">
                <a:ea typeface="ＭＳ Ｐゴシック" pitchFamily="34" charset="-128"/>
              </a:rPr>
              <a:t>users and to recruit bloggers.</a:t>
            </a:r>
          </a:p>
          <a:p>
            <a:r>
              <a:rPr lang="en-GB" sz="2000" dirty="0" smtClean="0">
                <a:ea typeface="ＭＳ Ｐゴシック" pitchFamily="34" charset="-128"/>
              </a:rPr>
              <a:t>Funded effort needed to continue video contributions.</a:t>
            </a:r>
          </a:p>
          <a:p>
            <a:endParaRPr lang="en-GB" sz="2000" b="1" dirty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GB" sz="2000" b="1" dirty="0" err="1" smtClean="0">
                <a:solidFill>
                  <a:srgbClr val="FF6600"/>
                </a:solidFill>
                <a:ea typeface="ＭＳ Ｐゴシック" pitchFamily="34" charset="-128"/>
              </a:rPr>
              <a:t>GridGuide</a:t>
            </a:r>
            <a:r>
              <a:rPr lang="en-GB" sz="2000" b="1" dirty="0" smtClean="0">
                <a:solidFill>
                  <a:srgbClr val="FF6600"/>
                </a:solidFill>
                <a:ea typeface="ＭＳ Ｐゴシック" pitchFamily="34" charset="-128"/>
              </a:rPr>
              <a:t> </a:t>
            </a:r>
            <a:r>
              <a:rPr lang="en-GB" sz="2000" b="1" dirty="0">
                <a:solidFill>
                  <a:srgbClr val="FF6600"/>
                </a:solidFill>
                <a:ea typeface="ＭＳ Ｐゴシック" pitchFamily="34" charset="-128"/>
              </a:rPr>
              <a:t>and Real Time Monitor</a:t>
            </a:r>
          </a:p>
          <a:p>
            <a:r>
              <a:rPr lang="en-GB" sz="2000" dirty="0" err="1" smtClean="0">
                <a:ea typeface="ＭＳ Ｐゴシック" pitchFamily="34" charset="-128"/>
              </a:rPr>
              <a:t>GridGuide</a:t>
            </a:r>
            <a:r>
              <a:rPr lang="en-GB" sz="2000" dirty="0" smtClean="0">
                <a:ea typeface="ＭＳ Ｐゴシック" pitchFamily="34" charset="-128"/>
              </a:rPr>
              <a:t> audience not </a:t>
            </a:r>
            <a:r>
              <a:rPr lang="en-GB" sz="2000" dirty="0">
                <a:ea typeface="ＭＳ Ｐゴシック" pitchFamily="34" charset="-128"/>
              </a:rPr>
              <a:t>as well defined as the other </a:t>
            </a:r>
            <a:r>
              <a:rPr lang="en-GB" sz="2000" dirty="0" smtClean="0">
                <a:ea typeface="ＭＳ Ｐゴシック" pitchFamily="34" charset="-128"/>
              </a:rPr>
              <a:t>products</a:t>
            </a:r>
            <a:r>
              <a:rPr lang="en-GB" sz="2000" dirty="0">
                <a:ea typeface="ＭＳ Ｐゴシック" pitchFamily="34" charset="-128"/>
              </a:rPr>
              <a:t>. </a:t>
            </a:r>
            <a:endParaRPr lang="en-GB" sz="2000" dirty="0" smtClean="0">
              <a:ea typeface="ＭＳ Ｐゴシック" pitchFamily="34" charset="-128"/>
            </a:endParaRPr>
          </a:p>
          <a:p>
            <a:r>
              <a:rPr lang="en-GB" sz="2000" dirty="0" err="1" smtClean="0">
                <a:ea typeface="ＭＳ Ｐゴシック" pitchFamily="34" charset="-128"/>
              </a:rPr>
              <a:t>GridGuide</a:t>
            </a:r>
            <a:r>
              <a:rPr lang="en-GB" sz="2000" dirty="0" smtClean="0">
                <a:ea typeface="ＭＳ Ｐゴシック" pitchFamily="34" charset="-128"/>
              </a:rPr>
              <a:t> now incorporated into the e-</a:t>
            </a:r>
            <a:r>
              <a:rPr lang="en-GB" sz="2000" dirty="0" err="1" smtClean="0">
                <a:ea typeface="ＭＳ Ｐゴシック" pitchFamily="34" charset="-128"/>
              </a:rPr>
              <a:t>ScienceCity</a:t>
            </a:r>
            <a:r>
              <a:rPr lang="en-GB" sz="2000" dirty="0" smtClean="0">
                <a:ea typeface="ＭＳ Ｐゴシック" pitchFamily="34" charset="-128"/>
              </a:rPr>
              <a:t> </a:t>
            </a:r>
            <a:r>
              <a:rPr lang="en-GB" sz="2000" dirty="0" smtClean="0">
                <a:ea typeface="ＭＳ Ｐゴシック" pitchFamily="34" charset="-128"/>
              </a:rPr>
              <a:t>to make it more sustainable.</a:t>
            </a:r>
          </a:p>
          <a:p>
            <a:r>
              <a:rPr lang="en-GB" sz="2000" dirty="0" smtClean="0">
                <a:ea typeface="ＭＳ Ｐゴシック" pitchFamily="34" charset="-128"/>
              </a:rPr>
              <a:t>The </a:t>
            </a:r>
            <a:r>
              <a:rPr lang="en-GB" sz="2000" dirty="0">
                <a:ea typeface="ＭＳ Ｐゴシック" pitchFamily="34" charset="-128"/>
              </a:rPr>
              <a:t>RTM has previously received development funding from </a:t>
            </a:r>
            <a:r>
              <a:rPr lang="en-GB" sz="2000" dirty="0" err="1">
                <a:ea typeface="ＭＳ Ｐゴシック" pitchFamily="34" charset="-128"/>
              </a:rPr>
              <a:t>GridPP</a:t>
            </a:r>
            <a:r>
              <a:rPr lang="en-GB" sz="2000" dirty="0">
                <a:ea typeface="ＭＳ Ｐゴシック" pitchFamily="34" charset="-128"/>
              </a:rPr>
              <a:t>, the UK’s grid for </a:t>
            </a:r>
            <a:r>
              <a:rPr lang="en-GB" sz="2000" dirty="0" smtClean="0">
                <a:ea typeface="ＭＳ Ｐゴシック" pitchFamily="34" charset="-128"/>
              </a:rPr>
              <a:t>physics</a:t>
            </a:r>
          </a:p>
          <a:p>
            <a:r>
              <a:rPr lang="en-GB" sz="2000" dirty="0" smtClean="0">
                <a:ea typeface="ＭＳ Ｐゴシック" pitchFamily="34" charset="-128"/>
              </a:rPr>
              <a:t>Supported by Imperial on a best effort basis for the Collider exhibition</a:t>
            </a:r>
            <a:endParaRPr lang="en-GB" sz="2000" dirty="0" smtClean="0">
              <a:ea typeface="ＭＳ Ｐゴシック" pitchFamily="34" charset="-128"/>
            </a:endParaRPr>
          </a:p>
          <a:p>
            <a:endParaRPr lang="en-GB" sz="2000" dirty="0">
              <a:ea typeface="ＭＳ Ｐゴシック" pitchFamily="34" charset="-128"/>
            </a:endParaRPr>
          </a:p>
          <a:p>
            <a:endParaRPr lang="en-GB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PY3 Review, 13 Sep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11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      </a:t>
            </a:r>
            <a:r>
              <a:rPr lang="en-US" sz="3600" b="1" dirty="0" smtClean="0">
                <a:solidFill>
                  <a:schemeClr val="tx1"/>
                </a:solidFill>
              </a:rPr>
              <a:t>Future sustainability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err="1" smtClean="0">
                <a:solidFill>
                  <a:srgbClr val="FF6600"/>
                </a:solidFill>
                <a:ea typeface="ＭＳ Ｐゴシック" pitchFamily="34" charset="-128"/>
              </a:rPr>
              <a:t>iSGTW</a:t>
            </a:r>
            <a:endParaRPr lang="en-GB" sz="2000" b="1" dirty="0">
              <a:solidFill>
                <a:srgbClr val="FF6600"/>
              </a:solidFill>
              <a:ea typeface="ＭＳ Ｐゴシック" pitchFamily="34" charset="-128"/>
            </a:endParaRPr>
          </a:p>
          <a:p>
            <a:r>
              <a:rPr lang="en-GB" sz="2000" dirty="0" err="1">
                <a:ea typeface="ＭＳ Ｐゴシック" pitchFamily="34" charset="-128"/>
              </a:rPr>
              <a:t>iSGTW</a:t>
            </a:r>
            <a:r>
              <a:rPr lang="en-GB" sz="2000" dirty="0">
                <a:ea typeface="ＭＳ Ｐゴシック" pitchFamily="34" charset="-128"/>
              </a:rPr>
              <a:t> </a:t>
            </a:r>
            <a:r>
              <a:rPr lang="en-GB" sz="2000" dirty="0" smtClean="0">
                <a:ea typeface="ＭＳ Ｐゴシック" pitchFamily="34" charset="-128"/>
              </a:rPr>
              <a:t>has built up many loyal </a:t>
            </a:r>
            <a:r>
              <a:rPr lang="en-GB" sz="2000" dirty="0">
                <a:ea typeface="ＭＳ Ｐゴシック" pitchFamily="34" charset="-128"/>
              </a:rPr>
              <a:t>subscribers </a:t>
            </a:r>
            <a:r>
              <a:rPr lang="en-GB" sz="2000" dirty="0" smtClean="0">
                <a:ea typeface="ＭＳ Ｐゴシック" pitchFamily="34" charset="-128"/>
              </a:rPr>
              <a:t>over the years. </a:t>
            </a:r>
          </a:p>
          <a:p>
            <a:r>
              <a:rPr lang="en-GB" sz="2000" dirty="0">
                <a:ea typeface="ＭＳ Ｐゴシック" pitchFamily="34" charset="-128"/>
              </a:rPr>
              <a:t>e</a:t>
            </a:r>
            <a:r>
              <a:rPr lang="en-GB" sz="2000" dirty="0" smtClean="0">
                <a:ea typeface="ＭＳ Ｐゴシック" pitchFamily="34" charset="-128"/>
              </a:rPr>
              <a:t>-</a:t>
            </a:r>
            <a:r>
              <a:rPr lang="en-GB" sz="2000" dirty="0" err="1" smtClean="0">
                <a:ea typeface="ＭＳ Ｐゴシック" pitchFamily="34" charset="-128"/>
              </a:rPr>
              <a:t>ScienceTalk</a:t>
            </a:r>
            <a:r>
              <a:rPr lang="en-GB" sz="2000" dirty="0" smtClean="0">
                <a:ea typeface="ＭＳ Ｐゴシック" pitchFamily="34" charset="-128"/>
              </a:rPr>
              <a:t> </a:t>
            </a:r>
            <a:r>
              <a:rPr lang="en-GB" sz="2000" dirty="0">
                <a:ea typeface="ＭＳ Ｐゴシック" pitchFamily="34" charset="-128"/>
              </a:rPr>
              <a:t>will continue to explore </a:t>
            </a:r>
            <a:r>
              <a:rPr lang="en-GB" sz="2000" dirty="0" smtClean="0">
                <a:ea typeface="ＭＳ Ｐゴシック" pitchFamily="34" charset="-128"/>
              </a:rPr>
              <a:t>media </a:t>
            </a:r>
            <a:r>
              <a:rPr lang="en-GB" sz="2000" dirty="0">
                <a:ea typeface="ＭＳ Ｐゴシック" pitchFamily="34" charset="-128"/>
              </a:rPr>
              <a:t>sponsorship and in-kind support from collaborating </a:t>
            </a:r>
            <a:r>
              <a:rPr lang="en-GB" sz="2000" dirty="0" smtClean="0">
                <a:ea typeface="ＭＳ Ｐゴシック" pitchFamily="34" charset="-128"/>
              </a:rPr>
              <a:t>projects</a:t>
            </a:r>
            <a:r>
              <a:rPr lang="en-GB" sz="2000" dirty="0">
                <a:ea typeface="ＭＳ Ｐゴシック" pitchFamily="34" charset="-128"/>
              </a:rPr>
              <a:t> </a:t>
            </a:r>
            <a:r>
              <a:rPr lang="en-GB" sz="2000" dirty="0" smtClean="0">
                <a:ea typeface="ＭＳ Ｐゴシック" pitchFamily="34" charset="-128"/>
              </a:rPr>
              <a:t>e.g. SC’13, ISC series, EUDAT</a:t>
            </a:r>
            <a:endParaRPr lang="en-GB" sz="2000" b="1" dirty="0">
              <a:ea typeface="ＭＳ Ｐゴシック" pitchFamily="34" charset="-128"/>
            </a:endParaRPr>
          </a:p>
          <a:p>
            <a:r>
              <a:rPr lang="en-GB" sz="2000" dirty="0">
                <a:ea typeface="ＭＳ Ｐゴシック" pitchFamily="34" charset="-128"/>
              </a:rPr>
              <a:t>Due to its partnership with the </a:t>
            </a:r>
            <a:r>
              <a:rPr lang="en-GB" sz="2000" dirty="0" smtClean="0">
                <a:ea typeface="ＭＳ Ｐゴシック" pitchFamily="34" charset="-128"/>
              </a:rPr>
              <a:t>Indiana University in </a:t>
            </a:r>
            <a:r>
              <a:rPr lang="en-GB" sz="2000" dirty="0">
                <a:ea typeface="ＭＳ Ｐゴシック" pitchFamily="34" charset="-128"/>
              </a:rPr>
              <a:t>the US, </a:t>
            </a:r>
            <a:r>
              <a:rPr lang="en-GB" sz="2000" dirty="0" err="1">
                <a:ea typeface="ＭＳ Ｐゴシック" pitchFamily="34" charset="-128"/>
              </a:rPr>
              <a:t>iSGTW</a:t>
            </a:r>
            <a:r>
              <a:rPr lang="en-GB" sz="2000" dirty="0">
                <a:ea typeface="ＭＳ Ｐゴシック" pitchFamily="34" charset="-128"/>
              </a:rPr>
              <a:t> cannot currently accept advertising revenues. </a:t>
            </a:r>
            <a:endParaRPr lang="en-GB" sz="2000" dirty="0" smtClean="0">
              <a:ea typeface="ＭＳ Ｐゴシック" pitchFamily="34" charset="-128"/>
            </a:endParaRPr>
          </a:p>
          <a:p>
            <a:r>
              <a:rPr lang="en-GB" sz="2000" dirty="0" smtClean="0">
                <a:ea typeface="ＭＳ Ｐゴシック" pitchFamily="34" charset="-128"/>
              </a:rPr>
              <a:t>Covering more </a:t>
            </a:r>
            <a:r>
              <a:rPr lang="en-GB" sz="2000" dirty="0">
                <a:ea typeface="ＭＳ Ｐゴシック" pitchFamily="34" charset="-128"/>
              </a:rPr>
              <a:t>commercial topics could risk alienating the audience we have built so far. </a:t>
            </a:r>
            <a:endParaRPr lang="en-GB" sz="2000" dirty="0" smtClean="0">
              <a:ea typeface="ＭＳ Ｐゴシック" pitchFamily="34" charset="-128"/>
            </a:endParaRPr>
          </a:p>
          <a:p>
            <a:r>
              <a:rPr lang="en-GB" sz="2000" dirty="0" smtClean="0">
                <a:ea typeface="ＭＳ Ｐゴシック" pitchFamily="34" charset="-128"/>
              </a:rPr>
              <a:t>Positioned </a:t>
            </a:r>
            <a:r>
              <a:rPr lang="en-GB" sz="2000" dirty="0" err="1">
                <a:ea typeface="ＭＳ Ｐゴシック" pitchFamily="34" charset="-128"/>
              </a:rPr>
              <a:t>iSGTW</a:t>
            </a:r>
            <a:r>
              <a:rPr lang="en-GB" sz="2000" dirty="0">
                <a:ea typeface="ＭＳ Ｐゴシック" pitchFamily="34" charset="-128"/>
              </a:rPr>
              <a:t> as the preferred channel for the research community and major e-infrastructures in </a:t>
            </a:r>
            <a:r>
              <a:rPr lang="en-GB" sz="2000" dirty="0" smtClean="0">
                <a:ea typeface="ＭＳ Ｐゴシック" pitchFamily="34" charset="-128"/>
              </a:rPr>
              <a:t>Europe </a:t>
            </a:r>
            <a:r>
              <a:rPr lang="en-GB" sz="2000" dirty="0" smtClean="0">
                <a:ea typeface="ＭＳ Ｐゴシック" pitchFamily="34" charset="-128"/>
              </a:rPr>
              <a:t>for Horizon2020.</a:t>
            </a:r>
            <a:endParaRPr lang="en-GB" sz="2000" dirty="0">
              <a:ea typeface="ＭＳ Ｐゴシック" pitchFamily="34" charset="-128"/>
            </a:endParaRPr>
          </a:p>
          <a:p>
            <a:r>
              <a:rPr lang="en-GB" sz="2000" dirty="0" smtClean="0">
                <a:ea typeface="ＭＳ Ｐゴシック" pitchFamily="34" charset="-128"/>
              </a:rPr>
              <a:t>Contributions of </a:t>
            </a:r>
            <a:r>
              <a:rPr lang="en-GB" sz="2000" dirty="0">
                <a:ea typeface="ＭＳ Ｐゴシック" pitchFamily="34" charset="-128"/>
              </a:rPr>
              <a:t>editorial effort from other institutions around the world, including in the Asia-Pacific </a:t>
            </a:r>
            <a:r>
              <a:rPr lang="en-GB" sz="2000" dirty="0" smtClean="0">
                <a:ea typeface="ＭＳ Ｐゴシック" pitchFamily="34" charset="-128"/>
              </a:rPr>
              <a:t>region and US. </a:t>
            </a:r>
          </a:p>
          <a:p>
            <a:r>
              <a:rPr lang="en-GB" sz="2000" dirty="0" err="1">
                <a:ea typeface="ＭＳ Ｐゴシック" pitchFamily="34" charset="-128"/>
              </a:rPr>
              <a:t>i</a:t>
            </a:r>
            <a:r>
              <a:rPr lang="en-GB" sz="2000" dirty="0" err="1" smtClean="0">
                <a:ea typeface="ＭＳ Ｐゴシック" pitchFamily="34" charset="-128"/>
              </a:rPr>
              <a:t>SGTW</a:t>
            </a:r>
            <a:r>
              <a:rPr lang="en-GB" sz="2000" dirty="0" smtClean="0">
                <a:ea typeface="ＭＳ Ｐゴシック" pitchFamily="34" charset="-128"/>
              </a:rPr>
              <a:t> </a:t>
            </a:r>
            <a:r>
              <a:rPr lang="en-GB" sz="2000" dirty="0">
                <a:ea typeface="ＭＳ Ｐゴシック" pitchFamily="34" charset="-128"/>
              </a:rPr>
              <a:t>continues to nurture a network of unfunded contributors from a wide range of projects. </a:t>
            </a:r>
            <a:endParaRPr lang="en-GB" sz="2000" dirty="0" smtClean="0">
              <a:ea typeface="ＭＳ Ｐゴシック" pitchFamily="34" charset="-128"/>
            </a:endParaRPr>
          </a:p>
          <a:p>
            <a:r>
              <a:rPr lang="en-GB" sz="2000" dirty="0" smtClean="0">
                <a:ea typeface="ＭＳ Ｐゴシック" pitchFamily="34" charset="-128"/>
              </a:rPr>
              <a:t>Secure </a:t>
            </a:r>
            <a:r>
              <a:rPr lang="en-GB" sz="2000" dirty="0" err="1" smtClean="0">
                <a:ea typeface="ＭＳ Ｐゴシック" pitchFamily="34" charset="-128"/>
              </a:rPr>
              <a:t>ongoing</a:t>
            </a:r>
            <a:r>
              <a:rPr lang="en-GB" sz="2000" dirty="0" smtClean="0">
                <a:ea typeface="ＭＳ Ｐゴシック" pitchFamily="34" charset="-128"/>
              </a:rPr>
              <a:t> support for the website hosting and CMS </a:t>
            </a:r>
            <a:r>
              <a:rPr lang="en-GB" sz="2000" dirty="0" smtClean="0">
                <a:ea typeface="ＭＳ Ｐゴシック" pitchFamily="34" charset="-128"/>
              </a:rPr>
              <a:t>maintenance / upgrade.</a:t>
            </a:r>
            <a:endParaRPr lang="en-GB" sz="2000" dirty="0">
              <a:ea typeface="ＭＳ Ｐゴシック" pitchFamily="34" charset="-128"/>
            </a:endParaRPr>
          </a:p>
          <a:p>
            <a:endParaRPr lang="en-GB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PY3 Review, 13 Sep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34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0"/>
            <a:ext cx="8229600" cy="838200"/>
          </a:xfrm>
        </p:spPr>
        <p:txBody>
          <a:bodyPr/>
          <a:lstStyle/>
          <a:p>
            <a:r>
              <a:rPr lang="en-GB" sz="3600" b="1" dirty="0" err="1" smtClean="0"/>
              <a:t>DoW</a:t>
            </a:r>
            <a:r>
              <a:rPr lang="en-GB" sz="3600" b="1" dirty="0" smtClean="0"/>
              <a:t> </a:t>
            </a:r>
            <a:r>
              <a:rPr lang="en-GB" sz="3600" b="1" dirty="0"/>
              <a:t>b</a:t>
            </a:r>
            <a:r>
              <a:rPr lang="en-GB" sz="3600" b="1" dirty="0" smtClean="0"/>
              <a:t>udget </a:t>
            </a:r>
            <a:r>
              <a:rPr lang="en-GB" sz="3600" b="1" dirty="0" smtClean="0"/>
              <a:t>changes PY3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Moved </a:t>
            </a:r>
            <a:r>
              <a:rPr lang="en-GB" sz="2400" dirty="0" smtClean="0"/>
              <a:t>estimated underspent budget to </a:t>
            </a:r>
            <a:r>
              <a:rPr lang="en-GB" sz="2400" dirty="0"/>
              <a:t>central budget </a:t>
            </a:r>
            <a:r>
              <a:rPr lang="en-GB" sz="2400" dirty="0" smtClean="0"/>
              <a:t>for:</a:t>
            </a:r>
          </a:p>
          <a:p>
            <a:pPr lvl="1"/>
            <a:r>
              <a:rPr lang="en-GB" sz="2000" dirty="0" smtClean="0"/>
              <a:t>management travels</a:t>
            </a:r>
          </a:p>
          <a:p>
            <a:pPr lvl="1"/>
            <a:r>
              <a:rPr lang="en-GB" sz="2000" dirty="0"/>
              <a:t>f</a:t>
            </a:r>
            <a:r>
              <a:rPr lang="en-GB" sz="2000" dirty="0" smtClean="0"/>
              <a:t>inal e-</a:t>
            </a:r>
            <a:r>
              <a:rPr lang="en-GB" sz="2000" dirty="0" err="1" smtClean="0"/>
              <a:t>Concertation</a:t>
            </a:r>
            <a:r>
              <a:rPr lang="en-GB" sz="2000" dirty="0" smtClean="0"/>
              <a:t> </a:t>
            </a:r>
            <a:r>
              <a:rPr lang="en-GB" sz="2000" dirty="0"/>
              <a:t>meeting </a:t>
            </a:r>
            <a:r>
              <a:rPr lang="en-GB" sz="2000" dirty="0" smtClean="0"/>
              <a:t>(6-7 March 2013)</a:t>
            </a:r>
          </a:p>
          <a:p>
            <a:r>
              <a:rPr lang="en-GB" sz="2400" dirty="0" smtClean="0"/>
              <a:t>Finalised </a:t>
            </a:r>
            <a:r>
              <a:rPr lang="en-GB" sz="2400" dirty="0" err="1" smtClean="0"/>
              <a:t>costings</a:t>
            </a:r>
            <a:r>
              <a:rPr lang="en-GB" sz="2400" dirty="0" smtClean="0"/>
              <a:t> for support of the </a:t>
            </a:r>
            <a:r>
              <a:rPr lang="en-GB" sz="2400" dirty="0" err="1" smtClean="0"/>
              <a:t>iSGTW</a:t>
            </a:r>
            <a:r>
              <a:rPr lang="en-GB" sz="2400" dirty="0" smtClean="0"/>
              <a:t> website to the end of the project</a:t>
            </a:r>
          </a:p>
          <a:p>
            <a:r>
              <a:rPr lang="en-GB" sz="2400" dirty="0" smtClean="0"/>
              <a:t>Legal protection of e-</a:t>
            </a:r>
            <a:r>
              <a:rPr lang="en-GB" sz="2400" dirty="0" err="1" smtClean="0"/>
              <a:t>ScienceTalk</a:t>
            </a:r>
            <a:r>
              <a:rPr lang="en-GB" sz="2400" dirty="0" smtClean="0"/>
              <a:t> products beyond the end of the project</a:t>
            </a:r>
            <a:endParaRPr lang="en-GB" sz="2400" dirty="0"/>
          </a:p>
          <a:p>
            <a:r>
              <a:rPr lang="en-GB" sz="2400" dirty="0" smtClean="0"/>
              <a:t>Moved </a:t>
            </a:r>
            <a:r>
              <a:rPr lang="en-GB" sz="2400" dirty="0"/>
              <a:t>MS3 from PM26 to </a:t>
            </a:r>
            <a:r>
              <a:rPr lang="en-GB" sz="2400" dirty="0" smtClean="0"/>
              <a:t>PM31</a:t>
            </a:r>
          </a:p>
          <a:p>
            <a:r>
              <a:rPr lang="en-GB" sz="2400" dirty="0" smtClean="0"/>
              <a:t>No-cost extension </a:t>
            </a:r>
            <a:r>
              <a:rPr lang="en-GB" sz="2400" dirty="0" smtClean="0"/>
              <a:t>to the project </a:t>
            </a:r>
            <a:r>
              <a:rPr lang="en-GB" sz="2400" dirty="0" smtClean="0"/>
              <a:t>to 31 July 2013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PY3 Review, 13 Sep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54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5029200" y="5903913"/>
            <a:ext cx="38893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ja-JP" b="1">
                <a:ea typeface="ＭＳ Ｐゴシック" pitchFamily="34" charset="-128"/>
              </a:rPr>
              <a:t>www.e-sciencetalk.eu</a:t>
            </a:r>
            <a:endParaRPr lang="en-US" b="1"/>
          </a:p>
          <a:p>
            <a:pPr eaLnBrk="1" hangingPunct="1"/>
            <a:endParaRPr lang="en-GB"/>
          </a:p>
        </p:txBody>
      </p:sp>
      <p:sp>
        <p:nvSpPr>
          <p:cNvPr id="4099" name="Rectangle 11"/>
          <p:cNvSpPr>
            <a:spLocks noGrp="1" noChangeArrowheads="1"/>
          </p:cNvSpPr>
          <p:nvPr/>
        </p:nvSpPr>
        <p:spPr bwMode="auto">
          <a:xfrm>
            <a:off x="688975" y="243840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600" b="1" dirty="0" smtClean="0"/>
              <a:t>Beyond e-</a:t>
            </a:r>
            <a:r>
              <a:rPr lang="en-US" sz="3600" b="1" dirty="0" err="1" smtClean="0"/>
              <a:t>ScienceTalk</a:t>
            </a:r>
            <a:endParaRPr lang="en-US" sz="3600" b="1" dirty="0"/>
          </a:p>
          <a:p>
            <a:pPr marL="342900" indent="-342900" algn="ctr">
              <a:spcBef>
                <a:spcPct val="20000"/>
              </a:spcBef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PY3 Review, 13 Sep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11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of</a:t>
            </a:r>
            <a:r>
              <a:rPr lang="en-GB" sz="3600" b="1" dirty="0" smtClean="0"/>
              <a:t> e-</a:t>
            </a:r>
            <a:r>
              <a:rPr lang="en-GB" sz="3600" b="1" dirty="0" err="1" smtClean="0"/>
              <a:t>ScienceTalk</a:t>
            </a:r>
            <a:endParaRPr lang="en-GB" sz="3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219200"/>
            <a:ext cx="403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1"/>
                </a:solidFill>
              </a:rPr>
              <a:t>The reviewers further suggest </a:t>
            </a:r>
            <a:r>
              <a:rPr lang="en-GB" sz="1600" b="1" dirty="0" smtClean="0">
                <a:solidFill>
                  <a:schemeClr val="accent1"/>
                </a:solidFill>
              </a:rPr>
              <a:t>that </a:t>
            </a:r>
            <a:endParaRPr lang="en-GB" sz="1600" b="1" dirty="0">
              <a:solidFill>
                <a:schemeClr val="accent1"/>
              </a:solidFill>
            </a:endParaRPr>
          </a:p>
          <a:p>
            <a:pPr algn="ctr"/>
            <a:r>
              <a:rPr lang="en-GB" sz="1600" b="1" dirty="0">
                <a:solidFill>
                  <a:schemeClr val="accent1"/>
                </a:solidFill>
              </a:rPr>
              <a:t>the consortium explores a possible future role in providing a </a:t>
            </a:r>
            <a:r>
              <a:rPr lang="en-GB" sz="1600" b="1" dirty="0" smtClean="0">
                <a:solidFill>
                  <a:schemeClr val="accent1"/>
                </a:solidFill>
              </a:rPr>
              <a:t>dissemination </a:t>
            </a:r>
            <a:r>
              <a:rPr lang="en-GB" sz="1600" b="1" dirty="0">
                <a:solidFill>
                  <a:schemeClr val="accent1"/>
                </a:solidFill>
              </a:rPr>
              <a:t>platform </a:t>
            </a:r>
            <a:r>
              <a:rPr lang="en-GB" sz="1600" b="1" dirty="0" smtClean="0">
                <a:solidFill>
                  <a:schemeClr val="accent1"/>
                </a:solidFill>
              </a:rPr>
              <a:t>and services </a:t>
            </a:r>
            <a:r>
              <a:rPr lang="en-GB" sz="1600" b="1" dirty="0">
                <a:solidFill>
                  <a:schemeClr val="accent1"/>
                </a:solidFill>
              </a:rPr>
              <a:t>for </a:t>
            </a:r>
            <a:r>
              <a:rPr lang="en-GB" sz="1600" b="1" dirty="0" smtClean="0">
                <a:solidFill>
                  <a:schemeClr val="accent1"/>
                </a:solidFill>
              </a:rPr>
              <a:t/>
            </a:r>
            <a:br>
              <a:rPr lang="en-GB" sz="1600" b="1" dirty="0" smtClean="0">
                <a:solidFill>
                  <a:schemeClr val="accent1"/>
                </a:solidFill>
              </a:rPr>
            </a:br>
            <a:r>
              <a:rPr lang="en-GB" sz="1600" b="1" dirty="0" smtClean="0">
                <a:solidFill>
                  <a:schemeClr val="accent1"/>
                </a:solidFill>
              </a:rPr>
              <a:t>e.g</a:t>
            </a:r>
            <a:r>
              <a:rPr lang="en-GB" sz="1600" b="1" dirty="0">
                <a:solidFill>
                  <a:schemeClr val="accent1"/>
                </a:solidFill>
              </a:rPr>
              <a:t>. </a:t>
            </a:r>
            <a:r>
              <a:rPr lang="en-GB" sz="1600" b="1" dirty="0" err="1">
                <a:solidFill>
                  <a:schemeClr val="accent1"/>
                </a:solidFill>
              </a:rPr>
              <a:t>eInfrastructure</a:t>
            </a:r>
            <a:r>
              <a:rPr lang="en-GB" sz="1600" b="1" dirty="0">
                <a:solidFill>
                  <a:schemeClr val="accent1"/>
                </a:solidFill>
              </a:rPr>
              <a:t> and other EU-funded projects. This approach could </a:t>
            </a:r>
            <a:r>
              <a:rPr lang="en-GB" sz="1600" b="1" dirty="0" smtClean="0">
                <a:solidFill>
                  <a:schemeClr val="accent1"/>
                </a:solidFill>
              </a:rPr>
              <a:t>provide </a:t>
            </a:r>
            <a:r>
              <a:rPr lang="en-GB" sz="1600" b="1" dirty="0" smtClean="0">
                <a:solidFill>
                  <a:schemeClr val="accent6"/>
                </a:solidFill>
              </a:rPr>
              <a:t>long-term </a:t>
            </a:r>
            <a:r>
              <a:rPr lang="en-GB" sz="1600" b="1" dirty="0">
                <a:solidFill>
                  <a:schemeClr val="accent6"/>
                </a:solidFill>
              </a:rPr>
              <a:t>sustainability </a:t>
            </a:r>
            <a:r>
              <a:rPr lang="en-GB" sz="1600" b="1" dirty="0">
                <a:solidFill>
                  <a:schemeClr val="accent1"/>
                </a:solidFill>
              </a:rPr>
              <a:t>for </a:t>
            </a:r>
            <a:r>
              <a:rPr lang="en-GB" sz="1600" b="1" dirty="0" err="1">
                <a:solidFill>
                  <a:schemeClr val="accent1"/>
                </a:solidFill>
              </a:rPr>
              <a:t>eScienceTalk</a:t>
            </a:r>
            <a:r>
              <a:rPr lang="en-GB" sz="1600" b="1" dirty="0">
                <a:solidFill>
                  <a:schemeClr val="accent1"/>
                </a:solidFill>
              </a:rPr>
              <a:t> products while assuring a </a:t>
            </a:r>
            <a:r>
              <a:rPr lang="en-GB" sz="1600" b="1" dirty="0">
                <a:solidFill>
                  <a:schemeClr val="accent6"/>
                </a:solidFill>
              </a:rPr>
              <a:t>useful and needed service</a:t>
            </a:r>
            <a:r>
              <a:rPr lang="en-GB" sz="1600" b="1" dirty="0" smtClean="0">
                <a:solidFill>
                  <a:schemeClr val="accent1"/>
                </a:solidFill>
              </a:rPr>
              <a:t>.</a:t>
            </a:r>
          </a:p>
          <a:p>
            <a:pPr algn="ctr"/>
            <a:r>
              <a:rPr lang="en-GB" sz="1600" b="1" i="1" dirty="0" smtClean="0">
                <a:solidFill>
                  <a:schemeClr val="accent1"/>
                </a:solidFill>
              </a:rPr>
              <a:t>EC PY1 Review</a:t>
            </a:r>
            <a:endParaRPr lang="en-GB" sz="1600" b="1" i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2496472"/>
            <a:ext cx="403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1"/>
                </a:solidFill>
              </a:rPr>
              <a:t>The reviewers </a:t>
            </a:r>
            <a:r>
              <a:rPr lang="en-GB" sz="1600" b="1" dirty="0" smtClean="0">
                <a:solidFill>
                  <a:schemeClr val="accent1"/>
                </a:solidFill>
              </a:rPr>
              <a:t>urge the Commission to recognise this opportunity and to consider </a:t>
            </a:r>
            <a:r>
              <a:rPr lang="en-GB" sz="1600" b="1" dirty="0" smtClean="0">
                <a:solidFill>
                  <a:srgbClr val="FF9900"/>
                </a:solidFill>
              </a:rPr>
              <a:t>some form of direct funding for the professional skills and services developed by e-</a:t>
            </a:r>
            <a:r>
              <a:rPr lang="en-GB" sz="1600" b="1" dirty="0" err="1" smtClean="0">
                <a:solidFill>
                  <a:srgbClr val="FF9900"/>
                </a:solidFill>
              </a:rPr>
              <a:t>ScienceTalk</a:t>
            </a:r>
            <a:r>
              <a:rPr lang="en-GB" sz="1600" b="1" dirty="0" smtClean="0">
                <a:solidFill>
                  <a:schemeClr val="accent1"/>
                </a:solidFill>
              </a:rPr>
              <a:t>, perhaps along the lines of </a:t>
            </a:r>
            <a:r>
              <a:rPr lang="en-GB" sz="1600" b="1" dirty="0" err="1" smtClean="0">
                <a:solidFill>
                  <a:schemeClr val="accent1"/>
                </a:solidFill>
              </a:rPr>
              <a:t>OpenAIRE</a:t>
            </a:r>
            <a:r>
              <a:rPr lang="en-GB" sz="1600" b="1" dirty="0" smtClean="0">
                <a:solidFill>
                  <a:schemeClr val="accent1"/>
                </a:solidFill>
              </a:rPr>
              <a:t>.</a:t>
            </a:r>
          </a:p>
          <a:p>
            <a:pPr algn="ctr"/>
            <a:r>
              <a:rPr lang="en-GB" sz="1600" b="1" i="1" dirty="0" smtClean="0">
                <a:solidFill>
                  <a:schemeClr val="accent1"/>
                </a:solidFill>
              </a:rPr>
              <a:t>EC PY2 Review</a:t>
            </a:r>
            <a:endParaRPr lang="en-GB" sz="1600" b="1" i="1" dirty="0">
              <a:solidFill>
                <a:schemeClr val="accent1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PY3 Review, 13 Sep 2013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4648200"/>
            <a:ext cx="6248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1"/>
                </a:solidFill>
              </a:rPr>
              <a:t>Together, these e-</a:t>
            </a:r>
            <a:r>
              <a:rPr lang="en-GB" sz="1600" b="1" dirty="0" err="1" smtClean="0">
                <a:solidFill>
                  <a:schemeClr val="accent1"/>
                </a:solidFill>
              </a:rPr>
              <a:t>ScienceBriefings</a:t>
            </a:r>
            <a:r>
              <a:rPr lang="en-GB" sz="1600" b="1" dirty="0" smtClean="0">
                <a:solidFill>
                  <a:schemeClr val="accent1"/>
                </a:solidFill>
              </a:rPr>
              <a:t> show that e-Science in Europe is reaching a real maturity and delivering tangible results, </a:t>
            </a:r>
            <a:r>
              <a:rPr lang="en-GB" sz="1600" b="1" dirty="0" smtClean="0">
                <a:solidFill>
                  <a:srgbClr val="FF9900"/>
                </a:solidFill>
              </a:rPr>
              <a:t>which in turn are promoted and disseminated by projects such as e-</a:t>
            </a:r>
            <a:r>
              <a:rPr lang="en-GB" sz="1600" b="1" dirty="0" err="1" smtClean="0">
                <a:solidFill>
                  <a:srgbClr val="FF9900"/>
                </a:solidFill>
              </a:rPr>
              <a:t>ScienceTalk</a:t>
            </a:r>
            <a:r>
              <a:rPr lang="en-GB" sz="1600" b="1" dirty="0" smtClean="0">
                <a:solidFill>
                  <a:schemeClr val="accent1"/>
                </a:solidFill>
              </a:rPr>
              <a:t>. We can look forward to a bright future on the horizon for European science and society.</a:t>
            </a:r>
          </a:p>
          <a:p>
            <a:pPr algn="ctr"/>
            <a:r>
              <a:rPr lang="en-GB" sz="1600" b="1" i="1" dirty="0" smtClean="0">
                <a:solidFill>
                  <a:schemeClr val="accent1"/>
                </a:solidFill>
              </a:rPr>
              <a:t>Thierry van der </a:t>
            </a:r>
            <a:r>
              <a:rPr lang="en-GB" sz="1600" b="1" i="1" dirty="0" err="1" smtClean="0">
                <a:solidFill>
                  <a:schemeClr val="accent1"/>
                </a:solidFill>
              </a:rPr>
              <a:t>Pyl</a:t>
            </a:r>
            <a:r>
              <a:rPr lang="en-GB" sz="1600" b="1" i="1" dirty="0" smtClean="0">
                <a:solidFill>
                  <a:schemeClr val="accent1"/>
                </a:solidFill>
              </a:rPr>
              <a:t>, Director EC</a:t>
            </a:r>
          </a:p>
          <a:p>
            <a:pPr algn="ctr"/>
            <a:r>
              <a:rPr lang="en-GB" sz="1600" b="1" i="1" dirty="0" smtClean="0">
                <a:solidFill>
                  <a:schemeClr val="accent1"/>
                </a:solidFill>
              </a:rPr>
              <a:t>DG Communications Networks</a:t>
            </a:r>
            <a:endParaRPr lang="en-GB" sz="16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35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38200"/>
          </a:xfrm>
        </p:spPr>
        <p:txBody>
          <a:bodyPr/>
          <a:lstStyle/>
          <a:p>
            <a:r>
              <a:rPr lang="en-GB" sz="3600" b="1" dirty="0" smtClean="0"/>
              <a:t>Content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Impact and sustainability</a:t>
            </a:r>
          </a:p>
          <a:p>
            <a:r>
              <a:rPr lang="en-GB" dirty="0" smtClean="0"/>
              <a:t>Activities in PY3</a:t>
            </a:r>
          </a:p>
          <a:p>
            <a:r>
              <a:rPr lang="en-GB" dirty="0" smtClean="0"/>
              <a:t>Long term sustainability</a:t>
            </a:r>
          </a:p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PY3 Review, 13 Sep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59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 smtClean="0"/>
              <a:t>Beyond </a:t>
            </a:r>
            <a:r>
              <a:rPr lang="en-GB" sz="3600" b="1" dirty="0" smtClean="0"/>
              <a:t>e-</a:t>
            </a:r>
            <a:r>
              <a:rPr lang="en-GB" sz="3600" b="1" dirty="0" err="1" smtClean="0"/>
              <a:t>ScienceTalk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4419600"/>
          </a:xfrm>
        </p:spPr>
        <p:txBody>
          <a:bodyPr>
            <a:noAutofit/>
          </a:bodyPr>
          <a:lstStyle/>
          <a:p>
            <a:r>
              <a:rPr lang="en-GB" sz="1400" b="1" dirty="0"/>
              <a:t>WP1: Policy and </a:t>
            </a:r>
            <a:r>
              <a:rPr lang="en-GB" sz="1400" b="1" dirty="0" smtClean="0"/>
              <a:t>impact</a:t>
            </a:r>
            <a:endParaRPr lang="en-GB" sz="1400" dirty="0"/>
          </a:p>
          <a:p>
            <a:pPr lvl="1"/>
            <a:r>
              <a:rPr lang="en-GB" sz="1400" i="1" dirty="0" smtClean="0"/>
              <a:t>E-</a:t>
            </a:r>
            <a:r>
              <a:rPr lang="en-GB" sz="1400" i="1" dirty="0" err="1" smtClean="0"/>
              <a:t>ScienceTalk</a:t>
            </a:r>
            <a:r>
              <a:rPr lang="en-GB" sz="1400" i="1" dirty="0" smtClean="0"/>
              <a:t>:</a:t>
            </a:r>
            <a:r>
              <a:rPr lang="en-GB" sz="1400" dirty="0" smtClean="0"/>
              <a:t> </a:t>
            </a:r>
            <a:r>
              <a:rPr lang="en-GB" sz="1400" dirty="0"/>
              <a:t>1.6 FTE QMUL</a:t>
            </a:r>
          </a:p>
          <a:p>
            <a:pPr lvl="1"/>
            <a:r>
              <a:rPr lang="en-GB" sz="1400" i="1" dirty="0"/>
              <a:t>In-kind after </a:t>
            </a:r>
            <a:r>
              <a:rPr lang="en-GB" sz="1400" i="1" dirty="0" smtClean="0"/>
              <a:t>2013: </a:t>
            </a:r>
            <a:r>
              <a:rPr lang="en-GB" sz="1400" dirty="0" smtClean="0"/>
              <a:t>not currently foreseen</a:t>
            </a:r>
            <a:r>
              <a:rPr lang="en-GB" sz="1400" dirty="0"/>
              <a:t/>
            </a:r>
            <a:br>
              <a:rPr lang="en-GB" sz="1400" dirty="0"/>
            </a:br>
            <a:endParaRPr lang="en-GB" sz="1400" dirty="0"/>
          </a:p>
          <a:p>
            <a:r>
              <a:rPr lang="en-GB" sz="1400" b="1" dirty="0"/>
              <a:t>WP2: </a:t>
            </a:r>
            <a:r>
              <a:rPr lang="en-GB" sz="1400" b="1" dirty="0" err="1"/>
              <a:t>GridCafe</a:t>
            </a:r>
            <a:r>
              <a:rPr lang="en-GB" sz="1400" b="1" dirty="0"/>
              <a:t>, </a:t>
            </a:r>
            <a:r>
              <a:rPr lang="en-GB" sz="1400" b="1" dirty="0" err="1"/>
              <a:t>GridGuide</a:t>
            </a:r>
            <a:r>
              <a:rPr lang="en-GB" sz="1400" b="1" dirty="0"/>
              <a:t> and RTM</a:t>
            </a:r>
            <a:endParaRPr lang="en-GB" sz="1400" dirty="0"/>
          </a:p>
          <a:p>
            <a:pPr lvl="1"/>
            <a:r>
              <a:rPr lang="en-GB" sz="1400" i="1" dirty="0" smtClean="0"/>
              <a:t>E-</a:t>
            </a:r>
            <a:r>
              <a:rPr lang="en-GB" sz="1400" i="1" dirty="0" err="1" smtClean="0"/>
              <a:t>ScienceTalk</a:t>
            </a:r>
            <a:r>
              <a:rPr lang="en-GB" sz="1400" i="1" dirty="0" smtClean="0"/>
              <a:t>: </a:t>
            </a:r>
            <a:r>
              <a:rPr lang="en-GB" sz="1400" dirty="0"/>
              <a:t>1 FTE </a:t>
            </a:r>
            <a:r>
              <a:rPr lang="en-GB" sz="1400" dirty="0" smtClean="0"/>
              <a:t> APO</a:t>
            </a:r>
            <a:r>
              <a:rPr lang="en-GB" sz="1400" dirty="0"/>
              <a:t>, 0.5 FTE Imperial</a:t>
            </a:r>
          </a:p>
          <a:p>
            <a:pPr lvl="1"/>
            <a:r>
              <a:rPr lang="en-GB" sz="1400" i="1" dirty="0"/>
              <a:t>In-kind after </a:t>
            </a:r>
            <a:r>
              <a:rPr lang="en-GB" sz="1400" i="1" dirty="0" smtClean="0"/>
              <a:t>2013: </a:t>
            </a:r>
            <a:r>
              <a:rPr lang="en-GB" sz="1400" dirty="0" smtClean="0"/>
              <a:t>0.1 </a:t>
            </a:r>
            <a:r>
              <a:rPr lang="en-GB" sz="1400" dirty="0"/>
              <a:t>-</a:t>
            </a:r>
            <a:r>
              <a:rPr lang="en-GB" sz="1400" dirty="0" smtClean="0"/>
              <a:t> </a:t>
            </a:r>
            <a:r>
              <a:rPr lang="en-GB" sz="1400" dirty="0"/>
              <a:t>0.2 FTE </a:t>
            </a:r>
            <a:r>
              <a:rPr lang="en-GB" sz="1400" dirty="0" smtClean="0"/>
              <a:t>Imperial</a:t>
            </a:r>
          </a:p>
          <a:p>
            <a:pPr lvl="1"/>
            <a:r>
              <a:rPr lang="en-GB" sz="1400" dirty="0" smtClean="0"/>
              <a:t>APO hosting costs for websites</a:t>
            </a:r>
            <a:r>
              <a:rPr lang="en-GB" sz="1400" dirty="0"/>
              <a:t/>
            </a:r>
            <a:br>
              <a:rPr lang="en-GB" sz="1400" dirty="0"/>
            </a:br>
            <a:endParaRPr lang="en-GB" sz="1400" dirty="0"/>
          </a:p>
          <a:p>
            <a:r>
              <a:rPr lang="en-GB" sz="1400" b="1" dirty="0"/>
              <a:t>WP3: </a:t>
            </a:r>
            <a:r>
              <a:rPr lang="en-GB" sz="1400" b="1" dirty="0" err="1"/>
              <a:t>iSGTW</a:t>
            </a:r>
            <a:endParaRPr lang="en-GB" sz="1400" dirty="0"/>
          </a:p>
          <a:p>
            <a:pPr lvl="1"/>
            <a:r>
              <a:rPr lang="en-GB" sz="1400" i="1" dirty="0"/>
              <a:t>E-</a:t>
            </a:r>
            <a:r>
              <a:rPr lang="en-GB" sz="1400" i="1" dirty="0" err="1"/>
              <a:t>ScienceTalk</a:t>
            </a:r>
            <a:r>
              <a:rPr lang="en-GB" sz="1400" i="1" dirty="0"/>
              <a:t>: </a:t>
            </a:r>
            <a:r>
              <a:rPr lang="en-GB" sz="1400" dirty="0" smtClean="0"/>
              <a:t>2 </a:t>
            </a:r>
            <a:r>
              <a:rPr lang="en-GB" sz="1400" dirty="0"/>
              <a:t>FTE CERN</a:t>
            </a:r>
          </a:p>
          <a:p>
            <a:pPr lvl="1"/>
            <a:r>
              <a:rPr lang="en-GB" sz="1400" i="1" dirty="0"/>
              <a:t>In-kind after </a:t>
            </a:r>
            <a:r>
              <a:rPr lang="en-GB" sz="1400" i="1" dirty="0" smtClean="0"/>
              <a:t>2013</a:t>
            </a:r>
            <a:r>
              <a:rPr lang="en-GB" sz="1400" dirty="0" smtClean="0"/>
              <a:t>: </a:t>
            </a:r>
            <a:r>
              <a:rPr lang="en-GB" sz="1400" dirty="0"/>
              <a:t>1 fellow CERN editorial </a:t>
            </a:r>
            <a:r>
              <a:rPr lang="en-GB" sz="1400" dirty="0"/>
              <a:t> </a:t>
            </a:r>
            <a:r>
              <a:rPr lang="en-GB" sz="1400" dirty="0" smtClean="0"/>
              <a:t>0.75 </a:t>
            </a:r>
            <a:r>
              <a:rPr lang="en-GB" sz="1400" dirty="0" smtClean="0"/>
              <a:t>FTE</a:t>
            </a:r>
            <a:r>
              <a:rPr lang="en-GB" sz="1400" dirty="0"/>
              <a:t>, QMUL 0.1 FTE CMS and </a:t>
            </a:r>
            <a:r>
              <a:rPr lang="en-GB" sz="1400" dirty="0" smtClean="0"/>
              <a:t>hosting</a:t>
            </a:r>
            <a:r>
              <a:rPr lang="en-GB" sz="1400" dirty="0" smtClean="0"/>
              <a:t>, US Desk Editor 1 FTE</a:t>
            </a: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r>
              <a:rPr lang="en-GB" sz="1400" b="1" dirty="0"/>
              <a:t>WP4: Management</a:t>
            </a:r>
            <a:endParaRPr lang="en-GB" sz="1400" dirty="0"/>
          </a:p>
          <a:p>
            <a:pPr lvl="1"/>
            <a:r>
              <a:rPr lang="en-GB" sz="1400" i="1" dirty="0"/>
              <a:t>E-</a:t>
            </a:r>
            <a:r>
              <a:rPr lang="en-GB" sz="1400" i="1" dirty="0" err="1"/>
              <a:t>ScienceTalk</a:t>
            </a:r>
            <a:r>
              <a:rPr lang="en-GB" sz="1400" i="1" dirty="0"/>
              <a:t>: </a:t>
            </a:r>
            <a:r>
              <a:rPr lang="en-GB" sz="1400" dirty="0" smtClean="0"/>
              <a:t>0.5 </a:t>
            </a:r>
            <a:r>
              <a:rPr lang="en-GB" sz="1400" dirty="0"/>
              <a:t>FTE EGI.eu</a:t>
            </a:r>
          </a:p>
          <a:p>
            <a:pPr lvl="1"/>
            <a:r>
              <a:rPr lang="en-GB" sz="1400" i="1" dirty="0"/>
              <a:t>In-kind after </a:t>
            </a:r>
            <a:r>
              <a:rPr lang="en-GB" sz="1400" i="1" dirty="0" smtClean="0"/>
              <a:t>2013: </a:t>
            </a:r>
            <a:r>
              <a:rPr lang="en-GB" sz="1400" dirty="0"/>
              <a:t>0.1 FTE to keep consortium together and coordinate project </a:t>
            </a:r>
            <a:r>
              <a:rPr lang="en-GB" sz="1400" dirty="0" smtClean="0"/>
              <a:t>proposals.</a:t>
            </a:r>
            <a:endParaRPr lang="en-GB" sz="1400" dirty="0"/>
          </a:p>
          <a:p>
            <a:r>
              <a:rPr lang="en-GB" sz="1400" dirty="0" smtClean="0"/>
              <a:t>In </a:t>
            </a:r>
            <a:r>
              <a:rPr lang="en-GB" sz="1400" dirty="0" smtClean="0"/>
              <a:t>kind resources proposed on </a:t>
            </a:r>
            <a:r>
              <a:rPr lang="en-GB" sz="1400" dirty="0"/>
              <a:t>the </a:t>
            </a:r>
            <a:r>
              <a:rPr lang="en-GB" sz="1400" dirty="0" smtClean="0"/>
              <a:t>assumption that </a:t>
            </a:r>
            <a:r>
              <a:rPr lang="en-GB" sz="1400" dirty="0"/>
              <a:t>the Commission foresees funding for these </a:t>
            </a:r>
            <a:r>
              <a:rPr lang="en-GB" sz="1400" dirty="0" smtClean="0"/>
              <a:t>activities in Horizon2020.</a:t>
            </a:r>
            <a:endParaRPr lang="en-GB" sz="1400" dirty="0"/>
          </a:p>
          <a:p>
            <a:r>
              <a:rPr lang="en-GB" sz="1400" dirty="0" smtClean="0"/>
              <a:t>E-</a:t>
            </a:r>
            <a:r>
              <a:rPr lang="en-GB" sz="1400" dirty="0" err="1" smtClean="0"/>
              <a:t>ScienceTalk</a:t>
            </a:r>
            <a:r>
              <a:rPr lang="en-GB" sz="1400" dirty="0" smtClean="0"/>
              <a:t> consortium is an ideal vehicle to provide communication </a:t>
            </a:r>
            <a:r>
              <a:rPr lang="en-GB" sz="1400" dirty="0"/>
              <a:t>channels for the e-Infrastructure </a:t>
            </a:r>
            <a:r>
              <a:rPr lang="en-GB" sz="1400" dirty="0" smtClean="0"/>
              <a:t>projects, going into Horizon2020.</a:t>
            </a:r>
            <a:endParaRPr lang="en-GB" sz="1400" dirty="0"/>
          </a:p>
          <a:p>
            <a:r>
              <a:rPr lang="en-GB" sz="1400" dirty="0" smtClean="0"/>
              <a:t>Support may lapse </a:t>
            </a:r>
            <a:r>
              <a:rPr lang="en-GB" sz="1400" dirty="0"/>
              <a:t>if not partnered by the Commission or </a:t>
            </a:r>
            <a:r>
              <a:rPr lang="en-GB" sz="1400" dirty="0" smtClean="0"/>
              <a:t>focus may move away </a:t>
            </a:r>
            <a:r>
              <a:rPr lang="en-GB" sz="1400" dirty="0"/>
              <a:t>from the </a:t>
            </a:r>
            <a:r>
              <a:rPr lang="en-GB" sz="1400" dirty="0" smtClean="0"/>
              <a:t>EC projects.</a:t>
            </a:r>
            <a:endParaRPr lang="en-GB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PY3 Review, 13 Sep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12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ScienceTalkToo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91600" cy="5410200"/>
          </a:xfrm>
        </p:spPr>
        <p:txBody>
          <a:bodyPr>
            <a:noAutofit/>
          </a:bodyPr>
          <a:lstStyle/>
          <a:p>
            <a:r>
              <a:rPr lang="en-GB" sz="1400" b="1" dirty="0" smtClean="0">
                <a:solidFill>
                  <a:srgbClr val="FF9900"/>
                </a:solidFill>
              </a:rPr>
              <a:t>To </a:t>
            </a:r>
            <a:r>
              <a:rPr lang="en-GB" sz="1400" b="1" dirty="0">
                <a:solidFill>
                  <a:srgbClr val="FF9900"/>
                </a:solidFill>
              </a:rPr>
              <a:t>showcase the </a:t>
            </a:r>
            <a:r>
              <a:rPr lang="en-GB" sz="1400" b="1" dirty="0" smtClean="0">
                <a:solidFill>
                  <a:srgbClr val="FF9900"/>
                </a:solidFill>
              </a:rPr>
              <a:t>project results </a:t>
            </a:r>
            <a:r>
              <a:rPr lang="en-GB" sz="1400" dirty="0" smtClean="0"/>
              <a:t>from </a:t>
            </a:r>
            <a:r>
              <a:rPr lang="en-GB" sz="1400" dirty="0"/>
              <a:t>e-science and big data coming out of Europe’s Distributed Computing and Data Infrastructures (both e-Infrastructures and Research </a:t>
            </a:r>
            <a:r>
              <a:rPr lang="en-GB" sz="1400" dirty="0" smtClean="0"/>
              <a:t>Infrastructures), to support societal challenges.</a:t>
            </a:r>
          </a:p>
          <a:p>
            <a:endParaRPr lang="en-GB" sz="1400" dirty="0" smtClean="0"/>
          </a:p>
          <a:p>
            <a:r>
              <a:rPr lang="en-GB" sz="1400" dirty="0" smtClean="0"/>
              <a:t>The </a:t>
            </a:r>
            <a:r>
              <a:rPr lang="en-GB" sz="1400" dirty="0"/>
              <a:t>project will </a:t>
            </a:r>
            <a:r>
              <a:rPr lang="en-GB" sz="1400" b="1" dirty="0">
                <a:solidFill>
                  <a:srgbClr val="FF9900"/>
                </a:solidFill>
              </a:rPr>
              <a:t>highlight success stories </a:t>
            </a:r>
            <a:r>
              <a:rPr lang="en-GB" sz="1400" dirty="0"/>
              <a:t>through a regular online publication, </a:t>
            </a:r>
            <a:r>
              <a:rPr lang="en-GB" sz="1400" dirty="0" err="1"/>
              <a:t>iSGTW</a:t>
            </a:r>
            <a:r>
              <a:rPr lang="en-GB" sz="1400" dirty="0"/>
              <a:t>, websites such as e-</a:t>
            </a:r>
            <a:r>
              <a:rPr lang="en-GB" sz="1400" dirty="0" err="1"/>
              <a:t>ScienceCity</a:t>
            </a:r>
            <a:r>
              <a:rPr lang="en-GB" sz="1400" dirty="0"/>
              <a:t>, blogs, social media channels and </a:t>
            </a:r>
            <a:r>
              <a:rPr lang="en-GB" sz="1400" dirty="0" smtClean="0"/>
              <a:t>will be coupled </a:t>
            </a:r>
            <a:r>
              <a:rPr lang="en-GB" sz="1400" dirty="0"/>
              <a:t>with a virtual world. </a:t>
            </a:r>
            <a:endParaRPr lang="en-GB" sz="1400" dirty="0" smtClean="0"/>
          </a:p>
          <a:p>
            <a:endParaRPr lang="en-GB" sz="1400" dirty="0"/>
          </a:p>
          <a:p>
            <a:r>
              <a:rPr lang="en-GB" sz="1400" dirty="0" smtClean="0"/>
              <a:t>The </a:t>
            </a:r>
            <a:r>
              <a:rPr lang="en-GB" sz="1400" dirty="0"/>
              <a:t>channels will be informed and supported by establishing a </a:t>
            </a:r>
            <a:r>
              <a:rPr lang="en-GB" sz="1400" b="1" dirty="0" smtClean="0">
                <a:solidFill>
                  <a:srgbClr val="FF9900"/>
                </a:solidFill>
              </a:rPr>
              <a:t>‘bottom up’ network </a:t>
            </a:r>
            <a:r>
              <a:rPr lang="en-GB" sz="1400" b="1" dirty="0">
                <a:solidFill>
                  <a:srgbClr val="FF9900"/>
                </a:solidFill>
              </a:rPr>
              <a:t>of e-science ambassadors across Europe</a:t>
            </a:r>
            <a:r>
              <a:rPr lang="en-GB" sz="1400" dirty="0"/>
              <a:t> who will go behind the scenes at events to communicate the impact of e-infrastructures to researchers in the ‘long tail’ of science, in Europe and beyond. </a:t>
            </a:r>
            <a:endParaRPr lang="en-GB" sz="1400" dirty="0" smtClean="0"/>
          </a:p>
          <a:p>
            <a:endParaRPr lang="en-GB" sz="1400" dirty="0"/>
          </a:p>
          <a:p>
            <a:r>
              <a:rPr lang="en-GB" sz="1400" dirty="0" smtClean="0"/>
              <a:t>In </a:t>
            </a:r>
            <a:r>
              <a:rPr lang="en-GB" sz="1400" dirty="0"/>
              <a:t>order to </a:t>
            </a:r>
            <a:r>
              <a:rPr lang="en-GB" sz="1400" b="1" dirty="0" smtClean="0">
                <a:solidFill>
                  <a:srgbClr val="FF9900"/>
                </a:solidFill>
              </a:rPr>
              <a:t>develop human </a:t>
            </a:r>
            <a:r>
              <a:rPr lang="en-GB" sz="1400" b="1" dirty="0">
                <a:solidFill>
                  <a:srgbClr val="FF9900"/>
                </a:solidFill>
              </a:rPr>
              <a:t>capital</a:t>
            </a:r>
            <a:r>
              <a:rPr lang="en-GB" sz="1400" dirty="0"/>
              <a:t>, the project will also provide specialist communications and marketing training to the ambassadors and to members of both Research Infrastructures and e-Infrastructures projects. </a:t>
            </a:r>
            <a:endParaRPr lang="en-GB" sz="1400" dirty="0" smtClean="0"/>
          </a:p>
          <a:p>
            <a:endParaRPr lang="en-GB" sz="1400" dirty="0"/>
          </a:p>
          <a:p>
            <a:r>
              <a:rPr lang="en-GB" sz="1400" dirty="0" smtClean="0"/>
              <a:t>The </a:t>
            </a:r>
            <a:r>
              <a:rPr lang="en-GB" sz="1400" dirty="0"/>
              <a:t>policy and impact team will produce policy briefings aimed at DCDI stakeholders on key community issues and will communicate the </a:t>
            </a:r>
            <a:r>
              <a:rPr lang="en-GB" sz="1400" b="1" dirty="0" smtClean="0">
                <a:solidFill>
                  <a:srgbClr val="FF9900"/>
                </a:solidFill>
              </a:rPr>
              <a:t>exciting possibilities </a:t>
            </a:r>
            <a:r>
              <a:rPr lang="en-GB" sz="1400" b="1" dirty="0">
                <a:solidFill>
                  <a:srgbClr val="FF9900"/>
                </a:solidFill>
              </a:rPr>
              <a:t>presented by the infrastructures for academia, RIs and </a:t>
            </a:r>
            <a:r>
              <a:rPr lang="en-GB" sz="1400" b="1" dirty="0" smtClean="0">
                <a:solidFill>
                  <a:srgbClr val="FF9900"/>
                </a:solidFill>
              </a:rPr>
              <a:t>Industry</a:t>
            </a:r>
            <a:r>
              <a:rPr lang="en-GB" sz="1400" dirty="0" smtClean="0"/>
              <a:t>.</a:t>
            </a:r>
          </a:p>
          <a:p>
            <a:endParaRPr lang="en-GB" sz="1400" dirty="0"/>
          </a:p>
          <a:p>
            <a:r>
              <a:rPr lang="en-GB" sz="1400" dirty="0" smtClean="0"/>
              <a:t>The project will build on the successes of e-</a:t>
            </a:r>
            <a:r>
              <a:rPr lang="en-GB" sz="1400" dirty="0" err="1" smtClean="0"/>
              <a:t>ScienceTalk</a:t>
            </a:r>
            <a:r>
              <a:rPr lang="en-GB" sz="1400" dirty="0" smtClean="0"/>
              <a:t> to </a:t>
            </a:r>
            <a:r>
              <a:rPr lang="en-GB" sz="1400" b="1" dirty="0" smtClean="0">
                <a:solidFill>
                  <a:srgbClr val="FF9900"/>
                </a:solidFill>
              </a:rPr>
              <a:t>facilitate cooperation between European e-infrastructures</a:t>
            </a:r>
            <a:r>
              <a:rPr lang="en-GB" sz="1400" dirty="0" smtClean="0"/>
              <a:t> with their non-European counterparts through international collaborations such as </a:t>
            </a:r>
            <a:r>
              <a:rPr lang="en-GB" sz="1400" dirty="0" err="1" smtClean="0"/>
              <a:t>iSGTW</a:t>
            </a:r>
            <a:r>
              <a:rPr lang="en-GB" sz="1400" dirty="0" smtClean="0"/>
              <a:t>.</a:t>
            </a:r>
          </a:p>
          <a:p>
            <a:endParaRPr lang="en-GB" sz="1400" dirty="0"/>
          </a:p>
          <a:p>
            <a:r>
              <a:rPr lang="en-GB" sz="1400" dirty="0" smtClean="0"/>
              <a:t>A clear set of </a:t>
            </a:r>
            <a:r>
              <a:rPr lang="en-GB" sz="1400" b="1" dirty="0" smtClean="0">
                <a:solidFill>
                  <a:srgbClr val="FF9900"/>
                </a:solidFill>
              </a:rPr>
              <a:t>metrics and Key Performance Indicators </a:t>
            </a:r>
            <a:r>
              <a:rPr lang="en-GB" sz="1400" dirty="0" smtClean="0"/>
              <a:t>will monitor results and impact.</a:t>
            </a:r>
            <a:endParaRPr lang="en-GB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PY3 Review, 13 Sep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63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0"/>
            <a:ext cx="8229600" cy="838200"/>
          </a:xfrm>
        </p:spPr>
        <p:txBody>
          <a:bodyPr/>
          <a:lstStyle/>
          <a:p>
            <a:r>
              <a:rPr lang="en-GB" sz="3600" b="1" dirty="0" smtClean="0"/>
              <a:t>Summary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High overall </a:t>
            </a:r>
            <a:r>
              <a:rPr lang="en-GB" sz="2400" dirty="0" smtClean="0"/>
              <a:t>impact for </a:t>
            </a:r>
            <a:r>
              <a:rPr lang="en-GB" sz="2400" dirty="0" smtClean="0"/>
              <a:t>the e-</a:t>
            </a:r>
            <a:r>
              <a:rPr lang="en-GB" sz="2400" dirty="0" err="1" smtClean="0"/>
              <a:t>ScienceTalk</a:t>
            </a:r>
            <a:r>
              <a:rPr lang="en-GB" sz="2400" dirty="0" smtClean="0"/>
              <a:t> products.</a:t>
            </a:r>
          </a:p>
          <a:p>
            <a:r>
              <a:rPr lang="en-GB" sz="2400" dirty="0" smtClean="0"/>
              <a:t>Sustainability </a:t>
            </a:r>
            <a:r>
              <a:rPr lang="en-GB" sz="2400" dirty="0" smtClean="0"/>
              <a:t>activities </a:t>
            </a:r>
            <a:r>
              <a:rPr lang="en-GB" sz="2400" dirty="0" smtClean="0"/>
              <a:t>now in action to </a:t>
            </a:r>
            <a:r>
              <a:rPr lang="en-GB" sz="2400" dirty="0" smtClean="0"/>
              <a:t>continue products beyond e-</a:t>
            </a:r>
            <a:r>
              <a:rPr lang="en-GB" sz="2400" dirty="0" err="1" smtClean="0"/>
              <a:t>ScienceTalk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Established </a:t>
            </a:r>
            <a:r>
              <a:rPr lang="en-GB" sz="2400" dirty="0" smtClean="0"/>
              <a:t>e-</a:t>
            </a:r>
            <a:r>
              <a:rPr lang="en-GB" sz="2400" dirty="0" err="1" smtClean="0"/>
              <a:t>ScienceTalk</a:t>
            </a:r>
            <a:r>
              <a:rPr lang="en-GB" sz="2400" dirty="0" smtClean="0"/>
              <a:t> as an </a:t>
            </a:r>
            <a:r>
              <a:rPr lang="en-GB" sz="2400" dirty="0" err="1" smtClean="0"/>
              <a:t>ongoing</a:t>
            </a:r>
            <a:r>
              <a:rPr lang="en-GB" sz="2400" dirty="0" smtClean="0"/>
              <a:t> platform for promotion of e-Infrastructures by providing additional services.</a:t>
            </a:r>
          </a:p>
          <a:p>
            <a:r>
              <a:rPr lang="en-GB" sz="2400" dirty="0" smtClean="0"/>
              <a:t>Prepare for </a:t>
            </a:r>
            <a:r>
              <a:rPr lang="en-GB" sz="2400" dirty="0" smtClean="0"/>
              <a:t>Horizon2020 </a:t>
            </a:r>
            <a:r>
              <a:rPr lang="en-GB" sz="2400" dirty="0" smtClean="0"/>
              <a:t>calls.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PY3 Review, 13 Sep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87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5029200" y="5903913"/>
            <a:ext cx="38893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ja-JP" b="1">
                <a:ea typeface="ＭＳ Ｐゴシック" pitchFamily="34" charset="-128"/>
              </a:rPr>
              <a:t>www.e-sciencetalk.eu</a:t>
            </a:r>
            <a:endParaRPr lang="en-US" b="1"/>
          </a:p>
          <a:p>
            <a:pPr eaLnBrk="1" hangingPunct="1"/>
            <a:endParaRPr lang="en-GB"/>
          </a:p>
        </p:txBody>
      </p:sp>
      <p:sp>
        <p:nvSpPr>
          <p:cNvPr id="4099" name="Rectangle 11"/>
          <p:cNvSpPr>
            <a:spLocks noGrp="1" noChangeArrowheads="1"/>
          </p:cNvSpPr>
          <p:nvPr/>
        </p:nvSpPr>
        <p:spPr bwMode="auto">
          <a:xfrm>
            <a:off x="688975" y="243840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600" b="1" dirty="0" smtClean="0"/>
              <a:t>Impact and sustainability</a:t>
            </a:r>
            <a:endParaRPr lang="en-US" sz="3600" b="1" dirty="0"/>
          </a:p>
          <a:p>
            <a:pPr marL="342900" indent="-342900" algn="ctr">
              <a:spcBef>
                <a:spcPct val="20000"/>
              </a:spcBef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PY3 Review, 13 Sep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45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and sustainability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Assessed the impact of each product during PY3</a:t>
            </a:r>
          </a:p>
          <a:p>
            <a:r>
              <a:rPr lang="en-GB" dirty="0" smtClean="0"/>
              <a:t>Estimated what is needed in terms of effort and/or funds to maintain the product beyond e-</a:t>
            </a:r>
            <a:r>
              <a:rPr lang="en-GB" dirty="0" err="1" smtClean="0"/>
              <a:t>ScienceTalk</a:t>
            </a:r>
            <a:endParaRPr lang="en-GB" dirty="0" smtClean="0"/>
          </a:p>
          <a:p>
            <a:r>
              <a:rPr lang="en-GB" dirty="0" smtClean="0"/>
              <a:t>Explored how this might be achieved</a:t>
            </a:r>
          </a:p>
          <a:p>
            <a:r>
              <a:rPr lang="en-GB" dirty="0" smtClean="0"/>
              <a:t>Made changes to promote sustainability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PY3 Review, 13 Sep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23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/>
          </p:cNvSpPr>
          <p:nvPr/>
        </p:nvSpPr>
        <p:spPr bwMode="auto">
          <a:xfrm>
            <a:off x="760413" y="1733511"/>
            <a:ext cx="8064500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90000"/>
              </a:lnSpc>
              <a:spcBef>
                <a:spcPts val="800"/>
              </a:spcBef>
            </a:pPr>
            <a:endParaRPr lang="en-US" sz="22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pPr marL="704850" lvl="1" indent="-285750" algn="l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People are aware of the Briefings at 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meetings</a:t>
            </a:r>
          </a:p>
          <a:p>
            <a:pPr marL="704850" lvl="1" indent="-285750" algn="l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0"/>
                <a:sym typeface="Arial" charset="0"/>
              </a:rPr>
              <a:t>Downloads tripled in PY3 to 17,281</a:t>
            </a:r>
            <a:endParaRPr lang="en-US" sz="18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pPr marL="704850" lvl="1" indent="-285750" algn="l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Mailed to policy makers directly</a:t>
            </a:r>
          </a:p>
          <a:p>
            <a:pPr marL="704850" lvl="1" indent="-285750" algn="l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0"/>
                <a:sym typeface="Arial" charset="0"/>
              </a:rPr>
              <a:t>Subscriber list increased by 22%</a:t>
            </a:r>
            <a:endParaRPr lang="en-US" sz="18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757238" y="1193800"/>
            <a:ext cx="14875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 b="1" dirty="0" smtClean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Impact</a:t>
            </a:r>
            <a:endParaRPr lang="en-US" sz="3600" b="1" dirty="0">
              <a:solidFill>
                <a:srgbClr val="6666FF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38200"/>
          </a:xfrm>
        </p:spPr>
        <p:txBody>
          <a:bodyPr/>
          <a:lstStyle/>
          <a:p>
            <a:r>
              <a:rPr lang="en-GB" dirty="0" smtClean="0"/>
              <a:t>e-</a:t>
            </a:r>
            <a:r>
              <a:rPr lang="en-GB" dirty="0" err="1" smtClean="0"/>
              <a:t>ScienceBriefings</a:t>
            </a:r>
            <a:endParaRPr lang="en-GB" sz="3600" b="1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</p:spPr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2" name="Rectangle 4"/>
          <p:cNvSpPr>
            <a:spLocks/>
          </p:cNvSpPr>
          <p:nvPr/>
        </p:nvSpPr>
        <p:spPr bwMode="auto">
          <a:xfrm>
            <a:off x="719138" y="3533001"/>
            <a:ext cx="300082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 dirty="0" smtClean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Sustainability</a:t>
            </a:r>
            <a:endParaRPr lang="en-US" sz="3600" dirty="0">
              <a:solidFill>
                <a:srgbClr val="6666FF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9138" y="4295001"/>
            <a:ext cx="7773987" cy="1544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4850" lvl="1" indent="-28575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800" dirty="0">
                <a:ea typeface="ＭＳ Ｐゴシック" charset="0"/>
                <a:sym typeface="Arial" charset="0"/>
              </a:rPr>
              <a:t>In order to develop future issues of the e-</a:t>
            </a:r>
            <a:r>
              <a:rPr lang="en-US" sz="1800" dirty="0" err="1">
                <a:ea typeface="ＭＳ Ｐゴシック" charset="0"/>
                <a:sym typeface="Arial" charset="0"/>
              </a:rPr>
              <a:t>ScienceBriefings</a:t>
            </a:r>
            <a:r>
              <a:rPr lang="en-US" sz="1800" dirty="0">
                <a:ea typeface="ＭＳ Ｐゴシック" charset="0"/>
                <a:sym typeface="Arial" charset="0"/>
              </a:rPr>
              <a:t>, time and effort would have to be funded (3 weeks for content </a:t>
            </a:r>
            <a:r>
              <a:rPr lang="en-US" sz="1800" dirty="0" err="1" smtClean="0">
                <a:ea typeface="ＭＳ Ｐゴシック" charset="0"/>
                <a:sym typeface="Arial" charset="0"/>
              </a:rPr>
              <a:t>curation</a:t>
            </a:r>
            <a:r>
              <a:rPr lang="en-US" sz="1800" dirty="0" smtClean="0">
                <a:ea typeface="ＭＳ Ｐゴシック" charset="0"/>
                <a:sym typeface="Arial" charset="0"/>
              </a:rPr>
              <a:t>, 1-2 days design)</a:t>
            </a:r>
            <a:endParaRPr lang="en-US" sz="1800" dirty="0">
              <a:ea typeface="ＭＳ Ｐゴシック" charset="0"/>
              <a:sym typeface="Arial" charset="0"/>
            </a:endParaRPr>
          </a:p>
          <a:p>
            <a:pPr marL="704850" lvl="1" indent="-28575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800" dirty="0">
                <a:ea typeface="ＭＳ Ｐゴシック" charset="0"/>
                <a:sym typeface="Arial" charset="0"/>
              </a:rPr>
              <a:t>Sponsor would need to have over-arching </a:t>
            </a:r>
            <a:r>
              <a:rPr lang="en-US" sz="1800" dirty="0" smtClean="0">
                <a:ea typeface="ＭＳ Ｐゴシック" charset="0"/>
                <a:sym typeface="Arial" charset="0"/>
              </a:rPr>
              <a:t>policy aims </a:t>
            </a:r>
            <a:r>
              <a:rPr lang="en-US" sz="1800" dirty="0">
                <a:ea typeface="ＭＳ Ｐゴシック" charset="0"/>
                <a:sym typeface="Arial" charset="0"/>
              </a:rPr>
              <a:t>e.g. </a:t>
            </a:r>
            <a:r>
              <a:rPr lang="en-US" sz="1800" dirty="0" smtClean="0">
                <a:ea typeface="ＭＳ Ｐゴシック" charset="0"/>
                <a:sym typeface="Arial" charset="0"/>
              </a:rPr>
              <a:t>e-IRG</a:t>
            </a:r>
          </a:p>
          <a:p>
            <a:pPr marL="704850" lvl="1" indent="-28575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800" dirty="0" smtClean="0">
                <a:ea typeface="ＭＳ Ｐゴシック" charset="0"/>
                <a:sym typeface="Arial" charset="0"/>
              </a:rPr>
              <a:t>Will be added to SEED Resource Library</a:t>
            </a:r>
            <a:endParaRPr lang="en-US" sz="1800" dirty="0">
              <a:ea typeface="ＭＳ Ｐゴシック" charset="0"/>
              <a:sym typeface="Arial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PY3 Review, 13 Sep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16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/>
          </p:cNvSpPr>
          <p:nvPr/>
        </p:nvSpPr>
        <p:spPr bwMode="auto">
          <a:xfrm>
            <a:off x="760413" y="1905000"/>
            <a:ext cx="8064500" cy="137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704850" lvl="1" indent="-28575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GB" sz="1800" dirty="0" smtClean="0">
                <a:ea typeface="ＭＳ Ｐゴシック" charset="0"/>
                <a:sym typeface="Arial" charset="0"/>
              </a:rPr>
              <a:t>Wide reaching with 162,575 page views in its lifetime</a:t>
            </a:r>
          </a:p>
          <a:p>
            <a:pPr marL="704850" lvl="1" indent="-28575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GB" sz="1800" dirty="0" smtClean="0">
                <a:ea typeface="ＭＳ Ｐゴシック" charset="0"/>
                <a:sym typeface="Arial" charset="0"/>
              </a:rPr>
              <a:t>YouTube channel has grown by 40% in subscribers, 18% more views</a:t>
            </a:r>
          </a:p>
          <a:p>
            <a:pPr marL="704850" lvl="1" indent="-28575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GB" sz="1800" dirty="0" smtClean="0">
                <a:ea typeface="ＭＳ Ｐゴシック" charset="0"/>
                <a:sym typeface="Arial" charset="0"/>
              </a:rPr>
              <a:t>Creates a self-perpetuating cycle of information sharing with the community</a:t>
            </a:r>
          </a:p>
          <a:p>
            <a:pPr marL="704850" lvl="1" indent="-28575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GB" sz="1800" dirty="0" smtClean="0">
                <a:ea typeface="ＭＳ Ｐゴシック" charset="0"/>
                <a:sym typeface="Arial" charset="0"/>
              </a:rPr>
              <a:t>‘Long tail’ of interest after the event</a:t>
            </a:r>
          </a:p>
          <a:p>
            <a:pPr marL="704850" lvl="1" indent="-28575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US" sz="1600" dirty="0" smtClean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pPr algn="l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</a:pPr>
            <a:r>
              <a:rPr lang="en-US" sz="2000" dirty="0" smtClean="0">
                <a:solidFill>
                  <a:schemeClr val="tx1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 </a:t>
            </a:r>
          </a:p>
          <a:p>
            <a:pPr algn="l">
              <a:lnSpc>
                <a:spcPct val="90000"/>
              </a:lnSpc>
              <a:spcBef>
                <a:spcPts val="800"/>
              </a:spcBef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757238" y="1193800"/>
            <a:ext cx="14875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 dirty="0" smtClean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Impact</a:t>
            </a:r>
            <a:endParaRPr lang="en-US" sz="3600" dirty="0">
              <a:solidFill>
                <a:srgbClr val="6666FF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38200"/>
          </a:xfrm>
        </p:spPr>
        <p:txBody>
          <a:bodyPr/>
          <a:lstStyle/>
          <a:p>
            <a:r>
              <a:rPr lang="en-GB" dirty="0" err="1" smtClean="0"/>
              <a:t>GridCast</a:t>
            </a:r>
            <a:endParaRPr lang="en-GB" sz="3600" b="1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</p:spPr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2" name="Rectangle 4"/>
          <p:cNvSpPr>
            <a:spLocks/>
          </p:cNvSpPr>
          <p:nvPr/>
        </p:nvSpPr>
        <p:spPr bwMode="auto">
          <a:xfrm>
            <a:off x="757237" y="3479006"/>
            <a:ext cx="300082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 dirty="0" smtClean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Sustainability</a:t>
            </a:r>
            <a:endParaRPr lang="en-US" sz="3600" dirty="0">
              <a:solidFill>
                <a:srgbClr val="6666FF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7237" y="4191000"/>
            <a:ext cx="8067676" cy="1998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4850" lvl="1" indent="-28575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800" dirty="0" smtClean="0">
                <a:ea typeface="ＭＳ Ｐゴシック" charset="0"/>
                <a:sym typeface="Arial" charset="0"/>
              </a:rPr>
              <a:t>Built on Blogger, a low cost platform</a:t>
            </a:r>
          </a:p>
          <a:p>
            <a:pPr marL="704850" lvl="1" indent="-28575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800" dirty="0" smtClean="0">
                <a:ea typeface="ＭＳ Ｐゴシック" charset="0"/>
                <a:sym typeface="Arial" charset="0"/>
              </a:rPr>
              <a:t>Some </a:t>
            </a:r>
            <a:r>
              <a:rPr lang="en-US" sz="1800" dirty="0">
                <a:ea typeface="ＭＳ Ｐゴシック" charset="0"/>
                <a:sym typeface="Arial" charset="0"/>
              </a:rPr>
              <a:t>funded effort needed for moderation and </a:t>
            </a:r>
            <a:r>
              <a:rPr lang="en-US" sz="1800" dirty="0" smtClean="0">
                <a:ea typeface="ＭＳ Ｐゴシック" charset="0"/>
                <a:sym typeface="Arial" charset="0"/>
              </a:rPr>
              <a:t>recruitment of bloggers</a:t>
            </a:r>
            <a:endParaRPr lang="en-US" sz="1800" dirty="0">
              <a:ea typeface="ＭＳ Ｐゴシック" charset="0"/>
              <a:sym typeface="Arial" charset="0"/>
            </a:endParaRPr>
          </a:p>
          <a:p>
            <a:pPr marL="704850" lvl="1" indent="-28575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800" dirty="0">
                <a:ea typeface="ＭＳ Ｐゴシック" charset="0"/>
                <a:sym typeface="Arial" charset="0"/>
              </a:rPr>
              <a:t>Videos are a major draw and again need funded effort</a:t>
            </a:r>
          </a:p>
          <a:p>
            <a:pPr marL="704850" lvl="1" indent="-28575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800" dirty="0">
                <a:ea typeface="ＭＳ Ｐゴシック" charset="0"/>
                <a:sym typeface="Arial" charset="0"/>
              </a:rPr>
              <a:t>Could be funded through media partnerships and ESFRI cluster collaborations on a per event and per project </a:t>
            </a:r>
            <a:r>
              <a:rPr lang="en-US" sz="1800" dirty="0" smtClean="0">
                <a:ea typeface="ＭＳ Ｐゴシック" charset="0"/>
                <a:sym typeface="Arial" charset="0"/>
              </a:rPr>
              <a:t>basis</a:t>
            </a:r>
          </a:p>
          <a:p>
            <a:pPr marL="704850" lvl="1" indent="-28575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800" dirty="0" smtClean="0">
                <a:ea typeface="ＭＳ Ｐゴシック" charset="0"/>
                <a:sym typeface="Arial" charset="0"/>
              </a:rPr>
              <a:t>Rename to reflect its wider scope </a:t>
            </a:r>
            <a:r>
              <a:rPr lang="en-US" sz="1800" dirty="0" err="1" smtClean="0">
                <a:ea typeface="ＭＳ Ｐゴシック" charset="0"/>
                <a:sym typeface="Arial" charset="0"/>
              </a:rPr>
              <a:t>eg</a:t>
            </a:r>
            <a:r>
              <a:rPr lang="en-US" sz="1800" dirty="0" smtClean="0">
                <a:ea typeface="ＭＳ Ｐゴシック" charset="0"/>
                <a:sym typeface="Arial" charset="0"/>
              </a:rPr>
              <a:t> </a:t>
            </a:r>
            <a:r>
              <a:rPr lang="en-US" sz="1800" dirty="0" err="1" smtClean="0">
                <a:ea typeface="ＭＳ Ｐゴシック" charset="0"/>
                <a:sym typeface="Arial" charset="0"/>
              </a:rPr>
              <a:t>eCast</a:t>
            </a:r>
            <a:endParaRPr lang="en-US" sz="1800" dirty="0">
              <a:ea typeface="ＭＳ Ｐゴシック" charset="0"/>
              <a:sym typeface="Arial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PY3 Review, 13 Sep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56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BDEB9-5D75-E148-A31C-4D7BDC0404BE}" type="slidenum">
              <a:rPr lang="en-US"/>
              <a:pPr/>
              <a:t>7</a:t>
            </a:fld>
            <a:endParaRPr lang="en-US"/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571625"/>
            <a:ext cx="8351837" cy="5259388"/>
          </a:xfrm>
          <a:ln/>
        </p:spPr>
        <p:txBody>
          <a:bodyPr/>
          <a:lstStyle/>
          <a:p>
            <a:pPr>
              <a:spcBef>
                <a:spcPct val="0"/>
              </a:spcBef>
              <a:buClrTx/>
            </a:pPr>
            <a:r>
              <a:rPr lang="en-US" sz="2000" dirty="0">
                <a:latin typeface="Arial Bold Italic" charset="0"/>
                <a:cs typeface="Arial Bold Italic" charset="0"/>
                <a:sym typeface="Arial Bold Italic" charset="0"/>
              </a:rPr>
              <a:t>What is the main barrier to impact?</a:t>
            </a:r>
            <a:endParaRPr lang="en-US" sz="2000" dirty="0">
              <a:latin typeface="Arial Bold Italic" charset="0"/>
              <a:ea typeface="ヒラギノ角ゴ ProN W6" charset="0"/>
              <a:cs typeface="ヒラギノ角ゴ ProN W6" charset="0"/>
              <a:sym typeface="Arial Bold Italic" charset="0"/>
            </a:endParaRPr>
          </a:p>
          <a:p>
            <a:pPr lvl="1">
              <a:buClrTx/>
            </a:pPr>
            <a:r>
              <a:rPr lang="en-US" sz="1800" dirty="0"/>
              <a:t>Improve discovery via pro-active marketing of </a:t>
            </a:r>
            <a:r>
              <a:rPr lang="en-US" sz="1800" dirty="0" err="1"/>
              <a:t>GridCafé</a:t>
            </a:r>
            <a:r>
              <a:rPr lang="en-US" sz="1800" dirty="0"/>
              <a:t> and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e-</a:t>
            </a:r>
            <a:r>
              <a:rPr lang="en-US" sz="1800" dirty="0" err="1" smtClean="0"/>
              <a:t>ScienceCity</a:t>
            </a:r>
            <a:endParaRPr lang="en-US" sz="1800" dirty="0"/>
          </a:p>
          <a:p>
            <a:pPr lvl="1">
              <a:buFont typeface="Arial" charset="0"/>
              <a:buNone/>
            </a:pPr>
            <a:r>
              <a:rPr lang="en-US" sz="1800" dirty="0"/>
              <a:t> </a:t>
            </a:r>
          </a:p>
          <a:p>
            <a:pPr>
              <a:buClrTx/>
            </a:pPr>
            <a:r>
              <a:rPr lang="en-US" sz="2000" dirty="0">
                <a:latin typeface="Arial Bold Italic" charset="0"/>
                <a:cs typeface="Arial Bold Italic" charset="0"/>
                <a:sym typeface="Arial Bold Italic" charset="0"/>
              </a:rPr>
              <a:t>Have we demonstrated value?</a:t>
            </a:r>
            <a:endParaRPr lang="en-US" sz="2000" dirty="0">
              <a:latin typeface="Arial Bold Italic" charset="0"/>
              <a:ea typeface="ヒラギノ角ゴ ProN W6" charset="0"/>
              <a:cs typeface="ヒラギノ角ゴ ProN W6" charset="0"/>
              <a:sym typeface="Arial Bold Italic" charset="0"/>
            </a:endParaRPr>
          </a:p>
          <a:p>
            <a:pPr lvl="1">
              <a:buClrTx/>
            </a:pPr>
            <a:r>
              <a:rPr lang="en-US" sz="1800" dirty="0"/>
              <a:t>Success drivers/ attributes for potential funders (high quality content, Open Access/</a:t>
            </a:r>
            <a:r>
              <a:rPr lang="en-US" sz="1800" dirty="0" err="1"/>
              <a:t>ShareAlike</a:t>
            </a:r>
            <a:r>
              <a:rPr lang="en-US" sz="1800" dirty="0"/>
              <a:t>, cross-disciplinary appeal</a:t>
            </a:r>
            <a:r>
              <a:rPr lang="en-US" sz="1800" dirty="0" smtClean="0"/>
              <a:t>)</a:t>
            </a:r>
            <a:endParaRPr lang="en-US" sz="1800" dirty="0"/>
          </a:p>
          <a:p>
            <a:pPr lvl="1">
              <a:buClrTx/>
            </a:pPr>
            <a:r>
              <a:rPr lang="en-US" sz="1800" dirty="0" smtClean="0"/>
              <a:t>Assessed </a:t>
            </a:r>
            <a:r>
              <a:rPr lang="en-US" sz="1800" dirty="0"/>
              <a:t>both </a:t>
            </a:r>
            <a:r>
              <a:rPr lang="en-US" sz="1800" dirty="0">
                <a:solidFill>
                  <a:srgbClr val="808080"/>
                </a:solidFill>
              </a:rPr>
              <a:t>usability</a:t>
            </a:r>
            <a:r>
              <a:rPr lang="en-US" sz="1800" dirty="0"/>
              <a:t> and value of sites as an information resource e.g. measure change in knowledge </a:t>
            </a:r>
            <a:r>
              <a:rPr lang="en-US" sz="1800" dirty="0">
                <a:solidFill>
                  <a:srgbClr val="7F7F7F"/>
                </a:solidFill>
              </a:rPr>
              <a:t>pre- and post-test </a:t>
            </a:r>
            <a:r>
              <a:rPr lang="en-US" sz="1800" dirty="0"/>
              <a:t>visit for </a:t>
            </a:r>
            <a:r>
              <a:rPr lang="en-US" sz="1800" dirty="0" smtClean="0"/>
              <a:t>sites</a:t>
            </a:r>
            <a:endParaRPr lang="en-US" sz="1800" dirty="0"/>
          </a:p>
          <a:p>
            <a:pPr lvl="1">
              <a:buClrTx/>
            </a:pPr>
            <a:r>
              <a:rPr lang="en-US" sz="1800" dirty="0" smtClean="0"/>
              <a:t>Added new sections e.g. data park, </a:t>
            </a:r>
            <a:r>
              <a:rPr lang="en-US" sz="1800" dirty="0" err="1" smtClean="0"/>
              <a:t>comms</a:t>
            </a:r>
            <a:r>
              <a:rPr lang="en-US" sz="1800" dirty="0" smtClean="0"/>
              <a:t> </a:t>
            </a:r>
            <a:r>
              <a:rPr lang="en-US" sz="1800" dirty="0" err="1" smtClean="0"/>
              <a:t>centre</a:t>
            </a:r>
            <a:r>
              <a:rPr lang="en-US" sz="1800" dirty="0" smtClean="0"/>
              <a:t>, </a:t>
            </a:r>
            <a:r>
              <a:rPr lang="en-US" sz="1800" dirty="0" err="1" smtClean="0"/>
              <a:t>GridPort</a:t>
            </a:r>
            <a:endParaRPr lang="en-US" sz="1800" dirty="0" smtClean="0"/>
          </a:p>
        </p:txBody>
      </p:sp>
      <p:sp>
        <p:nvSpPr>
          <p:cNvPr id="47109" name="Rectangle 5"/>
          <p:cNvSpPr>
            <a:spLocks/>
          </p:cNvSpPr>
          <p:nvPr/>
        </p:nvSpPr>
        <p:spPr bwMode="auto">
          <a:xfrm>
            <a:off x="382588" y="1003300"/>
            <a:ext cx="31623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360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Sustainability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838200"/>
          </a:xfrm>
        </p:spPr>
        <p:txBody>
          <a:bodyPr/>
          <a:lstStyle/>
          <a:p>
            <a:r>
              <a:rPr lang="en-GB" dirty="0" smtClean="0"/>
              <a:t>e-</a:t>
            </a:r>
            <a:r>
              <a:rPr lang="en-GB" dirty="0" err="1" smtClean="0"/>
              <a:t>ScienceCity</a:t>
            </a:r>
            <a:endParaRPr lang="en-GB" sz="3600" b="1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</p:spPr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PY3 Review, 13 Sep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32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8A61C-4FE3-F348-AD9F-15E11AF1D594}" type="slidenum">
              <a:rPr lang="en-US"/>
              <a:pPr/>
              <a:t>8</a:t>
            </a:fld>
            <a:endParaRPr lang="en-US"/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8132" name="Rectangle 4"/>
          <p:cNvSpPr>
            <a:spLocks/>
          </p:cNvSpPr>
          <p:nvPr/>
        </p:nvSpPr>
        <p:spPr bwMode="auto">
          <a:xfrm>
            <a:off x="382588" y="1003300"/>
            <a:ext cx="761841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3600" dirty="0" smtClean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Sustainability: PY3 </a:t>
            </a:r>
            <a:r>
              <a:rPr lang="en-US" sz="3600" dirty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Marketing</a:t>
            </a:r>
          </a:p>
        </p:txBody>
      </p:sp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8381">
            <a:off x="479425" y="1878013"/>
            <a:ext cx="3879850" cy="2743200"/>
          </a:xfrm>
          <a:prstGeom prst="rect">
            <a:avLst/>
          </a:prstGeom>
          <a:noFill/>
          <a:ln>
            <a:noFill/>
          </a:ln>
          <a:effectLst>
            <a:outerShdw blurRad="88900" dist="88899" dir="1980004" algn="ctr" rotWithShape="0">
              <a:schemeClr val="bg2">
                <a:alpha val="39996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7645">
            <a:off x="5073351" y="1938398"/>
            <a:ext cx="3471265" cy="4276598"/>
          </a:xfrm>
          <a:prstGeom prst="rect">
            <a:avLst/>
          </a:prstGeom>
          <a:noFill/>
          <a:ln>
            <a:noFill/>
          </a:ln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838200"/>
          </a:xfrm>
        </p:spPr>
        <p:txBody>
          <a:bodyPr/>
          <a:lstStyle/>
          <a:p>
            <a:r>
              <a:rPr lang="en-GB" dirty="0" smtClean="0"/>
              <a:t>e-</a:t>
            </a:r>
            <a:r>
              <a:rPr lang="en-GB" dirty="0" err="1" smtClean="0"/>
              <a:t>ScienceCity</a:t>
            </a:r>
            <a:endParaRPr lang="en-GB" sz="3600" b="1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</p:spPr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2399" y="4677447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ea typeface="ＭＳ Ｐゴシック" pitchFamily="-109" charset="-128"/>
              </a:rPr>
              <a:t>Marketing plan: </a:t>
            </a:r>
            <a:r>
              <a:rPr lang="en-GB" dirty="0" err="1">
                <a:ea typeface="ＭＳ Ｐゴシック" pitchFamily="-109" charset="-128"/>
              </a:rPr>
              <a:t>wikipedia</a:t>
            </a:r>
            <a:r>
              <a:rPr lang="en-GB" dirty="0">
                <a:ea typeface="ＭＳ Ｐゴシック" pitchFamily="-109" charset="-128"/>
              </a:rPr>
              <a:t>, social media, </a:t>
            </a:r>
            <a:r>
              <a:rPr lang="en-GB" dirty="0" err="1">
                <a:ea typeface="ＭＳ Ｐゴシック" pitchFamily="-109" charset="-128"/>
              </a:rPr>
              <a:t>iSGTW</a:t>
            </a:r>
            <a:r>
              <a:rPr lang="en-GB" dirty="0">
                <a:ea typeface="ＭＳ Ｐゴシック" pitchFamily="-109" charset="-128"/>
              </a:rPr>
              <a:t>, internal linking, schools pack, conferences, videos</a:t>
            </a:r>
            <a:endParaRPr lang="en-GB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PY3 Review, 13 Sep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67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/>
          </p:cNvSpPr>
          <p:nvPr/>
        </p:nvSpPr>
        <p:spPr bwMode="auto">
          <a:xfrm>
            <a:off x="760413" y="1793796"/>
            <a:ext cx="8064500" cy="178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704850" lvl="1" indent="-285750" algn="l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Google Page Rank of 6.0</a:t>
            </a:r>
          </a:p>
          <a:p>
            <a:pPr marL="704850" lvl="1" indent="-285750" algn="l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0"/>
                <a:sym typeface="Arial" charset="0"/>
              </a:rPr>
              <a:t>Dip in traffic to </a:t>
            </a:r>
            <a:r>
              <a:rPr lang="en-US" sz="1800" dirty="0" err="1" smtClean="0">
                <a:ea typeface="ＭＳ Ｐゴシック" charset="0"/>
                <a:sym typeface="Arial" charset="0"/>
              </a:rPr>
              <a:t>GridCafe</a:t>
            </a:r>
            <a:r>
              <a:rPr lang="en-US" sz="1800" dirty="0" smtClean="0">
                <a:ea typeface="ＭＳ Ｐゴシック" charset="0"/>
                <a:sym typeface="Arial" charset="0"/>
              </a:rPr>
              <a:t> due to change in link forwarding policy at CERN</a:t>
            </a:r>
          </a:p>
          <a:p>
            <a:pPr marL="704850" lvl="1" indent="-285750" algn="l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Since Sep 2011, </a:t>
            </a:r>
            <a:r>
              <a:rPr lang="en-US" sz="1800" dirty="0" smtClean="0">
                <a:ea typeface="ＭＳ Ｐゴシック" charset="0"/>
                <a:sym typeface="Arial" charset="0"/>
              </a:rPr>
              <a:t>received 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20,473 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page views and 5424 unique visitors</a:t>
            </a:r>
          </a:p>
          <a:p>
            <a:pPr marL="704850" lvl="1" indent="-285750" algn="l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0"/>
                <a:sym typeface="Arial" charset="0"/>
              </a:rPr>
              <a:t>Cloud Lounge has grown from 1388 page views in PY2 to 17,834 in PY3</a:t>
            </a:r>
          </a:p>
          <a:p>
            <a:pPr marL="704850" lvl="1" indent="-285750" algn="l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0"/>
                <a:sym typeface="Arial" charset="0"/>
              </a:rPr>
              <a:t>Visitors found the sites informative and wanted to read more</a:t>
            </a:r>
          </a:p>
          <a:p>
            <a:pPr marL="704850" lvl="1" indent="-285750" algn="l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A useful educational resource</a:t>
            </a:r>
            <a:endParaRPr lang="en-US" sz="18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757238" y="1193800"/>
            <a:ext cx="14875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 b="1" dirty="0" smtClean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Impact</a:t>
            </a:r>
            <a:endParaRPr lang="en-US" sz="3600" b="1" dirty="0">
              <a:solidFill>
                <a:srgbClr val="6666FF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38200"/>
          </a:xfrm>
        </p:spPr>
        <p:txBody>
          <a:bodyPr/>
          <a:lstStyle/>
          <a:p>
            <a:r>
              <a:rPr lang="en-GB" dirty="0" smtClean="0"/>
              <a:t>e-</a:t>
            </a:r>
            <a:r>
              <a:rPr lang="en-GB" dirty="0" err="1" smtClean="0"/>
              <a:t>ScienceCity</a:t>
            </a:r>
            <a:endParaRPr lang="en-GB" sz="3600" b="1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</p:spPr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2" name="Rectangle 4"/>
          <p:cNvSpPr>
            <a:spLocks/>
          </p:cNvSpPr>
          <p:nvPr/>
        </p:nvSpPr>
        <p:spPr bwMode="auto">
          <a:xfrm>
            <a:off x="706437" y="3752692"/>
            <a:ext cx="300082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 dirty="0" smtClean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Sustainability</a:t>
            </a:r>
            <a:endParaRPr lang="en-US" sz="3600" dirty="0">
              <a:solidFill>
                <a:srgbClr val="6666FF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9138" y="4452898"/>
            <a:ext cx="7773987" cy="1895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4850" lvl="1" indent="-28575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800" dirty="0" smtClean="0">
                <a:ea typeface="ＭＳ Ｐゴシック" charset="0"/>
                <a:sym typeface="Arial" charset="0"/>
              </a:rPr>
              <a:t>Potential to become a community hub with added multimedia resources</a:t>
            </a:r>
          </a:p>
          <a:p>
            <a:pPr marL="704850" lvl="1" indent="-28575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800" dirty="0" smtClean="0">
                <a:ea typeface="ＭＳ Ｐゴシック" charset="0"/>
                <a:sym typeface="Arial" charset="0"/>
              </a:rPr>
              <a:t>Platform to promote the achievements of e-science under H2020</a:t>
            </a:r>
          </a:p>
          <a:p>
            <a:pPr marL="704850" lvl="1" indent="-28575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800" dirty="0" smtClean="0">
                <a:ea typeface="ＭＳ Ｐゴシック" charset="0"/>
                <a:sym typeface="Arial" charset="0"/>
              </a:rPr>
              <a:t>Continuing professional development</a:t>
            </a:r>
          </a:p>
          <a:p>
            <a:pPr marL="704850" lvl="1" indent="-28575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800" dirty="0" smtClean="0">
                <a:ea typeface="ＭＳ Ｐゴシック" charset="0"/>
                <a:sym typeface="Arial" charset="0"/>
              </a:rPr>
              <a:t>Initial low maintenance but funding needed for development and marketing</a:t>
            </a:r>
            <a:endParaRPr lang="en-US" sz="1800" dirty="0">
              <a:ea typeface="ＭＳ Ｐゴシック" charset="0"/>
              <a:sym typeface="Arial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PY3 Review, 13 Sep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78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2761</TotalTime>
  <Words>1663</Words>
  <Application>Microsoft Office PowerPoint</Application>
  <PresentationFormat>On-screen Show (4:3)</PresentationFormat>
  <Paragraphs>247</Paragraphs>
  <Slides>22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1_Custom Design</vt:lpstr>
      <vt:lpstr>Custom Design</vt:lpstr>
      <vt:lpstr>PowerPoint Presentation</vt:lpstr>
      <vt:lpstr>Content</vt:lpstr>
      <vt:lpstr>PowerPoint Presentation</vt:lpstr>
      <vt:lpstr>Impact and sustainability</vt:lpstr>
      <vt:lpstr>e-ScienceBriefings</vt:lpstr>
      <vt:lpstr>GridCast</vt:lpstr>
      <vt:lpstr>e-ScienceCity</vt:lpstr>
      <vt:lpstr>e-ScienceCity</vt:lpstr>
      <vt:lpstr>e-ScienceCity</vt:lpstr>
      <vt:lpstr>GridGuide and RTM</vt:lpstr>
      <vt:lpstr>GridGuide and RTM</vt:lpstr>
      <vt:lpstr>iSGTW</vt:lpstr>
      <vt:lpstr>iSGTW</vt:lpstr>
      <vt:lpstr>      Future sustainability</vt:lpstr>
      <vt:lpstr>      Future sustainability</vt:lpstr>
      <vt:lpstr>      Future sustainability</vt:lpstr>
      <vt:lpstr>DoW budget changes PY3</vt:lpstr>
      <vt:lpstr>PowerPoint Presentation</vt:lpstr>
      <vt:lpstr>Impact of e-ScienceTalk</vt:lpstr>
      <vt:lpstr>Beyond e-ScienceTalk</vt:lpstr>
      <vt:lpstr>ScienceTalkToo</vt:lpstr>
      <vt:lpstr>Summary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Cristy Jane Burne</dc:creator>
  <cp:lastModifiedBy>Catherine</cp:lastModifiedBy>
  <cp:revision>348</cp:revision>
  <dcterms:created xsi:type="dcterms:W3CDTF">2010-08-31T11:29:02Z</dcterms:created>
  <dcterms:modified xsi:type="dcterms:W3CDTF">2013-09-03T11:13:50Z</dcterms:modified>
</cp:coreProperties>
</file>