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5" r:id="rId1"/>
    <p:sldMasterId id="2147483697" r:id="rId2"/>
  </p:sldMasterIdLst>
  <p:notesMasterIdLst>
    <p:notesMasterId r:id="rId35"/>
  </p:notesMasterIdLst>
  <p:sldIdLst>
    <p:sldId id="387" r:id="rId3"/>
    <p:sldId id="388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355" r:id="rId13"/>
    <p:sldId id="356" r:id="rId14"/>
    <p:sldId id="327" r:id="rId15"/>
    <p:sldId id="347" r:id="rId16"/>
    <p:sldId id="368" r:id="rId17"/>
    <p:sldId id="369" r:id="rId18"/>
    <p:sldId id="375" r:id="rId19"/>
    <p:sldId id="374" r:id="rId20"/>
    <p:sldId id="410" r:id="rId21"/>
    <p:sldId id="357" r:id="rId22"/>
    <p:sldId id="370" r:id="rId23"/>
    <p:sldId id="371" r:id="rId24"/>
    <p:sldId id="351" r:id="rId25"/>
    <p:sldId id="411" r:id="rId26"/>
    <p:sldId id="335" r:id="rId27"/>
    <p:sldId id="376" r:id="rId28"/>
    <p:sldId id="367" r:id="rId29"/>
    <p:sldId id="377" r:id="rId30"/>
    <p:sldId id="380" r:id="rId31"/>
    <p:sldId id="378" r:id="rId32"/>
    <p:sldId id="392" r:id="rId33"/>
    <p:sldId id="37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FF9900"/>
    <a:srgbClr val="DDDDDD"/>
    <a:srgbClr val="CCECFF"/>
    <a:srgbClr val="FFCC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71" d="100"/>
          <a:sy n="71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'Graphs for slides Y3'!$F$1</c:f>
              <c:strCache>
                <c:ptCount val="1"/>
                <c:pt idx="0">
                  <c:v>Project plan Y3</c:v>
                </c:pt>
              </c:strCache>
            </c:strRef>
          </c:tx>
          <c:dLbls>
            <c:dLbl>
              <c:idx val="0"/>
              <c:layout>
                <c:manualLayout>
                  <c:x val="6.7487682460745033E-2"/>
                  <c:y val="1.66837782340862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'Graphs for slides Y3'!$A$2:$A$5</c:f>
              <c:strCache>
                <c:ptCount val="4"/>
                <c:pt idx="0">
                  <c:v>WP1 Policy</c:v>
                </c:pt>
                <c:pt idx="1">
                  <c:v>WP2 GridCafe</c:v>
                </c:pt>
                <c:pt idx="2">
                  <c:v>WP3 iSGTW</c:v>
                </c:pt>
                <c:pt idx="3">
                  <c:v>WP4-Management </c:v>
                </c:pt>
              </c:strCache>
            </c:strRef>
          </c:cat>
          <c:val>
            <c:numRef>
              <c:f>'Graphs for slides Y3'!$F$2:$F$5</c:f>
              <c:numCache>
                <c:formatCode>General</c:formatCode>
                <c:ptCount val="4"/>
                <c:pt idx="0">
                  <c:v>46</c:v>
                </c:pt>
                <c:pt idx="1">
                  <c:v>64</c:v>
                </c:pt>
                <c:pt idx="2">
                  <c:v>52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'Graphs for slides Y3'!$B$1</c:f>
              <c:strCache>
                <c:ptCount val="1"/>
                <c:pt idx="0">
                  <c:v>Consumed Y3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'Graphs for slides Y3'!$A$2:$A$5</c:f>
              <c:strCache>
                <c:ptCount val="4"/>
                <c:pt idx="0">
                  <c:v>WP1 Policy</c:v>
                </c:pt>
                <c:pt idx="1">
                  <c:v>WP2 GridCafe</c:v>
                </c:pt>
                <c:pt idx="2">
                  <c:v>WP3 iSGTW</c:v>
                </c:pt>
                <c:pt idx="3">
                  <c:v>WP4-Management </c:v>
                </c:pt>
              </c:strCache>
            </c:strRef>
          </c:cat>
          <c:val>
            <c:numRef>
              <c:f>'Graphs for slides Y3'!$B$2:$B$5</c:f>
              <c:numCache>
                <c:formatCode>#,##0.0</c:formatCode>
                <c:ptCount val="4"/>
                <c:pt idx="0">
                  <c:v>15.530000000000001</c:v>
                </c:pt>
                <c:pt idx="1">
                  <c:v>18.670000000000002</c:v>
                </c:pt>
                <c:pt idx="2">
                  <c:v>17.469999999999995</c:v>
                </c:pt>
                <c:pt idx="3">
                  <c:v>5.08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EFFORT TOTAL PROJECT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Y3'!$B$12</c:f>
              <c:strCache>
                <c:ptCount val="1"/>
                <c:pt idx="0">
                  <c:v>Effort  planned Total project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Y3'!$B$13:$B$17</c:f>
              <c:numCache>
                <c:formatCode>0</c:formatCode>
                <c:ptCount val="5"/>
                <c:pt idx="0">
                  <c:v>67</c:v>
                </c:pt>
                <c:pt idx="1">
                  <c:v>34</c:v>
                </c:pt>
                <c:pt idx="2">
                  <c:v>47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'Graphs for slides Y3'!$C$12</c:f>
              <c:strCache>
                <c:ptCount val="1"/>
                <c:pt idx="0">
                  <c:v>Effort used Total project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Y3'!$C$13:$C$17</c:f>
              <c:numCache>
                <c:formatCode>0</c:formatCode>
                <c:ptCount val="5"/>
                <c:pt idx="0">
                  <c:v>59.64</c:v>
                </c:pt>
                <c:pt idx="1">
                  <c:v>34.31</c:v>
                </c:pt>
                <c:pt idx="2">
                  <c:v>51.81</c:v>
                </c:pt>
                <c:pt idx="3">
                  <c:v>17.97</c:v>
                </c:pt>
                <c:pt idx="4">
                  <c:v>16.649999999999999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275200"/>
        <c:axId val="90994176"/>
      </c:barChart>
      <c:catAx>
        <c:axId val="84275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0994176"/>
        <c:crosses val="autoZero"/>
        <c:auto val="1"/>
        <c:lblAlgn val="ctr"/>
        <c:lblOffset val="100"/>
        <c:noMultiLvlLbl val="0"/>
      </c:catAx>
      <c:valAx>
        <c:axId val="9099417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842752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Total PMs planned vs PMs used Y1-Y2-Y3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Y3'!$B$12</c:f>
              <c:strCache>
                <c:ptCount val="1"/>
                <c:pt idx="0">
                  <c:v>Effort  planned Total project 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Y3'!$B$13:$B$17</c:f>
              <c:numCache>
                <c:formatCode>0</c:formatCode>
                <c:ptCount val="5"/>
                <c:pt idx="0">
                  <c:v>67</c:v>
                </c:pt>
                <c:pt idx="1">
                  <c:v>34</c:v>
                </c:pt>
                <c:pt idx="2">
                  <c:v>47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</c:ser>
        <c:ser>
          <c:idx val="3"/>
          <c:order val="1"/>
          <c:tx>
            <c:strRef>
              <c:f>'Graphs for slides Y3'!$F$12</c:f>
              <c:strCache>
                <c:ptCount val="1"/>
                <c:pt idx="0">
                  <c:v>PMs Used Y1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Y3'!$F$13:$F$17</c:f>
              <c:numCache>
                <c:formatCode>_-* #,##0.0_-;\-* #,##0.0_-;_-* "-"??_-;_-@_-</c:formatCode>
                <c:ptCount val="5"/>
                <c:pt idx="0">
                  <c:v>24</c:v>
                </c:pt>
                <c:pt idx="1">
                  <c:v>13</c:v>
                </c:pt>
                <c:pt idx="2">
                  <c:v>13.8</c:v>
                </c:pt>
                <c:pt idx="3">
                  <c:v>6.5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'Graphs for slides Y3'!$E$12</c:f>
              <c:strCache>
                <c:ptCount val="1"/>
                <c:pt idx="0">
                  <c:v>PMs Used Y2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Y3'!$E$13:$E$17</c:f>
              <c:numCache>
                <c:formatCode>_-* #,##0.0_-;\-* #,##0.0_-;_-* "-"??_-;_-@_-</c:formatCode>
                <c:ptCount val="5"/>
                <c:pt idx="0">
                  <c:v>20</c:v>
                </c:pt>
                <c:pt idx="1">
                  <c:v>10.65</c:v>
                </c:pt>
                <c:pt idx="2">
                  <c:v>17.149999999999999</c:v>
                </c:pt>
                <c:pt idx="3">
                  <c:v>6.5</c:v>
                </c:pt>
                <c:pt idx="4">
                  <c:v>5.5</c:v>
                </c:pt>
              </c:numCache>
            </c:numRef>
          </c:val>
        </c:ser>
        <c:ser>
          <c:idx val="1"/>
          <c:order val="3"/>
          <c:tx>
            <c:strRef>
              <c:f>'Graphs for slides Y3'!$D$12</c:f>
              <c:strCache>
                <c:ptCount val="1"/>
                <c:pt idx="0">
                  <c:v>PMs Used Y3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Y3'!$D$13:$D$17</c:f>
              <c:numCache>
                <c:formatCode>0.0</c:formatCode>
                <c:ptCount val="5"/>
                <c:pt idx="0">
                  <c:v>15.64</c:v>
                </c:pt>
                <c:pt idx="1">
                  <c:v>10.66</c:v>
                </c:pt>
                <c:pt idx="2">
                  <c:v>20.86</c:v>
                </c:pt>
                <c:pt idx="3">
                  <c:v>4.97</c:v>
                </c:pt>
                <c:pt idx="4">
                  <c:v>5.15</c:v>
                </c:pt>
              </c:numCache>
            </c:numRef>
          </c:val>
        </c:ser>
        <c:ser>
          <c:idx val="4"/>
          <c:order val="4"/>
          <c:tx>
            <c:strRef>
              <c:f>'Graphs for slides Y3'!$G$12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Y3'!$G$13:$G$17</c:f>
              <c:numCache>
                <c:formatCode>0%</c:formatCode>
                <c:ptCount val="5"/>
                <c:pt idx="0">
                  <c:v>0.89014925373134324</c:v>
                </c:pt>
                <c:pt idx="1">
                  <c:v>1.0091176470588237</c:v>
                </c:pt>
                <c:pt idx="2">
                  <c:v>1.1023404255319149</c:v>
                </c:pt>
                <c:pt idx="3">
                  <c:v>0.69115384615384612</c:v>
                </c:pt>
                <c:pt idx="4">
                  <c:v>0.92499999999999993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396608"/>
        <c:axId val="139398144"/>
      </c:barChart>
      <c:catAx>
        <c:axId val="139396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39398144"/>
        <c:crosses val="autoZero"/>
        <c:auto val="1"/>
        <c:lblAlgn val="ctr"/>
        <c:lblOffset val="100"/>
        <c:noMultiLvlLbl val="0"/>
      </c:catAx>
      <c:valAx>
        <c:axId val="13939814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393966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PY3 actual costs per partner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Y3'!$I$25</c:f>
              <c:strCache>
                <c:ptCount val="1"/>
                <c:pt idx="0">
                  <c:v>Budget Funding Y3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Y3'!$I$26:$I$30</c:f>
              <c:numCache>
                <c:formatCode>_-* #,##0_-;\-* #,##0_-;_-* "-"??_-;_-@_-</c:formatCode>
                <c:ptCount val="5"/>
                <c:pt idx="0">
                  <c:v>92212</c:v>
                </c:pt>
                <c:pt idx="1">
                  <c:v>130548</c:v>
                </c:pt>
                <c:pt idx="2">
                  <c:v>78344</c:v>
                </c:pt>
                <c:pt idx="3">
                  <c:v>46089</c:v>
                </c:pt>
                <c:pt idx="4">
                  <c:v>105725</c:v>
                </c:pt>
              </c:numCache>
            </c:numRef>
          </c:val>
        </c:ser>
        <c:ser>
          <c:idx val="1"/>
          <c:order val="1"/>
          <c:tx>
            <c:strRef>
              <c:f>'Graphs for slides Y3'!$J$25</c:f>
              <c:strCache>
                <c:ptCount val="1"/>
                <c:pt idx="0">
                  <c:v>Funding requested Y3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Y3'!$J$26:$J$30</c:f>
              <c:numCache>
                <c:formatCode>_-* #,##0_-;\-* #,##0_-;_-* "-"??_-;_-@_-</c:formatCode>
                <c:ptCount val="5"/>
                <c:pt idx="0">
                  <c:v>82534</c:v>
                </c:pt>
                <c:pt idx="1">
                  <c:v>107201</c:v>
                </c:pt>
                <c:pt idx="2">
                  <c:v>63921</c:v>
                </c:pt>
                <c:pt idx="3">
                  <c:v>30802</c:v>
                </c:pt>
                <c:pt idx="4">
                  <c:v>125008</c:v>
                </c:pt>
              </c:numCache>
            </c:numRef>
          </c:val>
        </c:ser>
        <c:ser>
          <c:idx val="2"/>
          <c:order val="2"/>
          <c:tx>
            <c:strRef>
              <c:f>'Graphs for slides Y3'!$K$25</c:f>
              <c:strCache>
                <c:ptCount val="1"/>
                <c:pt idx="0">
                  <c:v> Y3 %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Y3'!$K$26:$K$30</c:f>
              <c:numCache>
                <c:formatCode>0%</c:formatCode>
                <c:ptCount val="5"/>
                <c:pt idx="0">
                  <c:v>0.8950461978918145</c:v>
                </c:pt>
                <c:pt idx="1">
                  <c:v>0.82116156509483107</c:v>
                </c:pt>
                <c:pt idx="2">
                  <c:v>0.81590166445420198</c:v>
                </c:pt>
                <c:pt idx="3">
                  <c:v>0.66831565015513461</c:v>
                </c:pt>
                <c:pt idx="4">
                  <c:v>1.1823882714589737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04416"/>
        <c:axId val="44614400"/>
      </c:barChart>
      <c:catAx>
        <c:axId val="44604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44614400"/>
        <c:crosses val="autoZero"/>
        <c:auto val="1"/>
        <c:lblAlgn val="ctr"/>
        <c:lblOffset val="100"/>
        <c:noMultiLvlLbl val="0"/>
      </c:catAx>
      <c:valAx>
        <c:axId val="4461440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446044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en-U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Total Project Use of Budget per partner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Y3'!$B$25</c:f>
              <c:strCache>
                <c:ptCount val="1"/>
                <c:pt idx="0">
                  <c:v>Total Funding Planned (Amendment N2)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Y3'!$B$26:$B$30</c:f>
              <c:numCache>
                <c:formatCode>_-* #,##0_-;\-* #,##0_-;_-* "-"??_-;_-@_-</c:formatCode>
                <c:ptCount val="5"/>
                <c:pt idx="0">
                  <c:v>230494</c:v>
                </c:pt>
                <c:pt idx="1">
                  <c:v>285688</c:v>
                </c:pt>
                <c:pt idx="2">
                  <c:v>211057</c:v>
                </c:pt>
                <c:pt idx="3">
                  <c:v>108831</c:v>
                </c:pt>
                <c:pt idx="4">
                  <c:v>463930</c:v>
                </c:pt>
              </c:numCache>
            </c:numRef>
          </c:val>
        </c:ser>
        <c:ser>
          <c:idx val="1"/>
          <c:order val="1"/>
          <c:tx>
            <c:strRef>
              <c:f>'Graphs for slides Y3'!$F$25</c:f>
              <c:strCache>
                <c:ptCount val="1"/>
                <c:pt idx="0">
                  <c:v>Total Funding Used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Y3'!$F$26:$F$30</c:f>
              <c:numCache>
                <c:formatCode>_-* #,##0_-;\-* #,##0_-;_-* "-"??_-;_-@_-</c:formatCode>
                <c:ptCount val="5"/>
                <c:pt idx="0">
                  <c:v>220816</c:v>
                </c:pt>
                <c:pt idx="1">
                  <c:v>262341</c:v>
                </c:pt>
                <c:pt idx="2">
                  <c:v>196634</c:v>
                </c:pt>
                <c:pt idx="3">
                  <c:v>93544</c:v>
                </c:pt>
                <c:pt idx="4">
                  <c:v>483213</c:v>
                </c:pt>
              </c:numCache>
            </c:numRef>
          </c:val>
        </c:ser>
        <c:ser>
          <c:idx val="2"/>
          <c:order val="2"/>
          <c:tx>
            <c:strRef>
              <c:f>'Graphs for slides Y3'!$G$25</c:f>
              <c:strCache>
                <c:ptCount val="1"/>
                <c:pt idx="0">
                  <c:v> %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Y3'!$G$26:$G$30</c:f>
              <c:numCache>
                <c:formatCode>0%</c:formatCode>
                <c:ptCount val="5"/>
                <c:pt idx="0">
                  <c:v>0.95801192221923348</c:v>
                </c:pt>
                <c:pt idx="1">
                  <c:v>0.91827798157430485</c:v>
                </c:pt>
                <c:pt idx="2">
                  <c:v>0.9316630104663669</c:v>
                </c:pt>
                <c:pt idx="3">
                  <c:v>0.85953450763109773</c:v>
                </c:pt>
                <c:pt idx="4">
                  <c:v>1.0415644601556269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51552"/>
        <c:axId val="44893312"/>
      </c:barChart>
      <c:catAx>
        <c:axId val="44551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44893312"/>
        <c:crosses val="autoZero"/>
        <c:auto val="1"/>
        <c:lblAlgn val="ctr"/>
        <c:lblOffset val="100"/>
        <c:noMultiLvlLbl val="0"/>
      </c:catAx>
      <c:valAx>
        <c:axId val="4489331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445515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en-U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Highlight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MoU</a:t>
            </a:r>
            <a:r>
              <a:rPr lang="en-GB" baseline="0" dirty="0" smtClean="0"/>
              <a:t> projects </a:t>
            </a:r>
            <a:r>
              <a:rPr lang="en-GB" baseline="0" dirty="0" err="1" smtClean="0"/>
              <a:t>GlobalExcursion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Virtus</a:t>
            </a:r>
            <a:r>
              <a:rPr lang="en-GB" baseline="0" smtClean="0"/>
              <a:t>, CRISP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1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9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4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2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88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35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49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93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871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7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5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6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6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6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7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9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WP4: Project and Consortium Management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Catherine </a:t>
            </a:r>
            <a:r>
              <a:rPr lang="en-US" sz="2400" dirty="0" err="1" smtClean="0"/>
              <a:t>Gater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Project Coordinator, EGI.eu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>
          <a:xfrm>
            <a:off x="32766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Expenditure e-</a:t>
            </a:r>
            <a:r>
              <a:rPr lang="en-US" sz="2800" dirty="0" err="1" smtClean="0"/>
              <a:t>Concertation</a:t>
            </a:r>
            <a:r>
              <a:rPr lang="en-US" sz="2800" dirty="0" smtClean="0"/>
              <a:t> meetings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€40K is allocated in the </a:t>
            </a:r>
            <a:r>
              <a:rPr lang="en-GB" sz="1400" dirty="0" err="1"/>
              <a:t>DoW</a:t>
            </a:r>
            <a:r>
              <a:rPr lang="en-GB" sz="1400" dirty="0"/>
              <a:t> for the e-Infrastructure </a:t>
            </a:r>
            <a:r>
              <a:rPr lang="en-GB" sz="1400" dirty="0" err="1"/>
              <a:t>concertation</a:t>
            </a:r>
            <a:r>
              <a:rPr lang="en-GB" sz="1400" dirty="0"/>
              <a:t> events to fund logistical costs such as catering, travel and venue costs.</a:t>
            </a:r>
          </a:p>
          <a:p>
            <a:r>
              <a:rPr lang="en-GB" sz="1400" dirty="0"/>
              <a:t>This is allocated as </a:t>
            </a:r>
            <a:r>
              <a:rPr lang="en-GB" sz="1400" dirty="0" smtClean="0"/>
              <a:t>€35K </a:t>
            </a:r>
            <a:r>
              <a:rPr lang="en-GB" sz="1400" dirty="0"/>
              <a:t>to EGI.eu under WP4 and </a:t>
            </a:r>
            <a:r>
              <a:rPr lang="en-GB" sz="1400" dirty="0" smtClean="0"/>
              <a:t>€5K </a:t>
            </a:r>
            <a:r>
              <a:rPr lang="en-GB" sz="1400" dirty="0"/>
              <a:t>to QMUL under WP1</a:t>
            </a:r>
            <a:r>
              <a:rPr lang="en-GB" sz="1400" dirty="0" smtClean="0"/>
              <a:t>. (</a:t>
            </a:r>
            <a:r>
              <a:rPr lang="en-GB" sz="1400" dirty="0" err="1" smtClean="0"/>
              <a:t>DoW</a:t>
            </a:r>
            <a:r>
              <a:rPr lang="en-GB" sz="1400" dirty="0" smtClean="0"/>
              <a:t> version1/03/20130)</a:t>
            </a:r>
            <a:endParaRPr lang="en-GB" sz="1400" dirty="0"/>
          </a:p>
          <a:p>
            <a:r>
              <a:rPr lang="en-GB" sz="1400" dirty="0" smtClean="0"/>
              <a:t>Costs </a:t>
            </a:r>
            <a:r>
              <a:rPr lang="en-GB" sz="1400" dirty="0"/>
              <a:t>for </a:t>
            </a:r>
            <a:r>
              <a:rPr lang="en-GB" sz="1400" dirty="0" smtClean="0"/>
              <a:t>10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</a:t>
            </a:r>
            <a:r>
              <a:rPr lang="en-GB" sz="1400" dirty="0" err="1"/>
              <a:t>Concertation</a:t>
            </a:r>
            <a:r>
              <a:rPr lang="en-GB" sz="1400" dirty="0"/>
              <a:t> meeting, </a:t>
            </a:r>
            <a:r>
              <a:rPr lang="en-GB" sz="1400" dirty="0" smtClean="0"/>
              <a:t>6-7 March 2013 met </a:t>
            </a:r>
            <a:r>
              <a:rPr lang="en-GB" sz="1400" dirty="0"/>
              <a:t>by EGI.eu as </a:t>
            </a:r>
            <a:r>
              <a:rPr lang="en-GB" sz="1400" dirty="0" smtClean="0"/>
              <a:t>organisers </a:t>
            </a:r>
            <a:r>
              <a:rPr lang="en-GB" sz="1400" dirty="0"/>
              <a:t>of the event</a:t>
            </a:r>
          </a:p>
          <a:p>
            <a:endParaRPr lang="en-GB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49364"/>
              </p:ext>
            </p:extLst>
          </p:nvPr>
        </p:nvGraphicFramePr>
        <p:xfrm>
          <a:off x="838200" y="3581400"/>
          <a:ext cx="4114800" cy="2305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486"/>
                <a:gridCol w="989726"/>
                <a:gridCol w="1361588"/>
              </a:tblGrid>
              <a:tr h="485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66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Delegate  Package include Wi-Fi, security, cleaning catering (85€)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10,200 €</a:t>
                      </a:r>
                      <a:endParaRPr lang="en-GB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 smtClean="0">
                          <a:effectLst/>
                        </a:rPr>
                        <a:t>based 120 attendees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Venue main room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2,850 €</a:t>
                      </a:r>
                      <a:endParaRPr lang="en-GB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based </a:t>
                      </a:r>
                      <a:r>
                        <a:rPr lang="en-GB" sz="1100" u="none" strike="noStrike" dirty="0" smtClean="0">
                          <a:effectLst/>
                        </a:rPr>
                        <a:t>2 </a:t>
                      </a:r>
                      <a:r>
                        <a:rPr lang="en-GB" sz="1100" u="none" strike="noStrike" dirty="0">
                          <a:effectLst/>
                        </a:rPr>
                        <a:t>days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Audio-visual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equipment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865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based 120 attendees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Breaks </a:t>
                      </a: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10€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1,200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based 120 attendees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Cocktail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3,660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based 120 attendees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u="none" strike="noStrike" dirty="0">
                          <a:effectLst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16,086 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3242846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10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3212366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TOTAL COSTS OF THE 3 EVENTS:</a:t>
            </a:r>
          </a:p>
          <a:p>
            <a:endParaRPr lang="en-US" sz="1200" b="1" dirty="0"/>
          </a:p>
          <a:p>
            <a:endParaRPr lang="en-GB" sz="12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8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</a:t>
            </a:r>
            <a:r>
              <a:rPr lang="en-GB" sz="1100" dirty="0"/>
              <a:t>CONCERTATION</a:t>
            </a:r>
            <a:r>
              <a:rPr lang="en-GB" sz="1200" dirty="0"/>
              <a:t> MEETING costs: </a:t>
            </a:r>
            <a:r>
              <a:rPr lang="en-GB" sz="1200" dirty="0" smtClean="0"/>
              <a:t>6,809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9</a:t>
            </a:r>
            <a:r>
              <a:rPr lang="en-GB" sz="1200" baseline="30000" dirty="0"/>
              <a:t>th</a:t>
            </a:r>
            <a:r>
              <a:rPr lang="en-GB" sz="1200" dirty="0"/>
              <a:t> </a:t>
            </a:r>
            <a:r>
              <a:rPr lang="en-GB" sz="1100" dirty="0"/>
              <a:t>CONCERTATION</a:t>
            </a:r>
            <a:r>
              <a:rPr lang="en-GB" sz="1200" dirty="0"/>
              <a:t> MEETING costs: 18,043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10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</a:t>
            </a:r>
            <a:r>
              <a:rPr lang="en-GB" sz="1100" dirty="0"/>
              <a:t>CONCERTATION</a:t>
            </a:r>
            <a:r>
              <a:rPr lang="en-GB" sz="1200" dirty="0"/>
              <a:t> MEETING costs: </a:t>
            </a:r>
            <a:r>
              <a:rPr lang="en-GB" sz="1200" dirty="0" smtClean="0"/>
              <a:t>16,086</a:t>
            </a:r>
          </a:p>
          <a:p>
            <a:endParaRPr lang="en-US" sz="1200" b="1" dirty="0"/>
          </a:p>
          <a:p>
            <a:r>
              <a:rPr lang="en-US" sz="1200" b="1" dirty="0" smtClean="0"/>
              <a:t>Total costs: 40,938 €</a:t>
            </a:r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Deliverables and Milestones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Review process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r>
              <a:rPr lang="en-GB" dirty="0" smtClean="0"/>
              <a:t>Internal draft ready by day 1 of the PM the report is due</a:t>
            </a:r>
          </a:p>
          <a:p>
            <a:r>
              <a:rPr lang="en-GB" dirty="0" smtClean="0"/>
              <a:t>Document internally reviewed by the e-</a:t>
            </a:r>
            <a:r>
              <a:rPr lang="en-GB" dirty="0" err="1" smtClean="0"/>
              <a:t>ScienceTalk</a:t>
            </a:r>
            <a:r>
              <a:rPr lang="en-GB" dirty="0" smtClean="0"/>
              <a:t> team – </a:t>
            </a:r>
            <a:r>
              <a:rPr lang="en-GB" i="1" dirty="0" smtClean="0"/>
              <a:t>2 weeks</a:t>
            </a:r>
          </a:p>
          <a:p>
            <a:r>
              <a:rPr lang="en-GB" dirty="0" smtClean="0"/>
              <a:t>Document reviewed by the PMB – </a:t>
            </a:r>
            <a:r>
              <a:rPr lang="en-GB" i="1" dirty="0" smtClean="0"/>
              <a:t>1 week</a:t>
            </a:r>
          </a:p>
          <a:p>
            <a:r>
              <a:rPr lang="en-GB" dirty="0" smtClean="0"/>
              <a:t>Document submitted at the end of the PM the report is due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9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Deliverables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112898"/>
              </p:ext>
            </p:extLst>
          </p:nvPr>
        </p:nvGraphicFramePr>
        <p:xfrm>
          <a:off x="152400" y="1143000"/>
          <a:ext cx="8839200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327"/>
                <a:gridCol w="2685273"/>
                <a:gridCol w="533400"/>
                <a:gridCol w="685800"/>
                <a:gridCol w="228600"/>
                <a:gridCol w="609600"/>
                <a:gridCol w="838200"/>
                <a:gridCol w="1219200"/>
                <a:gridCol w="1447800"/>
              </a:tblGrid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Del. no.</a:t>
                      </a:r>
                      <a:r>
                        <a:rPr lang="en-GB" sz="1200" b="1" baseline="30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Deliverable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 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(PM)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Actual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delivery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D3.1</a:t>
                      </a:r>
                      <a:endParaRPr lang="en-GB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Weekly issues of </a:t>
                      </a:r>
                      <a:r>
                        <a:rPr lang="en-GB" sz="12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iSGTW</a:t>
                      </a:r>
                      <a:endParaRPr lang="en-GB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GB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CERN</a:t>
                      </a:r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  <a:endParaRPr lang="en-GB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1-33</a:t>
                      </a:r>
                      <a:endParaRPr lang="en-GB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25-35</a:t>
                      </a:r>
                      <a:endParaRPr lang="en-GB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Submitted</a:t>
                      </a:r>
                      <a:endParaRPr lang="en-GB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D1.2.9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ScienceBriefings</a:t>
                      </a: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D1.2.10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ScienceBriefings</a:t>
                      </a: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D1.2.11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ScienceBriefings</a:t>
                      </a:r>
                      <a:endParaRPr lang="en-GB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D1.2.12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ScienceBriefings</a:t>
                      </a: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Report on survey  of iSGTW readers and annual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Briefing final summary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Annual upgraded version of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Final dissemination report on </a:t>
                      </a:r>
                      <a:r>
                        <a:rPr lang="en-GB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GridCafe</a:t>
                      </a: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GB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GridGuide</a:t>
                      </a: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and </a:t>
                      </a:r>
                      <a:r>
                        <a:rPr lang="en-GB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GridCast</a:t>
                      </a:r>
                      <a:endParaRPr lang="en-GB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Schools pack based on e-ScienceCity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400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Final report on </a:t>
                      </a:r>
                      <a:r>
                        <a:rPr lang="en-GB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marketing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Final report on feedback and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Moved to include final figures</a:t>
                      </a:r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42519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Final report on impact and sustainability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End of project report</a:t>
                      </a:r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7584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Guide to dissemination for EU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End</a:t>
                      </a:r>
                      <a:r>
                        <a:rPr lang="en-GB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project report</a:t>
                      </a:r>
                      <a:endParaRPr lang="en-GB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Milestones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092098"/>
              </p:ext>
            </p:extLst>
          </p:nvPr>
        </p:nvGraphicFramePr>
        <p:xfrm>
          <a:off x="152400" y="1066800"/>
          <a:ext cx="8839201" cy="552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444"/>
                <a:gridCol w="1736556"/>
                <a:gridCol w="675985"/>
                <a:gridCol w="1113739"/>
                <a:gridCol w="1165006"/>
                <a:gridCol w="942260"/>
                <a:gridCol w="979810"/>
                <a:gridCol w="1295401"/>
              </a:tblGrid>
              <a:tr h="56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 name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beneficiary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 from Annex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dd</a:t>
                      </a: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/mm/</a:t>
                      </a:r>
                      <a:r>
                        <a:rPr lang="en-GB" sz="13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yyyy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b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Yes/No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Actual / </a:t>
                      </a: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achievement date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</a:rPr>
                        <a:t>MS10.7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MS10.10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/>
                        </a:rPr>
                        <a:t>Diary </a:t>
                      </a:r>
                      <a:r>
                        <a:rPr lang="en-GB" sz="1200" b="1" dirty="0" smtClean="0">
                          <a:effectLst/>
                          <a:latin typeface="Times New Roman"/>
                          <a:ea typeface="Times New Roman"/>
                        </a:rPr>
                        <a:t>issue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Event calendar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Dissemination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en-GB" sz="1200" baseline="3000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 e-Concertation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1,2,3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MS10.11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PMB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GridGuide expanded to 100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MS10.12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PMB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MS9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Increase iSGTW readership by 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CERN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  <a:latin typeface="Times New Roman"/>
                          <a:ea typeface="Times New Roman"/>
                        </a:rPr>
                        <a:t>Achieved PM28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Project metrics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Recommendations from </a:t>
            </a:r>
            <a:r>
              <a:rPr lang="en-GB" dirty="0" smtClean="0"/>
              <a:t>reviewers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Define what </a:t>
            </a:r>
            <a:r>
              <a:rPr lang="en-GB" dirty="0"/>
              <a:t>constitutes </a:t>
            </a:r>
            <a:r>
              <a:rPr lang="en-GB" dirty="0" smtClean="0"/>
              <a:t>impact</a:t>
            </a:r>
            <a:endParaRPr lang="en-GB" dirty="0" smtClean="0"/>
          </a:p>
          <a:p>
            <a:pPr lvl="1"/>
            <a:r>
              <a:rPr lang="en-GB" dirty="0" smtClean="0"/>
              <a:t>Include more </a:t>
            </a:r>
            <a:r>
              <a:rPr lang="en-GB" dirty="0"/>
              <a:t>detail </a:t>
            </a:r>
            <a:r>
              <a:rPr lang="en-GB" dirty="0" smtClean="0"/>
              <a:t>on the outcomes </a:t>
            </a:r>
            <a:r>
              <a:rPr lang="en-GB" dirty="0"/>
              <a:t>and outputs of the </a:t>
            </a:r>
            <a:r>
              <a:rPr lang="en-GB" dirty="0" smtClean="0"/>
              <a:t>products</a:t>
            </a:r>
          </a:p>
          <a:p>
            <a:pPr lvl="1"/>
            <a:r>
              <a:rPr lang="en-GB" dirty="0" smtClean="0"/>
              <a:t>Track cross fertilisation </a:t>
            </a:r>
            <a:r>
              <a:rPr lang="en-GB" dirty="0"/>
              <a:t>amongst the </a:t>
            </a:r>
            <a:r>
              <a:rPr lang="en-GB" dirty="0" smtClean="0"/>
              <a:t>e-</a:t>
            </a:r>
            <a:r>
              <a:rPr lang="en-GB" dirty="0" err="1" smtClean="0"/>
              <a:t>ScienceTalk</a:t>
            </a:r>
            <a:r>
              <a:rPr lang="en-GB" dirty="0" smtClean="0"/>
              <a:t> </a:t>
            </a:r>
            <a:r>
              <a:rPr lang="en-GB" dirty="0"/>
              <a:t>products </a:t>
            </a:r>
            <a:endParaRPr lang="en-GB" dirty="0" smtClean="0"/>
          </a:p>
          <a:p>
            <a:pPr lvl="1"/>
            <a:r>
              <a:rPr lang="en-GB" dirty="0" smtClean="0"/>
              <a:t>Report metrics </a:t>
            </a:r>
            <a:r>
              <a:rPr lang="en-GB" dirty="0"/>
              <a:t>based on </a:t>
            </a:r>
            <a:r>
              <a:rPr lang="en-GB" dirty="0" smtClean="0"/>
              <a:t>activities at events</a:t>
            </a:r>
          </a:p>
          <a:p>
            <a:r>
              <a:rPr lang="en-GB" dirty="0" smtClean="0"/>
              <a:t>Final Deliverables </a:t>
            </a:r>
            <a:r>
              <a:rPr lang="en-GB" dirty="0" smtClean="0"/>
              <a:t>on Impact (</a:t>
            </a:r>
            <a:r>
              <a:rPr lang="en-GB" dirty="0" smtClean="0"/>
              <a:t>D1.5) </a:t>
            </a:r>
            <a:r>
              <a:rPr lang="en-GB" dirty="0" smtClean="0"/>
              <a:t>and Metrics (</a:t>
            </a:r>
            <a:r>
              <a:rPr lang="en-GB" dirty="0" smtClean="0"/>
              <a:t>D4.5) </a:t>
            </a:r>
            <a:endParaRPr lang="en-GB" dirty="0" smtClean="0"/>
          </a:p>
          <a:p>
            <a:r>
              <a:rPr lang="en-GB" dirty="0" smtClean="0"/>
              <a:t>Project and work package level metrics gathered quarterly</a:t>
            </a:r>
          </a:p>
          <a:p>
            <a:r>
              <a:rPr lang="en-GB" dirty="0" smtClean="0"/>
              <a:t>Small changes to the metrics for PY3 </a:t>
            </a:r>
            <a:r>
              <a:rPr lang="en-GB" dirty="0" smtClean="0"/>
              <a:t>were included </a:t>
            </a:r>
            <a:r>
              <a:rPr lang="en-GB" dirty="0" smtClean="0"/>
              <a:t>in D4.4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821591"/>
              </p:ext>
            </p:extLst>
          </p:nvPr>
        </p:nvGraphicFramePr>
        <p:xfrm>
          <a:off x="152400" y="990600"/>
          <a:ext cx="8762999" cy="5562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996"/>
                <a:gridCol w="1180752"/>
                <a:gridCol w="2654230"/>
                <a:gridCol w="1956423"/>
                <a:gridCol w="1670598"/>
              </a:tblGrid>
              <a:tr h="381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 Metric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Increased from 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published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Adjusted to number of reports published not printed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  <a:endParaRPr lang="en-GB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new area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subscribers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social media followers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  <a:endParaRPr lang="en-GB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printed materials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</a:t>
            </a:r>
            <a:r>
              <a:rPr lang="en-GB" sz="3600" b="1" dirty="0" smtClean="0"/>
              <a:t>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899254"/>
              </p:ext>
            </p:extLst>
          </p:nvPr>
        </p:nvGraphicFramePr>
        <p:xfrm>
          <a:off x="76200" y="1066800"/>
          <a:ext cx="8839198" cy="541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451"/>
                <a:gridCol w="629349"/>
                <a:gridCol w="2508047"/>
                <a:gridCol w="1759153"/>
                <a:gridCol w="990600"/>
                <a:gridCol w="1066800"/>
                <a:gridCol w="106679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 </a:t>
                      </a: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PY2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(190%)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(148%)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(75%)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(107%)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 (123%)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(78%)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 (102%)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(120%)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(533%)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eScienceCity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(200)</a:t>
                      </a:r>
                      <a:endParaRPr lang="en-GB" sz="14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 (70%)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(95%)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 (216%)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 (261)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 (142%)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resources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(134%)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(89%)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 (43%)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330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(61%)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 (62%)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</a:t>
            </a:r>
            <a:r>
              <a:rPr lang="en-GB" sz="3600" b="1" dirty="0" smtClean="0"/>
              <a:t>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03945"/>
              </p:ext>
            </p:extLst>
          </p:nvPr>
        </p:nvGraphicFramePr>
        <p:xfrm>
          <a:off x="76200" y="1066800"/>
          <a:ext cx="8839198" cy="541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451"/>
                <a:gridCol w="629349"/>
                <a:gridCol w="2508047"/>
                <a:gridCol w="1759153"/>
                <a:gridCol w="990600"/>
                <a:gridCol w="1066800"/>
                <a:gridCol w="106679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 </a:t>
                      </a: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PY2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(190%)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(148%)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(75%)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(107%)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 (123%)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(78%)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 (102%)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(120%)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(533%)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eScienceCity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(200)</a:t>
                      </a:r>
                      <a:endParaRPr lang="en-GB" sz="14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 (70%)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(95%)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 (216%)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 (261)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 (142%)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resources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(134%)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(89%)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 (43%)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330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(61%)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 (62%)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Consumption of effort and resources</a:t>
            </a:r>
          </a:p>
          <a:p>
            <a:r>
              <a:rPr lang="en-GB" dirty="0" smtClean="0"/>
              <a:t>Deliverables and milestones</a:t>
            </a:r>
          </a:p>
          <a:p>
            <a:r>
              <a:rPr lang="en-GB" dirty="0" smtClean="0"/>
              <a:t>Project metrics</a:t>
            </a:r>
          </a:p>
          <a:p>
            <a:r>
              <a:rPr lang="en-GB" dirty="0" smtClean="0"/>
              <a:t>WP4 achievements</a:t>
            </a:r>
          </a:p>
          <a:p>
            <a:r>
              <a:rPr lang="en-GB" dirty="0" smtClean="0"/>
              <a:t>Project issues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 achievements and project issues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Autofit/>
          </a:bodyPr>
          <a:lstStyle/>
          <a:p>
            <a:r>
              <a:rPr lang="en-GB" sz="1600" dirty="0" smtClean="0"/>
              <a:t>Administration:</a:t>
            </a:r>
          </a:p>
          <a:p>
            <a:pPr lvl="1"/>
            <a:r>
              <a:rPr lang="en-GB" sz="1600" dirty="0" smtClean="0"/>
              <a:t>PY3 </a:t>
            </a:r>
            <a:r>
              <a:rPr lang="en-GB" sz="1600" dirty="0" err="1" smtClean="0"/>
              <a:t>DoW</a:t>
            </a:r>
            <a:r>
              <a:rPr lang="en-GB" sz="1600" dirty="0" smtClean="0"/>
              <a:t> amendment completed in April </a:t>
            </a:r>
            <a:r>
              <a:rPr lang="en-GB" sz="1600" dirty="0" smtClean="0"/>
              <a:t>2013</a:t>
            </a:r>
            <a:endParaRPr lang="en-GB" sz="1600" dirty="0" smtClean="0"/>
          </a:p>
          <a:p>
            <a:pPr lvl="1"/>
            <a:r>
              <a:rPr lang="en-GB" sz="1600" dirty="0" smtClean="0"/>
              <a:t>PY2 </a:t>
            </a:r>
            <a:r>
              <a:rPr lang="en-GB" sz="1600" dirty="0" smtClean="0"/>
              <a:t>costs accepted and </a:t>
            </a:r>
            <a:r>
              <a:rPr lang="en-GB" sz="1600" dirty="0" smtClean="0"/>
              <a:t>remaining payments </a:t>
            </a:r>
            <a:r>
              <a:rPr lang="en-GB" sz="1600" dirty="0" smtClean="0"/>
              <a:t>processed</a:t>
            </a:r>
          </a:p>
          <a:p>
            <a:pPr lvl="1"/>
            <a:r>
              <a:rPr lang="en-GB" sz="1600" dirty="0" smtClean="0"/>
              <a:t>PMB meetings held, risk register monitored</a:t>
            </a:r>
          </a:p>
          <a:p>
            <a:pPr lvl="1"/>
            <a:r>
              <a:rPr lang="en-GB" sz="1600" dirty="0" smtClean="0"/>
              <a:t>Project team changed, including recruitment of </a:t>
            </a:r>
            <a:r>
              <a:rPr lang="en-GB" sz="1600" dirty="0" err="1" smtClean="0"/>
              <a:t>iSGTW</a:t>
            </a:r>
            <a:r>
              <a:rPr lang="en-GB" sz="1600" dirty="0" smtClean="0"/>
              <a:t> </a:t>
            </a:r>
            <a:r>
              <a:rPr lang="en-GB" sz="1600" dirty="0" smtClean="0"/>
              <a:t>US Editor (Indiana) </a:t>
            </a:r>
            <a:r>
              <a:rPr lang="en-GB" sz="1600" dirty="0" smtClean="0"/>
              <a:t>and </a:t>
            </a:r>
            <a:r>
              <a:rPr lang="en-GB" sz="1600" dirty="0" smtClean="0"/>
              <a:t>Science Writer (CERN)</a:t>
            </a:r>
          </a:p>
          <a:p>
            <a:pPr lvl="1"/>
            <a:r>
              <a:rPr lang="en-GB" sz="1600" dirty="0" smtClean="0"/>
              <a:t>Project closure activities, including final cost claims and final reports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Presentations about the project at:</a:t>
            </a:r>
          </a:p>
          <a:p>
            <a:pPr lvl="1"/>
            <a:r>
              <a:rPr lang="en-US" sz="1600" dirty="0" smtClean="0"/>
              <a:t>EGI Technical </a:t>
            </a:r>
            <a:r>
              <a:rPr lang="en-US" sz="1600" dirty="0" smtClean="0"/>
              <a:t>Forum 2012 </a:t>
            </a:r>
            <a:r>
              <a:rPr lang="en-US" sz="1600" dirty="0" smtClean="0"/>
              <a:t>- Prague, eChallenges2012 - Lisbon, </a:t>
            </a:r>
            <a:r>
              <a:rPr lang="en-US" sz="1600" dirty="0" smtClean="0"/>
              <a:t>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  <a:r>
              <a:rPr lang="en-US" sz="1600" dirty="0" smtClean="0"/>
              <a:t>e-Infrastructure </a:t>
            </a:r>
            <a:r>
              <a:rPr lang="en-US" sz="1600" dirty="0" err="1" smtClean="0"/>
              <a:t>Concertation</a:t>
            </a:r>
            <a:r>
              <a:rPr lang="en-US" sz="1600" dirty="0" smtClean="0"/>
              <a:t> Meeting – Lyon, </a:t>
            </a:r>
            <a:r>
              <a:rPr lang="en-GB" sz="1600" dirty="0" smtClean="0"/>
              <a:t>ISGC’13 </a:t>
            </a:r>
            <a:r>
              <a:rPr lang="en-GB" sz="1600" dirty="0" smtClean="0"/>
              <a:t>- Taipei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Additional activities:</a:t>
            </a:r>
          </a:p>
          <a:p>
            <a:pPr lvl="1"/>
            <a:r>
              <a:rPr lang="en-GB" sz="1600" dirty="0" smtClean="0"/>
              <a:t>Quarterly Reports prepared for </a:t>
            </a:r>
            <a:r>
              <a:rPr lang="en-GB" sz="1600" dirty="0" smtClean="0"/>
              <a:t>Q9-11 </a:t>
            </a:r>
            <a:r>
              <a:rPr lang="en-GB" sz="1600" dirty="0" smtClean="0"/>
              <a:t>in addition to agreed Deliverables and Milestones</a:t>
            </a:r>
          </a:p>
          <a:p>
            <a:pPr lvl="1"/>
            <a:r>
              <a:rPr lang="en-GB" sz="1600" dirty="0" smtClean="0"/>
              <a:t>Media </a:t>
            </a:r>
            <a:r>
              <a:rPr lang="en-GB" sz="1600" dirty="0" smtClean="0"/>
              <a:t>training </a:t>
            </a:r>
            <a:r>
              <a:rPr lang="en-GB" sz="1600" dirty="0" smtClean="0"/>
              <a:t>carried out at </a:t>
            </a:r>
            <a:r>
              <a:rPr lang="en-GB" sz="1600" dirty="0" smtClean="0"/>
              <a:t>DESY, EUDAT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Conference, </a:t>
            </a:r>
            <a:r>
              <a:rPr lang="en-GB" sz="1600" dirty="0" smtClean="0"/>
              <a:t>ESRF</a:t>
            </a:r>
          </a:p>
          <a:p>
            <a:pPr lvl="1"/>
            <a:r>
              <a:rPr lang="en-GB" sz="1600" dirty="0" smtClean="0"/>
              <a:t>Training materials added to the Guide to Disseminatio</a:t>
            </a:r>
            <a:r>
              <a:rPr lang="en-GB" sz="1600" dirty="0" smtClean="0"/>
              <a:t>n for EC projects (D1.6)</a:t>
            </a:r>
            <a:endParaRPr lang="en-GB" sz="1600" dirty="0" smtClean="0"/>
          </a:p>
          <a:p>
            <a:endParaRPr lang="en-GB" sz="16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295400"/>
            <a:ext cx="8991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err="1" smtClean="0"/>
              <a:t>MoUs</a:t>
            </a:r>
            <a:r>
              <a:rPr lang="en-GB" sz="2000" dirty="0" smtClean="0"/>
              <a:t> signed with </a:t>
            </a:r>
            <a:r>
              <a:rPr lang="en-GB" sz="2000" dirty="0"/>
              <a:t>3</a:t>
            </a:r>
            <a:r>
              <a:rPr lang="en-GB" sz="2000" dirty="0" smtClean="0"/>
              <a:t> </a:t>
            </a:r>
            <a:r>
              <a:rPr lang="en-GB" sz="2000" dirty="0" smtClean="0"/>
              <a:t>collaborating projects:</a:t>
            </a:r>
          </a:p>
          <a:p>
            <a:pPr lvl="1"/>
            <a:r>
              <a:rPr lang="en-US" sz="1600" b="1" dirty="0" smtClean="0"/>
              <a:t>Outreach</a:t>
            </a:r>
            <a:r>
              <a:rPr lang="en-US" sz="1600" dirty="0" smtClean="0"/>
              <a:t>: </a:t>
            </a:r>
            <a:r>
              <a:rPr lang="en-US" sz="1600" dirty="0" err="1" smtClean="0"/>
              <a:t>iMENTORS</a:t>
            </a:r>
            <a:endParaRPr lang="en-US" sz="1600" dirty="0" smtClean="0"/>
          </a:p>
          <a:p>
            <a:pPr lvl="1"/>
            <a:r>
              <a:rPr lang="en-US" sz="1600" b="1" dirty="0" err="1" smtClean="0"/>
              <a:t>Reginal</a:t>
            </a:r>
            <a:r>
              <a:rPr lang="en-US" sz="1600" b="1" dirty="0" smtClean="0"/>
              <a:t> infrastructures</a:t>
            </a:r>
            <a:r>
              <a:rPr lang="en-US" sz="1600" dirty="0" smtClean="0"/>
              <a:t>: </a:t>
            </a:r>
            <a:r>
              <a:rPr lang="en-US" sz="1600" dirty="0" err="1" smtClean="0"/>
              <a:t>Ubuntunet</a:t>
            </a:r>
            <a:endParaRPr lang="en-US" sz="1600" dirty="0" smtClean="0"/>
          </a:p>
          <a:p>
            <a:pPr lvl="1"/>
            <a:r>
              <a:rPr lang="en-US" sz="1600" b="1" dirty="0" smtClean="0"/>
              <a:t>Policy</a:t>
            </a:r>
            <a:r>
              <a:rPr lang="en-US" sz="1600" b="1" dirty="0" smtClean="0"/>
              <a:t>: </a:t>
            </a:r>
            <a:r>
              <a:rPr lang="en-US" sz="1600" dirty="0" err="1" smtClean="0"/>
              <a:t>BlogForever</a:t>
            </a:r>
            <a:endParaRPr lang="en-US" sz="1600" dirty="0" smtClean="0"/>
          </a:p>
          <a:p>
            <a:endParaRPr lang="en-GB" sz="2000" dirty="0" smtClean="0"/>
          </a:p>
          <a:p>
            <a:r>
              <a:rPr lang="en-GB" sz="2000" dirty="0" smtClean="0"/>
              <a:t>International collaborations:</a:t>
            </a:r>
          </a:p>
          <a:p>
            <a:pPr lvl="1"/>
            <a:r>
              <a:rPr lang="en-GB" sz="1600" dirty="0" smtClean="0"/>
              <a:t>Project Coordinator is current Chair of EU/US/Asia </a:t>
            </a:r>
            <a:r>
              <a:rPr lang="en-GB" sz="1600" dirty="0" err="1" smtClean="0"/>
              <a:t>iSGTW</a:t>
            </a:r>
            <a:r>
              <a:rPr lang="en-GB" sz="1600" dirty="0" smtClean="0"/>
              <a:t> Advisory Board</a:t>
            </a:r>
          </a:p>
          <a:p>
            <a:pPr lvl="1"/>
            <a:r>
              <a:rPr lang="en-GB" sz="1600" dirty="0" smtClean="0"/>
              <a:t>Programme Committee for the </a:t>
            </a:r>
            <a:r>
              <a:rPr lang="en-GB" sz="1600" dirty="0" smtClean="0"/>
              <a:t>12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</a:t>
            </a:r>
            <a:r>
              <a:rPr lang="en-GB" sz="1600" dirty="0" smtClean="0"/>
              <a:t>International Symposium on Grids and Clouds 2013, Taipei</a:t>
            </a:r>
          </a:p>
          <a:p>
            <a:pPr lvl="1"/>
            <a:r>
              <a:rPr lang="en-GB" sz="1600" dirty="0" smtClean="0"/>
              <a:t>Media partner for </a:t>
            </a:r>
            <a:r>
              <a:rPr lang="en-GB" sz="1600" dirty="0" smtClean="0"/>
              <a:t>XSEDE’13, ISC’13, SC’13 (under discussion)</a:t>
            </a:r>
          </a:p>
          <a:p>
            <a:pPr lvl="1"/>
            <a:r>
              <a:rPr lang="en-GB" sz="1600" dirty="0" smtClean="0"/>
              <a:t>Networking session at ICT’13 in November 2013 with CHAIN-REDS, </a:t>
            </a:r>
            <a:r>
              <a:rPr lang="en-GB" sz="1600" dirty="0" err="1" smtClean="0"/>
              <a:t>iMENTORS</a:t>
            </a:r>
            <a:r>
              <a:rPr lang="en-GB" sz="1600" dirty="0" smtClean="0"/>
              <a:t>, e4AFRICA, EGI-</a:t>
            </a:r>
            <a:r>
              <a:rPr lang="en-GB" sz="1600" dirty="0" err="1" smtClean="0"/>
              <a:t>InSPIRE</a:t>
            </a:r>
            <a:r>
              <a:rPr lang="en-GB" sz="1600" dirty="0"/>
              <a:t> </a:t>
            </a:r>
            <a:r>
              <a:rPr lang="en-GB" sz="1600" dirty="0" smtClean="0"/>
              <a:t>on the future of Big Data</a:t>
            </a:r>
            <a:endParaRPr lang="en-GB" sz="1600" dirty="0" smtClean="0"/>
          </a:p>
          <a:p>
            <a:pPr lvl="1"/>
            <a:endParaRPr lang="en-GB" sz="1600" dirty="0"/>
          </a:p>
          <a:p>
            <a:r>
              <a:rPr lang="en-GB" sz="2000" dirty="0"/>
              <a:t>Events </a:t>
            </a:r>
            <a:r>
              <a:rPr lang="en-GB" sz="2000" dirty="0" smtClean="0"/>
              <a:t>organisation:</a:t>
            </a:r>
            <a:endParaRPr lang="en-GB" sz="2000" dirty="0"/>
          </a:p>
          <a:p>
            <a:pPr lvl="1"/>
            <a:r>
              <a:rPr lang="en-GB" sz="1600" dirty="0" smtClean="0"/>
              <a:t>Logistics </a:t>
            </a:r>
            <a:r>
              <a:rPr lang="en-GB" sz="1600" dirty="0" smtClean="0"/>
              <a:t>for 10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e-Infrastructure </a:t>
            </a:r>
            <a:r>
              <a:rPr lang="en-GB" sz="1600" dirty="0" err="1" smtClean="0"/>
              <a:t>Concertation</a:t>
            </a:r>
            <a:r>
              <a:rPr lang="en-GB" sz="1600" dirty="0" smtClean="0"/>
              <a:t> event in Brussels, March </a:t>
            </a:r>
            <a:r>
              <a:rPr lang="en-GB" sz="1600" dirty="0" smtClean="0"/>
              <a:t>2013</a:t>
            </a:r>
          </a:p>
          <a:p>
            <a:pPr lvl="1"/>
            <a:r>
              <a:rPr lang="en-GB" sz="1600" dirty="0" smtClean="0"/>
              <a:t>FP7 Success Story competition</a:t>
            </a:r>
            <a:endParaRPr lang="en-GB" sz="1600" dirty="0"/>
          </a:p>
          <a:p>
            <a:pPr lvl="1"/>
            <a:r>
              <a:rPr lang="en-GB" sz="1600" dirty="0"/>
              <a:t>Preparation of event budgets, registration, invoicing</a:t>
            </a:r>
          </a:p>
          <a:p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09071" y="1219200"/>
            <a:ext cx="8991600" cy="39703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Ensuring a good balance of information and contributions from collaborating projects </a:t>
            </a:r>
            <a:r>
              <a:rPr lang="en-US" sz="1800" dirty="0" err="1" smtClean="0">
                <a:solidFill>
                  <a:schemeClr val="tx1"/>
                </a:solidFill>
              </a:rPr>
              <a:t>eg</a:t>
            </a:r>
            <a:r>
              <a:rPr lang="en-US" sz="1800" dirty="0" smtClean="0">
                <a:solidFill>
                  <a:schemeClr val="tx1"/>
                </a:solidFill>
              </a:rPr>
              <a:t> for </a:t>
            </a:r>
            <a:r>
              <a:rPr lang="en-US" sz="1800" dirty="0" smtClean="0">
                <a:solidFill>
                  <a:schemeClr val="tx1"/>
                </a:solidFill>
              </a:rPr>
              <a:t>e-</a:t>
            </a:r>
            <a:r>
              <a:rPr lang="en-US" sz="1800" dirty="0" err="1" smtClean="0">
                <a:solidFill>
                  <a:schemeClr val="tx1"/>
                </a:solidFill>
              </a:rPr>
              <a:t>ScienceBriefings</a:t>
            </a:r>
            <a:r>
              <a:rPr lang="en-US" sz="1800" dirty="0" smtClean="0">
                <a:solidFill>
                  <a:schemeClr val="tx1"/>
                </a:solidFill>
              </a:rPr>
              <a:t> – </a:t>
            </a:r>
            <a:r>
              <a:rPr lang="en-US" sz="1800" i="1" dirty="0" smtClean="0">
                <a:solidFill>
                  <a:schemeClr val="tx1"/>
                </a:solidFill>
              </a:rPr>
              <a:t>many projects covered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Slow </a:t>
            </a:r>
            <a:r>
              <a:rPr lang="en-US" sz="1800" dirty="0" smtClean="0">
                <a:solidFill>
                  <a:schemeClr val="tx1"/>
                </a:solidFill>
              </a:rPr>
              <a:t>addition of new sites for the </a:t>
            </a:r>
            <a:r>
              <a:rPr lang="en-US" sz="1800" dirty="0" err="1" smtClean="0">
                <a:solidFill>
                  <a:schemeClr val="tx1"/>
                </a:solidFill>
              </a:rPr>
              <a:t>GridGuide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– </a:t>
            </a:r>
            <a:r>
              <a:rPr lang="en-US" sz="1800" i="1" dirty="0" smtClean="0">
                <a:solidFill>
                  <a:schemeClr val="tx1"/>
                </a:solidFill>
              </a:rPr>
              <a:t>target achieved, added to </a:t>
            </a:r>
            <a:r>
              <a:rPr lang="en-US" sz="1800" i="1" dirty="0" err="1" smtClean="0">
                <a:solidFill>
                  <a:schemeClr val="tx1"/>
                </a:solidFill>
              </a:rPr>
              <a:t>eScienceCity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Sustainability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US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funding and recruitment of US </a:t>
            </a:r>
            <a:r>
              <a:rPr lang="en-US" sz="1800" dirty="0" smtClean="0">
                <a:solidFill>
                  <a:schemeClr val="tx1"/>
                </a:solidFill>
              </a:rPr>
              <a:t>Editors </a:t>
            </a:r>
            <a:r>
              <a:rPr lang="en-US" sz="1800" i="1" dirty="0" smtClean="0">
                <a:solidFill>
                  <a:schemeClr val="tx1"/>
                </a:solidFill>
              </a:rPr>
              <a:t>– funding in place for 3 years, new Editor up to speed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High </a:t>
            </a:r>
            <a:r>
              <a:rPr lang="en-US" sz="1800" dirty="0" smtClean="0">
                <a:solidFill>
                  <a:schemeClr val="tx1"/>
                </a:solidFill>
              </a:rPr>
              <a:t>travel costs for all work packages due to late booking of travel – </a:t>
            </a:r>
            <a:r>
              <a:rPr lang="en-US" sz="1800" i="1" dirty="0" smtClean="0">
                <a:solidFill>
                  <a:schemeClr val="tx1"/>
                </a:solidFill>
              </a:rPr>
              <a:t>on budget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subscriber numbers are not representative of the wider readership achieved – </a:t>
            </a:r>
            <a:r>
              <a:rPr lang="en-US" sz="1800" i="1" dirty="0">
                <a:solidFill>
                  <a:schemeClr val="tx1"/>
                </a:solidFill>
              </a:rPr>
              <a:t>social </a:t>
            </a:r>
            <a:r>
              <a:rPr lang="en-US" sz="1800" i="1" dirty="0" smtClean="0">
                <a:solidFill>
                  <a:schemeClr val="tx1"/>
                </a:solidFill>
              </a:rPr>
              <a:t>media </a:t>
            </a:r>
            <a:r>
              <a:rPr lang="en-US" sz="1800" i="1" dirty="0">
                <a:solidFill>
                  <a:schemeClr val="tx1"/>
                </a:solidFill>
              </a:rPr>
              <a:t>and </a:t>
            </a:r>
            <a:r>
              <a:rPr lang="en-US" sz="1800" i="1" dirty="0" smtClean="0">
                <a:solidFill>
                  <a:schemeClr val="tx1"/>
                </a:solidFill>
              </a:rPr>
              <a:t>web stats give a more </a:t>
            </a:r>
            <a:r>
              <a:rPr lang="en-US" sz="1800" i="1" dirty="0">
                <a:solidFill>
                  <a:schemeClr val="tx1"/>
                </a:solidFill>
              </a:rPr>
              <a:t>accurate picture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Euro/CHF exchange rate for WP3 – </a:t>
            </a:r>
            <a:r>
              <a:rPr lang="en-US" sz="1800" i="1" dirty="0" smtClean="0">
                <a:solidFill>
                  <a:schemeClr val="tx1"/>
                </a:solidFill>
              </a:rPr>
              <a:t>on budget with costs balanced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Redistribution of underspent funds in final 9 </a:t>
            </a:r>
            <a:r>
              <a:rPr lang="en-US" sz="1800" dirty="0" smtClean="0">
                <a:solidFill>
                  <a:schemeClr val="tx1"/>
                </a:solidFill>
              </a:rPr>
              <a:t>months - </a:t>
            </a:r>
            <a:r>
              <a:rPr lang="en-US" sz="1800" i="1" dirty="0" smtClean="0">
                <a:solidFill>
                  <a:schemeClr val="tx1"/>
                </a:solidFill>
              </a:rPr>
              <a:t>achieved</a:t>
            </a:r>
            <a:endParaRPr lang="en-US" sz="1800" i="1" dirty="0" smtClean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issues - resolved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4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27000" y="1143000"/>
            <a:ext cx="8991600" cy="32778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Sustainability </a:t>
            </a:r>
            <a:r>
              <a:rPr lang="en-US" sz="1800" dirty="0" smtClean="0">
                <a:solidFill>
                  <a:schemeClr val="tx1"/>
                </a:solidFill>
              </a:rPr>
              <a:t>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EU </a:t>
            </a:r>
            <a:r>
              <a:rPr lang="en-US" sz="1800" dirty="0" smtClean="0">
                <a:solidFill>
                  <a:schemeClr val="tx1"/>
                </a:solidFill>
              </a:rPr>
              <a:t>funding and recruitment of </a:t>
            </a:r>
            <a:r>
              <a:rPr lang="en-US" sz="1800" dirty="0" smtClean="0">
                <a:solidFill>
                  <a:schemeClr val="tx1"/>
                </a:solidFill>
              </a:rPr>
              <a:t>AP</a:t>
            </a:r>
            <a:r>
              <a:rPr lang="en-US" sz="1800" dirty="0" smtClean="0">
                <a:solidFill>
                  <a:schemeClr val="tx1"/>
                </a:solidFill>
              </a:rPr>
              <a:t> Editors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New name for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Identification </a:t>
            </a:r>
            <a:r>
              <a:rPr lang="en-GB" sz="1800" dirty="0">
                <a:solidFill>
                  <a:schemeClr val="tx1"/>
                </a:solidFill>
              </a:rPr>
              <a:t>of funding for the costs of day to day maintenance of the </a:t>
            </a:r>
            <a:r>
              <a:rPr lang="en-GB" sz="1800" dirty="0" err="1">
                <a:solidFill>
                  <a:schemeClr val="tx1"/>
                </a:solidFill>
              </a:rPr>
              <a:t>iSGTW</a:t>
            </a:r>
            <a:r>
              <a:rPr lang="en-GB" sz="1800" dirty="0">
                <a:solidFill>
                  <a:schemeClr val="tx1"/>
                </a:solidFill>
              </a:rPr>
              <a:t> website by </a:t>
            </a:r>
            <a:r>
              <a:rPr lang="en-GB" sz="1800" dirty="0" err="1">
                <a:solidFill>
                  <a:schemeClr val="tx1"/>
                </a:solidFill>
              </a:rPr>
              <a:t>Xenomedia</a:t>
            </a:r>
            <a:r>
              <a:rPr lang="en-GB" sz="1800" dirty="0">
                <a:solidFill>
                  <a:schemeClr val="tx1"/>
                </a:solidFill>
              </a:rPr>
              <a:t>, once </a:t>
            </a:r>
            <a:r>
              <a:rPr lang="en-GB" sz="1800" dirty="0" err="1">
                <a:solidFill>
                  <a:schemeClr val="tx1"/>
                </a:solidFill>
              </a:rPr>
              <a:t>Fermilab</a:t>
            </a:r>
            <a:r>
              <a:rPr lang="en-GB" sz="1800" dirty="0">
                <a:solidFill>
                  <a:schemeClr val="tx1"/>
                </a:solidFill>
              </a:rPr>
              <a:t> funding </a:t>
            </a:r>
            <a:r>
              <a:rPr lang="en-GB" sz="1800" dirty="0" smtClean="0">
                <a:solidFill>
                  <a:schemeClr val="tx1"/>
                </a:solidFill>
              </a:rPr>
              <a:t>ceases.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Relationship </a:t>
            </a:r>
            <a:r>
              <a:rPr lang="en-GB" sz="1800" dirty="0">
                <a:solidFill>
                  <a:schemeClr val="tx1"/>
                </a:solidFill>
              </a:rPr>
              <a:t>management within the </a:t>
            </a:r>
            <a:r>
              <a:rPr lang="en-GB" sz="1800" dirty="0" err="1">
                <a:solidFill>
                  <a:schemeClr val="tx1"/>
                </a:solidFill>
              </a:rPr>
              <a:t>iSGTW</a:t>
            </a:r>
            <a:r>
              <a:rPr lang="en-GB" sz="1800" dirty="0">
                <a:solidFill>
                  <a:schemeClr val="tx1"/>
                </a:solidFill>
              </a:rPr>
              <a:t> team across the US and EU Editorial </a:t>
            </a:r>
            <a:r>
              <a:rPr lang="en-GB" sz="1800" dirty="0" smtClean="0">
                <a:solidFill>
                  <a:schemeClr val="tx1"/>
                </a:solidFill>
              </a:rPr>
              <a:t>desks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Adding </a:t>
            </a:r>
            <a:r>
              <a:rPr lang="en-GB" sz="1800" dirty="0">
                <a:solidFill>
                  <a:schemeClr val="tx1"/>
                </a:solidFill>
              </a:rPr>
              <a:t>Russian, Chinese and other non-Roman languages to the </a:t>
            </a:r>
            <a:r>
              <a:rPr lang="en-GB" sz="1800" dirty="0" err="1">
                <a:solidFill>
                  <a:schemeClr val="tx1"/>
                </a:solidFill>
              </a:rPr>
              <a:t>GridCafé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database.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Displaying </a:t>
            </a:r>
            <a:r>
              <a:rPr lang="en-GB" sz="1800" dirty="0">
                <a:solidFill>
                  <a:schemeClr val="tx1"/>
                </a:solidFill>
              </a:rPr>
              <a:t>jobs from other, non-</a:t>
            </a:r>
            <a:r>
              <a:rPr lang="en-GB" sz="1800" dirty="0" err="1">
                <a:solidFill>
                  <a:schemeClr val="tx1"/>
                </a:solidFill>
              </a:rPr>
              <a:t>gLite</a:t>
            </a:r>
            <a:r>
              <a:rPr lang="en-GB" sz="1800" dirty="0">
                <a:solidFill>
                  <a:schemeClr val="tx1"/>
                </a:solidFill>
              </a:rPr>
              <a:t> sources in the RTM.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issues -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ongoing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200" dirty="0" smtClean="0"/>
              <a:t>Close of </a:t>
            </a:r>
            <a:r>
              <a:rPr lang="en-GB" sz="2200" dirty="0" smtClean="0"/>
              <a:t>PY2 </a:t>
            </a:r>
            <a:r>
              <a:rPr lang="en-GB" sz="2200" dirty="0" smtClean="0"/>
              <a:t>achieved successfully, including </a:t>
            </a:r>
            <a:r>
              <a:rPr lang="en-GB" sz="2200" dirty="0" smtClean="0"/>
              <a:t>final </a:t>
            </a:r>
            <a:r>
              <a:rPr lang="en-GB" sz="2200" dirty="0" err="1" smtClean="0"/>
              <a:t>DoW</a:t>
            </a:r>
            <a:r>
              <a:rPr lang="en-GB" sz="2200" dirty="0" smtClean="0"/>
              <a:t> </a:t>
            </a:r>
            <a:r>
              <a:rPr lang="en-GB" sz="2200" dirty="0" smtClean="0"/>
              <a:t>amendment</a:t>
            </a:r>
          </a:p>
          <a:p>
            <a:r>
              <a:rPr lang="en-GB" sz="2200" dirty="0" smtClean="0"/>
              <a:t>Recruitment to US </a:t>
            </a:r>
            <a:r>
              <a:rPr lang="en-GB" sz="2200" dirty="0" err="1" smtClean="0"/>
              <a:t>iSGTW</a:t>
            </a:r>
            <a:r>
              <a:rPr lang="en-GB" sz="2200" dirty="0" smtClean="0"/>
              <a:t> </a:t>
            </a:r>
            <a:r>
              <a:rPr lang="en-GB" sz="2200" dirty="0" smtClean="0"/>
              <a:t>Editor</a:t>
            </a:r>
            <a:endParaRPr lang="en-GB" sz="2200" dirty="0"/>
          </a:p>
          <a:p>
            <a:r>
              <a:rPr lang="en-US" sz="2200" dirty="0"/>
              <a:t>Overall at 82% of planned effort for </a:t>
            </a:r>
            <a:r>
              <a:rPr lang="en-US" sz="2200" dirty="0" smtClean="0"/>
              <a:t>WP1-4</a:t>
            </a:r>
            <a:endParaRPr lang="en-US" sz="2200" dirty="0"/>
          </a:p>
          <a:p>
            <a:r>
              <a:rPr lang="en-US" sz="2200" dirty="0"/>
              <a:t>Funded effort at 87% of planned effort for </a:t>
            </a:r>
            <a:r>
              <a:rPr lang="en-US" sz="2200" dirty="0" smtClean="0"/>
              <a:t>WP1-4</a:t>
            </a:r>
            <a:endParaRPr lang="en-US" sz="2200" dirty="0"/>
          </a:p>
          <a:p>
            <a:r>
              <a:rPr lang="en-GB" sz="2200" dirty="0" smtClean="0"/>
              <a:t>Final costs </a:t>
            </a:r>
            <a:r>
              <a:rPr lang="en-GB" sz="2200" dirty="0" smtClean="0"/>
              <a:t>at </a:t>
            </a:r>
            <a:r>
              <a:rPr lang="en-GB" sz="2200" dirty="0" smtClean="0"/>
              <a:t>90</a:t>
            </a:r>
            <a:r>
              <a:rPr lang="en-GB" sz="2200" dirty="0" smtClean="0"/>
              <a:t>% </a:t>
            </a:r>
            <a:r>
              <a:rPr lang="en-GB" sz="2200" dirty="0" smtClean="0"/>
              <a:t>of planned levels</a:t>
            </a:r>
          </a:p>
          <a:p>
            <a:r>
              <a:rPr lang="en-GB" sz="2200" dirty="0" smtClean="0"/>
              <a:t>Most Deliverables and Milestones submitted on time, or early</a:t>
            </a:r>
          </a:p>
          <a:p>
            <a:r>
              <a:rPr lang="en-GB" sz="2200" dirty="0" err="1" smtClean="0"/>
              <a:t>MoUs</a:t>
            </a:r>
            <a:r>
              <a:rPr lang="en-GB" sz="2200" dirty="0" smtClean="0"/>
              <a:t> </a:t>
            </a:r>
            <a:r>
              <a:rPr lang="en-GB" sz="2200" dirty="0" smtClean="0"/>
              <a:t>signed in </a:t>
            </a:r>
            <a:r>
              <a:rPr lang="en-GB" sz="2200" dirty="0" smtClean="0"/>
              <a:t>PY3 and </a:t>
            </a:r>
            <a:r>
              <a:rPr lang="en-GB" sz="2200" dirty="0" err="1" smtClean="0"/>
              <a:t>ongoing</a:t>
            </a:r>
            <a:r>
              <a:rPr lang="en-GB" sz="2200" dirty="0" smtClean="0"/>
              <a:t> international collaborations</a:t>
            </a:r>
            <a:endParaRPr lang="en-GB" sz="2200" dirty="0" smtClean="0"/>
          </a:p>
          <a:p>
            <a:r>
              <a:rPr lang="en-GB" sz="2200" dirty="0" smtClean="0"/>
              <a:t>Project level metrics largely met or exceeded</a:t>
            </a:r>
          </a:p>
          <a:p>
            <a:r>
              <a:rPr lang="en-GB" sz="2200" dirty="0" smtClean="0"/>
              <a:t>High impact for the project in </a:t>
            </a:r>
            <a:r>
              <a:rPr lang="en-GB" sz="2200" dirty="0" smtClean="0"/>
              <a:t>PY3</a:t>
            </a:r>
            <a:endParaRPr lang="en-GB" sz="2200" dirty="0" smtClean="0"/>
          </a:p>
          <a:p>
            <a:r>
              <a:rPr lang="en-GB" sz="2200" dirty="0" smtClean="0"/>
              <a:t>Sustainability plan beyond PY3 </a:t>
            </a:r>
            <a:r>
              <a:rPr lang="en-GB" sz="2200" dirty="0" smtClean="0"/>
              <a:t>now in action</a:t>
            </a:r>
            <a:endParaRPr lang="en-GB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Additional slides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WP1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35701"/>
              </p:ext>
            </p:extLst>
          </p:nvPr>
        </p:nvGraphicFramePr>
        <p:xfrm>
          <a:off x="533400" y="1066800"/>
          <a:ext cx="8305799" cy="5381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663"/>
                <a:gridCol w="1670110"/>
                <a:gridCol w="1851800"/>
                <a:gridCol w="887861"/>
                <a:gridCol w="761663"/>
                <a:gridCol w="887861"/>
                <a:gridCol w="761663"/>
                <a:gridCol w="723178"/>
              </a:tblGrid>
              <a:tr h="33403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In the e-ScienceBriefings</a:t>
                      </a:r>
                      <a:endParaRPr lang="en-GB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577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published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Policy articles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Printed policy reports circulated per briefing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policy makers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440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Policy events organised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organised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Attendees at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organised policy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delegates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151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Policy events attended by e-ScienceTalk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attended, physically or virtually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Delegates at policy events attended by e-ScienceTalk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delegates at events attended.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760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Downloads of policy documents (cumulative)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Measured from the e-ScienceTalk web 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3,055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4,359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6,783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6,783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323475"/>
              </p:ext>
            </p:extLst>
          </p:nvPr>
        </p:nvGraphicFramePr>
        <p:xfrm>
          <a:off x="76200" y="1066800"/>
          <a:ext cx="8915400" cy="5511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734409"/>
                <a:gridCol w="1600200"/>
                <a:gridCol w="75986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Sites on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sites included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Average number of bloggers on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 per year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major and mini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areas of GridCafé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Covering topics other than grid computing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Change in 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GridCafé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2,384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2,064 </a:t>
                      </a:r>
                      <a:b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(-14%)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2,511 (+18%)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1,935</a:t>
                      </a:r>
                      <a:b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(-23%)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2224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average</a:t>
                      </a:r>
                      <a:b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(-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7%)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Ratio of page views to visitors for the GridCafé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4.61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bloggers for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 of bloggers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 entries on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Podcasts on 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(% new)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77.59%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72.9%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74.43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73.48%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Length of time spent on the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1:33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1:35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 sites on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European based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Non-EU sites on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Non-European located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314121"/>
              </p:ext>
            </p:extLst>
          </p:nvPr>
        </p:nvGraphicFramePr>
        <p:xfrm>
          <a:off x="76200" y="1371600"/>
          <a:ext cx="8915400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1493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Page views of the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2353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 sites on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Countries in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040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Numbers of delegates at events demo-ing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events attended by collaborating projects demo-ing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10,540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12,080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Consumption of effort and resources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121152"/>
              </p:ext>
            </p:extLst>
          </p:nvPr>
        </p:nvGraphicFramePr>
        <p:xfrm>
          <a:off x="152400" y="1066800"/>
          <a:ext cx="8763000" cy="5465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464"/>
                <a:gridCol w="1785651"/>
                <a:gridCol w="1977341"/>
                <a:gridCol w="802645"/>
                <a:gridCol w="803590"/>
                <a:gridCol w="802645"/>
                <a:gridCol w="768651"/>
                <a:gridCol w="932013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subscribers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Registered in the database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8,190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8,162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8,173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8,163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8,163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Articles on European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EU funded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printed materials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 events attended by e-ScienceTalk or by collaborating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2,380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Issued by email to subscribers each week and posted on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 articles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US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Worldwide articles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non US or EU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43,273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43,228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46,665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34,838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168,004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Page views of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80,050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77,736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89,626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68,940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316,352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Countries visiting the iSGTW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Marketing materials distributed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print or by email or at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2380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Survey responses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Through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Zoomerang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survey tool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090856"/>
              </p:ext>
            </p:extLst>
          </p:nvPr>
        </p:nvGraphicFramePr>
        <p:xfrm>
          <a:off x="76200" y="1371600"/>
          <a:ext cx="8915400" cy="2327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Social media subscribers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 Twitter and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1,093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1,410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1,623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1,900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Time spent on the site per visit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minute and 37 seconds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minute and 31 seconds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minute and 38 seconds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minute and 41 seconds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minute and 37 seconds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.15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Stories shared on social media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Via all social media channels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Not collected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Not collected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Not collected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 conversations and 444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 conversations and 444 Events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WP4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72738"/>
              </p:ext>
            </p:extLst>
          </p:nvPr>
        </p:nvGraphicFramePr>
        <p:xfrm>
          <a:off x="228600" y="1143000"/>
          <a:ext cx="8763001" cy="4724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903"/>
                <a:gridCol w="2175097"/>
                <a:gridCol w="933381"/>
                <a:gridCol w="1075793"/>
                <a:gridCol w="803071"/>
                <a:gridCol w="936130"/>
                <a:gridCol w="936130"/>
                <a:gridCol w="1030496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Deliverables 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Milestones agreed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Late Deliverable and Milestones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(by agreement)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15880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e-ScienceTalk materials produced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 pens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poster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 pens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laptop sleeves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Various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527175" algn="l"/>
                        </a:tabLs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e-ScienceTalk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2,071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Referrals from the e-ScienceTalk website to other e-ScienceTalk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 releases issued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Press cuttings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Events attended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 overview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73035"/>
              </p:ext>
            </p:extLst>
          </p:nvPr>
        </p:nvGraphicFramePr>
        <p:xfrm>
          <a:off x="304800" y="1524000"/>
          <a:ext cx="8610600" cy="4264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341"/>
                <a:gridCol w="3379215"/>
                <a:gridCol w="1076188"/>
                <a:gridCol w="901701"/>
                <a:gridCol w="1235504"/>
                <a:gridCol w="978651"/>
              </a:tblGrid>
              <a:tr h="1143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title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Type of activity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short name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Personmonths</a:t>
                      </a: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Policy, impact and sustainability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International Science Grid This Week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MGT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5943600"/>
            <a:ext cx="83439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*Include unfunded PMs (13) 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9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5400"/>
            <a:ext cx="8229600" cy="8128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Effort consumed Y3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1238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PLANNED Y3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1123890"/>
            <a:ext cx="224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CONSUMED Y3</a:t>
            </a:r>
            <a:endParaRPr lang="en-GB" sz="20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588062"/>
              </p:ext>
            </p:extLst>
          </p:nvPr>
        </p:nvGraphicFramePr>
        <p:xfrm>
          <a:off x="381000" y="1488440"/>
          <a:ext cx="4343400" cy="247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841864"/>
              </p:ext>
            </p:extLst>
          </p:nvPr>
        </p:nvGraphicFramePr>
        <p:xfrm>
          <a:off x="4876800" y="1508760"/>
          <a:ext cx="4114800" cy="275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842916"/>
              </p:ext>
            </p:extLst>
          </p:nvPr>
        </p:nvGraphicFramePr>
        <p:xfrm>
          <a:off x="211454" y="3886200"/>
          <a:ext cx="4970146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Y3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effort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3360" y="947016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work package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01015"/>
              </p:ext>
            </p:extLst>
          </p:nvPr>
        </p:nvGraphicFramePr>
        <p:xfrm>
          <a:off x="1905000" y="1447800"/>
          <a:ext cx="5562600" cy="2141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670"/>
                <a:gridCol w="863474"/>
                <a:gridCol w="916114"/>
                <a:gridCol w="916114"/>
                <a:gridCol w="916114"/>
                <a:gridCol w="916114"/>
              </a:tblGrid>
              <a:tr h="4666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Y3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YEAR3 % achieved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WP4-M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WP4-UNF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915400" cy="2667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Overall at 82% of planned effort for WP1-4.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Funded effort at 87% of planned effort for WP1-4.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Unfunded effort under-reported in Year 3 but activities done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events participation).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Under reporting in WP2 at 80% - no impact on M&amp;D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Under reporting in WP3 and WP4 to balance against PY1; some efforts in WP4-M not reported in the period (preparation of the final report + review Aug-Sept -0.9PMs)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Y1-Y2-Y3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efforts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5181600"/>
            <a:ext cx="8343900" cy="1219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9448" y="1066800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170368"/>
              </p:ext>
            </p:extLst>
          </p:nvPr>
        </p:nvGraphicFramePr>
        <p:xfrm>
          <a:off x="457200" y="1251466"/>
          <a:ext cx="8343899" cy="393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35000" y="5181600"/>
            <a:ext cx="7528560" cy="12954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QMUL catching up underspent previous year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CERN: personnel end of temporary contract early 2013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Imperial: lack of resource already identified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EGI.eu: 0.9 PMs effort dedicated to Final report and Financial report preparation not reported (period Aug/Sept)</a:t>
            </a:r>
          </a:p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9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160"/>
            <a:ext cx="8229600" cy="837515"/>
          </a:xfrm>
        </p:spPr>
        <p:txBody>
          <a:bodyPr/>
          <a:lstStyle/>
          <a:p>
            <a:r>
              <a:rPr lang="en-GB" sz="3600" b="1" dirty="0" smtClean="0"/>
              <a:t>Project Y3–Total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13360" y="4343400"/>
            <a:ext cx="4114800" cy="8001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Subcontracting budget exhausted (CERN)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Budget indirect costs initially miscalculated @ 20% for STFC partner</a:t>
            </a:r>
          </a:p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98815"/>
              </p:ext>
            </p:extLst>
          </p:nvPr>
        </p:nvGraphicFramePr>
        <p:xfrm>
          <a:off x="213360" y="1473200"/>
          <a:ext cx="4130040" cy="2870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4040"/>
                <a:gridCol w="685800"/>
                <a:gridCol w="762000"/>
                <a:gridCol w="838200"/>
              </a:tblGrid>
              <a:tr h="1629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</a:t>
                      </a:r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PARTNERS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Y3 </a:t>
                      </a:r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Y3 </a:t>
                      </a:r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used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used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59 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Personnel Costs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323,399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320,916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26,220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34,761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Other including e-</a:t>
                      </a:r>
                      <a:r>
                        <a:rPr lang="en-GB" sz="10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concertation</a:t>
                      </a:r>
                      <a:r>
                        <a:rPr lang="en-GB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meeting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76,366 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25,389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9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Subcontracting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4,335</a:t>
                      </a:r>
                      <a:endParaRPr lang="en-GB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exhausted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Direct Costs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422,880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385,401 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Indirect costs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87,227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121,782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Eligible Costs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510,079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507,182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Max. EC Requested Contribution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452,574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409,175 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3360" y="947016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cost category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958721"/>
              </p:ext>
            </p:extLst>
          </p:nvPr>
        </p:nvGraphicFramePr>
        <p:xfrm>
          <a:off x="4504400" y="2133600"/>
          <a:ext cx="4182401" cy="3539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2600"/>
                <a:gridCol w="685800"/>
                <a:gridCol w="838200"/>
                <a:gridCol w="685801"/>
              </a:tblGrid>
              <a:tr h="28379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</a:t>
                      </a:r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PARTNERS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Project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used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Total used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179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182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Personnel Costs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995,325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992,842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87,546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96,085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Other including e-</a:t>
                      </a:r>
                      <a:r>
                        <a:rPr lang="en-GB" sz="10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concertation</a:t>
                      </a:r>
                      <a:r>
                        <a:rPr lang="en-GB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meeting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119,000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68,023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Subcontracting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14,000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21,441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Direct Costs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1,215,872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1,178,391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Indirect costs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240,374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276,929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Eligible Costs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1,456,245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1,455,347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Max. EC Requested Contribution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1,300,000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1,256,601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495800" y="1644134"/>
            <a:ext cx="449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Total project</a:t>
            </a:r>
            <a:endParaRPr lang="en-US" sz="1800" b="1" dirty="0">
              <a:solidFill>
                <a:srgbClr val="FF6600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97840" y="5257800"/>
            <a:ext cx="3962400" cy="10858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GB" sz="1400" b="1" dirty="0">
                <a:solidFill>
                  <a:srgbClr val="FF6600"/>
                </a:solidFill>
              </a:rPr>
              <a:t>Total </a:t>
            </a:r>
            <a:r>
              <a:rPr lang="en-GB" sz="1400" b="1" dirty="0" smtClean="0">
                <a:solidFill>
                  <a:srgbClr val="FF6600"/>
                </a:solidFill>
              </a:rPr>
              <a:t>project:</a:t>
            </a:r>
            <a:endParaRPr lang="en-US" sz="1400" b="1" dirty="0">
              <a:solidFill>
                <a:srgbClr val="FF6600"/>
              </a:solidFill>
            </a:endParaRP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Personnel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&amp; travel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costs linear with plan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Other costs reconsidered as subcontracting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Total budget balanced</a:t>
            </a:r>
          </a:p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495800" y="5638800"/>
            <a:ext cx="3962400" cy="8572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Note: Indirect costs miscalculated for QMUL &amp; Imperial; if corrected budget fully used</a:t>
            </a:r>
          </a:p>
        </p:txBody>
      </p:sp>
      <p:sp>
        <p:nvSpPr>
          <p:cNvPr id="1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5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/>
      <p:bldP spid="15" grpId="0" build="p"/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8229600" cy="8382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Partners Y3-Total expenditure</a:t>
            </a:r>
            <a:endParaRPr lang="en-GB" sz="36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60" y="4190999"/>
            <a:ext cx="44178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Overall at 90% of planned spend for Y3.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79448" y="1066800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909974"/>
              </p:ext>
            </p:extLst>
          </p:nvPr>
        </p:nvGraphicFramePr>
        <p:xfrm>
          <a:off x="0" y="1524000"/>
          <a:ext cx="4724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974313"/>
              </p:ext>
            </p:extLst>
          </p:nvPr>
        </p:nvGraphicFramePr>
        <p:xfrm>
          <a:off x="4097848" y="2667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>
          <a:xfrm>
            <a:off x="4267200" y="5334000"/>
            <a:ext cx="44178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Overall at 97% of Funding planned total project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200" dirty="0" smtClean="0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</a:t>
            </a:r>
            <a:r>
              <a:rPr lang="en-GB" dirty="0" smtClean="0"/>
              <a:t>Review, </a:t>
            </a:r>
            <a:r>
              <a:rPr lang="en-GB" dirty="0" smtClean="0"/>
              <a:t>13</a:t>
            </a:r>
            <a:r>
              <a:rPr lang="en-GB" dirty="0" smtClean="0"/>
              <a:t>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5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3456</Words>
  <Application>Microsoft Office PowerPoint</Application>
  <PresentationFormat>On-screen Show (4:3)</PresentationFormat>
  <Paragraphs>1395</Paragraphs>
  <Slides>32</Slides>
  <Notes>1</Notes>
  <HiddenSlides>7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1_Custom Design</vt:lpstr>
      <vt:lpstr>Custom Design</vt:lpstr>
      <vt:lpstr>PowerPoint Presentation</vt:lpstr>
      <vt:lpstr>Content</vt:lpstr>
      <vt:lpstr>PowerPoint Presentation</vt:lpstr>
      <vt:lpstr>WP overview</vt:lpstr>
      <vt:lpstr>Effort consumed Y3</vt:lpstr>
      <vt:lpstr>Y3 achieved effort</vt:lpstr>
      <vt:lpstr>Y1-Y2-Y3 achieved efforts</vt:lpstr>
      <vt:lpstr>Project Y3–Total expenditure</vt:lpstr>
      <vt:lpstr>Partners Y3-Total expenditure</vt:lpstr>
      <vt:lpstr>Expenditure e-Concertation meetings</vt:lpstr>
      <vt:lpstr>PowerPoint Presentation</vt:lpstr>
      <vt:lpstr>Review process</vt:lpstr>
      <vt:lpstr>Deliverables</vt:lpstr>
      <vt:lpstr>Milestones</vt:lpstr>
      <vt:lpstr>PowerPoint Presentation</vt:lpstr>
      <vt:lpstr>Project metrics</vt:lpstr>
      <vt:lpstr>Project metrics PY3</vt:lpstr>
      <vt:lpstr>Project Metrics PY3</vt:lpstr>
      <vt:lpstr>Project Metrics PY3</vt:lpstr>
      <vt:lpstr>PowerPoint Presentation</vt:lpstr>
      <vt:lpstr>WP4: Major achievements</vt:lpstr>
      <vt:lpstr>WP4: Major achievements</vt:lpstr>
      <vt:lpstr>Project issues - resolved</vt:lpstr>
      <vt:lpstr>Project issues - ongoing</vt:lpstr>
      <vt:lpstr>Summary</vt:lpstr>
      <vt:lpstr>PowerPoint Presentation</vt:lpstr>
      <vt:lpstr>Metrics for WP1</vt:lpstr>
      <vt:lpstr>Metrics for WP2</vt:lpstr>
      <vt:lpstr>Metrics for WP2</vt:lpstr>
      <vt:lpstr>Metrics for WP3</vt:lpstr>
      <vt:lpstr>Metrics for WP3</vt:lpstr>
      <vt:lpstr>Metrics for WP4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343</cp:revision>
  <dcterms:created xsi:type="dcterms:W3CDTF">2010-08-31T11:29:02Z</dcterms:created>
  <dcterms:modified xsi:type="dcterms:W3CDTF">2013-09-03T08:44:11Z</dcterms:modified>
</cp:coreProperties>
</file>