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tableStyles.xml" ContentType="application/vnd.openxmlformats-officedocument.presentationml.tableStyles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Layouts/slideLayout3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Layouts/slideLayout31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6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Default Extension="bin" ContentType="application/vnd.openxmlformats-officedocument.presentationml.printerSettings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bookmarkIdSeed="2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345" r:id="rId4"/>
    <p:sldId id="370" r:id="rId5"/>
    <p:sldId id="324" r:id="rId6"/>
    <p:sldId id="375" r:id="rId7"/>
    <p:sldId id="361" r:id="rId8"/>
    <p:sldId id="349" r:id="rId9"/>
    <p:sldId id="374" r:id="rId10"/>
    <p:sldId id="376" r:id="rId11"/>
    <p:sldId id="359" r:id="rId12"/>
    <p:sldId id="362" r:id="rId13"/>
    <p:sldId id="351" r:id="rId14"/>
    <p:sldId id="316" r:id="rId15"/>
    <p:sldId id="363" r:id="rId16"/>
    <p:sldId id="372" r:id="rId17"/>
    <p:sldId id="373" r:id="rId18"/>
    <p:sldId id="364" r:id="rId19"/>
    <p:sldId id="365" r:id="rId20"/>
    <p:sldId id="371" r:id="rId21"/>
    <p:sldId id="357" r:id="rId22"/>
    <p:sldId id="366" r:id="rId23"/>
    <p:sldId id="353" r:id="rId24"/>
    <p:sldId id="367" r:id="rId25"/>
    <p:sldId id="338" r:id="rId26"/>
    <p:sldId id="358" r:id="rId27"/>
    <p:sldId id="368" r:id="rId28"/>
    <p:sldId id="339" r:id="rId29"/>
    <p:sldId id="332" r:id="rId30"/>
    <p:sldId id="333" r:id="rId31"/>
    <p:sldId id="369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E1E3EF"/>
    <a:srgbClr val="94F952"/>
    <a:srgbClr val="FFCC99"/>
    <a:srgbClr val="FF9966"/>
    <a:srgbClr val="FF6600"/>
    <a:srgbClr val="0066CC"/>
    <a:srgbClr val="FF990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4629" autoAdjust="0"/>
    <p:restoredTop sz="99006" autoAdjust="0"/>
  </p:normalViewPr>
  <p:slideViewPr>
    <p:cSldViewPr>
      <p:cViewPr>
        <p:scale>
          <a:sx n="100" d="100"/>
          <a:sy n="100" d="100"/>
        </p:scale>
        <p:origin x="-1784" y="-544"/>
      </p:cViewPr>
      <p:guideLst>
        <p:guide orient="horz" pos="832"/>
        <p:guide pos="50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D1194FE-46F0-426B-9EEF-C05A37F51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9635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4F6F-D754-495E-A387-76CFDA48F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649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919E9-DD40-4F92-B4A1-F47DE05E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523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522B4-9595-4CE8-9D2F-F29556F4F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6995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1161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9031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8465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1672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7256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207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3969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052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1840" y="6619875"/>
            <a:ext cx="2895600" cy="476250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619875"/>
            <a:ext cx="2133600" cy="476250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8728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0845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1924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0"/>
            <a:ext cx="18859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0"/>
            <a:ext cx="55054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1262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349E7-49E1-4CCD-8AE6-543C597CC7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2084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D9B84-E6B0-406E-BAC6-1D78C4DFDB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1034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8D339-A439-45DA-8BBC-B6A3243CDD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5753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974725"/>
            <a:ext cx="4217988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3" y="974725"/>
            <a:ext cx="4219575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D14FA-0B5F-458B-B9FC-54D3B4BBFF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7074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83097-CCBB-4868-9FE0-AFC4F5EA4D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9757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514FF-2F2E-4F09-BA8A-D48E22D5DD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1161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81E4E-5B67-4622-AB64-690687513F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733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22A9E-2D63-454C-AFCE-D3169FF0F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0230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09EE3-9328-4A1C-9546-481B07BE6D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0644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C24EF-7011-403C-9999-A7A7668606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6854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F9F95-666B-45AB-A248-E229E6A8BD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0921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7838" y="66675"/>
            <a:ext cx="2160587" cy="633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66675"/>
            <a:ext cx="6329363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4BFBD-7D14-4A33-BB4B-5B7839F80E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568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44E26-675E-4EA0-AC93-EBD5EEC7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845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4B761-084D-4DCC-B215-317297BF9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1929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1AB3B-03ED-42F0-A526-0B907AD93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544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3A979-33D4-43AD-AE11-6DF3B77D6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409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7EB61-42D4-4B4E-8D38-7D168BCC4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713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DD425-EC0A-48AA-8855-68615A4BD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129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6BE64AB-CA1B-4C06-B745-D294D6B98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1" descr="banner-ITonl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80010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0"/>
            <a:ext cx="5791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066800"/>
            <a:ext cx="7543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477000"/>
            <a:ext cx="754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solidFill>
                  <a:srgbClr val="3861AA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2054" name="Text Box 34"/>
          <p:cNvSpPr txBox="1">
            <a:spLocks noChangeArrowheads="1"/>
          </p:cNvSpPr>
          <p:nvPr/>
        </p:nvSpPr>
        <p:spPr bwMode="auto">
          <a:xfrm>
            <a:off x="0" y="6111875"/>
            <a:ext cx="12954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CERN IT Department</a:t>
            </a:r>
          </a:p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CH-1211 Genève 23</a:t>
            </a:r>
          </a:p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Switzerland</a:t>
            </a:r>
          </a:p>
          <a:p>
            <a:pPr algn="r" eaLnBrk="1" hangingPunct="1"/>
            <a:r>
              <a:rPr lang="en-US" sz="1100" b="1">
                <a:solidFill>
                  <a:srgbClr val="3861AA"/>
                </a:solidFill>
                <a:latin typeface="Tahoma" pitchFamily="34" charset="0"/>
              </a:rPr>
              <a:t>www.cern.ch/i</a:t>
            </a:r>
            <a:r>
              <a:rPr lang="en-US" sz="1000" b="1">
                <a:solidFill>
                  <a:srgbClr val="3861AA"/>
                </a:solidFill>
                <a:latin typeface="Tahoma" pitchFamily="34" charset="0"/>
              </a:rPr>
              <a:t>t</a:t>
            </a:r>
          </a:p>
        </p:txBody>
      </p:sp>
      <p:pic>
        <p:nvPicPr>
          <p:cNvPr id="2055" name="Picture 9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06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861AA"/>
        </a:buClr>
        <a:buChar char="•"/>
        <a:defRPr sz="2800">
          <a:solidFill>
            <a:srgbClr val="3861A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400">
          <a:solidFill>
            <a:srgbClr val="3861AA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3861A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861AA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800">
              <a:solidFill>
                <a:srgbClr val="2B519A"/>
              </a:solidFill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619875"/>
            <a:ext cx="6702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2B519A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21700" y="6562725"/>
            <a:ext cx="469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2B519A"/>
                </a:solidFill>
                <a:cs typeface="+mn-cs"/>
              </a:defRPr>
            </a:lvl1pPr>
          </a:lstStyle>
          <a:p>
            <a:pPr>
              <a:defRPr/>
            </a:pPr>
            <a:fld id="{0686142A-16D7-44E7-9A37-AB9C683AE3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825625" y="0"/>
            <a:ext cx="7315200" cy="838200"/>
          </a:xfrm>
          <a:prstGeom prst="rect">
            <a:avLst/>
          </a:prstGeom>
          <a:solidFill>
            <a:srgbClr val="325FA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FFCC66"/>
              </a:buClr>
              <a:buFontTx/>
              <a:buChar char="•"/>
            </a:pPr>
            <a:endParaRPr lang="en-GB" sz="1800">
              <a:solidFill>
                <a:srgbClr val="2B519A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974725"/>
            <a:ext cx="8589963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774825" y="687388"/>
            <a:ext cx="7369175" cy="146050"/>
          </a:xfrm>
          <a:prstGeom prst="rect">
            <a:avLst/>
          </a:prstGeom>
          <a:solidFill>
            <a:srgbClr val="2B519A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1800">
              <a:solidFill>
                <a:srgbClr val="2B519A"/>
              </a:solidFill>
              <a:latin typeface="Verdana" pitchFamily="34" charset="0"/>
            </a:endParaRPr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1398588" y="0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800">
              <a:solidFill>
                <a:srgbClr val="2B519A"/>
              </a:solidFill>
            </a:endParaRPr>
          </a:p>
        </p:txBody>
      </p:sp>
      <p:graphicFrame>
        <p:nvGraphicFramePr>
          <p:cNvPr id="93193" name="Group 9"/>
          <p:cNvGraphicFramePr>
            <a:graphicFrameLocks noGrp="1"/>
          </p:cNvGraphicFramePr>
          <p:nvPr/>
        </p:nvGraphicFramePr>
        <p:xfrm>
          <a:off x="255588" y="644525"/>
          <a:ext cx="3652837" cy="327025"/>
        </p:xfrm>
        <a:graphic>
          <a:graphicData uri="http://schemas.openxmlformats.org/drawingml/2006/table">
            <a:tbl>
              <a:tblPr/>
              <a:tblGrid>
                <a:gridCol w="3652837"/>
              </a:tblGrid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1A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Enabling Grids for E-</a:t>
                      </a:r>
                      <a:r>
                        <a:rPr kumimoji="0" lang="en-GB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sciencE</a:t>
                      </a:r>
                      <a:endParaRPr kumimoji="0" lang="en-GB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8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2254250" y="66675"/>
            <a:ext cx="6734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84" name="Text Box 16"/>
          <p:cNvSpPr txBox="1">
            <a:spLocks noChangeArrowheads="1"/>
          </p:cNvSpPr>
          <p:nvPr/>
        </p:nvSpPr>
        <p:spPr bwMode="auto">
          <a:xfrm>
            <a:off x="0" y="6629400"/>
            <a:ext cx="2819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CC66"/>
              </a:buClr>
            </a:pPr>
            <a:r>
              <a:rPr lang="en-GB" sz="1200">
                <a:solidFill>
                  <a:srgbClr val="2B519A"/>
                </a:solidFill>
                <a:latin typeface="Verdana" pitchFamily="34" charset="0"/>
              </a:rPr>
              <a:t>EGEE-III INFSO-RI-222667</a:t>
            </a:r>
            <a:endParaRPr lang="en-GB" sz="1800">
              <a:solidFill>
                <a:srgbClr val="2B519A"/>
              </a:solidFill>
              <a:latin typeface="Verdana" pitchFamily="34" charset="0"/>
            </a:endParaRPr>
          </a:p>
        </p:txBody>
      </p:sp>
      <p:pic>
        <p:nvPicPr>
          <p:cNvPr id="3085" name="Picture 17" descr="ege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" y="184150"/>
            <a:ext cx="20097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Arial" charset="0"/>
        <a:buChar char="–"/>
        <a:defRPr sz="2100">
          <a:solidFill>
            <a:srgbClr val="00338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Wingdings" pitchFamily="2" charset="2"/>
        <a:buChar char="§"/>
        <a:defRPr sz="1900">
          <a:solidFill>
            <a:srgbClr val="00338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000" i="1">
          <a:solidFill>
            <a:srgbClr val="00338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jpeg"/><Relationship Id="rId9" Type="http://schemas.openxmlformats.org/officeDocument/2006/relationships/image" Target="../media/image56.png"/><Relationship Id="rId10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1"/>
          <p:cNvSpPr>
            <a:spLocks noGrp="1" noChangeArrowheads="1"/>
          </p:cNvSpPr>
          <p:nvPr/>
        </p:nvSpPr>
        <p:spPr bwMode="auto">
          <a:xfrm>
            <a:off x="609600" y="1143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dirty="0" smtClean="0"/>
              <a:t>André-Pierre Olivier - WP2 Leader, APO</a:t>
            </a:r>
            <a:endParaRPr lang="en-GB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fr-FR" sz="3600" b="1" dirty="0" err="1" smtClean="0"/>
              <a:t>e-ScienceTalk</a:t>
            </a:r>
            <a:r>
              <a:rPr lang="fr-FR" sz="3600" b="1" dirty="0" smtClean="0"/>
              <a:t> – </a:t>
            </a:r>
            <a:r>
              <a:rPr lang="en-GB" sz="3600" b="1" dirty="0" smtClean="0"/>
              <a:t>WP2</a:t>
            </a:r>
            <a:endParaRPr lang="en-GB" sz="3600" b="1" dirty="0"/>
          </a:p>
        </p:txBody>
      </p:sp>
      <p:pic>
        <p:nvPicPr>
          <p:cNvPr id="5" name="Image 4" descr="EST-LogoProjet-int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769721"/>
            <a:ext cx="7004915" cy="379287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500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Image 5" descr="EST-Logo-GridCaf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5400"/>
            <a:ext cx="7709558" cy="417441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3200" b="1" dirty="0" smtClean="0">
                <a:solidFill>
                  <a:schemeClr val="tx1"/>
                </a:solidFill>
              </a:rPr>
              <a:t> concept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429000"/>
            <a:ext cx="7620000" cy="2971800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 err="1" smtClean="0">
                <a:ea typeface="ＭＳ Ｐゴシック" pitchFamily="34" charset="-128"/>
              </a:rPr>
              <a:t>e-ScienceCity</a:t>
            </a:r>
            <a:r>
              <a:rPr lang="en-GB" altLang="ja-JP" sz="1800" dirty="0" smtClean="0">
                <a:ea typeface="ＭＳ Ｐゴシック" pitchFamily="34" charset="-128"/>
              </a:rPr>
              <a:t> replace the Grid Café as the main web site.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Grid café become one of the section of the site like the other 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Cloud Lounge, Volunteer Garage, HPC Tower...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altLang="ja-JP" sz="1800" dirty="0" smtClean="0">
                <a:ea typeface="ＭＳ Ｐゴシック" pitchFamily="34" charset="-128"/>
              </a:rPr>
              <a:t> In parallel a virtual </a:t>
            </a:r>
            <a:r>
              <a:rPr lang="en-GB" altLang="ja-JP" sz="1800" dirty="0" err="1" smtClean="0">
                <a:ea typeface="ＭＳ Ｐゴシック" pitchFamily="34" charset="-128"/>
              </a:rPr>
              <a:t>e-ScienceCity</a:t>
            </a: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>
                <a:ea typeface="ＭＳ Ｐゴシック" pitchFamily="34" charset="-128"/>
              </a:rPr>
              <a:t>is</a:t>
            </a:r>
            <a:r>
              <a:rPr lang="en-GB" altLang="ja-JP" sz="1800" dirty="0" smtClean="0">
                <a:ea typeface="ＭＳ Ｐゴシック" pitchFamily="34" charset="-128"/>
              </a:rPr>
              <a:t> also available in a </a:t>
            </a:r>
            <a:r>
              <a:rPr lang="en-GB" altLang="ja-JP" sz="1800" dirty="0">
                <a:ea typeface="ＭＳ Ｐゴシック" pitchFamily="34" charset="-128"/>
              </a:rPr>
              <a:t>3D virtual world hosted by New World Grid.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 err="1" smtClean="0">
                <a:ea typeface="ＭＳ Ｐゴシック" pitchFamily="34" charset="-128"/>
              </a:rPr>
              <a:t>e</a:t>
            </a:r>
            <a:r>
              <a:rPr lang="en-GB" altLang="ja-JP" sz="1800" dirty="0" err="1">
                <a:ea typeface="ＭＳ Ｐゴシック" pitchFamily="34" charset="-128"/>
              </a:rPr>
              <a:t>-ScienceCity</a:t>
            </a:r>
            <a:r>
              <a:rPr lang="en-GB" altLang="ja-JP" sz="1800" dirty="0">
                <a:ea typeface="ＭＳ Ｐゴシック" pitchFamily="34" charset="-128"/>
              </a:rPr>
              <a:t> was launched in </a:t>
            </a:r>
            <a:r>
              <a:rPr lang="en-GB" altLang="ja-JP" sz="1800" dirty="0" smtClean="0">
                <a:ea typeface="ＭＳ Ｐゴシック" pitchFamily="34" charset="-128"/>
              </a:rPr>
              <a:t>September 2011, </a:t>
            </a:r>
            <a:r>
              <a:rPr lang="en-GB" altLang="ja-JP" sz="1800" dirty="0">
                <a:ea typeface="ＭＳ Ｐゴシック" pitchFamily="34" charset="-128"/>
              </a:rPr>
              <a:t>and</a:t>
            </a:r>
            <a:r>
              <a:rPr lang="en-GB" altLang="ja-JP" sz="1800" dirty="0" smtClean="0">
                <a:ea typeface="ＭＳ Ｐゴシック" pitchFamily="34" charset="-128"/>
              </a:rPr>
              <a:t> has been </a:t>
            </a:r>
            <a:r>
              <a:rPr lang="en-GB" altLang="ja-JP" sz="1800" dirty="0">
                <a:ea typeface="ＭＳ Ｐゴシック" pitchFamily="34" charset="-128"/>
              </a:rPr>
              <a:t>updated during</a:t>
            </a:r>
            <a:r>
              <a:rPr lang="en-GB" altLang="ja-JP" sz="1800" dirty="0" smtClean="0">
                <a:ea typeface="ＭＳ Ｐゴシック" pitchFamily="34" charset="-128"/>
              </a:rPr>
              <a:t> year 2 of the project. We </a:t>
            </a:r>
            <a:r>
              <a:rPr lang="en-GB" altLang="ja-JP" sz="1800" dirty="0">
                <a:ea typeface="ＭＳ Ｐゴシック" pitchFamily="34" charset="-128"/>
              </a:rPr>
              <a:t>continue to create new content and sections to populate the </a:t>
            </a:r>
            <a:r>
              <a:rPr lang="en-GB" altLang="ja-JP" sz="1800" dirty="0" smtClean="0">
                <a:ea typeface="ＭＳ Ｐゴシック" pitchFamily="34" charset="-128"/>
              </a:rPr>
              <a:t>site (Network Park...).</a:t>
            </a:r>
            <a:endParaRPr lang="en-GB" altLang="ja-JP" sz="1800" b="1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Image 5" descr="Slide-R-logoeSC-b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19200"/>
            <a:ext cx="3799681" cy="203967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evolution</a:t>
            </a:r>
          </a:p>
        </p:txBody>
      </p:sp>
      <p:pic>
        <p:nvPicPr>
          <p:cNvPr id="11" name="Picture 8" descr="GridCafé-New.png                                               0020A4A8Macintosh HD                   C539C16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1"/>
            <a:ext cx="2667000" cy="183817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14" name="ZoneTexte 13"/>
          <p:cNvSpPr txBox="1"/>
          <p:nvPr/>
        </p:nvSpPr>
        <p:spPr>
          <a:xfrm>
            <a:off x="2590800" y="5791200"/>
            <a:ext cx="3505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ja-JP" sz="1600" b="1" dirty="0" err="1" smtClean="0">
                <a:ea typeface="ＭＳ Ｐゴシック" pitchFamily="34" charset="-128"/>
              </a:rPr>
              <a:t>From</a:t>
            </a:r>
            <a:r>
              <a:rPr lang="fr-FR" altLang="ja-JP" sz="1600" b="1" dirty="0" smtClean="0">
                <a:ea typeface="ＭＳ Ｐゴシック" pitchFamily="34" charset="-128"/>
              </a:rPr>
              <a:t> </a:t>
            </a:r>
            <a:r>
              <a:rPr lang="fr-FR" altLang="ja-JP" sz="1600" b="1" dirty="0" err="1" smtClean="0">
                <a:ea typeface="ＭＳ Ｐゴシック" pitchFamily="34" charset="-128"/>
              </a:rPr>
              <a:t>Grid</a:t>
            </a:r>
            <a:r>
              <a:rPr lang="fr-FR" altLang="ja-JP" sz="1600" b="1" dirty="0" smtClean="0">
                <a:ea typeface="ＭＳ Ｐゴシック" pitchFamily="34" charset="-128"/>
              </a:rPr>
              <a:t> Café to </a:t>
            </a:r>
            <a:r>
              <a:rPr lang="fr-FR" altLang="ja-JP" sz="1600" b="1" dirty="0" err="1" smtClean="0">
                <a:ea typeface="ＭＳ Ｐゴシック" pitchFamily="34" charset="-128"/>
              </a:rPr>
              <a:t>e-ScienceCity</a:t>
            </a:r>
            <a:endParaRPr lang="fr-FR" sz="1600" b="1" dirty="0" smtClean="0"/>
          </a:p>
          <a:p>
            <a:endParaRPr lang="fr-FR" sz="1600" dirty="0"/>
          </a:p>
        </p:txBody>
      </p:sp>
      <p:pic>
        <p:nvPicPr>
          <p:cNvPr id="8" name="Image 7" descr="GridCafe-evolu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184147"/>
            <a:ext cx="7239000" cy="2445253"/>
          </a:xfrm>
          <a:prstGeom prst="rect">
            <a:avLst/>
          </a:prstGeom>
        </p:spPr>
      </p:pic>
      <p:pic>
        <p:nvPicPr>
          <p:cNvPr id="10" name="Image 9" descr="NewHo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219200"/>
            <a:ext cx="2590800" cy="289661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76200" dist="1143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2" name="Image 11" descr="GridGuideHome-min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942" y="1219200"/>
            <a:ext cx="2787257" cy="2362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3" name="Ellipse 12"/>
          <p:cNvSpPr/>
          <p:nvPr/>
        </p:nvSpPr>
        <p:spPr>
          <a:xfrm>
            <a:off x="7467600" y="3835400"/>
            <a:ext cx="324000" cy="324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7969200" y="5257800"/>
            <a:ext cx="216000" cy="216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7772400" y="5741400"/>
            <a:ext cx="126000" cy="126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7803000" y="60198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7803000" y="61722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7803000" y="63246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8014200" y="5741400"/>
            <a:ext cx="126000" cy="126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8044800" y="60198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8044800" y="61722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8044800" y="63246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8256000" y="5741400"/>
            <a:ext cx="126000" cy="126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8286600" y="60198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8286600" y="61722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8286600" y="63246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/>
          <p:cNvCxnSpPr/>
          <p:nvPr/>
        </p:nvCxnSpPr>
        <p:spPr>
          <a:xfrm>
            <a:off x="7086600" y="4951412"/>
            <a:ext cx="9906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>
            <a:endCxn id="15" idx="0"/>
          </p:cNvCxnSpPr>
          <p:nvPr/>
        </p:nvCxnSpPr>
        <p:spPr>
          <a:xfrm rot="5400000">
            <a:off x="7925594" y="5105400"/>
            <a:ext cx="304006" cy="79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rot="5400000">
            <a:off x="7075600" y="4399000"/>
            <a:ext cx="717400" cy="2382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410200" y="5181600"/>
            <a:ext cx="1219200" cy="137160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 - 1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200400" y="3276600"/>
            <a:ext cx="2743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GridCafé</a:t>
            </a:r>
            <a:endParaRPr lang="fr-FR" sz="1800" kern="0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6172200" y="32766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>
                <a:solidFill>
                  <a:schemeClr val="tx1"/>
                </a:solidFill>
              </a:rPr>
              <a:t>Cloud </a:t>
            </a:r>
            <a:r>
              <a:rPr lang="fr-FR" sz="1800" kern="0" dirty="0" err="1" smtClean="0">
                <a:solidFill>
                  <a:schemeClr val="tx1"/>
                </a:solidFill>
              </a:rPr>
              <a:t>Lounge</a:t>
            </a:r>
            <a:endParaRPr lang="fr-FR" sz="1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04800" y="3276600"/>
            <a:ext cx="2819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e-</a:t>
            </a:r>
            <a:r>
              <a:rPr lang="fr-FR" sz="1800" kern="0" dirty="0" err="1" smtClean="0"/>
              <a:t>ScienceCity</a:t>
            </a:r>
            <a:endParaRPr lang="fr-FR" sz="1800" kern="0" dirty="0" smtClean="0"/>
          </a:p>
        </p:txBody>
      </p:sp>
      <p:pic>
        <p:nvPicPr>
          <p:cNvPr id="14" name="Image 13" descr="EST-ho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68400"/>
            <a:ext cx="2667000" cy="198802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5" name="Image 14" descr="ESC-GridCaf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168400"/>
            <a:ext cx="2667000" cy="19893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6" name="Image 15" descr="ESC-CloudLounge.png"/>
          <p:cNvPicPr>
            <a:picLocks noChangeAspect="1"/>
          </p:cNvPicPr>
          <p:nvPr/>
        </p:nvPicPr>
        <p:blipFill>
          <a:blip r:embed="rId4"/>
          <a:srcRect b="8725"/>
          <a:stretch>
            <a:fillRect/>
          </a:stretch>
        </p:blipFill>
        <p:spPr>
          <a:xfrm>
            <a:off x="6172200" y="1168400"/>
            <a:ext cx="2666989" cy="19772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7" name="Image 16" descr="ESC-Garage.png"/>
          <p:cNvPicPr>
            <a:picLocks noChangeAspect="1"/>
          </p:cNvPicPr>
          <p:nvPr/>
        </p:nvPicPr>
        <p:blipFill>
          <a:blip r:embed="rId5"/>
          <a:srcRect b="6777"/>
          <a:stretch>
            <a:fillRect/>
          </a:stretch>
        </p:blipFill>
        <p:spPr>
          <a:xfrm>
            <a:off x="304800" y="3810000"/>
            <a:ext cx="2667000" cy="20199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8" name="Image 17" descr="ESC-HPCtow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1" y="3810000"/>
            <a:ext cx="2667000" cy="2006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20" name="ZoneTexte 19"/>
          <p:cNvSpPr txBox="1"/>
          <p:nvPr/>
        </p:nvSpPr>
        <p:spPr>
          <a:xfrm>
            <a:off x="3200400" y="59436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HPC </a:t>
            </a:r>
            <a:r>
              <a:rPr lang="fr-FR" sz="1800" kern="0" dirty="0" err="1" smtClean="0"/>
              <a:t>Tower</a:t>
            </a:r>
            <a:endParaRPr lang="fr-FR" sz="1800" kern="0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304800" y="5923002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Volunteer</a:t>
            </a:r>
            <a:r>
              <a:rPr lang="fr-FR" sz="1800" kern="0" dirty="0" smtClean="0"/>
              <a:t> Garage</a:t>
            </a:r>
            <a:endParaRPr lang="fr-FR" sz="1800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3810000"/>
            <a:ext cx="2688927" cy="2006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ZoneTexte 23"/>
          <p:cNvSpPr txBox="1"/>
          <p:nvPr/>
        </p:nvSpPr>
        <p:spPr>
          <a:xfrm>
            <a:off x="6172200" y="59436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Data Park</a:t>
            </a:r>
            <a:endParaRPr lang="fr-FR" sz="1800" kern="0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 - 2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304800" y="33782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People </a:t>
            </a:r>
            <a:r>
              <a:rPr lang="fr-FR" sz="1800" kern="0" dirty="0" err="1" smtClean="0"/>
              <a:t>Bay</a:t>
            </a:r>
            <a:endParaRPr lang="fr-FR" sz="1800" kern="0" dirty="0" smtClean="0"/>
          </a:p>
        </p:txBody>
      </p:sp>
      <p:sp>
        <p:nvSpPr>
          <p:cNvPr id="15" name="ZoneTexte 14"/>
          <p:cNvSpPr txBox="1"/>
          <p:nvPr/>
        </p:nvSpPr>
        <p:spPr>
          <a:xfrm>
            <a:off x="3200400" y="3378201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Communication Centre</a:t>
            </a:r>
            <a:endParaRPr lang="fr-FR" sz="1800" dirty="0"/>
          </a:p>
        </p:txBody>
      </p:sp>
      <p:pic>
        <p:nvPicPr>
          <p:cNvPr id="16" name="Image 15" descr="ESC-ComeCenter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168400"/>
            <a:ext cx="2667000" cy="19880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0" name="Image 19" descr="ESC-PeopleB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68400"/>
            <a:ext cx="2667000" cy="19948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860800"/>
            <a:ext cx="2667000" cy="1955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25" name="ZoneTexte 24"/>
          <p:cNvSpPr txBox="1"/>
          <p:nvPr/>
        </p:nvSpPr>
        <p:spPr>
          <a:xfrm>
            <a:off x="304800" y="60198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Grid</a:t>
            </a:r>
            <a:r>
              <a:rPr lang="fr-FR" sz="1800" kern="0" dirty="0" smtClean="0"/>
              <a:t> Port</a:t>
            </a:r>
            <a:endParaRPr lang="fr-FR" sz="1800" dirty="0"/>
          </a:p>
        </p:txBody>
      </p:sp>
      <p:pic>
        <p:nvPicPr>
          <p:cNvPr id="27" name="Image 26" descr="ESC-VWport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143000"/>
            <a:ext cx="2763840" cy="2057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28" name="ZoneTexte 27"/>
          <p:cNvSpPr txBox="1"/>
          <p:nvPr/>
        </p:nvSpPr>
        <p:spPr>
          <a:xfrm>
            <a:off x="6096000" y="3408402"/>
            <a:ext cx="2743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>
                <a:solidFill>
                  <a:schemeClr val="tx1"/>
                </a:solidFill>
              </a:rPr>
              <a:t>Virtual World</a:t>
            </a:r>
            <a:r>
              <a:rPr lang="fr-FR" sz="1800" kern="0" dirty="0" smtClean="0">
                <a:solidFill>
                  <a:schemeClr val="tx1"/>
                </a:solidFill>
              </a:rPr>
              <a:t> </a:t>
            </a:r>
            <a:r>
              <a:rPr lang="fr-FR" sz="1800" kern="0" dirty="0" smtClean="0"/>
              <a:t>Portal</a:t>
            </a:r>
            <a:endParaRPr lang="fr-FR" sz="1800" dirty="0"/>
          </a:p>
        </p:txBody>
      </p:sp>
      <p:sp>
        <p:nvSpPr>
          <p:cNvPr id="29" name="ZoneTexte 28"/>
          <p:cNvSpPr txBox="1"/>
          <p:nvPr/>
        </p:nvSpPr>
        <p:spPr>
          <a:xfrm>
            <a:off x="3200400" y="60198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Grid</a:t>
            </a:r>
            <a:r>
              <a:rPr lang="fr-FR" sz="1800" kern="0" dirty="0" smtClean="0"/>
              <a:t> Port - </a:t>
            </a:r>
            <a:r>
              <a:rPr lang="fr-FR" sz="1800" kern="0" dirty="0" err="1" smtClean="0"/>
              <a:t>list</a:t>
            </a:r>
            <a:endParaRPr lang="fr-FR" sz="1800" dirty="0"/>
          </a:p>
        </p:txBody>
      </p:sp>
      <p:sp>
        <p:nvSpPr>
          <p:cNvPr id="30" name="ZoneTexte 29"/>
          <p:cNvSpPr txBox="1"/>
          <p:nvPr/>
        </p:nvSpPr>
        <p:spPr>
          <a:xfrm>
            <a:off x="6096000" y="60198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Grid</a:t>
            </a:r>
            <a:r>
              <a:rPr lang="fr-FR" sz="1800" kern="0" dirty="0" smtClean="0"/>
              <a:t> Port - guide</a:t>
            </a:r>
            <a:endParaRPr lang="fr-FR" sz="1800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3835400"/>
            <a:ext cx="2667000" cy="1955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835400"/>
            <a:ext cx="2743200" cy="19721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 - 3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People </a:t>
            </a:r>
            <a:r>
              <a:rPr lang="fr-FR" sz="1800" kern="0" dirty="0" err="1" smtClean="0"/>
              <a:t>Bay</a:t>
            </a:r>
            <a:endParaRPr lang="fr-FR" sz="1800" kern="0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4114800" y="1828800"/>
            <a:ext cx="4800600" cy="419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buClr>
                <a:srgbClr val="FF6600"/>
              </a:buClr>
            </a:pPr>
            <a:endParaRPr lang="fr-FR" sz="1600" kern="0" dirty="0" smtClean="0">
              <a:solidFill>
                <a:schemeClr val="tx1"/>
              </a:solidFill>
            </a:endParaRPr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</a:t>
            </a:r>
            <a:r>
              <a:rPr lang="fr-FR" sz="1600" dirty="0" err="1" smtClean="0"/>
              <a:t>GridCafé</a:t>
            </a:r>
            <a:r>
              <a:rPr lang="fr-FR" sz="1600" dirty="0" smtClean="0"/>
              <a:t> </a:t>
            </a:r>
            <a:r>
              <a:rPr lang="fr-FR" sz="1600" dirty="0" smtClean="0"/>
              <a:t>: 39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</a:t>
            </a:r>
            <a:r>
              <a:rPr lang="fr-FR" sz="1600" dirty="0" err="1" smtClean="0"/>
              <a:t>CloudLounge</a:t>
            </a:r>
            <a:r>
              <a:rPr lang="fr-FR" sz="1600" dirty="0" smtClean="0"/>
              <a:t>  :</a:t>
            </a:r>
            <a:r>
              <a:rPr lang="fr-FR" sz="1600" dirty="0" smtClean="0"/>
              <a:t> 21 </a:t>
            </a:r>
            <a:r>
              <a:rPr lang="fr-FR" sz="1600" dirty="0" smtClean="0"/>
              <a:t>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</a:t>
            </a:r>
            <a:r>
              <a:rPr lang="fr-FR" sz="1600" dirty="0" err="1" smtClean="0"/>
              <a:t>Volunteer</a:t>
            </a:r>
            <a:r>
              <a:rPr lang="fr-FR" sz="1600" dirty="0" smtClean="0"/>
              <a:t> Garage : 31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HPC </a:t>
            </a:r>
            <a:r>
              <a:rPr lang="fr-FR" sz="1600" dirty="0" err="1" smtClean="0"/>
              <a:t>Tower</a:t>
            </a:r>
            <a:r>
              <a:rPr lang="fr-FR" sz="1600" dirty="0" smtClean="0"/>
              <a:t> : 35 </a:t>
            </a:r>
            <a:r>
              <a:rPr lang="fr-FR" sz="1600" dirty="0" smtClean="0"/>
              <a:t>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</a:t>
            </a:r>
            <a:r>
              <a:rPr lang="fr-FR" sz="1600" b="1" dirty="0" smtClean="0"/>
              <a:t>Data Park : 25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</a:t>
            </a:r>
            <a:r>
              <a:rPr lang="fr-FR" sz="1600" b="1" dirty="0" err="1" smtClean="0"/>
              <a:t>Grid</a:t>
            </a:r>
            <a:r>
              <a:rPr lang="fr-FR" sz="1600" b="1" dirty="0" smtClean="0"/>
              <a:t> Port : 111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b="1" dirty="0" smtClean="0"/>
              <a:t> People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Bay</a:t>
            </a:r>
            <a:r>
              <a:rPr lang="fr-FR" sz="1600" b="1" dirty="0" smtClean="0"/>
              <a:t> : 97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Virtual World portal : 1 page 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Communication centre : 5 pages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28600" y="3505200"/>
            <a:ext cx="2819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Communication Centre</a:t>
            </a:r>
            <a:endParaRPr lang="fr-FR" sz="1800" dirty="0"/>
          </a:p>
        </p:txBody>
      </p:sp>
      <p:pic>
        <p:nvPicPr>
          <p:cNvPr id="14" name="Image 13" descr="ESC-ComeCenter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2834182" cy="21126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5" name="Image 14" descr="ESC-PeopleB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86200"/>
            <a:ext cx="2852562" cy="213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16" name="ZoneTexte 15"/>
          <p:cNvSpPr txBox="1"/>
          <p:nvPr/>
        </p:nvSpPr>
        <p:spPr>
          <a:xfrm>
            <a:off x="3962400" y="12954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2400" b="1" kern="0" dirty="0" smtClean="0"/>
              <a:t>Total </a:t>
            </a:r>
            <a:r>
              <a:rPr lang="fr-FR" sz="2400" b="1" kern="0" dirty="0" smtClean="0"/>
              <a:t>pages </a:t>
            </a:r>
            <a:r>
              <a:rPr lang="fr-FR" sz="2400" b="1" kern="0" dirty="0" smtClean="0"/>
              <a:t>:</a:t>
            </a:r>
            <a:r>
              <a:rPr lang="fr-FR" sz="2400" b="1" kern="0" dirty="0" smtClean="0"/>
              <a:t> 365 </a:t>
            </a:r>
            <a:r>
              <a:rPr lang="fr-FR" sz="2400" kern="0" dirty="0" smtClean="0"/>
              <a:t>(+229)</a:t>
            </a:r>
            <a:endParaRPr lang="fr-FR" sz="2400" kern="0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Virtual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e-ScienceCity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Image 19" descr="eScience-Gen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28800"/>
            <a:ext cx="8077200" cy="4179951"/>
          </a:xfrm>
          <a:prstGeom prst="rect">
            <a:avLst/>
          </a:prstGeom>
        </p:spPr>
      </p:pic>
      <p:pic>
        <p:nvPicPr>
          <p:cNvPr id="21" name="Image 20" descr="Slide-BSA-img-04.jpg"/>
          <p:cNvPicPr>
            <a:picLocks noChangeAspect="1"/>
          </p:cNvPicPr>
          <p:nvPr/>
        </p:nvPicPr>
        <p:blipFill>
          <a:blip r:embed="rId3"/>
          <a:srcRect l="18599" t="17184" r="21256" b="30072"/>
          <a:stretch>
            <a:fillRect/>
          </a:stretch>
        </p:blipFill>
        <p:spPr>
          <a:xfrm>
            <a:off x="3657600" y="5105400"/>
            <a:ext cx="1828799" cy="1239963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ZoneTexte 22"/>
          <p:cNvSpPr txBox="1"/>
          <p:nvPr/>
        </p:nvSpPr>
        <p:spPr>
          <a:xfrm>
            <a:off x="2247900" y="1143000"/>
            <a:ext cx="46482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dirty="0" smtClean="0"/>
              <a:t>General </a:t>
            </a:r>
            <a:r>
              <a:rPr lang="fr-FR" sz="1800" dirty="0" err="1" smtClean="0"/>
              <a:t>view</a:t>
            </a:r>
            <a:r>
              <a:rPr lang="fr-FR" sz="1800" dirty="0" smtClean="0"/>
              <a:t> of the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</a:t>
            </a:r>
            <a:r>
              <a:rPr lang="fr-FR" sz="1800" dirty="0" err="1" smtClean="0"/>
              <a:t>e-</a:t>
            </a:r>
            <a:r>
              <a:rPr lang="fr-FR" sz="1800" dirty="0" err="1" smtClean="0"/>
              <a:t>ScienceCity</a:t>
            </a:r>
            <a:endParaRPr lang="fr-FR" sz="1800" dirty="0" smtClean="0"/>
          </a:p>
          <a:p>
            <a:pPr algn="ctr"/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dirty="0" err="1" smtClean="0"/>
              <a:t>updated</a:t>
            </a:r>
            <a:r>
              <a:rPr lang="fr-FR" sz="1800" dirty="0" smtClean="0"/>
              <a:t> venues</a:t>
            </a:r>
            <a:endParaRPr lang="fr-FR" sz="1800" dirty="0"/>
          </a:p>
        </p:txBody>
      </p:sp>
      <p:pic>
        <p:nvPicPr>
          <p:cNvPr id="9" name="Image 8" descr="CloudLounge.png"/>
          <p:cNvPicPr>
            <a:picLocks noChangeAspect="1"/>
          </p:cNvPicPr>
          <p:nvPr/>
        </p:nvPicPr>
        <p:blipFill>
          <a:blip r:embed="rId4"/>
          <a:srcRect b="4457"/>
          <a:stretch>
            <a:fillRect/>
          </a:stretch>
        </p:blipFill>
        <p:spPr>
          <a:xfrm>
            <a:off x="7086600" y="1524000"/>
            <a:ext cx="1841261" cy="1237663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PeoplBay.png"/>
          <p:cNvPicPr>
            <a:picLocks noChangeAspect="1"/>
          </p:cNvPicPr>
          <p:nvPr/>
        </p:nvPicPr>
        <p:blipFill>
          <a:blip r:embed="rId5"/>
          <a:srcRect l="6704" t="13646" r="4693" b="5458"/>
          <a:stretch>
            <a:fillRect/>
          </a:stretch>
        </p:blipFill>
        <p:spPr>
          <a:xfrm>
            <a:off x="304800" y="1676400"/>
            <a:ext cx="1828800" cy="1230592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 descr="VolunteerGarage.png"/>
          <p:cNvPicPr>
            <a:picLocks noChangeAspect="1"/>
          </p:cNvPicPr>
          <p:nvPr/>
        </p:nvPicPr>
        <p:blipFill>
          <a:blip r:embed="rId6"/>
          <a:srcRect l="2752" r="8944" b="7448"/>
          <a:stretch>
            <a:fillRect/>
          </a:stretch>
        </p:blipFill>
        <p:spPr>
          <a:xfrm>
            <a:off x="7086600" y="5105400"/>
            <a:ext cx="1833543" cy="1242653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 descr="VirtualPortal.png"/>
          <p:cNvPicPr>
            <a:picLocks noChangeAspect="1"/>
          </p:cNvPicPr>
          <p:nvPr/>
        </p:nvPicPr>
        <p:blipFill>
          <a:blip r:embed="rId7"/>
          <a:srcRect l="3411" t="9708" r="2558"/>
          <a:stretch>
            <a:fillRect/>
          </a:stretch>
        </p:blipFill>
        <p:spPr>
          <a:xfrm>
            <a:off x="304800" y="5105400"/>
            <a:ext cx="1831300" cy="1235806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Ellipse 12"/>
          <p:cNvSpPr/>
          <p:nvPr/>
        </p:nvSpPr>
        <p:spPr>
          <a:xfrm>
            <a:off x="4953000" y="2895600"/>
            <a:ext cx="1600200" cy="1524000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effectLst>
            <a:outerShdw blurRad="50800" dist="101600" dir="5400000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/>
          <p:nvPr/>
        </p:nvCxnSpPr>
        <p:spPr>
          <a:xfrm rot="10800000">
            <a:off x="4572002" y="2743202"/>
            <a:ext cx="533399" cy="457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200" b="1" kern="0" dirty="0" smtClean="0"/>
              <a:t>Virtual World promotion</a:t>
            </a:r>
            <a:endParaRPr lang="en-US" sz="3200" b="1" kern="0" dirty="0" smtClean="0"/>
          </a:p>
        </p:txBody>
      </p:sp>
      <p:pic>
        <p:nvPicPr>
          <p:cNvPr id="20" name="Image 19" descr="WhatIsVW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5600" y="-152400"/>
            <a:ext cx="1831376" cy="13716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 20" descr="WhatIsVW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0" y="228600"/>
            <a:ext cx="1828800" cy="137448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 descr="WhatIsVW-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09800" y="381000"/>
            <a:ext cx="1833936" cy="13716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ZoneTexte 24"/>
          <p:cNvSpPr txBox="1"/>
          <p:nvPr/>
        </p:nvSpPr>
        <p:spPr>
          <a:xfrm>
            <a:off x="-2514600" y="6319391"/>
            <a:ext cx="144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Help, test and</a:t>
            </a:r>
          </a:p>
          <a:p>
            <a:r>
              <a:rPr lang="fr-FR" sz="1600" dirty="0" smtClean="0"/>
              <a:t>tutorial about </a:t>
            </a:r>
            <a:r>
              <a:rPr lang="fr-FR" sz="1600" dirty="0" err="1" smtClean="0"/>
              <a:t>virtual</a:t>
            </a:r>
            <a:r>
              <a:rPr lang="fr-FR" sz="1600" dirty="0" smtClean="0"/>
              <a:t> world and </a:t>
            </a:r>
            <a:r>
              <a:rPr lang="fr-FR" sz="1600" dirty="0" err="1" smtClean="0"/>
              <a:t>OpenSim</a:t>
            </a:r>
            <a:endParaRPr lang="fr-FR" sz="1600" dirty="0"/>
          </a:p>
        </p:txBody>
      </p:sp>
      <p:sp>
        <p:nvSpPr>
          <p:cNvPr id="26" name="ZoneTexte 25"/>
          <p:cNvSpPr txBox="1"/>
          <p:nvPr/>
        </p:nvSpPr>
        <p:spPr>
          <a:xfrm>
            <a:off x="9525000" y="2667000"/>
            <a:ext cx="281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Virtual World Best Practice</a:t>
            </a:r>
          </a:p>
          <a:p>
            <a:pPr algn="ctr"/>
            <a:r>
              <a:rPr lang="fr-FR" sz="1600" dirty="0" smtClean="0"/>
              <a:t>in Education </a:t>
            </a:r>
            <a:r>
              <a:rPr lang="fr-FR" sz="1600" dirty="0" err="1" smtClean="0"/>
              <a:t>conference</a:t>
            </a:r>
            <a:endParaRPr lang="fr-FR" sz="1600" dirty="0"/>
          </a:p>
        </p:txBody>
      </p:sp>
      <p:pic>
        <p:nvPicPr>
          <p:cNvPr id="27" name="Image 26" descr="ESC-Tour-23-58.jpg"/>
          <p:cNvPicPr>
            <a:picLocks noChangeAspect="1"/>
          </p:cNvPicPr>
          <p:nvPr/>
        </p:nvPicPr>
        <p:blipFill>
          <a:blip r:embed="rId5"/>
          <a:srcRect r="11360"/>
          <a:stretch>
            <a:fillRect/>
          </a:stretch>
        </p:blipFill>
        <p:spPr>
          <a:xfrm>
            <a:off x="9525000" y="533400"/>
            <a:ext cx="2848483" cy="1981199"/>
          </a:xfrm>
          <a:prstGeom prst="rect">
            <a:avLst/>
          </a:prstGeom>
          <a:effectLst>
            <a:outerShdw blurRad="50800" dist="508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8" name="Image 27" descr="ESC-0penDay-2011-10-01at11.39.14.png"/>
          <p:cNvPicPr>
            <a:picLocks noChangeAspect="1"/>
          </p:cNvPicPr>
          <p:nvPr/>
        </p:nvPicPr>
        <p:blipFill>
          <a:blip r:embed="rId6"/>
          <a:srcRect l="6018" r="22067"/>
          <a:stretch>
            <a:fillRect/>
          </a:stretch>
        </p:blipFill>
        <p:spPr>
          <a:xfrm>
            <a:off x="9448800" y="3606800"/>
            <a:ext cx="2859488" cy="198120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29" name="ZoneTexte 28"/>
          <p:cNvSpPr txBox="1"/>
          <p:nvPr/>
        </p:nvSpPr>
        <p:spPr>
          <a:xfrm>
            <a:off x="9677400" y="5664200"/>
            <a:ext cx="2438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New World </a:t>
            </a:r>
            <a:r>
              <a:rPr lang="fr-FR" sz="1600" dirty="0" err="1" smtClean="0"/>
              <a:t>Grid</a:t>
            </a:r>
            <a:endParaRPr lang="fr-FR" sz="1600" dirty="0" smtClean="0"/>
          </a:p>
          <a:p>
            <a:pPr algn="ctr"/>
            <a:r>
              <a:rPr lang="fr-FR" sz="1600" dirty="0" err="1" smtClean="0"/>
              <a:t>OpenDay</a:t>
            </a:r>
            <a:endParaRPr lang="fr-FR" sz="1600" dirty="0"/>
          </a:p>
        </p:txBody>
      </p:sp>
      <p:sp>
        <p:nvSpPr>
          <p:cNvPr id="35" name="ZoneTexte 34"/>
          <p:cNvSpPr txBox="1"/>
          <p:nvPr/>
        </p:nvSpPr>
        <p:spPr>
          <a:xfrm>
            <a:off x="-1905000" y="-584776"/>
            <a:ext cx="3276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CERN Web </a:t>
            </a:r>
            <a:r>
              <a:rPr lang="fr-FR" sz="1600" dirty="0" err="1" smtClean="0"/>
              <a:t>Fest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endParaRPr lang="fr-FR" sz="1600" dirty="0" smtClean="0"/>
          </a:p>
          <a:p>
            <a:pPr algn="ctr"/>
            <a:r>
              <a:rPr lang="fr-FR" sz="1600" dirty="0" smtClean="0"/>
              <a:t>CCC and </a:t>
            </a:r>
            <a:r>
              <a:rPr lang="fr-FR" sz="1600" dirty="0" err="1" smtClean="0"/>
              <a:t>Mozilla</a:t>
            </a:r>
            <a:r>
              <a:rPr lang="fr-FR" sz="1600" dirty="0" smtClean="0"/>
              <a:t> </a:t>
            </a:r>
            <a:r>
              <a:rPr lang="fr-FR" sz="1600" dirty="0" err="1" smtClean="0"/>
              <a:t>foundation</a:t>
            </a:r>
            <a:endParaRPr lang="fr-FR" sz="1600" dirty="0"/>
          </a:p>
        </p:txBody>
      </p:sp>
      <p:sp>
        <p:nvSpPr>
          <p:cNvPr id="36" name="ZoneTexte 35"/>
          <p:cNvSpPr txBox="1"/>
          <p:nvPr/>
        </p:nvSpPr>
        <p:spPr>
          <a:xfrm>
            <a:off x="381000" y="4648200"/>
            <a:ext cx="17526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 err="1" smtClean="0"/>
              <a:t>EJournée</a:t>
            </a:r>
            <a:r>
              <a:rPr lang="fr-FR" sz="1600" b="1" dirty="0" smtClean="0"/>
              <a:t> du</a:t>
            </a:r>
          </a:p>
          <a:p>
            <a:r>
              <a:rPr lang="fr-FR" sz="1600" b="1" dirty="0" err="1" smtClean="0"/>
              <a:t>e-</a:t>
            </a:r>
            <a:r>
              <a:rPr lang="fr-FR" sz="1600" b="1" dirty="0" err="1" smtClean="0"/>
              <a:t>Learning</a:t>
            </a:r>
            <a:r>
              <a:rPr lang="fr-FR" sz="1600" dirty="0" smtClean="0"/>
              <a:t>,</a:t>
            </a:r>
          </a:p>
          <a:p>
            <a:r>
              <a:rPr lang="fr-FR" sz="1600" dirty="0" smtClean="0"/>
              <a:t> Lyon,</a:t>
            </a:r>
          </a:p>
          <a:p>
            <a:r>
              <a:rPr lang="fr-FR" sz="1600" dirty="0" smtClean="0"/>
              <a:t>27-28 </a:t>
            </a:r>
            <a:r>
              <a:rPr lang="fr-FR" sz="1600" dirty="0" err="1" smtClean="0"/>
              <a:t>J</a:t>
            </a:r>
            <a:r>
              <a:rPr lang="fr-FR" sz="1600" dirty="0" err="1" smtClean="0"/>
              <a:t>une</a:t>
            </a:r>
            <a:r>
              <a:rPr lang="fr-FR" sz="1600" dirty="0" smtClean="0"/>
              <a:t> 2013  </a:t>
            </a:r>
            <a:endParaRPr lang="fr-FR" sz="1600" dirty="0" smtClean="0"/>
          </a:p>
        </p:txBody>
      </p:sp>
      <p:pic>
        <p:nvPicPr>
          <p:cNvPr id="19" name="Image 18" descr="Capture d’écran 2012-10-08 à 16.11.3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90800" y="1981200"/>
            <a:ext cx="1667274" cy="23622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 21" descr="Test-LiveStream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14600" y="4648200"/>
            <a:ext cx="2190750" cy="13635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1230053"/>
            <a:ext cx="4572000" cy="19050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5105400" y="1219200"/>
            <a:ext cx="3733800" cy="1905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600" b="1" dirty="0" smtClean="0"/>
              <a:t>Pédagogie, Universités et Mondes </a:t>
            </a:r>
            <a:r>
              <a:rPr lang="fr-FR" sz="1600" b="1" dirty="0" smtClean="0"/>
              <a:t>Virtuels</a:t>
            </a:r>
            <a:r>
              <a:rPr lang="fr-FR" sz="1600" dirty="0" smtClean="0"/>
              <a:t>, </a:t>
            </a:r>
            <a:r>
              <a:rPr lang="fr-FR" sz="1600" dirty="0" smtClean="0"/>
              <a:t>Lyon, 23-24 May 2013</a:t>
            </a:r>
          </a:p>
          <a:p>
            <a:endParaRPr lang="fr-FR" sz="1600" dirty="0" smtClean="0"/>
          </a:p>
          <a:p>
            <a:r>
              <a:rPr lang="fr-FR" sz="1600" dirty="0" smtClean="0"/>
              <a:t>Le </a:t>
            </a:r>
            <a:r>
              <a:rPr lang="fr-FR" sz="1600" dirty="0" smtClean="0"/>
              <a:t>Centre Droit et Nouvelles Technologies de la Faculté de Droit de l'Université Jean Moulin Lyon 3 organise une série de colloques consacrés au droit dans les mondes virtuels</a:t>
            </a:r>
            <a:r>
              <a:rPr lang="fr-FR" sz="1600" dirty="0" smtClean="0"/>
              <a:t>.</a:t>
            </a:r>
            <a:endParaRPr lang="fr-FR" sz="1600" dirty="0" smtClean="0"/>
          </a:p>
          <a:p>
            <a:endParaRPr lang="fr-FR" sz="1600" dirty="0" smtClean="0"/>
          </a:p>
          <a:p>
            <a:endParaRPr lang="fr-FR" sz="1600" dirty="0" smtClean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" y="3429000"/>
            <a:ext cx="8153400" cy="98699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4343400"/>
            <a:ext cx="3698988" cy="2057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0" y="4343400"/>
            <a:ext cx="2089150" cy="208915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200" b="1" kern="0" dirty="0" smtClean="0"/>
              <a:t>Virtual World </a:t>
            </a:r>
            <a:r>
              <a:rPr lang="fr-FR" sz="3200" b="1" kern="0" dirty="0" err="1" smtClean="0"/>
              <a:t>linked</a:t>
            </a:r>
            <a:r>
              <a:rPr lang="fr-FR" sz="3200" b="1" kern="0" dirty="0" smtClean="0"/>
              <a:t> </a:t>
            </a:r>
            <a:r>
              <a:rPr lang="fr-FR" sz="3200" b="1" kern="0" dirty="0" err="1" smtClean="0"/>
              <a:t>projects</a:t>
            </a:r>
            <a:endParaRPr lang="en-US" sz="3200" b="1" kern="0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609600" y="3810000"/>
            <a:ext cx="3048000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Possible future collaboration </a:t>
            </a:r>
            <a:r>
              <a:rPr lang="fr-FR" sz="1600" dirty="0" err="1" smtClean="0"/>
              <a:t>with</a:t>
            </a:r>
            <a:r>
              <a:rPr lang="fr-FR" sz="1600" dirty="0" smtClean="0"/>
              <a:t> a </a:t>
            </a:r>
            <a:r>
              <a:rPr lang="fr-FR" sz="1600" dirty="0" err="1" smtClean="0"/>
              <a:t>project</a:t>
            </a:r>
            <a:r>
              <a:rPr lang="fr-FR" sz="1600" dirty="0" smtClean="0"/>
              <a:t> of Virtual </a:t>
            </a:r>
            <a:r>
              <a:rPr lang="fr-FR" sz="1600" dirty="0" err="1" smtClean="0"/>
              <a:t>University</a:t>
            </a:r>
            <a:r>
              <a:rPr lang="fr-FR" sz="1600" dirty="0" smtClean="0"/>
              <a:t>.</a:t>
            </a:r>
          </a:p>
          <a:p>
            <a:r>
              <a:rPr lang="fr-FR" sz="1600" dirty="0" smtClean="0"/>
              <a:t>- Open course</a:t>
            </a:r>
          </a:p>
          <a:p>
            <a:r>
              <a:rPr lang="fr-FR" sz="1600" dirty="0" smtClean="0"/>
              <a:t>-</a:t>
            </a:r>
            <a:r>
              <a:rPr lang="fr-FR" sz="1600" dirty="0" smtClean="0"/>
              <a:t> MOOC</a:t>
            </a:r>
          </a:p>
          <a:p>
            <a:r>
              <a:rPr lang="fr-FR" sz="1600" dirty="0" smtClean="0"/>
              <a:t>- </a:t>
            </a:r>
            <a:r>
              <a:rPr lang="fr-FR" sz="1600" dirty="0" err="1" smtClean="0"/>
              <a:t>serious</a:t>
            </a:r>
            <a:r>
              <a:rPr lang="fr-FR" sz="1600" dirty="0" smtClean="0"/>
              <a:t> </a:t>
            </a:r>
            <a:r>
              <a:rPr lang="fr-FR" sz="1600" dirty="0" err="1" smtClean="0"/>
              <a:t>game</a:t>
            </a:r>
            <a:endParaRPr lang="fr-FR" sz="1600" dirty="0" smtClean="0"/>
          </a:p>
          <a:p>
            <a:endParaRPr lang="fr-FR" sz="1600" dirty="0" smtClean="0"/>
          </a:p>
          <a:p>
            <a:endParaRPr lang="fr-FR" sz="1600" dirty="0"/>
          </a:p>
        </p:txBody>
      </p:sp>
      <p:pic>
        <p:nvPicPr>
          <p:cNvPr id="10" name="Image 9" descr="CCCisland.png"/>
          <p:cNvPicPr>
            <a:picLocks noChangeAspect="1"/>
          </p:cNvPicPr>
          <p:nvPr/>
        </p:nvPicPr>
        <p:blipFill>
          <a:blip r:embed="rId2"/>
          <a:srcRect l="1320" t="10241" r="12537" b="15361"/>
          <a:stretch>
            <a:fillRect/>
          </a:stretch>
        </p:blipFill>
        <p:spPr>
          <a:xfrm>
            <a:off x="4572000" y="4038600"/>
            <a:ext cx="4027842" cy="224139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ZoneTexte 12"/>
          <p:cNvSpPr txBox="1"/>
          <p:nvPr/>
        </p:nvSpPr>
        <p:spPr>
          <a:xfrm>
            <a:off x="1219200" y="5791200"/>
            <a:ext cx="3048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1600" dirty="0" smtClean="0"/>
              <a:t>CCC </a:t>
            </a:r>
            <a:r>
              <a:rPr lang="fr-FR" sz="1600" dirty="0" err="1" smtClean="0"/>
              <a:t>project</a:t>
            </a:r>
            <a:r>
              <a:rPr lang="fr-FR" sz="1600" dirty="0" smtClean="0"/>
              <a:t> </a:t>
            </a:r>
            <a:r>
              <a:rPr lang="fr-FR" sz="1600" dirty="0" err="1" smtClean="0"/>
              <a:t>examples</a:t>
            </a:r>
            <a:endParaRPr lang="fr-FR" sz="1600" dirty="0" smtClean="0"/>
          </a:p>
          <a:p>
            <a:pPr algn="r"/>
            <a:r>
              <a:rPr lang="fr-FR" sz="1600" dirty="0" smtClean="0"/>
              <a:t>for </a:t>
            </a:r>
            <a:r>
              <a:rPr lang="fr-FR" sz="1600" dirty="0" err="1" smtClean="0"/>
              <a:t>Volunteer</a:t>
            </a:r>
            <a:r>
              <a:rPr lang="fr-FR" sz="1600" dirty="0" smtClean="0"/>
              <a:t> </a:t>
            </a:r>
            <a:r>
              <a:rPr lang="fr-FR" sz="1600" dirty="0" err="1" smtClean="0"/>
              <a:t>Computing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rcRect r="3844"/>
          <a:stretch>
            <a:fillRect/>
          </a:stretch>
        </p:blipFill>
        <p:spPr>
          <a:xfrm>
            <a:off x="609600" y="1320800"/>
            <a:ext cx="3046200" cy="213396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223484"/>
            <a:ext cx="2133600" cy="272488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320800"/>
            <a:ext cx="2216150" cy="314338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9" name="Image 8" descr="Slide-R-GridCast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09800"/>
            <a:ext cx="5601966" cy="213371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WP2 Overview</a:t>
            </a:r>
            <a:endParaRPr lang="en-GB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4784229"/>
            <a:ext cx="4572000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500" b="1" dirty="0" smtClean="0"/>
              <a:t>Task 2.1	</a:t>
            </a:r>
            <a:r>
              <a:rPr lang="en-GB" sz="1500" b="1" dirty="0" err="1" smtClean="0"/>
              <a:t>GridCafé</a:t>
            </a:r>
            <a:endParaRPr lang="en-GB" sz="1500" i="1" dirty="0" smtClean="0"/>
          </a:p>
          <a:p>
            <a:pPr>
              <a:spcAft>
                <a:spcPts val="600"/>
              </a:spcAft>
            </a:pPr>
            <a:r>
              <a:rPr lang="en-GB" sz="1500" i="1" dirty="0" smtClean="0"/>
              <a:t>	APO and CERN</a:t>
            </a:r>
          </a:p>
          <a:p>
            <a:pPr>
              <a:spcAft>
                <a:spcPts val="600"/>
              </a:spcAft>
            </a:pPr>
            <a:r>
              <a:rPr lang="en-GB" sz="1500" b="1" dirty="0" smtClean="0"/>
              <a:t>Task 2.2	Real Time Monitor </a:t>
            </a:r>
            <a:r>
              <a:rPr lang="en-GB" sz="1500" dirty="0" smtClean="0"/>
              <a:t>and</a:t>
            </a:r>
            <a:r>
              <a:rPr lang="en-GB" sz="1500" b="1" dirty="0" smtClean="0"/>
              <a:t> </a:t>
            </a:r>
            <a:r>
              <a:rPr lang="en-GB" sz="1500" b="1" dirty="0" err="1" smtClean="0"/>
              <a:t>GridGuide</a:t>
            </a:r>
            <a:r>
              <a:rPr lang="en-GB" sz="1500" b="1" dirty="0" smtClean="0"/>
              <a:t> </a:t>
            </a:r>
            <a:r>
              <a:rPr lang="en-GB" sz="1500" i="1" dirty="0" smtClean="0"/>
              <a:t>	Imperial with APO, CERN and QMUL</a:t>
            </a:r>
          </a:p>
          <a:p>
            <a:pPr>
              <a:spcAft>
                <a:spcPts val="600"/>
              </a:spcAft>
            </a:pPr>
            <a:r>
              <a:rPr lang="en-GB" sz="1500" b="1" dirty="0" smtClean="0"/>
              <a:t>Task 2.3	</a:t>
            </a:r>
            <a:r>
              <a:rPr lang="en-GB" sz="1500" b="1" dirty="0" err="1" smtClean="0"/>
              <a:t>GridCast</a:t>
            </a:r>
            <a:endParaRPr lang="en-GB" sz="1500" b="1" dirty="0" smtClean="0"/>
          </a:p>
          <a:p>
            <a:pPr>
              <a:spcAft>
                <a:spcPts val="600"/>
              </a:spcAft>
            </a:pPr>
            <a:r>
              <a:rPr lang="en-GB" sz="1500" b="1" i="1" dirty="0" smtClean="0"/>
              <a:t>	</a:t>
            </a:r>
            <a:r>
              <a:rPr lang="en-GB" sz="1500" i="1" dirty="0" smtClean="0"/>
              <a:t>QMUL with APO and CERN</a:t>
            </a:r>
            <a:endParaRPr lang="en-GB" sz="15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" name="Image 9" descr="EST-LogoAP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616638"/>
            <a:ext cx="1524000" cy="812362"/>
          </a:xfrm>
          <a:prstGeom prst="rect">
            <a:avLst/>
          </a:prstGeom>
        </p:spPr>
      </p:pic>
      <p:pic>
        <p:nvPicPr>
          <p:cNvPr id="11" name="Image 10" descr="EST-LogoImpColle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4758751"/>
            <a:ext cx="1905000" cy="499049"/>
          </a:xfrm>
          <a:prstGeom prst="rect">
            <a:avLst/>
          </a:prstGeom>
        </p:spPr>
      </p:pic>
      <p:pic>
        <p:nvPicPr>
          <p:cNvPr id="12" name="Image 11" descr="EST-LogoCER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259" y="5562600"/>
            <a:ext cx="770282" cy="762000"/>
          </a:xfrm>
          <a:prstGeom prst="rect">
            <a:avLst/>
          </a:prstGeom>
        </p:spPr>
      </p:pic>
      <p:pic>
        <p:nvPicPr>
          <p:cNvPr id="13" name="Image 12" descr="EST-Logo-QMU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657600"/>
            <a:ext cx="2133600" cy="595474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342900" y="1655802"/>
            <a:ext cx="4191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800" dirty="0" smtClean="0"/>
              <a:t>Beneficiaries: 4   </a:t>
            </a:r>
            <a:endParaRPr lang="fr-FR" sz="1800" dirty="0" smtClean="0"/>
          </a:p>
          <a:p>
            <a:pPr algn="ctr"/>
            <a:r>
              <a:rPr lang="en-GB" sz="1800" dirty="0" smtClean="0"/>
              <a:t>Effort: 72 </a:t>
            </a:r>
            <a:r>
              <a:rPr lang="en-GB" sz="1800" dirty="0" err="1" smtClean="0"/>
              <a:t>PMs</a:t>
            </a:r>
            <a:r>
              <a:rPr lang="en-GB" sz="1800" dirty="0" smtClean="0"/>
              <a:t> / 2.2 FTEs</a:t>
            </a:r>
            <a:endParaRPr lang="en-GB" sz="1800" dirty="0"/>
          </a:p>
        </p:txBody>
      </p:sp>
      <p:sp>
        <p:nvSpPr>
          <p:cNvPr id="17" name="TextBox 4"/>
          <p:cNvSpPr txBox="1"/>
          <p:nvPr/>
        </p:nvSpPr>
        <p:spPr>
          <a:xfrm>
            <a:off x="4572000" y="1219200"/>
            <a:ext cx="4267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b="1" dirty="0" smtClean="0"/>
              <a:t>Effort distribution</a:t>
            </a:r>
            <a:endParaRPr lang="en-GB" sz="2000" b="1" dirty="0"/>
          </a:p>
        </p:txBody>
      </p:sp>
      <p:sp>
        <p:nvSpPr>
          <p:cNvPr id="18" name="TextBox 4"/>
          <p:cNvSpPr txBox="1"/>
          <p:nvPr/>
        </p:nvSpPr>
        <p:spPr>
          <a:xfrm>
            <a:off x="457200" y="2819400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23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sp>
        <p:nvSpPr>
          <p:cNvPr id="19" name="TextBox 4"/>
          <p:cNvSpPr txBox="1"/>
          <p:nvPr/>
        </p:nvSpPr>
        <p:spPr>
          <a:xfrm>
            <a:off x="457200" y="3832226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10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sp>
        <p:nvSpPr>
          <p:cNvPr id="20" name="TextBox 4"/>
          <p:cNvSpPr txBox="1"/>
          <p:nvPr/>
        </p:nvSpPr>
        <p:spPr>
          <a:xfrm>
            <a:off x="457200" y="4834951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25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sp>
        <p:nvSpPr>
          <p:cNvPr id="21" name="TextBox 4"/>
          <p:cNvSpPr txBox="1"/>
          <p:nvPr/>
        </p:nvSpPr>
        <p:spPr>
          <a:xfrm>
            <a:off x="457200" y="5791200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14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pic>
        <p:nvPicPr>
          <p:cNvPr id="27" name="Image 26" descr="EST-Graph0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300" y="1905000"/>
            <a:ext cx="2514600" cy="2514600"/>
          </a:xfrm>
          <a:prstGeom prst="rect">
            <a:avLst/>
          </a:prstGeom>
        </p:spPr>
      </p:pic>
      <p:sp>
        <p:nvSpPr>
          <p:cNvPr id="28" name="TextBox 4"/>
          <p:cNvSpPr txBox="1"/>
          <p:nvPr/>
        </p:nvSpPr>
        <p:spPr>
          <a:xfrm>
            <a:off x="4572000" y="2174557"/>
            <a:ext cx="10668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 smtClean="0"/>
              <a:t>WP1: </a:t>
            </a:r>
            <a:r>
              <a:rPr lang="fr-FR" sz="1600" dirty="0" err="1" smtClean="0"/>
              <a:t>iSGTW</a:t>
            </a:r>
            <a:endParaRPr lang="en-GB" sz="1600" dirty="0"/>
          </a:p>
        </p:txBody>
      </p:sp>
      <p:sp>
        <p:nvSpPr>
          <p:cNvPr id="29" name="TextBox 4"/>
          <p:cNvSpPr txBox="1"/>
          <p:nvPr/>
        </p:nvSpPr>
        <p:spPr>
          <a:xfrm>
            <a:off x="5905500" y="4343400"/>
            <a:ext cx="1600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 smtClean="0"/>
              <a:t>WP2: </a:t>
            </a:r>
            <a:r>
              <a:rPr lang="fr-FR" sz="1600" b="1" dirty="0" err="1" smtClean="0"/>
              <a:t>GridCafé</a:t>
            </a:r>
            <a:endParaRPr lang="en-GB" sz="1600" b="1" dirty="0"/>
          </a:p>
        </p:txBody>
      </p:sp>
      <p:sp>
        <p:nvSpPr>
          <p:cNvPr id="30" name="TextBox 4"/>
          <p:cNvSpPr txBox="1"/>
          <p:nvPr/>
        </p:nvSpPr>
        <p:spPr>
          <a:xfrm>
            <a:off x="7696200" y="2174557"/>
            <a:ext cx="1143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 smtClean="0"/>
              <a:t>WP1:</a:t>
            </a:r>
          </a:p>
          <a:p>
            <a:pPr algn="ctr"/>
            <a:r>
              <a:rPr lang="fr-FR" sz="1600" dirty="0" smtClean="0"/>
              <a:t>Policy</a:t>
            </a:r>
            <a:endParaRPr lang="en-GB" sz="1600" dirty="0"/>
          </a:p>
        </p:txBody>
      </p:sp>
      <p:sp>
        <p:nvSpPr>
          <p:cNvPr id="31" name="TextBox 4"/>
          <p:cNvSpPr txBox="1"/>
          <p:nvPr/>
        </p:nvSpPr>
        <p:spPr>
          <a:xfrm>
            <a:off x="5772150" y="1655802"/>
            <a:ext cx="18669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 smtClean="0"/>
              <a:t>WP4: Management</a:t>
            </a:r>
            <a:endParaRPr lang="en-GB" sz="1600" dirty="0"/>
          </a:p>
        </p:txBody>
      </p:sp>
      <p:sp>
        <p:nvSpPr>
          <p:cNvPr id="32" name="TextBox 4"/>
          <p:cNvSpPr txBox="1"/>
          <p:nvPr/>
        </p:nvSpPr>
        <p:spPr>
          <a:xfrm>
            <a:off x="304800" y="1219200"/>
            <a:ext cx="4267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b="1" dirty="0" smtClean="0"/>
              <a:t>Participant</a:t>
            </a:r>
            <a:endParaRPr lang="en-GB" sz="2000" b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856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Grid Cast - 1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1"/>
            <a:ext cx="8686800" cy="2057399"/>
          </a:xfrm>
        </p:spPr>
        <p:txBody>
          <a:bodyPr lIns="0" t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b="1" dirty="0" err="1" smtClean="0">
                <a:ea typeface="ＭＳ Ｐゴシック" pitchFamily="34" charset="-128"/>
              </a:rPr>
              <a:t>GridCasts</a:t>
            </a:r>
            <a:r>
              <a:rPr lang="en-GB" altLang="ja-JP" sz="1800" dirty="0" smtClean="0">
                <a:ea typeface="ＭＳ Ｐゴシック" pitchFamily="34" charset="-128"/>
              </a:rPr>
              <a:t> are </a:t>
            </a:r>
            <a:r>
              <a:rPr lang="en-GB" altLang="ja-JP" sz="1800" dirty="0" err="1" smtClean="0">
                <a:ea typeface="ＭＳ Ｐゴシック" pitchFamily="34" charset="-128"/>
              </a:rPr>
              <a:t>blogs</a:t>
            </a:r>
            <a:r>
              <a:rPr lang="en-GB" altLang="ja-JP" sz="1800" dirty="0" smtClean="0">
                <a:ea typeface="ＭＳ Ｐゴシック" pitchFamily="34" charset="-128"/>
              </a:rPr>
              <a:t> from major grid computing conferences, taking readers behind the scenes of these events. e-</a:t>
            </a:r>
            <a:r>
              <a:rPr lang="en-GB" altLang="ja-JP" sz="1800" dirty="0" err="1" smtClean="0">
                <a:ea typeface="ＭＳ Ｐゴシック" pitchFamily="34" charset="-128"/>
              </a:rPr>
              <a:t>ScienceTalk</a:t>
            </a:r>
            <a:r>
              <a:rPr lang="en-GB" altLang="ja-JP" sz="1800" dirty="0" smtClean="0">
                <a:ea typeface="ＭＳ Ｐゴシック" pitchFamily="34" charset="-128"/>
              </a:rPr>
              <a:t> has held 6 </a:t>
            </a:r>
            <a:r>
              <a:rPr lang="en-GB" altLang="ja-JP" sz="1800" dirty="0" err="1" smtClean="0">
                <a:ea typeface="ＭＳ Ｐゴシック" pitchFamily="34" charset="-128"/>
              </a:rPr>
              <a:t>GridCasts</a:t>
            </a:r>
            <a:r>
              <a:rPr lang="en-GB" altLang="ja-JP" sz="1800" dirty="0" smtClean="0">
                <a:ea typeface="ＭＳ Ｐゴシック" pitchFamily="34" charset="-128"/>
              </a:rPr>
              <a:t> in total:</a:t>
            </a:r>
          </a:p>
          <a:p>
            <a:pPr eaLnBrk="1" hangingPunct="1">
              <a:lnSpc>
                <a:spcPct val="90000"/>
              </a:lnSpc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sz="1800" b="1" dirty="0" smtClean="0">
                <a:ea typeface="ＭＳ Ｐゴシック" pitchFamily="34" charset="-128"/>
              </a:rPr>
              <a:t>International </a:t>
            </a:r>
            <a:r>
              <a:rPr lang="en-GB" sz="1800" b="1" dirty="0" err="1" smtClean="0">
                <a:ea typeface="ＭＳ Ｐゴシック" pitchFamily="34" charset="-128"/>
              </a:rPr>
              <a:t>Symphosium</a:t>
            </a:r>
            <a:r>
              <a:rPr lang="en-GB" sz="1800" b="1" dirty="0" smtClean="0">
                <a:ea typeface="ＭＳ Ｐゴシック" pitchFamily="34" charset="-128"/>
              </a:rPr>
              <a:t> on Grid and Cloud</a:t>
            </a:r>
            <a:r>
              <a:rPr lang="en-GB" sz="1800" dirty="0" smtClean="0">
                <a:ea typeface="ＭＳ Ｐゴシック" pitchFamily="34" charset="-128"/>
              </a:rPr>
              <a:t>: Taipei,</a:t>
            </a:r>
            <a:r>
              <a:rPr lang="en-GB" sz="1800" dirty="0" smtClean="0">
                <a:ea typeface="ＭＳ Ｐゴシック" pitchFamily="34" charset="-128"/>
              </a:rPr>
              <a:t> </a:t>
            </a:r>
            <a:r>
              <a:rPr lang="en-US" sz="1800" dirty="0" smtClean="0"/>
              <a:t>17 - </a:t>
            </a:r>
            <a:r>
              <a:rPr lang="en-US" sz="1800" dirty="0" smtClean="0"/>
              <a:t>3 </a:t>
            </a:r>
            <a:r>
              <a:rPr lang="en-US" sz="1800" dirty="0" smtClean="0"/>
              <a:t>March 2013</a:t>
            </a:r>
            <a:endParaRPr lang="en-GB" sz="1800" b="1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sz="1800" b="1" dirty="0" smtClean="0">
                <a:ea typeface="ＭＳ Ｐゴシック" pitchFamily="34" charset="-128"/>
              </a:rPr>
              <a:t>EGI Community Forum </a:t>
            </a:r>
            <a:r>
              <a:rPr lang="en-GB" sz="1800" dirty="0" smtClean="0">
                <a:ea typeface="ＭＳ Ｐゴシック" pitchFamily="34" charset="-128"/>
              </a:rPr>
              <a:t>:</a:t>
            </a:r>
            <a:r>
              <a:rPr lang="en-GB" sz="1800" dirty="0" smtClean="0">
                <a:ea typeface="ＭＳ Ｐゴシック" pitchFamily="34" charset="-128"/>
              </a:rPr>
              <a:t> Manchester, 8 </a:t>
            </a:r>
            <a:r>
              <a:rPr lang="fr-FR" sz="1800" dirty="0" smtClean="0">
                <a:ea typeface="ＭＳ Ｐゴシック" pitchFamily="34" charset="-128"/>
              </a:rPr>
              <a:t>-</a:t>
            </a:r>
            <a:r>
              <a:rPr lang="en-GB" sz="1800" dirty="0" smtClean="0">
                <a:ea typeface="ＭＳ Ｐゴシック" pitchFamily="34" charset="-128"/>
              </a:rPr>
              <a:t> 12 April 2013</a:t>
            </a: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ISC’13 :</a:t>
            </a:r>
            <a:r>
              <a:rPr lang="en-US" sz="1800" dirty="0" smtClean="0">
                <a:ea typeface="ＭＳ Ｐゴシック" pitchFamily="34" charset="-128"/>
              </a:rPr>
              <a:t> </a:t>
            </a:r>
            <a:r>
              <a:rPr lang="en-US" sz="1800" dirty="0" err="1" smtClean="0">
                <a:ea typeface="ＭＳ Ｐゴシック" pitchFamily="34" charset="-128"/>
              </a:rPr>
              <a:t>Liepzig</a:t>
            </a:r>
            <a:r>
              <a:rPr lang="en-US" sz="1800" dirty="0" smtClean="0">
                <a:ea typeface="ＭＳ Ｐゴシック" pitchFamily="34" charset="-128"/>
              </a:rPr>
              <a:t>, 16 - 20 </a:t>
            </a:r>
            <a:r>
              <a:rPr lang="en-US" sz="1800" dirty="0" smtClean="0">
                <a:ea typeface="ＭＳ Ｐゴシック" pitchFamily="34" charset="-128"/>
              </a:rPr>
              <a:t>February </a:t>
            </a:r>
            <a:r>
              <a:rPr lang="en-US" sz="1800" dirty="0" smtClean="0">
                <a:ea typeface="ＭＳ Ｐゴシック" pitchFamily="34" charset="-128"/>
              </a:rPr>
              <a:t>2013</a:t>
            </a: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GB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606800"/>
            <a:ext cx="2027414" cy="28704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3606800"/>
            <a:ext cx="2027496" cy="2870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606800"/>
            <a:ext cx="2057400" cy="290347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5410200"/>
            <a:ext cx="4191000" cy="609600"/>
          </a:xfrm>
        </p:spPr>
        <p:txBody>
          <a:bodyPr lIns="0" tIns="0" rIns="0" bIns="0"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err="1" smtClean="0">
                <a:ea typeface="ＭＳ Ｐゴシック" pitchFamily="34" charset="-128"/>
              </a:rPr>
              <a:t>Eudat</a:t>
            </a:r>
            <a:r>
              <a:rPr lang="en-US" sz="1800" b="1" dirty="0" smtClean="0">
                <a:ea typeface="ＭＳ Ｐゴシック" pitchFamily="34" charset="-128"/>
              </a:rPr>
              <a:t> 1</a:t>
            </a:r>
            <a:r>
              <a:rPr lang="en-US" sz="1800" b="1" baseline="30000" dirty="0" smtClean="0">
                <a:ea typeface="ＭＳ Ｐゴシック" pitchFamily="34" charset="-128"/>
              </a:rPr>
              <a:t>st</a:t>
            </a:r>
            <a:r>
              <a:rPr lang="en-US" sz="1800" b="1" dirty="0" smtClean="0">
                <a:ea typeface="ＭＳ Ｐゴシック" pitchFamily="34" charset="-128"/>
              </a:rPr>
              <a:t> Conference </a:t>
            </a:r>
            <a:r>
              <a:rPr lang="en-US" sz="1800" dirty="0" smtClean="0">
                <a:ea typeface="ＭＳ Ｐゴシック" pitchFamily="34" charset="-128"/>
              </a:rPr>
              <a:t>:</a:t>
            </a:r>
            <a:br>
              <a:rPr lang="en-US" sz="1800" dirty="0" smtClean="0">
                <a:ea typeface="ＭＳ Ｐゴシック" pitchFamily="34" charset="-128"/>
              </a:rPr>
            </a:br>
            <a:r>
              <a:rPr lang="en-US" sz="1800" dirty="0" smtClean="0">
                <a:ea typeface="ＭＳ Ｐゴシック" pitchFamily="34" charset="-128"/>
              </a:rPr>
              <a:t>Barcelona, 22 </a:t>
            </a:r>
            <a:r>
              <a:rPr lang="en-US" sz="1800" dirty="0" smtClean="0">
                <a:ea typeface="ＭＳ Ｐゴシック" pitchFamily="34" charset="-128"/>
              </a:rPr>
              <a:t>-</a:t>
            </a:r>
            <a:r>
              <a:rPr lang="en-US" sz="1800" dirty="0" smtClean="0">
                <a:ea typeface="ＭＳ Ｐゴシック" pitchFamily="34" charset="-128"/>
              </a:rPr>
              <a:t> 24 October 2012</a:t>
            </a:r>
          </a:p>
          <a:p>
            <a:pPr eaLnBrk="1" hangingPunct="1">
              <a:lnSpc>
                <a:spcPct val="90000"/>
              </a:lnSpc>
              <a:buNone/>
            </a:pPr>
            <a:endParaRPr lang="en-GB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 smtClean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057400" y="0"/>
            <a:ext cx="62484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Other ?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37300"/>
            <a:ext cx="3352800" cy="4739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8" name="Image 7" descr="Slide-R-logoGridGu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905000"/>
            <a:ext cx="3989501" cy="302542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Grid Guide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3962400" cy="198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1800" dirty="0" err="1" smtClean="0">
                <a:ea typeface="ＭＳ Ｐゴシック" pitchFamily="34" charset="-128"/>
              </a:rPr>
              <a:t>GridGuide</a:t>
            </a:r>
            <a:r>
              <a:rPr lang="en-US" sz="1800" dirty="0" smtClean="0">
                <a:ea typeface="ＭＳ Ｐゴシック" pitchFamily="34" charset="-128"/>
              </a:rPr>
              <a:t> shows the sites and sights of grid computing. Users can view a sample of the sites worldwide that use the grid, introducing the scientists, the science and their institutions.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1800" dirty="0" smtClean="0">
                <a:ea typeface="ＭＳ Ｐゴシック" pitchFamily="34" charset="-128"/>
              </a:rPr>
              <a:t>In total,</a:t>
            </a:r>
            <a:r>
              <a:rPr lang="en-US" sz="1800" dirty="0" smtClean="0">
                <a:ea typeface="ＭＳ Ｐゴシック" pitchFamily="34" charset="-128"/>
              </a:rPr>
              <a:t> </a:t>
            </a:r>
            <a:r>
              <a:rPr lang="en-US" sz="1800" b="1" dirty="0" smtClean="0">
                <a:ea typeface="ＭＳ Ｐゴシック" pitchFamily="34" charset="-128"/>
              </a:rPr>
              <a:t>102 guides </a:t>
            </a:r>
            <a:r>
              <a:rPr lang="en-US" sz="1800" dirty="0" smtClean="0">
                <a:ea typeface="ＭＳ Ｐゴシック" pitchFamily="34" charset="-128"/>
              </a:rPr>
              <a:t>are currently available worldwide.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9" name="Image 8" descr="GridGuideHome-min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19200"/>
            <a:ext cx="4267200" cy="36164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4191000"/>
            <a:ext cx="335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North</a:t>
            </a:r>
            <a:r>
              <a:rPr lang="fr-FR" sz="1800" dirty="0" smtClean="0"/>
              <a:t> </a:t>
            </a:r>
            <a:r>
              <a:rPr lang="fr-FR" sz="1800" dirty="0" err="1" smtClean="0"/>
              <a:t>America</a:t>
            </a:r>
            <a:r>
              <a:rPr lang="fr-FR" sz="1800" dirty="0" smtClean="0"/>
              <a:t> : 21 (+11)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South </a:t>
            </a:r>
            <a:r>
              <a:rPr lang="fr-FR" sz="1800" dirty="0" err="1" smtClean="0"/>
              <a:t>America</a:t>
            </a:r>
            <a:r>
              <a:rPr lang="fr-FR" sz="1800" dirty="0" smtClean="0"/>
              <a:t> : 5 (+1)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Europe : 53 (+ 17)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Africa</a:t>
            </a:r>
            <a:r>
              <a:rPr lang="fr-FR" sz="1800" dirty="0" smtClean="0"/>
              <a:t> : 7 (+6)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Asia</a:t>
            </a:r>
            <a:r>
              <a:rPr lang="fr-FR" sz="1800" dirty="0" smtClean="0"/>
              <a:t> : 11 (+6)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Oceania</a:t>
            </a:r>
            <a:r>
              <a:rPr lang="fr-FR" sz="1800" dirty="0" smtClean="0"/>
              <a:t> : 5 (+2)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57200" y="3352800"/>
            <a:ext cx="39624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/>
              <a:t>43 new </a:t>
            </a:r>
            <a:r>
              <a:rPr lang="en-US" sz="1600" b="1" dirty="0" smtClean="0"/>
              <a:t>guides </a:t>
            </a:r>
            <a:r>
              <a:rPr lang="en-US" sz="1600" dirty="0" smtClean="0"/>
              <a:t>(sites) have been</a:t>
            </a:r>
            <a:br>
              <a:rPr lang="en-US" sz="1600" dirty="0" smtClean="0"/>
            </a:br>
            <a:r>
              <a:rPr lang="en-US" sz="1600" dirty="0" smtClean="0"/>
              <a:t>added, with new content.</a:t>
            </a:r>
            <a:endParaRPr lang="en-GB" sz="1600" dirty="0" smtClean="0"/>
          </a:p>
          <a:p>
            <a:endParaRPr lang="fr-FR" sz="1600" dirty="0"/>
          </a:p>
        </p:txBody>
      </p:sp>
      <p:sp>
        <p:nvSpPr>
          <p:cNvPr id="10" name="Ellipse 9"/>
          <p:cNvSpPr/>
          <p:nvPr/>
        </p:nvSpPr>
        <p:spPr>
          <a:xfrm>
            <a:off x="4419600" y="3124200"/>
            <a:ext cx="381000" cy="381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4495800" y="5486400"/>
            <a:ext cx="381000" cy="381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953000" y="5507623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Link to </a:t>
            </a:r>
            <a:r>
              <a:rPr lang="fr-FR" sz="1600" dirty="0" err="1" smtClean="0"/>
              <a:t>Grid</a:t>
            </a:r>
            <a:r>
              <a:rPr lang="fr-FR" sz="1600" dirty="0" smtClean="0"/>
              <a:t> Port</a:t>
            </a:r>
            <a:endParaRPr lang="fr-FR" sz="1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83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4191000" cy="4038600"/>
          </a:xfrm>
        </p:spPr>
        <p:txBody>
          <a:bodyPr vert="horz" lIns="0" tIns="0" rIns="0" bIns="0"/>
          <a:lstStyle/>
          <a:p>
            <a:pPr marL="0" indent="0">
              <a:buNone/>
            </a:pPr>
            <a:r>
              <a:rPr lang="fr-FR" sz="1800" dirty="0" smtClean="0"/>
              <a:t>The </a:t>
            </a:r>
            <a:r>
              <a:rPr lang="fr-FR" sz="1800" dirty="0" err="1" smtClean="0"/>
              <a:t>e-ScienceGuide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still</a:t>
            </a:r>
            <a:r>
              <a:rPr lang="fr-FR" sz="1800" dirty="0" smtClean="0"/>
              <a:t> </a:t>
            </a:r>
            <a:r>
              <a:rPr lang="fr-FR" sz="1800" dirty="0" err="1" smtClean="0"/>
              <a:t>available</a:t>
            </a: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but an </a:t>
            </a:r>
            <a:r>
              <a:rPr lang="fr-FR" sz="1800" dirty="0" err="1" smtClean="0"/>
              <a:t>updated</a:t>
            </a:r>
            <a:r>
              <a:rPr lang="fr-FR" sz="1800" dirty="0" smtClean="0"/>
              <a:t> version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now</a:t>
            </a:r>
            <a:r>
              <a:rPr lang="fr-FR" sz="1800" dirty="0" smtClean="0"/>
              <a:t> </a:t>
            </a:r>
            <a:r>
              <a:rPr lang="fr-FR" sz="1800" dirty="0" err="1" smtClean="0"/>
              <a:t>available</a:t>
            </a: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as a new section in </a:t>
            </a:r>
            <a:r>
              <a:rPr lang="fr-FR" sz="1800" dirty="0" err="1" smtClean="0"/>
              <a:t>e-ScienceCity</a:t>
            </a:r>
            <a:r>
              <a:rPr lang="fr-FR" sz="1800" dirty="0" smtClean="0"/>
              <a:t>.</a:t>
            </a:r>
            <a:endParaRPr lang="fr-FR" sz="1800" dirty="0" smtClean="0"/>
          </a:p>
          <a:p>
            <a:pPr marL="0" indent="0">
              <a:buNone/>
            </a:pP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The </a:t>
            </a:r>
            <a:r>
              <a:rPr lang="fr-FR" sz="1800" dirty="0" err="1" smtClean="0"/>
              <a:t>related</a:t>
            </a:r>
            <a:r>
              <a:rPr lang="fr-FR" sz="1800" dirty="0" smtClean="0"/>
              <a:t>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venue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under</a:t>
            </a: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construction in </a:t>
            </a:r>
            <a:r>
              <a:rPr lang="fr-FR" sz="1800" dirty="0" smtClean="0"/>
              <a:t>the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</a:t>
            </a:r>
            <a:r>
              <a:rPr lang="fr-FR" sz="1800" dirty="0" err="1" smtClean="0"/>
              <a:t>e-ScienceCity</a:t>
            </a:r>
            <a:endParaRPr lang="en-GB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Grid Guide evolution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9" name="Image 8" descr="GridGuide-RTM-min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19200"/>
            <a:ext cx="4267200" cy="41285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4419600"/>
            <a:ext cx="2667000" cy="1955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533400" y="3276600"/>
            <a:ext cx="2510789" cy="239122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  <a:effectLst>
            <a:outerShdw blurRad="50800" dist="101600" dir="5400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83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9" name="Image 8" descr="Slide-R-RT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905000"/>
            <a:ext cx="4833806" cy="288931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Real Time Monitor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Image 6" descr="RTM-view.png"/>
          <p:cNvPicPr>
            <a:picLocks noChangeAspect="1"/>
          </p:cNvPicPr>
          <p:nvPr/>
        </p:nvPicPr>
        <p:blipFill>
          <a:blip r:embed="rId2"/>
          <a:srcRect l="738" t="4593" r="369" b="7218"/>
          <a:stretch>
            <a:fillRect/>
          </a:stretch>
        </p:blipFill>
        <p:spPr>
          <a:xfrm>
            <a:off x="1444711" y="3352800"/>
            <a:ext cx="6254577" cy="313742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 descr="RTM_SITE_2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143000"/>
            <a:ext cx="2667000" cy="208939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 descr="RTM-ho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142999"/>
            <a:ext cx="3429000" cy="20698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01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200" b="1" dirty="0" smtClean="0"/>
              <a:t>WP2 Issues</a:t>
            </a:r>
            <a:endParaRPr lang="en-GB" sz="3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1143000" y="1752600"/>
            <a:ext cx="685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2400" dirty="0" smtClean="0"/>
              <a:t> </a:t>
            </a:r>
            <a:r>
              <a:rPr lang="fr-FR" sz="2400" dirty="0" err="1" smtClean="0"/>
              <a:t>Travel</a:t>
            </a:r>
            <a:r>
              <a:rPr lang="fr-FR" sz="2400" dirty="0" smtClean="0"/>
              <a:t> </a:t>
            </a:r>
            <a:r>
              <a:rPr lang="fr-FR" sz="2400" dirty="0" err="1" smtClean="0"/>
              <a:t>costs</a:t>
            </a:r>
            <a:endParaRPr lang="fr-FR" sz="2400" dirty="0" smtClean="0"/>
          </a:p>
          <a:p>
            <a:pPr>
              <a:spcAft>
                <a:spcPts val="3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2400" dirty="0" smtClean="0"/>
              <a:t> </a:t>
            </a:r>
            <a:r>
              <a:rPr lang="fr-FR" sz="2400" dirty="0" err="1" smtClean="0"/>
              <a:t>Twitter</a:t>
            </a:r>
            <a:r>
              <a:rPr lang="fr-FR" sz="2400" dirty="0" smtClean="0"/>
              <a:t> </a:t>
            </a:r>
            <a:r>
              <a:rPr lang="fr-FR" sz="2400" dirty="0" err="1" smtClean="0"/>
              <a:t>feed</a:t>
            </a:r>
            <a:r>
              <a:rPr lang="fr-FR" sz="2400" dirty="0" smtClean="0"/>
              <a:t> on home </a:t>
            </a:r>
            <a:r>
              <a:rPr lang="fr-FR" sz="2400" dirty="0" smtClean="0"/>
              <a:t>page (not </a:t>
            </a:r>
            <a:r>
              <a:rPr lang="fr-FR" sz="2400" dirty="0" err="1" smtClean="0"/>
              <a:t>solved</a:t>
            </a:r>
            <a:r>
              <a:rPr lang="fr-FR" sz="2400" dirty="0" smtClean="0"/>
              <a:t>)</a:t>
            </a:r>
          </a:p>
          <a:p>
            <a:pPr>
              <a:spcAft>
                <a:spcPts val="3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2400" dirty="0" smtClean="0"/>
              <a:t> Time </a:t>
            </a:r>
            <a:r>
              <a:rPr lang="fr-FR" sz="2400" dirty="0" err="1" smtClean="0"/>
              <a:t>needed</a:t>
            </a:r>
            <a:r>
              <a:rPr lang="fr-FR" sz="2400" dirty="0" smtClean="0"/>
              <a:t> for </a:t>
            </a:r>
            <a:r>
              <a:rPr lang="fr-FR" sz="2400" dirty="0" err="1" smtClean="0"/>
              <a:t>development</a:t>
            </a:r>
            <a:r>
              <a:rPr lang="fr-FR" sz="2400" dirty="0" smtClean="0"/>
              <a:t> of the </a:t>
            </a:r>
            <a:r>
              <a:rPr lang="fr-FR" sz="2400" dirty="0" err="1" smtClean="0"/>
              <a:t>virtual</a:t>
            </a:r>
            <a:r>
              <a:rPr lang="fr-FR" sz="2400" dirty="0" smtClean="0"/>
              <a:t> city</a:t>
            </a:r>
            <a:endParaRPr lang="fr-FR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7762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6553200" cy="720000"/>
          </a:xfrm>
        </p:spPr>
        <p:txBody>
          <a:bodyPr/>
          <a:lstStyle/>
          <a:p>
            <a:r>
              <a:rPr lang="en-GB" sz="3200" b="1" dirty="0" smtClean="0"/>
              <a:t>WP2 Summary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20800"/>
            <a:ext cx="8229600" cy="5029200"/>
          </a:xfrm>
          <a:solidFill>
            <a:schemeClr val="bg1"/>
          </a:solidFill>
        </p:spPr>
        <p:txBody>
          <a:bodyPr/>
          <a:lstStyle/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Project website launched and branding rolled out to templates </a:t>
            </a:r>
            <a:br>
              <a:rPr lang="en-GB" sz="1600" dirty="0" smtClean="0"/>
            </a:br>
            <a:r>
              <a:rPr lang="en-GB" sz="1600" dirty="0" err="1" smtClean="0"/>
              <a:t>eg</a:t>
            </a:r>
            <a:r>
              <a:rPr lang="en-GB" sz="1600" dirty="0" smtClean="0"/>
              <a:t> posters, briefings</a:t>
            </a:r>
            <a:r>
              <a:rPr lang="fr-FR" sz="1600" dirty="0" smtClean="0"/>
              <a:t>… ?</a:t>
            </a:r>
            <a:endParaRPr lang="en-GB" sz="16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You </a:t>
            </a:r>
            <a:r>
              <a:rPr lang="en-GB" sz="1600" dirty="0" smtClean="0"/>
              <a:t>tube channel</a:t>
            </a:r>
            <a:r>
              <a:rPr lang="en-GB" sz="1600" dirty="0" smtClean="0"/>
              <a:t> </a:t>
            </a:r>
            <a:r>
              <a:rPr lang="en-GB" sz="1600" dirty="0" err="1" smtClean="0"/>
              <a:t>upaded</a:t>
            </a:r>
            <a:r>
              <a:rPr lang="en-GB" sz="1600" dirty="0" smtClean="0"/>
              <a:t> with 31 videos (total 260)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err="1" smtClean="0"/>
              <a:t>e</a:t>
            </a:r>
            <a:r>
              <a:rPr lang="en-GB" sz="1600" dirty="0" err="1" smtClean="0"/>
              <a:t>-ScienceCity</a:t>
            </a:r>
            <a:r>
              <a:rPr lang="en-GB" sz="1600" dirty="0" smtClean="0"/>
              <a:t> completed for a total of 9 section and 365 pages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3D pilot of the e-</a:t>
            </a:r>
            <a:r>
              <a:rPr lang="en-GB" sz="1600" dirty="0" err="1" smtClean="0"/>
              <a:t>ScienceCity</a:t>
            </a:r>
            <a:r>
              <a:rPr lang="en-GB" sz="1600" dirty="0" smtClean="0"/>
              <a:t> available in </a:t>
            </a:r>
            <a:r>
              <a:rPr lang="en-GB" sz="1600" dirty="0" err="1" smtClean="0"/>
              <a:t>NewWorldGrid</a:t>
            </a:r>
            <a:endParaRPr lang="en-GB" sz="16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err="1"/>
              <a:t>GridCasts</a:t>
            </a:r>
            <a:r>
              <a:rPr lang="en-GB" sz="1600" dirty="0"/>
              <a:t> at</a:t>
            </a:r>
            <a:r>
              <a:rPr lang="en-GB" sz="1600" dirty="0" smtClean="0"/>
              <a:t> 3 events... (?)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Total of</a:t>
            </a:r>
            <a:r>
              <a:rPr lang="en-GB" sz="1600" dirty="0" smtClean="0"/>
              <a:t>  --- </a:t>
            </a:r>
            <a:r>
              <a:rPr lang="en-GB" sz="1600" dirty="0"/>
              <a:t>posts and</a:t>
            </a:r>
            <a:r>
              <a:rPr lang="en-GB" sz="1600" dirty="0" smtClean="0"/>
              <a:t> -- </a:t>
            </a:r>
            <a:r>
              <a:rPr lang="en-GB" sz="1600" dirty="0"/>
              <a:t>webcasts –</a:t>
            </a:r>
            <a:r>
              <a:rPr lang="en-GB" sz="1600" dirty="0" smtClean="0"/>
              <a:t> </a:t>
            </a:r>
            <a:endParaRPr lang="en-GB" sz="16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600" dirty="0" smtClean="0"/>
              <a:t>102 </a:t>
            </a:r>
            <a:r>
              <a:rPr lang="fr-FR" sz="1600" dirty="0"/>
              <a:t>sites on the </a:t>
            </a:r>
            <a:r>
              <a:rPr lang="fr-FR" sz="1600" dirty="0" err="1" smtClean="0"/>
              <a:t>GridGuide</a:t>
            </a:r>
            <a:r>
              <a:rPr lang="fr-FR" sz="1600" dirty="0" smtClean="0"/>
              <a:t> (43 </a:t>
            </a:r>
            <a:r>
              <a:rPr lang="fr-FR" sz="1600" dirty="0" smtClean="0"/>
              <a:t>new guides in </a:t>
            </a:r>
            <a:r>
              <a:rPr lang="en-GB" sz="1600" dirty="0" smtClean="0"/>
              <a:t>4 </a:t>
            </a:r>
            <a:r>
              <a:rPr lang="en-GB" sz="1600" dirty="0" smtClean="0"/>
              <a:t>continents)</a:t>
            </a:r>
            <a:endParaRPr lang="fr-FR" sz="16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600" dirty="0" smtClean="0"/>
              <a:t>Embedded version of </a:t>
            </a:r>
            <a:r>
              <a:rPr lang="fr-FR" sz="1600" dirty="0" err="1" smtClean="0"/>
              <a:t>Grid</a:t>
            </a:r>
            <a:r>
              <a:rPr lang="fr-FR" sz="1600" dirty="0" smtClean="0"/>
              <a:t> guide in </a:t>
            </a:r>
            <a:r>
              <a:rPr lang="fr-FR" sz="1600" dirty="0" err="1" smtClean="0"/>
              <a:t>e-ScienceCity</a:t>
            </a:r>
            <a:r>
              <a:rPr lang="fr-FR" sz="1600" dirty="0" smtClean="0"/>
              <a:t> web site</a:t>
            </a:r>
            <a:endParaRPr lang="en-GB" sz="16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RTM ...</a:t>
            </a:r>
            <a:r>
              <a:rPr lang="en-GB" sz="1600" dirty="0" smtClean="0"/>
              <a:t>. (?)</a:t>
            </a:r>
          </a:p>
          <a:p>
            <a:pPr>
              <a:spcAft>
                <a:spcPts val="1200"/>
              </a:spcAft>
            </a:pPr>
            <a:endParaRPr lang="en-GB" sz="1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75415" y="5105400"/>
            <a:ext cx="466858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“I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found your site on the web and used it to dive into the topic. The animations and texts really help people with less 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information</a:t>
            </a:r>
          </a:p>
          <a:p>
            <a:pPr algn="ctr"/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about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this topic to understand fast 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what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the 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topic is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all about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.”</a:t>
            </a:r>
            <a:endParaRPr lang="en-GB" sz="1900" dirty="0">
              <a:solidFill>
                <a:srgbClr val="0066CC"/>
              </a:solidFill>
              <a:latin typeface="Brush Script Std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7656" y="1676400"/>
            <a:ext cx="3096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66CC"/>
                </a:solidFill>
                <a:latin typeface="Brush Script Std" pitchFamily="66" charset="0"/>
              </a:rPr>
              <a:t>“I like the animations and </a:t>
            </a:r>
            <a:r>
              <a:rPr lang="en-GB" sz="2000" dirty="0" smtClean="0">
                <a:solidFill>
                  <a:srgbClr val="0066CC"/>
                </a:solidFill>
                <a:latin typeface="Brush Script Std" pitchFamily="66" charset="0"/>
              </a:rPr>
              <a:t>layout, its </a:t>
            </a:r>
            <a:r>
              <a:rPr lang="en-GB" sz="2000" dirty="0">
                <a:solidFill>
                  <a:srgbClr val="0066CC"/>
                </a:solidFill>
                <a:latin typeface="Brush Script Std" pitchFamily="66" charset="0"/>
              </a:rPr>
              <a:t>imaginative”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2895600"/>
            <a:ext cx="22030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66CC"/>
                </a:solidFill>
                <a:latin typeface="Brush Script Std" pitchFamily="66" charset="0"/>
              </a:rPr>
              <a:t>“I </a:t>
            </a:r>
            <a:r>
              <a:rPr lang="en-GB" sz="2000" dirty="0">
                <a:solidFill>
                  <a:srgbClr val="0066CC"/>
                </a:solidFill>
                <a:latin typeface="Brush Script Std" pitchFamily="66" charset="0"/>
              </a:rPr>
              <a:t>wouldn't change </a:t>
            </a:r>
            <a:r>
              <a:rPr lang="en-GB" sz="2000" dirty="0" smtClean="0">
                <a:solidFill>
                  <a:srgbClr val="0066CC"/>
                </a:solidFill>
                <a:latin typeface="Brush Script Std" pitchFamily="66" charset="0"/>
              </a:rPr>
              <a:t>anything”</a:t>
            </a:r>
            <a:endParaRPr lang="en-GB" sz="2000" dirty="0">
              <a:solidFill>
                <a:srgbClr val="0066CC"/>
              </a:solidFill>
              <a:latin typeface="Brush Script Std" pitchFamily="66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1965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Image 6" descr="EST-LogoProjet-int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905000"/>
            <a:ext cx="5910689" cy="3200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1965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WP2 Objectives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Keep the </a:t>
            </a:r>
            <a:r>
              <a:rPr lang="en-GB" sz="1600" b="1" dirty="0" err="1"/>
              <a:t>GridCafé</a:t>
            </a:r>
            <a:r>
              <a:rPr lang="en-GB" sz="1600" b="1" dirty="0"/>
              <a:t> </a:t>
            </a:r>
            <a:r>
              <a:rPr lang="en-GB" sz="1600" dirty="0"/>
              <a:t>at the </a:t>
            </a:r>
            <a:r>
              <a:rPr lang="en-GB" sz="1600" b="1" dirty="0"/>
              <a:t>cutting edge </a:t>
            </a:r>
            <a:r>
              <a:rPr lang="en-GB" sz="1600" dirty="0"/>
              <a:t>of grid and e-Science dissemination </a:t>
            </a:r>
            <a:r>
              <a:rPr lang="en-GB" sz="1600" dirty="0" smtClean="0"/>
              <a:t>by</a:t>
            </a:r>
            <a:br>
              <a:rPr lang="en-GB" sz="1600" dirty="0" smtClean="0"/>
            </a:br>
            <a:r>
              <a:rPr lang="en-GB" sz="1600" dirty="0" smtClean="0"/>
              <a:t>refreshing </a:t>
            </a:r>
            <a:r>
              <a:rPr lang="en-GB" sz="1600" dirty="0"/>
              <a:t>the look and feel and keeping it constantly updated with new material</a:t>
            </a:r>
            <a:r>
              <a:rPr lang="en-GB" sz="1600" dirty="0" smtClean="0"/>
              <a:t>,</a:t>
            </a:r>
            <a:br>
              <a:rPr lang="en-GB" sz="1600" dirty="0" smtClean="0"/>
            </a:br>
            <a:r>
              <a:rPr lang="en-GB" sz="1600" b="1" dirty="0" smtClean="0"/>
              <a:t>expanding </a:t>
            </a:r>
            <a:r>
              <a:rPr lang="en-GB" sz="1600" b="1" dirty="0"/>
              <a:t>the content </a:t>
            </a:r>
            <a:r>
              <a:rPr lang="en-GB" sz="1600" dirty="0"/>
              <a:t>to cover other forms of</a:t>
            </a:r>
            <a:r>
              <a:rPr lang="en-GB" sz="1600" dirty="0" smtClean="0"/>
              <a:t> computing.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Explore </a:t>
            </a:r>
            <a:r>
              <a:rPr lang="en-GB" sz="1600" b="1" dirty="0"/>
              <a:t>interactive environments </a:t>
            </a:r>
            <a:r>
              <a:rPr lang="en-GB" sz="1600" dirty="0"/>
              <a:t>and new web tools to ensure that </a:t>
            </a:r>
            <a:r>
              <a:rPr lang="en-GB" sz="1600" dirty="0" err="1"/>
              <a:t>GridCafé</a:t>
            </a:r>
            <a:r>
              <a:rPr lang="en-GB" sz="1600" dirty="0"/>
              <a:t> </a:t>
            </a:r>
            <a:r>
              <a:rPr lang="en-GB" sz="1600" dirty="0" smtClean="0"/>
              <a:t>and</a:t>
            </a:r>
            <a:br>
              <a:rPr lang="en-GB" sz="1600" dirty="0" smtClean="0"/>
            </a:br>
            <a:r>
              <a:rPr lang="en-GB" sz="1600" dirty="0" err="1" smtClean="0"/>
              <a:t>GridCast</a:t>
            </a:r>
            <a:r>
              <a:rPr lang="en-GB" sz="1600" dirty="0" smtClean="0"/>
              <a:t> </a:t>
            </a:r>
            <a:r>
              <a:rPr lang="en-GB" sz="1600" dirty="0"/>
              <a:t>have impact on their audiences and are easy to use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Update </a:t>
            </a:r>
            <a:r>
              <a:rPr lang="en-GB" sz="1600" dirty="0"/>
              <a:t>the </a:t>
            </a:r>
            <a:r>
              <a:rPr lang="en-GB" sz="1600" b="1" dirty="0" err="1"/>
              <a:t>GridCast</a:t>
            </a:r>
            <a:r>
              <a:rPr lang="en-GB" sz="1600" b="1" dirty="0"/>
              <a:t> </a:t>
            </a:r>
            <a:r>
              <a:rPr lang="en-GB" sz="1600" dirty="0"/>
              <a:t>website and </a:t>
            </a:r>
            <a:r>
              <a:rPr lang="en-GB" sz="1600" b="1" dirty="0"/>
              <a:t>expand </a:t>
            </a:r>
            <a:r>
              <a:rPr lang="en-GB" sz="1600" dirty="0"/>
              <a:t>the marketing of the </a:t>
            </a:r>
            <a:r>
              <a:rPr lang="en-GB" sz="1600" dirty="0" err="1"/>
              <a:t>GridCast</a:t>
            </a:r>
            <a:r>
              <a:rPr lang="en-GB" sz="1600" dirty="0"/>
              <a:t> site </a:t>
            </a:r>
            <a:r>
              <a:rPr lang="en-GB" sz="1600" dirty="0" smtClean="0"/>
              <a:t>to</a:t>
            </a:r>
            <a:br>
              <a:rPr lang="en-GB" sz="1600" dirty="0" smtClean="0"/>
            </a:br>
            <a:r>
              <a:rPr lang="en-GB" sz="1600" dirty="0" smtClean="0"/>
              <a:t>the </a:t>
            </a:r>
            <a:r>
              <a:rPr lang="en-GB" sz="1600" dirty="0"/>
              <a:t>grid and e-Infrastructure community and beyond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 smtClean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Expand </a:t>
            </a:r>
            <a:r>
              <a:rPr lang="en-GB" sz="1600" dirty="0"/>
              <a:t>the </a:t>
            </a:r>
            <a:r>
              <a:rPr lang="en-GB" sz="1600" b="1" dirty="0" err="1"/>
              <a:t>GridGuide</a:t>
            </a:r>
            <a:r>
              <a:rPr lang="en-GB" sz="1600" b="1" dirty="0"/>
              <a:t> </a:t>
            </a:r>
            <a:r>
              <a:rPr lang="en-GB" sz="1600" dirty="0"/>
              <a:t>to cover more sites, improve its impact and develop further interactive functionality between the </a:t>
            </a:r>
            <a:r>
              <a:rPr lang="en-GB" sz="1600" dirty="0" err="1"/>
              <a:t>GridGuide</a:t>
            </a:r>
            <a:r>
              <a:rPr lang="en-GB" sz="1600" dirty="0"/>
              <a:t> and the </a:t>
            </a:r>
            <a:r>
              <a:rPr lang="en-GB" sz="1600" b="1" dirty="0"/>
              <a:t>Real Time Monitor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Explore </a:t>
            </a:r>
            <a:r>
              <a:rPr lang="en-GB" sz="1600" dirty="0"/>
              <a:t>the continuation of the </a:t>
            </a:r>
            <a:r>
              <a:rPr lang="en-GB" sz="1600" b="1" dirty="0"/>
              <a:t>BELIEF Digital Library</a:t>
            </a:r>
            <a:r>
              <a:rPr lang="en-GB" sz="1600" dirty="0"/>
              <a:t> and support </a:t>
            </a:r>
            <a:r>
              <a:rPr lang="en-GB" sz="1600" dirty="0" smtClean="0"/>
              <a:t>the</a:t>
            </a:r>
            <a:br>
              <a:rPr lang="en-GB" sz="1600" dirty="0" smtClean="0"/>
            </a:br>
            <a:r>
              <a:rPr lang="en-GB" sz="1600" b="1" dirty="0" smtClean="0"/>
              <a:t>e</a:t>
            </a:r>
            <a:r>
              <a:rPr lang="en-GB" sz="1600" b="1" dirty="0"/>
              <a:t>-</a:t>
            </a:r>
            <a:r>
              <a:rPr lang="en-GB" sz="1600" b="1" dirty="0" err="1"/>
              <a:t>concertation</a:t>
            </a:r>
            <a:r>
              <a:rPr lang="en-GB" sz="1600" b="1" dirty="0"/>
              <a:t> meetings</a:t>
            </a:r>
            <a:r>
              <a:rPr lang="en-GB" sz="1600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295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 214"/>
          <p:cNvSpPr/>
          <p:nvPr/>
        </p:nvSpPr>
        <p:spPr>
          <a:xfrm>
            <a:off x="990600" y="1752600"/>
            <a:ext cx="1447800" cy="3810000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Rectangle 196"/>
          <p:cNvSpPr/>
          <p:nvPr/>
        </p:nvSpPr>
        <p:spPr>
          <a:xfrm>
            <a:off x="8305800" y="1143000"/>
            <a:ext cx="762000" cy="44196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Rectangle 135"/>
          <p:cNvSpPr/>
          <p:nvPr/>
        </p:nvSpPr>
        <p:spPr>
          <a:xfrm>
            <a:off x="2438400" y="1752600"/>
            <a:ext cx="3886200" cy="3810000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 136"/>
          <p:cNvSpPr/>
          <p:nvPr/>
        </p:nvSpPr>
        <p:spPr>
          <a:xfrm>
            <a:off x="3276600" y="1752600"/>
            <a:ext cx="1447800" cy="3810000"/>
          </a:xfrm>
          <a:prstGeom prst="rect">
            <a:avLst/>
          </a:prstGeom>
          <a:solidFill>
            <a:srgbClr val="CECEE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Web statistics -  Y2</a:t>
            </a:r>
            <a:endParaRPr lang="en-GB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cxnSp>
        <p:nvCxnSpPr>
          <p:cNvPr id="36" name="Connecteur droit 35"/>
          <p:cNvCxnSpPr/>
          <p:nvPr/>
        </p:nvCxnSpPr>
        <p:spPr>
          <a:xfrm>
            <a:off x="0" y="1752600"/>
            <a:ext cx="90678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0" y="2590800"/>
            <a:ext cx="90678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0" y="3276600"/>
            <a:ext cx="9067800" cy="762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0" y="4114800"/>
            <a:ext cx="90678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0" y="4876800"/>
            <a:ext cx="90678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0" y="5562600"/>
            <a:ext cx="90678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IcnStat-vis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396214" cy="396214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457200" y="1933830"/>
            <a:ext cx="5334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 smtClean="0"/>
              <a:t>Unique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visitors</a:t>
            </a:r>
            <a:endParaRPr lang="en-GB" sz="1000" dirty="0"/>
          </a:p>
        </p:txBody>
      </p:sp>
      <p:pic>
        <p:nvPicPr>
          <p:cNvPr id="12" name="Image 11" descr="IcnStat-p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5483"/>
            <a:ext cx="396214" cy="396214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457200" y="2734313"/>
            <a:ext cx="5334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 smtClean="0"/>
              <a:t>Pages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viewed</a:t>
            </a:r>
            <a:endParaRPr lang="en-GB" sz="1000" dirty="0"/>
          </a:p>
        </p:txBody>
      </p:sp>
      <p:pic>
        <p:nvPicPr>
          <p:cNvPr id="13" name="Image 12" descr="IcnStat-Ti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1774"/>
            <a:ext cx="396214" cy="396214"/>
          </a:xfrm>
          <a:prstGeom prst="rect">
            <a:avLst/>
          </a:prstGeom>
        </p:spPr>
      </p:pic>
      <p:sp>
        <p:nvSpPr>
          <p:cNvPr id="54" name="ZoneTexte 53"/>
          <p:cNvSpPr txBox="1"/>
          <p:nvPr/>
        </p:nvSpPr>
        <p:spPr>
          <a:xfrm>
            <a:off x="457200" y="3505966"/>
            <a:ext cx="533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 smtClean="0"/>
              <a:t>Duration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of visit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in </a:t>
            </a:r>
            <a:r>
              <a:rPr lang="en-GB" sz="1000" dirty="0" err="1" smtClean="0"/>
              <a:t>mn</a:t>
            </a:r>
            <a:endParaRPr lang="en-GB" sz="1000" dirty="0"/>
          </a:p>
        </p:txBody>
      </p:sp>
      <p:pic>
        <p:nvPicPr>
          <p:cNvPr id="14" name="Image 13" descr="IcnStat-Bounc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3400"/>
            <a:ext cx="396214" cy="396214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457200" y="4372230"/>
            <a:ext cx="6096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 smtClean="0"/>
              <a:t>Bounce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rate</a:t>
            </a:r>
            <a:endParaRPr lang="en-GB" sz="1000" dirty="0"/>
          </a:p>
        </p:txBody>
      </p:sp>
      <p:pic>
        <p:nvPicPr>
          <p:cNvPr id="15" name="Image 14" descr="IcnStat-Ne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29200"/>
            <a:ext cx="396214" cy="396214"/>
          </a:xfrm>
          <a:prstGeom prst="rect">
            <a:avLst/>
          </a:prstGeom>
        </p:spPr>
      </p:pic>
      <p:sp>
        <p:nvSpPr>
          <p:cNvPr id="56" name="ZoneTexte 55"/>
          <p:cNvSpPr txBox="1"/>
          <p:nvPr/>
        </p:nvSpPr>
        <p:spPr>
          <a:xfrm>
            <a:off x="457200" y="5058030"/>
            <a:ext cx="5334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 smtClean="0"/>
              <a:t>New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visits</a:t>
            </a:r>
            <a:endParaRPr lang="en-GB" sz="1000" dirty="0"/>
          </a:p>
        </p:txBody>
      </p:sp>
      <p:sp>
        <p:nvSpPr>
          <p:cNvPr id="7" name="ZoneTexte 6"/>
          <p:cNvSpPr txBox="1"/>
          <p:nvPr/>
        </p:nvSpPr>
        <p:spPr>
          <a:xfrm>
            <a:off x="1066800" y="1219200"/>
            <a:ext cx="6858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e-Science</a:t>
            </a:r>
          </a:p>
          <a:p>
            <a:pPr algn="ctr"/>
            <a:r>
              <a:rPr lang="en-GB" sz="1100" b="1" dirty="0" smtClean="0"/>
              <a:t>Talk</a:t>
            </a:r>
            <a:endParaRPr lang="fr-FR" sz="11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143000" y="20955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1,972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45931" y="28575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5,741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145931" y="36195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01:32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1145931" y="4191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68%</a:t>
            </a:r>
            <a:endParaRPr lang="en-GB" sz="1200" dirty="0"/>
          </a:p>
        </p:txBody>
      </p:sp>
      <p:sp>
        <p:nvSpPr>
          <p:cNvPr id="46" name="ZoneTexte 45"/>
          <p:cNvSpPr txBox="1"/>
          <p:nvPr/>
        </p:nvSpPr>
        <p:spPr>
          <a:xfrm>
            <a:off x="1145931" y="51435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59%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02" name="ZoneTexte 101"/>
          <p:cNvSpPr txBox="1"/>
          <p:nvPr/>
        </p:nvSpPr>
        <p:spPr>
          <a:xfrm>
            <a:off x="1145931" y="5334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48%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1145931" y="4572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72%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1145931" y="3810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01:30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9" name="ZoneTexte 128"/>
          <p:cNvSpPr txBox="1"/>
          <p:nvPr/>
        </p:nvSpPr>
        <p:spPr>
          <a:xfrm>
            <a:off x="1145931" y="3048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450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9" name="ZoneTexte 138"/>
          <p:cNvSpPr txBox="1"/>
          <p:nvPr/>
        </p:nvSpPr>
        <p:spPr>
          <a:xfrm>
            <a:off x="1143000" y="2286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1,339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934200" y="1219200"/>
            <a:ext cx="609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Grid</a:t>
            </a:r>
          </a:p>
          <a:p>
            <a:pPr algn="ctr"/>
            <a:r>
              <a:rPr lang="en-GB" sz="1100" b="1" dirty="0" smtClean="0"/>
              <a:t>Cast</a:t>
            </a:r>
            <a:endParaRPr lang="fr-FR" sz="1100" dirty="0"/>
          </a:p>
        </p:txBody>
      </p:sp>
      <p:sp>
        <p:nvSpPr>
          <p:cNvPr id="23" name="ZoneTexte 22"/>
          <p:cNvSpPr txBox="1"/>
          <p:nvPr/>
        </p:nvSpPr>
        <p:spPr>
          <a:xfrm>
            <a:off x="6985000" y="1905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813</a:t>
            </a:r>
            <a:endParaRPr lang="en-GB" sz="1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997700" y="2857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2,282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997700" y="3429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00:41</a:t>
            </a:r>
            <a:endParaRPr lang="en-GB" sz="1200" dirty="0"/>
          </a:p>
        </p:txBody>
      </p:sp>
      <p:sp>
        <p:nvSpPr>
          <p:cNvPr id="44" name="ZoneTexte 43"/>
          <p:cNvSpPr txBox="1"/>
          <p:nvPr/>
        </p:nvSpPr>
        <p:spPr>
          <a:xfrm>
            <a:off x="6985000" y="4191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83%</a:t>
            </a:r>
            <a:endParaRPr lang="en-GB" sz="1200" dirty="0"/>
          </a:p>
        </p:txBody>
      </p:sp>
      <p:sp>
        <p:nvSpPr>
          <p:cNvPr id="48" name="ZoneTexte 47"/>
          <p:cNvSpPr txBox="1"/>
          <p:nvPr/>
        </p:nvSpPr>
        <p:spPr>
          <a:xfrm>
            <a:off x="7035800" y="4953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57%</a:t>
            </a:r>
            <a:endParaRPr lang="en-GB" sz="1200" dirty="0"/>
          </a:p>
        </p:txBody>
      </p:sp>
      <p:sp>
        <p:nvSpPr>
          <p:cNvPr id="104" name="ZoneTexte 103"/>
          <p:cNvSpPr txBox="1"/>
          <p:nvPr/>
        </p:nvSpPr>
        <p:spPr>
          <a:xfrm>
            <a:off x="7035800" y="5334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65%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6985000" y="4572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73%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2" name="ZoneTexte 121"/>
          <p:cNvSpPr txBox="1"/>
          <p:nvPr/>
        </p:nvSpPr>
        <p:spPr>
          <a:xfrm>
            <a:off x="6997700" y="3810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02:23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1" name="ZoneTexte 130"/>
          <p:cNvSpPr txBox="1"/>
          <p:nvPr/>
        </p:nvSpPr>
        <p:spPr>
          <a:xfrm>
            <a:off x="6997700" y="3048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20,373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41" name="ZoneTexte 140"/>
          <p:cNvSpPr txBox="1"/>
          <p:nvPr/>
        </p:nvSpPr>
        <p:spPr>
          <a:xfrm>
            <a:off x="6985000" y="2286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8,293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1" name="ZoneTexte 270"/>
          <p:cNvSpPr txBox="1"/>
          <p:nvPr/>
        </p:nvSpPr>
        <p:spPr>
          <a:xfrm>
            <a:off x="6985000" y="2095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1,156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514600" y="1219200"/>
            <a:ext cx="6858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e-Science</a:t>
            </a:r>
          </a:p>
          <a:p>
            <a:pPr algn="ctr"/>
            <a:r>
              <a:rPr lang="en-GB" sz="1100" b="1" dirty="0" smtClean="0"/>
              <a:t>City</a:t>
            </a:r>
            <a:endParaRPr lang="fr-FR" sz="11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581275" y="1905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3,703</a:t>
            </a:r>
            <a:endParaRPr lang="en-GB" sz="12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571750" y="28575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7,695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571750" y="3429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04:22</a:t>
            </a:r>
            <a:endParaRPr lang="en-GB" sz="1200" dirty="0"/>
          </a:p>
        </p:txBody>
      </p:sp>
      <p:sp>
        <p:nvSpPr>
          <p:cNvPr id="45" name="ZoneTexte 44"/>
          <p:cNvSpPr txBox="1"/>
          <p:nvPr/>
        </p:nvSpPr>
        <p:spPr>
          <a:xfrm>
            <a:off x="2571750" y="4191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65% </a:t>
            </a:r>
            <a:endParaRPr lang="en-GB" sz="1200" dirty="0"/>
          </a:p>
        </p:txBody>
      </p:sp>
      <p:sp>
        <p:nvSpPr>
          <p:cNvPr id="49" name="ZoneTexte 48"/>
          <p:cNvSpPr txBox="1"/>
          <p:nvPr/>
        </p:nvSpPr>
        <p:spPr>
          <a:xfrm>
            <a:off x="2571750" y="4953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77% </a:t>
            </a:r>
            <a:endParaRPr lang="en-GB" sz="1200" dirty="0"/>
          </a:p>
        </p:txBody>
      </p:sp>
      <p:sp>
        <p:nvSpPr>
          <p:cNvPr id="105" name="ZoneTexte 104"/>
          <p:cNvSpPr txBox="1"/>
          <p:nvPr/>
        </p:nvSpPr>
        <p:spPr>
          <a:xfrm>
            <a:off x="2571750" y="5334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4" name="ZoneTexte 113"/>
          <p:cNvSpPr txBox="1"/>
          <p:nvPr/>
        </p:nvSpPr>
        <p:spPr>
          <a:xfrm>
            <a:off x="2571750" y="4572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3" name="ZoneTexte 122"/>
          <p:cNvSpPr txBox="1"/>
          <p:nvPr/>
        </p:nvSpPr>
        <p:spPr>
          <a:xfrm>
            <a:off x="2571750" y="3810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2571750" y="3048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4038600" y="1219200"/>
            <a:ext cx="6858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Grid</a:t>
            </a:r>
          </a:p>
          <a:p>
            <a:pPr algn="ctr"/>
            <a:r>
              <a:rPr lang="en-GB" sz="1100" b="1" dirty="0" smtClean="0"/>
              <a:t>Café</a:t>
            </a:r>
          </a:p>
          <a:p>
            <a:pPr algn="ctr"/>
            <a:r>
              <a:rPr lang="en-GB" sz="1100" b="1" dirty="0" err="1" smtClean="0"/>
              <a:t>cern</a:t>
            </a:r>
            <a:endParaRPr lang="fr-FR" sz="1100" dirty="0"/>
          </a:p>
        </p:txBody>
      </p:sp>
      <p:sp>
        <p:nvSpPr>
          <p:cNvPr id="66" name="ZoneTexte 65"/>
          <p:cNvSpPr txBox="1"/>
          <p:nvPr/>
        </p:nvSpPr>
        <p:spPr>
          <a:xfrm>
            <a:off x="4038600" y="1905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523</a:t>
            </a:r>
            <a:endParaRPr lang="en-GB" sz="1200" dirty="0"/>
          </a:p>
        </p:txBody>
      </p:sp>
      <p:sp>
        <p:nvSpPr>
          <p:cNvPr id="67" name="ZoneTexte 66"/>
          <p:cNvSpPr txBox="1"/>
          <p:nvPr/>
        </p:nvSpPr>
        <p:spPr>
          <a:xfrm>
            <a:off x="4038600" y="2667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1,557</a:t>
            </a:r>
            <a:endParaRPr lang="en-GB" sz="1200" dirty="0"/>
          </a:p>
        </p:txBody>
      </p:sp>
      <p:sp>
        <p:nvSpPr>
          <p:cNvPr id="68" name="ZoneTexte 67"/>
          <p:cNvSpPr txBox="1"/>
          <p:nvPr/>
        </p:nvSpPr>
        <p:spPr>
          <a:xfrm>
            <a:off x="4038600" y="36195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10:08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038600" y="4191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58% </a:t>
            </a:r>
            <a:endParaRPr lang="en-GB" sz="1200" dirty="0"/>
          </a:p>
        </p:txBody>
      </p:sp>
      <p:sp>
        <p:nvSpPr>
          <p:cNvPr id="70" name="ZoneTexte 69"/>
          <p:cNvSpPr txBox="1"/>
          <p:nvPr/>
        </p:nvSpPr>
        <p:spPr>
          <a:xfrm>
            <a:off x="4038600" y="4953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86% </a:t>
            </a:r>
            <a:endParaRPr lang="en-GB" sz="1200" dirty="0"/>
          </a:p>
        </p:txBody>
      </p:sp>
      <p:sp>
        <p:nvSpPr>
          <p:cNvPr id="106" name="ZoneTexte 105"/>
          <p:cNvSpPr txBox="1"/>
          <p:nvPr/>
        </p:nvSpPr>
        <p:spPr>
          <a:xfrm>
            <a:off x="4038600" y="5334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2%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5" name="ZoneTexte 114"/>
          <p:cNvSpPr txBox="1"/>
          <p:nvPr/>
        </p:nvSpPr>
        <p:spPr>
          <a:xfrm>
            <a:off x="4038600" y="4572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98%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4" name="ZoneTexte 123"/>
          <p:cNvSpPr txBox="1"/>
          <p:nvPr/>
        </p:nvSpPr>
        <p:spPr>
          <a:xfrm>
            <a:off x="4038600" y="3810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00:04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3" name="ZoneTexte 132"/>
          <p:cNvSpPr txBox="1"/>
          <p:nvPr/>
        </p:nvSpPr>
        <p:spPr>
          <a:xfrm>
            <a:off x="4038600" y="3048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138,843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43" name="ZoneTexte 142"/>
          <p:cNvSpPr txBox="1"/>
          <p:nvPr/>
        </p:nvSpPr>
        <p:spPr>
          <a:xfrm>
            <a:off x="4038600" y="2286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2,352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2" name="ZoneTexte 241"/>
          <p:cNvSpPr txBox="1"/>
          <p:nvPr/>
        </p:nvSpPr>
        <p:spPr>
          <a:xfrm>
            <a:off x="4038600" y="20955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1,590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3" name="ZoneTexte 242"/>
          <p:cNvSpPr txBox="1"/>
          <p:nvPr/>
        </p:nvSpPr>
        <p:spPr>
          <a:xfrm>
            <a:off x="4038600" y="2863334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21,065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4" name="ZoneTexte 243"/>
          <p:cNvSpPr txBox="1"/>
          <p:nvPr/>
        </p:nvSpPr>
        <p:spPr>
          <a:xfrm>
            <a:off x="4038600" y="3429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2:03</a:t>
            </a:r>
            <a:endParaRPr lang="en-GB" sz="1200" dirty="0"/>
          </a:p>
        </p:txBody>
      </p:sp>
      <p:sp>
        <p:nvSpPr>
          <p:cNvPr id="85" name="ZoneTexte 84"/>
          <p:cNvSpPr txBox="1"/>
          <p:nvPr/>
        </p:nvSpPr>
        <p:spPr>
          <a:xfrm>
            <a:off x="5562600" y="1219200"/>
            <a:ext cx="6858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Volunteer</a:t>
            </a:r>
          </a:p>
          <a:p>
            <a:pPr algn="ctr"/>
            <a:r>
              <a:rPr lang="en-GB" sz="1100" b="1" dirty="0" smtClean="0"/>
              <a:t>Garage</a:t>
            </a:r>
            <a:endParaRPr lang="fr-FR" sz="1100" dirty="0"/>
          </a:p>
        </p:txBody>
      </p:sp>
      <p:sp>
        <p:nvSpPr>
          <p:cNvPr id="87" name="ZoneTexte 86"/>
          <p:cNvSpPr txBox="1"/>
          <p:nvPr/>
        </p:nvSpPr>
        <p:spPr>
          <a:xfrm>
            <a:off x="5649686" y="1905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1,140</a:t>
            </a:r>
            <a:endParaRPr lang="en-GB" sz="1200" dirty="0"/>
          </a:p>
        </p:txBody>
      </p:sp>
      <p:sp>
        <p:nvSpPr>
          <p:cNvPr id="88" name="ZoneTexte 87"/>
          <p:cNvSpPr txBox="1"/>
          <p:nvPr/>
        </p:nvSpPr>
        <p:spPr>
          <a:xfrm>
            <a:off x="5649686" y="2667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2,822</a:t>
            </a:r>
            <a:endParaRPr lang="en-GB" sz="1200" dirty="0"/>
          </a:p>
        </p:txBody>
      </p:sp>
      <p:sp>
        <p:nvSpPr>
          <p:cNvPr id="89" name="ZoneTexte 88"/>
          <p:cNvSpPr txBox="1"/>
          <p:nvPr/>
        </p:nvSpPr>
        <p:spPr>
          <a:xfrm>
            <a:off x="5649686" y="3619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02:37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5649686" y="4191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67%</a:t>
            </a:r>
            <a:endParaRPr lang="en-GB" sz="1200" dirty="0"/>
          </a:p>
        </p:txBody>
      </p:sp>
      <p:sp>
        <p:nvSpPr>
          <p:cNvPr id="91" name="ZoneTexte 90"/>
          <p:cNvSpPr txBox="1"/>
          <p:nvPr/>
        </p:nvSpPr>
        <p:spPr>
          <a:xfrm>
            <a:off x="5660571" y="5143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68%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07" name="ZoneTexte 106"/>
          <p:cNvSpPr txBox="1"/>
          <p:nvPr/>
        </p:nvSpPr>
        <p:spPr>
          <a:xfrm>
            <a:off x="5660571" y="5334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6" name="ZoneTexte 115"/>
          <p:cNvSpPr txBox="1"/>
          <p:nvPr/>
        </p:nvSpPr>
        <p:spPr>
          <a:xfrm>
            <a:off x="5649686" y="4572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5" name="ZoneTexte 124"/>
          <p:cNvSpPr txBox="1"/>
          <p:nvPr/>
        </p:nvSpPr>
        <p:spPr>
          <a:xfrm>
            <a:off x="5649686" y="3810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4" name="ZoneTexte 133"/>
          <p:cNvSpPr txBox="1"/>
          <p:nvPr/>
        </p:nvSpPr>
        <p:spPr>
          <a:xfrm>
            <a:off x="5649686" y="3048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44" name="ZoneTexte 143"/>
          <p:cNvSpPr txBox="1"/>
          <p:nvPr/>
        </p:nvSpPr>
        <p:spPr>
          <a:xfrm>
            <a:off x="5649686" y="2286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7543800" y="1219200"/>
            <a:ext cx="6858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Grid</a:t>
            </a:r>
          </a:p>
          <a:p>
            <a:pPr algn="ctr"/>
            <a:r>
              <a:rPr lang="en-GB" sz="1100" b="1" dirty="0" smtClean="0"/>
              <a:t>Cast</a:t>
            </a:r>
          </a:p>
          <a:p>
            <a:pPr algn="ctr"/>
            <a:r>
              <a:rPr lang="en-GB" sz="1100" b="1" dirty="0" err="1" smtClean="0"/>
              <a:t>Blog</a:t>
            </a:r>
            <a:endParaRPr lang="fr-FR" sz="1100" dirty="0"/>
          </a:p>
        </p:txBody>
      </p:sp>
      <p:sp>
        <p:nvSpPr>
          <p:cNvPr id="95" name="ZoneTexte 94"/>
          <p:cNvSpPr txBox="1"/>
          <p:nvPr/>
        </p:nvSpPr>
        <p:spPr>
          <a:xfrm>
            <a:off x="7668986" y="1905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8,925</a:t>
            </a:r>
            <a:endParaRPr lang="en-GB" sz="1200" dirty="0"/>
          </a:p>
        </p:txBody>
      </p:sp>
      <p:sp>
        <p:nvSpPr>
          <p:cNvPr id="96" name="ZoneTexte 95"/>
          <p:cNvSpPr txBox="1"/>
          <p:nvPr/>
        </p:nvSpPr>
        <p:spPr>
          <a:xfrm>
            <a:off x="7668986" y="2667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16,943</a:t>
            </a:r>
            <a:endParaRPr lang="en-GB" sz="1200" dirty="0"/>
          </a:p>
        </p:txBody>
      </p:sp>
      <p:sp>
        <p:nvSpPr>
          <p:cNvPr id="97" name="ZoneTexte 96"/>
          <p:cNvSpPr txBox="1"/>
          <p:nvPr/>
        </p:nvSpPr>
        <p:spPr>
          <a:xfrm>
            <a:off x="7641771" y="3619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01:24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7668986" y="44196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73%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7641771" y="4953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79%</a:t>
            </a:r>
            <a:endParaRPr lang="en-GB" sz="1200" dirty="0"/>
          </a:p>
        </p:txBody>
      </p:sp>
      <p:sp>
        <p:nvSpPr>
          <p:cNvPr id="108" name="ZoneTexte 107"/>
          <p:cNvSpPr txBox="1"/>
          <p:nvPr/>
        </p:nvSpPr>
        <p:spPr>
          <a:xfrm>
            <a:off x="7641771" y="5334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7" name="ZoneTexte 116"/>
          <p:cNvSpPr txBox="1"/>
          <p:nvPr/>
        </p:nvSpPr>
        <p:spPr>
          <a:xfrm>
            <a:off x="7668986" y="4572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7641771" y="3810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5" name="ZoneTexte 134"/>
          <p:cNvSpPr txBox="1"/>
          <p:nvPr/>
        </p:nvSpPr>
        <p:spPr>
          <a:xfrm>
            <a:off x="7668986" y="3048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45" name="ZoneTexte 144"/>
          <p:cNvSpPr txBox="1"/>
          <p:nvPr/>
        </p:nvSpPr>
        <p:spPr>
          <a:xfrm>
            <a:off x="7668986" y="2286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4" name="ZoneTexte 273"/>
          <p:cNvSpPr txBox="1"/>
          <p:nvPr/>
        </p:nvSpPr>
        <p:spPr>
          <a:xfrm>
            <a:off x="7668986" y="2095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9,625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63" name="ZoneTexte 162"/>
          <p:cNvSpPr txBox="1"/>
          <p:nvPr/>
        </p:nvSpPr>
        <p:spPr>
          <a:xfrm>
            <a:off x="4800600" y="1219200"/>
            <a:ext cx="609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Cloud</a:t>
            </a:r>
          </a:p>
          <a:p>
            <a:pPr algn="ctr"/>
            <a:r>
              <a:rPr lang="en-GB" sz="1100" b="1" dirty="0" smtClean="0"/>
              <a:t>Lounge</a:t>
            </a:r>
            <a:endParaRPr lang="fr-FR" sz="1100" dirty="0"/>
          </a:p>
        </p:txBody>
      </p:sp>
      <p:sp>
        <p:nvSpPr>
          <p:cNvPr id="165" name="ZoneTexte 164"/>
          <p:cNvSpPr txBox="1"/>
          <p:nvPr/>
        </p:nvSpPr>
        <p:spPr>
          <a:xfrm>
            <a:off x="4864100" y="1905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9,222</a:t>
            </a:r>
            <a:endParaRPr lang="en-GB" sz="1200" dirty="0"/>
          </a:p>
        </p:txBody>
      </p:sp>
      <p:sp>
        <p:nvSpPr>
          <p:cNvPr id="166" name="ZoneTexte 165"/>
          <p:cNvSpPr txBox="1"/>
          <p:nvPr/>
        </p:nvSpPr>
        <p:spPr>
          <a:xfrm>
            <a:off x="4864100" y="2667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17,834</a:t>
            </a:r>
            <a:endParaRPr lang="en-GB" sz="1200" dirty="0"/>
          </a:p>
        </p:txBody>
      </p:sp>
      <p:sp>
        <p:nvSpPr>
          <p:cNvPr id="167" name="ZoneTexte 166"/>
          <p:cNvSpPr txBox="1"/>
          <p:nvPr/>
        </p:nvSpPr>
        <p:spPr>
          <a:xfrm>
            <a:off x="4864100" y="3429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01:30</a:t>
            </a:r>
            <a:endParaRPr lang="en-GB" sz="1200" dirty="0"/>
          </a:p>
        </p:txBody>
      </p:sp>
      <p:sp>
        <p:nvSpPr>
          <p:cNvPr id="168" name="ZoneTexte 167"/>
          <p:cNvSpPr txBox="1"/>
          <p:nvPr/>
        </p:nvSpPr>
        <p:spPr>
          <a:xfrm>
            <a:off x="4870450" y="4381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69%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69" name="ZoneTexte 168"/>
          <p:cNvSpPr txBox="1"/>
          <p:nvPr/>
        </p:nvSpPr>
        <p:spPr>
          <a:xfrm>
            <a:off x="4864100" y="5143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80%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0" name="ZoneTexte 169"/>
          <p:cNvSpPr txBox="1"/>
          <p:nvPr/>
        </p:nvSpPr>
        <p:spPr>
          <a:xfrm>
            <a:off x="4864100" y="5334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1" name="ZoneTexte 170"/>
          <p:cNvSpPr txBox="1"/>
          <p:nvPr/>
        </p:nvSpPr>
        <p:spPr>
          <a:xfrm>
            <a:off x="4870450" y="4572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2" name="ZoneTexte 171"/>
          <p:cNvSpPr txBox="1"/>
          <p:nvPr/>
        </p:nvSpPr>
        <p:spPr>
          <a:xfrm>
            <a:off x="4864100" y="3810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3" name="ZoneTexte 172"/>
          <p:cNvSpPr txBox="1"/>
          <p:nvPr/>
        </p:nvSpPr>
        <p:spPr>
          <a:xfrm>
            <a:off x="4864100" y="3048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4" name="ZoneTexte 173"/>
          <p:cNvSpPr txBox="1"/>
          <p:nvPr/>
        </p:nvSpPr>
        <p:spPr>
          <a:xfrm>
            <a:off x="4864100" y="2286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7" name="ZoneTexte 176"/>
          <p:cNvSpPr txBox="1"/>
          <p:nvPr/>
        </p:nvSpPr>
        <p:spPr>
          <a:xfrm>
            <a:off x="5105400" y="6010617"/>
            <a:ext cx="3733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solidFill>
                  <a:srgbClr val="A6A6A6"/>
                </a:solidFill>
              </a:rPr>
              <a:t>Y2 Total unique </a:t>
            </a:r>
            <a:r>
              <a:rPr lang="fr-FR" sz="1500" dirty="0" err="1" smtClean="0">
                <a:solidFill>
                  <a:srgbClr val="A6A6A6"/>
                </a:solidFill>
              </a:rPr>
              <a:t>visitors</a:t>
            </a:r>
            <a:r>
              <a:rPr lang="fr-FR" sz="1500" dirty="0" smtClean="0">
                <a:solidFill>
                  <a:srgbClr val="A6A6A6"/>
                </a:solidFill>
              </a:rPr>
              <a:t> : 27,317 ( - 92)</a:t>
            </a:r>
            <a:endParaRPr lang="fr-FR" sz="1500" dirty="0">
              <a:solidFill>
                <a:srgbClr val="A6A6A6"/>
              </a:solidFill>
            </a:endParaRPr>
          </a:p>
        </p:txBody>
      </p:sp>
      <p:sp>
        <p:nvSpPr>
          <p:cNvPr id="178" name="ZoneTexte 177"/>
          <p:cNvSpPr txBox="1"/>
          <p:nvPr/>
        </p:nvSpPr>
        <p:spPr>
          <a:xfrm>
            <a:off x="5105400" y="6306235"/>
            <a:ext cx="3733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solidFill>
                  <a:srgbClr val="A6A6A6"/>
                </a:solidFill>
              </a:rPr>
              <a:t>Y1 Total unique </a:t>
            </a:r>
            <a:r>
              <a:rPr lang="fr-FR" sz="1500" dirty="0" err="1" smtClean="0">
                <a:solidFill>
                  <a:srgbClr val="A6A6A6"/>
                </a:solidFill>
              </a:rPr>
              <a:t>visitors</a:t>
            </a:r>
            <a:r>
              <a:rPr lang="fr-FR" sz="1500" dirty="0" smtClean="0">
                <a:solidFill>
                  <a:srgbClr val="A6A6A6"/>
                </a:solidFill>
              </a:rPr>
              <a:t> : 27,409</a:t>
            </a:r>
            <a:endParaRPr lang="fr-FR" sz="1500" dirty="0">
              <a:solidFill>
                <a:srgbClr val="A6A6A6"/>
              </a:solidFill>
            </a:endParaRPr>
          </a:p>
        </p:txBody>
      </p:sp>
      <p:sp>
        <p:nvSpPr>
          <p:cNvPr id="146" name="ZoneTexte 145"/>
          <p:cNvSpPr txBox="1"/>
          <p:nvPr/>
        </p:nvSpPr>
        <p:spPr>
          <a:xfrm>
            <a:off x="3352800" y="1219200"/>
            <a:ext cx="6096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Grid</a:t>
            </a:r>
          </a:p>
          <a:p>
            <a:pPr algn="ctr"/>
            <a:r>
              <a:rPr lang="en-GB" sz="1100" b="1" dirty="0" smtClean="0"/>
              <a:t>Café</a:t>
            </a:r>
          </a:p>
          <a:p>
            <a:pPr algn="ctr"/>
            <a:r>
              <a:rPr lang="en-GB" sz="1100" b="1" dirty="0" smtClean="0"/>
              <a:t>esc</a:t>
            </a:r>
            <a:endParaRPr lang="fr-FR" sz="1100" dirty="0"/>
          </a:p>
        </p:txBody>
      </p:sp>
      <p:sp>
        <p:nvSpPr>
          <p:cNvPr id="176" name="ZoneTexte 175"/>
          <p:cNvSpPr txBox="1"/>
          <p:nvPr/>
        </p:nvSpPr>
        <p:spPr>
          <a:xfrm>
            <a:off x="3403600" y="1905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2,864</a:t>
            </a:r>
            <a:endParaRPr lang="en-GB" sz="1200" dirty="0"/>
          </a:p>
        </p:txBody>
      </p:sp>
      <p:sp>
        <p:nvSpPr>
          <p:cNvPr id="179" name="ZoneTexte 178"/>
          <p:cNvSpPr txBox="1"/>
          <p:nvPr/>
        </p:nvSpPr>
        <p:spPr>
          <a:xfrm>
            <a:off x="3403600" y="2667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5,009</a:t>
            </a:r>
            <a:endParaRPr lang="en-GB" sz="1200" dirty="0"/>
          </a:p>
        </p:txBody>
      </p:sp>
      <p:sp>
        <p:nvSpPr>
          <p:cNvPr id="180" name="ZoneTexte 179"/>
          <p:cNvSpPr txBox="1"/>
          <p:nvPr/>
        </p:nvSpPr>
        <p:spPr>
          <a:xfrm>
            <a:off x="3403600" y="3429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01:09</a:t>
            </a:r>
            <a:endParaRPr lang="en-GB" sz="1200" dirty="0"/>
          </a:p>
        </p:txBody>
      </p:sp>
      <p:sp>
        <p:nvSpPr>
          <p:cNvPr id="181" name="ZoneTexte 180"/>
          <p:cNvSpPr txBox="1"/>
          <p:nvPr/>
        </p:nvSpPr>
        <p:spPr>
          <a:xfrm>
            <a:off x="3403600" y="4191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73% </a:t>
            </a:r>
            <a:endParaRPr lang="en-GB" sz="1200" dirty="0"/>
          </a:p>
        </p:txBody>
      </p:sp>
      <p:sp>
        <p:nvSpPr>
          <p:cNvPr id="182" name="ZoneTexte 181"/>
          <p:cNvSpPr txBox="1"/>
          <p:nvPr/>
        </p:nvSpPr>
        <p:spPr>
          <a:xfrm>
            <a:off x="3403600" y="4953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80% </a:t>
            </a:r>
            <a:endParaRPr lang="en-GB" sz="1200" dirty="0"/>
          </a:p>
        </p:txBody>
      </p:sp>
      <p:sp>
        <p:nvSpPr>
          <p:cNvPr id="183" name="ZoneTexte 182"/>
          <p:cNvSpPr txBox="1"/>
          <p:nvPr/>
        </p:nvSpPr>
        <p:spPr>
          <a:xfrm>
            <a:off x="3403600" y="5334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76%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84" name="ZoneTexte 183"/>
          <p:cNvSpPr txBox="1"/>
          <p:nvPr/>
        </p:nvSpPr>
        <p:spPr>
          <a:xfrm>
            <a:off x="3403600" y="4572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72%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85" name="ZoneTexte 184"/>
          <p:cNvSpPr txBox="1"/>
          <p:nvPr/>
        </p:nvSpPr>
        <p:spPr>
          <a:xfrm>
            <a:off x="3403600" y="3810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01:24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86" name="ZoneTexte 185"/>
          <p:cNvSpPr txBox="1"/>
          <p:nvPr/>
        </p:nvSpPr>
        <p:spPr>
          <a:xfrm>
            <a:off x="3403600" y="3048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26,748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87" name="ZoneTexte 186"/>
          <p:cNvSpPr txBox="1"/>
          <p:nvPr/>
        </p:nvSpPr>
        <p:spPr>
          <a:xfrm>
            <a:off x="3403600" y="2286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13,852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94" name="ZoneTexte 193"/>
          <p:cNvSpPr txBox="1"/>
          <p:nvPr/>
        </p:nvSpPr>
        <p:spPr>
          <a:xfrm>
            <a:off x="152400" y="6010617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solidFill>
                  <a:srgbClr val="A6A6A6"/>
                </a:solidFill>
              </a:rPr>
              <a:t>Y2 </a:t>
            </a:r>
            <a:r>
              <a:rPr lang="fr-FR" sz="1500" dirty="0" err="1" smtClean="0">
                <a:solidFill>
                  <a:srgbClr val="A6A6A6"/>
                </a:solidFill>
              </a:rPr>
              <a:t>e-Sci</a:t>
            </a:r>
            <a:r>
              <a:rPr lang="fr-FR" sz="1500" dirty="0" smtClean="0">
                <a:solidFill>
                  <a:srgbClr val="A6A6A6"/>
                </a:solidFill>
              </a:rPr>
              <a:t>. City unique </a:t>
            </a:r>
            <a:r>
              <a:rPr lang="fr-FR" sz="1500" dirty="0" err="1" smtClean="0">
                <a:solidFill>
                  <a:srgbClr val="A6A6A6"/>
                </a:solidFill>
              </a:rPr>
              <a:t>visitors</a:t>
            </a:r>
            <a:r>
              <a:rPr lang="fr-FR" sz="1500" dirty="0" smtClean="0">
                <a:solidFill>
                  <a:srgbClr val="A6A6A6"/>
                </a:solidFill>
              </a:rPr>
              <a:t> : 13,094 (- 3,110)</a:t>
            </a:r>
            <a:endParaRPr lang="fr-FR" sz="1500" dirty="0">
              <a:solidFill>
                <a:srgbClr val="A6A6A6"/>
              </a:solidFill>
            </a:endParaRPr>
          </a:p>
        </p:txBody>
      </p:sp>
      <p:sp>
        <p:nvSpPr>
          <p:cNvPr id="195" name="ZoneTexte 194"/>
          <p:cNvSpPr txBox="1"/>
          <p:nvPr/>
        </p:nvSpPr>
        <p:spPr>
          <a:xfrm>
            <a:off x="152400" y="6306235"/>
            <a:ext cx="3429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solidFill>
                  <a:srgbClr val="A6A6A6"/>
                </a:solidFill>
              </a:rPr>
              <a:t>Y1 </a:t>
            </a:r>
            <a:r>
              <a:rPr lang="fr-FR" sz="1500" dirty="0" err="1" smtClean="0">
                <a:solidFill>
                  <a:srgbClr val="A6A6A6"/>
                </a:solidFill>
              </a:rPr>
              <a:t>e-Sci</a:t>
            </a:r>
            <a:r>
              <a:rPr lang="fr-FR" sz="1500" dirty="0" smtClean="0">
                <a:solidFill>
                  <a:srgbClr val="A6A6A6"/>
                </a:solidFill>
              </a:rPr>
              <a:t>. City unique </a:t>
            </a:r>
            <a:r>
              <a:rPr lang="fr-FR" sz="1500" dirty="0" err="1" smtClean="0">
                <a:solidFill>
                  <a:srgbClr val="A6A6A6"/>
                </a:solidFill>
              </a:rPr>
              <a:t>visitors</a:t>
            </a:r>
            <a:r>
              <a:rPr lang="fr-FR" sz="1500" dirty="0" smtClean="0">
                <a:solidFill>
                  <a:srgbClr val="A6A6A6"/>
                </a:solidFill>
              </a:rPr>
              <a:t> : 16,204</a:t>
            </a:r>
            <a:endParaRPr lang="fr-FR" sz="1500" dirty="0">
              <a:solidFill>
                <a:srgbClr val="A6A6A6"/>
              </a:solidFill>
            </a:endParaRPr>
          </a:p>
        </p:txBody>
      </p:sp>
      <p:sp>
        <p:nvSpPr>
          <p:cNvPr id="156" name="ZoneTexte 155"/>
          <p:cNvSpPr txBox="1"/>
          <p:nvPr/>
        </p:nvSpPr>
        <p:spPr>
          <a:xfrm>
            <a:off x="8294077" y="1219200"/>
            <a:ext cx="762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err="1" smtClean="0"/>
              <a:t>iSGTW</a:t>
            </a:r>
            <a:endParaRPr lang="fr-FR" sz="1100" dirty="0"/>
          </a:p>
        </p:txBody>
      </p:sp>
      <p:sp>
        <p:nvSpPr>
          <p:cNvPr id="157" name="ZoneTexte 156"/>
          <p:cNvSpPr txBox="1"/>
          <p:nvPr/>
        </p:nvSpPr>
        <p:spPr>
          <a:xfrm>
            <a:off x="8382000" y="1905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-</a:t>
            </a:r>
            <a:endParaRPr lang="en-GB" sz="1200" dirty="0"/>
          </a:p>
        </p:txBody>
      </p:sp>
      <p:sp>
        <p:nvSpPr>
          <p:cNvPr id="158" name="ZoneTexte 157"/>
          <p:cNvSpPr txBox="1"/>
          <p:nvPr/>
        </p:nvSpPr>
        <p:spPr>
          <a:xfrm>
            <a:off x="8382000" y="2667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-</a:t>
            </a:r>
            <a:endParaRPr lang="en-GB" sz="1200" dirty="0"/>
          </a:p>
        </p:txBody>
      </p:sp>
      <p:sp>
        <p:nvSpPr>
          <p:cNvPr id="159" name="ZoneTexte 158"/>
          <p:cNvSpPr txBox="1"/>
          <p:nvPr/>
        </p:nvSpPr>
        <p:spPr>
          <a:xfrm>
            <a:off x="8382000" y="3429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-</a:t>
            </a:r>
            <a:endParaRPr lang="en-GB" sz="1200" dirty="0"/>
          </a:p>
        </p:txBody>
      </p:sp>
      <p:sp>
        <p:nvSpPr>
          <p:cNvPr id="160" name="ZoneTexte 159"/>
          <p:cNvSpPr txBox="1"/>
          <p:nvPr/>
        </p:nvSpPr>
        <p:spPr>
          <a:xfrm>
            <a:off x="8382000" y="4191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-</a:t>
            </a:r>
            <a:endParaRPr lang="en-GB" sz="1200" dirty="0"/>
          </a:p>
        </p:txBody>
      </p:sp>
      <p:sp>
        <p:nvSpPr>
          <p:cNvPr id="161" name="ZoneTexte 160"/>
          <p:cNvSpPr txBox="1"/>
          <p:nvPr/>
        </p:nvSpPr>
        <p:spPr>
          <a:xfrm>
            <a:off x="8382000" y="4953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-</a:t>
            </a:r>
            <a:endParaRPr lang="en-GB" sz="1200" dirty="0"/>
          </a:p>
        </p:txBody>
      </p:sp>
      <p:sp>
        <p:nvSpPr>
          <p:cNvPr id="162" name="ZoneTexte 161"/>
          <p:cNvSpPr txBox="1"/>
          <p:nvPr/>
        </p:nvSpPr>
        <p:spPr>
          <a:xfrm>
            <a:off x="8382000" y="5334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71%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8382000" y="4572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73%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5" name="ZoneTexte 174"/>
          <p:cNvSpPr txBox="1"/>
          <p:nvPr/>
        </p:nvSpPr>
        <p:spPr>
          <a:xfrm>
            <a:off x="8382000" y="3810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01:36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88" name="ZoneTexte 187"/>
          <p:cNvSpPr txBox="1"/>
          <p:nvPr/>
        </p:nvSpPr>
        <p:spPr>
          <a:xfrm>
            <a:off x="8382000" y="3048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265,539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96" name="ZoneTexte 195"/>
          <p:cNvSpPr txBox="1"/>
          <p:nvPr/>
        </p:nvSpPr>
        <p:spPr>
          <a:xfrm>
            <a:off x="8382000" y="2286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125,539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05" name="ZoneTexte 204"/>
          <p:cNvSpPr txBox="1"/>
          <p:nvPr/>
        </p:nvSpPr>
        <p:spPr>
          <a:xfrm>
            <a:off x="1828800" y="1219200"/>
            <a:ext cx="5334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err="1" smtClean="0"/>
              <a:t>e</a:t>
            </a:r>
            <a:r>
              <a:rPr lang="en-GB" sz="1100" b="1" dirty="0" smtClean="0"/>
              <a:t>-Con</a:t>
            </a:r>
          </a:p>
          <a:p>
            <a:pPr algn="ctr"/>
            <a:r>
              <a:rPr lang="en-GB" sz="1100" b="1" dirty="0" err="1" smtClean="0"/>
              <a:t>certa</a:t>
            </a:r>
            <a:r>
              <a:rPr lang="en-GB" sz="1100" b="1" dirty="0" smtClean="0"/>
              <a:t>-</a:t>
            </a:r>
          </a:p>
          <a:p>
            <a:pPr algn="ctr"/>
            <a:r>
              <a:rPr lang="en-GB" sz="1100" b="1" dirty="0" err="1" smtClean="0"/>
              <a:t>tion</a:t>
            </a:r>
            <a:endParaRPr lang="fr-FR" sz="1100" dirty="0"/>
          </a:p>
        </p:txBody>
      </p:sp>
      <p:sp>
        <p:nvSpPr>
          <p:cNvPr id="206" name="ZoneTexte 205"/>
          <p:cNvSpPr txBox="1"/>
          <p:nvPr/>
        </p:nvSpPr>
        <p:spPr>
          <a:xfrm>
            <a:off x="1905000" y="1905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594</a:t>
            </a:r>
            <a:endParaRPr lang="en-GB" sz="1200" dirty="0"/>
          </a:p>
        </p:txBody>
      </p:sp>
      <p:sp>
        <p:nvSpPr>
          <p:cNvPr id="207" name="ZoneTexte 206"/>
          <p:cNvSpPr txBox="1"/>
          <p:nvPr/>
        </p:nvSpPr>
        <p:spPr>
          <a:xfrm>
            <a:off x="1905000" y="2667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2,415</a:t>
            </a:r>
            <a:endParaRPr lang="en-GB" sz="1200" dirty="0"/>
          </a:p>
        </p:txBody>
      </p:sp>
      <p:sp>
        <p:nvSpPr>
          <p:cNvPr id="208" name="ZoneTexte 207"/>
          <p:cNvSpPr txBox="1"/>
          <p:nvPr/>
        </p:nvSpPr>
        <p:spPr>
          <a:xfrm>
            <a:off x="1905000" y="3429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01:21</a:t>
            </a:r>
            <a:endParaRPr lang="en-GB" sz="1200" dirty="0"/>
          </a:p>
        </p:txBody>
      </p:sp>
      <p:sp>
        <p:nvSpPr>
          <p:cNvPr id="209" name="ZoneTexte 208"/>
          <p:cNvSpPr txBox="1"/>
          <p:nvPr/>
        </p:nvSpPr>
        <p:spPr>
          <a:xfrm>
            <a:off x="1905000" y="4191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44% </a:t>
            </a:r>
            <a:endParaRPr lang="en-GB" sz="1200" dirty="0"/>
          </a:p>
        </p:txBody>
      </p:sp>
      <p:sp>
        <p:nvSpPr>
          <p:cNvPr id="210" name="ZoneTexte 209"/>
          <p:cNvSpPr txBox="1"/>
          <p:nvPr/>
        </p:nvSpPr>
        <p:spPr>
          <a:xfrm>
            <a:off x="1905000" y="4953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60% </a:t>
            </a:r>
            <a:endParaRPr lang="en-GB" sz="1200" dirty="0"/>
          </a:p>
        </p:txBody>
      </p:sp>
      <p:sp>
        <p:nvSpPr>
          <p:cNvPr id="211" name="ZoneTexte 210"/>
          <p:cNvSpPr txBox="1"/>
          <p:nvPr/>
        </p:nvSpPr>
        <p:spPr>
          <a:xfrm>
            <a:off x="1905000" y="5334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12" name="ZoneTexte 211"/>
          <p:cNvSpPr txBox="1"/>
          <p:nvPr/>
        </p:nvSpPr>
        <p:spPr>
          <a:xfrm>
            <a:off x="1905000" y="4572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13" name="ZoneTexte 212"/>
          <p:cNvSpPr txBox="1"/>
          <p:nvPr/>
        </p:nvSpPr>
        <p:spPr>
          <a:xfrm>
            <a:off x="1905000" y="3810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14" name="ZoneTexte 213"/>
          <p:cNvSpPr txBox="1"/>
          <p:nvPr/>
        </p:nvSpPr>
        <p:spPr>
          <a:xfrm>
            <a:off x="1905000" y="3048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6324600" y="1752600"/>
            <a:ext cx="609600" cy="3810000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324600" y="1219200"/>
            <a:ext cx="609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Grid</a:t>
            </a:r>
          </a:p>
          <a:p>
            <a:pPr algn="ctr"/>
            <a:r>
              <a:rPr lang="en-GB" sz="1100" b="1" dirty="0" smtClean="0"/>
              <a:t>Guide</a:t>
            </a:r>
            <a:endParaRPr lang="fr-FR" sz="1100" dirty="0"/>
          </a:p>
        </p:txBody>
      </p:sp>
      <p:sp>
        <p:nvSpPr>
          <p:cNvPr id="22" name="ZoneTexte 21"/>
          <p:cNvSpPr txBox="1"/>
          <p:nvPr/>
        </p:nvSpPr>
        <p:spPr>
          <a:xfrm>
            <a:off x="6394938" y="1905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645</a:t>
            </a:r>
            <a:endParaRPr lang="en-GB" sz="1200" dirty="0"/>
          </a:p>
        </p:txBody>
      </p:sp>
      <p:sp>
        <p:nvSpPr>
          <p:cNvPr id="26" name="ZoneTexte 25"/>
          <p:cNvSpPr txBox="1"/>
          <p:nvPr/>
        </p:nvSpPr>
        <p:spPr>
          <a:xfrm>
            <a:off x="6394938" y="2667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1,082</a:t>
            </a:r>
            <a:endParaRPr lang="en-GB" sz="1200" dirty="0"/>
          </a:p>
        </p:txBody>
      </p:sp>
      <p:sp>
        <p:nvSpPr>
          <p:cNvPr id="30" name="ZoneTexte 29"/>
          <p:cNvSpPr txBox="1"/>
          <p:nvPr/>
        </p:nvSpPr>
        <p:spPr>
          <a:xfrm>
            <a:off x="6394938" y="36195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00:55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6394938" y="4191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84%</a:t>
            </a:r>
            <a:endParaRPr lang="en-GB" sz="1200" dirty="0"/>
          </a:p>
        </p:txBody>
      </p:sp>
      <p:sp>
        <p:nvSpPr>
          <p:cNvPr id="47" name="ZoneTexte 46"/>
          <p:cNvSpPr txBox="1"/>
          <p:nvPr/>
        </p:nvSpPr>
        <p:spPr>
          <a:xfrm>
            <a:off x="6394938" y="4953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77%</a:t>
            </a:r>
            <a:endParaRPr lang="en-GB" sz="1200" dirty="0"/>
          </a:p>
        </p:txBody>
      </p:sp>
      <p:sp>
        <p:nvSpPr>
          <p:cNvPr id="103" name="ZoneTexte 102"/>
          <p:cNvSpPr txBox="1"/>
          <p:nvPr/>
        </p:nvSpPr>
        <p:spPr>
          <a:xfrm>
            <a:off x="6394938" y="5334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75%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6394938" y="4572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79%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6394938" y="3810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00:57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0" name="ZoneTexte 129"/>
          <p:cNvSpPr txBox="1"/>
          <p:nvPr/>
        </p:nvSpPr>
        <p:spPr>
          <a:xfrm>
            <a:off x="6394938" y="3048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2,685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40" name="ZoneTexte 139"/>
          <p:cNvSpPr txBox="1"/>
          <p:nvPr/>
        </p:nvSpPr>
        <p:spPr>
          <a:xfrm>
            <a:off x="6394938" y="2286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1,549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3" name="ZoneTexte 262"/>
          <p:cNvSpPr txBox="1"/>
          <p:nvPr/>
        </p:nvSpPr>
        <p:spPr>
          <a:xfrm>
            <a:off x="6394938" y="20955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1,470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28" name="ZoneTexte 227"/>
          <p:cNvSpPr txBox="1"/>
          <p:nvPr/>
        </p:nvSpPr>
        <p:spPr>
          <a:xfrm>
            <a:off x="1143000" y="1905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1,372</a:t>
            </a:r>
            <a:endParaRPr lang="en-GB" sz="1200" dirty="0"/>
          </a:p>
        </p:txBody>
      </p:sp>
      <p:sp>
        <p:nvSpPr>
          <p:cNvPr id="229" name="ZoneTexte 228"/>
          <p:cNvSpPr txBox="1"/>
          <p:nvPr/>
        </p:nvSpPr>
        <p:spPr>
          <a:xfrm>
            <a:off x="1145931" y="2667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3,656</a:t>
            </a:r>
            <a:endParaRPr lang="en-GB" sz="1200" dirty="0"/>
          </a:p>
        </p:txBody>
      </p:sp>
      <p:sp>
        <p:nvSpPr>
          <p:cNvPr id="230" name="ZoneTexte 229"/>
          <p:cNvSpPr txBox="1"/>
          <p:nvPr/>
        </p:nvSpPr>
        <p:spPr>
          <a:xfrm>
            <a:off x="1145931" y="3429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01:20</a:t>
            </a:r>
            <a:endParaRPr lang="en-GB" sz="1200" dirty="0"/>
          </a:p>
        </p:txBody>
      </p:sp>
      <p:sp>
        <p:nvSpPr>
          <p:cNvPr id="231" name="ZoneTexte 230"/>
          <p:cNvSpPr txBox="1"/>
          <p:nvPr/>
        </p:nvSpPr>
        <p:spPr>
          <a:xfrm>
            <a:off x="1145931" y="43815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69%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32" name="ZoneTexte 231"/>
          <p:cNvSpPr txBox="1"/>
          <p:nvPr/>
        </p:nvSpPr>
        <p:spPr>
          <a:xfrm>
            <a:off x="1145931" y="4953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65%</a:t>
            </a:r>
            <a:endParaRPr lang="en-GB" sz="1200" dirty="0"/>
          </a:p>
        </p:txBody>
      </p:sp>
      <p:sp>
        <p:nvSpPr>
          <p:cNvPr id="233" name="ZoneTexte 232"/>
          <p:cNvSpPr txBox="1"/>
          <p:nvPr/>
        </p:nvSpPr>
        <p:spPr>
          <a:xfrm>
            <a:off x="2581275" y="20955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1,869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34" name="ZoneTexte 233"/>
          <p:cNvSpPr txBox="1"/>
          <p:nvPr/>
        </p:nvSpPr>
        <p:spPr>
          <a:xfrm>
            <a:off x="2581275" y="2286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35" name="ZoneTexte 234"/>
          <p:cNvSpPr txBox="1"/>
          <p:nvPr/>
        </p:nvSpPr>
        <p:spPr>
          <a:xfrm>
            <a:off x="2571750" y="2667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13,122</a:t>
            </a:r>
            <a:endParaRPr lang="en-GB" sz="1200" dirty="0"/>
          </a:p>
        </p:txBody>
      </p:sp>
      <p:sp>
        <p:nvSpPr>
          <p:cNvPr id="236" name="ZoneTexte 235"/>
          <p:cNvSpPr txBox="1"/>
          <p:nvPr/>
        </p:nvSpPr>
        <p:spPr>
          <a:xfrm>
            <a:off x="2571750" y="36195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02:55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37" name="ZoneTexte 236"/>
          <p:cNvSpPr txBox="1"/>
          <p:nvPr/>
        </p:nvSpPr>
        <p:spPr>
          <a:xfrm>
            <a:off x="1905000" y="36195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38" name="ZoneTexte 237"/>
          <p:cNvSpPr txBox="1"/>
          <p:nvPr/>
        </p:nvSpPr>
        <p:spPr>
          <a:xfrm>
            <a:off x="1905000" y="43815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39" name="ZoneTexte 238"/>
          <p:cNvSpPr txBox="1"/>
          <p:nvPr/>
        </p:nvSpPr>
        <p:spPr>
          <a:xfrm>
            <a:off x="1905000" y="51435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0" name="ZoneTexte 239"/>
          <p:cNvSpPr txBox="1"/>
          <p:nvPr/>
        </p:nvSpPr>
        <p:spPr>
          <a:xfrm>
            <a:off x="2571750" y="51435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67%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1" name="ZoneTexte 240"/>
          <p:cNvSpPr txBox="1"/>
          <p:nvPr/>
        </p:nvSpPr>
        <p:spPr>
          <a:xfrm>
            <a:off x="2571750" y="43815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60% </a:t>
            </a:r>
            <a:endParaRPr lang="en-GB" sz="1200" dirty="0"/>
          </a:p>
        </p:txBody>
      </p:sp>
      <p:sp>
        <p:nvSpPr>
          <p:cNvPr id="245" name="ZoneTexte 244"/>
          <p:cNvSpPr txBox="1"/>
          <p:nvPr/>
        </p:nvSpPr>
        <p:spPr>
          <a:xfrm>
            <a:off x="4038600" y="43815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75%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6" name="ZoneTexte 245"/>
          <p:cNvSpPr txBox="1"/>
          <p:nvPr/>
        </p:nvSpPr>
        <p:spPr>
          <a:xfrm>
            <a:off x="4038600" y="51435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25%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7" name="ZoneTexte 246"/>
          <p:cNvSpPr txBox="1"/>
          <p:nvPr/>
        </p:nvSpPr>
        <p:spPr>
          <a:xfrm>
            <a:off x="3403600" y="2095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8,761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8" name="ZoneTexte 247"/>
          <p:cNvSpPr txBox="1"/>
          <p:nvPr/>
        </p:nvSpPr>
        <p:spPr>
          <a:xfrm>
            <a:off x="3403600" y="2857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46,381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9" name="ZoneTexte 248"/>
          <p:cNvSpPr txBox="1"/>
          <p:nvPr/>
        </p:nvSpPr>
        <p:spPr>
          <a:xfrm>
            <a:off x="3403600" y="3619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09:51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1" name="ZoneTexte 250"/>
          <p:cNvSpPr txBox="1"/>
          <p:nvPr/>
        </p:nvSpPr>
        <p:spPr>
          <a:xfrm>
            <a:off x="3403600" y="4381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64%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2" name="ZoneTexte 251"/>
          <p:cNvSpPr txBox="1"/>
          <p:nvPr/>
        </p:nvSpPr>
        <p:spPr>
          <a:xfrm>
            <a:off x="3403600" y="5143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36%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3" name="ZoneTexte 252"/>
          <p:cNvSpPr txBox="1"/>
          <p:nvPr/>
        </p:nvSpPr>
        <p:spPr>
          <a:xfrm>
            <a:off x="4864100" y="2095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516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4" name="ZoneTexte 253"/>
          <p:cNvSpPr txBox="1"/>
          <p:nvPr/>
        </p:nvSpPr>
        <p:spPr>
          <a:xfrm>
            <a:off x="4864100" y="2857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1388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5" name="ZoneTexte 254"/>
          <p:cNvSpPr txBox="1"/>
          <p:nvPr/>
        </p:nvSpPr>
        <p:spPr>
          <a:xfrm>
            <a:off x="4864100" y="3619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01:53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6" name="ZoneTexte 255"/>
          <p:cNvSpPr txBox="1"/>
          <p:nvPr/>
        </p:nvSpPr>
        <p:spPr>
          <a:xfrm>
            <a:off x="4870450" y="4191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79%</a:t>
            </a:r>
            <a:endParaRPr lang="en-GB" sz="1200" dirty="0"/>
          </a:p>
        </p:txBody>
      </p:sp>
      <p:sp>
        <p:nvSpPr>
          <p:cNvPr id="257" name="ZoneTexte 256"/>
          <p:cNvSpPr txBox="1"/>
          <p:nvPr/>
        </p:nvSpPr>
        <p:spPr>
          <a:xfrm>
            <a:off x="4864100" y="4953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89%</a:t>
            </a:r>
            <a:endParaRPr lang="en-GB" sz="1200" dirty="0"/>
          </a:p>
        </p:txBody>
      </p:sp>
      <p:sp>
        <p:nvSpPr>
          <p:cNvPr id="258" name="ZoneTexte 257"/>
          <p:cNvSpPr txBox="1"/>
          <p:nvPr/>
        </p:nvSpPr>
        <p:spPr>
          <a:xfrm>
            <a:off x="5649686" y="2095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358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9" name="ZoneTexte 258"/>
          <p:cNvSpPr txBox="1"/>
          <p:nvPr/>
        </p:nvSpPr>
        <p:spPr>
          <a:xfrm>
            <a:off x="5649686" y="2857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1,298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0" name="ZoneTexte 259"/>
          <p:cNvSpPr txBox="1"/>
          <p:nvPr/>
        </p:nvSpPr>
        <p:spPr>
          <a:xfrm>
            <a:off x="5649686" y="3429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01:41</a:t>
            </a:r>
            <a:endParaRPr lang="en-GB" sz="1200" dirty="0"/>
          </a:p>
        </p:txBody>
      </p:sp>
      <p:sp>
        <p:nvSpPr>
          <p:cNvPr id="261" name="ZoneTexte 260"/>
          <p:cNvSpPr txBox="1"/>
          <p:nvPr/>
        </p:nvSpPr>
        <p:spPr>
          <a:xfrm>
            <a:off x="5649686" y="44196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62%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2" name="ZoneTexte 261"/>
          <p:cNvSpPr txBox="1"/>
          <p:nvPr/>
        </p:nvSpPr>
        <p:spPr>
          <a:xfrm>
            <a:off x="5660571" y="4953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79%</a:t>
            </a:r>
            <a:endParaRPr lang="en-GB" sz="1200" dirty="0"/>
          </a:p>
        </p:txBody>
      </p:sp>
      <p:sp>
        <p:nvSpPr>
          <p:cNvPr id="264" name="ZoneTexte 263"/>
          <p:cNvSpPr txBox="1"/>
          <p:nvPr/>
        </p:nvSpPr>
        <p:spPr>
          <a:xfrm>
            <a:off x="6400800" y="28575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2,352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5" name="ZoneTexte 264"/>
          <p:cNvSpPr txBox="1"/>
          <p:nvPr/>
        </p:nvSpPr>
        <p:spPr>
          <a:xfrm>
            <a:off x="6400800" y="3429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00:54</a:t>
            </a:r>
            <a:endParaRPr lang="en-GB" sz="1200" dirty="0"/>
          </a:p>
        </p:txBody>
      </p:sp>
      <p:sp>
        <p:nvSpPr>
          <p:cNvPr id="266" name="ZoneTexte 265"/>
          <p:cNvSpPr txBox="1"/>
          <p:nvPr/>
        </p:nvSpPr>
        <p:spPr>
          <a:xfrm>
            <a:off x="6394938" y="43815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81%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7" name="ZoneTexte 266"/>
          <p:cNvSpPr txBox="1"/>
          <p:nvPr/>
        </p:nvSpPr>
        <p:spPr>
          <a:xfrm>
            <a:off x="6394938" y="51435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80%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8" name="ZoneTexte 267"/>
          <p:cNvSpPr txBox="1"/>
          <p:nvPr/>
        </p:nvSpPr>
        <p:spPr>
          <a:xfrm>
            <a:off x="1905000" y="28575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9" name="ZoneTexte 268"/>
          <p:cNvSpPr txBox="1"/>
          <p:nvPr/>
        </p:nvSpPr>
        <p:spPr>
          <a:xfrm>
            <a:off x="1905000" y="2286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0" name="ZoneTexte 269"/>
          <p:cNvSpPr txBox="1"/>
          <p:nvPr/>
        </p:nvSpPr>
        <p:spPr>
          <a:xfrm>
            <a:off x="1905000" y="20955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2" name="ZoneTexte 271"/>
          <p:cNvSpPr txBox="1"/>
          <p:nvPr/>
        </p:nvSpPr>
        <p:spPr>
          <a:xfrm>
            <a:off x="6997700" y="2667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1,704</a:t>
            </a:r>
            <a:endParaRPr lang="en-GB" sz="1200" dirty="0"/>
          </a:p>
        </p:txBody>
      </p:sp>
      <p:sp>
        <p:nvSpPr>
          <p:cNvPr id="273" name="ZoneTexte 272"/>
          <p:cNvSpPr txBox="1"/>
          <p:nvPr/>
        </p:nvSpPr>
        <p:spPr>
          <a:xfrm>
            <a:off x="6997700" y="3619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00:40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5" name="ZoneTexte 274"/>
          <p:cNvSpPr txBox="1"/>
          <p:nvPr/>
        </p:nvSpPr>
        <p:spPr>
          <a:xfrm>
            <a:off x="6985000" y="4381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86%</a:t>
            </a:r>
            <a:endParaRPr lang="en-GB" sz="1200" dirty="0"/>
          </a:p>
        </p:txBody>
      </p:sp>
      <p:sp>
        <p:nvSpPr>
          <p:cNvPr id="276" name="ZoneTexte 275"/>
          <p:cNvSpPr txBox="1"/>
          <p:nvPr/>
        </p:nvSpPr>
        <p:spPr>
          <a:xfrm>
            <a:off x="7035800" y="5143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59%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7" name="ZoneTexte 276"/>
          <p:cNvSpPr txBox="1"/>
          <p:nvPr/>
        </p:nvSpPr>
        <p:spPr>
          <a:xfrm>
            <a:off x="7668986" y="28956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19,643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8" name="ZoneTexte 277"/>
          <p:cNvSpPr txBox="1"/>
          <p:nvPr/>
        </p:nvSpPr>
        <p:spPr>
          <a:xfrm>
            <a:off x="7620000" y="3048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9" name="ZoneTexte 278"/>
          <p:cNvSpPr txBox="1"/>
          <p:nvPr/>
        </p:nvSpPr>
        <p:spPr>
          <a:xfrm>
            <a:off x="7641771" y="3429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01:18</a:t>
            </a:r>
            <a:endParaRPr lang="en-GB" sz="1200" dirty="0"/>
          </a:p>
        </p:txBody>
      </p:sp>
      <p:sp>
        <p:nvSpPr>
          <p:cNvPr id="280" name="ZoneTexte 279"/>
          <p:cNvSpPr txBox="1"/>
          <p:nvPr/>
        </p:nvSpPr>
        <p:spPr>
          <a:xfrm>
            <a:off x="7668986" y="4191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74%</a:t>
            </a:r>
            <a:endParaRPr lang="en-GB" sz="1200" dirty="0"/>
          </a:p>
        </p:txBody>
      </p:sp>
      <p:sp>
        <p:nvSpPr>
          <p:cNvPr id="281" name="ZoneTexte 280"/>
          <p:cNvSpPr txBox="1"/>
          <p:nvPr/>
        </p:nvSpPr>
        <p:spPr>
          <a:xfrm>
            <a:off x="7641771" y="5143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73%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82" name="ZoneTexte 281"/>
          <p:cNvSpPr txBox="1"/>
          <p:nvPr/>
        </p:nvSpPr>
        <p:spPr>
          <a:xfrm>
            <a:off x="8382000" y="20955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161,624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83" name="ZoneTexte 282"/>
          <p:cNvSpPr txBox="1"/>
          <p:nvPr/>
        </p:nvSpPr>
        <p:spPr>
          <a:xfrm>
            <a:off x="8382000" y="28956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316,352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84" name="ZoneTexte 283"/>
          <p:cNvSpPr txBox="1"/>
          <p:nvPr/>
        </p:nvSpPr>
        <p:spPr>
          <a:xfrm>
            <a:off x="8382000" y="36195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01:37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85" name="ZoneTexte 284"/>
          <p:cNvSpPr txBox="1"/>
          <p:nvPr/>
        </p:nvSpPr>
        <p:spPr>
          <a:xfrm>
            <a:off x="8382000" y="43815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71%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86" name="ZoneTexte 285"/>
          <p:cNvSpPr txBox="1"/>
          <p:nvPr/>
        </p:nvSpPr>
        <p:spPr>
          <a:xfrm>
            <a:off x="8382000" y="51435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76%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95" name="ZoneTexte 294"/>
          <p:cNvSpPr txBox="1"/>
          <p:nvPr/>
        </p:nvSpPr>
        <p:spPr>
          <a:xfrm>
            <a:off x="5105400" y="5715000"/>
            <a:ext cx="3733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/>
              <a:t>Y3 Total unique </a:t>
            </a:r>
            <a:r>
              <a:rPr lang="fr-FR" sz="1500" dirty="0" err="1" smtClean="0"/>
              <a:t>visitors</a:t>
            </a:r>
            <a:r>
              <a:rPr lang="fr-FR" sz="1500" dirty="0" smtClean="0"/>
              <a:t> : 29,801 ( + 2484) </a:t>
            </a:r>
            <a:endParaRPr lang="fr-FR" sz="1500" dirty="0"/>
          </a:p>
        </p:txBody>
      </p:sp>
      <p:sp>
        <p:nvSpPr>
          <p:cNvPr id="296" name="ZoneTexte 295"/>
          <p:cNvSpPr txBox="1"/>
          <p:nvPr/>
        </p:nvSpPr>
        <p:spPr>
          <a:xfrm>
            <a:off x="152400" y="57150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/>
              <a:t>Y3 </a:t>
            </a:r>
            <a:r>
              <a:rPr lang="fr-FR" sz="1500" dirty="0" err="1" smtClean="0"/>
              <a:t>e-Sci</a:t>
            </a:r>
            <a:r>
              <a:rPr lang="fr-FR" sz="1500" dirty="0" smtClean="0"/>
              <a:t>. City unique </a:t>
            </a:r>
            <a:r>
              <a:rPr lang="fr-FR" sz="1500" dirty="0" err="1" smtClean="0"/>
              <a:t>visitors</a:t>
            </a:r>
            <a:r>
              <a:rPr lang="fr-FR" sz="1500" dirty="0" smtClean="0"/>
              <a:t> : 18,097 (+ 5,003) </a:t>
            </a:r>
            <a:endParaRPr lang="fr-FR" sz="15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21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9" name="Image 8" descr="EST-Logo-eScienceTal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83" y="1536318"/>
            <a:ext cx="6595433" cy="378536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ScienceTalk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GB" altLang="ja-JP" sz="3200" b="1" dirty="0" smtClean="0">
                <a:ea typeface="ＭＳ Ｐゴシック" pitchFamily="34" charset="-128"/>
              </a:rPr>
              <a:t>website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1447800"/>
            <a:ext cx="4724400" cy="4724399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2000" b="1" dirty="0" smtClean="0">
                <a:ea typeface="ＭＳ Ｐゴシック" pitchFamily="34" charset="-128"/>
              </a:rPr>
              <a:t>e-</a:t>
            </a:r>
            <a:r>
              <a:rPr lang="en-GB" altLang="ja-JP" sz="2000" b="1" dirty="0" err="1" smtClean="0">
                <a:ea typeface="ＭＳ Ｐゴシック" pitchFamily="34" charset="-128"/>
              </a:rPr>
              <a:t>ScienceTalk</a:t>
            </a:r>
            <a:r>
              <a:rPr lang="en-GB" altLang="ja-JP" sz="2000" b="1" dirty="0" smtClean="0">
                <a:ea typeface="ＭＳ Ｐゴシック" pitchFamily="34" charset="-128"/>
              </a:rPr>
              <a:t> </a:t>
            </a:r>
            <a:r>
              <a:rPr lang="en-GB" altLang="ja-JP" sz="1800" dirty="0" smtClean="0">
                <a:ea typeface="ＭＳ Ｐゴシック" pitchFamily="34" charset="-128"/>
              </a:rPr>
              <a:t>is the project website;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it is designed to be a simple-to-use portal,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guiding people to our different websites.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It also gives access to a lot of the project's material such as </a:t>
            </a:r>
            <a:r>
              <a:rPr lang="en-GB" altLang="ja-JP" sz="1800" b="1" dirty="0" err="1" smtClean="0">
                <a:ea typeface="ＭＳ Ｐゴシック" pitchFamily="34" charset="-128"/>
              </a:rPr>
              <a:t>e-ScienceBriefings</a:t>
            </a:r>
            <a:r>
              <a:rPr lang="en-GB" altLang="ja-JP" sz="1800" dirty="0" smtClean="0">
                <a:ea typeface="ＭＳ Ｐゴシック" pitchFamily="34" charset="-128"/>
              </a:rPr>
              <a:t> (in PDF and HTML versions), posters, leaflets, and other documents produced</a:t>
            </a:r>
            <a:r>
              <a:rPr lang="en-GB" altLang="ja-JP" sz="1800" dirty="0" smtClean="0">
                <a:ea typeface="ＭＳ Ｐゴシック" pitchFamily="34" charset="-128"/>
              </a:rPr>
              <a:t> since </a:t>
            </a:r>
            <a:r>
              <a:rPr lang="en-GB" altLang="ja-JP" sz="1800" dirty="0" smtClean="0">
                <a:ea typeface="ＭＳ Ｐゴシック" pitchFamily="34" charset="-128"/>
              </a:rPr>
              <a:t>the beginning of the project.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New </a:t>
            </a:r>
            <a:r>
              <a:rPr lang="en-GB" altLang="ja-JP" sz="1800" dirty="0" smtClean="0">
                <a:ea typeface="ＭＳ Ｐゴシック" pitchFamily="34" charset="-128"/>
              </a:rPr>
              <a:t>add :</a:t>
            </a: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1 - Improved </a:t>
            </a:r>
            <a:r>
              <a:rPr lang="en-GB" altLang="ja-JP" sz="1800" dirty="0" smtClean="0">
                <a:ea typeface="ＭＳ Ｐゴシック" pitchFamily="34" charset="-128"/>
              </a:rPr>
              <a:t>Social media </a:t>
            </a:r>
            <a:r>
              <a:rPr lang="en-GB" altLang="ja-JP" sz="1800" dirty="0" smtClean="0">
                <a:ea typeface="ＭＳ Ｐゴシック" pitchFamily="34" charset="-128"/>
              </a:rPr>
              <a:t>links</a:t>
            </a: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2 - New Event section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3 </a:t>
            </a:r>
            <a:r>
              <a:rPr lang="fr-FR" altLang="ja-JP" sz="1800" dirty="0" smtClean="0">
                <a:ea typeface="ＭＳ Ｐゴシック" pitchFamily="34" charset="-128"/>
              </a:rPr>
              <a:t>–</a:t>
            </a:r>
            <a:r>
              <a:rPr lang="en-GB" altLang="ja-JP" sz="1800" dirty="0" smtClean="0">
                <a:ea typeface="ＭＳ Ｐゴシック" pitchFamily="34" charset="-128"/>
              </a:rPr>
              <a:t> Link to the new </a:t>
            </a:r>
            <a:r>
              <a:rPr lang="en-GB" altLang="ja-JP" sz="1800" dirty="0" err="1" smtClean="0">
                <a:ea typeface="ＭＳ Ｐゴシック" pitchFamily="34" charset="-128"/>
              </a:rPr>
              <a:t>GridPort</a:t>
            </a: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4 </a:t>
            </a:r>
            <a:r>
              <a:rPr lang="en-GB" altLang="ja-JP" sz="1800" dirty="0" smtClean="0">
                <a:ea typeface="ＭＳ Ｐゴシック" pitchFamily="34" charset="-128"/>
              </a:rPr>
              <a:t>- Improved</a:t>
            </a:r>
            <a:r>
              <a:rPr lang="en-GB" altLang="ja-JP" sz="1800" dirty="0" smtClean="0">
                <a:ea typeface="ＭＳ Ｐゴシック" pitchFamily="34" charset="-128"/>
              </a:rPr>
              <a:t> link </a:t>
            </a:r>
            <a:r>
              <a:rPr lang="en-GB" altLang="ja-JP" sz="1800" dirty="0" smtClean="0">
                <a:ea typeface="ＭＳ Ｐゴシック" pitchFamily="34" charset="-128"/>
              </a:rPr>
              <a:t>to </a:t>
            </a:r>
            <a:r>
              <a:rPr lang="en-GB" altLang="ja-JP" sz="1800" dirty="0" err="1" smtClean="0">
                <a:ea typeface="ＭＳ Ｐゴシック" pitchFamily="34" charset="-128"/>
              </a:rPr>
              <a:t>YouTube</a:t>
            </a: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 smtClean="0">
                <a:ea typeface="ＭＳ Ｐゴシック" pitchFamily="34" charset="-128"/>
              </a:rPr>
              <a:t>channel</a:t>
            </a:r>
          </a:p>
          <a:p>
            <a:pPr eaLnBrk="1" hangingPunct="1">
              <a:lnSpc>
                <a:spcPct val="90000"/>
              </a:lnSpc>
            </a:pPr>
            <a:endParaRPr lang="en-GB" altLang="ja-JP" sz="20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Image 7" descr="EST-home01-min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48" y="1207149"/>
            <a:ext cx="3580952" cy="51936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9" name="ZoneTexte 8"/>
          <p:cNvSpPr txBox="1"/>
          <p:nvPr/>
        </p:nvSpPr>
        <p:spPr>
          <a:xfrm>
            <a:off x="0" y="10668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6600"/>
                </a:solidFill>
              </a:rPr>
              <a:t>1</a:t>
            </a:r>
            <a:endParaRPr lang="fr-FR" sz="1600" b="1" dirty="0">
              <a:solidFill>
                <a:srgbClr val="FF66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220221"/>
            <a:ext cx="609600" cy="59917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38100" dist="63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ZoneTexte 10"/>
          <p:cNvSpPr txBox="1"/>
          <p:nvPr/>
        </p:nvSpPr>
        <p:spPr>
          <a:xfrm>
            <a:off x="1676400" y="25146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6600"/>
                </a:solidFill>
              </a:rPr>
              <a:t>2</a:t>
            </a:r>
            <a:endParaRPr lang="fr-FR" sz="1600" b="1" dirty="0">
              <a:solidFill>
                <a:srgbClr val="FF66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76600" y="41148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6600"/>
                </a:solidFill>
              </a:rPr>
              <a:t>3</a:t>
            </a:r>
            <a:endParaRPr lang="fr-FR" sz="1600" b="1" dirty="0">
              <a:solidFill>
                <a:srgbClr val="FF66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600200" y="51816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6600"/>
                </a:solidFill>
              </a:rPr>
              <a:t>4</a:t>
            </a:r>
            <a:endParaRPr lang="fr-FR" sz="16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ScienceTalk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GB" sz="3200" b="1" dirty="0" smtClean="0">
                <a:ea typeface="ＭＳ Ｐゴシック" pitchFamily="34" charset="-128"/>
              </a:rPr>
              <a:t>Event section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0" y="4419600"/>
            <a:ext cx="3048000" cy="1219200"/>
          </a:xfrm>
        </p:spPr>
        <p:txBody>
          <a:bodyPr lIns="0" tIns="0" rIns="0" bIns="0"/>
          <a:lstStyle/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2000" dirty="0" smtClean="0"/>
              <a:t>594 Unique visitors</a:t>
            </a:r>
            <a:endParaRPr lang="fr-FR" sz="2000" dirty="0" smtClean="0">
              <a:latin typeface="+mj-lt"/>
            </a:endParaRP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2000" dirty="0" smtClean="0"/>
              <a:t>2,415 Pages </a:t>
            </a:r>
            <a:r>
              <a:rPr lang="fr-FR" sz="2000" dirty="0" err="1" smtClean="0">
                <a:latin typeface="+mj-lt"/>
              </a:rPr>
              <a:t>viewed</a:t>
            </a:r>
            <a:endParaRPr lang="en-GB" altLang="ja-JP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143000"/>
            <a:ext cx="3048000" cy="30632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143000"/>
            <a:ext cx="3056260" cy="2819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711" y="2362200"/>
            <a:ext cx="2863489" cy="40386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ScienceTalk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GB" sz="3200" b="1" dirty="0" err="1" smtClean="0">
                <a:ea typeface="ＭＳ Ｐゴシック" pitchFamily="34" charset="-128"/>
              </a:rPr>
              <a:t>YouTube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4724400"/>
            <a:ext cx="4724400" cy="1219200"/>
          </a:xfrm>
        </p:spPr>
        <p:txBody>
          <a:bodyPr lIns="0" tIns="0" rIns="0" bIns="0"/>
          <a:lstStyle/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2000" dirty="0" smtClean="0">
                <a:latin typeface="+mj-lt"/>
              </a:rPr>
              <a:t>260 </a:t>
            </a:r>
            <a:r>
              <a:rPr lang="fr-FR" sz="2000" dirty="0" err="1" smtClean="0">
                <a:latin typeface="+mj-lt"/>
              </a:rPr>
              <a:t>videos</a:t>
            </a:r>
            <a:r>
              <a:rPr lang="fr-FR" sz="2000" dirty="0" smtClean="0">
                <a:latin typeface="+mj-lt"/>
              </a:rPr>
              <a:t> (+ 31)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2000" dirty="0" smtClean="0">
                <a:latin typeface="+mj-lt"/>
              </a:rPr>
              <a:t>140 </a:t>
            </a:r>
            <a:r>
              <a:rPr lang="fr-FR" sz="2000" dirty="0" err="1" smtClean="0">
                <a:latin typeface="+mj-lt"/>
              </a:rPr>
              <a:t>Subscribers</a:t>
            </a:r>
            <a:r>
              <a:rPr lang="fr-FR" sz="2000" dirty="0" smtClean="0">
                <a:latin typeface="+mj-lt"/>
              </a:rPr>
              <a:t> (+ 33)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2000" dirty="0" smtClean="0"/>
              <a:t>245,044</a:t>
            </a:r>
            <a:r>
              <a:rPr lang="fr-FR" sz="2000" dirty="0" smtClean="0"/>
              <a:t> </a:t>
            </a:r>
            <a:r>
              <a:rPr lang="fr-FR" sz="2000" dirty="0" err="1" smtClean="0">
                <a:latin typeface="+mj-lt"/>
              </a:rPr>
              <a:t>video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views</a:t>
            </a:r>
            <a:r>
              <a:rPr lang="fr-FR" sz="2000" dirty="0" smtClean="0">
                <a:latin typeface="+mj-lt"/>
              </a:rPr>
              <a:t> (+ 31,764)</a:t>
            </a:r>
            <a:endParaRPr lang="en-GB" altLang="ja-JP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660765" cy="284722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295401"/>
            <a:ext cx="6096000" cy="4343399"/>
          </a:xfrm>
        </p:spPr>
        <p:txBody>
          <a:bodyPr lIns="0" tIns="0" rIns="0" bIns="0" anchor="t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2000" b="1" dirty="0" smtClean="0">
                <a:ea typeface="ＭＳ Ｐゴシック" pitchFamily="34" charset="-128"/>
              </a:rPr>
              <a:t>What has been done?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b="1" dirty="0" smtClean="0">
              <a:ea typeface="ＭＳ Ｐゴシック" pitchFamily="34" charset="-128"/>
            </a:endParaRPr>
          </a:p>
          <a:p>
            <a:pPr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Update of </a:t>
            </a:r>
            <a:r>
              <a:rPr lang="fr-FR" sz="1800" dirty="0" err="1" smtClean="0"/>
              <a:t>e-ScienceTalk</a:t>
            </a:r>
            <a:r>
              <a:rPr lang="fr-FR" sz="1800" dirty="0" smtClean="0"/>
              <a:t> portal web site</a:t>
            </a:r>
            <a:endParaRPr lang="en-GB" sz="1800" dirty="0" smtClean="0"/>
          </a:p>
          <a:p>
            <a:pPr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New</a:t>
            </a:r>
            <a:r>
              <a:rPr lang="fr-FR" sz="1800" dirty="0" smtClean="0"/>
              <a:t> Event section</a:t>
            </a:r>
          </a:p>
          <a:p>
            <a:pPr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Update of </a:t>
            </a:r>
            <a:r>
              <a:rPr lang="fr-FR" sz="1800" dirty="0" err="1" smtClean="0"/>
              <a:t>YouTube</a:t>
            </a:r>
            <a:r>
              <a:rPr lang="fr-FR" sz="1800" dirty="0" smtClean="0"/>
              <a:t> </a:t>
            </a:r>
            <a:r>
              <a:rPr lang="fr-FR" sz="1800" dirty="0" err="1" smtClean="0"/>
              <a:t>channel</a:t>
            </a:r>
            <a:r>
              <a:rPr lang="fr-FR" sz="1800" dirty="0" smtClean="0"/>
              <a:t> (+ 31 </a:t>
            </a:r>
            <a:r>
              <a:rPr lang="fr-FR" sz="1800" dirty="0" err="1" smtClean="0"/>
              <a:t>videos</a:t>
            </a:r>
            <a:r>
              <a:rPr lang="fr-FR" sz="1800" dirty="0" smtClean="0"/>
              <a:t>)</a:t>
            </a:r>
            <a:endParaRPr lang="en-GB" sz="1800" dirty="0" smtClean="0"/>
          </a:p>
          <a:p>
            <a:pPr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 smtClean="0"/>
              <a:t>New </a:t>
            </a:r>
            <a:r>
              <a:rPr lang="en-US" sz="1800" dirty="0" smtClean="0"/>
              <a:t>sections in </a:t>
            </a:r>
            <a:r>
              <a:rPr lang="en-US" sz="1800" dirty="0" err="1" smtClean="0"/>
              <a:t>e</a:t>
            </a:r>
            <a:r>
              <a:rPr lang="en-US" sz="1800" dirty="0" smtClean="0"/>
              <a:t>-Science </a:t>
            </a:r>
            <a:r>
              <a:rPr lang="en-US" sz="1800" dirty="0" smtClean="0"/>
              <a:t>City (Data </a:t>
            </a:r>
            <a:r>
              <a:rPr lang="en-US" sz="1800" dirty="0" smtClean="0"/>
              <a:t>Park </a:t>
            </a:r>
            <a:r>
              <a:rPr lang="fr-FR" sz="1800" dirty="0" smtClean="0"/>
              <a:t>–</a:t>
            </a:r>
            <a:r>
              <a:rPr lang="en-US" sz="1800" dirty="0" smtClean="0"/>
              <a:t> Grid Port)</a:t>
            </a:r>
            <a:endParaRPr lang="en-US" sz="1800" dirty="0" smtClean="0"/>
          </a:p>
          <a:p>
            <a:pPr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New content on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</a:t>
            </a:r>
            <a:r>
              <a:rPr lang="fr-FR" sz="1800" dirty="0" err="1" smtClean="0"/>
              <a:t>island</a:t>
            </a:r>
            <a:endParaRPr lang="en-GB" sz="1800" dirty="0" smtClean="0"/>
          </a:p>
          <a:p>
            <a:pPr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err="1" smtClean="0"/>
              <a:t>Grid</a:t>
            </a:r>
            <a:r>
              <a:rPr lang="fr-FR" sz="1800" dirty="0" smtClean="0"/>
              <a:t> </a:t>
            </a:r>
            <a:r>
              <a:rPr lang="fr-FR" sz="1800" dirty="0" err="1" smtClean="0"/>
              <a:t>Cast</a:t>
            </a:r>
            <a:r>
              <a:rPr lang="fr-FR" sz="1800" dirty="0" smtClean="0"/>
              <a:t> participation to</a:t>
            </a:r>
            <a:r>
              <a:rPr lang="fr-FR" sz="1800" dirty="0" smtClean="0"/>
              <a:t> ?? </a:t>
            </a:r>
            <a:r>
              <a:rPr lang="fr-FR" sz="1800" dirty="0" err="1" smtClean="0"/>
              <a:t>events</a:t>
            </a:r>
            <a:endParaRPr lang="fr-FR" sz="1800" dirty="0" smtClean="0"/>
          </a:p>
          <a:p>
            <a:pPr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err="1" smtClean="0"/>
              <a:t>Regular</a:t>
            </a:r>
            <a:r>
              <a:rPr lang="fr-FR" sz="1800" dirty="0" smtClean="0"/>
              <a:t> update of </a:t>
            </a:r>
            <a:r>
              <a:rPr lang="fr-FR" sz="1800" dirty="0" err="1" smtClean="0"/>
              <a:t>GridCast</a:t>
            </a:r>
            <a:r>
              <a:rPr lang="fr-FR" sz="1800" dirty="0" smtClean="0"/>
              <a:t> blog</a:t>
            </a:r>
          </a:p>
          <a:p>
            <a:pPr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New guides </a:t>
            </a:r>
            <a:r>
              <a:rPr lang="fr-FR" sz="1800" dirty="0" err="1" smtClean="0"/>
              <a:t>added</a:t>
            </a:r>
            <a:r>
              <a:rPr lang="fr-FR" sz="1800" dirty="0" smtClean="0"/>
              <a:t> to the </a:t>
            </a:r>
            <a:r>
              <a:rPr lang="fr-FR" sz="1800" dirty="0" err="1" smtClean="0"/>
              <a:t>Grid</a:t>
            </a:r>
            <a:r>
              <a:rPr lang="fr-FR" sz="1800" dirty="0" smtClean="0"/>
              <a:t> </a:t>
            </a:r>
            <a:r>
              <a:rPr lang="fr-FR" sz="1800" dirty="0" smtClean="0"/>
              <a:t>Guide (+ 43)</a:t>
            </a:r>
          </a:p>
          <a:p>
            <a:pPr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RTM improvement</a:t>
            </a:r>
            <a:endParaRPr lang="en-GB" sz="1800" dirty="0" smtClean="0"/>
          </a:p>
          <a:p>
            <a:pPr eaLnBrk="1" hangingPunct="1">
              <a:lnSpc>
                <a:spcPct val="90000"/>
              </a:lnSpc>
            </a:pPr>
            <a:endParaRPr lang="en-GB" altLang="ja-JP" sz="20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ScienceTalk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GEE_template">
  <a:themeElements>
    <a:clrScheme name="">
      <a:dk1>
        <a:srgbClr val="2B519A"/>
      </a:dk1>
      <a:lt1>
        <a:srgbClr val="FFFFFF"/>
      </a:lt1>
      <a:dk2>
        <a:srgbClr val="F1AF00"/>
      </a:dk2>
      <a:lt2>
        <a:srgbClr val="F4CE00"/>
      </a:lt2>
      <a:accent1>
        <a:srgbClr val="000000"/>
      </a:accent1>
      <a:accent2>
        <a:srgbClr val="325FAF"/>
      </a:accent2>
      <a:accent3>
        <a:srgbClr val="FFFFFF"/>
      </a:accent3>
      <a:accent4>
        <a:srgbClr val="234483"/>
      </a:accent4>
      <a:accent5>
        <a:srgbClr val="AAAAAA"/>
      </a:accent5>
      <a:accent6>
        <a:srgbClr val="2C559E"/>
      </a:accent6>
      <a:hlink>
        <a:srgbClr val="AC3B8B"/>
      </a:hlink>
      <a:folHlink>
        <a:srgbClr val="904490"/>
      </a:folHlink>
    </a:clrScheme>
    <a:fontScheme name="1_EGEE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GE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4522</TotalTime>
  <Words>1804</Words>
  <Application>Microsoft Office PowerPoint</Application>
  <PresentationFormat>Présentation à l'écran (4:3)</PresentationFormat>
  <Paragraphs>464</Paragraphs>
  <Slides>29</Slides>
  <Notes>5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3</vt:i4>
      </vt:variant>
      <vt:variant>
        <vt:lpstr>Titres des diapositives</vt:lpstr>
      </vt:variant>
      <vt:variant>
        <vt:i4>29</vt:i4>
      </vt:variant>
    </vt:vector>
  </HeadingPairs>
  <TitlesOfParts>
    <vt:vector size="32" baseType="lpstr">
      <vt:lpstr>Default Design</vt:lpstr>
      <vt:lpstr>1_Default Design</vt:lpstr>
      <vt:lpstr>1_EGEE_template</vt:lpstr>
      <vt:lpstr>e-ScienceTalk – WP2</vt:lpstr>
      <vt:lpstr>WP2 Overview</vt:lpstr>
      <vt:lpstr>WP2 Objectives</vt:lpstr>
      <vt:lpstr>Web statistics -  Y2</vt:lpstr>
      <vt:lpstr>WP2 Major achievements</vt:lpstr>
      <vt:lpstr>e-ScienceTalk website</vt:lpstr>
      <vt:lpstr>e-ScienceTalk Event section</vt:lpstr>
      <vt:lpstr>e-ScienceTalk YouTube</vt:lpstr>
      <vt:lpstr>Diapositive 9</vt:lpstr>
      <vt:lpstr>WP2 Major achievements</vt:lpstr>
      <vt:lpstr>e-ScienceCity concept</vt:lpstr>
      <vt:lpstr>Diapositive 12</vt:lpstr>
      <vt:lpstr>e-ScienceCity website - 1</vt:lpstr>
      <vt:lpstr>e-ScienceCity website - 2</vt:lpstr>
      <vt:lpstr>e-ScienceCity website - 3</vt:lpstr>
      <vt:lpstr>Diapositive 16</vt:lpstr>
      <vt:lpstr>Diapositive 17</vt:lpstr>
      <vt:lpstr>Diapositive 18</vt:lpstr>
      <vt:lpstr>WP2 Major achievements</vt:lpstr>
      <vt:lpstr>Grid Cast - 1</vt:lpstr>
      <vt:lpstr>Diapositive 21</vt:lpstr>
      <vt:lpstr>WP2 Major achievements</vt:lpstr>
      <vt:lpstr>Grid Guide</vt:lpstr>
      <vt:lpstr>Grid Guide evolution</vt:lpstr>
      <vt:lpstr>WP2 Major achievements</vt:lpstr>
      <vt:lpstr>Real Time Monitor</vt:lpstr>
      <vt:lpstr>WP2 Issues</vt:lpstr>
      <vt:lpstr>WP2 Summary</vt:lpstr>
      <vt:lpstr>Diapositive 29</vt:lpstr>
    </vt:vector>
  </TitlesOfParts>
  <Company>CERN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Cristy Jane Burne</dc:creator>
  <cp:lastModifiedBy>André-Pierre OLIVIER</cp:lastModifiedBy>
  <cp:revision>272</cp:revision>
  <dcterms:created xsi:type="dcterms:W3CDTF">2013-09-03T04:25:42Z</dcterms:created>
  <dcterms:modified xsi:type="dcterms:W3CDTF">2013-09-03T10:59:17Z</dcterms:modified>
</cp:coreProperties>
</file>