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68" r:id="rId3"/>
    <p:sldId id="265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8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9/17/2013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ject_Administration_Committe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Contractual_docum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72817"/>
            <a:ext cx="7200800" cy="1827634"/>
          </a:xfrm>
        </p:spPr>
        <p:txBody>
          <a:bodyPr/>
          <a:lstStyle/>
          <a:p>
            <a:r>
              <a:rPr lang="en-GB" sz="3600" dirty="0" smtClean="0"/>
              <a:t>Project Administrative Committee</a:t>
            </a:r>
            <a:br>
              <a:rPr lang="en-GB" sz="3600" dirty="0" smtClean="0"/>
            </a:br>
            <a:r>
              <a:rPr lang="en-GB" sz="3600" dirty="0" smtClean="0"/>
              <a:t>19/09/2013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944216"/>
          </a:xfrm>
        </p:spPr>
        <p:txBody>
          <a:bodyPr/>
          <a:lstStyle/>
          <a:p>
            <a:r>
              <a:rPr lang="en-GB" sz="1600" dirty="0" smtClean="0"/>
              <a:t>Claire Devereux, STFC, Chair</a:t>
            </a:r>
          </a:p>
          <a:p>
            <a:r>
              <a:rPr lang="en-GB" sz="1600" dirty="0"/>
              <a:t>Catherine </a:t>
            </a:r>
            <a:r>
              <a:rPr lang="en-GB" sz="1600" dirty="0" err="1"/>
              <a:t>Gater</a:t>
            </a:r>
            <a:r>
              <a:rPr lang="en-GB" sz="1600" dirty="0"/>
              <a:t>, </a:t>
            </a:r>
            <a:r>
              <a:rPr lang="en-GB" sz="1600" dirty="0" smtClean="0"/>
              <a:t>EGI.eu Deputy Director</a:t>
            </a:r>
            <a:endParaRPr lang="en-GB" sz="1600" dirty="0"/>
          </a:p>
          <a:p>
            <a:r>
              <a:rPr lang="en-GB" sz="1600" dirty="0" smtClean="0"/>
              <a:t>Céline </a:t>
            </a:r>
            <a:r>
              <a:rPr lang="en-GB" sz="1600" dirty="0" err="1" smtClean="0"/>
              <a:t>Bitoune</a:t>
            </a:r>
            <a:r>
              <a:rPr lang="en-GB" sz="1600" dirty="0" smtClean="0"/>
              <a:t>, EGI Chief Finance Officer</a:t>
            </a:r>
          </a:p>
          <a:p>
            <a:r>
              <a:rPr lang="en-GB" sz="1600" dirty="0" err="1" smtClean="0"/>
              <a:t>Sjomara</a:t>
            </a:r>
            <a:r>
              <a:rPr lang="en-GB" sz="1600" dirty="0" smtClean="0"/>
              <a:t> </a:t>
            </a:r>
            <a:r>
              <a:rPr lang="en-GB" sz="1600" dirty="0" err="1" smtClean="0"/>
              <a:t>Specht</a:t>
            </a:r>
            <a:r>
              <a:rPr lang="en-GB" sz="1600" dirty="0" smtClean="0"/>
              <a:t>, Finance Assistant</a:t>
            </a:r>
          </a:p>
          <a:p>
            <a:endParaRPr lang="en-GB" sz="1600" dirty="0" smtClean="0"/>
          </a:p>
          <a:p>
            <a:r>
              <a:rPr lang="en-US" sz="1400" dirty="0"/>
              <a:t>WIKI Pages: </a:t>
            </a:r>
            <a:r>
              <a:rPr lang="en-US" sz="1400" dirty="0">
                <a:hlinkClick r:id="rId2"/>
              </a:rPr>
              <a:t>https://wiki.egi.eu/wiki/Project_Administration_Committee</a:t>
            </a:r>
            <a:endParaRPr lang="en-US" sz="1400" dirty="0"/>
          </a:p>
          <a:p>
            <a:endParaRPr lang="en-GB" sz="1600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8280920" cy="865187"/>
          </a:xfrm>
        </p:spPr>
        <p:txBody>
          <a:bodyPr/>
          <a:lstStyle/>
          <a:p>
            <a:r>
              <a:rPr lang="en-US" sz="4000" dirty="0" smtClean="0"/>
              <a:t>Financial report and Payments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340768"/>
            <a:ext cx="8281292" cy="4752528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sz="2000" dirty="0"/>
              <a:t>FINANCIAL REPORTING: 1/05/2012 - </a:t>
            </a:r>
            <a:r>
              <a:rPr lang="nl-NL" sz="2000" dirty="0" smtClean="0"/>
              <a:t>30/04/2013</a:t>
            </a:r>
          </a:p>
          <a:p>
            <a:pPr marL="685800" lvl="2" indent="-285750">
              <a:buFontTx/>
              <a:buChar char="-"/>
            </a:pPr>
            <a:r>
              <a:rPr lang="nl-NL" sz="1600" dirty="0" smtClean="0"/>
              <a:t>Session opened on 9 July and submitted on 12 August 2013; process delayed because Form C had to be finalised by each partner during holiday period</a:t>
            </a:r>
          </a:p>
          <a:p>
            <a:pPr marL="685800" lvl="2" indent="-285750">
              <a:buFontTx/>
              <a:buChar char="-"/>
            </a:pPr>
            <a:r>
              <a:rPr lang="nl-NL" sz="1600" dirty="0" smtClean="0"/>
              <a:t>Cost clarification requested on 16 August and submitted on 17 Sept 2013</a:t>
            </a:r>
            <a:endParaRPr lang="nl-NL" sz="16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EC total advance released: 21,004,491€ (max 21,250,000€)</a:t>
            </a:r>
          </a:p>
          <a:p>
            <a:pPr marL="742950" lvl="2" indent="-342900"/>
            <a:r>
              <a:rPr lang="en-US" sz="1600" dirty="0" smtClean="0"/>
              <a:t>Expected payment PY3: 245,509€ (</a:t>
            </a:r>
            <a:r>
              <a:rPr lang="en-US" sz="1200" dirty="0" smtClean="0"/>
              <a:t>capped </a:t>
            </a:r>
            <a:r>
              <a:rPr lang="en-US" sz="1200" dirty="0"/>
              <a:t>to </a:t>
            </a:r>
            <a:r>
              <a:rPr lang="en-US" sz="1200" dirty="0" smtClean="0"/>
              <a:t>85% of total budget)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 smtClean="0"/>
          </a:p>
          <a:p>
            <a:r>
              <a:rPr lang="en-US" sz="2000" dirty="0" smtClean="0"/>
              <a:t>EGI.eu distribution:</a:t>
            </a:r>
          </a:p>
          <a:p>
            <a:pPr lvl="1"/>
            <a:r>
              <a:rPr lang="en-US" sz="1600" dirty="0" smtClean="0"/>
              <a:t>Pre-financing and payments (PY1-PY2-PY3): 17,625,209 €</a:t>
            </a:r>
          </a:p>
          <a:p>
            <a:pPr lvl="1"/>
            <a:r>
              <a:rPr lang="en-US" sz="1600" dirty="0"/>
              <a:t>Costs claimed PY3: 6,187,956€</a:t>
            </a:r>
          </a:p>
          <a:p>
            <a:pPr lvl="1"/>
            <a:r>
              <a:rPr lang="en-GB" sz="1600" dirty="0" smtClean="0"/>
              <a:t>PY3 </a:t>
            </a:r>
            <a:r>
              <a:rPr lang="en-US" sz="1600" dirty="0" smtClean="0"/>
              <a:t>Subsequent payments after costs acceptance:</a:t>
            </a:r>
          </a:p>
          <a:p>
            <a:pPr lvl="2"/>
            <a:r>
              <a:rPr lang="en-US" sz="1200" dirty="0" smtClean="0"/>
              <a:t>(PQ11</a:t>
            </a:r>
            <a:r>
              <a:rPr lang="en-US" sz="1200" dirty="0"/>
              <a:t>): 1,074,609</a:t>
            </a:r>
            <a:r>
              <a:rPr lang="en-US" sz="1200" dirty="0" smtClean="0"/>
              <a:t>€ (Inc. release of payments for UCY and Russian NGI)</a:t>
            </a:r>
          </a:p>
          <a:p>
            <a:pPr lvl="2"/>
            <a:r>
              <a:rPr lang="en-US" sz="1200" dirty="0" smtClean="0"/>
              <a:t>Closure PY3: </a:t>
            </a:r>
            <a:r>
              <a:rPr lang="en-US" sz="1200" dirty="0"/>
              <a:t>max </a:t>
            </a:r>
            <a:r>
              <a:rPr lang="en-US" sz="1200" dirty="0" smtClean="0"/>
              <a:t>1,441,642€ (</a:t>
            </a:r>
            <a:r>
              <a:rPr lang="en-US" sz="1200" dirty="0" smtClean="0"/>
              <a:t>capped </a:t>
            </a:r>
            <a:r>
              <a:rPr lang="en-US" sz="1200" dirty="0" smtClean="0"/>
              <a:t>to 85% of partners’ budget) </a:t>
            </a:r>
          </a:p>
          <a:p>
            <a:pPr lvl="1"/>
            <a:r>
              <a:rPr lang="en-US" sz="1600" dirty="0" smtClean="0"/>
              <a:t>PY4 available </a:t>
            </a:r>
            <a:r>
              <a:rPr lang="en-US" sz="1600" dirty="0"/>
              <a:t>for payment: </a:t>
            </a:r>
            <a:r>
              <a:rPr lang="en-US" sz="1600" dirty="0" smtClean="0"/>
              <a:t>1,108,539€ </a:t>
            </a:r>
            <a:r>
              <a:rPr lang="en-US" sz="1400" dirty="0" smtClean="0"/>
              <a:t>(</a:t>
            </a:r>
            <a:r>
              <a:rPr lang="en-US" sz="1400" dirty="0" smtClean="0"/>
              <a:t>capped </a:t>
            </a:r>
            <a:r>
              <a:rPr lang="en-US" sz="1400" dirty="0" smtClean="0"/>
              <a:t>to 85% of project budget, 21,250M€)</a:t>
            </a:r>
            <a:endParaRPr lang="en-US" sz="1600" dirty="0" smtClean="0"/>
          </a:p>
          <a:p>
            <a:pPr lvl="2"/>
            <a:r>
              <a:rPr lang="en-US" sz="1200" dirty="0" smtClean="0"/>
              <a:t>for partners who have not reached yet the 85% cap</a:t>
            </a:r>
            <a:endParaRPr lang="en-US" sz="1200" dirty="0"/>
          </a:p>
          <a:p>
            <a:pPr lvl="2"/>
            <a:endParaRPr lang="en-US" sz="800" i="1" dirty="0" smtClean="0"/>
          </a:p>
          <a:p>
            <a:pPr marL="457200" lvl="1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51544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Project Administration</a:t>
            </a:r>
            <a:endParaRPr lang="en-US" sz="3600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9/17/2013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13"/>
          <p:cNvSpPr txBox="1">
            <a:spLocks/>
          </p:cNvSpPr>
          <p:nvPr/>
        </p:nvSpPr>
        <p:spPr bwMode="auto">
          <a:xfrm>
            <a:off x="611560" y="1340768"/>
            <a:ext cx="807561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Amendment Nr 2 accepted on 4 July 2013</a:t>
            </a:r>
          </a:p>
          <a:p>
            <a:endParaRPr lang="en-US" sz="2000" dirty="0" smtClean="0"/>
          </a:p>
          <a:p>
            <a:r>
              <a:rPr lang="en-GB" sz="2000" dirty="0" smtClean="0"/>
              <a:t>Revised </a:t>
            </a:r>
            <a:r>
              <a:rPr lang="en-GB" sz="2000" dirty="0"/>
              <a:t>Annex I dated 01/05/2012 replaces any former </a:t>
            </a:r>
            <a:r>
              <a:rPr lang="en-GB" sz="2000" dirty="0" smtClean="0"/>
              <a:t>version </a:t>
            </a:r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wiki.egi.eu/wiki/Contractual_documents</a:t>
            </a:r>
            <a:endParaRPr lang="en-GB" sz="1600" dirty="0" smtClean="0"/>
          </a:p>
          <a:p>
            <a:pPr lvl="1"/>
            <a:r>
              <a:rPr lang="en-GB" sz="1600" dirty="0" smtClean="0"/>
              <a:t>includes the federated cloud tasks (</a:t>
            </a:r>
            <a:r>
              <a:rPr lang="en-US" sz="1600" dirty="0" smtClean="0"/>
              <a:t>SA2.6N)</a:t>
            </a:r>
          </a:p>
          <a:p>
            <a:pPr lvl="1"/>
            <a:r>
              <a:rPr lang="en-US" sz="1600" dirty="0" smtClean="0"/>
              <a:t>and the WP8 created March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, 2013, ending April 2014;</a:t>
            </a:r>
          </a:p>
          <a:p>
            <a:endParaRPr lang="en-US" sz="2000" dirty="0"/>
          </a:p>
          <a:p>
            <a:r>
              <a:rPr lang="en-US" sz="2000" dirty="0" smtClean="0"/>
              <a:t>Amendment N3 in preparation: request for extension for 6M or 8M (recommended by the reviewers);</a:t>
            </a:r>
          </a:p>
          <a:p>
            <a:endParaRPr lang="en-US" sz="2000" dirty="0"/>
          </a:p>
          <a:p>
            <a:r>
              <a:rPr lang="en-GB" sz="2000" dirty="0" smtClean="0"/>
              <a:t>PPT2: </a:t>
            </a:r>
            <a:r>
              <a:rPr lang="en-GB" sz="2000" dirty="0"/>
              <a:t>implemented in June 2013 for project period starting from May </a:t>
            </a:r>
            <a:r>
              <a:rPr lang="en-GB" sz="2000" dirty="0" smtClean="0"/>
              <a:t>2013</a:t>
            </a:r>
          </a:p>
          <a:p>
            <a:pPr lvl="1"/>
            <a:r>
              <a:rPr lang="en-GB" sz="1600" dirty="0" smtClean="0"/>
              <a:t> Bugs </a:t>
            </a:r>
            <a:r>
              <a:rPr lang="en-GB" sz="1600" dirty="0"/>
              <a:t>have been corrected </a:t>
            </a:r>
            <a:r>
              <a:rPr lang="en-GB" sz="1600" dirty="0" smtClean="0"/>
              <a:t>- mainly </a:t>
            </a:r>
            <a:r>
              <a:rPr lang="en-GB" sz="1600" dirty="0" smtClean="0"/>
              <a:t>due to conflicts </a:t>
            </a:r>
            <a:r>
              <a:rPr lang="en-GB" sz="1600" dirty="0" smtClean="0"/>
              <a:t>when using the common </a:t>
            </a:r>
            <a:r>
              <a:rPr lang="en-GB" sz="1600"/>
              <a:t>database </a:t>
            </a:r>
            <a:r>
              <a:rPr lang="en-GB" sz="1600" smtClean="0"/>
              <a:t>containing </a:t>
            </a:r>
            <a:r>
              <a:rPr lang="en-GB" sz="1600" dirty="0" smtClean="0"/>
              <a:t>CERN staff and project members</a:t>
            </a:r>
            <a:r>
              <a:rPr lang="en-GB" sz="1600" dirty="0" smtClean="0"/>
              <a:t>.</a:t>
            </a:r>
            <a:r>
              <a:rPr lang="en-GB" sz="1600" dirty="0"/>
              <a:t/>
            </a:r>
            <a:br>
              <a:rPr lang="en-GB" sz="1600" dirty="0"/>
            </a:br>
            <a:endParaRPr lang="en-US" sz="1600" dirty="0" smtClean="0"/>
          </a:p>
          <a:p>
            <a:pPr lvl="3"/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sz="2000" dirty="0" smtClean="0"/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928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800" dirty="0" smtClean="0"/>
              <a:t>Questions &amp; Answers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3045</TotalTime>
  <Words>298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Project Administrative Committee 19/09/2013 </vt:lpstr>
      <vt:lpstr>Financial report and Payments</vt:lpstr>
      <vt:lpstr>Project Administration</vt:lpstr>
      <vt:lpstr>PowerPoint Presentation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Administrative Committee</dc:title>
  <dc:creator>celine bitoune</dc:creator>
  <cp:lastModifiedBy>cbitoune</cp:lastModifiedBy>
  <cp:revision>108</cp:revision>
  <dcterms:created xsi:type="dcterms:W3CDTF">2010-09-15T08:28:04Z</dcterms:created>
  <dcterms:modified xsi:type="dcterms:W3CDTF">2013-09-17T13:13:48Z</dcterms:modified>
</cp:coreProperties>
</file>