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51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38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85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3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55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1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5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58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7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44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862-BA50-40CA-884F-12F6541A75FA}" type="datetimeFigureOut">
              <a:rPr lang="en-GB" smtClean="0"/>
              <a:t>19/12/2013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82EE7-D0CE-47DB-A5BF-4C75E785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5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GOCDB/Release4/Development/ExtensibilityMechanism" TargetMode="External"/><Relationship Id="rId2" Type="http://schemas.openxmlformats.org/officeDocument/2006/relationships/hyperlink" Target="https://gocdb-test.esc.rl.ac.uk/v5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f.org/documents/GFD.209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GocDB Extensibility Mechanism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Meredith</a:t>
            </a:r>
          </a:p>
          <a:p>
            <a:r>
              <a:rPr lang="en-GB" dirty="0" smtClean="0"/>
              <a:t>James McCarthy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380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We are expecting to release GocDB Version 5.2 with extensions in January. </a:t>
            </a:r>
          </a:p>
          <a:p>
            <a:endParaRPr lang="en-GB" dirty="0" smtClean="0"/>
          </a:p>
          <a:p>
            <a:r>
              <a:rPr lang="en-GB" dirty="0" smtClean="0"/>
              <a:t>Currently version 5.2 and all the features shown here are available to test on the GocDB test server (please have a play/feedback welcome):</a:t>
            </a:r>
          </a:p>
          <a:p>
            <a:pPr marL="400050" lvl="1" indent="0">
              <a:buNone/>
            </a:pPr>
            <a:r>
              <a:rPr lang="en-GB" dirty="0" smtClean="0">
                <a:hlinkClick r:id="rId2"/>
              </a:rPr>
              <a:t>https://gocdb-test.esc.rl.ac.uk/v5/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For a full set of examples and working links to see the output view the GocDB wiki page for Extensibility Mechanism: </a:t>
            </a:r>
          </a:p>
          <a:p>
            <a:pPr marL="400050" lvl="1" indent="0">
              <a:buNone/>
            </a:pPr>
            <a:r>
              <a:rPr lang="en-GB" dirty="0" smtClean="0">
                <a:hlinkClick r:id="rId3"/>
              </a:rPr>
              <a:t>https://wiki.egi.eu/wiki/GOCDB/Release4/Development/ExtensibilityMechanism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01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Proposal: Open Access GOCDB Instance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Read only</a:t>
            </a:r>
          </a:p>
          <a:p>
            <a:r>
              <a:rPr lang="en-GB" dirty="0" smtClean="0"/>
              <a:t>Selected Web </a:t>
            </a:r>
            <a:r>
              <a:rPr lang="en-GB" dirty="0"/>
              <a:t>portal views </a:t>
            </a:r>
            <a:r>
              <a:rPr lang="en-GB" dirty="0" smtClean="0"/>
              <a:t>only with </a:t>
            </a:r>
            <a:r>
              <a:rPr lang="en-GB" dirty="0"/>
              <a:t>sensitive information hidden (e.g. emails, IPs</a:t>
            </a:r>
            <a:r>
              <a:rPr lang="en-GB" dirty="0" smtClean="0"/>
              <a:t>?)</a:t>
            </a:r>
          </a:p>
          <a:p>
            <a:r>
              <a:rPr lang="en-GB" dirty="0" smtClean="0"/>
              <a:t>To improve visibility of EGI: allow anyone to browse EGI’s NGIs, Sites, available Services etc.  </a:t>
            </a:r>
          </a:p>
          <a:p>
            <a:r>
              <a:rPr lang="en-GB" dirty="0" smtClean="0"/>
              <a:t>No authentication, no client certificates </a:t>
            </a:r>
          </a:p>
          <a:p>
            <a:r>
              <a:rPr lang="en-GB" dirty="0" smtClean="0"/>
              <a:t>No login or per-user info (no </a:t>
            </a:r>
            <a:r>
              <a:rPr lang="en-GB" dirty="0" err="1" smtClean="0"/>
              <a:t>MySites</a:t>
            </a:r>
            <a:r>
              <a:rPr lang="en-GB" dirty="0" smtClean="0"/>
              <a:t>/Roles/edit)</a:t>
            </a:r>
          </a:p>
          <a:p>
            <a:r>
              <a:rPr lang="en-GB" dirty="0" smtClean="0"/>
              <a:t>No PI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9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Key=Value pairs added to </a:t>
            </a:r>
            <a:r>
              <a:rPr lang="en-GB" sz="3200" dirty="0" err="1" smtClean="0"/>
              <a:t>ServiceGroups</a:t>
            </a:r>
            <a:r>
              <a:rPr lang="en-GB" sz="3200" dirty="0" smtClean="0"/>
              <a:t> ?</a:t>
            </a:r>
          </a:p>
          <a:p>
            <a:r>
              <a:rPr lang="en-GB" sz="3200" dirty="0" smtClean="0"/>
              <a:t>Reserved Key=Value pairs ?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1158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Adding Key Value Pairs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4525963"/>
          </a:xfrm>
        </p:spPr>
        <p:txBody>
          <a:bodyPr/>
          <a:lstStyle/>
          <a:p>
            <a:r>
              <a:rPr lang="en-GB" dirty="0" smtClean="0"/>
              <a:t>Custom key=value pairs can be added to any Site or Service by users who have necessary roles </a:t>
            </a:r>
            <a:r>
              <a:rPr lang="en-GB" dirty="0" smtClean="0"/>
              <a:t>(</a:t>
            </a:r>
            <a:r>
              <a:rPr lang="en-GB" dirty="0" smtClean="0"/>
              <a:t>e.g. </a:t>
            </a:r>
            <a:r>
              <a:rPr lang="en-GB" dirty="0" err="1" smtClean="0"/>
              <a:t>SiteAdmins</a:t>
            </a:r>
            <a:r>
              <a:rPr lang="en-GB" dirty="0" smtClean="0"/>
              <a:t>).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1" t="59043" r="10831" b="11178"/>
          <a:stretch/>
        </p:blipFill>
        <p:spPr bwMode="auto">
          <a:xfrm>
            <a:off x="107504" y="2708920"/>
            <a:ext cx="6552728" cy="233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1" t="70312" r="10833" b="10287"/>
          <a:stretch/>
        </p:blipFill>
        <p:spPr bwMode="auto">
          <a:xfrm>
            <a:off x="1475656" y="4653136"/>
            <a:ext cx="72008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17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813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site or service can define multiple key value pairs with the same name, e.g. VO=A, VO=B, VO=C etc.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Valid key names can be made using any alpha numeric characters and: </a:t>
            </a:r>
            <a:r>
              <a:rPr lang="en-GB" b="1" i="1" dirty="0" smtClean="0">
                <a:solidFill>
                  <a:srgbClr val="00B050"/>
                </a:solidFill>
              </a:rPr>
              <a:t>@ - [ ] + 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Valid key values can use any character except for: </a:t>
            </a:r>
            <a:r>
              <a:rPr lang="en-GB" b="1" i="1" dirty="0" smtClean="0">
                <a:solidFill>
                  <a:srgbClr val="FF0000"/>
                </a:solidFill>
              </a:rPr>
              <a:t> ` ’ ” ( 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Allow users to provide URL’s and comma separated lists and other complex strings as key values.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49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PI Integration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New PI parameter </a:t>
            </a:r>
            <a:r>
              <a:rPr lang="en-GB" i="1" dirty="0" smtClean="0"/>
              <a:t>‘</a:t>
            </a:r>
            <a:r>
              <a:rPr lang="en-GB" i="1" dirty="0" smtClean="0">
                <a:solidFill>
                  <a:srgbClr val="FF0000"/>
                </a:solidFill>
              </a:rPr>
              <a:t>extensions</a:t>
            </a:r>
            <a:r>
              <a:rPr lang="en-GB" i="1" dirty="0" smtClean="0"/>
              <a:t>’ </a:t>
            </a:r>
            <a:r>
              <a:rPr lang="en-GB" dirty="0" smtClean="0"/>
              <a:t>added to filter the following PI methods by key value pairs:</a:t>
            </a:r>
          </a:p>
          <a:p>
            <a:pPr lvl="1"/>
            <a:r>
              <a:rPr lang="en-GB" dirty="0" err="1" smtClean="0"/>
              <a:t>get_site</a:t>
            </a:r>
            <a:endParaRPr lang="en-GB" dirty="0" smtClean="0"/>
          </a:p>
          <a:p>
            <a:pPr lvl="1"/>
            <a:r>
              <a:rPr lang="en-GB" dirty="0" err="1" smtClean="0"/>
              <a:t>get_site_list</a:t>
            </a:r>
            <a:endParaRPr lang="en-GB" dirty="0" smtClean="0"/>
          </a:p>
          <a:p>
            <a:pPr lvl="1"/>
            <a:r>
              <a:rPr lang="en-GB" dirty="0" err="1" smtClean="0"/>
              <a:t>get_service_endpoint</a:t>
            </a:r>
            <a:endParaRPr lang="en-GB" dirty="0" smtClean="0"/>
          </a:p>
          <a:p>
            <a:pPr marL="514350" indent="-457200"/>
            <a:r>
              <a:rPr lang="en-GB" dirty="0" smtClean="0"/>
              <a:t>Format </a:t>
            </a:r>
            <a:r>
              <a:rPr lang="en-GB" dirty="0"/>
              <a:t>of </a:t>
            </a:r>
            <a:r>
              <a:rPr lang="en-GB" dirty="0" smtClean="0"/>
              <a:t>'extensions</a:t>
            </a:r>
            <a:r>
              <a:rPr lang="en-GB" dirty="0"/>
              <a:t>' expression is one or more (key=value) pairs enclosed in brackets. </a:t>
            </a:r>
            <a:endParaRPr lang="en-GB" dirty="0" smtClean="0"/>
          </a:p>
          <a:p>
            <a:pPr marL="514350" indent="-457200"/>
            <a:r>
              <a:rPr lang="en-GB" dirty="0" smtClean="0"/>
              <a:t>(</a:t>
            </a:r>
            <a:r>
              <a:rPr lang="en-GB" dirty="0"/>
              <a:t>K=v) pairs can be optionally prefixed </a:t>
            </a:r>
            <a:r>
              <a:rPr lang="en-GB" dirty="0" smtClean="0"/>
              <a:t>with: </a:t>
            </a:r>
            <a:r>
              <a:rPr lang="en-GB" dirty="0"/>
              <a:t>AND, OR, </a:t>
            </a:r>
            <a:r>
              <a:rPr lang="en-GB" dirty="0" smtClean="0"/>
              <a:t>NOT.</a:t>
            </a:r>
          </a:p>
          <a:p>
            <a:pPr marL="514350" indent="-457200"/>
            <a:r>
              <a:rPr lang="en-GB" dirty="0" smtClean="0"/>
              <a:t>AND </a:t>
            </a:r>
            <a:r>
              <a:rPr lang="en-GB" dirty="0"/>
              <a:t>is </a:t>
            </a:r>
            <a:r>
              <a:rPr lang="en-GB" dirty="0" smtClean="0"/>
              <a:t>assumed if no operator supplied.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6133946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AND(key1=</a:t>
            </a:r>
            <a:r>
              <a:rPr lang="en-GB" sz="2400" dirty="0" err="1" smtClean="0">
                <a:solidFill>
                  <a:srgbClr val="FF0000"/>
                </a:solidFill>
              </a:rPr>
              <a:t>val</a:t>
            </a:r>
            <a:r>
              <a:rPr lang="en-GB" sz="2400" dirty="0">
                <a:solidFill>
                  <a:srgbClr val="FF0000"/>
                </a:solidFill>
              </a:rPr>
              <a:t>)(key2=va2)</a:t>
            </a:r>
            <a:r>
              <a:rPr lang="en-GB" sz="2400" dirty="0">
                <a:solidFill>
                  <a:srgbClr val="0070C0"/>
                </a:solidFill>
              </a:rPr>
              <a:t>OR(key3=val3)(key4=val4)</a:t>
            </a:r>
            <a:r>
              <a:rPr lang="en-GB" sz="2400" dirty="0">
                <a:solidFill>
                  <a:srgbClr val="00B050"/>
                </a:solidFill>
              </a:rPr>
              <a:t>NOT(key5=val5</a:t>
            </a:r>
            <a:r>
              <a:rPr lang="en-GB" sz="2400" dirty="0" smtClean="0">
                <a:solidFill>
                  <a:srgbClr val="00B050"/>
                </a:solidFill>
              </a:rPr>
              <a:t>)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5278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Extensions Querying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Users can supply a simply query to filter results by extensions: 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A </a:t>
            </a:r>
            <a:r>
              <a:rPr lang="en-GB" sz="2400" dirty="0" err="1" smtClean="0"/>
              <a:t>get_site</a:t>
            </a:r>
            <a:r>
              <a:rPr lang="en-GB" sz="2400" dirty="0" smtClean="0"/>
              <a:t> request filtering for a single key value pair:</a:t>
            </a:r>
          </a:p>
          <a:p>
            <a:pPr marL="0" indent="0">
              <a:buNone/>
            </a:pPr>
            <a:r>
              <a:rPr lang="en-GB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?method=</a:t>
            </a:r>
            <a:r>
              <a:rPr lang="en-GB" sz="2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get_site&amp;extensions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=(VO=Alice)</a:t>
            </a:r>
          </a:p>
          <a:p>
            <a:pPr marL="0" indent="0">
              <a:buNone/>
            </a:pPr>
            <a:endParaRPr lang="en-GB" sz="2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/>
              <a:t>Wildcard searches are supported by not supplying a key value:</a:t>
            </a:r>
          </a:p>
          <a:p>
            <a:pPr marL="0" indent="0">
              <a:buNone/>
            </a:pPr>
            <a:r>
              <a:rPr lang="en-GB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?method=</a:t>
            </a:r>
            <a:r>
              <a:rPr lang="en-GB" sz="2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get_site&amp;extensions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=(VO=)</a:t>
            </a:r>
          </a:p>
          <a:p>
            <a:pPr marL="0" indent="0">
              <a:buNone/>
            </a:pPr>
            <a:endParaRPr lang="en-GB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2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5649491"/>
          </a:xfrm>
        </p:spPr>
        <p:txBody>
          <a:bodyPr>
            <a:noAutofit/>
          </a:bodyPr>
          <a:lstStyle/>
          <a:p>
            <a:r>
              <a:rPr lang="en-GB" sz="2800" dirty="0" smtClean="0"/>
              <a:t>Multiple key value pairs can be specified:</a:t>
            </a:r>
          </a:p>
          <a:p>
            <a:pPr marL="0" indent="0">
              <a:buNone/>
            </a:pPr>
            <a:r>
              <a:rPr lang="en-GB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get_site&amp;extensions</a:t>
            </a:r>
            <a:r>
              <a:rPr lang="en-GB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=(VO=Alice)(VO=Atlas)(VO=LHCB)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Operators AND,OR, NOT can also be supplied with the query:</a:t>
            </a:r>
          </a:p>
          <a:p>
            <a:pPr marL="0" indent="0">
              <a:buNone/>
            </a:pPr>
            <a:r>
              <a:rPr lang="en-GB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get_site&amp;extensions</a:t>
            </a:r>
            <a:r>
              <a:rPr lang="en-GB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=AND(VO=Alice)(VO=Atlas)OR(VO=CMS)(VO=X)NOT(VO=LHCB</a:t>
            </a:r>
            <a:r>
              <a:rPr lang="en-GB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12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Extension filtering will work in conjunction with all previously supported filtering parameters: 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get_site&amp;extensions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=OR(VO=Alice)NOT(VO=LHCB)&amp;scope=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EGI&amp;roc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=NGI_UK</a:t>
            </a:r>
            <a:r>
              <a:rPr lang="en-GB" sz="1600" b="1" dirty="0"/>
              <a:t/>
            </a:r>
            <a:br>
              <a:rPr lang="en-GB" sz="1600" b="1" dirty="0"/>
            </a:br>
            <a:endParaRPr lang="en-GB" sz="16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4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Downtime Filtering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get_downtimed</a:t>
            </a:r>
            <a:r>
              <a:rPr lang="en-GB" dirty="0" smtClean="0"/>
              <a:t> and new </a:t>
            </a:r>
            <a:r>
              <a:rPr lang="en-GB" dirty="0" err="1" smtClean="0"/>
              <a:t>get_downtime_nested_services</a:t>
            </a:r>
            <a:r>
              <a:rPr lang="en-GB" dirty="0" smtClean="0"/>
              <a:t> will support the filters </a:t>
            </a:r>
            <a:r>
              <a:rPr lang="en-GB" i="1" dirty="0" smtClean="0"/>
              <a:t>‘</a:t>
            </a:r>
            <a:r>
              <a:rPr lang="en-GB" i="1" dirty="0" err="1" smtClean="0">
                <a:solidFill>
                  <a:srgbClr val="FF0000"/>
                </a:solidFill>
              </a:rPr>
              <a:t>site_extensions</a:t>
            </a:r>
            <a:r>
              <a:rPr lang="en-GB" i="1" dirty="0" smtClean="0"/>
              <a:t>’</a:t>
            </a:r>
            <a:r>
              <a:rPr lang="en-GB" dirty="0" smtClean="0"/>
              <a:t> and </a:t>
            </a:r>
            <a:r>
              <a:rPr lang="en-GB" i="1" dirty="0" smtClean="0"/>
              <a:t>‘</a:t>
            </a:r>
            <a:r>
              <a:rPr lang="en-GB" i="1" dirty="0" err="1" smtClean="0">
                <a:solidFill>
                  <a:srgbClr val="FF0000"/>
                </a:solidFill>
              </a:rPr>
              <a:t>service_extensions</a:t>
            </a:r>
            <a:r>
              <a:rPr lang="en-GB" i="1" dirty="0" smtClean="0"/>
              <a:t>’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These will allow users to filter downtime results by either service or site extensions or both.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10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XML 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New &lt;EXTENSIONS&gt; element that will nest multiple &lt;EXTENSION&gt; elements. </a:t>
            </a:r>
          </a:p>
          <a:p>
            <a:endParaRPr lang="en-GB" dirty="0" smtClean="0"/>
          </a:p>
          <a:p>
            <a:r>
              <a:rPr lang="en-GB" dirty="0" smtClean="0"/>
              <a:t>Each &lt;EXTENSION&gt; nests a &lt;LOCAL_ID&gt;, &lt;KEY&gt;, and &lt;VALUE&gt; field to represent the key value data. </a:t>
            </a:r>
          </a:p>
          <a:p>
            <a:endParaRPr lang="en-GB" dirty="0"/>
          </a:p>
          <a:p>
            <a:r>
              <a:rPr lang="en-GB" dirty="0" smtClean="0"/>
              <a:t>&lt;LOCAL_ID&gt; is unique to each key value pair. </a:t>
            </a:r>
          </a:p>
          <a:p>
            <a:endParaRPr lang="en-GB" dirty="0" smtClean="0"/>
          </a:p>
          <a:p>
            <a:r>
              <a:rPr lang="en-GB" dirty="0" smtClean="0"/>
              <a:t>This follows OGF Glue2 XML rendering extensibility mechanism (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www.ogf.org/documents/GFD.209.pdf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40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60647"/>
            <a:ext cx="8280920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</a:t>
            </a:r>
            <a:r>
              <a:rPr lang="en-GB" sz="1100" i="1" dirty="0">
                <a:latin typeface="Courier New" panose="02070309020205020404" pitchFamily="49" charset="0"/>
                <a:cs typeface="Courier New" panose="02070309020205020404" pitchFamily="49" charset="0"/>
              </a:rPr>
              <a:t>"1.0" encoding="UTF-8"?&gt;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&lt;results&gt;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&lt;SITE ID=</a:t>
            </a:r>
            <a:r>
              <a:rPr lang="en-GB" sz="1100" i="1" dirty="0">
                <a:latin typeface="Courier New" panose="02070309020205020404" pitchFamily="49" charset="0"/>
                <a:cs typeface="Courier New" panose="02070309020205020404" pitchFamily="49" charset="0"/>
              </a:rPr>
              <a:t>"259" PRIMARY_KEY="458G0" NAME="NGS-HECTOR"&gt;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&lt;PRIMARY_KEY&gt;458G0&lt;/PRIMARY_KEY&gt;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&lt;SHORT_NAME&gt;NGS-HECTOR&lt;/SHORT_NAME&gt;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&lt;OFFICIAL_NAME&gt;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HeCTOR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UK National Supercomputing Service &lt;/OFFICIAL_NAME&gt;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&lt;SITE_DESCRIPTION&gt;Pending&lt;/SITE_DESCRIPTION&gt;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&lt;GOCDB_PORTAL_URL&gt;</a:t>
            </a:r>
          </a:p>
          <a:p>
            <a:pPr lvl="1"/>
            <a:r>
              <a:rPr lang="en-GB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https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://127.0.0.1/DoctrineP/index.php?Page_Type=Siteampid=259 &lt;/GOCDB_PORTAL_URL&gt;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&lt;HOME_URL&gt;www.hector.ac.uk&lt;/HOME_URL&gt;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&lt;CONTACT_EMAIL&gt;support@hector.ac.uk&lt;/CONTACT_EMAIL&gt;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&lt;CONTACT_TEL&gt;0131-650 5029&lt;/CONTACT_TEL&gt;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&lt;COUNTRY_CODE&gt;GB&lt;/COUNTRY_CODE&gt;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&lt;COUNTRY&gt;United Kingdom&lt;/COUNTRY&gt;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&lt;ROC&gt;NGI_UK&lt;/ROC&gt;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&lt;SUBGRID&gt;NGS&lt;/SUBGRID&gt;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&lt;PRODUCTION_INFRASTRUCTURE&gt;Production&lt;/PRODUCTION_INFRASTRUCTURE&gt;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&lt;CERTIFICATION_STATUS&gt;Uncertified&lt;/CERTIFICATION_STATUS&gt;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&lt;TIMEZONE&gt;UTC&lt;/TIMEZONE&gt;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&lt;CSIRT_EMAIL&gt;helpdesk@hector.ac.uk&lt;/CSIRT_EMAIL&gt;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&lt;DOMAIN&gt;</a:t>
            </a:r>
          </a:p>
          <a:p>
            <a:pPr lvl="1"/>
            <a:r>
              <a:rPr lang="en-GB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DOMAIN_NAME&gt;hector.ac.uk&lt;/DOMAIN_NAME&gt;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&lt;/DOMAIN&gt;</a:t>
            </a:r>
          </a:p>
          <a:p>
            <a:pPr lvl="1"/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&lt;EXTENSIONS&gt;</a:t>
            </a:r>
          </a:p>
          <a:p>
            <a:pPr lvl="2"/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&lt;EXTENSION&gt;</a:t>
            </a:r>
          </a:p>
          <a:p>
            <a:pPr lvl="2"/>
            <a:r>
              <a:rPr lang="en-GB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LOCAL_ID&gt;24&lt;/LOCAL_ID&gt;</a:t>
            </a:r>
          </a:p>
          <a:p>
            <a:pPr lvl="2"/>
            <a:r>
              <a:rPr lang="en-GB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KEY&gt;VO&lt;/KEY&gt;</a:t>
            </a:r>
          </a:p>
          <a:p>
            <a:pPr lvl="2"/>
            <a:r>
              <a:rPr lang="en-GB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VALUE&gt;LHCB&lt;/VALUE&gt;</a:t>
            </a:r>
          </a:p>
          <a:p>
            <a:pPr lvl="2"/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&lt;/EXTENSION&gt;</a:t>
            </a:r>
          </a:p>
          <a:p>
            <a:pPr lvl="2"/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&lt;EXTENSION&gt;</a:t>
            </a:r>
          </a:p>
          <a:p>
            <a:pPr lvl="2"/>
            <a:r>
              <a:rPr lang="en-GB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LOCAL_ID&gt;21&lt;/LOCAL_ID&gt;</a:t>
            </a:r>
          </a:p>
          <a:p>
            <a:pPr lvl="2"/>
            <a:r>
              <a:rPr lang="en-GB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KEY&gt;VO&lt;/KEY&gt;</a:t>
            </a:r>
          </a:p>
          <a:p>
            <a:pPr lvl="2"/>
            <a:r>
              <a:rPr lang="en-GB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VALUE&gt;Alice&lt;/VALUE&gt;</a:t>
            </a:r>
          </a:p>
          <a:p>
            <a:pPr lvl="2"/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&lt;/EXTENSION&gt;</a:t>
            </a:r>
          </a:p>
          <a:p>
            <a:pPr lvl="1"/>
            <a:r>
              <a:rPr lang="en-GB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GB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EXTENSIONS&gt;</a:t>
            </a:r>
          </a:p>
          <a:p>
            <a:pPr lvl="1"/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&lt;/SITE&gt;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&lt;/results&gt; </a:t>
            </a:r>
          </a:p>
        </p:txBody>
      </p:sp>
    </p:spTree>
    <p:extLst>
      <p:ext uri="{BB962C8B-B14F-4D97-AF65-F5344CB8AC3E}">
        <p14:creationId xmlns:p14="http://schemas.microsoft.com/office/powerpoint/2010/main" val="44795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503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GocDB Extensibility Mechanism</vt:lpstr>
      <vt:lpstr>Adding Key Value Pairs</vt:lpstr>
      <vt:lpstr>PowerPoint Presentation</vt:lpstr>
      <vt:lpstr>PI Integration </vt:lpstr>
      <vt:lpstr>Extensions Querying</vt:lpstr>
      <vt:lpstr>PowerPoint Presentation</vt:lpstr>
      <vt:lpstr>Downtime Filtering</vt:lpstr>
      <vt:lpstr>XML Output</vt:lpstr>
      <vt:lpstr>PowerPoint Presentation</vt:lpstr>
      <vt:lpstr>PowerPoint Presentation</vt:lpstr>
      <vt:lpstr>Proposal: Open Access GOCDB Instance</vt:lpstr>
      <vt:lpstr>Questions?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GocDB Extensibility Mechanism</dc:title>
  <dc:creator>Mccarthy, James (STFC,RAL,SC)</dc:creator>
  <cp:lastModifiedBy>David Meredith</cp:lastModifiedBy>
  <cp:revision>14</cp:revision>
  <dcterms:created xsi:type="dcterms:W3CDTF">2013-12-16T09:53:59Z</dcterms:created>
  <dcterms:modified xsi:type="dcterms:W3CDTF">2013-12-19T09:40:04Z</dcterms:modified>
</cp:coreProperties>
</file>