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0"/>
  </p:notesMasterIdLst>
  <p:sldIdLst>
    <p:sldId id="256" r:id="rId2"/>
    <p:sldId id="257" r:id="rId3"/>
    <p:sldId id="258" r:id="rId4"/>
    <p:sldId id="259" r:id="rId5"/>
    <p:sldId id="260" r:id="rId6"/>
    <p:sldId id="262" r:id="rId7"/>
    <p:sldId id="265" r:id="rId8"/>
    <p:sldId id="264"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6126FD-4FB2-4B71-B16B-1671E3100C71}" type="datetimeFigureOut">
              <a:rPr lang="en-US"/>
              <a:pPr>
                <a:defRPr/>
              </a:pPr>
              <a:t>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6F4F446-9B3C-4730-9FC6-2D81E817B887}" type="slidenum">
              <a:rPr lang="en-US"/>
              <a:pPr>
                <a:defRPr/>
              </a:pPr>
              <a:t>‹#›</a:t>
            </a:fld>
            <a:endParaRPr lang="en-US"/>
          </a:p>
        </p:txBody>
      </p:sp>
    </p:spTree>
    <p:extLst>
      <p:ext uri="{BB962C8B-B14F-4D97-AF65-F5344CB8AC3E}">
        <p14:creationId xmlns:p14="http://schemas.microsoft.com/office/powerpoint/2010/main" val="13851045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eaLnBrk="1" hangingPunct="1"/>
              <a:r>
                <a:rPr lang="en-GB" altLang="en-US"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r" eaLnBrk="1" hangingPunct="1">
              <a:spcBef>
                <a:spcPts val="875"/>
              </a:spcBef>
            </a:pPr>
            <a:r>
              <a:rPr lang="en-GB" altLang="en-US"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eaLnBrk="1" hangingPunct="1">
              <a:spcBef>
                <a:spcPts val="875"/>
              </a:spcBef>
            </a:pPr>
            <a:r>
              <a:rPr lang="en-GB" altLang="en-US"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1/30/2014</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6CD392BD-CCBA-48F7-8739-DF8BB32B249C}" type="slidenum">
              <a:rPr lang="en-US"/>
              <a:pPr>
                <a:defRPr/>
              </a:pPr>
              <a:t>‹#›</a:t>
            </a:fld>
            <a:endParaRPr lang="en-US" dirty="0"/>
          </a:p>
        </p:txBody>
      </p:sp>
    </p:spTree>
    <p:extLst>
      <p:ext uri="{BB962C8B-B14F-4D97-AF65-F5344CB8AC3E}">
        <p14:creationId xmlns:p14="http://schemas.microsoft.com/office/powerpoint/2010/main" val="101688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CD59978-A150-421B-AA99-C6BD54AA1427}" type="datetimeFigureOut">
              <a:rPr lang="en-US"/>
              <a:pPr>
                <a:defRPr/>
              </a:pPr>
              <a:t>1/30/2014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626EE7-8D54-49A0-A904-FBA5C16D68E3}" type="slidenum">
              <a:rPr lang="en-US"/>
              <a:pPr>
                <a:defRPr/>
              </a:pPr>
              <a:t>‹#›</a:t>
            </a:fld>
            <a:endParaRPr lang="en-US" dirty="0"/>
          </a:p>
        </p:txBody>
      </p:sp>
    </p:spTree>
    <p:extLst>
      <p:ext uri="{BB962C8B-B14F-4D97-AF65-F5344CB8AC3E}">
        <p14:creationId xmlns:p14="http://schemas.microsoft.com/office/powerpoint/2010/main" val="385762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D270D95-F601-4C8B-A0C1-82046FA3DC2E}" type="datetimeFigureOut">
              <a:rPr lang="en-US"/>
              <a:pPr>
                <a:defRPr/>
              </a:pPr>
              <a:t>1/30/2014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FB43EF-100C-45D1-B296-971928F7B6F9}" type="slidenum">
              <a:rPr lang="en-US"/>
              <a:pPr>
                <a:defRPr/>
              </a:pPr>
              <a:t>‹#›</a:t>
            </a:fld>
            <a:endParaRPr lang="en-US" dirty="0"/>
          </a:p>
        </p:txBody>
      </p:sp>
    </p:spTree>
    <p:extLst>
      <p:ext uri="{BB962C8B-B14F-4D97-AF65-F5344CB8AC3E}">
        <p14:creationId xmlns:p14="http://schemas.microsoft.com/office/powerpoint/2010/main" val="5059045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pic>
          <p:nvPicPr>
            <p:cNvPr id="103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73513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139CEA1C-6598-4804-A841-B98CD6CF32CB}" type="datetimeFigureOut">
              <a:rPr lang="en-US"/>
              <a:pPr>
                <a:defRPr/>
              </a:pPr>
              <a:t>1/30/2014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561B87B2-A5B8-46B6-ABBB-2942740053AF}"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algn="r" eaLnBrk="1" hangingPunct="1">
              <a:spcBef>
                <a:spcPts val="875"/>
              </a:spcBef>
            </a:pPr>
            <a:r>
              <a:rPr lang="en-GB" altLang="en-US"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charset="0"/>
              </a:defRPr>
            </a:lvl9pPr>
          </a:lstStyle>
          <a:p>
            <a:pPr eaLnBrk="1" hangingPunct="1">
              <a:spcBef>
                <a:spcPts val="875"/>
              </a:spcBef>
            </a:pPr>
            <a:r>
              <a:rPr lang="en-GB" altLang="en-US"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cuments.egi.eu/public/ShowDocument?docid=207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gus.eu/ws/ticket_info.php?ticket=9975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iki.egi.eu/wiki/MAN0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r>
              <a:rPr lang="en-GB" dirty="0"/>
              <a:t>Update on operational topics</a:t>
            </a:r>
            <a:endParaRPr lang="en-GB" altLang="en-US" dirty="0" smtClean="0">
              <a:latin typeface="Arial" charset="0"/>
              <a:cs typeface="Arial" charset="0"/>
            </a:endParaRPr>
          </a:p>
        </p:txBody>
      </p:sp>
      <p:sp>
        <p:nvSpPr>
          <p:cNvPr id="3075" name="Subtitle 4"/>
          <p:cNvSpPr>
            <a:spLocks noGrp="1"/>
          </p:cNvSpPr>
          <p:nvPr>
            <p:ph type="subTitle" idx="1"/>
          </p:nvPr>
        </p:nvSpPr>
        <p:spPr>
          <a:xfrm>
            <a:off x="2268538" y="3886200"/>
            <a:ext cx="5832475" cy="1343025"/>
          </a:xfrm>
        </p:spPr>
        <p:txBody>
          <a:bodyPr/>
          <a:lstStyle/>
          <a:p>
            <a:pPr eaLnBrk="1" hangingPunct="1"/>
            <a:r>
              <a:rPr lang="pl-PL" altLang="en-US" dirty="0" smtClean="0">
                <a:latin typeface="Arial" charset="0"/>
                <a:cs typeface="Arial" charset="0"/>
              </a:rPr>
              <a:t>Małgorzata Krakowian</a:t>
            </a:r>
          </a:p>
          <a:p>
            <a:pPr eaLnBrk="1" hangingPunct="1"/>
            <a:r>
              <a:rPr lang="pl-PL" altLang="en-US" dirty="0" smtClean="0">
                <a:latin typeface="Arial" charset="0"/>
                <a:cs typeface="Arial" charset="0"/>
              </a:rPr>
              <a:t>EGI.eu</a:t>
            </a:r>
            <a:endParaRPr lang="en-GB" altLang="en-US" dirty="0" smtClean="0">
              <a:latin typeface="Arial" charset="0"/>
              <a:cs typeface="Arial" charset="0"/>
            </a:endParaRPr>
          </a:p>
        </p:txBody>
      </p:sp>
      <p:sp>
        <p:nvSpPr>
          <p:cNvPr id="3076"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22A3069-0028-4253-AD16-36F38A34F190}" type="datetime1">
              <a:rPr lang="en-GB" altLang="en-US" smtClean="0">
                <a:solidFill>
                  <a:schemeClr val="bg1"/>
                </a:solidFill>
                <a:cs typeface="Arial" charset="0"/>
              </a:rPr>
              <a:pPr eaLnBrk="1" fontAlgn="base" hangingPunct="1">
                <a:spcBef>
                  <a:spcPct val="0"/>
                </a:spcBef>
                <a:spcAft>
                  <a:spcPct val="0"/>
                </a:spcAft>
              </a:pPr>
              <a:t>30/01/2014</a:t>
            </a:fld>
            <a:endParaRPr lang="en-GB" altLang="en-US" smtClean="0">
              <a:solidFill>
                <a:schemeClr val="bg1"/>
              </a:solidFill>
              <a:cs typeface="Arial" charset="0"/>
            </a:endParaRPr>
          </a:p>
        </p:txBody>
      </p:sp>
      <p:sp>
        <p:nvSpPr>
          <p:cNvPr id="3077" name="Footer Placeholder 5"/>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smtClean="0">
              <a:solidFill>
                <a:schemeClr val="bg1"/>
              </a:solidFill>
              <a:cs typeface="Arial" charset="0"/>
            </a:endParaRPr>
          </a:p>
        </p:txBody>
      </p:sp>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6C776BC-5718-45E7-AEBE-FF1BE799B662}" type="slidenum">
              <a:rPr lang="en-GB" altLang="en-US" smtClean="0">
                <a:solidFill>
                  <a:schemeClr val="bg1"/>
                </a:solidFill>
                <a:cs typeface="Arial" charset="0"/>
              </a:rPr>
              <a:pPr eaLnBrk="1" fontAlgn="base" hangingPunct="1">
                <a:spcBef>
                  <a:spcPct val="0"/>
                </a:spcBef>
                <a:spcAft>
                  <a:spcPct val="0"/>
                </a:spcAft>
              </a:pPr>
              <a:t>1</a:t>
            </a:fld>
            <a:endParaRPr lang="en-GB" altLang="en-US" smtClean="0">
              <a:solidFill>
                <a:schemeClr val="bg1"/>
              </a:solidFill>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pl-PL" altLang="en-US" dirty="0" smtClean="0">
                <a:latin typeface="Arial" charset="0"/>
                <a:cs typeface="Arial" charset="0"/>
              </a:rPr>
              <a:t>Dashboard </a:t>
            </a:r>
            <a:r>
              <a:rPr lang="pl-PL" altLang="en-US" dirty="0" err="1" smtClean="0">
                <a:latin typeface="Arial" charset="0"/>
                <a:cs typeface="Arial" charset="0"/>
              </a:rPr>
              <a:t>new</a:t>
            </a:r>
            <a:r>
              <a:rPr lang="pl-PL" altLang="en-US" dirty="0" smtClean="0">
                <a:latin typeface="Arial" charset="0"/>
                <a:cs typeface="Arial" charset="0"/>
              </a:rPr>
              <a:t> version</a:t>
            </a:r>
            <a:endParaRPr lang="en-US" altLang="en-US" dirty="0" smtClean="0">
              <a:latin typeface="Arial" charset="0"/>
              <a:cs typeface="Arial" charset="0"/>
            </a:endParaRPr>
          </a:p>
        </p:txBody>
      </p:sp>
      <p:sp>
        <p:nvSpPr>
          <p:cNvPr id="4099" name="Content Placeholder 13"/>
          <p:cNvSpPr>
            <a:spLocks noGrp="1"/>
          </p:cNvSpPr>
          <p:nvPr>
            <p:ph idx="1"/>
          </p:nvPr>
        </p:nvSpPr>
        <p:spPr>
          <a:xfrm>
            <a:off x="611188" y="1412875"/>
            <a:ext cx="8075612" cy="4525963"/>
          </a:xfrm>
        </p:spPr>
        <p:txBody>
          <a:bodyPr/>
          <a:lstStyle/>
          <a:p>
            <a:pPr marL="0" indent="0">
              <a:buNone/>
            </a:pPr>
            <a:r>
              <a:rPr lang="pl-PL" altLang="en-US" dirty="0" smtClean="0">
                <a:latin typeface="Arial" charset="0"/>
                <a:cs typeface="Arial" charset="0"/>
              </a:rPr>
              <a:t>New version of Operations </a:t>
            </a:r>
            <a:r>
              <a:rPr lang="pl-PL" altLang="en-US" dirty="0">
                <a:latin typeface="Arial" charset="0"/>
                <a:cs typeface="Arial" charset="0"/>
              </a:rPr>
              <a:t>D</a:t>
            </a:r>
            <a:r>
              <a:rPr lang="pl-PL" altLang="en-US" dirty="0" smtClean="0">
                <a:latin typeface="Arial" charset="0"/>
                <a:cs typeface="Arial" charset="0"/>
              </a:rPr>
              <a:t>ashboard </a:t>
            </a:r>
            <a:r>
              <a:rPr lang="pl-PL" altLang="en-US" dirty="0" err="1" smtClean="0">
                <a:latin typeface="Arial" charset="0"/>
                <a:cs typeface="Arial" charset="0"/>
              </a:rPr>
              <a:t>will</a:t>
            </a:r>
            <a:r>
              <a:rPr lang="pl-PL" altLang="en-US" dirty="0" smtClean="0">
                <a:latin typeface="Arial" charset="0"/>
                <a:cs typeface="Arial" charset="0"/>
              </a:rPr>
              <a:t> be </a:t>
            </a:r>
            <a:r>
              <a:rPr lang="pl-PL" altLang="en-US" dirty="0" err="1" smtClean="0">
                <a:latin typeface="Arial" charset="0"/>
                <a:cs typeface="Arial" charset="0"/>
              </a:rPr>
              <a:t>soon</a:t>
            </a:r>
            <a:r>
              <a:rPr lang="pl-PL" altLang="en-US" dirty="0" smtClean="0">
                <a:latin typeface="Arial" charset="0"/>
                <a:cs typeface="Arial" charset="0"/>
              </a:rPr>
              <a:t> </a:t>
            </a:r>
            <a:r>
              <a:rPr lang="pl-PL" altLang="en-US" dirty="0" err="1" smtClean="0">
                <a:latin typeface="Arial" charset="0"/>
                <a:cs typeface="Arial" charset="0"/>
              </a:rPr>
              <a:t>inroduced</a:t>
            </a:r>
            <a:r>
              <a:rPr lang="pl-PL" altLang="en-US" dirty="0" smtClean="0">
                <a:latin typeface="Arial" charset="0"/>
                <a:cs typeface="Arial" charset="0"/>
              </a:rPr>
              <a:t>.</a:t>
            </a:r>
          </a:p>
          <a:p>
            <a:pPr marL="0" indent="0">
              <a:buNone/>
            </a:pPr>
            <a:r>
              <a:rPr lang="pl-PL" altLang="en-US" dirty="0" err="1" smtClean="0">
                <a:latin typeface="Arial" charset="0"/>
                <a:cs typeface="Arial" charset="0"/>
              </a:rPr>
              <a:t>Timeline</a:t>
            </a:r>
            <a:r>
              <a:rPr lang="pl-PL" altLang="en-US" dirty="0" smtClean="0">
                <a:latin typeface="Arial" charset="0"/>
                <a:cs typeface="Arial" charset="0"/>
              </a:rPr>
              <a:t>:</a:t>
            </a:r>
          </a:p>
          <a:p>
            <a:r>
              <a:rPr lang="en-GB" altLang="en-US" dirty="0" smtClean="0">
                <a:latin typeface="Arial" charset="0"/>
                <a:cs typeface="Arial" charset="0"/>
              </a:rPr>
              <a:t>Preproduction </a:t>
            </a:r>
            <a:r>
              <a:rPr lang="en-GB" altLang="en-US" dirty="0">
                <a:latin typeface="Arial" charset="0"/>
                <a:cs typeface="Arial" charset="0"/>
              </a:rPr>
              <a:t>- </a:t>
            </a:r>
            <a:r>
              <a:rPr lang="pl-PL" altLang="en-US" dirty="0" err="1" smtClean="0">
                <a:latin typeface="Arial" charset="0"/>
                <a:cs typeface="Arial" charset="0"/>
              </a:rPr>
              <a:t>F</a:t>
            </a:r>
            <a:r>
              <a:rPr lang="en-GB" altLang="en-US" dirty="0" err="1" smtClean="0">
                <a:latin typeface="Arial" charset="0"/>
                <a:cs typeface="Arial" charset="0"/>
              </a:rPr>
              <a:t>ebruary</a:t>
            </a:r>
            <a:endParaRPr lang="en-GB" altLang="en-US" dirty="0">
              <a:latin typeface="Arial" charset="0"/>
              <a:cs typeface="Arial" charset="0"/>
            </a:endParaRPr>
          </a:p>
          <a:p>
            <a:r>
              <a:rPr lang="pl-PL" altLang="en-US" dirty="0" smtClean="0">
                <a:latin typeface="Arial" charset="0"/>
                <a:cs typeface="Arial" charset="0"/>
              </a:rPr>
              <a:t>F</a:t>
            </a:r>
            <a:r>
              <a:rPr lang="en-GB" altLang="en-US" dirty="0" smtClean="0">
                <a:latin typeface="Arial" charset="0"/>
                <a:cs typeface="Arial" charset="0"/>
              </a:rPr>
              <a:t>ix </a:t>
            </a:r>
            <a:r>
              <a:rPr lang="en-GB" altLang="en-US" dirty="0">
                <a:latin typeface="Arial" charset="0"/>
                <a:cs typeface="Arial" charset="0"/>
              </a:rPr>
              <a:t>on critical </a:t>
            </a:r>
            <a:r>
              <a:rPr lang="en-GB" altLang="en-US" dirty="0" err="1" smtClean="0">
                <a:latin typeface="Arial" charset="0"/>
                <a:cs typeface="Arial" charset="0"/>
              </a:rPr>
              <a:t>bu</a:t>
            </a:r>
            <a:r>
              <a:rPr lang="pl-PL" altLang="en-US" smtClean="0">
                <a:latin typeface="Arial" charset="0"/>
                <a:cs typeface="Arial" charset="0"/>
              </a:rPr>
              <a:t>g</a:t>
            </a:r>
            <a:r>
              <a:rPr lang="en-GB" altLang="en-US" smtClean="0">
                <a:latin typeface="Arial" charset="0"/>
                <a:cs typeface="Arial" charset="0"/>
              </a:rPr>
              <a:t>s </a:t>
            </a:r>
            <a:r>
              <a:rPr lang="en-GB" altLang="en-US" dirty="0">
                <a:latin typeface="Arial" charset="0"/>
                <a:cs typeface="Arial" charset="0"/>
              </a:rPr>
              <a:t>- during </a:t>
            </a:r>
            <a:r>
              <a:rPr lang="pl-PL" altLang="en-US" dirty="0" err="1" smtClean="0">
                <a:latin typeface="Arial" charset="0"/>
                <a:cs typeface="Arial" charset="0"/>
              </a:rPr>
              <a:t>F</a:t>
            </a:r>
            <a:r>
              <a:rPr lang="en-GB" altLang="en-US" dirty="0" err="1" smtClean="0">
                <a:latin typeface="Arial" charset="0"/>
                <a:cs typeface="Arial" charset="0"/>
              </a:rPr>
              <a:t>ebruary</a:t>
            </a:r>
            <a:endParaRPr lang="en-GB" altLang="en-US" dirty="0">
              <a:latin typeface="Arial" charset="0"/>
              <a:cs typeface="Arial" charset="0"/>
            </a:endParaRPr>
          </a:p>
          <a:p>
            <a:r>
              <a:rPr lang="pl-PL" altLang="en-US" dirty="0" smtClean="0">
                <a:latin typeface="Arial" charset="0"/>
                <a:cs typeface="Arial" charset="0"/>
              </a:rPr>
              <a:t>P</a:t>
            </a:r>
            <a:r>
              <a:rPr lang="en-GB" altLang="en-US" dirty="0" err="1" smtClean="0">
                <a:latin typeface="Arial" charset="0"/>
                <a:cs typeface="Arial" charset="0"/>
              </a:rPr>
              <a:t>roduction</a:t>
            </a:r>
            <a:r>
              <a:rPr lang="en-GB" altLang="en-US" dirty="0" smtClean="0">
                <a:latin typeface="Arial" charset="0"/>
                <a:cs typeface="Arial" charset="0"/>
              </a:rPr>
              <a:t> </a:t>
            </a:r>
            <a:r>
              <a:rPr lang="pl-PL" altLang="en-US" dirty="0" smtClean="0">
                <a:latin typeface="Arial" charset="0"/>
                <a:cs typeface="Arial" charset="0"/>
              </a:rPr>
              <a:t>- </a:t>
            </a:r>
            <a:r>
              <a:rPr lang="en-GB" altLang="en-US" dirty="0" smtClean="0">
                <a:latin typeface="Arial" charset="0"/>
                <a:cs typeface="Arial" charset="0"/>
              </a:rPr>
              <a:t>March</a:t>
            </a:r>
            <a:endParaRPr lang="en-US" altLang="en-US" dirty="0" smtClean="0">
              <a:latin typeface="Arial" charset="0"/>
              <a:cs typeface="Arial" charset="0"/>
            </a:endParaRPr>
          </a:p>
        </p:txBody>
      </p:sp>
      <p:sp>
        <p:nvSpPr>
          <p:cNvPr id="4100"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1774FB5-2805-45E5-A520-6845B808ADDF}" type="datetime1">
              <a:rPr lang="en-GB" altLang="en-US" smtClean="0">
                <a:solidFill>
                  <a:schemeClr val="bg1"/>
                </a:solidFill>
                <a:cs typeface="Arial" charset="0"/>
              </a:rPr>
              <a:pPr eaLnBrk="1" fontAlgn="base" hangingPunct="1">
                <a:spcBef>
                  <a:spcPct val="0"/>
                </a:spcBef>
                <a:spcAft>
                  <a:spcPct val="0"/>
                </a:spcAft>
              </a:pPr>
              <a:t>30/01/2014</a:t>
            </a:fld>
            <a:endParaRPr lang="en-GB" altLang="en-US" smtClean="0">
              <a:solidFill>
                <a:schemeClr val="bg1"/>
              </a:solidFill>
              <a:cs typeface="Arial"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endParaRPr lang="en-US" altLang="en-US" smtClean="0">
              <a:solidFill>
                <a:schemeClr val="bg1"/>
              </a:solidFill>
              <a:cs typeface="Arial" charset="0"/>
            </a:endParaRPr>
          </a:p>
        </p:txBody>
      </p:sp>
      <p:sp>
        <p:nvSpPr>
          <p:cNvPr id="410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D137D19-2893-4D2D-A848-354AB86EBD26}" type="slidenum">
              <a:rPr lang="en-GB" altLang="en-US" smtClean="0">
                <a:solidFill>
                  <a:schemeClr val="bg1"/>
                </a:solidFill>
                <a:cs typeface="Arial" charset="0"/>
              </a:rPr>
              <a:pPr eaLnBrk="1" fontAlgn="base" hangingPunct="1">
                <a:spcBef>
                  <a:spcPct val="0"/>
                </a:spcBef>
                <a:spcAft>
                  <a:spcPct val="0"/>
                </a:spcAft>
              </a:pPr>
              <a:t>2</a:t>
            </a:fld>
            <a:endParaRPr lang="en-GB" altLang="en-US" smtClean="0">
              <a:solidFill>
                <a:schemeClr val="bg1"/>
              </a:solidFill>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SA1.7 </a:t>
            </a:r>
            <a:r>
              <a:rPr lang="pl-PL" dirty="0" err="1" smtClean="0"/>
              <a:t>effort</a:t>
            </a:r>
            <a:r>
              <a:rPr lang="pl-PL" dirty="0" smtClean="0"/>
              <a:t> </a:t>
            </a:r>
            <a:endParaRPr lang="en-GB" dirty="0"/>
          </a:p>
        </p:txBody>
      </p:sp>
      <p:sp>
        <p:nvSpPr>
          <p:cNvPr id="3" name="Content Placeholder 2"/>
          <p:cNvSpPr>
            <a:spLocks noGrp="1"/>
          </p:cNvSpPr>
          <p:nvPr>
            <p:ph idx="1"/>
          </p:nvPr>
        </p:nvSpPr>
        <p:spPr/>
        <p:txBody>
          <a:bodyPr/>
          <a:lstStyle/>
          <a:p>
            <a:pPr marL="0" indent="0">
              <a:buNone/>
            </a:pPr>
            <a:r>
              <a:rPr lang="pl-PL" dirty="0" smtClean="0"/>
              <a:t>In o</a:t>
            </a:r>
            <a:r>
              <a:rPr lang="en-GB" dirty="0" err="1" smtClean="0"/>
              <a:t>rder</a:t>
            </a:r>
            <a:r>
              <a:rPr lang="en-GB" dirty="0" smtClean="0"/>
              <a:t> </a:t>
            </a:r>
            <a:r>
              <a:rPr lang="en-GB" dirty="0"/>
              <a:t>to strengthen technical outreach through the distributed competence centre, </a:t>
            </a:r>
            <a:r>
              <a:rPr lang="en-GB" dirty="0" smtClean="0"/>
              <a:t>NG</a:t>
            </a:r>
            <a:r>
              <a:rPr lang="pl-PL" dirty="0" smtClean="0"/>
              <a:t>I</a:t>
            </a:r>
            <a:r>
              <a:rPr lang="en-GB" dirty="0" smtClean="0"/>
              <a:t>s </a:t>
            </a:r>
            <a:r>
              <a:rPr lang="en-GB" dirty="0"/>
              <a:t>will be allowed to book effort in activity </a:t>
            </a:r>
            <a:r>
              <a:rPr lang="en-GB" dirty="0" smtClean="0"/>
              <a:t>S</a:t>
            </a:r>
            <a:r>
              <a:rPr lang="pl-PL" dirty="0" smtClean="0"/>
              <a:t>A</a:t>
            </a:r>
            <a:r>
              <a:rPr lang="en-GB" dirty="0" smtClean="0"/>
              <a:t>1.7 </a:t>
            </a:r>
            <a:r>
              <a:rPr lang="en-GB" dirty="0"/>
              <a:t>(support</a:t>
            </a:r>
            <a:r>
              <a:rPr lang="en-GB" dirty="0" smtClean="0"/>
              <a:t>)</a:t>
            </a:r>
            <a:r>
              <a:rPr lang="pl-PL" dirty="0" smtClean="0"/>
              <a:t> – </a:t>
            </a:r>
            <a:r>
              <a:rPr lang="pl-PL" dirty="0" err="1" smtClean="0"/>
              <a:t>since</a:t>
            </a:r>
            <a:r>
              <a:rPr lang="pl-PL" dirty="0" smtClean="0"/>
              <a:t> Jan 2014</a:t>
            </a:r>
            <a:endParaRPr lang="pl-PL" dirty="0"/>
          </a:p>
          <a:p>
            <a:pPr marL="0" indent="0">
              <a:buNone/>
            </a:pPr>
            <a:r>
              <a:rPr lang="en-GB" b="1" dirty="0"/>
              <a:t>EGI Engagement </a:t>
            </a:r>
            <a:r>
              <a:rPr lang="en-GB" b="1" dirty="0" smtClean="0"/>
              <a:t>Strategy</a:t>
            </a:r>
            <a:r>
              <a:rPr lang="pl-PL" b="1" dirty="0" smtClean="0"/>
              <a:t> (draft)</a:t>
            </a:r>
            <a:endParaRPr lang="en-GB" b="1" dirty="0"/>
          </a:p>
          <a:p>
            <a:r>
              <a:rPr lang="en-GB" dirty="0">
                <a:hlinkClick r:id="rId2"/>
              </a:rPr>
              <a:t>https://</a:t>
            </a:r>
            <a:r>
              <a:rPr lang="en-GB" dirty="0" smtClean="0">
                <a:hlinkClick r:id="rId2"/>
              </a:rPr>
              <a:t>documents.egi.eu/public/ShowDocument?docid=2079</a:t>
            </a:r>
            <a:endParaRPr lang="pl-PL" dirty="0" smtClean="0"/>
          </a:p>
          <a:p>
            <a:pPr marL="0" indent="0">
              <a:buNone/>
            </a:pPr>
            <a:r>
              <a:rPr lang="en-GB" sz="2000" dirty="0" err="1"/>
              <a:t>Gergely</a:t>
            </a:r>
            <a:r>
              <a:rPr lang="en-GB" sz="2000" dirty="0"/>
              <a:t> </a:t>
            </a:r>
            <a:r>
              <a:rPr lang="en-GB" sz="2000" dirty="0" err="1"/>
              <a:t>Sipos</a:t>
            </a:r>
            <a:r>
              <a:rPr lang="en-GB" sz="2000" dirty="0"/>
              <a:t> (Technical Outreach Manager, EGI.eu): </a:t>
            </a:r>
            <a:r>
              <a:rPr lang="pl-PL" sz="2000" dirty="0" smtClean="0"/>
              <a:t>g</a:t>
            </a:r>
            <a:r>
              <a:rPr lang="en-GB" sz="2000" dirty="0" smtClean="0"/>
              <a:t>ergely.sipos@egi.eu</a:t>
            </a:r>
            <a:endParaRPr lang="en-GB" sz="2000" dirty="0"/>
          </a:p>
        </p:txBody>
      </p:sp>
    </p:spTree>
    <p:extLst>
      <p:ext uri="{BB962C8B-B14F-4D97-AF65-F5344CB8AC3E}">
        <p14:creationId xmlns:p14="http://schemas.microsoft.com/office/powerpoint/2010/main" val="4468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z="4000" dirty="0" smtClean="0"/>
              <a:t>Ava/</a:t>
            </a:r>
            <a:r>
              <a:rPr lang="pl-PL" sz="4000" dirty="0" err="1" smtClean="0"/>
              <a:t>Rel</a:t>
            </a:r>
            <a:r>
              <a:rPr lang="pl-PL" sz="4000" dirty="0" smtClean="0"/>
              <a:t> 80%/85% </a:t>
            </a:r>
            <a:r>
              <a:rPr lang="en-GB" sz="4000" dirty="0"/>
              <a:t>thresholds </a:t>
            </a:r>
          </a:p>
        </p:txBody>
      </p:sp>
      <p:sp>
        <p:nvSpPr>
          <p:cNvPr id="3" name="Content Placeholder 2"/>
          <p:cNvSpPr>
            <a:spLocks noGrp="1"/>
          </p:cNvSpPr>
          <p:nvPr>
            <p:ph idx="1"/>
          </p:nvPr>
        </p:nvSpPr>
        <p:spPr/>
        <p:txBody>
          <a:bodyPr/>
          <a:lstStyle/>
          <a:p>
            <a:r>
              <a:rPr lang="pl-PL" dirty="0" smtClean="0"/>
              <a:t>No </a:t>
            </a:r>
            <a:r>
              <a:rPr lang="pl-PL" dirty="0" err="1" smtClean="0"/>
              <a:t>complaints</a:t>
            </a:r>
            <a:r>
              <a:rPr lang="pl-PL" dirty="0" smtClean="0"/>
              <a:t> </a:t>
            </a:r>
            <a:r>
              <a:rPr lang="pl-PL" dirty="0" err="1" smtClean="0"/>
              <a:t>received</a:t>
            </a:r>
            <a:r>
              <a:rPr lang="pl-PL" dirty="0" smtClean="0"/>
              <a:t>! </a:t>
            </a:r>
            <a:r>
              <a:rPr lang="pl-PL" dirty="0" smtClean="0">
                <a:sym typeface="Wingdings" panose="05000000000000000000" pitchFamily="2" charset="2"/>
              </a:rPr>
              <a:t></a:t>
            </a:r>
            <a:endParaRPr lang="pl-PL" dirty="0" smtClean="0"/>
          </a:p>
          <a:p>
            <a:r>
              <a:rPr lang="pl-PL" dirty="0"/>
              <a:t>C</a:t>
            </a:r>
            <a:r>
              <a:rPr lang="en-GB" dirty="0" err="1" smtClean="0"/>
              <a:t>hange</a:t>
            </a:r>
            <a:r>
              <a:rPr lang="en-GB" dirty="0" smtClean="0"/>
              <a:t> </a:t>
            </a:r>
            <a:r>
              <a:rPr lang="pl-PL" dirty="0" err="1" smtClean="0"/>
              <a:t>will</a:t>
            </a:r>
            <a:r>
              <a:rPr lang="en-GB" dirty="0" smtClean="0"/>
              <a:t> </a:t>
            </a:r>
            <a:r>
              <a:rPr lang="en-GB" dirty="0"/>
              <a:t>be implemented at the beginning of </a:t>
            </a:r>
            <a:r>
              <a:rPr lang="en-GB" dirty="0" smtClean="0"/>
              <a:t>PY5</a:t>
            </a:r>
            <a:endParaRPr lang="pl-PL" dirty="0" smtClean="0"/>
          </a:p>
          <a:p>
            <a:r>
              <a:rPr lang="pl-PL" dirty="0" err="1" smtClean="0"/>
              <a:t>Timeline</a:t>
            </a:r>
            <a:r>
              <a:rPr lang="pl-PL" dirty="0" smtClean="0"/>
              <a:t> </a:t>
            </a:r>
            <a:r>
              <a:rPr lang="pl-PL" dirty="0" err="1" smtClean="0"/>
              <a:t>will</a:t>
            </a:r>
            <a:r>
              <a:rPr lang="pl-PL" dirty="0" smtClean="0"/>
              <a:t> be </a:t>
            </a:r>
            <a:r>
              <a:rPr lang="pl-PL" dirty="0" err="1" smtClean="0"/>
              <a:t>discussed</a:t>
            </a:r>
            <a:r>
              <a:rPr lang="pl-PL" dirty="0" smtClean="0"/>
              <a:t> with </a:t>
            </a:r>
            <a:r>
              <a:rPr lang="pl-PL" dirty="0" err="1" smtClean="0"/>
              <a:t>tool</a:t>
            </a:r>
            <a:r>
              <a:rPr lang="pl-PL" dirty="0" smtClean="0"/>
              <a:t> </a:t>
            </a:r>
            <a:r>
              <a:rPr lang="pl-PL" dirty="0" err="1" smtClean="0"/>
              <a:t>developers</a:t>
            </a:r>
            <a:r>
              <a:rPr lang="pl-PL" dirty="0" smtClean="0"/>
              <a:t> and </a:t>
            </a:r>
            <a:r>
              <a:rPr lang="pl-PL" dirty="0" err="1" smtClean="0"/>
              <a:t>presented</a:t>
            </a:r>
            <a:r>
              <a:rPr lang="pl-PL" dirty="0" smtClean="0"/>
              <a:t> to OMB</a:t>
            </a:r>
          </a:p>
          <a:p>
            <a:endParaRPr lang="en-GB" dirty="0"/>
          </a:p>
        </p:txBody>
      </p:sp>
    </p:spTree>
    <p:extLst>
      <p:ext uri="{BB962C8B-B14F-4D97-AF65-F5344CB8AC3E}">
        <p14:creationId xmlns:p14="http://schemas.microsoft.com/office/powerpoint/2010/main" val="14378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ARC test </a:t>
            </a:r>
            <a:r>
              <a:rPr lang="pl-PL" dirty="0" err="1" smtClean="0"/>
              <a:t>operations</a:t>
            </a:r>
            <a:endParaRPr lang="en-GB" dirty="0"/>
          </a:p>
        </p:txBody>
      </p:sp>
      <p:sp>
        <p:nvSpPr>
          <p:cNvPr id="3" name="Content Placeholder 2"/>
          <p:cNvSpPr>
            <a:spLocks noGrp="1"/>
          </p:cNvSpPr>
          <p:nvPr>
            <p:ph idx="1"/>
          </p:nvPr>
        </p:nvSpPr>
        <p:spPr>
          <a:xfrm>
            <a:off x="611560" y="1268760"/>
            <a:ext cx="8075612" cy="4525963"/>
          </a:xfrm>
        </p:spPr>
        <p:txBody>
          <a:bodyPr/>
          <a:lstStyle/>
          <a:p>
            <a:pPr marL="0" lvl="0" indent="0">
              <a:buNone/>
            </a:pPr>
            <a:r>
              <a:rPr lang="en-GB" sz="2400" dirty="0"/>
              <a:t>New operations tests for the ARC components have been released in SAM 22, they will be tested during January to evaluate the switching to operations, and generate alarms on the Dashboard</a:t>
            </a:r>
            <a:r>
              <a:rPr lang="en-GB" sz="2400" dirty="0" smtClean="0"/>
              <a:t>.</a:t>
            </a:r>
            <a:endParaRPr lang="pl-PL" sz="2400" dirty="0" smtClean="0"/>
          </a:p>
          <a:p>
            <a:r>
              <a:rPr lang="en-GB" sz="2400" dirty="0">
                <a:hlinkClick r:id="rId2"/>
              </a:rPr>
              <a:t>https://ggus.eu/ws/ticket_info.php?ticket=99759</a:t>
            </a:r>
            <a:r>
              <a:rPr lang="pl-PL" sz="2400" dirty="0"/>
              <a:t> </a:t>
            </a:r>
          </a:p>
          <a:p>
            <a:pPr lvl="1"/>
            <a:r>
              <a:rPr lang="en-GB" sz="2000" dirty="0"/>
              <a:t>org.nordugrid.ARC-CE-LFC-result</a:t>
            </a:r>
            <a:endParaRPr lang="pl-PL" sz="2000" dirty="0"/>
          </a:p>
          <a:p>
            <a:pPr lvl="1"/>
            <a:r>
              <a:rPr lang="en-GB" sz="2000" dirty="0"/>
              <a:t>org.nordugrid.ARC-CE-LFC-submit</a:t>
            </a:r>
            <a:endParaRPr lang="pl-PL" sz="2000" dirty="0"/>
          </a:p>
          <a:p>
            <a:pPr lvl="1"/>
            <a:r>
              <a:rPr lang="en-GB" sz="2000" dirty="0"/>
              <a:t>org.nordugrid.ARC-CE-SRM-result </a:t>
            </a:r>
            <a:endParaRPr lang="pl-PL" sz="2000" dirty="0"/>
          </a:p>
          <a:p>
            <a:pPr lvl="1"/>
            <a:r>
              <a:rPr lang="en-GB" sz="2000" dirty="0"/>
              <a:t>org.nordugrid.ARC-CE-SRM-submit </a:t>
            </a:r>
            <a:endParaRPr lang="pl-PL" sz="2000" dirty="0"/>
          </a:p>
          <a:p>
            <a:pPr lvl="1"/>
            <a:r>
              <a:rPr lang="en-GB" sz="2000" dirty="0"/>
              <a:t>org.nordugrid.ARC-CE-submit</a:t>
            </a:r>
            <a:endParaRPr lang="pl-PL" sz="2000" dirty="0"/>
          </a:p>
          <a:p>
            <a:r>
              <a:rPr lang="pl-PL" sz="2400" dirty="0" smtClean="0"/>
              <a:t>No </a:t>
            </a:r>
            <a:r>
              <a:rPr lang="pl-PL" sz="2400" dirty="0" err="1"/>
              <a:t>complaints</a:t>
            </a:r>
            <a:r>
              <a:rPr lang="pl-PL" sz="2400" dirty="0"/>
              <a:t> </a:t>
            </a:r>
            <a:r>
              <a:rPr lang="pl-PL" sz="2400" dirty="0" err="1"/>
              <a:t>received</a:t>
            </a:r>
            <a:r>
              <a:rPr lang="pl-PL" sz="2400" dirty="0"/>
              <a:t>! </a:t>
            </a:r>
            <a:r>
              <a:rPr lang="pl-PL" sz="2400" dirty="0" smtClean="0">
                <a:sym typeface="Wingdings" panose="05000000000000000000" pitchFamily="2" charset="2"/>
              </a:rPr>
              <a:t></a:t>
            </a:r>
          </a:p>
          <a:p>
            <a:r>
              <a:rPr lang="pl-PL" sz="2400" dirty="0" err="1" smtClean="0">
                <a:sym typeface="Wingdings" panose="05000000000000000000" pitchFamily="2" charset="2"/>
              </a:rPr>
              <a:t>Tests</a:t>
            </a:r>
            <a:r>
              <a:rPr lang="pl-PL" sz="2400" dirty="0" smtClean="0">
                <a:sym typeface="Wingdings" panose="05000000000000000000" pitchFamily="2" charset="2"/>
              </a:rPr>
              <a:t> </a:t>
            </a:r>
            <a:r>
              <a:rPr lang="pl-PL" sz="2400" dirty="0" err="1" smtClean="0">
                <a:sym typeface="Wingdings" panose="05000000000000000000" pitchFamily="2" charset="2"/>
              </a:rPr>
              <a:t>will</a:t>
            </a:r>
            <a:r>
              <a:rPr lang="pl-PL" sz="2400" dirty="0" smtClean="0">
                <a:sym typeface="Wingdings" panose="05000000000000000000" pitchFamily="2" charset="2"/>
              </a:rPr>
              <a:t> be </a:t>
            </a:r>
            <a:r>
              <a:rPr lang="pl-PL" sz="2400" dirty="0" err="1" smtClean="0">
                <a:sym typeface="Wingdings" panose="05000000000000000000" pitchFamily="2" charset="2"/>
              </a:rPr>
              <a:t>swiched</a:t>
            </a:r>
            <a:r>
              <a:rPr lang="pl-PL" sz="2400" dirty="0" smtClean="0">
                <a:sym typeface="Wingdings" panose="05000000000000000000" pitchFamily="2" charset="2"/>
              </a:rPr>
              <a:t> to </a:t>
            </a:r>
            <a:r>
              <a:rPr lang="pl-PL" sz="2400" dirty="0" err="1" smtClean="0">
                <a:sym typeface="Wingdings" panose="05000000000000000000" pitchFamily="2" charset="2"/>
              </a:rPr>
              <a:t>operations</a:t>
            </a:r>
            <a:r>
              <a:rPr lang="pl-PL" sz="2400" dirty="0" smtClean="0">
                <a:sym typeface="Wingdings" panose="05000000000000000000" pitchFamily="2" charset="2"/>
              </a:rPr>
              <a:t> with </a:t>
            </a:r>
            <a:r>
              <a:rPr lang="pl-PL" sz="2400" dirty="0" err="1" smtClean="0">
                <a:sym typeface="Wingdings" panose="05000000000000000000" pitchFamily="2" charset="2"/>
              </a:rPr>
              <a:t>begining</a:t>
            </a:r>
            <a:r>
              <a:rPr lang="pl-PL" sz="2400" dirty="0" smtClean="0">
                <a:sym typeface="Wingdings" panose="05000000000000000000" pitchFamily="2" charset="2"/>
              </a:rPr>
              <a:t> of </a:t>
            </a:r>
            <a:r>
              <a:rPr lang="pl-PL" sz="2400" dirty="0" err="1" smtClean="0">
                <a:sym typeface="Wingdings" panose="05000000000000000000" pitchFamily="2" charset="2"/>
              </a:rPr>
              <a:t>February</a:t>
            </a:r>
            <a:r>
              <a:rPr lang="pl-PL" sz="2400" dirty="0" smtClean="0">
                <a:sym typeface="Wingdings" panose="05000000000000000000" pitchFamily="2" charset="2"/>
              </a:rPr>
              <a:t> </a:t>
            </a:r>
            <a:endParaRPr lang="pl-PL" sz="2400" dirty="0"/>
          </a:p>
          <a:p>
            <a:pPr marL="0" lvl="0" indent="0">
              <a:buNone/>
            </a:pPr>
            <a:endParaRPr lang="en-GB" dirty="0"/>
          </a:p>
          <a:p>
            <a:endParaRPr lang="en-GB" dirty="0"/>
          </a:p>
        </p:txBody>
      </p:sp>
    </p:spTree>
    <p:extLst>
      <p:ext uri="{BB962C8B-B14F-4D97-AF65-F5344CB8AC3E}">
        <p14:creationId xmlns:p14="http://schemas.microsoft.com/office/powerpoint/2010/main" val="169000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Globus, QCG, UNICORE</a:t>
            </a:r>
            <a:r>
              <a:rPr lang="pl-PL" sz="3200" dirty="0" smtClean="0"/>
              <a:t>, ARC</a:t>
            </a:r>
            <a:r>
              <a:rPr lang="en-GB" sz="3200" dirty="0" smtClean="0"/>
              <a:t> accounting</a:t>
            </a:r>
            <a:r>
              <a:rPr lang="pl-PL" sz="3200" dirty="0" smtClean="0"/>
              <a:t> </a:t>
            </a:r>
            <a:r>
              <a:rPr lang="pl-PL" sz="3200" dirty="0" err="1" smtClean="0"/>
              <a:t>publishing</a:t>
            </a:r>
            <a:endParaRPr lang="en-GB" sz="3200" dirty="0"/>
          </a:p>
        </p:txBody>
      </p:sp>
      <p:sp>
        <p:nvSpPr>
          <p:cNvPr id="3" name="Content Placeholder 2"/>
          <p:cNvSpPr>
            <a:spLocks noGrp="1"/>
          </p:cNvSpPr>
          <p:nvPr>
            <p:ph idx="1"/>
          </p:nvPr>
        </p:nvSpPr>
        <p:spPr/>
        <p:txBody>
          <a:bodyPr/>
          <a:lstStyle/>
          <a:p>
            <a:r>
              <a:rPr lang="en-GB" sz="2400" dirty="0">
                <a:hlinkClick r:id="rId2"/>
              </a:rPr>
              <a:t>https://</a:t>
            </a:r>
            <a:r>
              <a:rPr lang="en-GB" sz="2400" dirty="0" smtClean="0">
                <a:hlinkClick r:id="rId2"/>
              </a:rPr>
              <a:t>wiki.egi.eu/wiki/MAN09</a:t>
            </a:r>
            <a:r>
              <a:rPr lang="pl-PL" sz="2400" dirty="0" smtClean="0"/>
              <a:t> - </a:t>
            </a:r>
            <a:r>
              <a:rPr lang="pl-PL" sz="2400" dirty="0" err="1" smtClean="0"/>
              <a:t>ready</a:t>
            </a:r>
            <a:r>
              <a:rPr lang="pl-PL" sz="2400" dirty="0" smtClean="0"/>
              <a:t>!</a:t>
            </a:r>
          </a:p>
          <a:p>
            <a:pPr marL="0" indent="0">
              <a:buNone/>
            </a:pPr>
            <a:r>
              <a:rPr lang="pl-PL" sz="2800" dirty="0" smtClean="0"/>
              <a:t>Plan:</a:t>
            </a:r>
          </a:p>
          <a:p>
            <a:r>
              <a:rPr lang="en-GB" sz="2400" dirty="0" smtClean="0"/>
              <a:t>publishing </a:t>
            </a:r>
            <a:r>
              <a:rPr lang="en-GB" sz="2400" dirty="0"/>
              <a:t>accounting is mandatory for all </a:t>
            </a:r>
            <a:br>
              <a:rPr lang="en-GB" sz="2400" dirty="0"/>
            </a:br>
            <a:r>
              <a:rPr lang="en-GB" sz="2400" dirty="0" err="1"/>
              <a:t>middlewares</a:t>
            </a:r>
            <a:r>
              <a:rPr lang="en-GB" sz="2400" dirty="0"/>
              <a:t> and every new site </a:t>
            </a:r>
            <a:r>
              <a:rPr lang="en-GB" sz="2400" dirty="0" smtClean="0"/>
              <a:t>should</a:t>
            </a:r>
            <a:r>
              <a:rPr lang="pl-PL" sz="2400" dirty="0" smtClean="0"/>
              <a:t>,</a:t>
            </a:r>
            <a:r>
              <a:rPr lang="en-GB" sz="2400" dirty="0" smtClean="0"/>
              <a:t> </a:t>
            </a:r>
            <a:r>
              <a:rPr lang="pl-PL" sz="2400" dirty="0" smtClean="0"/>
              <a:t>to be </a:t>
            </a:r>
            <a:r>
              <a:rPr lang="pl-PL" sz="2400" dirty="0" err="1" smtClean="0"/>
              <a:t>certified</a:t>
            </a:r>
            <a:r>
              <a:rPr lang="pl-PL" sz="2400" dirty="0" smtClean="0"/>
              <a:t>, </a:t>
            </a:r>
            <a:r>
              <a:rPr lang="pl-PL" sz="2400" dirty="0" err="1" smtClean="0"/>
              <a:t>must</a:t>
            </a:r>
            <a:r>
              <a:rPr lang="pl-PL" sz="2400" dirty="0" smtClean="0"/>
              <a:t> </a:t>
            </a:r>
            <a:r>
              <a:rPr lang="pl-PL" sz="2400" dirty="0" err="1" smtClean="0"/>
              <a:t>enable</a:t>
            </a:r>
            <a:r>
              <a:rPr lang="pl-PL" sz="2400" dirty="0" smtClean="0"/>
              <a:t> </a:t>
            </a:r>
            <a:r>
              <a:rPr lang="en-GB" sz="2400" dirty="0" smtClean="0"/>
              <a:t>accounting </a:t>
            </a:r>
            <a:r>
              <a:rPr lang="en-GB" sz="2400" dirty="0"/>
              <a:t>data </a:t>
            </a:r>
            <a:r>
              <a:rPr lang="pl-PL" sz="2400" dirty="0" err="1" smtClean="0"/>
              <a:t>publishing</a:t>
            </a:r>
            <a:r>
              <a:rPr lang="pl-PL" sz="2400" dirty="0" smtClean="0"/>
              <a:t> </a:t>
            </a:r>
            <a:r>
              <a:rPr lang="en-GB" sz="2400" dirty="0" smtClean="0"/>
              <a:t>(</a:t>
            </a:r>
            <a:r>
              <a:rPr lang="pl-PL" sz="2400" dirty="0" smtClean="0"/>
              <a:t>P</a:t>
            </a:r>
            <a:r>
              <a:rPr lang="en-GB" sz="2400" dirty="0" smtClean="0"/>
              <a:t>roc</a:t>
            </a:r>
            <a:r>
              <a:rPr lang="pl-PL" sz="2400" dirty="0" smtClean="0"/>
              <a:t>09 to be </a:t>
            </a:r>
            <a:r>
              <a:rPr lang="pl-PL" sz="2400" dirty="0" err="1" smtClean="0"/>
              <a:t>changed</a:t>
            </a:r>
            <a:r>
              <a:rPr lang="en-GB" sz="2400" dirty="0" smtClean="0"/>
              <a:t>) </a:t>
            </a:r>
            <a:endParaRPr lang="pl-PL" sz="2400" dirty="0" smtClean="0"/>
          </a:p>
          <a:p>
            <a:r>
              <a:rPr lang="pl-PL" sz="2400" dirty="0" smtClean="0"/>
              <a:t>In </a:t>
            </a:r>
            <a:r>
              <a:rPr lang="pl-PL" sz="2400" dirty="0" err="1" smtClean="0"/>
              <a:t>February</a:t>
            </a:r>
            <a:r>
              <a:rPr lang="pl-PL" sz="2400" dirty="0" smtClean="0"/>
              <a:t> </a:t>
            </a:r>
            <a:r>
              <a:rPr lang="en-GB" sz="2400" dirty="0" smtClean="0"/>
              <a:t>few </a:t>
            </a:r>
            <a:r>
              <a:rPr lang="en-GB" sz="2400" dirty="0"/>
              <a:t>sites </a:t>
            </a:r>
            <a:r>
              <a:rPr lang="pl-PL" sz="2400" dirty="0" err="1" smtClean="0"/>
              <a:t>will</a:t>
            </a:r>
            <a:r>
              <a:rPr lang="pl-PL" sz="2400" dirty="0" smtClean="0"/>
              <a:t> be </a:t>
            </a:r>
            <a:r>
              <a:rPr lang="pl-PL" sz="2400" dirty="0" err="1" smtClean="0"/>
              <a:t>picked</a:t>
            </a:r>
            <a:r>
              <a:rPr lang="pl-PL" sz="2400" dirty="0" smtClean="0"/>
              <a:t> </a:t>
            </a:r>
            <a:r>
              <a:rPr lang="pl-PL" sz="2400" dirty="0" err="1" smtClean="0"/>
              <a:t>up</a:t>
            </a:r>
            <a:r>
              <a:rPr lang="pl-PL" sz="2400" dirty="0" smtClean="0"/>
              <a:t> </a:t>
            </a:r>
            <a:r>
              <a:rPr lang="en-GB" sz="2400" dirty="0" smtClean="0"/>
              <a:t>and contact</a:t>
            </a:r>
            <a:r>
              <a:rPr lang="pl-PL" sz="2400" dirty="0" err="1" smtClean="0"/>
              <a:t>ed</a:t>
            </a:r>
            <a:r>
              <a:rPr lang="en-GB" sz="2400" dirty="0" smtClean="0"/>
              <a:t> </a:t>
            </a:r>
            <a:r>
              <a:rPr lang="en-GB" sz="2400" dirty="0"/>
              <a:t>through </a:t>
            </a:r>
            <a:r>
              <a:rPr lang="en-GB" sz="2400" dirty="0" smtClean="0"/>
              <a:t>GGUS to </a:t>
            </a:r>
            <a:r>
              <a:rPr lang="en-GB" sz="2400" dirty="0"/>
              <a:t>double check the </a:t>
            </a:r>
            <a:r>
              <a:rPr lang="en-GB" sz="2400" dirty="0" smtClean="0"/>
              <a:t>manual</a:t>
            </a:r>
            <a:endParaRPr lang="pl-PL" sz="2400" dirty="0" smtClean="0"/>
          </a:p>
          <a:p>
            <a:r>
              <a:rPr lang="en-GB" sz="2400" dirty="0" smtClean="0"/>
              <a:t>After </a:t>
            </a:r>
            <a:r>
              <a:rPr lang="en-GB" sz="2400" dirty="0"/>
              <a:t>February other no publishing </a:t>
            </a:r>
            <a:r>
              <a:rPr lang="pl-PL" sz="2400" dirty="0" err="1" smtClean="0"/>
              <a:t>yet</a:t>
            </a:r>
            <a:r>
              <a:rPr lang="pl-PL" sz="2400" dirty="0" smtClean="0"/>
              <a:t> </a:t>
            </a:r>
            <a:r>
              <a:rPr lang="en-GB" sz="2400" dirty="0" smtClean="0"/>
              <a:t>sites </a:t>
            </a:r>
            <a:r>
              <a:rPr lang="en-GB" sz="2400" dirty="0"/>
              <a:t>should start working to </a:t>
            </a:r>
            <a:r>
              <a:rPr lang="en-GB" sz="2400" dirty="0" smtClean="0"/>
              <a:t>enable </a:t>
            </a:r>
            <a:r>
              <a:rPr lang="en-GB" sz="2400" dirty="0"/>
              <a:t>accounting data </a:t>
            </a:r>
            <a:r>
              <a:rPr lang="en-GB" sz="2400" dirty="0" smtClean="0"/>
              <a:t>publishing</a:t>
            </a:r>
            <a:endParaRPr lang="pl-PL" sz="2400" dirty="0" smtClean="0"/>
          </a:p>
          <a:p>
            <a:r>
              <a:rPr lang="pl-PL" sz="2400" dirty="0"/>
              <a:t>E</a:t>
            </a:r>
            <a:r>
              <a:rPr lang="en-GB" sz="2400" dirty="0" err="1" smtClean="0"/>
              <a:t>nd</a:t>
            </a:r>
            <a:r>
              <a:rPr lang="en-GB" sz="2400" dirty="0" smtClean="0"/>
              <a:t> </a:t>
            </a:r>
            <a:r>
              <a:rPr lang="en-GB" sz="2400" dirty="0"/>
              <a:t>of </a:t>
            </a:r>
            <a:r>
              <a:rPr lang="en-GB" sz="2400" dirty="0" smtClean="0"/>
              <a:t>April </a:t>
            </a:r>
            <a:r>
              <a:rPr lang="pl-PL" sz="2400" dirty="0" smtClean="0"/>
              <a:t>- a</a:t>
            </a:r>
            <a:r>
              <a:rPr lang="en-GB" sz="2400" dirty="0" err="1" smtClean="0"/>
              <a:t>ll</a:t>
            </a:r>
            <a:r>
              <a:rPr lang="en-GB" sz="2400" dirty="0" smtClean="0"/>
              <a:t> </a:t>
            </a:r>
            <a:r>
              <a:rPr lang="pl-PL" sz="2400" dirty="0" err="1" smtClean="0"/>
              <a:t>sites</a:t>
            </a:r>
            <a:r>
              <a:rPr lang="pl-PL" sz="2400" dirty="0" smtClean="0"/>
              <a:t> </a:t>
            </a:r>
            <a:r>
              <a:rPr lang="pl-PL" sz="2400" dirty="0" err="1" smtClean="0"/>
              <a:t>are</a:t>
            </a:r>
            <a:r>
              <a:rPr lang="pl-PL" sz="2400" dirty="0" smtClean="0"/>
              <a:t> </a:t>
            </a:r>
            <a:r>
              <a:rPr lang="pl-PL" sz="2400" dirty="0" err="1" smtClean="0"/>
              <a:t>publishing</a:t>
            </a:r>
            <a:r>
              <a:rPr lang="pl-PL" sz="2400" dirty="0" smtClean="0"/>
              <a:t> </a:t>
            </a:r>
            <a:r>
              <a:rPr lang="pl-PL" sz="2400" dirty="0" err="1" smtClean="0"/>
              <a:t>accouniting</a:t>
            </a:r>
            <a:r>
              <a:rPr lang="pl-PL" sz="2400" dirty="0" smtClean="0"/>
              <a:t> data</a:t>
            </a:r>
            <a:r>
              <a:rPr lang="en-GB" sz="2400" dirty="0"/>
              <a:t/>
            </a:r>
            <a:br>
              <a:rPr lang="en-GB" sz="2400" dirty="0"/>
            </a:br>
            <a:endParaRPr lang="pl-PL" sz="2400" dirty="0" smtClean="0"/>
          </a:p>
        </p:txBody>
      </p:sp>
    </p:spTree>
    <p:extLst>
      <p:ext uri="{BB962C8B-B14F-4D97-AF65-F5344CB8AC3E}">
        <p14:creationId xmlns:p14="http://schemas.microsoft.com/office/powerpoint/2010/main" val="35640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Globus, QCG, UNICORE</a:t>
            </a:r>
            <a:r>
              <a:rPr lang="pl-PL" sz="3200" dirty="0" smtClean="0"/>
              <a:t>, ARC</a:t>
            </a:r>
            <a:r>
              <a:rPr lang="en-GB" sz="3200" dirty="0" smtClean="0"/>
              <a:t> accounting</a:t>
            </a:r>
            <a:r>
              <a:rPr lang="pl-PL" sz="3200" dirty="0" smtClean="0"/>
              <a:t> </a:t>
            </a:r>
            <a:r>
              <a:rPr lang="pl-PL" sz="3200" dirty="0" err="1" smtClean="0"/>
              <a:t>publishing</a:t>
            </a:r>
            <a:endParaRPr lang="en-GB" sz="3200" dirty="0"/>
          </a:p>
        </p:txBody>
      </p:sp>
      <p:sp>
        <p:nvSpPr>
          <p:cNvPr id="3" name="Content Placeholder 2"/>
          <p:cNvSpPr>
            <a:spLocks noGrp="1"/>
          </p:cNvSpPr>
          <p:nvPr>
            <p:ph idx="1"/>
          </p:nvPr>
        </p:nvSpPr>
        <p:spPr/>
        <p:txBody>
          <a:bodyPr/>
          <a:lstStyle/>
          <a:p>
            <a:pPr marL="0" indent="0">
              <a:buNone/>
            </a:pPr>
            <a:r>
              <a:rPr lang="en-GB" sz="2000" b="1" dirty="0"/>
              <a:t>Testing procedure - sending trial records </a:t>
            </a:r>
          </a:p>
          <a:p>
            <a:pPr marL="0" indent="0">
              <a:buNone/>
            </a:pPr>
            <a:r>
              <a:rPr lang="en-GB" sz="2000" dirty="0"/>
              <a:t>To start sending accounting records: </a:t>
            </a:r>
          </a:p>
          <a:p>
            <a:r>
              <a:rPr lang="en-GB" sz="2000" dirty="0"/>
              <a:t>register '</a:t>
            </a:r>
            <a:r>
              <a:rPr lang="en-GB" sz="2000" dirty="0" err="1"/>
              <a:t>gLite</a:t>
            </a:r>
            <a:r>
              <a:rPr lang="en-GB" sz="2000" dirty="0"/>
              <a:t>-APEL' endpoint in GOCDB with host DN information </a:t>
            </a:r>
          </a:p>
          <a:p>
            <a:pPr lvl="1"/>
            <a:r>
              <a:rPr lang="en-GB" sz="1800" dirty="0"/>
              <a:t>Changes in GOCDB can take up to 4 hours to make it to the message brokers. </a:t>
            </a:r>
          </a:p>
          <a:p>
            <a:r>
              <a:rPr lang="en-GB" sz="2000" dirty="0"/>
              <a:t>create a ticket to APEL Support Unit in [helpdesk.egi.eu GGUS] with following information: </a:t>
            </a:r>
          </a:p>
          <a:p>
            <a:pPr lvl="1"/>
            <a:r>
              <a:rPr lang="en-GB" sz="1800" dirty="0"/>
              <a:t>site name </a:t>
            </a:r>
          </a:p>
          <a:p>
            <a:pPr lvl="1"/>
            <a:r>
              <a:rPr lang="en-GB" sz="1800" dirty="0"/>
              <a:t>host DN </a:t>
            </a:r>
          </a:p>
          <a:p>
            <a:pPr lvl="1"/>
            <a:r>
              <a:rPr lang="en-GB" sz="1800" dirty="0"/>
              <a:t>middleware type </a:t>
            </a:r>
          </a:p>
          <a:p>
            <a:r>
              <a:rPr lang="en-GB" sz="2000" dirty="0"/>
              <a:t>the site sends data via the test message brokers. </a:t>
            </a:r>
          </a:p>
          <a:p>
            <a:r>
              <a:rPr lang="en-GB" sz="2000" dirty="0"/>
              <a:t>when APEL team confirms that everything is OK, site can move to publishing records to production DB. </a:t>
            </a:r>
          </a:p>
          <a:p>
            <a:endParaRPr lang="en-GB" sz="2000" dirty="0"/>
          </a:p>
        </p:txBody>
      </p:sp>
    </p:spTree>
    <p:extLst>
      <p:ext uri="{BB962C8B-B14F-4D97-AF65-F5344CB8AC3E}">
        <p14:creationId xmlns:p14="http://schemas.microsoft.com/office/powerpoint/2010/main" val="285345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pl-PL" sz="4400" dirty="0" smtClean="0"/>
              <a:t>QR15 – </a:t>
            </a:r>
            <a:r>
              <a:rPr lang="pl-PL" sz="4400" dirty="0" err="1" smtClean="0"/>
              <a:t>due</a:t>
            </a:r>
            <a:r>
              <a:rPr lang="pl-PL" sz="4400" dirty="0" smtClean="0"/>
              <a:t> to </a:t>
            </a:r>
            <a:r>
              <a:rPr lang="pl-PL" sz="4400" dirty="0" err="1" smtClean="0"/>
              <a:t>today</a:t>
            </a:r>
            <a:r>
              <a:rPr lang="pl-PL" sz="4400" smtClean="0"/>
              <a:t>!</a:t>
            </a:r>
            <a:endParaRPr lang="en-GB" sz="4400" dirty="0"/>
          </a:p>
        </p:txBody>
      </p:sp>
    </p:spTree>
    <p:extLst>
      <p:ext uri="{BB962C8B-B14F-4D97-AF65-F5344CB8AC3E}">
        <p14:creationId xmlns:p14="http://schemas.microsoft.com/office/powerpoint/2010/main" val="131609379"/>
      </p:ext>
    </p:extLst>
  </p:cSld>
  <p:clrMapOvr>
    <a:masterClrMapping/>
  </p:clrMapOvr>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30</TotalTime>
  <Words>321</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EGI-InSPIRE-Slide-Template_v4</vt:lpstr>
      <vt:lpstr>Update on operational topics</vt:lpstr>
      <vt:lpstr>Dashboard new version</vt:lpstr>
      <vt:lpstr>SA1.7 effort </vt:lpstr>
      <vt:lpstr>Ava/Rel 80%/85% thresholds </vt:lpstr>
      <vt:lpstr>ARC test operations</vt:lpstr>
      <vt:lpstr>Globus, QCG, UNICORE, ARC accounting publishing</vt:lpstr>
      <vt:lpstr>Globus, QCG, UNICORE, ARC accounting publishing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operational topics</dc:title>
  <dc:creator>Krakowian</dc:creator>
  <cp:lastModifiedBy>Krakowian</cp:lastModifiedBy>
  <cp:revision>8</cp:revision>
  <dcterms:created xsi:type="dcterms:W3CDTF">2014-01-30T06:12:06Z</dcterms:created>
  <dcterms:modified xsi:type="dcterms:W3CDTF">2014-01-30T07:58:00Z</dcterms:modified>
</cp:coreProperties>
</file>