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3" r:id="rId1"/>
    <p:sldMasterId id="2147483675" r:id="rId2"/>
  </p:sldMasterIdLst>
  <p:notesMasterIdLst>
    <p:notesMasterId r:id="rId28"/>
  </p:notesMasterIdLst>
  <p:sldIdLst>
    <p:sldId id="346" r:id="rId3"/>
    <p:sldId id="380" r:id="rId4"/>
    <p:sldId id="341" r:id="rId5"/>
    <p:sldId id="394" r:id="rId6"/>
    <p:sldId id="340" r:id="rId7"/>
    <p:sldId id="378" r:id="rId8"/>
    <p:sldId id="393" r:id="rId9"/>
    <p:sldId id="361" r:id="rId10"/>
    <p:sldId id="387" r:id="rId11"/>
    <p:sldId id="363" r:id="rId12"/>
    <p:sldId id="350" r:id="rId13"/>
    <p:sldId id="388" r:id="rId14"/>
    <p:sldId id="389" r:id="rId15"/>
    <p:sldId id="390" r:id="rId16"/>
    <p:sldId id="391" r:id="rId17"/>
    <p:sldId id="356" r:id="rId18"/>
    <p:sldId id="381" r:id="rId19"/>
    <p:sldId id="376" r:id="rId20"/>
    <p:sldId id="374" r:id="rId21"/>
    <p:sldId id="355" r:id="rId22"/>
    <p:sldId id="392" r:id="rId23"/>
    <p:sldId id="372" r:id="rId24"/>
    <p:sldId id="373" r:id="rId25"/>
    <p:sldId id="385" r:id="rId26"/>
    <p:sldId id="34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CC"/>
    <a:srgbClr val="FF9966"/>
    <a:srgbClr val="FFCC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82662" autoAdjust="0"/>
  </p:normalViewPr>
  <p:slideViewPr>
    <p:cSldViewPr snapToObjects="1">
      <p:cViewPr>
        <p:scale>
          <a:sx n="70" d="100"/>
          <a:sy n="70" d="100"/>
        </p:scale>
        <p:origin x="-1116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ScienceTalk\Review%20slides\effort_per_w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a\apurcell\Desktop\Old%20Desktop%20II\iSGTW%20Subscribe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a\apurcell\Desktop\Old%20Desktop%20II\iSGTW%20Subscribe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a\apurcell\Desktop\iSGTW%20-%20Key%20site%20metrics%20by%20project%20ye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US" dirty="0">
                <a:latin typeface="Arial" pitchFamily="34" charset="0"/>
                <a:cs typeface="Arial" pitchFamily="34" charset="0"/>
              </a:rPr>
              <a:t>e-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ScienceTalk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Effort 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Distribution</a:t>
            </a:r>
            <a:endParaRPr lang="en-US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Sheet1!$H$1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9966"/>
              </a:solidFill>
            </c:spPr>
          </c:dPt>
          <c:dPt>
            <c:idx val="1"/>
            <c:bubble3D val="0"/>
            <c:spPr>
              <a:solidFill>
                <a:srgbClr val="0066CC"/>
              </a:solidFill>
            </c:spPr>
          </c:dPt>
          <c:dPt>
            <c:idx val="2"/>
            <c:bubble3D val="0"/>
            <c:explosion val="25"/>
            <c:spPr>
              <a:solidFill>
                <a:srgbClr val="FFCC99"/>
              </a:solidFill>
            </c:spPr>
          </c:dPt>
          <c:dPt>
            <c:idx val="3"/>
            <c:bubble3D val="0"/>
            <c:spPr>
              <a:solidFill>
                <a:srgbClr val="FF6600"/>
              </a:solidFill>
            </c:spPr>
          </c:dPt>
          <c:dLbls>
            <c:dLbl>
              <c:idx val="1"/>
              <c:layout>
                <c:manualLayout>
                  <c:x val="-0.14260496448182891"/>
                  <c:y val="-0.293121932046733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092302455367161"/>
                  <c:y val="0.1043697002091139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WP4: </a:t>
                    </a:r>
                    <a:r>
                      <a:rPr lang="en-US" dirty="0" err="1" smtClean="0"/>
                      <a:t>Mgnt</a:t>
                    </a:r>
                    <a:r>
                      <a:rPr lang="en-US" dirty="0"/>
                      <a:t>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WP1: Policy</c:v>
                </c:pt>
                <c:pt idx="1">
                  <c:v>WP2: GridCafé</c:v>
                </c:pt>
                <c:pt idx="2">
                  <c:v>WP3: iSGTW</c:v>
                </c:pt>
                <c:pt idx="3">
                  <c:v>WP4: Management</c:v>
                </c:pt>
              </c:strCache>
            </c:strRef>
          </c:cat>
          <c:val>
            <c:numRef>
              <c:f>Sheet1!$H$2:$H$5</c:f>
              <c:numCache>
                <c:formatCode>0</c:formatCode>
                <c:ptCount val="4"/>
                <c:pt idx="0">
                  <c:v>23.958333333333254</c:v>
                </c:pt>
                <c:pt idx="1">
                  <c:v>37.5</c:v>
                </c:pt>
                <c:pt idx="2">
                  <c:v>27.083333333333254</c:v>
                </c:pt>
                <c:pt idx="3">
                  <c:v>11.458333333333332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26546787488241"/>
          <c:y val="3.9480192491719641E-2"/>
          <c:w val="0.84003997055827173"/>
          <c:h val="0.90548771011713636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Subs!$F$4:$F$27</c:f>
              <c:numCache>
                <c:formatCode>mmm\-yy</c:formatCode>
                <c:ptCount val="24"/>
                <c:pt idx="0">
                  <c:v>38443</c:v>
                </c:pt>
                <c:pt idx="1">
                  <c:v>38991</c:v>
                </c:pt>
                <c:pt idx="2">
                  <c:v>39114</c:v>
                </c:pt>
                <c:pt idx="3">
                  <c:v>39234</c:v>
                </c:pt>
                <c:pt idx="4">
                  <c:v>39264</c:v>
                </c:pt>
                <c:pt idx="5">
                  <c:v>39356</c:v>
                </c:pt>
                <c:pt idx="6">
                  <c:v>39387</c:v>
                </c:pt>
                <c:pt idx="7">
                  <c:v>39600</c:v>
                </c:pt>
                <c:pt idx="8">
                  <c:v>39753</c:v>
                </c:pt>
                <c:pt idx="9">
                  <c:v>39845</c:v>
                </c:pt>
                <c:pt idx="10">
                  <c:v>39904</c:v>
                </c:pt>
                <c:pt idx="11">
                  <c:v>40087</c:v>
                </c:pt>
                <c:pt idx="12">
                  <c:v>40148</c:v>
                </c:pt>
                <c:pt idx="13">
                  <c:v>40513</c:v>
                </c:pt>
                <c:pt idx="14">
                  <c:v>40575</c:v>
                </c:pt>
                <c:pt idx="15">
                  <c:v>40756</c:v>
                </c:pt>
                <c:pt idx="16">
                  <c:v>40817</c:v>
                </c:pt>
                <c:pt idx="17">
                  <c:v>40848</c:v>
                </c:pt>
                <c:pt idx="18">
                  <c:v>41122</c:v>
                </c:pt>
                <c:pt idx="19">
                  <c:v>41214</c:v>
                </c:pt>
                <c:pt idx="20">
                  <c:v>41334</c:v>
                </c:pt>
              </c:numCache>
            </c:numRef>
          </c:xVal>
          <c:yVal>
            <c:numRef>
              <c:f>Subs!$G$4:$G$27</c:f>
              <c:numCache>
                <c:formatCode>General</c:formatCode>
                <c:ptCount val="24"/>
                <c:pt idx="0">
                  <c:v>600</c:v>
                </c:pt>
                <c:pt idx="1">
                  <c:v>1100</c:v>
                </c:pt>
                <c:pt idx="2">
                  <c:v>2800</c:v>
                </c:pt>
                <c:pt idx="3">
                  <c:v>2800</c:v>
                </c:pt>
                <c:pt idx="4">
                  <c:v>3150</c:v>
                </c:pt>
                <c:pt idx="5">
                  <c:v>3200</c:v>
                </c:pt>
                <c:pt idx="6">
                  <c:v>3350</c:v>
                </c:pt>
                <c:pt idx="7">
                  <c:v>3600</c:v>
                </c:pt>
                <c:pt idx="8">
                  <c:v>4000</c:v>
                </c:pt>
                <c:pt idx="9">
                  <c:v>4200</c:v>
                </c:pt>
                <c:pt idx="10">
                  <c:v>4800</c:v>
                </c:pt>
                <c:pt idx="11">
                  <c:v>5200</c:v>
                </c:pt>
                <c:pt idx="12">
                  <c:v>5600</c:v>
                </c:pt>
                <c:pt idx="13">
                  <c:v>6900</c:v>
                </c:pt>
                <c:pt idx="14">
                  <c:v>8050</c:v>
                </c:pt>
                <c:pt idx="15">
                  <c:v>8070</c:v>
                </c:pt>
                <c:pt idx="16">
                  <c:v>7850</c:v>
                </c:pt>
                <c:pt idx="17">
                  <c:v>8100</c:v>
                </c:pt>
                <c:pt idx="18">
                  <c:v>8100</c:v>
                </c:pt>
                <c:pt idx="19">
                  <c:v>8249</c:v>
                </c:pt>
                <c:pt idx="20">
                  <c:v>8719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39328"/>
        <c:axId val="96740864"/>
      </c:scatterChart>
      <c:valAx>
        <c:axId val="967393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96740864"/>
        <c:crosses val="autoZero"/>
        <c:crossBetween val="midCat"/>
      </c:valAx>
      <c:valAx>
        <c:axId val="96740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67393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marker>
            <c:symbol val="none"/>
          </c:marker>
          <c:xVal>
            <c:numRef>
              <c:f>Subs!$A$18:$A$26</c:f>
              <c:numCache>
                <c:formatCode>mmm\-yy</c:formatCode>
                <c:ptCount val="9"/>
                <c:pt idx="0">
                  <c:v>40848</c:v>
                </c:pt>
                <c:pt idx="1">
                  <c:v>40940</c:v>
                </c:pt>
                <c:pt idx="2">
                  <c:v>41000</c:v>
                </c:pt>
                <c:pt idx="3">
                  <c:v>41122</c:v>
                </c:pt>
                <c:pt idx="4">
                  <c:v>41153</c:v>
                </c:pt>
                <c:pt idx="5">
                  <c:v>41244</c:v>
                </c:pt>
                <c:pt idx="6">
                  <c:v>41306</c:v>
                </c:pt>
                <c:pt idx="7">
                  <c:v>41365</c:v>
                </c:pt>
                <c:pt idx="8">
                  <c:v>41456</c:v>
                </c:pt>
              </c:numCache>
            </c:numRef>
          </c:xVal>
          <c:yVal>
            <c:numRef>
              <c:f>Subs!$B$17:$B$26</c:f>
              <c:numCache>
                <c:formatCode>General</c:formatCode>
                <c:ptCount val="10"/>
                <c:pt idx="0">
                  <c:v>413</c:v>
                </c:pt>
                <c:pt idx="1">
                  <c:v>612</c:v>
                </c:pt>
                <c:pt idx="2">
                  <c:v>889</c:v>
                </c:pt>
                <c:pt idx="3">
                  <c:v>1040</c:v>
                </c:pt>
                <c:pt idx="4">
                  <c:v>1161</c:v>
                </c:pt>
                <c:pt idx="5">
                  <c:v>1269</c:v>
                </c:pt>
                <c:pt idx="6">
                  <c:v>1443</c:v>
                </c:pt>
                <c:pt idx="7">
                  <c:v>1545</c:v>
                </c:pt>
                <c:pt idx="8">
                  <c:v>1686</c:v>
                </c:pt>
                <c:pt idx="9">
                  <c:v>1796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71072"/>
        <c:axId val="96789248"/>
      </c:scatterChart>
      <c:valAx>
        <c:axId val="967710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96789248"/>
        <c:crosses val="autoZero"/>
        <c:crossBetween val="midCat"/>
      </c:valAx>
      <c:valAx>
        <c:axId val="96789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67710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'[1]Yearly stats (2)'!$D$2:$D$4</c:f>
              <c:numCache>
                <c:formatCode>General</c:formatCode>
                <c:ptCount val="3"/>
                <c:pt idx="0">
                  <c:v>265539</c:v>
                </c:pt>
                <c:pt idx="1">
                  <c:v>316352</c:v>
                </c:pt>
                <c:pt idx="2">
                  <c:v>529582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080064"/>
        <c:axId val="77081600"/>
      </c:barChart>
      <c:catAx>
        <c:axId val="7708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77081600"/>
        <c:crosses val="autoZero"/>
        <c:auto val="1"/>
        <c:lblAlgn val="ctr"/>
        <c:lblOffset val="100"/>
        <c:noMultiLvlLbl val="0"/>
      </c:catAx>
      <c:valAx>
        <c:axId val="77081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7080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D1194FE-46F0-426B-9EEF-C05A37F51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5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gtw.org/feature/desktop-power-helps-map-protein-danc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gtw.org/feature/desktop-power-helps-map-protein-danc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gtw.org/feature/desktop-power-helps-map-protein-danc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gtw.org/feature/desktop-power-helps-map-protein-dance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le.net/delete?index=7015703&amp;d=XTJ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wordle.net/delete?index=7015791&amp;d=ROKZ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gtw.org/feature/desktop-power-helps-map-protein-danc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hlinkClick r:id="rId3"/>
              </a:rPr>
              <a:t>http://www.isgtw.org/feature/desktop-power-helps-map-protein-dance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hlinkClick r:id="rId3"/>
              </a:rPr>
              <a:t>http://www.isgtw.org/feature/desktop-power-helps-map-protein-dance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hlinkClick r:id="rId3"/>
              </a:rPr>
              <a:t>http://www.isgtw.org/feature/desktop-power-helps-map-protein-dance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hlinkClick r:id="rId3"/>
              </a:rPr>
              <a:t>http://www.isgtw.org/feature/desktop-power-helps-map-protein-dance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Munich </a:t>
            </a:r>
            <a:r>
              <a:rPr lang="en-US" dirty="0" err="1" smtClean="0"/>
              <a:t>egi</a:t>
            </a:r>
            <a:r>
              <a:rPr lang="en-US" dirty="0" smtClean="0"/>
              <a:t> community forum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media partnerships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sz="1200" dirty="0" smtClean="0">
                <a:ea typeface="ＭＳ Ｐゴシック" pitchFamily="34" charset="-128"/>
              </a:rPr>
              <a:t>Facebook doubled since this time last year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 dirty="0" smtClean="0">
                <a:ea typeface="ＭＳ Ｐゴシック" pitchFamily="34" charset="-128"/>
              </a:rPr>
              <a:t>Put </a:t>
            </a:r>
            <a:r>
              <a:rPr lang="en-US" altLang="ja-JP" sz="1200" dirty="0" err="1" smtClean="0">
                <a:ea typeface="ＭＳ Ｐゴシック" pitchFamily="34" charset="-128"/>
              </a:rPr>
              <a:t>Klout</a:t>
            </a:r>
            <a:r>
              <a:rPr lang="en-US" altLang="ja-JP" sz="1200" dirty="0" smtClean="0">
                <a:ea typeface="ＭＳ Ｐゴシック" pitchFamily="34" charset="-128"/>
              </a:rPr>
              <a:t> score into perspective</a:t>
            </a:r>
          </a:p>
          <a:p>
            <a:pPr eaLnBrk="1" hangingPunct="1">
              <a:lnSpc>
                <a:spcPct val="90000"/>
              </a:lnSpc>
            </a:pPr>
            <a:endParaRPr lang="en-US" altLang="ja-JP" sz="1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200" b="1" dirty="0" smtClean="0">
                <a:ea typeface="ＭＳ Ｐゴシック" pitchFamily="34" charset="-128"/>
              </a:rPr>
              <a:t>Higher than projects institutions talking about…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 dirty="0" smtClean="0">
                <a:ea typeface="ＭＳ Ｐゴシック" pitchFamily="34" charset="-128"/>
              </a:rPr>
              <a:t>EGI: 49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 dirty="0" smtClean="0">
                <a:ea typeface="ＭＳ Ｐゴシック" pitchFamily="34" charset="-128"/>
              </a:rPr>
              <a:t>TACC: 46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 dirty="0" smtClean="0">
                <a:ea typeface="ＭＳ Ｐゴシック" pitchFamily="34" charset="-128"/>
              </a:rPr>
              <a:t>Open Grid Forum: 42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 dirty="0" smtClean="0">
                <a:ea typeface="ＭＳ Ｐゴシック" pitchFamily="34" charset="-128"/>
              </a:rPr>
              <a:t>GEANT: 49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 dirty="0" err="1" smtClean="0">
                <a:ea typeface="ＭＳ Ｐゴシック" pitchFamily="34" charset="-128"/>
              </a:rPr>
              <a:t>Esnet</a:t>
            </a:r>
            <a:r>
              <a:rPr lang="en-US" altLang="ja-JP" sz="1200" dirty="0" smtClean="0">
                <a:ea typeface="ＭＳ Ｐゴシック" pitchFamily="34" charset="-128"/>
              </a:rPr>
              <a:t>: 49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 dirty="0" smtClean="0">
                <a:ea typeface="ＭＳ Ｐゴシック" pitchFamily="34" charset="-128"/>
              </a:rPr>
              <a:t>NERSC: 51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 dirty="0" err="1" smtClean="0">
                <a:ea typeface="ＭＳ Ｐゴシック" pitchFamily="34" charset="-128"/>
              </a:rPr>
              <a:t>iMentors</a:t>
            </a:r>
            <a:r>
              <a:rPr lang="en-US" altLang="ja-JP" sz="1200" dirty="0" smtClean="0">
                <a:ea typeface="ＭＳ Ｐゴシック" pitchFamily="34" charset="-128"/>
              </a:rPr>
              <a:t>: 39</a:t>
            </a:r>
          </a:p>
          <a:p>
            <a:pPr eaLnBrk="1" hangingPunct="1">
              <a:lnSpc>
                <a:spcPct val="90000"/>
              </a:lnSpc>
            </a:pPr>
            <a:endParaRPr lang="en-US" altLang="ja-JP" sz="1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200" b="1" dirty="0" smtClean="0">
                <a:ea typeface="ＭＳ Ｐゴシック" pitchFamily="34" charset="-128"/>
              </a:rPr>
              <a:t>Better than many large</a:t>
            </a:r>
            <a:r>
              <a:rPr lang="en-US" altLang="ja-JP" sz="1200" b="1" baseline="0" dirty="0" smtClean="0">
                <a:ea typeface="ＭＳ Ｐゴシック" pitchFamily="34" charset="-128"/>
              </a:rPr>
              <a:t> universities…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 dirty="0" smtClean="0">
                <a:ea typeface="ＭＳ Ｐゴシック" pitchFamily="34" charset="-128"/>
              </a:rPr>
              <a:t>EPFL: 52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 dirty="0" smtClean="0">
                <a:ea typeface="ＭＳ Ｐゴシック" pitchFamily="34" charset="-128"/>
              </a:rPr>
              <a:t>ETH Zurich 49</a:t>
            </a:r>
          </a:p>
          <a:p>
            <a:pPr eaLnBrk="1" hangingPunct="1">
              <a:lnSpc>
                <a:spcPct val="90000"/>
              </a:lnSpc>
            </a:pPr>
            <a:endParaRPr lang="en-US" altLang="ja-JP" sz="1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200" b="1" dirty="0" smtClean="0">
                <a:ea typeface="ＭＳ Ｐゴシック" pitchFamily="34" charset="-128"/>
              </a:rPr>
              <a:t>Better than science/tech/environment desks of world’s leading newspapers…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 dirty="0" smtClean="0">
                <a:ea typeface="ＭＳ Ｐゴシック" pitchFamily="34" charset="-128"/>
              </a:rPr>
              <a:t>Daily Mail Science:</a:t>
            </a:r>
            <a:r>
              <a:rPr lang="en-US" altLang="ja-JP" sz="1200" baseline="0" dirty="0" smtClean="0">
                <a:ea typeface="ＭＳ Ｐゴシック" pitchFamily="34" charset="-128"/>
              </a:rPr>
              <a:t> 38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 baseline="0" dirty="0" smtClean="0">
                <a:ea typeface="ＭＳ Ｐゴシック" pitchFamily="34" charset="-128"/>
              </a:rPr>
              <a:t>NYT Environment: 42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 baseline="0" dirty="0" smtClean="0">
                <a:ea typeface="ＭＳ Ｐゴシック" pitchFamily="34" charset="-128"/>
              </a:rPr>
              <a:t>Times of India Tech desk: 55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 baseline="0" dirty="0" smtClean="0">
                <a:ea typeface="ＭＳ Ｐゴシック" pitchFamily="34" charset="-128"/>
              </a:rPr>
              <a:t>Die </a:t>
            </a:r>
            <a:r>
              <a:rPr lang="en-US" altLang="ja-JP" sz="1200" baseline="0" dirty="0" err="1" smtClean="0">
                <a:ea typeface="ＭＳ Ｐゴシック" pitchFamily="34" charset="-128"/>
              </a:rPr>
              <a:t>Zeit</a:t>
            </a:r>
            <a:r>
              <a:rPr lang="en-US" altLang="ja-JP" sz="1200" baseline="0" dirty="0" smtClean="0">
                <a:ea typeface="ＭＳ Ｐゴシック" pitchFamily="34" charset="-128"/>
              </a:rPr>
              <a:t> (</a:t>
            </a:r>
            <a:r>
              <a:rPr lang="en-US" altLang="ja-JP" sz="1200" baseline="0" dirty="0" err="1" smtClean="0">
                <a:ea typeface="ＭＳ Ｐゴシック" pitchFamily="34" charset="-128"/>
              </a:rPr>
              <a:t>Kultur</a:t>
            </a:r>
            <a:r>
              <a:rPr lang="en-US" altLang="ja-JP" sz="1200" baseline="0" dirty="0" smtClean="0">
                <a:ea typeface="ＭＳ Ｐゴシック" pitchFamily="34" charset="-128"/>
              </a:rPr>
              <a:t>): 52</a:t>
            </a:r>
          </a:p>
          <a:p>
            <a:pPr eaLnBrk="1" hangingPunct="1">
              <a:lnSpc>
                <a:spcPct val="90000"/>
              </a:lnSpc>
            </a:pPr>
            <a:endParaRPr lang="en-US" altLang="ja-JP" sz="1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200" b="1" dirty="0" smtClean="0">
                <a:ea typeface="ＭＳ Ｐゴシック" pitchFamily="34" charset="-128"/>
              </a:rPr>
              <a:t>Better than major journals…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 dirty="0" smtClean="0">
                <a:ea typeface="ＭＳ Ｐゴシック" pitchFamily="34" charset="-128"/>
              </a:rPr>
              <a:t>PNAS: 54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 dirty="0" smtClean="0">
                <a:ea typeface="ＭＳ Ｐゴシック" pitchFamily="34" charset="-128"/>
              </a:rPr>
              <a:t>Nature Physics: 52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 dirty="0" smtClean="0">
                <a:ea typeface="ＭＳ Ｐゴシック" pitchFamily="34" charset="-128"/>
              </a:rPr>
              <a:t>NPG: 47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>
                <a:ea typeface="ＭＳ Ｐゴシック" pitchFamily="34" charset="-128"/>
              </a:rPr>
              <a:t>Royal Society of Chemistry: 50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err="1" smtClean="0">
                <a:ea typeface="ＭＳ Ｐゴシック" pitchFamily="34" charset="-128"/>
              </a:rPr>
              <a:t>PLoS</a:t>
            </a:r>
            <a:r>
              <a:rPr lang="en-US" altLang="ja-JP" sz="1200" dirty="0" smtClean="0">
                <a:ea typeface="ＭＳ Ｐゴシック" pitchFamily="34" charset="-128"/>
              </a:rPr>
              <a:t> Computational Biology: 53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>
              <a:ea typeface="ＭＳ Ｐゴシック" pitchFamily="34" charset="-128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>
              <a:ea typeface="ＭＳ Ｐゴシック" pitchFamily="34" charset="-128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dirty="0" smtClean="0">
                <a:ea typeface="ＭＳ Ｐゴシック" pitchFamily="34" charset="-128"/>
              </a:rPr>
              <a:t>Better</a:t>
            </a:r>
            <a:r>
              <a:rPr lang="en-US" altLang="ja-JP" sz="1200" b="1" baseline="0" dirty="0" smtClean="0">
                <a:ea typeface="ＭＳ Ｐゴシック" pitchFamily="34" charset="-128"/>
              </a:rPr>
              <a:t> than competitors…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err="1" smtClean="0">
                <a:ea typeface="ＭＳ Ｐゴシック" pitchFamily="34" charset="-128"/>
              </a:rPr>
              <a:t>Primeur</a:t>
            </a:r>
            <a:r>
              <a:rPr lang="en-US" altLang="ja-JP" sz="1200" dirty="0" smtClean="0">
                <a:ea typeface="ＭＳ Ｐゴシック" pitchFamily="34" charset="-128"/>
              </a:rPr>
              <a:t>: 44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 baseline="0" dirty="0" err="1" smtClean="0">
                <a:ea typeface="ＭＳ Ｐゴシック" pitchFamily="34" charset="-128"/>
              </a:rPr>
              <a:t>Datanami</a:t>
            </a:r>
            <a:r>
              <a:rPr lang="en-US" altLang="ja-JP" sz="1200" baseline="0" dirty="0" smtClean="0">
                <a:ea typeface="ＭＳ Ｐゴシック" pitchFamily="34" charset="-128"/>
              </a:rPr>
              <a:t>: 51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 baseline="0" dirty="0" smtClean="0">
                <a:ea typeface="ＭＳ Ｐゴシック" pitchFamily="34" charset="-128"/>
              </a:rPr>
              <a:t>HPC in the cloud: 48</a:t>
            </a:r>
            <a:endParaRPr lang="en-US" altLang="ja-JP" sz="1200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half</a:t>
            </a:r>
            <a:r>
              <a:rPr lang="en-US" baseline="0" dirty="0" smtClean="0"/>
              <a:t> a million page views in the last year!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 quarter of a million visits last year – 190,000 of these unique visits.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41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Lots of unsolicited feedback from partners</a:t>
            </a: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http://www.wordle.net/delete?index=7015703&amp;d=XTJA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mtClean="0"/>
              <a:t/>
            </a:r>
            <a:br>
              <a:rPr lang="en-GB" smtClean="0"/>
            </a:br>
            <a:r>
              <a:rPr lang="en-GB" sz="1200" b="0" i="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/>
              </a:rPr>
              <a:t>http://www.wordle.net/delete?index=7015791&amp;d=ROKZ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96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Over two thirds say </a:t>
            </a:r>
            <a:r>
              <a:rPr lang="en-US" sz="1200" dirty="0" err="1" smtClean="0"/>
              <a:t>iSGTW</a:t>
            </a:r>
            <a:r>
              <a:rPr lang="en-US" sz="1200" dirty="0" smtClean="0"/>
              <a:t> has raised </a:t>
            </a:r>
            <a:r>
              <a:rPr lang="en-GB" sz="1200" dirty="0" smtClean="0"/>
              <a:t>awareness of specific e-science tools, services, resources, projects, initiatives, and/or potential collaborators</a:t>
            </a:r>
          </a:p>
          <a:p>
            <a:endParaRPr lang="en-GB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Over one third of respondents reported that </a:t>
            </a:r>
            <a:r>
              <a:rPr lang="en-US" sz="1200" dirty="0" err="1" smtClean="0"/>
              <a:t>iSGTW</a:t>
            </a:r>
            <a:r>
              <a:rPr lang="en-US" sz="1200" dirty="0" smtClean="0"/>
              <a:t> has helped them with their research work and others reported that that </a:t>
            </a:r>
            <a:r>
              <a:rPr lang="en-US" sz="1200" dirty="0" err="1" smtClean="0"/>
              <a:t>iSGTW</a:t>
            </a:r>
            <a:r>
              <a:rPr lang="en-US" sz="1200" dirty="0" smtClean="0"/>
              <a:t> had helped improve the exposure of their work and that </a:t>
            </a:r>
            <a:r>
              <a:rPr lang="en-US" sz="1200" dirty="0" err="1" smtClean="0"/>
              <a:t>iSGTW</a:t>
            </a:r>
            <a:r>
              <a:rPr lang="en-US" sz="1200" dirty="0" smtClean="0"/>
              <a:t> is a useful resource in terms establishing new research collaborations.</a:t>
            </a:r>
          </a:p>
          <a:p>
            <a:r>
              <a:rPr lang="en-GB" sz="12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44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Helping to sustain to</a:t>
            </a:r>
            <a:r>
              <a:rPr lang="en-US" baseline="0" dirty="0" smtClean="0"/>
              <a:t> sustain the community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9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partnership with the 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partnership with the 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5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what we see</a:t>
            </a:r>
            <a:r>
              <a:rPr lang="en-US" baseline="0" dirty="0" smtClean="0"/>
              <a:t> in the newsletter and on the homepage of the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what we see</a:t>
            </a:r>
            <a:r>
              <a:rPr lang="en-US" baseline="0" dirty="0" smtClean="0"/>
              <a:t> in the newsletter and on the homepage of the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news: such as HPC Wire, HPC in the cloud, </a:t>
            </a:r>
          </a:p>
          <a:p>
            <a:r>
              <a:rPr lang="en-US" dirty="0" smtClean="0"/>
              <a:t>AUTO-POPULATE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hlinkClick r:id="rId3"/>
              </a:rPr>
              <a:t>http://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3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36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64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2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10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9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473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42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38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98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41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936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986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38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4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2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4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3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1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6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1700" y="685"/>
            <a:ext cx="8229600" cy="83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3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gif"/><Relationship Id="rId21" Type="http://schemas.openxmlformats.org/officeDocument/2006/relationships/image" Target="../media/image30.jpeg"/><Relationship Id="rId7" Type="http://schemas.openxmlformats.org/officeDocument/2006/relationships/image" Target="../media/image16.jpeg"/><Relationship Id="rId12" Type="http://schemas.openxmlformats.org/officeDocument/2006/relationships/image" Target="../media/image21.gif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142565" y="6084295"/>
            <a:ext cx="388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b="1" dirty="0">
                <a:ea typeface="ＭＳ Ｐゴシック" pitchFamily="34" charset="-128"/>
              </a:rPr>
              <a:t>www.e-sciencetalk.eu</a:t>
            </a:r>
            <a:endParaRPr lang="en-US" b="1" dirty="0"/>
          </a:p>
          <a:p>
            <a:pPr eaLnBrk="1" hangingPunct="1"/>
            <a:endParaRPr lang="en-GB" dirty="0"/>
          </a:p>
        </p:txBody>
      </p:sp>
      <p:sp>
        <p:nvSpPr>
          <p:cNvPr id="4099" name="Rectangle 11"/>
          <p:cNvSpPr>
            <a:spLocks noGrp="1" noChangeArrowheads="1"/>
          </p:cNvSpPr>
          <p:nvPr/>
        </p:nvSpPr>
        <p:spPr bwMode="auto">
          <a:xfrm>
            <a:off x="4699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/>
              <a:t>WP3: International Science Grid </a:t>
            </a:r>
            <a:br>
              <a:rPr lang="en-US" sz="3600" b="1" dirty="0" smtClean="0"/>
            </a:br>
            <a:r>
              <a:rPr lang="en-US" sz="3600" b="1" dirty="0" smtClean="0"/>
              <a:t>This Week</a:t>
            </a:r>
            <a:endParaRPr lang="en-US" sz="3600" b="1" dirty="0"/>
          </a:p>
          <a:p>
            <a:pPr marL="342900" indent="-342900" algn="ctr">
              <a:spcBef>
                <a:spcPct val="20000"/>
              </a:spcBef>
            </a:pPr>
            <a:endParaRPr lang="en-US" dirty="0"/>
          </a:p>
          <a:p>
            <a:pPr marL="342900" indent="-342900" algn="ctr">
              <a:spcBef>
                <a:spcPct val="20000"/>
              </a:spcBef>
            </a:pPr>
            <a:endParaRPr lang="en-US" i="1" dirty="0"/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smtClean="0"/>
              <a:t>Andrew Purcell</a:t>
            </a:r>
            <a:endParaRPr lang="en-US" sz="2400" dirty="0"/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err="1" smtClean="0"/>
              <a:t>iSGTW</a:t>
            </a:r>
            <a:r>
              <a:rPr lang="en-US" sz="2400" dirty="0" smtClean="0"/>
              <a:t> editor, CERN</a:t>
            </a:r>
            <a:endParaRPr lang="en-GB" sz="240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</a:t>
            </a:r>
            <a:r>
              <a:rPr lang="en-GB" dirty="0"/>
              <a:t>Review, </a:t>
            </a:r>
            <a:r>
              <a:rPr lang="en-GB" dirty="0" smtClean="0"/>
              <a:t>13  Sept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410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A typical issue</a:t>
            </a:r>
            <a:endParaRPr lang="en-US" sz="3600" b="1" dirty="0"/>
          </a:p>
        </p:txBody>
      </p:sp>
      <p:pic>
        <p:nvPicPr>
          <p:cNvPr id="4" name="Content Placeholder 3" descr="around the web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1057" t="1510" r="3465" b="3836"/>
          <a:stretch/>
        </p:blipFill>
        <p:spPr>
          <a:xfrm>
            <a:off x="288000" y="1440000"/>
            <a:ext cx="5364000" cy="4284000"/>
          </a:xfr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01825" y="143448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In the news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News from other publications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501825" y="278463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Blogs</a:t>
            </a:r>
          </a:p>
          <a:p>
            <a:pPr algn="r">
              <a:buNone/>
            </a:pPr>
            <a:r>
              <a:rPr lang="en-US" sz="1800" dirty="0" smtClean="0"/>
              <a:t> Other blogs about science or computing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501825" y="4089775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Announcements</a:t>
            </a:r>
          </a:p>
          <a:p>
            <a:pPr algn="r">
              <a:buNone/>
            </a:pPr>
            <a:r>
              <a:rPr lang="en-US" sz="1800" dirty="0" smtClean="0"/>
              <a:t>Press releases from </a:t>
            </a:r>
            <a:br>
              <a:rPr lang="en-US" sz="1800" dirty="0" smtClean="0"/>
            </a:br>
            <a:r>
              <a:rPr lang="en-US" sz="1800" dirty="0" smtClean="0"/>
              <a:t>other </a:t>
            </a:r>
            <a:r>
              <a:rPr lang="en-US" sz="1800" dirty="0" err="1" smtClean="0"/>
              <a:t>organisations</a:t>
            </a:r>
            <a:endParaRPr lang="en-US" sz="1800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501825" y="4719845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Our stories</a:t>
            </a:r>
            <a:endParaRPr lang="en-US" sz="36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742129" y="1253934"/>
            <a:ext cx="2925326" cy="46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600" b="1" dirty="0" smtClean="0"/>
              <a:t>Author:</a:t>
            </a:r>
            <a:endParaRPr lang="en-US" sz="1600" dirty="0"/>
          </a:p>
          <a:p>
            <a:pPr>
              <a:buNone/>
            </a:pPr>
            <a:r>
              <a:rPr lang="en-US" sz="1600" i="1" dirty="0" smtClean="0"/>
              <a:t>Zara Qadir</a:t>
            </a:r>
          </a:p>
          <a:p>
            <a:endParaRPr lang="en-US" sz="1600" b="1" dirty="0" smtClean="0"/>
          </a:p>
          <a:p>
            <a:r>
              <a:rPr lang="en-US" sz="1600" b="1" dirty="0"/>
              <a:t>Date of publication:</a:t>
            </a:r>
            <a:endParaRPr lang="en-US" sz="1600" dirty="0"/>
          </a:p>
          <a:p>
            <a:r>
              <a:rPr lang="en-US" sz="1600" i="1" dirty="0"/>
              <a:t>9 Jan 2013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Page views:</a:t>
            </a:r>
            <a:endParaRPr lang="en-US" sz="1600" dirty="0" smtClean="0"/>
          </a:p>
          <a:p>
            <a:r>
              <a:rPr lang="en-US" sz="1600" i="1" dirty="0" smtClean="0"/>
              <a:t>4,371</a:t>
            </a:r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Ave time on page:</a:t>
            </a:r>
            <a:endParaRPr lang="en-US" sz="1600" dirty="0"/>
          </a:p>
          <a:p>
            <a:r>
              <a:rPr lang="en-US" sz="1600" i="1" dirty="0" smtClean="0"/>
              <a:t>03:06</a:t>
            </a:r>
            <a:endParaRPr lang="en-US" sz="1600" i="1" dirty="0"/>
          </a:p>
          <a:p>
            <a:endParaRPr lang="en-US" sz="1600" i="1" dirty="0" smtClean="0"/>
          </a:p>
          <a:p>
            <a:r>
              <a:rPr lang="en-US" sz="1600" b="1" dirty="0" smtClean="0"/>
              <a:t>Scientific field:</a:t>
            </a:r>
          </a:p>
          <a:p>
            <a:r>
              <a:rPr lang="en-US" sz="1600" i="1" dirty="0" smtClean="0"/>
              <a:t>Biomedicine</a:t>
            </a:r>
          </a:p>
          <a:p>
            <a:endParaRPr lang="en-US" sz="1600" i="1" dirty="0"/>
          </a:p>
          <a:p>
            <a:r>
              <a:rPr lang="en-US" sz="1600" b="1" dirty="0" smtClean="0"/>
              <a:t>e-Infrastructures:</a:t>
            </a:r>
          </a:p>
          <a:p>
            <a:r>
              <a:rPr lang="en-US" sz="1600" i="1" dirty="0" smtClean="0"/>
              <a:t>Grid</a:t>
            </a:r>
          </a:p>
          <a:p>
            <a:endParaRPr lang="en-US" sz="1600" i="1" dirty="0"/>
          </a:p>
          <a:p>
            <a:endParaRPr lang="en-US" sz="1600" i="1" dirty="0"/>
          </a:p>
          <a:p>
            <a:pPr>
              <a:buNone/>
            </a:pPr>
            <a:endParaRPr lang="en-US" sz="1600" i="1" dirty="0" smtClean="0"/>
          </a:p>
          <a:p>
            <a:pPr>
              <a:buNone/>
            </a:pPr>
            <a:endParaRPr lang="en-US" sz="16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7246" r="12062" b="-514"/>
          <a:stretch/>
        </p:blipFill>
        <p:spPr bwMode="auto">
          <a:xfrm>
            <a:off x="570160" y="1253934"/>
            <a:ext cx="5090852" cy="4695872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742129" y="1253934"/>
            <a:ext cx="2925326" cy="46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600" b="1" dirty="0" smtClean="0"/>
              <a:t>Author:</a:t>
            </a:r>
            <a:endParaRPr lang="en-US" sz="1600" dirty="0"/>
          </a:p>
          <a:p>
            <a:pPr>
              <a:buNone/>
            </a:pPr>
            <a:r>
              <a:rPr lang="en-US" sz="1600" i="1" dirty="0" smtClean="0"/>
              <a:t>Andrew Purcell</a:t>
            </a:r>
          </a:p>
          <a:p>
            <a:endParaRPr lang="en-US" sz="1600" b="1" dirty="0" smtClean="0"/>
          </a:p>
          <a:p>
            <a:r>
              <a:rPr lang="en-US" sz="1600" b="1" dirty="0"/>
              <a:t>Date of publication:</a:t>
            </a:r>
            <a:endParaRPr lang="en-US" sz="1600" dirty="0"/>
          </a:p>
          <a:p>
            <a:r>
              <a:rPr lang="en-US" sz="1600" i="1" dirty="0" smtClean="0"/>
              <a:t>3 Oct 2012</a:t>
            </a:r>
            <a:endParaRPr lang="en-US" sz="1600" i="1" dirty="0"/>
          </a:p>
          <a:p>
            <a:endParaRPr lang="en-US" sz="1600" b="1" dirty="0" smtClean="0"/>
          </a:p>
          <a:p>
            <a:r>
              <a:rPr lang="en-US" sz="1600" b="1" dirty="0" smtClean="0"/>
              <a:t>Page views:</a:t>
            </a:r>
            <a:endParaRPr lang="en-US" sz="1600" dirty="0" smtClean="0"/>
          </a:p>
          <a:p>
            <a:r>
              <a:rPr lang="en-US" sz="1600" i="1" dirty="0" smtClean="0"/>
              <a:t>4,104</a:t>
            </a:r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Ave time on page:</a:t>
            </a:r>
            <a:endParaRPr lang="en-US" sz="1600" dirty="0"/>
          </a:p>
          <a:p>
            <a:r>
              <a:rPr lang="en-US" sz="1600" i="1" dirty="0"/>
              <a:t>02:54 </a:t>
            </a:r>
          </a:p>
          <a:p>
            <a:endParaRPr lang="en-US" sz="1600" i="1" dirty="0" smtClean="0"/>
          </a:p>
          <a:p>
            <a:r>
              <a:rPr lang="en-US" sz="1600" b="1" dirty="0" smtClean="0"/>
              <a:t>Scientific field:</a:t>
            </a:r>
          </a:p>
          <a:p>
            <a:r>
              <a:rPr lang="en-US" sz="1600" i="1" dirty="0" smtClean="0"/>
              <a:t>Industry and policy</a:t>
            </a:r>
          </a:p>
          <a:p>
            <a:endParaRPr lang="en-US" sz="1600" i="1" dirty="0"/>
          </a:p>
          <a:p>
            <a:r>
              <a:rPr lang="en-US" sz="1600" b="1" dirty="0" smtClean="0"/>
              <a:t>e-Infrastructures:</a:t>
            </a:r>
          </a:p>
          <a:p>
            <a:r>
              <a:rPr lang="en-US" sz="1600" i="1" dirty="0" smtClean="0"/>
              <a:t>Clouds and HPC</a:t>
            </a:r>
          </a:p>
          <a:p>
            <a:endParaRPr lang="en-US" sz="1600" i="1" dirty="0"/>
          </a:p>
          <a:p>
            <a:endParaRPr lang="en-US" sz="1600" i="1" dirty="0"/>
          </a:p>
          <a:p>
            <a:pPr>
              <a:buNone/>
            </a:pPr>
            <a:endParaRPr lang="en-US" sz="1600" i="1" dirty="0" smtClean="0"/>
          </a:p>
          <a:p>
            <a:pPr>
              <a:buNone/>
            </a:pPr>
            <a:endParaRPr lang="en-US" sz="1600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Our stories</a:t>
            </a:r>
            <a:endParaRPr lang="en-US" sz="36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t="7377" r="12686" b="692"/>
          <a:stretch/>
        </p:blipFill>
        <p:spPr bwMode="auto">
          <a:xfrm>
            <a:off x="566555" y="1253934"/>
            <a:ext cx="5097358" cy="471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4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742129" y="1253934"/>
            <a:ext cx="2925326" cy="46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600" b="1" dirty="0" smtClean="0"/>
              <a:t>Author:</a:t>
            </a:r>
            <a:endParaRPr lang="en-US" sz="1600" dirty="0"/>
          </a:p>
          <a:p>
            <a:pPr>
              <a:buNone/>
            </a:pPr>
            <a:r>
              <a:rPr lang="en-US" sz="1600" i="1" dirty="0" smtClean="0"/>
              <a:t>Andrew Purcell</a:t>
            </a:r>
          </a:p>
          <a:p>
            <a:endParaRPr lang="en-US" sz="1600" b="1" dirty="0" smtClean="0"/>
          </a:p>
          <a:p>
            <a:r>
              <a:rPr lang="en-US" sz="1600" b="1" dirty="0"/>
              <a:t>Date of publication:</a:t>
            </a:r>
            <a:endParaRPr lang="en-US" sz="1600" dirty="0"/>
          </a:p>
          <a:p>
            <a:r>
              <a:rPr lang="en-US" sz="1600" i="1" dirty="0" smtClean="0"/>
              <a:t>26 Sept 2012</a:t>
            </a:r>
            <a:endParaRPr lang="en-US" sz="1600" i="1" dirty="0"/>
          </a:p>
          <a:p>
            <a:endParaRPr lang="en-US" sz="1600" b="1" dirty="0" smtClean="0"/>
          </a:p>
          <a:p>
            <a:r>
              <a:rPr lang="en-US" sz="1600" b="1" dirty="0" smtClean="0"/>
              <a:t>Page views:</a:t>
            </a:r>
            <a:endParaRPr lang="en-US" sz="1600" dirty="0" smtClean="0"/>
          </a:p>
          <a:p>
            <a:r>
              <a:rPr lang="en-US" sz="1600" i="1" dirty="0" smtClean="0"/>
              <a:t>3,656</a:t>
            </a:r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Ave time on page:</a:t>
            </a:r>
            <a:endParaRPr lang="en-US" sz="1600" dirty="0"/>
          </a:p>
          <a:p>
            <a:r>
              <a:rPr lang="en-US" sz="1600" i="1" dirty="0" smtClean="0"/>
              <a:t>05:18 </a:t>
            </a:r>
            <a:endParaRPr lang="en-US" sz="1600" i="1" dirty="0"/>
          </a:p>
          <a:p>
            <a:endParaRPr lang="en-US" sz="1600" i="1" dirty="0" smtClean="0"/>
          </a:p>
          <a:p>
            <a:r>
              <a:rPr lang="en-US" sz="1600" b="1" dirty="0" smtClean="0"/>
              <a:t>Scientific field:</a:t>
            </a:r>
          </a:p>
          <a:p>
            <a:r>
              <a:rPr lang="en-US" sz="1600" i="1" dirty="0" smtClean="0"/>
              <a:t>Mathematics</a:t>
            </a:r>
          </a:p>
          <a:p>
            <a:endParaRPr lang="en-US" sz="1600" i="1" dirty="0"/>
          </a:p>
          <a:p>
            <a:r>
              <a:rPr lang="en-US" sz="1600" b="1" dirty="0" smtClean="0"/>
              <a:t>e-Infrastructures:</a:t>
            </a:r>
          </a:p>
          <a:p>
            <a:r>
              <a:rPr lang="en-US" sz="1600" i="1" dirty="0" smtClean="0"/>
              <a:t>Grid</a:t>
            </a:r>
          </a:p>
          <a:p>
            <a:endParaRPr lang="en-US" sz="1600" i="1" dirty="0"/>
          </a:p>
          <a:p>
            <a:endParaRPr lang="en-US" sz="1600" i="1" dirty="0"/>
          </a:p>
          <a:p>
            <a:pPr>
              <a:buNone/>
            </a:pPr>
            <a:endParaRPr lang="en-US" sz="1600" i="1" dirty="0" smtClean="0"/>
          </a:p>
          <a:p>
            <a:pPr>
              <a:buNone/>
            </a:pPr>
            <a:endParaRPr lang="en-US" sz="1600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Our stories</a:t>
            </a:r>
            <a:endParaRPr lang="en-US" sz="36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t="7682" r="12186" b="64"/>
          <a:stretch/>
        </p:blipFill>
        <p:spPr bwMode="auto">
          <a:xfrm>
            <a:off x="570160" y="1268760"/>
            <a:ext cx="5090852" cy="468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4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742129" y="1253934"/>
            <a:ext cx="2925326" cy="46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600" b="1" dirty="0" smtClean="0"/>
              <a:t>Author:</a:t>
            </a:r>
            <a:endParaRPr lang="en-US" sz="1600" dirty="0"/>
          </a:p>
          <a:p>
            <a:pPr>
              <a:buNone/>
            </a:pPr>
            <a:r>
              <a:rPr lang="en-US" sz="1600" i="1" dirty="0" smtClean="0"/>
              <a:t>Stefan </a:t>
            </a:r>
            <a:r>
              <a:rPr lang="en-US" sz="1600" i="1" dirty="0"/>
              <a:t>J</a:t>
            </a:r>
            <a:r>
              <a:rPr lang="en-US" sz="1600" i="1" dirty="0" smtClean="0"/>
              <a:t>anusz</a:t>
            </a:r>
          </a:p>
          <a:p>
            <a:endParaRPr lang="en-US" sz="1600" b="1" dirty="0" smtClean="0"/>
          </a:p>
          <a:p>
            <a:r>
              <a:rPr lang="en-US" sz="1600" b="1" dirty="0"/>
              <a:t>Date of publication:</a:t>
            </a:r>
            <a:endParaRPr lang="en-US" sz="1600" dirty="0"/>
          </a:p>
          <a:p>
            <a:r>
              <a:rPr lang="en-US" sz="1600" i="1" dirty="0" smtClean="0"/>
              <a:t>16 Jan 2013</a:t>
            </a:r>
            <a:endParaRPr lang="en-US" sz="1600" i="1" dirty="0"/>
          </a:p>
          <a:p>
            <a:endParaRPr lang="en-US" sz="1600" b="1" dirty="0" smtClean="0"/>
          </a:p>
          <a:p>
            <a:r>
              <a:rPr lang="en-US" sz="1600" b="1" dirty="0" smtClean="0"/>
              <a:t>Page views:</a:t>
            </a:r>
            <a:endParaRPr lang="en-US" sz="1600" dirty="0" smtClean="0"/>
          </a:p>
          <a:p>
            <a:r>
              <a:rPr lang="en-US" sz="1600" i="1" dirty="0" smtClean="0"/>
              <a:t>3,481</a:t>
            </a:r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Ave time on page:</a:t>
            </a:r>
            <a:endParaRPr lang="en-US" sz="1600" dirty="0"/>
          </a:p>
          <a:p>
            <a:r>
              <a:rPr lang="en-US" sz="1600" i="1" dirty="0" smtClean="0"/>
              <a:t>02:01 </a:t>
            </a:r>
            <a:endParaRPr lang="en-US" sz="1600" i="1" dirty="0"/>
          </a:p>
          <a:p>
            <a:endParaRPr lang="en-US" sz="1600" i="1" dirty="0" smtClean="0"/>
          </a:p>
          <a:p>
            <a:r>
              <a:rPr lang="en-US" sz="1600" b="1" dirty="0" smtClean="0"/>
              <a:t>Scientific field:</a:t>
            </a:r>
          </a:p>
          <a:p>
            <a:r>
              <a:rPr lang="en-US" sz="1600" i="1" dirty="0" smtClean="0"/>
              <a:t>Physics and astronomy</a:t>
            </a:r>
          </a:p>
          <a:p>
            <a:endParaRPr lang="en-US" sz="1600" i="1" dirty="0"/>
          </a:p>
          <a:p>
            <a:r>
              <a:rPr lang="en-US" sz="1600" b="1" dirty="0" smtClean="0"/>
              <a:t>e-Infrastructures:</a:t>
            </a:r>
          </a:p>
          <a:p>
            <a:r>
              <a:rPr lang="en-US" sz="1600" i="1" dirty="0" smtClean="0"/>
              <a:t>Big data</a:t>
            </a:r>
          </a:p>
          <a:p>
            <a:endParaRPr lang="en-US" sz="1600" i="1" dirty="0"/>
          </a:p>
          <a:p>
            <a:endParaRPr lang="en-US" sz="1600" i="1" dirty="0"/>
          </a:p>
          <a:p>
            <a:pPr>
              <a:buNone/>
            </a:pPr>
            <a:endParaRPr lang="en-US" sz="1600" i="1" dirty="0" smtClean="0"/>
          </a:p>
          <a:p>
            <a:pPr>
              <a:buNone/>
            </a:pPr>
            <a:endParaRPr lang="en-US" sz="1600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Our stories</a:t>
            </a:r>
            <a:endParaRPr lang="en-US" sz="36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7" t="6987" r="12287" b="201"/>
          <a:stretch/>
        </p:blipFill>
        <p:spPr bwMode="auto">
          <a:xfrm>
            <a:off x="576120" y="1268760"/>
            <a:ext cx="5076000" cy="46958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4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742129" y="1253934"/>
            <a:ext cx="2925326" cy="46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600" b="1" dirty="0" smtClean="0"/>
              <a:t>Author:</a:t>
            </a:r>
            <a:endParaRPr lang="en-US" sz="1600" dirty="0"/>
          </a:p>
          <a:p>
            <a:pPr>
              <a:buNone/>
            </a:pPr>
            <a:r>
              <a:rPr lang="en-US" sz="1600" i="1" dirty="0" smtClean="0"/>
              <a:t>Andrew Purcell</a:t>
            </a:r>
          </a:p>
          <a:p>
            <a:endParaRPr lang="en-US" sz="1600" b="1" dirty="0" smtClean="0"/>
          </a:p>
          <a:p>
            <a:r>
              <a:rPr lang="en-US" sz="1600" b="1" dirty="0"/>
              <a:t>Date of publication:</a:t>
            </a:r>
            <a:endParaRPr lang="en-US" sz="1600" dirty="0"/>
          </a:p>
          <a:p>
            <a:r>
              <a:rPr lang="en-US" sz="1600" i="1" dirty="0" smtClean="0"/>
              <a:t>19 Dec 2012</a:t>
            </a:r>
            <a:endParaRPr lang="en-US" sz="1600" i="1" dirty="0"/>
          </a:p>
          <a:p>
            <a:endParaRPr lang="en-US" sz="1600" b="1" dirty="0" smtClean="0"/>
          </a:p>
          <a:p>
            <a:r>
              <a:rPr lang="en-US" sz="1600" b="1" dirty="0" smtClean="0"/>
              <a:t>Page views:</a:t>
            </a:r>
            <a:endParaRPr lang="en-US" sz="1600" dirty="0" smtClean="0"/>
          </a:p>
          <a:p>
            <a:r>
              <a:rPr lang="en-US" sz="1600" i="1" dirty="0" smtClean="0"/>
              <a:t>3,267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Ave time on page:</a:t>
            </a:r>
            <a:endParaRPr lang="en-US" sz="1600" dirty="0"/>
          </a:p>
          <a:p>
            <a:r>
              <a:rPr lang="en-US" sz="1600" i="1" dirty="0" smtClean="0"/>
              <a:t>02:56 </a:t>
            </a:r>
            <a:endParaRPr lang="en-US" sz="1600" i="1" dirty="0"/>
          </a:p>
          <a:p>
            <a:endParaRPr lang="en-US" sz="1600" i="1" dirty="0" smtClean="0"/>
          </a:p>
          <a:p>
            <a:r>
              <a:rPr lang="en-US" sz="1600" b="1" dirty="0" smtClean="0"/>
              <a:t>Scientific field:</a:t>
            </a:r>
          </a:p>
          <a:p>
            <a:r>
              <a:rPr lang="en-US" sz="1600" i="1" dirty="0" smtClean="0"/>
              <a:t>N/A</a:t>
            </a:r>
          </a:p>
          <a:p>
            <a:endParaRPr lang="en-US" sz="1600" i="1" dirty="0"/>
          </a:p>
          <a:p>
            <a:r>
              <a:rPr lang="en-US" sz="1600" b="1" dirty="0" smtClean="0"/>
              <a:t>e-Infrastructures:</a:t>
            </a:r>
          </a:p>
          <a:p>
            <a:r>
              <a:rPr lang="en-US" sz="1600" i="1" dirty="0" smtClean="0"/>
              <a:t>HPC, HTC, grid, clouds, big data, etc.</a:t>
            </a:r>
            <a:endParaRPr lang="en-US" sz="1600" i="1" dirty="0"/>
          </a:p>
          <a:p>
            <a:endParaRPr lang="en-US" sz="1600" i="1" dirty="0"/>
          </a:p>
          <a:p>
            <a:pPr>
              <a:buNone/>
            </a:pPr>
            <a:endParaRPr lang="en-US" sz="1600" i="1" dirty="0" smtClean="0"/>
          </a:p>
          <a:p>
            <a:pPr>
              <a:buNone/>
            </a:pPr>
            <a:endParaRPr lang="en-US" sz="1600" i="1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t="6492" r="12054" b="951"/>
          <a:stretch/>
        </p:blipFill>
        <p:spPr bwMode="auto">
          <a:xfrm>
            <a:off x="576121" y="1263006"/>
            <a:ext cx="5076000" cy="46867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Our stories</a:t>
            </a:r>
            <a:endParaRPr lang="en-US" sz="36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Conference coverage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66954" y="1513327"/>
            <a:ext cx="4519845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Media partnerships</a:t>
            </a:r>
          </a:p>
          <a:p>
            <a:endParaRPr lang="en-US" sz="2000" dirty="0" smtClean="0"/>
          </a:p>
          <a:p>
            <a:r>
              <a:rPr lang="en-US" sz="2000" dirty="0" smtClean="0"/>
              <a:t>Event highlights</a:t>
            </a:r>
          </a:p>
          <a:p>
            <a:endParaRPr lang="en-US" sz="2000" dirty="0" smtClean="0"/>
          </a:p>
          <a:p>
            <a:r>
              <a:rPr lang="en-US" sz="2000" dirty="0" smtClean="0"/>
              <a:t>Exclusive stories</a:t>
            </a:r>
          </a:p>
          <a:p>
            <a:endParaRPr lang="en-US" sz="2000" dirty="0" smtClean="0"/>
          </a:p>
          <a:p>
            <a:r>
              <a:rPr lang="en-US" sz="2000" dirty="0" smtClean="0"/>
              <a:t>In-depth analysis</a:t>
            </a:r>
          </a:p>
          <a:p>
            <a:endParaRPr lang="en-US" sz="2000" dirty="0" smtClean="0"/>
          </a:p>
          <a:p>
            <a:r>
              <a:rPr lang="en-US" sz="2000" dirty="0" smtClean="0"/>
              <a:t>Brand awareness</a:t>
            </a:r>
          </a:p>
          <a:p>
            <a:endParaRPr lang="en-US" sz="2000" dirty="0" smtClean="0"/>
          </a:p>
          <a:p>
            <a:r>
              <a:rPr lang="en-US" sz="2000" dirty="0" smtClean="0"/>
              <a:t>Increase readership</a:t>
            </a:r>
            <a:endParaRPr lang="en-GB" sz="2000" dirty="0"/>
          </a:p>
        </p:txBody>
      </p:sp>
      <p:pic>
        <p:nvPicPr>
          <p:cNvPr id="5122" name="Picture 2" descr="http://www.isgtw.org/images/2013/EGICF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4" y="1133744"/>
            <a:ext cx="3512097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3" name="Picture 55" descr="http://www.indiana.edu/~rcapub/v22n2/images/inter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24" y="3013753"/>
            <a:ext cx="1719916" cy="169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0" name="Picture 32" descr="http://www.digitalmeetsculture.net/wp-content/uploads/2012/06/logo-e-irg-220x1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80" y="4270607"/>
            <a:ext cx="1801715" cy="109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1" name="Picture 63" descr="http://www.hpdc.org/2004/images/hpdc13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9" y="1271742"/>
            <a:ext cx="1296631" cy="12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36" name="Picture 12" descr="http://sphotos-a.xx.fbcdn.net/hphotos-snc7/c0.0.403.403/p403x403/393615_488349707850580_782174011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30" y="1289035"/>
            <a:ext cx="1464889" cy="14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QSEBUUExIVFBQWExgYGBgXFRcXGBUaFxgVFhgYGBUXGyYfFxojGRcXIC8gIycpLS8sFR4xNTAqNSYrLCkBCQoKDgwOGQ8PGiokHyApMCw1NSkuLCwsKiwsKjE0LSwpLCwwLCwvNCwvLC0sLCwpKSkuLCwsKiwqLCosLC8sLP/AABEIAGICAgMBIgACEQEDEQH/xAAbAAACAwEBAQAAAAAAAAAAAAAAAgQFBgMBB//EAEUQAAIBAwICBgkBBwIEBAcAAAECEQADEgQhBTEGEyJBUZEUMlJTYXGS0dKBIzNCcqGxwRXwJGJjggcWJUM0c6LC4eLx/8QAGgEBAAMBAQEAAAAAAAAAAAAAAAECAwQFBv/EADERAAICAQMCAggGAwEAAAAAAAABAhEDBCExEkEFEzJRYXGBkbHBFSIzUqHwQtHhFP/aAAwDAQACEQMRAD8A+zUV47gCTsKUOx5W2P0j+5m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EugmNwR3HnT0AUUUUBz53EHzPkNqn1Xp++X5GrCgCiikvXgilmMACSaAevGYDmY7qz+p6RMzBbYxnvMFiSQAI5Tz2EzHdInnc0N54zaCDIzuRynuWYO8/57qA0tFZaxw8qVfr7XZKliXJOwj1yO/n3cvjUmzrtQGBbdS25ABUD+Lcd/Py7+RC0zQUVW8M40LzsoWInvnkcSDtsZ8JGx32qyoAorxjtWf4V0vttZ6y+yWR11+2MnAB6h7iky0fw2yxHcJ8JoDQ0VneJ9PdJZsJf6+29q5dW2rrctlSWYKTkWAIXctBkBTtU/UdJNNbuJbe/aS48YI1xQzTyxUmT+lAWdFV17pDp0udW162tyQMC6hpILAYkzuqsfkDXPQ9KdLeudXa1Nm5cxD4pcRmxIBDYqSYhlM/EUBa0VV2uk+ma8bC6i014TNsXELiOcoDI8qrdH03s6hXNi7ZJt6hLL5XVHrOEBGOUlu1gDGREbc6A01FVjdJdMLwsNftC+eVo3EFw7Tsk5HYHupdR0q0qP1b6myrl8MWuIGzhTjiTOUMpjn2h40Ba0VWcQ6Taaw6pe1Fq0z+qr3EQt3bBiCd64Jx+da+nxGKae3dznn1ly7bxiO7q5mf4vhQF1RWe4x0gvLqF02mtW7l3q+tY3bptIqZFRBW27MxYcgsADcjae/C+PluzqLfUXes6sKWBW6wQXJsuQDcXGe4HsNIEUBdUVXX+kOnRirXralXCEF1EMUNwKZOzFAWjwE8q4W+l+jbq41Vg9aSLcXUPWEGCE7XaIJA28aAuKKqtV0q0tt8Lmpso+QTFriK2TAMFxJmSGBjwIrpxHpFp9OVF6/atFzC5uqZfLIif0oCxoqt4l0k02nx6/UWrWfq9ZcVMvlkRP6Ump42qXO1ctLaFk3GLXIYKpEtiRHVgHdstttt5oC1oqJc4raVgrOoZlZwCQCVSMmAncDJZPdkKhJ0w0bBiNVYIRA7xdtnFGAKs3a2UgggnxFAXFFcNHrkuoLlt1dGEhlIKkHvBGxFRG6R6YXxYN+11x5W+sXM9/qTl3eFAWVFVV3pVpVuC22psrcLlAhuIGLgKSuJM5Qy7f8AMPGu/GOLpprD3nnFBOwknuAVRzYkgAd5IoCdRWTbpNq7cvd0qdUMclt3jdv2wxAlrIthTEyQrsYG01c6npDYRxaa9bW6cQEZ1DEvliApMmcWjbfE+FAWdFUidKLKWLVy/fsW+tC4sLym25YAxbdsesHgYEjuqLw3pvZOlt6jU3LWnFx3Vc7qhTg7pszYzIWf1oDS0Vzs6hXUMpDKRIIMgjmCCOdZaz0zuHWC11K9W197IIuTdV7aG4WezhC2yBs2RPaXbegNbRULifFUsWHvOTgiFjAJMATsBuT8KoF6T6pYe7pUFo4yqXus1FsOVANyyLYWBMti7QAYmgNZRVFo+kqltV1uNu3pruBdmAWOrt3MmJgL68czy571KsdJdM9rrkv2mtZBc1uKUyLBQMgYksQI8SKAs6KjHiNvMpmMwmZWRIWSMiOcSCJ+FUen6bWb2rt2bFy1eRrd12e3dVsDaNoYkLPMXJ5iI+NAaWiq3hnSTTalmWxqLV1k9YW7iOVmRuFJjkefhUbjXFdQlxbensLcJUsz3bhtWlAIAXNbbkuSdlC8gSSNpAu6KyKdNXu2rXU2Qb9y5eQpcuBEt+ju1u8zXFViVDAAYqSc12G8TtD0nZtOzvYfrbdw23tW/wBqQ4P8JESpBVgxx2YTG9AaCiszo+lNy7obeot6ctdu442svVLMVBdwDiqxLNBgAwDtMngPH7l17tq/bS3dssgbq3Ny2c1yXFyimY5qVBEjuINAXtFFFAFFFeE0Bx0l0sGk8ncfoGIH9K71UdH9QWzB9rL6pn+1W9ZYpqcFJFYu0FFFFaliDxMxg3flH6EH7CmU0nGPUX+cf2amTkKAaiiigOSfvl+RqwqvT98vyNWFALceAT4Anw5fE1mLiekObisAAAWLH91Gx57EdljuOcyF51P6R6yFFsHc7tG+wG0wQRvHeBtufHKdPeIGxp106nt3u1djuUAAIPhO3yU+NaY8bySUUY58yw43kl2KnjPTcj9jpYW2D27gBDXf5TzVQNgRvt3VN4f/AOIMYobCrbmDiWJie6eZ+ZrFWrNTbNivbjpMfTVHx8/FM6m5KXJ9M0/SXRycXVe+YbeRvO3Oq7iHEXLLf0hPViFeFaCSeToREfEb791ROi/Ra3fTNrskETbXnE8mPdMd1WfCtebVpershBk2eRnMiRCx3T3nw2rimsWBvpttbU+D18UtVrYrrqMXunHnbj3fUk6rQNjnAU49oKxIHgyNBITxAAie8Vd8H1xuIcvWB7wBsd15E93++8+aa51ltWC4yNgfKPiI/oarBq+qvLBhWPqgwMTtuO4hv1OPgTHnPk96KpUzQvyNfOdFwa5/wQey0JxPWXXyWQqsNYbbt4AlkIPiRX0io76FSSSOfOoJMDruHXR6YwsuQeKaW8oVSS6Imj6x0X+OCjzG8qah8R4LdL61HGtK6ly6rYtaVkvq9tVCvcvWWay6xic2AAAKnmB9KbQqe7kIrkeEpEQY+Z3oDNaDhrJqNWxQy1iwiuRJuY2nBAeO1vzjvNV2h4O6WuEKtkqbLDrAFjq50l5TnHKbhWfiRW6Th6CIHLlXp0Cb7c+fxoD5kmi1Dehjq9SjJrLT3LKaeymlsDrCXZbmHWOIJ7SuZklgJirLUaO6bb2+puZDi+nvTgcWtnVWXzVuTAKpJ8I3rbXOEofHzNN/pqbcxAgb0B8/bh10aW9pDp7jXn1N11uhAbR6y+b1vUG8TCm2pGx7UpsDsT04nwS42n4wBZJuXy/V9ntXY0tlVx8RmGj4zW7ucJtkRG3hO3lXRdAgjbkIFAYDjenvF9QAmoTOyip6Np7LnUAWyCt67eRgsMWGJx25EkxXfo/oLqXUa4jL/wClaK2SwP7xLl0uhJ/iGQkfGto/C0Ijcb9xIr23wxF7u+dz30Bmuk2nD31Go0fpGnwBt3LaF7tm5LZSFbMKy4YsgkENPdVSdFeGkvsBdUWbwv6Rb75XQtlVLB3bJkW4RcUZEsFczHIfQb2nDCD9qreIdGrV23g6ZrlkVLMFcxEOFIzWDurSD3igMevCGuporjWizXOJDVX1Kg9WHsagW8xuBgvUpPiBXnE+DXDp+MYWWNy9eDWoTtXAtjTQU9oBw36g1uNJwyAxfdnMn+0fKKkDRJsY5CBQHzwXQNXxZPRbl83HtJ2LautydHZHVMxPYEmZaF3586kcP076W4xu2bmpz0ti3naQXcjZVlew0nsBmOQYwu5kitW3R5BcdlGPWur3SGaXKotte+AMFUQI5VN/0tMcQIHwMUB89tcIuWLVhcdRbuLperZrFu3qLZAYkaa7bZSQAGjIYggHtDan1/BNRd0vV9Qtu43B7tnBAFtpdbEC0IJVeUASQI51vl4UgXECPkYr23wu2BAG0zQGK1D3NRqrDrpr6Imh1aE3LePbuejwkTM9g78j3E70nBuAlRwfOxB0+kYPKD9jcNiyDkY7LFg36zW3bhSEzv5nup/9PSCI57mgM50PsPaR0ZSmWr1rAER2G1Fx0IHgQ0j51n73D7votzRjS3BeOqLi5iOq31HXDVdd3MF3xPayEREGvoyaVQ2QG8Vz1PDkf1h/XY/pQGA4lwS42j4yBZJuX7102hj2ro9H04Qr4jMNHxBrR8f4a+p0ly2hHWI9t0yMKXtPbvKGMGFLIAduRNXy6FAeXIRT2dOFEAc6AwfSLiN65pbno+m19vU9XcKqoCKjspILXMsLoDRAUsT4c4tNLomGv1F0oRlp9Ogcj1o64soPwJEj4itDd4WjGTPmaZOHIIgcuVAfPOjOhu6X0a5e011//TNPYAW3m1q4hZrltlJ7HWSna9X9n2iIFJw7hb29PpHa1q9PdRNQMrNtLptrcvl+puWCrSrAKQyj+DmJ3+jPw5DO3PnvSJwlBMTJ75M+dAUvRTrF0iW3tpZui237NFCqgybq5RSQhKYkqCQCSBWLvcP1SWxcsWNSuvZCmrfFSLoiTct3nYKWUj9kF2hgrKP4fqel0CW5xHPnSX+GI5kz5mgKrjejfUaK9atkC5j2MuWYAZc47sgAY+NVo4zdj9no7q6h3XPrVi1aEgO5vBsXUAEgISSSogbxrbGmVFhRArhe4WjHcH5Tt5UBidbwu51l5+pa4i8StXurgTetrYtJkgYw2D9qP+ntvFROM8Nvaj0q7bs3AGTRYo6i3c1DaXUdfddbbEQSkIMoJK9wg19F9ATbbkIFc04UgbKJPid6AwXG9Nf1lzV9XprqK/DxbQ3R1YvN1rO1uCZSVOPaAO5MRBMjUIdRrEYaK8tpdDqLbF0FqS5s42QZkbKe16vgTvG0/wBItzJBO87k0Pwi2TJBP6mPKgMVwBLqX0YrfNpNOyl9VYt27tgk28bKXUC9YpgzAYdkHLlNp0p4re6xLNtLyIyFrmotWWusg5BLYAIFw7nJgQAORJFaI8JQsCQTHKTMV11OjVxBkfIkf2oDFvo1ttpb1mxe6m1bv2Cgtt1iLdNtusNt+2/btCSJJ6yd9zU3o7bYPcdka21/UPeKNGSIFS0mQBOJZbYaPjvvNaO3wxBPMz4kz502m4eluSo3PM0BkeB9bp9BY/4dnuKqh7c4uEa42TKreswBnHaRy32PnR7TC1fum1YbT6VuqFu0y9XldBc3biWedtSpQGYkqTHe2xGjWSY3POudrhiK2USfE70BLFFFFAFVnG9cyKFUesDv4cuVWdU/SM9lBG0nf/H+/CufUyccTaZWXBV6HWm00jcd48RWrUyJrGqYIMTvy8a2SnauTw+Tacb4KwPaKKK9M0IHGPUX+cf2amTkKXjHqL/OP7NTJyFANRRRQHJP3y/I1YVWPeC3AzGAFM/0ro3G7XtHyNUlkhH0mkRZU67TBtZ3yXt+O4AU+MCAD3T5isZ/4i2T6eSTM20j4CIgfrJ/Wthd11s6sOGHrrsSAYIVCYO+I8aj9I+jiXzevSWYIAgU7So5fEnlXZossI5Lb2Z5vimKebBUOefkmfO7NirrQ8CuXAmIEO2IOQgHc9rw2BMc9qi29I+BdUZlE7gE+qJPkKvuB6vWLbtWls6ZsrXpKM1272FJiGVbcl5baJjyr1dXq44EkuWeD4X4Rk1zlLiK72l9fZZaWuHNpwumUg3Lqk3HBPZUkZFduQVY7tyP0OIwIRBAGwA7u4VWaPWaoXbxVNKhVltPdu6i41tnPaxttiWmCshgIgDxrjb1GqunONLbCXurm7fIF24naItFVMrA74/pXhZNQpyvf5H22Dw3JixqKpV7Vt6j6DpbHV21SZKqP/z+lVHELa5kGZDQoHfniYOx2mO48+XhN4Dxgamwl0LiWyVlnKGQlWAb+IZKYPhVPxnUAMxkbOBvjvtgfWZR/FESOffyNU7VlJRcJOL5RouGXg1pSsxEbmTt8e+qu7xa8b7YYC0jhGDbM2wZ3DTAChhtG8Nyq04XYwsoP+WT8zufDvPgKreIcBDXC6oDkQWBZ8SQAAWtg4sYA5juHhUlSPqOkJuEKisgN1Ar7EXFW6tu5A7hJj4gzTPxp7aXD2WJvlEzOKqAATLAGAAHY7HlSN0dJyXEYtuZe5OzFwFYEFAGJMDxpW6MTubVs9oNzeAyiBC5QBEyo2MmZoCLa6TXGu23VNrmnt3GBY4onWMpKmN3OSwCBsD4VYv0uVZLW2C5gKdjmC5tSBz3cQB35CuLdHW7JwWUACgM4AAOQDDLtgNuAeVPZ4ARtgIlSJZmIKNkgBPJVPJRQHO/0quC6E6oCZWC46zIW+tMKBiVAKCcubV5p+Ks4su9t+sGnd9mWCQLUwoaJYtCzyg+Ndj0dKvmqp1hILOcpkJ1YMTEYk7ciTNcrnR/DFlRZtyVJZ2CzjOzMRtiIn1Y2ij2A3EelpRZtWzdlbeIEyz3e0q7AxCAsdtpXxqfxHizraytJm8gEbnESAzYru0eAqAnR3sQBislxgzKcmBDHOSYKsVjuEARArs/Ay6KWWHWQuLuhAMdnJGBI2HOeVAcLXFOs6sO6u3XEDAPbCRbe4OsRjO2J2O3I0P02tqHJViEDyRBl0YL1Y/5u0p/7hSjo2SN0U9oN2muOSwBALMzEsIJ7J2+FdT0cJjsW5UuV2JANyesPPm0mfntFATdZ0hW2WDKZAtwJHaa4zKqL8ZX+vzqG3F7iekEQ59IVLYY4qs27GxYAnEFnYmD31y/8rf9NJwwmbk4yW2OUhsjOfrT30XujGU5WkYtEy1wzjjHNuXZE+1G80Amk6TXLoy6s9W2nLyjLA7TrkGaGghJHZqTY4yLXVWxbYrgk7z1QcqiBiTLEsT+ik/PxeAtAlV7OQADOBDklgYbtCSSAZjuiuVro6UKlEUYxHacjskkMyk9twWJyM858KAm8N6U27z4gFR1YbIxEkrKc/WGaT/OKl8b17WrDOgDPKhVPJmZgoE90k1V2+jMAAKihJNsAfuyd8hJ7Ry7XancDwqXpuHE2gjAwhGEsWPZEAsTux79++gIo6VZXbQRewchdY/wNgzhP5hiZHdt40tzpW3VyLOLesRccKBbw6zMsAY7O0RzMfGpVzgOSw0NzMeqJIYE9mOYdp8ZqEejpMSikq2SlmdiW23cz2/VXY7DBdtqAiWOktzqbdsIzE6M3nub/s5RmTeIJJB7x3c+6Zqdc37YOWZV01owDiSWN4NDDcE4gUN0fYR2B6uOId8Ihhuk7mGYDfv+AhD0W2jqk9Ur69yYOU75SW7Tdv1u0d96AmXOkCWXFohmbJFAEbBjjJ35AwCfFhS8Q6U9W4xQNb6xLbPlBzuEDFFAOWIOTcoHjvHFOjZ37FsBlCPAPaRZxU77RkTIgzBqLquEi00C0iqQnbzPZAK5hbR5EhFEjntJ2oDRcQ1TCw728clUkZAkbb7gb1Up0luKhF22vWm2Ht4scLklVCyRKHJ1BEEdrYneO/DdKXtOjZFHyksxyYtJPI9kb7AchUVOioxdOrthGABABBIUgrLg5GCB30B5w/pNdu3LcWwykXQxtupUm3cS3kC+Jjc93eK7cH6UG9cZWVAMUZSrljjcLYBgVGLFVyjf1hXlvgLbdlBixZQpdQCxluTbqduydthtXmg6Om0QEREURyLEkAswksTvLHfnvFAJxHpYE1S21I6tWCXdmJycHELA3ghQf/mCplnpRba6LeJG7hm2xTDKMjO2QViPgpmKX/y92SkkWwsBZPOQ2WXPPLtZc5rgejpbKUt4ly5BBMuf4yZkmNo5QSIigI1/pQ7m6ihVhGZGVpcBbgtAshWBkciIJ2FWWt6Riyt4uu1m2rcwMy2YCj49n/6hUG30YjIC2gDBw0NcBOZDNuGmZVYP8MQIqDxLh4VridSczZ6u1AuMpLI6lpkqpBaCx3xBMmaAnXOLNc6xblt8BqbaKQyiQWtAeq2REtkdhttUs9IsRcm2SttTDSIdljJRvtE8/wDlbwqIeEC9mcQwYie3cAOBEGFYD+EAkcwINMOjrTOIBPPF7ixEHsANFuSBOMTG9AXPDNf1qAnGSJ7DZrHdDwJqbVLwThTWSRAVJJgFiSWMsxZiSSTV1QBRRRQBRRXjHz7qA9oqm1fGnQlSihvGZHziKrP9Que8bzriya3HB1uyjkjWUVkTrrntt5mlOpf22+o1l+IR/aR1mwrzLurGm4fE+Zp7GoZDKmD/AL8aj8QV+iOs2FVHSKcF8Mt/nG3+a6cL1wIALM7nc7bL/gCl6QqerUzsG3HjtW+aayYG0WbtFApgj51s15b86xqTIjnIj591bJRtvXP4f/l8CsD2iiivUNCBxj1F/nH9mpk5Cl4x6i/zj+zUychQDUUUUBV8Ybl5VU1bca7qqa8XX/q/Aynycrts7xkAYmPEfAiJO2+x7OxFWnCNZiShgZDbwyiIqEH2I8SD5T96RlmsoaiUXF/tIssOF8MRbV859UtwMhVoHVsAUcyTyOx+UVS6DhOtVrf7LSO1nTrZAF+4rMux6xHCSnIfOfhUxrlu4MNQsiR2+UxsJI3BjafOrjT8YsID/wASk745RKjcgbbmK+g6oar88W2/oRpdQ9HHy6j0+1+++6rntfwKa5otenWXXt6a6HcXOrW5dQ2WRQgK3AsvKjfl3jeai6PQ6y8pdrOjvq143VDu6iy+OBgYnrFjx357cqv04+SQp6l0dTBW6JaPWGLDn8K8bitjS2sAZPPAHI793/8Aapkw+Wrkztx+JKfopfJr+7ernvY3CtENDo1QsGYFmJAhS9xmYhF7lBbYdwFVGqVliZBPxALZcyJBkSwJgj93+hWzxW5euh7gGAOyeA+fjUzWa43IkQATHyMc/jXFPWQjGocmM8rnJyfLLXgGqZgwYzER8Jnv8Ks719VEswHzNZSxqmScSRI7vh/s+dd9brA6WxJLKDlP6Vhi1nTiruvX7zNS2NNbuBhIIIPeKaswuvZbShGKkM08t53FPd4qTZUZNmG3PKRv4fpW61sK35qyetGkorN3eKXFVMX/AIN+RMyecj5V11/GScerbu325n9RVv8A246fsJ6kX9VvHnItbHmwB+I3rvb169WCWXLGYkc45VV8Q4gLlhdwGy3UHcc6tqMsfLaT5Qb2J/BrhNgSZif6ExXDg3EHuOwYggLPIDvrpwVx1HyLT/U1B6PuA7EmBiNz86xU2vKV8r7EXwaGiuGt1PV2y0TEbcuZAqLw7i3WsVxjaec/4rsllhGSg3uy19ixooqI3FbQMZj+tXlKMeXRJLorGZmZneZnvrQdID+yH84/sa5Mer64ylXBRSss6reN6trargYkmdge74is6T8aueOfu7X+/wCGsXqnlxzpVXtI6rQcI4jce7DNIxJiFHh4Crus3wH99/2n/FSOH8TuNdClpEnuHdNTps/TBKdtt/6Ji9h+N650YKrY7Tt317pOIsbDkntL3/Oo3SH94P5f8mvNB/8AD3v0/tWbyT8+Svs/oRbsh6TVsj5A8+c9/wA61NxFbnBrH0Vhg1TwpqrKqVGzWO6mqh4B/wC5/KP/ALqbgWpZnIZiRj3n4ivShqlLptelf8GikXlFcdXqMELRMDlXDScS6y2z4xjO084E10PJFS6W9ybJjGBVLp+LtcuoPVEmQN52rvpeM9YxXCOyTMzy/SqbQXglxWPIHfyNcGfUW4OD2vf+CrlxRJ4zebriMjAAjf4V7wy11zMrsSIB5/GuPFrga6SORCkeQrzR3Sq3CDBxX+rCa5Vk6c7le1v7lb3NHbVLYCyF+ZArjrOKpbjvJEiOR3jnWauXS3rEmBG9KW5b8uXwrWevbvpRLmabQ8WW4Y9Vu4HvrvrdV1aFomI2+Zistp7hV1IMGR/U1a9I/wCD/u/xWsNVJ4ZSfK+4Utjnf6QMYxAXxnepvB9e1zLKNoiBHOazlWvA9UqZZNExH9a59PqJyyrrlt/whSd7mgrjqdKtxYYSP6j5Vx/1a17Y/r9qlq0iRXrqUJ7JpmmzMhqbWLsoMgEiuVdNQ0ux/wCY/wBzXOvnJ11OvWYBRRRVAFFFFAabgumC2gRzbcn/ABUXpG+yCO8mflH3ptNxNbVm3IJJBiPgai8a1IuC2wncMd/mB/ivXyzgtP0Re9L7Grf5SsArZINh8qxlWN3ilxQgV9sBOwO+/eR8q5dJnji6nIrF0aSiqDX8ZJK9W2wG+3M/rVoNeuE5LOMxI5xyr1IaiE20uxp1I58Y9Rf5x/ZqZOQqFqdeLltNxlnJUGSPWH286mpyFbRkpK0SNRRRVgVfGu6qmrXjXdVVNeLrk/N+BlPkKKJomuGmUArNRL3DFb4VLmiatFyi7VkNXsytHBF8a72OGIvdUuaJq88mSfpNv3kRhGPoqgAoomiayplgoomiaUwNltHxn/FLRNE1NMBRRNE1FMBRRNE0pgk6bXtbVgsQ3OR8IqNRNE1ZuTST7AnXuKs1vq8QBAE7ztH2rnoNb1TFoy2jnH+KizRNX8zI5KXdE2y5/wDMh92Pq/8A1qmFE0TTJkyZK696DbYVYa/i3WrjhG8zM+PwqvmiaiMpxTS7iwqTqte1xVDRC8oHwio00TVU5JNLuQSNFq+rfICdiImOdLp9SUfMRO/P41xmialOar2EkjWaw3GBYAQI2r2zrCqOkTl3+FRpomnVPq6u4sKKJomqUyCXoNf1WXZnIRziOfw+NJotabRJUAyI3qPNE1opzVV24Jtky/xFnJJA7S4wDAG4M1wVVi4cj+yYq/YcYkItwntRkuLA5DauU05VCtwEt+0dWbYcglpGTnyZbcE92Z2row9M23mJVPkcW2B7M924BHrAGD4c+VczjMZNPh1byR2xIEbr2H3+A8RPZdaZ33BmfkTJHh40vpDRvdBlpYmx669qEb9t6okco9X4mr4oYHfVZKSPLt5DctoXUNdtk29mIdba2yzZRA7LqYO/PwNc9MRdRLltgyOmak9klfEo0Ecu8UvEtNbvMpLupVXAxUf+4bWUS3ZlUZe+Bc57VF1fB7VxWUucWVx+7BID2rtqP3kYxcJgg7jnB20eLTyW73JqJOZAol2VRKiZB3dgi8uQLMN+VFxAqlnJAAJkKW2Vci3Z5KBvPxFLes22JmMeuS7BtKSGR7TgZluX7Id2225gV0tuFREV4VRBDW8g4E4ggXFgAk7SZ2qPJ06rcVE5tdRQzZyLYZmhHba22LlQoJfFtjAqZrr7OQHaTBK9hlDCAxhiIJgg+fhUPq07faJDrfUdkAp6Q5uXDORz7UQNth3867XXVnVsowVgBhuclxIdw8lP4sQBuBvtV+jBTjF8+8VE45KCgLQ1xiqCCciq5GSBCiIEnmSBzIrp1DfDnHrLsfA77H4c646zTW7hnK4pAUJDEC2UuG6HhWHWEsEkNtCR3meOr4cj28M4AR0B6kEwwYSxFwFmEnfYbmRvNZRwYGlctyKRLNnuLAMAWKkxABAknku7DY1aJxe4IXFBAA3YA9wG2Xy86ojoULA9Y3ZLFexBlrhuHNluAvudox7uffz/ANIs9U1sFhKlQcQSoNhNOILOSYC5bnvj41tCGGHoza/vuJ2XcsL2lIPMHmdiJ2JB2591eJZBJGW4bE9k4hguRXLkTB+XMTUS3oUW4rhycbjPBQSS3X9nIPAH7Y9xPZ+MV01mnS6SS2JIIJW2oYgqVCs4YdYgmQCJ7K77b0WLT9TtiokpNESSJXYxzB33Pdy5HnXLqD8N+UMpmOcQd/0qHqOE2WUrkyg9ZOKICetbUMTziZ1Dc5nH413bTqbgcuJytkxZCj9mxYRFzaZgzly2ioeDTviQqJ1wAUEk7sFEKW3JgAxyk12GhMkZLt8R38pHd+tcs1n4BrbbDmUIYiCZAJnvMfGoj8ORi5FzdusIBQDd2e5DNnGxaAYG3OoxYsEklLn6kJIsGVmVFgQJAOQgkmY57n4DemuWiSqSOypiOZknaPGarG4XbmWeWjE4KVQjGypCql0Qf2S9okjflyqbbdVCRvi0zEGMixB3I5nupPHiinTvj5INILdjJVZTsxgZdgn5A7mvW0Z7oI8ZH3+XmKjajSowQZkYCJKAk9tLkiHGJlI76jJwWyLivm/Zw2CIJxjPeZGeFmR/0F8TVnh0z4dE1En9Qfhzj1l5+HPn8KQrBg86i2+E2ghUuW/ZdWD1QETba1lBc9qGJ2gd21TL90MxPia5s+LHFLodlWl2G03rCtGnIVnNKe0P9+FaNOQr0tF+l8TSHA1FFFdhYjXUBuKCARB5119GT2F+kV7RQB6MnsL9Io9GT2F+kUUUAejJ7C/SKPRk9hfpFFFAeHTJ7C+Qrz0ZPYXyFFFAHoyewvkKPRk9hfIUUUAejJ7C+Qo9GT2F8hRRQB6MnsL5Cm9GT2F+kUUUA9rSpPqL9Irr6GnsL9I+1FFAHoaewv0j7Uehp7C/SPtRRQB6GnsL9I+1Hoaewv0j7UUUAehp7C/SPtR6GnsL9I+1FFAHoaewv0j7Uehp7C/SPtRRQB6GnsL9I+1Hoaewv0j7UUUAehp7C/SPtR6GnsL9I+1FFAHoaewv0j7Uehp7C/SPtRRQB6GnsL9I+1Hoaewv0j7UUUAehp7C/SPtR6GnsL9I+1FFAHoaewv0j7Uehp7C/SPtRRQB6GnsL9I+1Hoaewv0j7UUUAehp7CfSPtR6GnsJ9I+1FFAHoaewv0j7Uehp7C/SPtRRQB6GnsL9I+1Hoaewv0j7UUUAehp7C/SPtR6GnsL9I+1FFAHoaewv0j7Uehp7C/SPtRRQB6GnsL9I+1Hoaewv0j7UUUAehp7C/SPtR6GnsL9I+1FFAHoaewv0j7Uehp7C/SPtRRQB6GnsL9I+1Hoaewv0j7UUUAehp7C/SPtR6GnsL9I+1FFAHoaewv0j7Uehp7C/SPtRRQB6GnsL9I+1Hoaewv0j7UUUBC4pp1VVKqoOY5ADuNdk5CiigGooo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eg;base64,/9j/4AAQSkZJRgABAQAAAQABAAD/2wCEAAkGBhQSEBUUExIVFBQWExgYGBgXFRcXGBUaFxgVFhgYGBUXGyYfFxojGRcXIC8gIycpLS8sFR4xNTAqNSYrLCkBCQoKDgwOGQ8PGiokHyApMCw1NSkuLCwsKiwsKjE0LSwpLCwwLCwvNCwvLC0sLCwpKSkuLCwsKiwqLCosLC8sLP/AABEIAGICAgMBIgACEQEDEQH/xAAbAAACAwEBAQAAAAAAAAAAAAAAAgQFBgMBB//EAEUQAAIBAwICBgkBBwIEBAcAAAECEQADEgQhBTEGEyJBUZEUMlJTYXGS0dKBIzNCcqGxwRXwJGJjggcWJUM0c6LC4eLx/8QAGgEBAAMBAQEAAAAAAAAAAAAAAAECAwQFBv/EADERAAICAQMCAggGAwEAAAAAAAABAhEDBCExEkEFEzJRYXGBkbHBFSIzUqHwQtHhFP/aAAwDAQACEQMRAD8A+zUV47gCTsKUOx5W2P0j+5m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EugmNwR3HnT0AUUUUBz53EHzPkNqn1Xp++X5GrCgCiikvXgilmMACSaAevGYDmY7qz+p6RMzBbYxnvMFiSQAI5Tz2EzHdInnc0N54zaCDIzuRynuWYO8/57qA0tFZaxw8qVfr7XZKliXJOwj1yO/n3cvjUmzrtQGBbdS25ABUD+Lcd/Py7+RC0zQUVW8M40LzsoWInvnkcSDtsZ8JGx32qyoAorxjtWf4V0vttZ6y+yWR11+2MnAB6h7iky0fw2yxHcJ8JoDQ0VneJ9PdJZsJf6+29q5dW2rrctlSWYKTkWAIXctBkBTtU/UdJNNbuJbe/aS48YI1xQzTyxUmT+lAWdFV17pDp0udW162tyQMC6hpILAYkzuqsfkDXPQ9KdLeudXa1Nm5cxD4pcRmxIBDYqSYhlM/EUBa0VV2uk+ma8bC6i014TNsXELiOcoDI8qrdH03s6hXNi7ZJt6hLL5XVHrOEBGOUlu1gDGREbc6A01FVjdJdMLwsNftC+eVo3EFw7Tsk5HYHupdR0q0qP1b6myrl8MWuIGzhTjiTOUMpjn2h40Ba0VWcQ6Taaw6pe1Fq0z+qr3EQt3bBiCd64Jx+da+nxGKae3dznn1ly7bxiO7q5mf4vhQF1RWe4x0gvLqF02mtW7l3q+tY3bptIqZFRBW27MxYcgsADcjae/C+PluzqLfUXes6sKWBW6wQXJsuQDcXGe4HsNIEUBdUVXX+kOnRirXralXCEF1EMUNwKZOzFAWjwE8q4W+l+jbq41Vg9aSLcXUPWEGCE7XaIJA28aAuKKqtV0q0tt8Lmpso+QTFriK2TAMFxJmSGBjwIrpxHpFp9OVF6/atFzC5uqZfLIif0oCxoqt4l0k02nx6/UWrWfq9ZcVMvlkRP6Ump42qXO1ctLaFk3GLXIYKpEtiRHVgHdstttt5oC1oqJc4raVgrOoZlZwCQCVSMmAncDJZPdkKhJ0w0bBiNVYIRA7xdtnFGAKs3a2UgggnxFAXFFcNHrkuoLlt1dGEhlIKkHvBGxFRG6R6YXxYN+11x5W+sXM9/qTl3eFAWVFVV3pVpVuC22psrcLlAhuIGLgKSuJM5Qy7f8AMPGu/GOLpprD3nnFBOwknuAVRzYkgAd5IoCdRWTbpNq7cvd0qdUMclt3jdv2wxAlrIthTEyQrsYG01c6npDYRxaa9bW6cQEZ1DEvliApMmcWjbfE+FAWdFUidKLKWLVy/fsW+tC4sLym25YAxbdsesHgYEjuqLw3pvZOlt6jU3LWnFx3Vc7qhTg7pszYzIWf1oDS0Vzs6hXUMpDKRIIMgjmCCOdZaz0zuHWC11K9W197IIuTdV7aG4WezhC2yBs2RPaXbegNbRULifFUsWHvOTgiFjAJMATsBuT8KoF6T6pYe7pUFo4yqXus1FsOVANyyLYWBMti7QAYmgNZRVFo+kqltV1uNu3pruBdmAWOrt3MmJgL68czy571KsdJdM9rrkv2mtZBc1uKUyLBQMgYksQI8SKAs6KjHiNvMpmMwmZWRIWSMiOcSCJ+FUen6bWb2rt2bFy1eRrd12e3dVsDaNoYkLPMXJ5iI+NAaWiq3hnSTTalmWxqLV1k9YW7iOVmRuFJjkefhUbjXFdQlxbensLcJUsz3bhtWlAIAXNbbkuSdlC8gSSNpAu6KyKdNXu2rXU2Qb9y5eQpcuBEt+ju1u8zXFViVDAAYqSc12G8TtD0nZtOzvYfrbdw23tW/wBqQ4P8JESpBVgxx2YTG9AaCiszo+lNy7obeot6ctdu442svVLMVBdwDiqxLNBgAwDtMngPH7l17tq/bS3dssgbq3Ny2c1yXFyimY5qVBEjuINAXtFFFAFFFeE0Bx0l0sGk8ncfoGIH9K71UdH9QWzB9rL6pn+1W9ZYpqcFJFYu0FFFFaliDxMxg3flH6EH7CmU0nGPUX+cf2amTkKAaiiigOSfvl+RqwqvT98vyNWFALceAT4Anw5fE1mLiekObisAAAWLH91Gx57EdljuOcyF51P6R6yFFsHc7tG+wG0wQRvHeBtufHKdPeIGxp106nt3u1djuUAAIPhO3yU+NaY8bySUUY58yw43kl2KnjPTcj9jpYW2D27gBDXf5TzVQNgRvt3VN4f/AOIMYobCrbmDiWJie6eZ+ZrFWrNTbNivbjpMfTVHx8/FM6m5KXJ9M0/SXRycXVe+YbeRvO3Oq7iHEXLLf0hPViFeFaCSeToREfEb791ROi/Ra3fTNrskETbXnE8mPdMd1WfCtebVpershBk2eRnMiRCx3T3nw2rimsWBvpttbU+D18UtVrYrrqMXunHnbj3fUk6rQNjnAU49oKxIHgyNBITxAAie8Vd8H1xuIcvWB7wBsd15E93++8+aa51ltWC4yNgfKPiI/oarBq+qvLBhWPqgwMTtuO4hv1OPgTHnPk96KpUzQvyNfOdFwa5/wQey0JxPWXXyWQqsNYbbt4AlkIPiRX0io76FSSSOfOoJMDruHXR6YwsuQeKaW8oVSS6Imj6x0X+OCjzG8qah8R4LdL61HGtK6ly6rYtaVkvq9tVCvcvWWay6xic2AAAKnmB9KbQqe7kIrkeEpEQY+Z3oDNaDhrJqNWxQy1iwiuRJuY2nBAeO1vzjvNV2h4O6WuEKtkqbLDrAFjq50l5TnHKbhWfiRW6Th6CIHLlXp0Cb7c+fxoD5kmi1Dehjq9SjJrLT3LKaeymlsDrCXZbmHWOIJ7SuZklgJirLUaO6bb2+puZDi+nvTgcWtnVWXzVuTAKpJ8I3rbXOEofHzNN/pqbcxAgb0B8/bh10aW9pDp7jXn1N11uhAbR6y+b1vUG8TCm2pGx7UpsDsT04nwS42n4wBZJuXy/V9ntXY0tlVx8RmGj4zW7ucJtkRG3hO3lXRdAgjbkIFAYDjenvF9QAmoTOyip6Np7LnUAWyCt67eRgsMWGJx25EkxXfo/oLqXUa4jL/wClaK2SwP7xLl0uhJ/iGQkfGto/C0Ijcb9xIr23wxF7u+dz30Bmuk2nD31Go0fpGnwBt3LaF7tm5LZSFbMKy4YsgkENPdVSdFeGkvsBdUWbwv6Rb75XQtlVLB3bJkW4RcUZEsFczHIfQb2nDCD9qreIdGrV23g6ZrlkVLMFcxEOFIzWDurSD3igMevCGuporjWizXOJDVX1Kg9WHsagW8xuBgvUpPiBXnE+DXDp+MYWWNy9eDWoTtXAtjTQU9oBw36g1uNJwyAxfdnMn+0fKKkDRJsY5CBQHzwXQNXxZPRbl83HtJ2LautydHZHVMxPYEmZaF3586kcP076W4xu2bmpz0ti3naQXcjZVlew0nsBmOQYwu5kitW3R5BcdlGPWur3SGaXKotte+AMFUQI5VN/0tMcQIHwMUB89tcIuWLVhcdRbuLperZrFu3qLZAYkaa7bZSQAGjIYggHtDan1/BNRd0vV9Qtu43B7tnBAFtpdbEC0IJVeUASQI51vl4UgXECPkYr23wu2BAG0zQGK1D3NRqrDrpr6Imh1aE3LePbuejwkTM9g78j3E70nBuAlRwfOxB0+kYPKD9jcNiyDkY7LFg36zW3bhSEzv5nup/9PSCI57mgM50PsPaR0ZSmWr1rAER2G1Fx0IHgQ0j51n73D7votzRjS3BeOqLi5iOq31HXDVdd3MF3xPayEREGvoyaVQ2QG8Vz1PDkf1h/XY/pQGA4lwS42j4yBZJuX7102hj2ro9H04Qr4jMNHxBrR8f4a+p0ly2hHWI9t0yMKXtPbvKGMGFLIAduRNXy6FAeXIRT2dOFEAc6AwfSLiN65pbno+m19vU9XcKqoCKjspILXMsLoDRAUsT4c4tNLomGv1F0oRlp9Ogcj1o64soPwJEj4itDd4WjGTPmaZOHIIgcuVAfPOjOhu6X0a5e011//TNPYAW3m1q4hZrltlJ7HWSna9X9n2iIFJw7hb29PpHa1q9PdRNQMrNtLptrcvl+puWCrSrAKQyj+DmJ3+jPw5DO3PnvSJwlBMTJ75M+dAUvRTrF0iW3tpZui237NFCqgybq5RSQhKYkqCQCSBWLvcP1SWxcsWNSuvZCmrfFSLoiTct3nYKWUj9kF2hgrKP4fqel0CW5xHPnSX+GI5kz5mgKrjejfUaK9atkC5j2MuWYAZc47sgAY+NVo4zdj9no7q6h3XPrVi1aEgO5vBsXUAEgISSSogbxrbGmVFhRArhe4WjHcH5Tt5UBidbwu51l5+pa4i8StXurgTetrYtJkgYw2D9qP+ntvFROM8Nvaj0q7bs3AGTRYo6i3c1DaXUdfddbbEQSkIMoJK9wg19F9ATbbkIFc04UgbKJPid6AwXG9Nf1lzV9XprqK/DxbQ3R1YvN1rO1uCZSVOPaAO5MRBMjUIdRrEYaK8tpdDqLbF0FqS5s42QZkbKe16vgTvG0/wBItzJBO87k0Pwi2TJBP6mPKgMVwBLqX0YrfNpNOyl9VYt27tgk28bKXUC9YpgzAYdkHLlNp0p4re6xLNtLyIyFrmotWWusg5BLYAIFw7nJgQAORJFaI8JQsCQTHKTMV11OjVxBkfIkf2oDFvo1ttpb1mxe6m1bv2Cgtt1iLdNtusNt+2/btCSJJ6yd9zU3o7bYPcdka21/UPeKNGSIFS0mQBOJZbYaPjvvNaO3wxBPMz4kz502m4eluSo3PM0BkeB9bp9BY/4dnuKqh7c4uEa42TKreswBnHaRy32PnR7TC1fum1YbT6VuqFu0y9XldBc3biWedtSpQGYkqTHe2xGjWSY3POudrhiK2USfE70BLFFFFAFVnG9cyKFUesDv4cuVWdU/SM9lBG0nf/H+/CufUyccTaZWXBV6HWm00jcd48RWrUyJrGqYIMTvy8a2SnauTw+Tacb4KwPaKKK9M0IHGPUX+cf2amTkKXjHqL/OP7NTJyFANRRRQHJP3y/I1YVWPeC3AzGAFM/0ro3G7XtHyNUlkhH0mkRZU67TBtZ3yXt+O4AU+MCAD3T5isZ/4i2T6eSTM20j4CIgfrJ/Wthd11s6sOGHrrsSAYIVCYO+I8aj9I+jiXzevSWYIAgU7So5fEnlXZossI5Lb2Z5vimKebBUOefkmfO7NirrQ8CuXAmIEO2IOQgHc9rw2BMc9qi29I+BdUZlE7gE+qJPkKvuB6vWLbtWls6ZsrXpKM1272FJiGVbcl5baJjyr1dXq44EkuWeD4X4Rk1zlLiK72l9fZZaWuHNpwumUg3Lqk3HBPZUkZFduQVY7tyP0OIwIRBAGwA7u4VWaPWaoXbxVNKhVltPdu6i41tnPaxttiWmCshgIgDxrjb1GqunONLbCXurm7fIF24naItFVMrA74/pXhZNQpyvf5H22Dw3JixqKpV7Vt6j6DpbHV21SZKqP/z+lVHELa5kGZDQoHfniYOx2mO48+XhN4Dxgamwl0LiWyVlnKGQlWAb+IZKYPhVPxnUAMxkbOBvjvtgfWZR/FESOffyNU7VlJRcJOL5RouGXg1pSsxEbmTt8e+qu7xa8b7YYC0jhGDbM2wZ3DTAChhtG8Nyq04XYwsoP+WT8zufDvPgKreIcBDXC6oDkQWBZ8SQAAWtg4sYA5juHhUlSPqOkJuEKisgN1Ar7EXFW6tu5A7hJj4gzTPxp7aXD2WJvlEzOKqAATLAGAAHY7HlSN0dJyXEYtuZe5OzFwFYEFAGJMDxpW6MTubVs9oNzeAyiBC5QBEyo2MmZoCLa6TXGu23VNrmnt3GBY4onWMpKmN3OSwCBsD4VYv0uVZLW2C5gKdjmC5tSBz3cQB35CuLdHW7JwWUACgM4AAOQDDLtgNuAeVPZ4ARtgIlSJZmIKNkgBPJVPJRQHO/0quC6E6oCZWC46zIW+tMKBiVAKCcubV5p+Ks4su9t+sGnd9mWCQLUwoaJYtCzyg+Ndj0dKvmqp1hILOcpkJ1YMTEYk7ciTNcrnR/DFlRZtyVJZ2CzjOzMRtiIn1Y2ij2A3EelpRZtWzdlbeIEyz3e0q7AxCAsdtpXxqfxHizraytJm8gEbnESAzYru0eAqAnR3sQBislxgzKcmBDHOSYKsVjuEARArs/Ay6KWWHWQuLuhAMdnJGBI2HOeVAcLXFOs6sO6u3XEDAPbCRbe4OsRjO2J2O3I0P02tqHJViEDyRBl0YL1Y/5u0p/7hSjo2SN0U9oN2muOSwBALMzEsIJ7J2+FdT0cJjsW5UuV2JANyesPPm0mfntFATdZ0hW2WDKZAtwJHaa4zKqL8ZX+vzqG3F7iekEQ59IVLYY4qs27GxYAnEFnYmD31y/8rf9NJwwmbk4yW2OUhsjOfrT30XujGU5WkYtEy1wzjjHNuXZE+1G80Amk6TXLoy6s9W2nLyjLA7TrkGaGghJHZqTY4yLXVWxbYrgk7z1QcqiBiTLEsT+ik/PxeAtAlV7OQADOBDklgYbtCSSAZjuiuVro6UKlEUYxHacjskkMyk9twWJyM858KAm8N6U27z4gFR1YbIxEkrKc/WGaT/OKl8b17WrDOgDPKhVPJmZgoE90k1V2+jMAAKihJNsAfuyd8hJ7Ry7XancDwqXpuHE2gjAwhGEsWPZEAsTux79++gIo6VZXbQRewchdY/wNgzhP5hiZHdt40tzpW3VyLOLesRccKBbw6zMsAY7O0RzMfGpVzgOSw0NzMeqJIYE9mOYdp8ZqEejpMSikq2SlmdiW23cz2/VXY7DBdtqAiWOktzqbdsIzE6M3nub/s5RmTeIJJB7x3c+6Zqdc37YOWZV01owDiSWN4NDDcE4gUN0fYR2B6uOId8Ihhuk7mGYDfv+AhD0W2jqk9Ur69yYOU75SW7Tdv1u0d96AmXOkCWXFohmbJFAEbBjjJ35AwCfFhS8Q6U9W4xQNb6xLbPlBzuEDFFAOWIOTcoHjvHFOjZ37FsBlCPAPaRZxU77RkTIgzBqLquEi00C0iqQnbzPZAK5hbR5EhFEjntJ2oDRcQ1TCw728clUkZAkbb7gb1Up0luKhF22vWm2Ht4scLklVCyRKHJ1BEEdrYneO/DdKXtOjZFHyksxyYtJPI9kb7AchUVOioxdOrthGABABBIUgrLg5GCB30B5w/pNdu3LcWwykXQxtupUm3cS3kC+Jjc93eK7cH6UG9cZWVAMUZSrljjcLYBgVGLFVyjf1hXlvgLbdlBixZQpdQCxluTbqduydthtXmg6Om0QEREURyLEkAswksTvLHfnvFAJxHpYE1S21I6tWCXdmJycHELA3ghQf/mCplnpRba6LeJG7hm2xTDKMjO2QViPgpmKX/y92SkkWwsBZPOQ2WXPPLtZc5rgejpbKUt4ly5BBMuf4yZkmNo5QSIigI1/pQ7m6ihVhGZGVpcBbgtAshWBkciIJ2FWWt6Riyt4uu1m2rcwMy2YCj49n/6hUG30YjIC2gDBw0NcBOZDNuGmZVYP8MQIqDxLh4VridSczZ6u1AuMpLI6lpkqpBaCx3xBMmaAnXOLNc6xblt8BqbaKQyiQWtAeq2REtkdhttUs9IsRcm2SttTDSIdljJRvtE8/wDlbwqIeEC9mcQwYie3cAOBEGFYD+EAkcwINMOjrTOIBPPF7ixEHsANFuSBOMTG9AXPDNf1qAnGSJ7DZrHdDwJqbVLwThTWSRAVJJgFiSWMsxZiSSTV1QBRRRQBRRXjHz7qA9oqm1fGnQlSihvGZHziKrP9Que8bzriya3HB1uyjkjWUVkTrrntt5mlOpf22+o1l+IR/aR1mwrzLurGm4fE+Zp7GoZDKmD/AL8aj8QV+iOs2FVHSKcF8Mt/nG3+a6cL1wIALM7nc7bL/gCl6QqerUzsG3HjtW+aayYG0WbtFApgj51s15b86xqTIjnIj591bJRtvXP4f/l8CsD2iiivUNCBxj1F/nH9mpk5Cl4x6i/zj+zUychQDUUUUBV8Ybl5VU1bca7qqa8XX/q/Aynycrts7xkAYmPEfAiJO2+x7OxFWnCNZiShgZDbwyiIqEH2I8SD5T96RlmsoaiUXF/tIssOF8MRbV859UtwMhVoHVsAUcyTyOx+UVS6DhOtVrf7LSO1nTrZAF+4rMux6xHCSnIfOfhUxrlu4MNQsiR2+UxsJI3BjafOrjT8YsID/wASk745RKjcgbbmK+g6oar88W2/oRpdQ9HHy6j0+1+++6rntfwKa5otenWXXt6a6HcXOrW5dQ2WRQgK3AsvKjfl3jeai6PQ6y8pdrOjvq143VDu6iy+OBgYnrFjx357cqv04+SQp6l0dTBW6JaPWGLDn8K8bitjS2sAZPPAHI793/8Aapkw+Wrkztx+JKfopfJr+7ernvY3CtENDo1QsGYFmJAhS9xmYhF7lBbYdwFVGqVliZBPxALZcyJBkSwJgj93+hWzxW5euh7gGAOyeA+fjUzWa43IkQATHyMc/jXFPWQjGocmM8rnJyfLLXgGqZgwYzER8Jnv8Ks719VEswHzNZSxqmScSRI7vh/s+dd9brA6WxJLKDlP6Vhi1nTiruvX7zNS2NNbuBhIIIPeKaswuvZbShGKkM08t53FPd4qTZUZNmG3PKRv4fpW61sK35qyetGkorN3eKXFVMX/AIN+RMyecj5V11/GScerbu325n9RVv8A246fsJ6kX9VvHnItbHmwB+I3rvb169WCWXLGYkc45VV8Q4gLlhdwGy3UHcc6tqMsfLaT5Qb2J/BrhNgSZif6ExXDg3EHuOwYggLPIDvrpwVx1HyLT/U1B6PuA7EmBiNz86xU2vKV8r7EXwaGiuGt1PV2y0TEbcuZAqLw7i3WsVxjaec/4rsllhGSg3uy19ixooqI3FbQMZj+tXlKMeXRJLorGZmZneZnvrQdID+yH84/sa5Mer64ylXBRSss6reN6trargYkmdge74is6T8aueOfu7X+/wCGsXqnlxzpVXtI6rQcI4jce7DNIxJiFHh4Crus3wH99/2n/FSOH8TuNdClpEnuHdNTps/TBKdtt/6Ji9h+N650YKrY7Tt317pOIsbDkntL3/Oo3SH94P5f8mvNB/8AD3v0/tWbyT8+Svs/oRbsh6TVsj5A8+c9/wA61NxFbnBrH0Vhg1TwpqrKqVGzWO6mqh4B/wC5/KP/ALqbgWpZnIZiRj3n4ivShqlLptelf8GikXlFcdXqMELRMDlXDScS6y2z4xjO084E10PJFS6W9ybJjGBVLp+LtcuoPVEmQN52rvpeM9YxXCOyTMzy/SqbQXglxWPIHfyNcGfUW4OD2vf+CrlxRJ4zebriMjAAjf4V7wy11zMrsSIB5/GuPFrga6SORCkeQrzR3Sq3CDBxX+rCa5Vk6c7le1v7lb3NHbVLYCyF+ZArjrOKpbjvJEiOR3jnWauXS3rEmBG9KW5b8uXwrWevbvpRLmabQ8WW4Y9Vu4HvrvrdV1aFomI2+Zistp7hV1IMGR/U1a9I/wCD/u/xWsNVJ4ZSfK+4Utjnf6QMYxAXxnepvB9e1zLKNoiBHOazlWvA9UqZZNExH9a59PqJyyrrlt/whSd7mgrjqdKtxYYSP6j5Vx/1a17Y/r9qlq0iRXrqUJ7JpmmzMhqbWLsoMgEiuVdNQ0ux/wCY/wBzXOvnJ11OvWYBRRRVAFFFFAabgumC2gRzbcn/ABUXpG+yCO8mflH3ptNxNbVm3IJJBiPgai8a1IuC2wncMd/mB/ivXyzgtP0Re9L7Grf5SsArZINh8qxlWN3ilxQgV9sBOwO+/eR8q5dJnji6nIrF0aSiqDX8ZJK9W2wG+3M/rVoNeuE5LOMxI5xyr1IaiE20uxp1I58Y9Rf5x/ZqZOQqFqdeLltNxlnJUGSPWH286mpyFbRkpK0SNRRRVgVfGu6qmrXjXdVVNeLrk/N+BlPkKKJomuGmUArNRL3DFb4VLmiatFyi7VkNXsytHBF8a72OGIvdUuaJq88mSfpNv3kRhGPoqgAoomiayplgoomiaUwNltHxn/FLRNE1NMBRRNE1FMBRRNE0pgk6bXtbVgsQ3OR8IqNRNE1ZuTST7AnXuKs1vq8QBAE7ztH2rnoNb1TFoy2jnH+KizRNX8zI5KXdE2y5/wDMh92Pq/8A1qmFE0TTJkyZK696DbYVYa/i3WrjhG8zM+PwqvmiaiMpxTS7iwqTqte1xVDRC8oHwio00TVU5JNLuQSNFq+rfICdiImOdLp9SUfMRO/P41xmialOar2EkjWaw3GBYAQI2r2zrCqOkTl3+FRpomnVPq6u4sKKJomqUyCXoNf1WXZnIRziOfw+NJotabRJUAyI3qPNE1opzVV24Jtky/xFnJJA7S4wDAG4M1wVVi4cj+yYq/YcYkItwntRkuLA5DauU05VCtwEt+0dWbYcglpGTnyZbcE92Z2row9M23mJVPkcW2B7M924BHrAGD4c+VczjMZNPh1byR2xIEbr2H3+A8RPZdaZ33BmfkTJHh40vpDRvdBlpYmx669qEb9t6okco9X4mr4oYHfVZKSPLt5DctoXUNdtk29mIdba2yzZRA7LqYO/PwNc9MRdRLltgyOmak9klfEo0Ecu8UvEtNbvMpLupVXAxUf+4bWUS3ZlUZe+Bc57VF1fB7VxWUucWVx+7BID2rtqP3kYxcJgg7jnB20eLTyW73JqJOZAol2VRKiZB3dgi8uQLMN+VFxAqlnJAAJkKW2Vci3Z5KBvPxFLes22JmMeuS7BtKSGR7TgZluX7Id2225gV0tuFREV4VRBDW8g4E4ggXFgAk7SZ2qPJ06rcVE5tdRQzZyLYZmhHba22LlQoJfFtjAqZrr7OQHaTBK9hlDCAxhiIJgg+fhUPq07faJDrfUdkAp6Q5uXDORz7UQNth3867XXVnVsowVgBhuclxIdw8lP4sQBuBvtV+jBTjF8+8VE45KCgLQ1xiqCCciq5GSBCiIEnmSBzIrp1DfDnHrLsfA77H4c646zTW7hnK4pAUJDEC2UuG6HhWHWEsEkNtCR3meOr4cj28M4AR0B6kEwwYSxFwFmEnfYbmRvNZRwYGlctyKRLNnuLAMAWKkxABAknku7DY1aJxe4IXFBAA3YA9wG2Xy86ojoULA9Y3ZLFexBlrhuHNluAvudox7uffz/ANIs9U1sFhKlQcQSoNhNOILOSYC5bnvj41tCGGHoza/vuJ2XcsL2lIPMHmdiJ2JB2591eJZBJGW4bE9k4hguRXLkTB+XMTUS3oUW4rhycbjPBQSS3X9nIPAH7Y9xPZ+MV01mnS6SS2JIIJW2oYgqVCs4YdYgmQCJ7K77b0WLT9TtiokpNESSJXYxzB33Pdy5HnXLqD8N+UMpmOcQd/0qHqOE2WUrkyg9ZOKICetbUMTziZ1Dc5nH413bTqbgcuJytkxZCj9mxYRFzaZgzly2ioeDTviQqJ1wAUEk7sFEKW3JgAxyk12GhMkZLt8R38pHd+tcs1n4BrbbDmUIYiCZAJnvMfGoj8ORi5FzdusIBQDd2e5DNnGxaAYG3OoxYsEklLn6kJIsGVmVFgQJAOQgkmY57n4DemuWiSqSOypiOZknaPGarG4XbmWeWjE4KVQjGypCql0Qf2S9okjflyqbbdVCRvi0zEGMixB3I5nupPHiinTvj5INILdjJVZTsxgZdgn5A7mvW0Z7oI8ZH3+XmKjajSowQZkYCJKAk9tLkiHGJlI76jJwWyLivm/Zw2CIJxjPeZGeFmR/0F8TVnh0z4dE1En9Qfhzj1l5+HPn8KQrBg86i2+E2ghUuW/ZdWD1QETba1lBc9qGJ2gd21TL90MxPia5s+LHFLodlWl2G03rCtGnIVnNKe0P9+FaNOQr0tF+l8TSHA1FFFdhYjXUBuKCARB5119GT2F+kV7RQB6MnsL9Io9GT2F+kUUUAejJ7C/SKPRk9hfpFFFAeHTJ7C+Qrz0ZPYXyFFFAHoyewvkKPRk9hfIUUUAejJ7C+Qo9GT2F8hRRQB6MnsL5Cm9GT2F+kUUUA9rSpPqL9Irr6GnsL9I+1FFAHoaewv0j7Uehp7C/SPtRRQB6GnsL9I+1Hoaewv0j7UUUAehp7C/SPtR6GnsL9I+1FFAHoaewv0j7Uehp7C/SPtRRQB6GnsL9I+1Hoaewv0j7UUUAehp7C/SPtR6GnsL9I+1FFAHoaewv0j7Uehp7C/SPtRRQB6GnsL9I+1Hoaewv0j7UUUAehp7C/SPtR6GnsL9I+1FFAHoaewv0j7Uehp7C/SPtRRQB6GnsL9I+1Hoaewv0j7UUUAehp7CfSPtR6GnsJ9I+1FFAHoaewv0j7Uehp7C/SPtRRQB6GnsL9I+1Hoaewv0j7UUUAehp7C/SPtR6GnsL9I+1FFAHoaewv0j7Uehp7C/SPtRRQB6GnsL9I+1Hoaewv0j7UUUAehp7C/SPtR6GnsL9I+1FFAHoaewv0j7Uehp7C/SPtRRQB6GnsL9I+1Hoaewv0j7UUUAehp7C/SPtR6GnsL9I+1FFAHoaewv0j7Uehp7C/SPtRRQB6GnsL9I+1Hoaewv0j7UUUBC4pp1VVKqoOY5ADuNdk5CiigGoooo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data:image/jpeg;base64,/9j/4AAQSkZJRgABAQAAAQABAAD/2wCEAAkGBhQSEBUUExIVFBQWExgYGBgXFRcXGBUaFxgVFhgYGBUXGyYfFxojGRcXIC8gIycpLS8sFR4xNTAqNSYrLCkBCQoKDgwOGQ8PGiokHyApMCw1NSkuLCwsKiwsKjE0LSwpLCwwLCwvNCwvLC0sLCwpKSkuLCwsKiwqLCosLC8sLP/AABEIAGICAgMBIgACEQEDEQH/xAAbAAACAwEBAQAAAAAAAAAAAAAAAgQFBgMBB//EAEUQAAIBAwICBgkBBwIEBAcAAAECEQADEgQhBTEGEyJBUZEUMlJTYXGS0dKBIzNCcqGxwRXwJGJjggcWJUM0c6LC4eLx/8QAGgEBAAMBAQEAAAAAAAAAAAAAAAECAwQFBv/EADERAAICAQMCAggGAwEAAAAAAAABAhEDBCExEkEFEzJRYXGBkbHBFSIzUqHwQtHhFP/aAAwDAQACEQMRAD8A+zUV47gCTsKUOx5W2P0j+5m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EugmNwR3HnT0AUUUUBz53EHzPkNqn1Xp++X5GrCgCiikvXgilmMACSaAevGYDmY7qz+p6RMzBbYxnvMFiSQAI5Tz2EzHdInnc0N54zaCDIzuRynuWYO8/57qA0tFZaxw8qVfr7XZKliXJOwj1yO/n3cvjUmzrtQGBbdS25ABUD+Lcd/Py7+RC0zQUVW8M40LzsoWInvnkcSDtsZ8JGx32qyoAorxjtWf4V0vttZ6y+yWR11+2MnAB6h7iky0fw2yxHcJ8JoDQ0VneJ9PdJZsJf6+29q5dW2rrctlSWYKTkWAIXctBkBTtU/UdJNNbuJbe/aS48YI1xQzTyxUmT+lAWdFV17pDp0udW162tyQMC6hpILAYkzuqsfkDXPQ9KdLeudXa1Nm5cxD4pcRmxIBDYqSYhlM/EUBa0VV2uk+ma8bC6i014TNsXELiOcoDI8qrdH03s6hXNi7ZJt6hLL5XVHrOEBGOUlu1gDGREbc6A01FVjdJdMLwsNftC+eVo3EFw7Tsk5HYHupdR0q0qP1b6myrl8MWuIGzhTjiTOUMpjn2h40Ba0VWcQ6Taaw6pe1Fq0z+qr3EQt3bBiCd64Jx+da+nxGKae3dznn1ly7bxiO7q5mf4vhQF1RWe4x0gvLqF02mtW7l3q+tY3bptIqZFRBW27MxYcgsADcjae/C+PluzqLfUXes6sKWBW6wQXJsuQDcXGe4HsNIEUBdUVXX+kOnRirXralXCEF1EMUNwKZOzFAWjwE8q4W+l+jbq41Vg9aSLcXUPWEGCE7XaIJA28aAuKKqtV0q0tt8Lmpso+QTFriK2TAMFxJmSGBjwIrpxHpFp9OVF6/atFzC5uqZfLIif0oCxoqt4l0k02nx6/UWrWfq9ZcVMvlkRP6Ump42qXO1ctLaFk3GLXIYKpEtiRHVgHdstttt5oC1oqJc4raVgrOoZlZwCQCVSMmAncDJZPdkKhJ0w0bBiNVYIRA7xdtnFGAKs3a2UgggnxFAXFFcNHrkuoLlt1dGEhlIKkHvBGxFRG6R6YXxYN+11x5W+sXM9/qTl3eFAWVFVV3pVpVuC22psrcLlAhuIGLgKSuJM5Qy7f8AMPGu/GOLpprD3nnFBOwknuAVRzYkgAd5IoCdRWTbpNq7cvd0qdUMclt3jdv2wxAlrIthTEyQrsYG01c6npDYRxaa9bW6cQEZ1DEvliApMmcWjbfE+FAWdFUidKLKWLVy/fsW+tC4sLym25YAxbdsesHgYEjuqLw3pvZOlt6jU3LWnFx3Vc7qhTg7pszYzIWf1oDS0Vzs6hXUMpDKRIIMgjmCCOdZaz0zuHWC11K9W197IIuTdV7aG4WezhC2yBs2RPaXbegNbRULifFUsWHvOTgiFjAJMATsBuT8KoF6T6pYe7pUFo4yqXus1FsOVANyyLYWBMti7QAYmgNZRVFo+kqltV1uNu3pruBdmAWOrt3MmJgL68czy571KsdJdM9rrkv2mtZBc1uKUyLBQMgYksQI8SKAs6KjHiNvMpmMwmZWRIWSMiOcSCJ+FUen6bWb2rt2bFy1eRrd12e3dVsDaNoYkLPMXJ5iI+NAaWiq3hnSTTalmWxqLV1k9YW7iOVmRuFJjkefhUbjXFdQlxbensLcJUsz3bhtWlAIAXNbbkuSdlC8gSSNpAu6KyKdNXu2rXU2Qb9y5eQpcuBEt+ju1u8zXFViVDAAYqSc12G8TtD0nZtOzvYfrbdw23tW/wBqQ4P8JESpBVgxx2YTG9AaCiszo+lNy7obeot6ctdu442svVLMVBdwDiqxLNBgAwDtMngPH7l17tq/bS3dssgbq3Ny2c1yXFyimY5qVBEjuINAXtFFFAFFFeE0Bx0l0sGk8ncfoGIH9K71UdH9QWzB9rL6pn+1W9ZYpqcFJFYu0FFFFaliDxMxg3flH6EH7CmU0nGPUX+cf2amTkKAaiiigOSfvl+RqwqvT98vyNWFALceAT4Anw5fE1mLiekObisAAAWLH91Gx57EdljuOcyF51P6R6yFFsHc7tG+wG0wQRvHeBtufHKdPeIGxp106nt3u1djuUAAIPhO3yU+NaY8bySUUY58yw43kl2KnjPTcj9jpYW2D27gBDXf5TzVQNgRvt3VN4f/AOIMYobCrbmDiWJie6eZ+ZrFWrNTbNivbjpMfTVHx8/FM6m5KXJ9M0/SXRycXVe+YbeRvO3Oq7iHEXLLf0hPViFeFaCSeToREfEb791ROi/Ra3fTNrskETbXnE8mPdMd1WfCtebVpershBk2eRnMiRCx3T3nw2rimsWBvpttbU+D18UtVrYrrqMXunHnbj3fUk6rQNjnAU49oKxIHgyNBITxAAie8Vd8H1xuIcvWB7wBsd15E93++8+aa51ltWC4yNgfKPiI/oarBq+qvLBhWPqgwMTtuO4hv1OPgTHnPk96KpUzQvyNfOdFwa5/wQey0JxPWXXyWQqsNYbbt4AlkIPiRX0io76FSSSOfOoJMDruHXR6YwsuQeKaW8oVSS6Imj6x0X+OCjzG8qah8R4LdL61HGtK6ly6rYtaVkvq9tVCvcvWWay6xic2AAAKnmB9KbQqe7kIrkeEpEQY+Z3oDNaDhrJqNWxQy1iwiuRJuY2nBAeO1vzjvNV2h4O6WuEKtkqbLDrAFjq50l5TnHKbhWfiRW6Th6CIHLlXp0Cb7c+fxoD5kmi1Dehjq9SjJrLT3LKaeymlsDrCXZbmHWOIJ7SuZklgJirLUaO6bb2+puZDi+nvTgcWtnVWXzVuTAKpJ8I3rbXOEofHzNN/pqbcxAgb0B8/bh10aW9pDp7jXn1N11uhAbR6y+b1vUG8TCm2pGx7UpsDsT04nwS42n4wBZJuXy/V9ntXY0tlVx8RmGj4zW7ucJtkRG3hO3lXRdAgjbkIFAYDjenvF9QAmoTOyip6Np7LnUAWyCt67eRgsMWGJx25EkxXfo/oLqXUa4jL/wClaK2SwP7xLl0uhJ/iGQkfGto/C0Ijcb9xIr23wxF7u+dz30Bmuk2nD31Go0fpGnwBt3LaF7tm5LZSFbMKy4YsgkENPdVSdFeGkvsBdUWbwv6Rb75XQtlVLB3bJkW4RcUZEsFczHIfQb2nDCD9qreIdGrV23g6ZrlkVLMFcxEOFIzWDurSD3igMevCGuporjWizXOJDVX1Kg9WHsagW8xuBgvUpPiBXnE+DXDp+MYWWNy9eDWoTtXAtjTQU9oBw36g1uNJwyAxfdnMn+0fKKkDRJsY5CBQHzwXQNXxZPRbl83HtJ2LautydHZHVMxPYEmZaF3586kcP076W4xu2bmpz0ti3naQXcjZVlew0nsBmOQYwu5kitW3R5BcdlGPWur3SGaXKotte+AMFUQI5VN/0tMcQIHwMUB89tcIuWLVhcdRbuLperZrFu3qLZAYkaa7bZSQAGjIYggHtDan1/BNRd0vV9Qtu43B7tnBAFtpdbEC0IJVeUASQI51vl4UgXECPkYr23wu2BAG0zQGK1D3NRqrDrpr6Imh1aE3LePbuejwkTM9g78j3E70nBuAlRwfOxB0+kYPKD9jcNiyDkY7LFg36zW3bhSEzv5nup/9PSCI57mgM50PsPaR0ZSmWr1rAER2G1Fx0IHgQ0j51n73D7votzRjS3BeOqLi5iOq31HXDVdd3MF3xPayEREGvoyaVQ2QG8Vz1PDkf1h/XY/pQGA4lwS42j4yBZJuX7102hj2ro9H04Qr4jMNHxBrR8f4a+p0ly2hHWI9t0yMKXtPbvKGMGFLIAduRNXy6FAeXIRT2dOFEAc6AwfSLiN65pbno+m19vU9XcKqoCKjspILXMsLoDRAUsT4c4tNLomGv1F0oRlp9Ogcj1o64soPwJEj4itDd4WjGTPmaZOHIIgcuVAfPOjOhu6X0a5e011//TNPYAW3m1q4hZrltlJ7HWSna9X9n2iIFJw7hb29PpHa1q9PdRNQMrNtLptrcvl+puWCrSrAKQyj+DmJ3+jPw5DO3PnvSJwlBMTJ75M+dAUvRTrF0iW3tpZui237NFCqgybq5RSQhKYkqCQCSBWLvcP1SWxcsWNSuvZCmrfFSLoiTct3nYKWUj9kF2hgrKP4fqel0CW5xHPnSX+GI5kz5mgKrjejfUaK9atkC5j2MuWYAZc47sgAY+NVo4zdj9no7q6h3XPrVi1aEgO5vBsXUAEgISSSogbxrbGmVFhRArhe4WjHcH5Tt5UBidbwu51l5+pa4i8StXurgTetrYtJkgYw2D9qP+ntvFROM8Nvaj0q7bs3AGTRYo6i3c1DaXUdfddbbEQSkIMoJK9wg19F9ATbbkIFc04UgbKJPid6AwXG9Nf1lzV9XprqK/DxbQ3R1YvN1rO1uCZSVOPaAO5MRBMjUIdRrEYaK8tpdDqLbF0FqS5s42QZkbKe16vgTvG0/wBItzJBO87k0Pwi2TJBP6mPKgMVwBLqX0YrfNpNOyl9VYt27tgk28bKXUC9YpgzAYdkHLlNp0p4re6xLNtLyIyFrmotWWusg5BLYAIFw7nJgQAORJFaI8JQsCQTHKTMV11OjVxBkfIkf2oDFvo1ttpb1mxe6m1bv2Cgtt1iLdNtusNt+2/btCSJJ6yd9zU3o7bYPcdka21/UPeKNGSIFS0mQBOJZbYaPjvvNaO3wxBPMz4kz502m4eluSo3PM0BkeB9bp9BY/4dnuKqh7c4uEa42TKreswBnHaRy32PnR7TC1fum1YbT6VuqFu0y9XldBc3biWedtSpQGYkqTHe2xGjWSY3POudrhiK2USfE70BLFFFFAFVnG9cyKFUesDv4cuVWdU/SM9lBG0nf/H+/CufUyccTaZWXBV6HWm00jcd48RWrUyJrGqYIMTvy8a2SnauTw+Tacb4KwPaKKK9M0IHGPUX+cf2amTkKXjHqL/OP7NTJyFANRRRQHJP3y/I1YVWPeC3AzGAFM/0ro3G7XtHyNUlkhH0mkRZU67TBtZ3yXt+O4AU+MCAD3T5isZ/4i2T6eSTM20j4CIgfrJ/Wthd11s6sOGHrrsSAYIVCYO+I8aj9I+jiXzevSWYIAgU7So5fEnlXZossI5Lb2Z5vimKebBUOefkmfO7NirrQ8CuXAmIEO2IOQgHc9rw2BMc9qi29I+BdUZlE7gE+qJPkKvuB6vWLbtWls6ZsrXpKM1272FJiGVbcl5baJjyr1dXq44EkuWeD4X4Rk1zlLiK72l9fZZaWuHNpwumUg3Lqk3HBPZUkZFduQVY7tyP0OIwIRBAGwA7u4VWaPWaoXbxVNKhVltPdu6i41tnPaxttiWmCshgIgDxrjb1GqunONLbCXurm7fIF24naItFVMrA74/pXhZNQpyvf5H22Dw3JixqKpV7Vt6j6DpbHV21SZKqP/z+lVHELa5kGZDQoHfniYOx2mO48+XhN4Dxgamwl0LiWyVlnKGQlWAb+IZKYPhVPxnUAMxkbOBvjvtgfWZR/FESOffyNU7VlJRcJOL5RouGXg1pSsxEbmTt8e+qu7xa8b7YYC0jhGDbM2wZ3DTAChhtG8Nyq04XYwsoP+WT8zufDvPgKreIcBDXC6oDkQWBZ8SQAAWtg4sYA5juHhUlSPqOkJuEKisgN1Ar7EXFW6tu5A7hJj4gzTPxp7aXD2WJvlEzOKqAATLAGAAHY7HlSN0dJyXEYtuZe5OzFwFYEFAGJMDxpW6MTubVs9oNzeAyiBC5QBEyo2MmZoCLa6TXGu23VNrmnt3GBY4onWMpKmN3OSwCBsD4VYv0uVZLW2C5gKdjmC5tSBz3cQB35CuLdHW7JwWUACgM4AAOQDDLtgNuAeVPZ4ARtgIlSJZmIKNkgBPJVPJRQHO/0quC6E6oCZWC46zIW+tMKBiVAKCcubV5p+Ks4su9t+sGnd9mWCQLUwoaJYtCzyg+Ndj0dKvmqp1hILOcpkJ1YMTEYk7ciTNcrnR/DFlRZtyVJZ2CzjOzMRtiIn1Y2ij2A3EelpRZtWzdlbeIEyz3e0q7AxCAsdtpXxqfxHizraytJm8gEbnESAzYru0eAqAnR3sQBislxgzKcmBDHOSYKsVjuEARArs/Ay6KWWHWQuLuhAMdnJGBI2HOeVAcLXFOs6sO6u3XEDAPbCRbe4OsRjO2J2O3I0P02tqHJViEDyRBl0YL1Y/5u0p/7hSjo2SN0U9oN2muOSwBALMzEsIJ7J2+FdT0cJjsW5UuV2JANyesPPm0mfntFATdZ0hW2WDKZAtwJHaa4zKqL8ZX+vzqG3F7iekEQ59IVLYY4qs27GxYAnEFnYmD31y/8rf9NJwwmbk4yW2OUhsjOfrT30XujGU5WkYtEy1wzjjHNuXZE+1G80Amk6TXLoy6s9W2nLyjLA7TrkGaGghJHZqTY4yLXVWxbYrgk7z1QcqiBiTLEsT+ik/PxeAtAlV7OQADOBDklgYbtCSSAZjuiuVro6UKlEUYxHacjskkMyk9twWJyM858KAm8N6U27z4gFR1YbIxEkrKc/WGaT/OKl8b17WrDOgDPKhVPJmZgoE90k1V2+jMAAKihJNsAfuyd8hJ7Ry7XancDwqXpuHE2gjAwhGEsWPZEAsTux79++gIo6VZXbQRewchdY/wNgzhP5hiZHdt40tzpW3VyLOLesRccKBbw6zMsAY7O0RzMfGpVzgOSw0NzMeqJIYE9mOYdp8ZqEejpMSikq2SlmdiW23cz2/VXY7DBdtqAiWOktzqbdsIzE6M3nub/s5RmTeIJJB7x3c+6Zqdc37YOWZV01owDiSWN4NDDcE4gUN0fYR2B6uOId8Ihhuk7mGYDfv+AhD0W2jqk9Ur69yYOU75SW7Tdv1u0d96AmXOkCWXFohmbJFAEbBjjJ35AwCfFhS8Q6U9W4xQNb6xLbPlBzuEDFFAOWIOTcoHjvHFOjZ37FsBlCPAPaRZxU77RkTIgzBqLquEi00C0iqQnbzPZAK5hbR5EhFEjntJ2oDRcQ1TCw728clUkZAkbb7gb1Up0luKhF22vWm2Ht4scLklVCyRKHJ1BEEdrYneO/DdKXtOjZFHyksxyYtJPI9kb7AchUVOioxdOrthGABABBIUgrLg5GCB30B5w/pNdu3LcWwykXQxtupUm3cS3kC+Jjc93eK7cH6UG9cZWVAMUZSrljjcLYBgVGLFVyjf1hXlvgLbdlBixZQpdQCxluTbqduydthtXmg6Om0QEREURyLEkAswksTvLHfnvFAJxHpYE1S21I6tWCXdmJycHELA3ghQf/mCplnpRba6LeJG7hm2xTDKMjO2QViPgpmKX/y92SkkWwsBZPOQ2WXPPLtZc5rgejpbKUt4ly5BBMuf4yZkmNo5QSIigI1/pQ7m6ihVhGZGVpcBbgtAshWBkciIJ2FWWt6Riyt4uu1m2rcwMy2YCj49n/6hUG30YjIC2gDBw0NcBOZDNuGmZVYP8MQIqDxLh4VridSczZ6u1AuMpLI6lpkqpBaCx3xBMmaAnXOLNc6xblt8BqbaKQyiQWtAeq2REtkdhttUs9IsRcm2SttTDSIdljJRvtE8/wDlbwqIeEC9mcQwYie3cAOBEGFYD+EAkcwINMOjrTOIBPPF7ixEHsANFuSBOMTG9AXPDNf1qAnGSJ7DZrHdDwJqbVLwThTWSRAVJJgFiSWMsxZiSSTV1QBRRRQBRRXjHz7qA9oqm1fGnQlSihvGZHziKrP9Que8bzriya3HB1uyjkjWUVkTrrntt5mlOpf22+o1l+IR/aR1mwrzLurGm4fE+Zp7GoZDKmD/AL8aj8QV+iOs2FVHSKcF8Mt/nG3+a6cL1wIALM7nc7bL/gCl6QqerUzsG3HjtW+aayYG0WbtFApgj51s15b86xqTIjnIj591bJRtvXP4f/l8CsD2iiivUNCBxj1F/nH9mpk5Cl4x6i/zj+zUychQDUUUUBV8Ybl5VU1bca7qqa8XX/q/Aynycrts7xkAYmPEfAiJO2+x7OxFWnCNZiShgZDbwyiIqEH2I8SD5T96RlmsoaiUXF/tIssOF8MRbV859UtwMhVoHVsAUcyTyOx+UVS6DhOtVrf7LSO1nTrZAF+4rMux6xHCSnIfOfhUxrlu4MNQsiR2+UxsJI3BjafOrjT8YsID/wASk745RKjcgbbmK+g6oar88W2/oRpdQ9HHy6j0+1+++6rntfwKa5otenWXXt6a6HcXOrW5dQ2WRQgK3AsvKjfl3jeai6PQ6y8pdrOjvq143VDu6iy+OBgYnrFjx357cqv04+SQp6l0dTBW6JaPWGLDn8K8bitjS2sAZPPAHI793/8Aapkw+Wrkztx+JKfopfJr+7ernvY3CtENDo1QsGYFmJAhS9xmYhF7lBbYdwFVGqVliZBPxALZcyJBkSwJgj93+hWzxW5euh7gGAOyeA+fjUzWa43IkQATHyMc/jXFPWQjGocmM8rnJyfLLXgGqZgwYzER8Jnv8Ks719VEswHzNZSxqmScSRI7vh/s+dd9brA6WxJLKDlP6Vhi1nTiruvX7zNS2NNbuBhIIIPeKaswuvZbShGKkM08t53FPd4qTZUZNmG3PKRv4fpW61sK35qyetGkorN3eKXFVMX/AIN+RMyecj5V11/GScerbu325n9RVv8A246fsJ6kX9VvHnItbHmwB+I3rvb169WCWXLGYkc45VV8Q4gLlhdwGy3UHcc6tqMsfLaT5Qb2J/BrhNgSZif6ExXDg3EHuOwYggLPIDvrpwVx1HyLT/U1B6PuA7EmBiNz86xU2vKV8r7EXwaGiuGt1PV2y0TEbcuZAqLw7i3WsVxjaec/4rsllhGSg3uy19ixooqI3FbQMZj+tXlKMeXRJLorGZmZneZnvrQdID+yH84/sa5Mer64ylXBRSss6reN6trargYkmdge74is6T8aueOfu7X+/wCGsXqnlxzpVXtI6rQcI4jce7DNIxJiFHh4Crus3wH99/2n/FSOH8TuNdClpEnuHdNTps/TBKdtt/6Ji9h+N650YKrY7Tt317pOIsbDkntL3/Oo3SH94P5f8mvNB/8AD3v0/tWbyT8+Svs/oRbsh6TVsj5A8+c9/wA61NxFbnBrH0Vhg1TwpqrKqVGzWO6mqh4B/wC5/KP/ALqbgWpZnIZiRj3n4ivShqlLptelf8GikXlFcdXqMELRMDlXDScS6y2z4xjO084E10PJFS6W9ybJjGBVLp+LtcuoPVEmQN52rvpeM9YxXCOyTMzy/SqbQXglxWPIHfyNcGfUW4OD2vf+CrlxRJ4zebriMjAAjf4V7wy11zMrsSIB5/GuPFrga6SORCkeQrzR3Sq3CDBxX+rCa5Vk6c7le1v7lb3NHbVLYCyF+ZArjrOKpbjvJEiOR3jnWauXS3rEmBG9KW5b8uXwrWevbvpRLmabQ8WW4Y9Vu4HvrvrdV1aFomI2+Zistp7hV1IMGR/U1a9I/wCD/u/xWsNVJ4ZSfK+4Utjnf6QMYxAXxnepvB9e1zLKNoiBHOazlWvA9UqZZNExH9a59PqJyyrrlt/whSd7mgrjqdKtxYYSP6j5Vx/1a17Y/r9qlq0iRXrqUJ7JpmmzMhqbWLsoMgEiuVdNQ0ux/wCY/wBzXOvnJ11OvWYBRRRVAFFFFAabgumC2gRzbcn/ABUXpG+yCO8mflH3ptNxNbVm3IJJBiPgai8a1IuC2wncMd/mB/ivXyzgtP0Re9L7Grf5SsArZINh8qxlWN3ilxQgV9sBOwO+/eR8q5dJnji6nIrF0aSiqDX8ZJK9W2wG+3M/rVoNeuE5LOMxI5xyr1IaiE20uxp1I58Y9Rf5x/ZqZOQqFqdeLltNxlnJUGSPWH286mpyFbRkpK0SNRRRVgVfGu6qmrXjXdVVNeLrk/N+BlPkKKJomuGmUArNRL3DFb4VLmiatFyi7VkNXsytHBF8a72OGIvdUuaJq88mSfpNv3kRhGPoqgAoomiayplgoomiaUwNltHxn/FLRNE1NMBRRNE1FMBRRNE0pgk6bXtbVgsQ3OR8IqNRNE1ZuTST7AnXuKs1vq8QBAE7ztH2rnoNb1TFoy2jnH+KizRNX8zI5KXdE2y5/wDMh92Pq/8A1qmFE0TTJkyZK696DbYVYa/i3WrjhG8zM+PwqvmiaiMpxTS7iwqTqte1xVDRC8oHwio00TVU5JNLuQSNFq+rfICdiImOdLp9SUfMRO/P41xmialOar2EkjWaw3GBYAQI2r2zrCqOkTl3+FRpomnVPq6u4sKKJomqUyCXoNf1WXZnIRziOfw+NJotabRJUAyI3qPNE1opzVV24Jtky/xFnJJA7S4wDAG4M1wVVi4cj+yYq/YcYkItwntRkuLA5DauU05VCtwEt+0dWbYcglpGTnyZbcE92Z2row9M23mJVPkcW2B7M924BHrAGD4c+VczjMZNPh1byR2xIEbr2H3+A8RPZdaZ33BmfkTJHh40vpDRvdBlpYmx669qEb9t6okco9X4mr4oYHfVZKSPLt5DctoXUNdtk29mIdba2yzZRA7LqYO/PwNc9MRdRLltgyOmak9klfEo0Ecu8UvEtNbvMpLupVXAxUf+4bWUS3ZlUZe+Bc57VF1fB7VxWUucWVx+7BID2rtqP3kYxcJgg7jnB20eLTyW73JqJOZAol2VRKiZB3dgi8uQLMN+VFxAqlnJAAJkKW2Vci3Z5KBvPxFLes22JmMeuS7BtKSGR7TgZluX7Id2225gV0tuFREV4VRBDW8g4E4ggXFgAk7SZ2qPJ06rcVE5tdRQzZyLYZmhHba22LlQoJfFtjAqZrr7OQHaTBK9hlDCAxhiIJgg+fhUPq07faJDrfUdkAp6Q5uXDORz7UQNth3867XXVnVsowVgBhuclxIdw8lP4sQBuBvtV+jBTjF8+8VE45KCgLQ1xiqCCciq5GSBCiIEnmSBzIrp1DfDnHrLsfA77H4c646zTW7hnK4pAUJDEC2UuG6HhWHWEsEkNtCR3meOr4cj28M4AR0B6kEwwYSxFwFmEnfYbmRvNZRwYGlctyKRLNnuLAMAWKkxABAknku7DY1aJxe4IXFBAA3YA9wG2Xy86ojoULA9Y3ZLFexBlrhuHNluAvudox7uffz/ANIs9U1sFhKlQcQSoNhNOILOSYC5bnvj41tCGGHoza/vuJ2XcsL2lIPMHmdiJ2JB2591eJZBJGW4bE9k4hguRXLkTB+XMTUS3oUW4rhycbjPBQSS3X9nIPAH7Y9xPZ+MV01mnS6SS2JIIJW2oYgqVCs4YdYgmQCJ7K77b0WLT9TtiokpNESSJXYxzB33Pdy5HnXLqD8N+UMpmOcQd/0qHqOE2WUrkyg9ZOKICetbUMTziZ1Dc5nH413bTqbgcuJytkxZCj9mxYRFzaZgzly2ioeDTviQqJ1wAUEk7sFEKW3JgAxyk12GhMkZLt8R38pHd+tcs1n4BrbbDmUIYiCZAJnvMfGoj8ORi5FzdusIBQDd2e5DNnGxaAYG3OoxYsEklLn6kJIsGVmVFgQJAOQgkmY57n4DemuWiSqSOypiOZknaPGarG4XbmWeWjE4KVQjGypCql0Qf2S9okjflyqbbdVCRvi0zEGMixB3I5nupPHiinTvj5INILdjJVZTsxgZdgn5A7mvW0Z7oI8ZH3+XmKjajSowQZkYCJKAk9tLkiHGJlI76jJwWyLivm/Zw2CIJxjPeZGeFmR/0F8TVnh0z4dE1En9Qfhzj1l5+HPn8KQrBg86i2+E2ghUuW/ZdWD1QETba1lBc9qGJ2gd21TL90MxPia5s+LHFLodlWl2G03rCtGnIVnNKe0P9+FaNOQr0tF+l8TSHA1FFFdhYjXUBuKCARB5119GT2F+kV7RQB6MnsL9Io9GT2F+kUUUAejJ7C/SKPRk9hfpFFFAeHTJ7C+Qrz0ZPYXyFFFAHoyewvkKPRk9hfIUUUAejJ7C+Qo9GT2F8hRRQB6MnsL5Cm9GT2F+kUUUA9rSpPqL9Irr6GnsL9I+1FFAHoaewv0j7Uehp7C/SPtRRQB6GnsL9I+1Hoaewv0j7UUUAehp7C/SPtR6GnsL9I+1FFAHoaewv0j7Uehp7C/SPtRRQB6GnsL9I+1Hoaewv0j7UUUAehp7C/SPtR6GnsL9I+1FFAHoaewv0j7Uehp7C/SPtRRQB6GnsL9I+1Hoaewv0j7UUUAehp7C/SPtR6GnsL9I+1FFAHoaewv0j7Uehp7C/SPtRRQB6GnsL9I+1Hoaewv0j7UUUAehp7CfSPtR6GnsJ9I+1FFAHoaewv0j7Uehp7C/SPtRRQB6GnsL9I+1Hoaewv0j7UUUAehp7C/SPtR6GnsL9I+1FFAHoaewv0j7Uehp7C/SPtRRQB6GnsL9I+1Hoaewv0j7UUUAehp7C/SPtR6GnsL9I+1FFAHoaewv0j7Uehp7C/SPtRRQB6GnsL9I+1Hoaewv0j7UUUAehp7C/SPtR6GnsL9I+1FFAHoaewv0j7Uehp7C/SPtRRQB6GnsL9I+1Hoaewv0j7UUUBC4pp1VVKqoOY5ADuNdk5CiigGoooo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data:image/jpeg;base64,/9j/4AAQSkZJRgABAQAAAQABAAD/2wCEAAkGBhQSEBUUExIVFBQWExgYGBgXFRcXGBUaFxgVFhgYGBUXGyYfFxojGRcXIC8gIycpLS8sFR4xNTAqNSYrLCkBCQoKDgwOGQ8PGiokHyApMCw1NSkuLCwsKiwsKjE0LSwpLCwwLCwvNCwvLC0sLCwpKSkuLCwsKiwqLCosLC8sLP/AABEIAGICAgMBIgACEQEDEQH/xAAbAAACAwEBAQAAAAAAAAAAAAAAAgQFBgMBB//EAEUQAAIBAwICBgkBBwIEBAcAAAECEQADEgQhBTEGEyJBUZEUMlJTYXGS0dKBIzNCcqGxwRXwJGJjggcWJUM0c6LC4eLx/8QAGgEBAAMBAQEAAAAAAAAAAAAAAAECAwQFBv/EADERAAICAQMCAggGAwEAAAAAAAABAhEDBCExEkEFEzJRYXGBkbHBFSIzUqHwQtHhFP/aAAwDAQACEQMRAD8A+zUV47gCTsKUOx5W2P0j+5m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Mm923mv5UZN7tvNfyoB6KTJvdt5r+VGTe7bzX8qAeikyb3bea/lRk3u281/KgHopEugmNwR3HnT0AUUUUBz53EHzPkNqn1Xp++X5GrCgCiikvXgilmMACSaAevGYDmY7qz+p6RMzBbYxnvMFiSQAI5Tz2EzHdInnc0N54zaCDIzuRynuWYO8/57qA0tFZaxw8qVfr7XZKliXJOwj1yO/n3cvjUmzrtQGBbdS25ABUD+Lcd/Py7+RC0zQUVW8M40LzsoWInvnkcSDtsZ8JGx32qyoAorxjtWf4V0vttZ6y+yWR11+2MnAB6h7iky0fw2yxHcJ8JoDQ0VneJ9PdJZsJf6+29q5dW2rrctlSWYKTkWAIXctBkBTtU/UdJNNbuJbe/aS48YI1xQzTyxUmT+lAWdFV17pDp0udW162tyQMC6hpILAYkzuqsfkDXPQ9KdLeudXa1Nm5cxD4pcRmxIBDYqSYhlM/EUBa0VV2uk+ma8bC6i014TNsXELiOcoDI8qrdH03s6hXNi7ZJt6hLL5XVHrOEBGOUlu1gDGREbc6A01FVjdJdMLwsNftC+eVo3EFw7Tsk5HYHupdR0q0qP1b6myrl8MWuIGzhTjiTOUMpjn2h40Ba0VWcQ6Taaw6pe1Fq0z+qr3EQt3bBiCd64Jx+da+nxGKae3dznn1ly7bxiO7q5mf4vhQF1RWe4x0gvLqF02mtW7l3q+tY3bptIqZFRBW27MxYcgsADcjae/C+PluzqLfUXes6sKWBW6wQXJsuQDcXGe4HsNIEUBdUVXX+kOnRirXralXCEF1EMUNwKZOzFAWjwE8q4W+l+jbq41Vg9aSLcXUPWEGCE7XaIJA28aAuKKqtV0q0tt8Lmpso+QTFriK2TAMFxJmSGBjwIrpxHpFp9OVF6/atFzC5uqZfLIif0oCxoqt4l0k02nx6/UWrWfq9ZcVMvlkRP6Ump42qXO1ctLaFk3GLXIYKpEtiRHVgHdstttt5oC1oqJc4raVgrOoZlZwCQCVSMmAncDJZPdkKhJ0w0bBiNVYIRA7xdtnFGAKs3a2UgggnxFAXFFcNHrkuoLlt1dGEhlIKkHvBGxFRG6R6YXxYN+11x5W+sXM9/qTl3eFAWVFVV3pVpVuC22psrcLlAhuIGLgKSuJM5Qy7f8AMPGu/GOLpprD3nnFBOwknuAVRzYkgAd5IoCdRWTbpNq7cvd0qdUMclt3jdv2wxAlrIthTEyQrsYG01c6npDYRxaa9bW6cQEZ1DEvliApMmcWjbfE+FAWdFUidKLKWLVy/fsW+tC4sLym25YAxbdsesHgYEjuqLw3pvZOlt6jU3LWnFx3Vc7qhTg7pszYzIWf1oDS0Vzs6hXUMpDKRIIMgjmCCOdZaz0zuHWC11K9W197IIuTdV7aG4WezhC2yBs2RPaXbegNbRULifFUsWHvOTgiFjAJMATsBuT8KoF6T6pYe7pUFo4yqXus1FsOVANyyLYWBMti7QAYmgNZRVFo+kqltV1uNu3pruBdmAWOrt3MmJgL68czy571KsdJdM9rrkv2mtZBc1uKUyLBQMgYksQI8SKAs6KjHiNvMpmMwmZWRIWSMiOcSCJ+FUen6bWb2rt2bFy1eRrd12e3dVsDaNoYkLPMXJ5iI+NAaWiq3hnSTTalmWxqLV1k9YW7iOVmRuFJjkefhUbjXFdQlxbensLcJUsz3bhtWlAIAXNbbkuSdlC8gSSNpAu6KyKdNXu2rXU2Qb9y5eQpcuBEt+ju1u8zXFViVDAAYqSc12G8TtD0nZtOzvYfrbdw23tW/wBqQ4P8JESpBVgxx2YTG9AaCiszo+lNy7obeot6ctdu442svVLMVBdwDiqxLNBgAwDtMngPH7l17tq/bS3dssgbq3Ny2c1yXFyimY5qVBEjuINAXtFFFAFFFeE0Bx0l0sGk8ncfoGIH9K71UdH9QWzB9rL6pn+1W9ZYpqcFJFYu0FFFFaliDxMxg3flH6EH7CmU0nGPUX+cf2amTkKAaiiigOSfvl+RqwqvT98vyNWFALceAT4Anw5fE1mLiekObisAAAWLH91Gx57EdljuOcyF51P6R6yFFsHc7tG+wG0wQRvHeBtufHKdPeIGxp106nt3u1djuUAAIPhO3yU+NaY8bySUUY58yw43kl2KnjPTcj9jpYW2D27gBDXf5TzVQNgRvt3VN4f/AOIMYobCrbmDiWJie6eZ+ZrFWrNTbNivbjpMfTVHx8/FM6m5KXJ9M0/SXRycXVe+YbeRvO3Oq7iHEXLLf0hPViFeFaCSeToREfEb791ROi/Ra3fTNrskETbXnE8mPdMd1WfCtebVpershBk2eRnMiRCx3T3nw2rimsWBvpttbU+D18UtVrYrrqMXunHnbj3fUk6rQNjnAU49oKxIHgyNBITxAAie8Vd8H1xuIcvWB7wBsd15E93++8+aa51ltWC4yNgfKPiI/oarBq+qvLBhWPqgwMTtuO4hv1OPgTHnPk96KpUzQvyNfOdFwa5/wQey0JxPWXXyWQqsNYbbt4AlkIPiRX0io76FSSSOfOoJMDruHXR6YwsuQeKaW8oVSS6Imj6x0X+OCjzG8qah8R4LdL61HGtK6ly6rYtaVkvq9tVCvcvWWay6xic2AAAKnmB9KbQqe7kIrkeEpEQY+Z3oDNaDhrJqNWxQy1iwiuRJuY2nBAeO1vzjvNV2h4O6WuEKtkqbLDrAFjq50l5TnHKbhWfiRW6Th6CIHLlXp0Cb7c+fxoD5kmi1Dehjq9SjJrLT3LKaeymlsDrCXZbmHWOIJ7SuZklgJirLUaO6bb2+puZDi+nvTgcWtnVWXzVuTAKpJ8I3rbXOEofHzNN/pqbcxAgb0B8/bh10aW9pDp7jXn1N11uhAbR6y+b1vUG8TCm2pGx7UpsDsT04nwS42n4wBZJuXy/V9ntXY0tlVx8RmGj4zW7ucJtkRG3hO3lXRdAgjbkIFAYDjenvF9QAmoTOyip6Np7LnUAWyCt67eRgsMWGJx25EkxXfo/oLqXUa4jL/wClaK2SwP7xLl0uhJ/iGQkfGto/C0Ijcb9xIr23wxF7u+dz30Bmuk2nD31Go0fpGnwBt3LaF7tm5LZSFbMKy4YsgkENPdVSdFeGkvsBdUWbwv6Rb75XQtlVLB3bJkW4RcUZEsFczHIfQb2nDCD9qreIdGrV23g6ZrlkVLMFcxEOFIzWDurSD3igMevCGuporjWizXOJDVX1Kg9WHsagW8xuBgvUpPiBXnE+DXDp+MYWWNy9eDWoTtXAtjTQU9oBw36g1uNJwyAxfdnMn+0fKKkDRJsY5CBQHzwXQNXxZPRbl83HtJ2LautydHZHVMxPYEmZaF3586kcP076W4xu2bmpz0ti3naQXcjZVlew0nsBmOQYwu5kitW3R5BcdlGPWur3SGaXKotte+AMFUQI5VN/0tMcQIHwMUB89tcIuWLVhcdRbuLperZrFu3qLZAYkaa7bZSQAGjIYggHtDan1/BNRd0vV9Qtu43B7tnBAFtpdbEC0IJVeUASQI51vl4UgXECPkYr23wu2BAG0zQGK1D3NRqrDrpr6Imh1aE3LePbuejwkTM9g78j3E70nBuAlRwfOxB0+kYPKD9jcNiyDkY7LFg36zW3bhSEzv5nup/9PSCI57mgM50PsPaR0ZSmWr1rAER2G1Fx0IHgQ0j51n73D7votzRjS3BeOqLi5iOq31HXDVdd3MF3xPayEREGvoyaVQ2QG8Vz1PDkf1h/XY/pQGA4lwS42j4yBZJuX7102hj2ro9H04Qr4jMNHxBrR8f4a+p0ly2hHWI9t0yMKXtPbvKGMGFLIAduRNXy6FAeXIRT2dOFEAc6AwfSLiN65pbno+m19vU9XcKqoCKjspILXMsLoDRAUsT4c4tNLomGv1F0oRlp9Ogcj1o64soPwJEj4itDd4WjGTPmaZOHIIgcuVAfPOjOhu6X0a5e011//TNPYAW3m1q4hZrltlJ7HWSna9X9n2iIFJw7hb29PpHa1q9PdRNQMrNtLptrcvl+puWCrSrAKQyj+DmJ3+jPw5DO3PnvSJwlBMTJ75M+dAUvRTrF0iW3tpZui237NFCqgybq5RSQhKYkqCQCSBWLvcP1SWxcsWNSuvZCmrfFSLoiTct3nYKWUj9kF2hgrKP4fqel0CW5xHPnSX+GI5kz5mgKrjejfUaK9atkC5j2MuWYAZc47sgAY+NVo4zdj9no7q6h3XPrVi1aEgO5vBsXUAEgISSSogbxrbGmVFhRArhe4WjHcH5Tt5UBidbwu51l5+pa4i8StXurgTetrYtJkgYw2D9qP+ntvFROM8Nvaj0q7bs3AGTRYo6i3c1DaXUdfddbbEQSkIMoJK9wg19F9ATbbkIFc04UgbKJPid6AwXG9Nf1lzV9XprqK/DxbQ3R1YvN1rO1uCZSVOPaAO5MRBMjUIdRrEYaK8tpdDqLbF0FqS5s42QZkbKe16vgTvG0/wBItzJBO87k0Pwi2TJBP6mPKgMVwBLqX0YrfNpNOyl9VYt27tgk28bKXUC9YpgzAYdkHLlNp0p4re6xLNtLyIyFrmotWWusg5BLYAIFw7nJgQAORJFaI8JQsCQTHKTMV11OjVxBkfIkf2oDFvo1ttpb1mxe6m1bv2Cgtt1iLdNtusNt+2/btCSJJ6yd9zU3o7bYPcdka21/UPeKNGSIFS0mQBOJZbYaPjvvNaO3wxBPMz4kz502m4eluSo3PM0BkeB9bp9BY/4dnuKqh7c4uEa42TKreswBnHaRy32PnR7TC1fum1YbT6VuqFu0y9XldBc3biWedtSpQGYkqTHe2xGjWSY3POudrhiK2USfE70BLFFFFAFVnG9cyKFUesDv4cuVWdU/SM9lBG0nf/H+/CufUyccTaZWXBV6HWm00jcd48RWrUyJrGqYIMTvy8a2SnauTw+Tacb4KwPaKKK9M0IHGPUX+cf2amTkKXjHqL/OP7NTJyFANRRRQHJP3y/I1YVWPeC3AzGAFM/0ro3G7XtHyNUlkhH0mkRZU67TBtZ3yXt+O4AU+MCAD3T5isZ/4i2T6eSTM20j4CIgfrJ/Wthd11s6sOGHrrsSAYIVCYO+I8aj9I+jiXzevSWYIAgU7So5fEnlXZossI5Lb2Z5vimKebBUOefkmfO7NirrQ8CuXAmIEO2IOQgHc9rw2BMc9qi29I+BdUZlE7gE+qJPkKvuB6vWLbtWls6ZsrXpKM1272FJiGVbcl5baJjyr1dXq44EkuWeD4X4Rk1zlLiK72l9fZZaWuHNpwumUg3Lqk3HBPZUkZFduQVY7tyP0OIwIRBAGwA7u4VWaPWaoXbxVNKhVltPdu6i41tnPaxttiWmCshgIgDxrjb1GqunONLbCXurm7fIF24naItFVMrA74/pXhZNQpyvf5H22Dw3JixqKpV7Vt6j6DpbHV21SZKqP/z+lVHELa5kGZDQoHfniYOx2mO48+XhN4Dxgamwl0LiWyVlnKGQlWAb+IZKYPhVPxnUAMxkbOBvjvtgfWZR/FESOffyNU7VlJRcJOL5RouGXg1pSsxEbmTt8e+qu7xa8b7YYC0jhGDbM2wZ3DTAChhtG8Nyq04XYwsoP+WT8zufDvPgKreIcBDXC6oDkQWBZ8SQAAWtg4sYA5juHhUlSPqOkJuEKisgN1Ar7EXFW6tu5A7hJj4gzTPxp7aXD2WJvlEzOKqAATLAGAAHY7HlSN0dJyXEYtuZe5OzFwFYEFAGJMDxpW6MTubVs9oNzeAyiBC5QBEyo2MmZoCLa6TXGu23VNrmnt3GBY4onWMpKmN3OSwCBsD4VYv0uVZLW2C5gKdjmC5tSBz3cQB35CuLdHW7JwWUACgM4AAOQDDLtgNuAeVPZ4ARtgIlSJZmIKNkgBPJVPJRQHO/0quC6E6oCZWC46zIW+tMKBiVAKCcubV5p+Ks4su9t+sGnd9mWCQLUwoaJYtCzyg+Ndj0dKvmqp1hILOcpkJ1YMTEYk7ciTNcrnR/DFlRZtyVJZ2CzjOzMRtiIn1Y2ij2A3EelpRZtWzdlbeIEyz3e0q7AxCAsdtpXxqfxHizraytJm8gEbnESAzYru0eAqAnR3sQBislxgzKcmBDHOSYKsVjuEARArs/Ay6KWWHWQuLuhAMdnJGBI2HOeVAcLXFOs6sO6u3XEDAPbCRbe4OsRjO2J2O3I0P02tqHJViEDyRBl0YL1Y/5u0p/7hSjo2SN0U9oN2muOSwBALMzEsIJ7J2+FdT0cJjsW5UuV2JANyesPPm0mfntFATdZ0hW2WDKZAtwJHaa4zKqL8ZX+vzqG3F7iekEQ59IVLYY4qs27GxYAnEFnYmD31y/8rf9NJwwmbk4yW2OUhsjOfrT30XujGU5WkYtEy1wzjjHNuXZE+1G80Amk6TXLoy6s9W2nLyjLA7TrkGaGghJHZqTY4yLXVWxbYrgk7z1QcqiBiTLEsT+ik/PxeAtAlV7OQADOBDklgYbtCSSAZjuiuVro6UKlEUYxHacjskkMyk9twWJyM858KAm8N6U27z4gFR1YbIxEkrKc/WGaT/OKl8b17WrDOgDPKhVPJmZgoE90k1V2+jMAAKihJNsAfuyd8hJ7Ry7XancDwqXpuHE2gjAwhGEsWPZEAsTux79++gIo6VZXbQRewchdY/wNgzhP5hiZHdt40tzpW3VyLOLesRccKBbw6zMsAY7O0RzMfGpVzgOSw0NzMeqJIYE9mOYdp8ZqEejpMSikq2SlmdiW23cz2/VXY7DBdtqAiWOktzqbdsIzE6M3nub/s5RmTeIJJB7x3c+6Zqdc37YOWZV01owDiSWN4NDDcE4gUN0fYR2B6uOId8Ihhuk7mGYDfv+AhD0W2jqk9Ur69yYOU75SW7Tdv1u0d96AmXOkCWXFohmbJFAEbBjjJ35AwCfFhS8Q6U9W4xQNb6xLbPlBzuEDFFAOWIOTcoHjvHFOjZ37FsBlCPAPaRZxU77RkTIgzBqLquEi00C0iqQnbzPZAK5hbR5EhFEjntJ2oDRcQ1TCw728clUkZAkbb7gb1Up0luKhF22vWm2Ht4scLklVCyRKHJ1BEEdrYneO/DdKXtOjZFHyksxyYtJPI9kb7AchUVOioxdOrthGABABBIUgrLg5GCB30B5w/pNdu3LcWwykXQxtupUm3cS3kC+Jjc93eK7cH6UG9cZWVAMUZSrljjcLYBgVGLFVyjf1hXlvgLbdlBixZQpdQCxluTbqduydthtXmg6Om0QEREURyLEkAswksTvLHfnvFAJxHpYE1S21I6tWCXdmJycHELA3ghQf/mCplnpRba6LeJG7hm2xTDKMjO2QViPgpmKX/y92SkkWwsBZPOQ2WXPPLtZc5rgejpbKUt4ly5BBMuf4yZkmNo5QSIigI1/pQ7m6ihVhGZGVpcBbgtAshWBkciIJ2FWWt6Riyt4uu1m2rcwMy2YCj49n/6hUG30YjIC2gDBw0NcBOZDNuGmZVYP8MQIqDxLh4VridSczZ6u1AuMpLI6lpkqpBaCx3xBMmaAnXOLNc6xblt8BqbaKQyiQWtAeq2REtkdhttUs9IsRcm2SttTDSIdljJRvtE8/wDlbwqIeEC9mcQwYie3cAOBEGFYD+EAkcwINMOjrTOIBPPF7ixEHsANFuSBOMTG9AXPDNf1qAnGSJ7DZrHdDwJqbVLwThTWSRAVJJgFiSWMsxZiSSTV1QBRRRQBRRXjHz7qA9oqm1fGnQlSihvGZHziKrP9Que8bzriya3HB1uyjkjWUVkTrrntt5mlOpf22+o1l+IR/aR1mwrzLurGm4fE+Zp7GoZDKmD/AL8aj8QV+iOs2FVHSKcF8Mt/nG3+a6cL1wIALM7nc7bL/gCl6QqerUzsG3HjtW+aayYG0WbtFApgj51s15b86xqTIjnIj591bJRtvXP4f/l8CsD2iiivUNCBxj1F/nH9mpk5Cl4x6i/zj+zUychQDUUUUBV8Ybl5VU1bca7qqa8XX/q/Aynycrts7xkAYmPEfAiJO2+x7OxFWnCNZiShgZDbwyiIqEH2I8SD5T96RlmsoaiUXF/tIssOF8MRbV859UtwMhVoHVsAUcyTyOx+UVS6DhOtVrf7LSO1nTrZAF+4rMux6xHCSnIfOfhUxrlu4MNQsiR2+UxsJI3BjafOrjT8YsID/wASk745RKjcgbbmK+g6oar88W2/oRpdQ9HHy6j0+1+++6rntfwKa5otenWXXt6a6HcXOrW5dQ2WRQgK3AsvKjfl3jeai6PQ6y8pdrOjvq143VDu6iy+OBgYnrFjx357cqv04+SQp6l0dTBW6JaPWGLDn8K8bitjS2sAZPPAHI793/8Aapkw+Wrkztx+JKfopfJr+7ernvY3CtENDo1QsGYFmJAhS9xmYhF7lBbYdwFVGqVliZBPxALZcyJBkSwJgj93+hWzxW5euh7gGAOyeA+fjUzWa43IkQATHyMc/jXFPWQjGocmM8rnJyfLLXgGqZgwYzER8Jnv8Ks719VEswHzNZSxqmScSRI7vh/s+dd9brA6WxJLKDlP6Vhi1nTiruvX7zNS2NNbuBhIIIPeKaswuvZbShGKkM08t53FPd4qTZUZNmG3PKRv4fpW61sK35qyetGkorN3eKXFVMX/AIN+RMyecj5V11/GScerbu325n9RVv8A246fsJ6kX9VvHnItbHmwB+I3rvb169WCWXLGYkc45VV8Q4gLlhdwGy3UHcc6tqMsfLaT5Qb2J/BrhNgSZif6ExXDg3EHuOwYggLPIDvrpwVx1HyLT/U1B6PuA7EmBiNz86xU2vKV8r7EXwaGiuGt1PV2y0TEbcuZAqLw7i3WsVxjaec/4rsllhGSg3uy19ixooqI3FbQMZj+tXlKMeXRJLorGZmZneZnvrQdID+yH84/sa5Mer64ylXBRSss6reN6trargYkmdge74is6T8aueOfu7X+/wCGsXqnlxzpVXtI6rQcI4jce7DNIxJiFHh4Crus3wH99/2n/FSOH8TuNdClpEnuHdNTps/TBKdtt/6Ji9h+N650YKrY7Tt317pOIsbDkntL3/Oo3SH94P5f8mvNB/8AD3v0/tWbyT8+Svs/oRbsh6TVsj5A8+c9/wA61NxFbnBrH0Vhg1TwpqrKqVGzWO6mqh4B/wC5/KP/ALqbgWpZnIZiRj3n4ivShqlLptelf8GikXlFcdXqMELRMDlXDScS6y2z4xjO084E10PJFS6W9ybJjGBVLp+LtcuoPVEmQN52rvpeM9YxXCOyTMzy/SqbQXglxWPIHfyNcGfUW4OD2vf+CrlxRJ4zebriMjAAjf4V7wy11zMrsSIB5/GuPFrga6SORCkeQrzR3Sq3CDBxX+rCa5Vk6c7le1v7lb3NHbVLYCyF+ZArjrOKpbjvJEiOR3jnWauXS3rEmBG9KW5b8uXwrWevbvpRLmabQ8WW4Y9Vu4HvrvrdV1aFomI2+Zistp7hV1IMGR/U1a9I/wCD/u/xWsNVJ4ZSfK+4Utjnf6QMYxAXxnepvB9e1zLKNoiBHOazlWvA9UqZZNExH9a59PqJyyrrlt/whSd7mgrjqdKtxYYSP6j5Vx/1a17Y/r9qlq0iRXrqUJ7JpmmzMhqbWLsoMgEiuVdNQ0ux/wCY/wBzXOvnJ11OvWYBRRRVAFFFFAabgumC2gRzbcn/ABUXpG+yCO8mflH3ptNxNbVm3IJJBiPgai8a1IuC2wncMd/mB/ivXyzgtP0Re9L7Grf5SsArZINh8qxlWN3ilxQgV9sBOwO+/eR8q5dJnji6nIrF0aSiqDX8ZJK9W2wG+3M/rVoNeuE5LOMxI5xyr1IaiE20uxp1I58Y9Rf5x/ZqZOQqFqdeLltNxlnJUGSPWH286mpyFbRkpK0SNRRRVgVfGu6qmrXjXdVVNeLrk/N+BlPkKKJomuGmUArNRL3DFb4VLmiatFyi7VkNXsytHBF8a72OGIvdUuaJq88mSfpNv3kRhGPoqgAoomiayplgoomiaUwNltHxn/FLRNE1NMBRRNE1FMBRRNE0pgk6bXtbVgsQ3OR8IqNRNE1ZuTST7AnXuKs1vq8QBAE7ztH2rnoNb1TFoy2jnH+KizRNX8zI5KXdE2y5/wDMh92Pq/8A1qmFE0TTJkyZK696DbYVYa/i3WrjhG8zM+PwqvmiaiMpxTS7iwqTqte1xVDRC8oHwio00TVU5JNLuQSNFq+rfICdiImOdLp9SUfMRO/P41xmialOar2EkjWaw3GBYAQI2r2zrCqOkTl3+FRpomnVPq6u4sKKJomqUyCXoNf1WXZnIRziOfw+NJotabRJUAyI3qPNE1opzVV24Jtky/xFnJJA7S4wDAG4M1wVVi4cj+yYq/YcYkItwntRkuLA5DauU05VCtwEt+0dWbYcglpGTnyZbcE92Z2row9M23mJVPkcW2B7M924BHrAGD4c+VczjMZNPh1byR2xIEbr2H3+A8RPZdaZ33BmfkTJHh40vpDRvdBlpYmx669qEb9t6okco9X4mr4oYHfVZKSPLt5DctoXUNdtk29mIdba2yzZRA7LqYO/PwNc9MRdRLltgyOmak9klfEo0Ecu8UvEtNbvMpLupVXAxUf+4bWUS3ZlUZe+Bc57VF1fB7VxWUucWVx+7BID2rtqP3kYxcJgg7jnB20eLTyW73JqJOZAol2VRKiZB3dgi8uQLMN+VFxAqlnJAAJkKW2Vci3Z5KBvPxFLes22JmMeuS7BtKSGR7TgZluX7Id2225gV0tuFREV4VRBDW8g4E4ggXFgAk7SZ2qPJ06rcVE5tdRQzZyLYZmhHba22LlQoJfFtjAqZrr7OQHaTBK9hlDCAxhiIJgg+fhUPq07faJDrfUdkAp6Q5uXDORz7UQNth3867XXVnVsowVgBhuclxIdw8lP4sQBuBvtV+jBTjF8+8VE45KCgLQ1xiqCCciq5GSBCiIEnmSBzIrp1DfDnHrLsfA77H4c646zTW7hnK4pAUJDEC2UuG6HhWHWEsEkNtCR3meOr4cj28M4AR0B6kEwwYSxFwFmEnfYbmRvNZRwYGlctyKRLNnuLAMAWKkxABAknku7DY1aJxe4IXFBAA3YA9wG2Xy86ojoULA9Y3ZLFexBlrhuHNluAvudox7uffz/ANIs9U1sFhKlQcQSoNhNOILOSYC5bnvj41tCGGHoza/vuJ2XcsL2lIPMHmdiJ2JB2591eJZBJGW4bE9k4hguRXLkTB+XMTUS3oUW4rhycbjPBQSS3X9nIPAH7Y9xPZ+MV01mnS6SS2JIIJW2oYgqVCs4YdYgmQCJ7K77b0WLT9TtiokpNESSJXYxzB33Pdy5HnXLqD8N+UMpmOcQd/0qHqOE2WUrkyg9ZOKICetbUMTziZ1Dc5nH413bTqbgcuJytkxZCj9mxYRFzaZgzly2ioeDTviQqJ1wAUEk7sFEKW3JgAxyk12GhMkZLt8R38pHd+tcs1n4BrbbDmUIYiCZAJnvMfGoj8ORi5FzdusIBQDd2e5DNnGxaAYG3OoxYsEklLn6kJIsGVmVFgQJAOQgkmY57n4DemuWiSqSOypiOZknaPGarG4XbmWeWjE4KVQjGypCql0Qf2S9okjflyqbbdVCRvi0zEGMixB3I5nupPHiinTvj5INILdjJVZTsxgZdgn5A7mvW0Z7oI8ZH3+XmKjajSowQZkYCJKAk9tLkiHGJlI76jJwWyLivm/Zw2CIJxjPeZGeFmR/0F8TVnh0z4dE1En9Qfhzj1l5+HPn8KQrBg86i2+E2ghUuW/ZdWD1QETba1lBc9qGJ2gd21TL90MxPia5s+LHFLodlWl2G03rCtGnIVnNKe0P9+FaNOQr0tF+l8TSHA1FFFdhYjXUBuKCARB5119GT2F+kV7RQB6MnsL9Io9GT2F+kUUUAejJ7C/SKPRk9hfpFFFAeHTJ7C+Qrz0ZPYXyFFFAHoyewvkKPRk9hfIUUUAejJ7C+Qo9GT2F8hRRQB6MnsL5Cm9GT2F+kUUUA9rSpPqL9Irr6GnsL9I+1FFAHoaewv0j7Uehp7C/SPtRRQB6GnsL9I+1Hoaewv0j7UUUAehp7C/SPtR6GnsL9I+1FFAHoaewv0j7Uehp7C/SPtRRQB6GnsL9I+1Hoaewv0j7UUUAehp7C/SPtR6GnsL9I+1FFAHoaewv0j7Uehp7C/SPtRRQB6GnsL9I+1Hoaewv0j7UUUAehp7C/SPtR6GnsL9I+1FFAHoaewv0j7Uehp7C/SPtRRQB6GnsL9I+1Hoaewv0j7UUUAehp7CfSPtR6GnsJ9I+1FFAHoaewv0j7Uehp7C/SPtRRQB6GnsL9I+1Hoaewv0j7UUUAehp7C/SPtR6GnsL9I+1FFAHoaewv0j7Uehp7C/SPtRRQB6GnsL9I+1Hoaewv0j7UUUAehp7C/SPtR6GnsL9I+1FFAHoaewv0j7Uehp7C/SPtRRQB6GnsL9I+1Hoaewv0j7UUUAehp7C/SPtR6GnsL9I+1FFAHoaewv0j7Uehp7C/SPtRRQB6GnsL9I+1Hoaewv0j7UUUBC4pp1VVKqoOY5ADuNdk5CiigGoooo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8" name="Picture 10" descr="http://event.twgrid.org/isgc2013/images/index_0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t="16644" r="2698" b="4911"/>
          <a:stretch/>
        </p:blipFill>
        <p:spPr bwMode="auto">
          <a:xfrm>
            <a:off x="2771954" y="1287368"/>
            <a:ext cx="4431128" cy="69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data:image/jpeg;base64,/9j/4AAQSkZJRgABAQAAAQABAAD/2wCEAAkGBhQQERUUEhQWFRUUFBcWGBcXFhUXGBQVGBUXFhcYFxUXHCYeHBojGhUVHy8gIycpLS0sFR8yNTAqNSYrLCkBCQoKDgwOGg8PGiolHyQsLCwpLCwsLCosLywsLCwsLCwpLCwvKSwqLCkpKSkpLCwsLCwpLCwsLCwsLCwsLCksLf/AABEIAP4AxwMBIgACEQEDEQH/xAAbAAACAgMBAAAAAAAAAAAAAAAABgQFAgMHAf/EAEcQAAIABAMFAwcHCwMEAwAAAAECAAMEERIhMQUGE0FRYXGBIjJCUpGhsQcjYnKSwdEUFjM0U4KDosLh8GNzshVD0vEXw+L/xAAbAQACAwEBAQAAAAAAAAAAAAAAAQIDBQQGB//EAC4RAAICAQQBAwIEBwEAAAAAAAABAgMRBBIxQSEFE1EicTJhgeEGIzNCsdHwkf/aAAwDAQACEQMRAD8A7jBBBAAQQQQAEEEEABBeI9dXpIQvMYKo5n4Acz2CE2ftyp2gxSlBlShkzk2NvpONPqrnAAybV3nkU2TvdvUXym8RoPEiKA721VSbUtPYesRi9+SD2mPaHd+nkZkceZ1bzAexOfjeLCZVs2RNh0GQHgIvjTJnNPURjx5Kp9k10z9NViX9EOb/AGZYA98ajufLPn1TsexCfezGLSCLlp12zneql0iq/M2RyqJg/cH3Rmu7UxP0NcR2NxE/qI90WUEP2I/ILVT+EQxUbTp8yFnqOYs//HC3uMTNn7/ymOGejSW53uVHfliHiIyRyuhI7so9qcE4Wny1mDro47mGcVSoa4LoaqL58DHIqFdQyMGU6EEEHxEbIQ/+iTqYmbQzC41aU3nW7V0f3HpeLzd/e5Kk4HHDm6YToxGuEnn9E598c7WDqTTWUMEEEEIYQQQQAEEEEABBBBAAQQQQAEEEEABELa21kppZmTDkMgBqx5ADrEipqFlqzubKoJJPICESSDtKe06ddaaUbKvXoo7TkWPcOhhpZE3gJFJM2i/HqSUkA+Qg9LsT7258uy6aaMIRAElroi5Dx6mMZ1ViPQAWVRooGgEa+JHdXUo+XyZt17n4XBlBGVPKMw2UX+A7zE1ZSJ9Nv5R+MUazX6fRw33Sx/n9EKnTztf0ohy5LN5oJ7hEgbMfmAO8iNj1bHnYdBlGkmPH6j+MoJ4prb+7x/s04emL+6Rn/wBMbqv2v7Rg+z5g9G/dYwRkrkaEiKK/4zln66vH5P8AYk/TIdNkUi2RjyLD8qvk4DDt19sa5lCGF5Zv1U6ju6x6f0/17Sa57YvEvh+H+5wXaGyvzyiIrEG4NjGjamx0rM8pc8ea4yDkaB7c+3/1G0tHmMRtTgpo5q7HB+A3c3lcP+TVd1mqbKx9PoCep5Hn36tghQ2ps0ViWuBPQfNtpiAzwMfgeXtvM3R3gM9TKm5TpWRvqwBtc/SByPgecZ8ouLwzUhNTWUMcEEERJhBBBAAQQQQAEEEEABBBEevqxJlvMbRFLHtsNPHSABU3wrWqJyUcrUkFz7wD2AeUfCPamaksLJlfo5WQ+k3pMe0m8V+w3Ky51W/6Scxloelzd2Hw/djVxY7dNXn6mcOqs/tRO40SKGQZrWGQGbHkoiqlsWIAzJNgOpOkME20lRKU6ZufWbp3CK/UdZHR0uffS/MjpNM9RPHXZumVIAwS8l97dpjTxIj8SDix8s1Vdmqsdlzy3/3g9VCmMFiKJHEg4karELiayr6zEKvtaIczbdOus4H6qTGHttaCv0W2xZjBkZTrjyyx4kHEiJT1aTVLS3DhdbAgrfS6sAQO3SM+JFNnpkq5bZrDJxUZrMSRxI9WcRmDEbiQcSIrQ4eUS9snTpYnjLKYB4P/AH/zuqDNtEpZ1jcHMR5teWHQTl1vhmDoeTeP4R9C9D9RnavYvf1Lh/P7mD6jotn8yH6kZagjQ6Rp23dSldJydGCzQNCdAT2MPJPeIjcaJuy6hSxlvmk4cNh36HvB+Mejuq3RyujMos2Sx0xx2fWrOlrMTzXAI/A9oOXhEiFDceoaU86kc5y2LL3Xs1uzzW/eMN8ZhqBBBBAAQQQQAEEEEABCr8oVbhp1ljWa4Heq+UffhhqhL3pHF2hSyuQwsR3vc+6XABC22eFwpA0kywD9dvKY/D2xV8WDbFZjqJrdZjewGw9wEQ+LG5VDbBIxLJbptjNu4oBecdJS5drtkP8AO2MjPubmNchuHRSxzmzHc9y+SPuiLxo8h6u3dft6iev9J0+2hS+SbxYwqtoNLcSpScSobkcxKyuLjQvbPPIc40z6zgIGtebM/RLa9s7cQjvyUcz3Qwbs7CFKhmziOK4u7MfMBztiPbmTzPdENHoYr+ZNfb/YtZqPPtw/UhUm5DTTxKya0xj6IOQ7MX3KAIvJG7NMgsJEv95Qx9rXMVe09/pEvKWDNPZ5K/aOvgDC5Vb+VL+ZgljsW59rX+EasmorLMvgudvbutTv+U0YtYeXLA8krzsvNTzXxER6esWcnEl5AWxpe5lk/FTybwOcUJ3mqv27/wAvwtESTtCZLmcVSMROeQAYHUMoyIPMRxXxp1C2t+emW06h1Syhp4sHFiLLqVmpxJeQHnpqZZPxQ8m8DnGHGjFnpXB4aPRVuNkd0SbxYl7NngsUbzZgwHx0Pt+MU/Gj0VFsxqM/GHVB1TU1yh2UKcXF9kaoBluyHVWKnwNowE6Jm9eU8ONJstH9osfhFNxY+h1vfBS+T57ZHZJx+Bjq6rBWUlUMhOUK/wBYfNv/AMl+zD2I5nWNj2eDzk1Fh2B1v/yIjo9FPxy0f1kVvaAfvjHtjtk0a9ct0EzdBBBFZYEEEEABBBBAAQmVOe2U+inwlufvhzhMq/J2zL+kg98tx90ACO8+5J6kn3x5xYizWsxHQkew2jHix6XB57I6bQmWkUg/0L+03MaJBVEM6b5imyrzmv6o7Bqx6RIFNxqWkmMcMtJTiY3QI4UADmxOQELO29tcVxYYVUYUTkifex1J5mPKW0r3pSl8ns4axV6OuEOWv/P3Lmj2wspzUzfnZ7eYg82WLWBY8ssgo0HS8Vu1duzak3mvcclGSr3L95zikNUesCzCdM4bsfSMvJMxxlxo0JJPONmED+8VOmU/MiOMmfFj3iRFesHKNRqb84g6YL8wwizpK5pTh0Njp1BB1VhzB6QwSFWcpmSyEQfpMbWEk9p1ZTnYi55a6rGy6FqhiAQqKMTufNlr1PU8gNSYdth7EFSFJBSklm6Kxs05tDMmEf4NBzi1VqxYkuDq0+onS8xK5KqUThlJOqG+iMC+wBm9to2z5xl2M+kaSjG2MO5KnrZsj3ZXsbQzT96qOmGBGBt6MpQQPEWX3xUV2/smarI0h2RhYglR8L5xYqYLok9Xc3ncyu3tGFaazBvmSMSm4YBhYj2wu8WJ8itlm8l8XALEoxALyWPpC2o9YcxnkYrdoUjSHwPbQEMM1dToynmDG3o5xcFDtGHrIy9xzfZfbPOKgqh6ryT/AD2+6H7dt70kg/6Se5QI53sh7UFWfWeSvsa/3x0Xd1MNJIH+knvUGOHVf1X/AN0dmm/pIsYIII5joCCCCAAggggAITN7jwq6lncrhT3K+fumGHOFnf8AoeJS4xrKYN+6fJPxB8IAOabzSeFWT06TWI7mOMe5hEfZdC9TMEtLXOZJyVFHnMx5KB/mcW++lI9Q9LPlKWapliWQNTOTySPZb7JjHaM9NnyGkqwZzbjzB6bjSSh9RTe/U3jclqVCmMu2jFjp5TulHpMx29tlUlpIkk8KXfDfWY586Yw6XJsOQPbCwai8eUFLNrZ2FAL2xMxNkloNWdvRUe/tMOmx9npKbBRyjUThrPmLcL2y5Z8lB9Js4wpZm8s2EsLCKXZ27k+aMQlTCPoox99rRIm0bSjhZGQ9GUqfYYczuhWTvKnVNj0xO1vZYDwivrJc6lIk1l5sh8g1yxQ+tLZsww9U6iGkkMVp00KCToIp51cWP3dIst8aFqfALhkc4kcebMW2RHb1HIwsceFLyIsePE3ZNA9S+FbAAYndvNloNWY/Aak5CK/Y+zplVMEuXbQszNkstB5zueSj35AQy1tbLkyxIp74AbsxFmnP+0foPVTkO2IbVywJU3aEtMMqWpMlDfCTYzn9eaR7lGgyFtY8r9tzajJ38kaIPJRQNAEGUUizI3o8Uysl0JtkkLGYEakeNoMctlk5csg2wIiXTz1dOBPNkuSky1zIY8+1D6S+IziG0ZBL5AXJNgOp5RbRdKlqSFhNYfBcz9nvTUCynAxzqkkWNwyqoVSpGoJwkHtEdMpZOBFUeioX2C33QkGjx1tLTDNaWWpbpiADt7TgHjD2I0pzc5bn2WQioRUUewQQRAmEEEEABBBBAARqqacTEZGzVlKnuIsY2wQAc92NxJa1FHe05MTSTbPFaz4DyLJmCPWMcypKWbtGccPzcqX57vfDKXq3MubZIMycuRMdh302ayMlXJyeURi+qDkx7Bex7D2Qu7yIrSknyQFkTGZmRQAEqGJLl7as3rHu0tDEYbC2EJicOV8zSoQZk17BpzDm50LdF81fi1JvNRUiCXKOIDlLGK56lzYE9t45xOr8QAZyQosBe4A7BoI0moiEpxQZH+d8pI9CQT9ZwPcAfjEGt33/AChDLm06lW6OQQeRBK6iFATozWbHPK+XSIuTJ0uZLmy2pqi/BY3VreXIflMUdPWXmCfFRm7o1K1f5LhBa2MPf5oyf22P9nbn4a5Qx47xbbO2nilNTTXwo3mP+za9wG6yidRy17ra7FP7jTyUtbWSqSV+T05uDYu5FmnuPTYckGeFPE5xSrNubnWNG1KSbInPLni0xTnzBHJlPNSNDGEuZEpeQZYo8b0eIEuZEhHilxETkeN6PEOVc6RKC2itVOX2Fg2rmYvN2acY2nzP0dOuM9r+go7b5+AikpJbTGVEF2YgADmTDRPosbS9nyTfCcc9xoX9LwUZd9hyghDfPPSBLLLjcWjZhNqpnnTmNvq3uSOwtl+4IbI1U1OstFRRZVAAHQDIRtjtLAggggAIIIIACCCCAAggggAxmSwwIIuCLEHQg6gxz+uov+nzWR1L0dRkw1t/+11HUDqMuhRHrqFJyFJi4lbUfeDyPbABxXeLYbUjgg45MzOVNGjDoejDmPHurEqY6DXULUOKVOTj0cw6HVT1B9Fx4A8rHRR29ui0lePTMZ9N6w8+V2TVGYt61u8CK3D4I4ISVnWx8I3y5ynsijWpjatREcCLsyyNIxE2IlHX8jp16f2ifMlgwe2n5iGCc0iXXSlkTWCzEFqecfR/0ph/Zk6H0T2QuTd2ZspykwqrKbEZ5H2RLEwobGGalnLWIstyBOUWlTCf0g5SnPX1W8O+yLzyMU5ex7at7B/eJcuhVe3viVMllSVYEEEgg5EEagiIVTtJUy1PQfeYlhIZJZgo6CI3GLkAA5mwAzJPLLrGmhp51XMCS1LseQ0A6k6AdphxoaRKAhZdqitbK6jEkknko9J+34aGuWZ+FwLk2UtOaBALYq2cLKoz4Ct/9h/zK92/dbd/8ll3bOa+bnW30Qeg68yTGjdrdjgkzpxxz3uSSb4L62PNup8BlqxxNJRWENIIIIIYwggggAIIIIACCCCAAggggAIIIIAMJ0hXUqwDKRYgi4I7RChW7pzaZzNoXI6yydR0BOTDsbwMOUEAHI9pbKpKpiJyNRVHNkU8Nj1eUc17xbvig2huBWShilqtTL5PIYP7U86/cDHcNobJlTxaait0vqO5hmPCFuduFgOKlnvKPQk/8lsfbeDAjicyYyHC4KnowKn2HOL/AGTV8RO1cj9x/wA6R0WootoqMLpJqVHJ1lv/AMsJivEhkJvsqWCdcEtlv9kGBLAClUSMYt7D0MV9PW8NsLZZ59h6iH4N02Xn2iafisSJEmqJvKoJEo+sZaBh4sQfdA12BR1uyp205F5YYT5YHlWslSmgDOchMA0N7MNeogUe4sqnzrqhQRnwZHlv3M+i/wCZw8fm5W1H6xU4FPopf4LhHxiz2ZuXTybHDxG6vnn2L5vugAW9m006enCo5Qpac6tniftZ/Oc93iYbNhbtyqQeSLuRm51PYOg7B74tQI9gGEEEEABBBBAAQQQQAEEEEABBBBAAQRArtuyJGUyYqnpe7fZFzFTM3+phpxG7k/8AIiIOyK5YsoZYIWpe/wBTHXiL3p/4kxa0O35E7KXNUn1b2b7LWMCsi+GGUWEEF4ImMIIiVu1pUn9JMVOwnM9y6xUTd/KZdC7dyH+q0Qc4rliyhijy0Lkvf2mOuNe9PwJi1oduyJ+UuYrHpezfZNjArIvhhlE+0EEETGEEEEABBHl4r5O3pTzuCjYmCliRmotYWLdc+UJtLkCxgggvDAIIjVe0pckfOTFT6zAX7hrFY++dKP8Au37kc/0xFziuWLJeQRU0+9NNMNhOW/0rr/yAi1VgcxDUk+BnsEEEMDCdOCKWYgAAkk6ADUxz3b++bziUkkpL0uMnfx1Udgz69ItPlB2mVVJIPn+U31QfJHtuf3YRo4r7XnaiuT6CCJOztmvUOEli516ADqTyENVP8nJt5c7PoqZe0n7o541ylwiKTYmQGG6s+TtwLy5qt2MCp9ouPhGO7e6L8YmoQhZdiAbEO3LMZFRr7O2H7M84wPay43VadKkGZUzLS7XUPqq9SxzseQP32ik27vw8wlZF0TTF6bd3qj390Rt7d4TUTDLQ/NIftsPS7unt5wvxZO1pbIsbfSPWYkkk3J1JzJ7zHkeqpJAAJJyAGZJ7BF5Sbl1MwXwhB9NrH2AEjxihRcuEQwUUEMNRuLUoLgI/YrZ/zARRT5DS2KupVhqCCD7DBKEo8oeMF7sTfObIIWYTMl9p8pR9Fjr3H3R0Ggr0noHlsGU/4QRyPZHHYv8AcyrnJPCylLq1uIvID1r6Aj36R0U3NPayUZHS4rtrbelUwvMbPkozZu4dO05RV757dmUyoJVgZmLyrXK4cOg0vnzjnk2aWJZiWJzJJuT3kxdbfteFyNywXW297ptTdR83L9VTmw+k3PuyHfG/cH9a/hP8Vhchj3C/W/4T/FY5YScrE2RT8nRJs0KCWIAAuScgANSTCJt7fhnJSnOFfX9Jvq+qPf3Rnv5thywkgMqCxYkECYdQATqo+PdChF11zztiOUuj13LEkkknUk3J7yY8iVs7ZcyofBKXEeZ0CjqTyhllfJy5HlTlB6BCR7SR8I541ylwiKTYoRY7I2/NpSMDXXmh80+HI9ojbtrdmbS5tZkJtjW9r9CDmIqYX1Qfww4OubI2ulTLExO4g6q3MGCEHc3avAqMLGyTAQ3YQCyn3EfvQRoV27o5ZYnkkfKCp/KVPWUPcz3hZjoW/WxzNlCYgu0q9wNSh19lge68c9jivi1NkJcjFubtuXTO4m5CYFs1r2K3yNs7G/uh/ptpSpnmTEb6rA+6OPQWiVd7gsYBSwdpvFLvftLgUzYTZn8hey+p+yDHN5NdMTzZjr3Mw+BjOr2pNnALMmM4U3GLOxOWusWS1OYtYHvIojKWhYgKLkkAAaknICMYYtxaITKrEf8AtoWH1jZR8T7I5YR3SSILyNe7e7KUqgsA00jym9X6K9B28/dF7BBGrGKisIvCK3bmwpdVLwsLMPNfmp+8dRFlBDaTWGBzbZe5U6bMImDhojEFvWt6nXv0+EP+ztmy6dAktcI95PUnmYk2j2K4VRhwJLAk/KP/ANj+J/RCXHS95d3mrHlAMFVMeI6nPDYAdcjFLvjsmXTU0tZa2+dzOrMcDZsecc11bbcuiEl2J0Me4P63/Cf4rC5DHuD+t/wn+KxRV+NEVydDnU6uMLqGB5EAj2GF3aO4ciZnLvKPZmv2T9xEM0EacoRlyi1rJX7E2QtNKCLmdWa1sTcz+A6RYQRGr9oJIQvMYKo956Acz2Q/EUMi7ysopZ2PThsP3jkvjitHKIut495nq2sBhlqbheZPrN29nKKWM6+anLwVSeTKWCSANf7QQybjbI4s0zWHkSwQOjOwtbwBJ8RBEq6XKOcgo5OhkQsba3GlzSXlHhscyLXQnu5eHshoigffOQJ/CvloZnoBul+mvlafEdlig1iRY8didV7n1Uv/ALeMdUIb3ZH3RVzqKYnny3X6ysPiI7GDBaKHpV0yOw4teCOwVOzJUzz5aN3qD77Qkb5buy6dVmSvJDNhK3uNCbi+Y007opnQ4rOSLjgVoafk9nAT3X1peX7rD8YVolbMrzImpMXVTp1GhHiCYqrltkmJPDOwQRHoK5J0tXQ3Vhl94PaIkRrJ5LgggjGY4AJJsALknQDneADKCF/Z2+cmdNaXfD5VkZtJn4HsP9oYAYjGSlwLOQhT+UX9BL/3f6GhshT+UX9BL/3f6GiF34GKXAgwx7g/rf8ACf4rC5DHuD+t/wAJ/isZ9X40Vrk6PBBeFfeTfJZN5cmzTNCdVT8W7Pb0jTlNRWWWt4LLbu8UulXyvKcjyUBzPaeg7fjHN9q7XmVL4ph7lHmqOgH36mI0+ezsWclmJuScyTGEZ1lrn9ityyEW2wd3JlW2XkywfKe3uXq3w5xbbu7lNMtMqAVTUJozfW9UdmvdD3JkqihVAAAsABYAdgiyqhvzIaj8mqhoUkoEQWVRl95J5k9YIkQR3pYLBB3p3vMy8qQSEzDNoX5EDovvPdqp2joO8+6An3mybCZzGgmfg3bz59YQZ8hpbFXUqw1BFiIzblPdmRVLJc7F3um0wCn5yWPRY5r9VuXdmIZ6f5QKcjyhMU/VDe8H7o55BCjdOPgFJo6FUfKDIUeSsxz3BR7SfuhQ25t96tgWAVVvhUaC+pJ5ntisghTulPwxOTYQRO2TsaZUvhljIecx81R2n7tYw2lsuZTvhmLboeTDqp5xDa8Z6Fg27H27NpWvLN1PnIfNb8D2iHGj+UGSw+cV0PdiHgRn7o59BE4WyhwNSaOi1G/1Oo8nG56Bbe9rQqbc3rm1Qw+ZL9UG+L6zc+7IRSwQ5XTl4Y3JsIat1N6JquklgZqsbLzZPE6qB1090LdHRPOcJLUsx5Dl2k8h2mOj7tbsrSrc2aawzbkB6q9nbz9kSojJyygimXohT+UX9BL/AN3+hobIU/lF/QS/93+ho7LvwMnLgQYY9wf1v+E/xWFyGPcH9b/hP8VjPq/Gitcl5v5taZJVElnCJgbER51hhyB5edCBDn8o+sjumfFITIne/rY5chE/ZG0xTtj4SzGGhYmy9wHPtiBBFKeHlERs/wDkSb+yT7TQf/Ik39kn2mhTgiz3p/I9zG6X8oU0kDhJ7WghUk+cPH4QRJXT+R7mdniFtHZEqoFpqBuh0I7mGYibFDtfb0xZ609OivNK4yXNlVfDM6fDWNFpPwy0qa35OxrKmkdji/8AMtvhFa+4NSNDLP7xHxWGvZlfV8Xh1ElQtieJLbyRbkQc7/5aJM7eOnSZw2nIHva19D0J0B74pengyO1CbK+T+oPnNLX95j7gsW+z/k+lrnNdpnYPIX4k+8RY128gBkcEq6zZ/CY55aXtbnnGOyN51n1E2ViSykCXYm8wWJY+Foaogug2ouKalWWoVFCqNABYR5VUaTVKzFDKeRF/8PbFdtfbDSZ9PLCgicxUk3uLYdLd/OLiLcEhQ2h8nsts5LlPosMS+3I/GKibuDUDQy27mI+Ih0qN4qeW/Decga9rX0PQnQeMRNq7yBJaPJKTA09ZRzNhe99OYy9sUvTwfRHahUl7h1J14Y73J+AMWtD8nY1nTSfooLfzG59whqbaEsTBKLjiEXC8yM87dMjEU7zU2PBxkxXta+V+mLT3wLTwQbUSaDZkuQuGUgUc7anvOp8YlR4TCv8AnLUVDsKOUrIhsZkw2Vj2C4+/wi9LHBIaYr9sbFSqULMxWVsQwm2diOnbFT+cVQJU7iSVlTJQXynJElrsB519bHkT3iNsnepTVcFmlhcA8oEm80kDAPaYTWVhga/zAp+sz7Y/8YmbK3Vk00ziSy+LCV8pgRY25W7IsafaEuYnERgyZ+UNMtfhGVLVpNQPLYMraEaHO3xERVcV5SFhEXamwpVTh4qk4b2szDW19D2CIH5kUvqN9t/xjftHbDS6qRJCgrOxXJvcYRyjLeba7UtOZqgMQVFmvbM25QOEW8tBhEb8yKX1G+2/4wfmPS+o323/ABjyRvSpq+ASgXAM7m5mkgYOnMxOnbx06Pw2nIHva19D0J0B74Pah8IMIhfmRS+o323/ABg/Mel9Rvtv+Me7Q3nVTIMoo6TJ3DZrmy2tex6i/OJ9BtyRPJWVMVyNQDnbqL6jtEHtQ+EGEQF3JpQb4G+2/wCMexewQe3D4QYQQr7wSKSbPVZk0yp4UWZWw5Z2BY5XzNuesNEQ6/ZEqoFpstXtpcZjuIzETGJz1U6RPEmRUtU45czInEUIRiDiBOdwD/7ETN3FpPyL5zh6Hi48OK9z1z00t8YY9n7Fk09+FLVL6kanxOcaZu7NM0ziNJQte97anqV0J7xDASdnuFkUrHJFriSTyHknM9w90X+7qS1raoWQNiQyxZb4SpuU7LEadYvl2NJEsyhLXhsSStsiTqe+M12XKDK4RQyLhVrZqtrWB6WhAL+9cwLVUTMQAHYkk2AF01JjdtrecKZaU5SY00st1cEobAKbC/M8+kXFfsiVPtxUD4b2vyva/wAB7Ijyd2aZGDLJUMpBBzyIzB1gAod1xSGj+c4eLyuLjw4r3Ot89LWt8YXpYf8AJZfDK8P8syxXxY7DAT9HDrHQJ+7VM78RpKFr3vY5nqRex8RGwbCkYcPDXCH4luWP1u+GAooHVa4Pf8sw3JHOTlfh87Wv/L0jTJkM1EBiohKwZkh+Ip6kjPHf/LQ9TNnS2mLNKgzFFg3MA3y7sz7YhndalL4+CmK99Mr/AFdPdCAx2XSv+RrLLhmMoqHUkggghCCc/NK+yKjcvasuVJMiaVlzJbMGDELe5ve56aeA5Q2gRAr9gSJ5vNlqx65g+JBBMAFHvRtuTPpahJThmQITa9rGYujaGNFPJQbQAZVGOlUrcDOZcZi/pZHPXKGRdhyBKMoSlEttVt51jcXOpOUbZ2zZb4CyKTLIKEjNSNLH/NIAFndqvlps5gzqpQTQwJAIJLWFtc7iLDc+oVaOQGYAsGABIBY42yAOsLW1plql5bU9OZzNZZgxgDFoWXQtne9tesNVBu0iJThiWanDEWyBdtT11vaGBA3om8GrpJz5S1LKzeqSOfgSfAxr322nLm04lS3V3mOuFUIY665eA8YaamlWYpV1DKdQRcRCod3aeQ2KXKVW65kjuLE28IQC5VyQldMAChzSXl3AznDQr9O4OeuUbN21pDRfOcO9jxcdsV7nW+elrW+MNNRs+XMZWdFZkN1JGansMQ5u7NM8ziNJQte97anqV0J7xAAj0MhZkmlUi6tWsCDzUhMj4QxbZo0lVlE0tVQs7qcIC3GEZEDvPti7l7CkLhAlqMD8RdfJc+kO3IRvn0COyMygtLJKE+iTqR7IYEiCCCEB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82" name="Picture 14" descr="https://www.nersc.gov/assets/Uploads/SC12LogoGreytextsm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15" y="1289035"/>
            <a:ext cx="1221573" cy="155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media2.hpcwire.com/hpcwire/ISC13_logo_250x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589" y="2078850"/>
            <a:ext cx="1567011" cy="11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8" descr="data:image/jpeg;base64,/9j/4AAQSkZJRgABAQAAAQABAAD/2wCEAAkGBhMQEBIUDxQQFBQVFxoVFBQVFBYUFBQUFhcYFBQUFRQXHCYeFxkkGRQUHy8gJCcpLCwsFR4xNTAqNSYrLCkBCQoKDgwOGg8PGiwkHyQsLCwqLCwqKiwsKi0sKi8sKSwpKSksKSksLCopLCksKSwsKS8sKSksLSksLDUsKTUpKf/AABEIAHwBlgMBIgACEQEDEQH/xAAbAAACAwEBAQAAAAAAAAAAAAACAwABBAUGB//EAD4QAAEBBgQDBQcCBQUAAwEAAAECAAMRITFhEjJBUQQicQVSYsHREyNCgZGx8HLCFBUzgqEGU5Ky0qLh8UP/xAAaAQADAQEBAQAAAAAAAAAAAAABAgMABAUH/8QAMREAAgECAwYEBgEFAAAAAAAAAAECAxEEITESFEFhkfBRUnGhEyKBktHhwTJCYrHx/9oADAMBAAIRAxEAPwD6EjjYKeRUusP8m7djheLCgAMVNfldvPPVGLyfxearNp4R8rHmNPRvRnBNHiQqOLPQ4rmjMdPYSm2bh1EpETp6s1JmG5Gj0Iy4mqLGCwNYDSOlBEMtYqGPE1ttAtXMxdndlhVy2tTBgGwZ1Ik4eAv2J3+7LJrMtqaeysGG0Zw8BKXZOrOdoMGKEA0xMG7jqKRMLE1AsKlMBtA2jAVNUW1jXDJasbDFo2sC5ZU1NGy8TxYSBM1Zkr6CSkoq7LUqZmW5nGkkqAUofW12F/xZTiJUYRvu2Pje0QEqMTQThPRuqEGmedVqpqwJeFChFazARqb3anvbaUqQCXnMfMCfM3Ne9qhQkoxKTAw/VqyeC4V69DtQUCErgYmdUnZul01rI5o1JaRPR+0MMyq39WtTw83Mqt73aoyrq0Uc09fVuY7Si8M+ZVL2u09oZcysp32N2oms9PRpGk/hP2LEUEPTLmX9Tv1YQ9MBzLrubXYgcs/yLADIT19LMwpS3pnzLrub3alPTzcy/qdxdos1nr62aKVmn+RFmIrAL499dNzsLtSXxiOddDqfFdoVHfTaws1JUYieh/dZmEuAHx5edddza7LU/MDzvK7nY+JjCjyzFdulmWpRwmYrtY2ZkI2E+fmK+d5Xc7/qYPbmfO8yjU+HxNb5RiuYrtfowFRnMZRp+mzMkI2UriFS53mU6nxeJgRxCoo948rud/1NalGUxlOn6rMDtRiiYrtfozWEuL/iVQHvHldzsPEwPOJVBXvHtdz4vE14zATFdrJswPFmCpjNt+qzUSIt99st9xKor949oNTunxMo8UqP9R7l3Pd/Uxv1mK5ig0umzJUsxqMu3h6MyWQknn3+S/4pXu/ePddT3leJko4tXJ717m3Ph8THjPu5jXTxKsyULPJMZtv02aiRJy76cynvFqwq96+zDU7K8bLe8YqK/evq7nf9bW9WcKuYZxpZdmW+eGLzmFdr9GdIjKT8e8+Y11xivaf1X2ROp7qfG1st08PtMwyJ08KLNGWSHhJ+PfU9ip0Sp5AJzW3LbOA4FQXFSU4YWtCjOccMkKXGUTvct0EiUqQk3kzqcEe9TpXd2WhFAIM9273E2UioZ+MbhuaTO+CQTSLRgeE6MhW9gRxKSSIzFasfthu3ARxKvavMuu3eF21uuJOIRwwhbZrOlY5I4m+p1QqLW2Zy9pAiDaCsaEfVpNWOmMrq5bXibN7Y2Y0PJmMG2yZTQ2LSDDjG4a/aDcMBrosFow4xuGS84pMoKT9QxSuK5JajXr4JEVGDAni0EwBn825bzilPYjlVAxlC40bU6cAThOE59Go4JLMgqzk/l0NK3pjIyZjtUptnYkrMIMrQ6lmGt7SBbDx1BSvk2kNk4xQIECDPcXZ4LMlVd4s892txSwlUFJHNbfo2U8K/eJiAkpUgQyTknzbZxfDhZWFAQjGsNerL4bjHgeh0jDhCYASJkkHeLd6dllY8zJv5rmjs/shOBPtUIxzj0iYUMKNv4fhkuwAgJAjGA3kyQXsuXTbq1pL3linWctIi7Qld6s6YyhHRew6EtGs/FSvqwe1TCqfqPVrU8HNNNdxe7JZlroh1y09Gm2XKfsWkK0pv0u0w0plOtjdsYAaZfwsOgy19GMJpT636sOGQpXfpdmEAXrlr6tR+LL+EMS01pXfrdhUnNT63F2IrAP8AbS2wahUZaH9zEU9KbjYXYUpmKUOo8V2YTiLHw5a2sy1UOWttizQnLSu4tdlKTI0ruNjdnQjI9qvLW27AdcmUbeFmPUzXSu436ssprTKNR4bsUIwFCmTKdvEwIqjJW27GpNMuU6jxXYHaZoy13G/VnEE6DJW2wYHlFZK28THgkJJruLXYHiDBUk5tx4rtREWU+qvJQbbpZRr8GW3dZr5BiuSaDUbpuyVIMaJy94d3qzInLUH/AG/6eu3eUyUfB/TzW8LOwH3ck6/EO8q7JQg8kk5u8PDdnRJ9+wt7lV/TzDbZTLe1X/TrbdmPUHCqScw+IbK8TLeuzF5JNe8N/wBTURKV+/qE6/qf/wA8idu6ho0dOz7SicifiHdR4mjLIaHE9yl8SpYIhA33LbE8WRIASF7N5biO1OZ7yGS4VuqzbuGfDNAzSDDrCzedKmevGrZ5HpXTyIBMjD1Y0mkG5LpWIAwOU/YtoccRhAEDVudw8DsjV8Tpe2OzOi3KHGyy679LNrLScLF4Vb6HP47gwjGtAUpRNKiZiZAMl2qIEQQYU+WzdN88wgmEW5HEIGNTydIw+QFW6INtZnJVSi7o2OX5SAAN97sY4tUuXW7cxHGTHKaHXrZonjMvKa79LM3wyaq2Wp3cQh/9tZUJ+rcD+M5cprvbo2s61r5tN0rFlXvwOniH+N2Q+4khUAIiF7tkhWtPRs77icKgIGnrZiqYJVmb/wCMMogT6tgfvymEBH62bM8e4ikwMvWOzcgdq8o5DXews14UvA5p1b6nf7PelClmFd47t0FccZyH5BuEQJyVX1ZfGvQgKMCafcWYOmpMMarirI9B/HHYUvs1jjjKQ/CW8l/NfAcu/h6NY7UychodfEqzb4Bt4Z6sccZSFb2ZBIgeu/VuHwHEB4AcJEFQ37tmnHcQHaY4SYq6aKs2VKzsB1m1dh9oP8OMpTExpM62ZfZCFHiUrLtYBTGMFYf6e8G57rhw8ePBzCM9D8Qb2PZjkB07TOSAI/JnqPYjYWlHbkaEomJFrW6pIs1CYBiGjcNz0VDI5X8pTD4/z5MnjOAwpJSFmKh+7YN22F4iI+fq1FVdyboRtkcIPFiWBUgNFWZ7sxAiCDhMp7Fukt1CNfyDcfiyA+jA5f2lnT2ibvT1HBNJH8LVhkJGvoyUcTEp5TXz6M7DISNfRs01qMpKWgK01ka3uwqTmkf87hrWBOtfVqUkc1fwhiZgFPhNL7BqCJjlNDvdrKRenkGpIERWh82IgATl5TW9mUpEjymt9jZmBI5ZGvoy1JEDI18izomy3qJr5TW+/RllFeU5Rv4bMb1IiuRr5sBSJyOUftZkIwFIpyqynfxWYXaJo5VVvv0YlJEpKyn9zA7SIokqvmzCCsEhyqrfYWZbxElcqq38VmPCICSq22DA8SIKkqtvFZqIiynzua+VVBvumzKU7nkVlv3ejMfJEVyVQbbpsylJGystu70ZkJLUr2f9PkVrv3lWZKHeTkVmv4bM3APdyVrt3lWZCEDkkrNbw2Z0SffsC8d8quRWYb7Ksy3rsxXyKrffoxPUDCqSsw22VZlvUCK5Krbfo1ERl37jHTv3mRWRO/dTZowukD2lFZE7d1NmjCQ0D1j1Qi8mc3mq7c9879mpbwqUR3epSN26TxU3nMc19y1KnGJjIVjZvPi7HsSjc5384TESXkJqO6Tu2nguMC8KhiE7aHq2oOkyplOnhLY+I4NaloLteFOoBUJxOgDNeLE2JLM6I7QEBmrbYXbc6fhJVUz9W80h4pwkB6sqKlGEMSpAJjVt63x5udVdzdklTTDGo4s6a1xKq/hF2x8TxQ5k81K/IHduevtcArBUuXXcDdsXtlvXsEPFDEJRKh8MfJmjT8QSqXyQXEDE/QnEoREPriG7aUf6fVy+9odjbxN0OzeEKEp9oQpQicUydYTIi21JpPW9mWVVp2iVhQVryPPPnX8KjmUpeIyhKGEXN2657QE83+PVtC3YUOaBnqI6Xbjv+yH5U8IeAAqJAxLkMRgKbNlJS/qBKm4f0jOL4sJxq5qCUtcN2yI44PSh2MYK0kAylHFOtmaexH5xReAxSBmXXltZup2dwPs0IC8JWAeYCJqoiZEaFmc4xWQsaUpSzy/6c13/AKcUCj3tDGh3Hibf2R2aXAUCvFEg0hCA6t0Emk9WgMq/doSqykrM640YRd0cBf8AppRxe9qY0N/Fdref6aUSr3tQNDbxWbvk1mwcU7UoEJVAy1I22ZlWnfUSVCmle3uYeGfBykOzFRSK0jrvdgePQ8WiERGX/wAiN20ueCUFgqUCITmTGUNQ20OxKn0uWzkk78SdpSVnocbiewFLKCHkIHYzpezIV/pdUFe9qoHKdleK7emcU+bMgy/Hksh1h4vMQ64aCQI0AH0hdmJdwNdPJmRa4tG7OlRSKabMC3mkTRsj7jggpBKp7dYNlFsEpqJuaHVuX/Nkwqv8+baOF49KioAqlv1ZnBoRVYt2NjI4pxiCpwinyZntxdkvn8ImJgBH/DKk7jSaaOK+dYFJBUTr/nq3J7UWPdzVU/tu3Z4niAtaSCYU13bBxHFJSEYyTEmEo93du6DZ5s7Z2Oos1ma+t2pRzTP4RduX2O/UpT3EtSoEVKjCat26yjmn99w0pR2XY6oy2lcUVXNPIXagqYmaHzuxk30vsGEKmObQ73bGFBQ5Zqr6XZalCBmqvkbs4Ky82t7MtSpHmNb7FmRNgvVCK5qr59WAqE5qyj9t2a9VNfMa33YCqvMco38LMhGKUoSmrKf3XYEKEUTVXz6s1SqcxynfxMCFTRzGt92YRmfEICaq+l2W8WIKmqv/AKuzschzGt7MDxclcxrfxNREWLfLEVzVQfdN2UpYjmVl/b1Z75ZivmNBvullKWY5zlv3WZCS1F4x7vmVr/2VdkoWOTmXm/8APibRjPu+c6795TJQs8nOc3i8LURJ9+wh48GFXMvMPsrxMt68EV8y6+f6me8WcKuc5h3tlMt68MV85r4t2dEZd+/Mp08HtMy8if8AqjxNbE6eH2mc5E97upamEho8e/5PVvavMubYbmzTfLQaC1mj2rzLm3G5u03y03Frt5x7IwaZcp0Gxs1o+HL9Bv0ahplynWxu1o+HL9b9WUdAr4dKwnGEGBMIgHazcpfB8TzTTmlNHit0bspoMtd7C7Gdctd+t2ZTcQSpqRyeB7LV7RZfJdlJHhM4p2HVuk74JCTFKXYIEiEiNIbM7fL9bi7X9Kb26ssptjRpqISNKf4vZrTpStrNSNKfkbtadKV9GmWL00rbZiVU0r5sOmlfJiVU0r5sAljWlPRr2pT1ahrSno17Up6sBi06UrZq00a06Uq1CmjAJZ1o3n+N7WUl49AeQgYQ2mBs3oDrRsb7sVypSlKQCVTPMZmIO7VpyjF/Mc+IpSqJKLsch12uoqA9p8P7Y7N0HHHKJQcctf8AkY6NXF9iIShRdIGMJ5eYmcIUJhRuYl4t3gS8wJVAmBhGGJUNW6FsVFkcMo1KLzu19Weo4fiQocp1nKG1mWe00wPNrsb2bidn9okCSkTVbYML99ynDgzbjZV2n8HOw7xVo3PQO+NCiQlU+lxZje8RhBJMoDybzLvtBSVLwlEf7dwzOI7TeEEKUiGEH4dgfu23fMG+K2adzfxXHEqilcoetm5vFceSURWPpcWZP8ZGE3dDqL3bMshSnUMBGKFR3hdrxgokJVZVHbMrh+NVh5lprKQ26N1kcZhxEKAmKDrZtX8icwyCveV6tyHnBP8A3kHYhillpFV+jKpwn2ikqNWm7rPqdA9pKnz6Dys1njyZFYIKTKFjZuYeD4iKvdig7vhu0WopkrAFhBiCRHKojXZmUIPQm51lr/Js/iBKafpfo2FXEJUlOIoPMapGybMPDu3qwkpSkiMCRh36ts7L7Jij3yADilOGgjRTFuMDKnOpr/IPYmd7NFRQDdVm7Cviy/QbizJdcEh2VFASCTOcd9yzj8WX63F25pyUndHfCLjGzAP9tNhsLMIqMtDoL2Yj/bTewuwioy0OvW7AIA+HLXYWsy1UOWuw2NmYPhy13FrstVDlruNjdnRNke1XlrsN+jAdcuUaDw2Y3tV5a7jfqwHXLlGo8N2KFYCtMuU6DxWYEVRNNdhv0Y1aZcp1HiuwIE0ZK7jfqzk2J0E0V2GwswPKKmiuw8VmOEhkruNhdgeUVkruPFdnRJgvqrmig0G6bMpVaoy7Du9Ga+quSKDUbpuyjWiMu47vVnWhOWoP+3NGug7yrMlHwTRm2Hhszv8AbkjXUd5V2Sj4JO8248N2dEn37C3mVU3eYaJ2VZlvarm7rsnfozHg5VSd5hqNlXZb0TXJ3Xcb9WoiUu/cJ1/Uq7yJ0T3U2amt0PeUd5E6jupu1MshonrHqZrl8V9zdphrLQb2uwvRN5I5vM2a4Vkaelm4D2BgTSXwnfYsSE5ZffdgApI5T9jZiQMsj+HoyDoJKZCWt9gxkVlre7LSJCRr5CzGRWRr62YDIOFZffcNcLaX2YYZpHT7izFCxp5dGUcNApL73aJFJa3s1IFJH8jZrSKSNfSzAZFwlTW7GoTMtb7suEqGvl0Y1CZka+fRgEsCstPRrhSWnq1AVkaelmuFJGnrZgMWkUlq0AlRogUka/mjUBKh/PkwCERWTWRWX5JhIrI/nyayKyP5CzYxIW08mxcZ2Mh6tKlhUQISMBAE+rbYWNPJpCkj+E2YptZoEoqWTPOcd2YXJdhyhagTFR5lQMUjSjZFofYVe5VmHwr2VdvWgUka+jQiRka+tmusQ0rHHPBwk7nA47sn2bvG7QtS1QiJmszITEw2B85emILlWUfCvZMm9cRWR/Pk0IsaeQs2jXaDPCQk7nB7N7BSt2lTxK0qmIRIlEwkW1I/066GDPIxHNcHazdKFJH8jZpCkjX0syOrJvUqqMErWKIlT7tFCstfVqhKh/Pk0UKyNfWzIVKIrLS9mw8T2Oh4vEoKiUwkZZSPs20isjT0s0hSRofsbMybWgkoqWpn4Pgg6SEpBhGMzGv/AOMyEhLW9mICkj+HowwkJGvpZje4tklZArFZa3u1KGaX33DRYrI19bNRGaR/CLMQMEptpfYNQTMS0O92hFjTyFmpImJGh87MRAQnLLW9rstSZHl1vsbsQGWRr6WZagIGRr5GzOhGW9TNfLrffqwFNeX4Rv4bsT1IiuRr59GApE5Kyj9tmKEYKk05fhO/iuwITNHLrffqxKSJSVlP7rMCEiKJKrvfozk2KwSHLre12B4iSuXW/iuxYRASVXewswPEiCuVVd/1WaiJMj5E18ug33TdlKRPL8N+71Y3yRFclUGt02ZRQI5VZd/D+lmWhOWpWA+75d9+8q7JQg8nJ8Xi8N2bhHu+VWuviV4WShA5OVWbf9PhZ0SfftyAeIOFXJ8Q72yrst6gxXya+LfqxvEDCrlVmGtleFlPUCK+Vdd7/paiJS79+Qx0g+0yfAnvd1N2jC6QPaZV5E6+FPha2Eho992PVPSIvJnN5lrjWZoPJo9VN5zHN5qu0xV5jQeV2889gMGkzlP2LEg5a/hagqkzl8jdrQrLM/h6so6LSZCtfIMZNa19WBKpCZr5C7GVZpmvrdlGQUa10+4YgetPJhxVmfwi7WFXNPLqyjBoMxX8i0SaVr6NEKmJn8jdrSqkzX0uwHRIy1r5MajM1r5sGKVTXy6sajMzNfNgEsGtaejSNK09WgNZmno0jSZp6sBi0mlatIy1aJNJmrQKlUsDFk1rX1a1GtfyDUTWZa1Gsz+QbBJHrTyaA0r+EtWK5p5NeKkz+EtjFA0rX0aEyNa+rQKpM19GhVIzNfVsYhNatCetPINCqsy1FVzTyDYxUaV/ItAaVq0xUmfyLQKpM1YgBjLVoTWtfVpilU/nzaFVZmvrdiKCTWtPRpHrQ/YtCqszT0u0xUmaH7G7EAANK/hYYyFa+jEFUmfw9WHFITNfS7EVgrNa19WpRzV/CGJaqzNfW7CpWaZ/CLswrAJuaeQakmYmaHzayq5p5C7UlUxM0PndiILByzNfRlqMjNVfIs0Ky8xr6XZSlyPMqvkbs6Jsj0iK5qr5sBUJzVlH7bsb1U18yq+fVgKq8yso/bdmQrAUoSmrKf3XYEKEUTVXz6sal05lZT+67Ahc0cyq+fVmJsTiEBNVfIXYHihBU1V/9XY8chzKrfYXYHi5K5lVv4rtREWC+UIrmqg+6bspShGqsv7erOfLmvmVQb7puyiueZWW/d6sy0ElqBiHu5q1/wCyrshChyTXm/8AN2f7T+nzq137yrslDzJzrzX8N2oiT79hbxQwqmvMPsq7KeqEVzXW2/VmvHnKrnXmG+yrst68mvnXW+/6mdEZd+5bpQ9pVeRO3dTdraOnnvM68id+6nxNGEh4j+J455jXzqzHW5Y+AevHr1Dv2ihjITGsI2bLxX9Rf6lfcsLh8pCgpBIUDEEaFvj281FP5pO1/Fn2Pd6bjlFXt4I9Ansp9hJ9sQcKZfDFSMWHGFQ1wiEYktldu1q4gOUv11KVKIgElMcUBGY5aybmPOLWpIClEgQgNsIwiHQSY3naDxSsRUSqBGKUYEEHrEKM7td4yOVtrVf3PNceJFYXW6j9q16HZf8AY/FJAgtSuXEoRhhVPkuYJjp9oieyuKEi8grEBhxmJksk/LAoQ10blr7XfEEF4oxjGMDXWkjMzu1/zd9EnHMwJilJiRGBgRWZnWbO8VSvrP7hd2nbSHQ0OnjzA8Wt88SEKCJRUSs4iBUQHIZ9JNo4ngeJQVweKKUlU8cDhRj5imMgfZLh0blO+OeJxwUefPriMzEx1mZ3Zp7Zff7iqk6VIIMZTzKl4ju044qNrSlL6P8AfhYpLDu/yxj0/Rt4lzxDp2pbx6oFKgkJCokglaSqshF2QN5srhHj5T1Dtbx67KiACQTmymERI7tkf9pPVpKVrUoE4oGFYkx+qlH5lkOXpQoKSYEGIOxEwWSWK+ZbLlbjdv6jLDrZd1G/ovodz+D4hQQXL5S0qEZnCU55lMTKDtX2ZCFvgHpevniA7UEqhzkrJUABMCHKZx+rYXXaLxIASsgAAAShAYpQNRzrl4iwuuOWkqKVEYs1IGcZilWd4pZO8uebtp6315irDvPKPLJX19Lacjqng+LEYvDIGPvRUYoo/UMBlZncV2dxSVcr1SkzGMrwiQJUayHKofJuQrtZ8avFGUP8KH7lTu1K7Vemqya7R5gQqcKEEyuzb1TtrP7hd3n4R6HUVwHGCqyICP8AU6mA3PKWWtxxaUrV7RUEZ4PIwMIlPUCBIu2D+ave+qgGk4AgRMJyJmWp52m9UCFLJBABiAYwlGlb1YPEw4OfUKoS4qPQ3uXXFLSlQeEBQjN5CAgohStgQhf/ABY+CdcQ8WtKn6kFCghUVEmJKhLQwKS3MT2i9CQkLVhAIAsQQR9FK/5Fqd9ovEqWpKyCsxUZTMSY9Yk/VhHExTV3Lnny/IXh207KPLLn+Do8Q64tCCtTxWEQEQ8jEEJgRuOZP16s53wnErBKHyiQEGBURJbv2u5pSAF247zj3ik4VKJTKRhoABAwiJJT9AzUdrvgEgPFQTloYQkKiogIHTRisTDazc7evrz9APDytpG/oa3qOLQXQK3kXsMAx6nDAHbMn62LMfofoQkqfKKlrCUpC4hQKQoLxRpzjRuW8454ooJUSUQwnUQhCdSZCuwauI41bzOomBiLGATKFJJSPkyPErOzlyzGWH0uo88jsqcPj7T2fELUXa8C8XIkQC1LVixHlHs9pxoyzwvFgkKWoQzReZQMcSTsPZL/AMbtg/nD6MfaKvSciJynJSq1i0HbD6XvFSJM4GZxRjETzqr3i1N5pvjPr+WxN3kuEen6Ok6cPlLfoD9cXSsInDEcRTqeUQSSatn4j+Jd4cb0jEqCYLiTQ4gBpBSTG4bCjtB4FKUFqClHEo6lQMYn5ksL7jVrIK1EwMRHQmFPoPoySxSccnK/q7a+vgOsPaWajb05fk7r7s3iBEB8sqiQBilAF4IkhR0dEwgTOFWz8dw/EOnYWXxMyFgLmk4igfqERXdsXD9tPUKBxFUyYGMIqxRMUwIMXizI6sviu03jzFEgJUY4UiCRzFUAOpJ+bUliqbi9lyv6vqTjh5bWajb0R2D2bxJQlTt8pRKUqKScJAUlKhCZiIqCYymGBHA8QUE+25gQMOOQSUhUVKjKSky8Tcd3x7xJJCjEpCTIGKUgBIIIhLCIdGNHaj0GIWoGundCfsAPk23uH+X3MO7S8I/adIcDxWrwAgRIL0Apkoz2khZ/tLUOA4uE1wEVCJeQAKI4on+0/Rub/Mns+dUxA3EFJ+y1D+5jX2w+IgXiiJ7axjOHiV9WVYmHFz+4zw8vCHQ3p7P4snDjOKGIp9pMDFhBPUxgyeH9qtAV7VeJa/Zu0ieJQwmZJGEcyZzbN/N32q1GtQDU4jGI3nbRlcPx7x2CEKKRGMBuNRsbhg8VG6tKfX99+wVh3bOMen679zqu+zeKVR4JwAPtBBQOGBG450D5stPA8UcJC6gQ94JYsEAdiQ9Sfm2P+bvox9oqMY6aYYQlL+mj/iGNfbb6KSlZThSEgCkkpEZ1PIkxtKDPvNPzT6i7vLyw6G/+Vv8ACmD0EmBzQSkKSFTUTWmjZOK4d+7QFrVAEwAxRMZ6fJs/82fQAxqgOno18Z2qt67QhYTyzjA4jUVJlGJJAhEsJYqLT2ZST9WGOGaavGLXojqq7HeEmD4yJSonvhbtBgIxIi8M/Ddl8VwBdDE8frwxCeVMVxgSUqTigmAANTmDc1fa70nFigbSiYpJPUlCSbhgccet3HCYgmKkkApUbj5kS3LNLGQvltfc/wDVxVhHxUei/AfGPHjt4tBWSUKKY7wJEvzVk/xa+8r6sD56VqUpRipRJJ3JMSWBuOWJq3dpyt6s6VhqVs4Lohv8UrvFp/Eq3LKaMN5red9WHdqPkXRDTxCty1e3VuWW0bb1W88urBu1HyLog/bHelGr2h/IfmjC0bb1X88urNutHyR6IIrP4B+atRV0nYNTRtvVfzy6s260PJHoggucflQU/A0YWjbeq/nl1Zt1oeSPRH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88" name="Picture 20" descr="http://www.isc-events.com/cloud12/var/cloud/storage/images/media/images/frontpage/front-page_cloud/6402-1-eng-GB/Front-Page_Clou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86" y="2078850"/>
            <a:ext cx="2784382" cy="85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http://www.esrf.eu/files/live/sites/www/files/news/general/CRISP1/CRISP/imag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65" y="3013753"/>
            <a:ext cx="2218254" cy="82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http://tf2012.egi.eu/export/sites/tf2012/tf2012images/2012TF_200x297px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0" y="2656566"/>
            <a:ext cx="1181950" cy="17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6" descr="http://www.flexiant.com/wp-content/uploads/CloudscapeVLogo_rect-300x183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49" y="4644428"/>
            <a:ext cx="1793228" cy="109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2" name="Picture 34" descr="context.title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19122" r="3666" b="14737"/>
          <a:stretch/>
        </p:blipFill>
        <p:spPr bwMode="auto">
          <a:xfrm>
            <a:off x="6372200" y="3057665"/>
            <a:ext cx="1440160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4" name="Picture 36" descr="http://upload.wikimedia.org/wikipedia/en/3/36/EMI_Logo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12665"/>
          <a:stretch/>
        </p:blipFill>
        <p:spPr bwMode="auto">
          <a:xfrm>
            <a:off x="51869" y="4546686"/>
            <a:ext cx="1475306" cy="81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38" descr="data:image/jpeg;base64,/9j/4AAQSkZJRgABAQAAAQABAAD/2wCEAAkGBxQQEhUUEhQWFRUUFRQXGBYWFxgaHhgXFBUXFxQXFxocHCggHRolHRUUITEhJSkrLi4uFx8zODMsNygtLisBCgoKDg0OGxAQGzQkICQsLCw0Mjg0LzI3NCwsLCwsNCwvNDQsNDYsLC8sLCwsLCw0MCwsLCwsLCwsLDQsLCwsLP/AABEIAJ0BQgMBEQACEQEDEQH/xAAbAAEAAgMBAQAAAAAAAAAAAAAABAUBAwYCB//EAD4QAAEDAgIHBgQEBgAHAQAAAAEAAgMEEQUhBhIxUWGRoSIyQXGB0RNCYrEUM1LBB3KCkuHwFSMkosLi8Rb/xAAaAQEAAwEBAQAAAAAAAAAAAAAAAwQFAgEG/8QANxEAAQMCAwUGBQQCAwEBAAAAAAECAwQRBRIhMTJRYXETIkGRofAGgbHR4RQjM8FC8RVSYiRT/9oADAMBAAIRAxEAPwD7igCAIAgCAIAgCAIAgCAIAgCAIAgCAIAgCAIAgCAIAgCAIAgCAIAgCAIAgCAIAgCAIAgCAIAgCAIAgCAIAgCAIAgCAxdAa5ahrO8QPMqGaoihS8jkQ6axztiFfPjbBk0F3Qe6xKj4ip2aRorl8k+/oWmUT13tDxDjg2PaR5Z9Nqig+I472mYqdNTp1Cv+K3LCCsY/uuBW3T11PP8AxvRffAqviezahvurZGZQBAEAQBAEAQBAEAQBAEAQBAEAQBAEAQBAEAQBAEAQBAEAQBAEAQBAEBpmqWs7zgFXmqoYf5HInzO2xuduoV8+NtGTAXHksWf4ihbpC1XL5J9y0yicurlsaPiVEuwag5dTmqna4tWbqZG+X11JMtPFtW6myLBL5yPJPD3Knh+HUVc1Q9XL78Th1bbRiWLGCiYzutHntPNbVPh9NB/GxE+pWfM9+1T3NTtf3mg+almpYZktI1FOWSOZurYrqjBGnNhLeo91iVHw7A7vROVq+afctMrXpvJc0fCqIdh1xu29NqqdjitHuLnb5+m0kzU8u3RTZFjdspGEHh7FTQ/EWVctRGrV9+CnLqK+rFuWEFcx/dcL7th5Lap8Qpp9x6X4bF8io+F7NqEgK4RmV6AgCAIAgCAIAgCAIAgCAIAgCAIAgCAIAgCAIAgCAIAgCA0T1TGd5wH+7lWnrIIE/ceiEjInv3UK6bG27GNJPHL/ACsOf4jjTuwMVy+/mWm0Ttrlsar1Mv0jl/lV74tWf+EX5fdTu1NFzXzNsOCDa9xJ4e6sQfDrL5p3q5fficOrV2MSxYQUjGd1oH+71tU9FTwJ+2xE98Sq+V795TerZGa552sF3ODRxNlG+VkaXeqIdMY562alynq9J4mZNu88MhzKyp8bp2aM730L8WGTO1doaqXSqM5SNc3iMx7qKHHoXfyNVPU7kwqRNWLcuaWtjl7jw7yOfLateKpil1jcimfJDJHvJYkKcjNc0LX94A+agmp4pktI1FOmvc3YpXz4Iw90lvULGn+Hqd+sSq1fNPfzLTK16b2pH/D1EXdOsN23of2VJaXFaT+N2ZPP0X+iXtKeTeSx7jxojKRhB4exUsfxA5i5amNUXl9lOXUSLqxSfBXxv2OF9xyK2afEqafcf8thVfBIzahLV8iCAIAgCAIAgCAIAgCAIAgCAIAgCAIAgCAIDF14DRPWMZ3nAcPHkqs9dTwfyPROXiSMie/YhXzY2NkbSTx9gsSb4iaq5YGK5ef22/QtNol2vWxq1aibb2Af6f8AKgyYrWbVyN8vyd3p4uam+DA2jN7i48v8q1B8OxNXNM5XL5Eb61y6NSxYQ0rGd1oHp+62oaSCD+NiJ8iq6R7tqm26snBqnqmRi73Bo4kBRSzxxJd7kQ7ZG962alymrNKIm9wF55DmfZZM+NwM0YmZfJPfyL8WFyu1ctiH+NrKj8tmo0+Nrf8Ac79lV/VYhVaRtypx/KljsKODV65l98DZBow551ppSTuGZ/uPsu48Dc9c071X3xU5fibWpaJtvfIuKTB4Yu6wX3nM9VqwYdTw7rUvxXUoSVc0m1xsqsOjl77GnjbPntUk1JDNvtRSOOeSPcdYp6rRVu2J5Ydxz5HIhZM2BMvmhdlU0I8Vda0jbkf/AK2n3yNH9X/sobYlS/8AtPP8kv8A8U//AJXy/BvpdKm7JWFh8SM+m1TxY6y9pmq1SKTCnbY3XLqlxGKXuPaTuvny2rVhq4JdxyKZ8kEke+2xJurJEeJIWuycARxUUsMcqZZGoqcz1rlbqikCfBWO7t2+WY5LGqPh6mk1YqtXzTy/JaZWPbt1Iv4SeLuO1hu/wVR/Q4lSfwvzJwv/AEpN2tPJvJY9MxlzcpGEcweRXcfxBLEuWpjVPT0U5Wja7WNxYU+Ixv2OAO45LYp8VpZ9GvS/BdCs+nkZtQlArQuQmV6AgCAIAgCAIAgCAIAgCAIAgCAIAgI1ZS/EHec3yP3VKso/1DbZ1b0UlilyLsRSlqMGeO7Z3Qr5Wo+Hqll1jXN6KaDK1i6LoR45ZID+ngQqMU9Xh7rImXqhK5kcycSwgxz9bfVvsVtU/wASJsmZ80+ylV9D/wBVJwxWKxOuBbbe46LZixejkbmR6J10/wB/IrfpZb2sVlVpVGMo2l55Drn0VWbHYW6RorvQux4XIur1t6kQ1NbUdxvw2nx7vU5n0VbtsSqtxMqeX11JezooN5cym2n0W1jeaQuPD3KkiwPMuad915fdTl+KWS0TbFzSYVDF3GC+85nmVrQUNPCncan1KEtVLJvOJllbK5rlmawXc4NG8my5c9rUu5bHTWOctmpcoq7TGnj7pMh+kZf3Gw5LPlxSBmxbryNKHB6mTeTL1+xoodN4X5SB0fHvDpn0UcWLwu0foSzYJOzVio70OgpK6OUXje1w4G60mSskS7VRTKkhkiWz2qhIXZGaKmhjkFnsDvMZ89qhmpopks9qKSRzSRr3FsUtVosw5xuLDxzHusibAol1icrTQjxR6aSJcjfCrafYfiNH9XQ9pV8mJUu6uZPP8k2ain291fL8G6m0pANpYy08PY5qeLHERcszFRSN+Fra8TroW8WLwubrB4t6g8tqvf8AK0eXN2if35bSi6kma7KrSLPjbR3Gk8Tl/lZdR8SRN0iaruuiEzaJy7y2K6orpJsujR/pWHUYlV1vc9ET/altkEcWp7gwmR20ao4+ykp8Bq5Vu5Mqc/scvq427NS3ocP+H87jwvlyX09Dhf6W37iry8PIoTVHaf4oT1rFcIAgCAIAgCAIAgCAIAgCAIAgCAIAgI1XWxxd97W8Cc+W1QTVMUW+5EJY4ZJNxLlJW6Tx7GML/wCbIctpWNU41AqZGMz9dhoQ4XJe73WIMNNUTOuImsad4LR79FkLhc9W/O2NGJ5ehZdLTwtyq9VXzJ78FkAyLSdwv0uvZvhyoYl2KjvQrJWxqutyI1r4XX1dU7y0feyz2Oq6B97K1eae/QnVWTNte5YwY4fnb6t9itmn+JV2TM+afb8lR9B/1UsI8TiIvrAWzzyW3BitLMndeiddCq6mkRbWKev0zgjyZrSH6chzK8mxWFm7qX4MGqJNXd1Cr/45XVX5EWo39QH/AJOy5BVP1dZUaRNsnH8qXf0NDTazPuvD8Ie4dDppTrVM5J3Alx5uyHoF03C5ZNZn/wBnLsYhiTLTx/19C9oNGqaGxEYcR8z+0euQV+Kggj2Nv11MybEqmXRXWTlob6/A4Ju/E0n9QFjzGaklpIZd5qEcNbPDuPW3mc/V6Eap1qeVzDudfo5uY6rOfhNlzROsakWN3TLMy6e/BTR+KxGk77TK0ePf6jtc1H2ldTbyZk8yXssOqt1cq+X4JtBpxE7KVrozvHaHuOSnixeN2j0sV5sDmbrGqOTyUvY8Vhc3WbI0g7vZWZMSpY25nPQzHUszXZVbZSLPjg+Rt+Jy6LGqPiSNNIWX5rp79CZlCv8Aktisqah85sQHcA0H/Kw56+qrly2vyRPal1kbIUui2+ZvgweR22zRx9grNPgFVLq/upz2kT6yNNmpFq8NqIzdrWvA3Z38wbHkpH4HPAuZEzp78CaKpp3pZVVFNtHpGI+zJDqfyi3NpzWhTYtHT9x8WXpp6HEuGq/vMffqXdHisUvdeL7jkeRW3DXQTbjtfUzpKWaPeaTlbK5lAEAQBAEAQBAEAQBAEAQBAEAQBAEBBxGhdKLNlez+W1j55X6qpVUzpks16t6e/wCyeCZsS3VqKctWaNzMuW2k8jnyK+ZqcFqGLdve+ptxYlC5LL3SJS1ktM7Iap3Pb++3kVVgqJ6JbWt1QnlhiqU236KXlJpUDb4rLcW5jkc1tQY81dJm2XkZsuFKn8a+ZbMxqAtLvitAG25tb0Oa1Y8QppG5mvT6FF1HOjsuRSnxDTSnbkwGU+VhzPsqs+KQIlkTMX4cFqHav7v19CmZUVdS4GKna1vkQPVxI6BYktA6rddsWXpoaDo6SnbaSRVX34F43BZdUE6mt4tBJHoSFHL8OVDW3Y5F5bPfoZq1sWayXsQ30hjcHOjAcPEtB67Fm5auidmVFTql0+xYSVJG5Udp1LOnxsjJ7QeLcui16f4kemkzL80+xTfQou6pZQYnG/Y6x3HJbsGMUk2iPsvPQqPppG7UJYctJFRSAXXoI89dGzvOF9209FRqMRpoN96X4bV8kJWQyP2IV0+Ofob6n2CxKj4kamkLL81+xaZQr/kpUztM7rljXO4MH391hy1VXXOta/RC820LbIqonUlxYPI4Z2buBPtsVyn+HqmTV9m+v0IHVkaLpqU9bFWQO1vgsewfpu8HzsQ7opm4PJTuzOZn+hfhfRTNtnVF8vwTcP00iHZliMRG3VFwPMbei16fE4Y0yKzL0K8+Cyr3o3Zupfw43TvbrtlYW+duhzWl+up8ubOljMdRVDXZVYtyvq9KY2/ltL+J7I659FmTY7C3+NM3oWY8LkXfWxR1+MS1HZIbb9LW3PPMrGqcRnqu7ZPkhpwUUUGqfUzSYBPJbs6o3uy6bUgwipl2pZOZ5LXwM8b9DpsJwl0NtaZ7vp+Xrcr6SjoXwb0iry8DHqapsuxiJz8S2WkUggCAIAgCAIAgCAIAgCAIAgCAIAgMFAR6utjiF5HtYPqICjfKxid9bEscMkq2Y25zWK6Y09i1rDL5gBvM58gsqpxKnVFblzfQ16bB6i+ZXZfqUsNJUVLtaOnEbDvu1vnc58gslcPfUuzRsyp6Gg+Wnp25XyXXzUsZtGpmi41Xbw0+4zXkmCVLEu2ylVmJwOW2qFfFrUz76ga762A8rj7KmySejfqll5p79C07JUMtmunJS/pNKxskZ6s9itmHHk2St8jLlwldrHeZdUmKxS914vuOR5FbENdBNuOQz5aWWPeaTLX2q0qIqWUrovAiT4XG/wCWx3tyWXUYNSTf42XloTsqZG+JW1GCOHccDwOSw6j4bkTWF1056Ftlc1d5LEQ/Fh/U3qPZZv8A99Cvi1PT7E/7MvAGplmyBceDdnrZerWV9auVFVeSfj+x2cMWq6G+DBXnvEN6lW6f4eqHreVUb6qRvrWJu6llBg8bdt3Hj7Lcp8BpYtXJmXn9io+skds0JzWBuQAHkthkbGJZiWTkVVdfVTTVVscQ7b2t8znyUctRFCl3uRCSOCSRe4lymq9KWD8tpdxOQ91kTY9E3SJt/Q0Y8Keur1sc7iFY6pcNZjSfANYCee1YlTXTVTrW+SJ7U1YIW0yaKvzUk0mj0z/lDB9XsFLDg9TJqqZepDLiMLNL3I1dg9VCb/CbI0H5SXXHEZFSLhM0K5nJmROHu5NDWUsqWzZV56fdCZhWlkMfYfB8I+JYL8wbO+60aavgi7qx5enu5WqcImk7zJM3X3Y6mhxaGf8ALka47r2PI5rXiqopdxxjTUk0O+1UJwKsFcygCAIAgCAIAgCAIAgCAIAgCAIAgCArcXoZJm2jndF5AWPn48iq1RE+RO4+xapZ44nXexHHC4jorUsJdb4v1NNzyOf3Xz8+GVDVvvH0sGK0r0tfLyIWHYlJSOyY299kjM/Q5EKCGokpl3fNCxPTR1TdXLbkvu51VDpxG7KVjmHe3tD3WvFjEa6SJYxJsDkbrE5F66HRUOJwz/lyNdwBz9RtWnFURyJ3HXMqammhW0jVQlSRhws4AjcRdSOY1yWcl0IWuVq3RSorNHIX90Fh+nZyOSzJsHppNiZV5fYuxYjMzbr1Kas0Xkb3CHjkeuSx58CmZrGub0U0YsUjXR6WIkdZUUxtd7beDhcdf2VVtRWUi2W6ddhOsNPUapZehaUmlZ2Ss9Wex91pQY+uyZvzQpS4V/8Am7zLqjxiGXJrxfccj1WvBiNPNuu14LoZ8tJNHvN0J9ld0VCtsUNaBsyXjWtalmpYKt9pEq8Rii772jhfPltUE1XDDvuRCaOnkl3GqU9XpU0flsLuLshy2rInx+NNIm366GhFhT11etionxiomNgTn8sYP/1ZT8SrKjutX5IhfZR08KXVPmp7pdHZn5uAZxcbnkM13Dg9TKt393qcyYjCzRq36FzSaMRNzeXPPIch7rXgwOBmr1Vy+hnS4pK7cSxc09MyMWY0NHALWihjiSzERCg+R79XLc81VWyIXke1o3uIC9fIxiXcthHE+RbMaq9Dn67TSBn5YdIeA1RzPss6XFoW6N1NWHBZ36vs31OWxfSGSq7JYwA7AG6zv7jnyssior5Kju5U/s2qXDo6bVHL52TyPFDo3UTWIjLR+p/Z9QDn0XMOH1EmxtjqbEqaLRXXXgmp22BYPNBb4lQ54/RYEc3XP2W/S0ssW9Iq8j5ysrIZtyNE5+PkhfK+ZwQBAEAQBAEAQBAEAQBAEAQBAEAQBAEBHq6JkotIxrh9QBUckTJEs9Lkkc0ka3Y5UOfrtCYX5xl0Z89Ycjn1WdLhELtzQ1Icanbv2d6L6HO1uiFTEbstIBsLDY8j+xWZJhdRHq3Xoa0WL00iWd3euw00+kFVTHVc52XySi/InPquGV1VAtneSkj8PpKhMyInVPdi/odOWHKaNzeLO0PUGx+60YsZYu+ljLmwJ6axuReuh0dDi8M/5cjXHdex5HNacVTFLuOMmakmh32qhLkaHCxAI3FSua1yWUgRVTVCqqtHYZMw3UO9uXTYsybB6aTVEyry+xdixGdm1b9Smq9FZG9xzXjccj7LJnwKZv8AGqKnkpoRYpGu+lvUgieopjtewbnZjrcKmk1bRrZbp6oWFjpqhNiKepMVqJzqhzj9LBbnb3Xrq6sqVytVeiBtLTwJdUT5m+l0bmfm6zB9RueQ91NFglRJq/ukUmJQs0bqXNLoxE3N93nibDkFrw4JTs3+8pny4nK7d0LeCBrBZrQ0cAAtSOJkaWYlig97nrdy3PFXXRxC8j2sHEgL18rI07y2O4oZJVsxqqc9XabQsuI2ukO/ut5nPos2XF4m6MS5qQ4JM7WRUb6qc7W6WVMx1WH4d9jWC5Pqc+SzZcTnl0bp0NWLCaaJMzkzdTxTaO1VQdZzSPqlcR7nouWUFVNqvqdyYjSQJlavyRPaHQUOgzBYzPLzub2Rz2rQiwdifyLcy5sceukbbddfwdDQ4TDB+XG1vG2fqTmtOKmii3GohkzVU02+5VJwU5AEAQBAEAQBAEAQBAEAQBAEAQBAEAQBAEAQBAEBgoDVUUrJBZ7WuG5wB+64fG16Wclztkj41uxbKUFfoXBJmwuiP05j+0/tZZ02Ewv3dDUhxmdm/Z318znK/Q6ePNmrIB+nI8j7rMlwmZmrNfQ1ocZp36Pu3rsIsGNVdKdUueLfLKCeV8+qiZV1VPot/mTPoqSpTMiJ1T8F/QadA5TREfUw3HI5jqtGHGWr/I2xlzYE5P4nX5KdFQ45BP3JGk/pJseRzWnFVwy7rjKmop4d9q280Jzmg5HMKdURyWUqotlueYomsFmgNG4ABcsY1iWalj1zlct1U0VmIxQi8kjWeZFz5DaVxJPHHvusSxU8sq/ttVTn6/TiJuUTHSHeeyPfos2bGIm6MS5qw4JK7WRcvqc9V6UVU51WnVv8sbTfnmVnPxGpl0bp0NWLC6WFMzkvzUxSaMVU51nNLb/NKTflt5pHh1RMt3adRLilLClmrfkh0NBoPE3OV7pDuHZHv1WjDg8bdXrcypscldpG3L6qdFR4bFCP+XG1vEDPntWnHBHGlmNRDKlqJZV/ccqkqylITKAIAgCAIAgCAIAgCAIAgCAIAgCAIAgCAIAgCAIAgCAIAgCAxZAeJoGvFntDhuIuuXMa5LOS50x7mLdq2KCv0Op5LlgMZ+k5f2nLlZZ82FwP2JY04cYqGaO7yc/uc5X6FzszjLZB/a7kcuqy5cImZqxbmtDjUD9HorV809/IhR4pV0ZsXPb9MguDz/YqFKiqp1sqqnUsLS0lUl0RF5obKnSOqqDqtcRf5Ym265u6r11fVTLlRfI5jw2lgTMqfNV9oe6PRSpmOs4Bl9rpDnyFzzsuo8MqJVu7TqcS4tTRJlbr02HQ0OhMLc5XOkO7ujpn1WlFhETd9bmVNjcztI0RvqdFR0EcQtGxrP5QAtOOJkaWYljLlnklW73KpIspCIygCAIAgCAIAgCAIAgCAIAgCAIAgCAIAgCAIAgCAIAgCAIAgCAIAgCAIAgCA8TRB4s4BwPgQCOq5c1HJZUOmuVq3atjVS0bIhaNjWDc0AfZeMjYzRqWPZJXyLd6qvUkLs4CAIAgCAIAgCAIAgCAIAgCAIAgCAIAgCAIAgCAIAgCAIAgMXQFdWY9TwnVfK0EeAuT62BVaSshjWznFuKhqJUuxi2N1DikU/5T2vt4A58tq7iqI5dx1yOamlh/kaqExTEAQBAEAQBAEAQEWtxGKAXle1gOy52+Q2qKSeONLvWxNDTyzLaNtyJTaRU0h1WytufA3byuAoY66nkWzXE0mH1MaXcxfqWl1bKZlAeXvDQSdgFyeA2rxVsl1PURVWyEeixGKa/wntfbbqm9r7FHHPHJuLcllp5Ybdo2xKUpCEAQBAEAQBAEAQGCUBV1WkVNGdV0rbjwF3c7AqpJXU8a2c4uR4fUyJmaxbEyir45heJ7Xjgfup45o5EuxbkEsEkS2kbYkqQiNdRO2Npc8hrWi5J8AuXORqZnbDpjHPcjWpdVNdHWsmGtG4OANrg3z3LmOVkiXYt0OpIXxLZ6WUkKQjIbcTiMnwhI34mY1L55C+xQpURq/IjteBMtNKjO0Vq5eJMUxCEAQBAEAQBAc9ppijoILMNnSHVB3C13EcfD1WdidQsMXd2roaeFUrZpu9sbr9ip0a0VjliEs93F4uACRYHYTbMk7VTosNjfH2kuqqXq/FZI5Vji0toQdJMHNC9ksDnAE2GebXDO1/FpG9QVtL+kc2SJdCxQVn6xjopk1+qfc6So0pZFBDK5jj8Vt7NtkWgawzO9ab8RYyJkjk3jKZhb5JnxNVEyr4+hGqtN4mOs2N72ja8WAvuF9qjfi0bV0RVTiSx4LK5O85EXgXuGYkyoYHxm42EHIgjaCN6vwzsmbnauhm1FPJA/I9NSlrtNImOLY2PlttLbAeh8VRlxSNrsrUVxow4NK9uZ6o0scEx6OrB1Lhw2sO0ceI4qzTVkc6d3angU6uhlpl72xfErhppD27teCw2AsLvNyLNz4KumKxa3Rbp6ltcGn7tlRb+nU9YVpjHNIIyx0ZcbAmxBPgDuKQYnHK/IqKiqeVOESwsV6KjkTadIVpmSfNcQe19e78USIw4jxyaB2RwBy2L5idzXVqpPu3PrYGuZQotOneVPXxLnEtGYJ4w6jLA642PJBHjfbmr0+HwysvBa/Uz6fE54XqlTe3TUvcJa+npwKhwvGDd17jVGy5PBX6dHQw/urs+hm1KsnqFWFN7w5lRNpzGHHUikc0bXZD1t72VJ2Lxoq5WqqcTQZgcqp3noi8C3o8XiqYXvbcgNdrN2OGRuOXirkdTFPErk2W1QoS0k1PK1rtFvovgVmh09ORIYGPjA1dbXdfwNvEqthz4FRyxNtxLeKMqUVqTORV8LIeavTaJriI2PkA2uGQ8xw4rx+LRo6zUVTqLBZXNRXuRt/AtsJxuOqYXRk3b3mnIj/d6t09XHO3M3w8CjVUUtO9Gv8fErG6bQlrjqvBBADbC7ib7M9mW1VUxWKyrZdPDiXFwWdHIl0tx4GzB9Lo6iQRlro3O7tyCCR4XHiuqfE45n5LWU5qsJlgZnRUciEvG9IoqSwddzzmGt223ncpqqujp9F1XgQUeHy1OrdE4qV9DppE94a9jor2sXWIz2X3earxYrG92VyWLU2DSsarmKjrFrjGNR0rQZDmdjRmT5cOKt1NXHA27ijS0ctS6zE2eJUUum8TnASRvjB2ONiPM8FTZi0aus5FQvy4LK1t2OR3I6ljri61EW5jbDldPMUdFG2NhsZNbWI2hg2geZIWVi1SsbEY3av0NrBqVssiyOS6N2dTTgmh8Ria6a5c4B1gSA0HYMvFcUuFx9miyaqp3V4xKkqti0RNDQ3R+elqQ+mBdHcXu4Dsk9prt++64ShmgnzQ7vvQlXEIKmnVk+jv748i+xLSKOnmZC5rrv1e0LWAc61zc+Cvz1zIZEjci62Munw+SeJZWqml+PgVtRpRBUfFiLHujET3OcCBrBlrhovfx2qu6vhmzssqoiKXGYZPDkkzIjlVE6KvEm6LVEAgc6Fro4w52trm+YAub3OVlNQvh7FVjSycyviLJ+3Rsio5yomz/RDk05i1rNjkc0bXC3MDdyUC4tHms1qqnEsNwOXLdzkReBUYVO2XE9dhu1xcQeGoqdO9H16ubsW/0L1RG6PDcjtqWT1PoS+iPlwgCAIAgCAIDjf4iwksif4BzmnhrDL7LFxlqqxruZvYE9Ee9vFL+ReaL1LZKWIgjssa0jcWix+yv0L0dA23glvIzcQjWOpei+KqvmU/8AEOpaImR3GsXa1uDQRfqqOMSIkaM8VU0MDjVZXP8ABEsUWOxFlFSA7bSOt/NZw6EKhVtVtNEi8/U06J7X1kyps0Ty0O4o6SP8M1gA1DGL8QW5nzW/HGzsEb4W/o+allk/UK+/ezf2cNgE7mQ1gYTYRgg+pbfl9lgUjnNjmRuyx9LXRtfNArtt/wA/Uk6LS1UcbjTQRyAuILnOANwBlm4ZD91LQOqGRqsTEW/j7UhxJtK+REnkVFRNlvwSsJwyqbWNmfE2MOJ1w17LAObnYBxO0AqWnp6hKrtXNtfmn3IKqppXUawterrIltF49DToNEDVSki5aHEcLvsuMLai1D1Xw+5LjLnJTMRPG30M6XsDa6EjIuERPn8Qi/IBeYilqxluX1UYW5XUT0XwzfQ70r6I+YOVqPwWISmM6wlaCNYAtPZNiLkWKynpSVj8i73kbDFrKGPPpkXw27foVGMaKvpWmaKUkMzPyuA3gjaqNRhroGrJG7YaFLirKh3ZSN2/NDFZi0k+H9s3ImDHO/UANYX6cklqny0Xe23t/Z7DSRw1/d2Zb/0dPonAwUkdgDrtJdxJJ1r/AGWrh7GpTNRPHaY2JyPWqdddi6EagoaWITfh3guMbw5ofrWAv4eGeSjihp2I/sl1st9SWaeqkWPtm2S6W0scphEhbRVRbtPwh6OcAehWPTqqUsqpy+puVTWuq4Ud/wCix0amq2Q/9PTxvYSbuLgCT437Q2KzQuqWxftRoqcdPuVMQZSPm/ekVFTw4ehuwLDKmKpdI+IRseJNYNewgXFwAA4naBzXdJTzsnV7m2Rb+KfcjrKqmkpkjY66pa2i8ehq/h7CDLK4i5a1tju1nG/2C5whqLI9V8CTHHKkTETxVfQxj7A3EorC13QE23l9iei8q0tXttyPaJVdhz78HfQULRJir/iZ2c8gHewAMHLNexIj69c/hc8mVY8Mbk4J67TpNIaGmlDTUuDbXDTrat7jMX8Vp1cMD0RZlt6GRQz1MaqkCX+VzksZLjXNbG0SaoiEbXHJw1A4XNxtNysapVy1aIxL2tbnobtIjUolV65b3VVTw1LDGoK6qYGSU0YsQQ4Pbcc37CrFSyrnZlfGifNPuVaR9DTPzMlVb+Fl+x0ujcUjKaNsos9oIIuDkCdXMEjZZalG17YWtk2oZFc+N87nR7FOX/iRCdaJ3gWub65H/fJZWMtW7HGzgL0yvbzRTp43/iaX/lO1S+OwcPlNreHiFqovbU/cXahjOTsKn9xL2XZyOFx4T0rgw1Lnki51XOFs8r5+KwKxJqdyNWRVufSUS09S1XJEiJ0QmaaR61XE0/MyMH+p5CmxNqOqWIviifUhwl2WleqeCr9DpccoY4qOUMY1toyBYC/NatVEyOmcjUtoY9HNJLVsV63upzFI4jC5beMtj5EtusmNVSgdbibMqIuJMv8A9fudDoNE0UrSLXc5+t5hxFj6ALRwprUp0VPG5k4w5y1SouxES3kUWHRNZipazYHvyHhdtyOZKowtRuIKjeKmnO5zsMRXbbJ9T6AvoT5gIAgCAIAgCAjV9G2Zjo3i7XDP9iOKjlibIxWO2KSQyviej2LqhxrtFaqBx/DTdk/UWnhrC1j5rE/46ohVexdp5G+mKUszU7dmvS/5N+HaISPk+JVya/03Li7+Zx8OAUkOGPc/PO65xPi8bWZKZtuey3ROPMx/EYWbDbwMn2avMaTus+Z7gOrpL8v7Mf8ABa34TY4pgYXtGTjYtDhctvqk2z8Cn6Sq7NGRv7qoc/raLtFkkj76L4bNPHaXeA6Ptp4nMdZ5k75tkRa2qOCv0tE2GNWLqq7TPrK91RKj26Imz7lO3R2qpnO/CTN1HeDvDdcEEEjeqKUNTA5ewdopoLiFJUNT9SzVOH+yw0fwB8UhnqJPiSm+y9hfaeJtlsyVmko3xuWSVbuKtbXslYkMLcrUPOjOj8lNLI97mEPBA1Sb96+dwFzQ0T4JHPcqa++B1iGIR1ETWMRbpx6W4mMf0fkqKiOVjmBrAwEOJv2XlxtYHwK8q6GSadsjVSyW9FVeAosQjgp3RORbrfh4pbidMVqmQcljWij3SmamfqPJuQSR2vEtI2eSyKnDnK/tIVspt0uKsbF2U7bp/XMiS4FiE41Jpm6nF19nBrRf1ULqOtm7sj9Cdtdh8K54mLf3xUv4tHYm0xp8y05l3jrfq88hyWg2hjSDsfDjz4mW7EJVqO38U8OXAoo8BroQYoZm/DJPja19u1pI9CqDaKsiRWRvTL75aGk7EKGZUklYuZPfHUtsD0c/DRSDWDpJGkF2wDI2A8bXN7q5S0PYxuS93KhSrMRWokatrNapo0d0adDHLHOWObKAOyTsAN9oCjo6B0THMksqLw/0S1+JNmkY+K6K3j/shRaP1lMXNppmljj82RHoWkX4hQNoqqC6Qv0J3YhRVCIs7FzJw/2WWAaPOgL5JX/EleCL52F9u3aTvVqko3R3dI67lKlbXtmsyNuVqHnRTAJKR0hkcw64aBqk+BcTe4G9c0FG+nc5XKi3OsSr46prUYipa+233POLaPyS1bJ2uYGtMVwSb9h1zsFuq8qKJ8lS2VFSyW9D2mxCOKldCqLdb8PFOpjHtGnSSieneI5cib3sSBYEEbDbLZmlXQOe/tYls4UWJNjj7GZt2kL/APNVNS9pq5Wlrflbu8QLAAX37VD+gqJnotQ7RCf/AJKmp2K2mZqvH34FlpDo18fVfE4RyMAAOdiG90ZbLeBVmroe1s6NbOQq0OI9jdkiZmqV0mA11RZlRO0Rg/LtNvGwAufNVv0dZKqJK/T3yLba6hgu6GPvL74qdbSU4iY1jcmtAA9FrsYjGo1PAw5JHSPV7tqmjFMNZUxmOQZHMEbQfAjiuJ4GTMyOJKaofBIj2HIDRmsgJEEw1TucW+pbYi6xkw+qiW0T9Opu/wDJ0UyXmZr0uZm0KmezWMrXTOddxcXW1bHxsSXXsjsJkcy6uu6/MMxqJr8qNVGImlrbfsWeOaOyT1EcrXMDWCO4cTfsOubWCtVVDJLM2RqpZLe9hUo8RjhgdG5Fut+HiluJd4zSGaCSNpAL2kAnZ62V+ojWSJzE2qhnUsqRTNkdsRSswXR8x0z4Ji12uXHsk7CBbaBnkqtLRqyBYpNblurr0kqGzRaWtt5FTS6PVtOS2CZgY47T97FpsfJU46GrhVWxPSy++BdlxCinRHTMXMnvjsJGE6LSQVLZS9r2i5JJOsS5vaNrW71/FSU+HPin7S909fdyOpxSOamWJGqi/K23rw5HXLYMMIAgCAIAgCAIDFkBlAVmNYHHVhol1uze2qbd6175cFWqaSOotn8C3SVslKqrHbX+iwhiDWho2NAA8gLKdrUaiNTwKrnK5yuXxPa6PDFkAsgMoAgCAIDFkBlAYsgMoAgMWSwFkBlAEAQGLIDKAIAgCAxZALIDKAIAgMWQGUAQBAEAQBAEAQBAEAQBAEAQBAEAQBAEAQBAEAQBAEAQBAEAQBAEAQBAEAQBAEAQBAEAQBAEAQBAEB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210" name="Picture 42" descr="http://www.bsc.es/sites/default/files/public/mare_nostrum/hpccouncil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692" y="4892988"/>
            <a:ext cx="1286098" cy="5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4" descr="data:image/jpeg;base64,/9j/4AAQSkZJRgABAQAAAQABAAD/2wCEAAkGBxMTEhUUEhMSFhQWGB8aGRgWGBscHhwaGBoYHB8fHB0YHCggGBolHB0cJDEhJSkrLy4uGh80ODMsNygtLiwBCgoKDg0OGhAQGywkHyYsLCwsLzQvLTQsLCwsLCwsLCwsNCwsLywsLDQsLSwsLCwsLCwsLCwsLCwsLCwsLCwsLP/AABEIAMQA+QMBIgACEQEDEQH/xAAcAAEAAgIDAQAAAAAAAAAAAAAABgcEBQECAwj/xABJEAABAwEFBAcDCAcGBgMAAAABAAIDEQQFEiExBkFRYQcTIjJxgZGhscEUI0JSYnKC0TNDVJKy4fAWRFOiwtIVJHODk/EXJTT/xAAZAQEAAwEBAAAAAAAAAAAAAAAAAgMEAQX/xAAwEQACAgEEAAQEBQQDAAAAAAAAAQIDEQQSITETMkFRQoGh8BQiUmGRM7HR8VNicf/aAAwDAQACEQMRAD8AvFERAEReNstTImOkkc1jGipc40AQHstNf+09lsY+flAdSoYM3H8Iz8yoDtH0gTTkx2L5qLTrT33fdB7g9T4KKQ3JUlznEvNSSe04nid5PMq+Onk+yt2JEvvDpOnkJFls7WN3PlNXH8Lch6lR62X7eE3ftMoB3RnAP8lD7Vl2WwuBqRVtOH9UWxhsrHd0g+8eKv8ABiivxGyGWiySP77nv++S7+IlYz7up9EeinUlmjFakZLzlu5hHCqbUMkIifLF+jlmj+5I5vuK2tj26vGAik7pG8JQHe3X2rvecJYQKF3HLXhRYNoYAKvbh/rgouvJJSJzcnS8wkNtcJb9uI1Hm05jyJ8FYl03vBaW44JWPG+hzHiNQvnaawg5jPmFiWW1y2eTHG98b26OaaHz4jkclTKsmpH1Eiq/YnpUbKRDbg1jzk2UZNP3h9A89PBWe01zGiqawTOURFwBERAEREAREQBERAEREAREQBERAERdZHhoLnEAAVJOgA1JQGPed4RwRukldRrfUncAN5PBVNfl5zW5+OUYYm5sirk37Ttzn09N3E7DaG+haX9a40hZlE088sZH1iNOAPMrCs0GNoyPV8xm7+S9GihRW6XZmsszwjrdAaTpkMgAN/FbWOMAloPaOhPPkta2gJDakuNKilQDXNZUN0lsRc6YipqdSSBl8VdMrRkSx4R3q+HgsK2RYaO6oaZk+3nVb2yhj2Ym5uYMJIArQE5nnzUfvO/u02PAAHGgkc/IUOuHDX2rJKW0sRj3dIMReY3hpqSZDkOYyIAIAWXBaY5BhIbTg4EU37/Wqy5op5sEbHHAK4njR/Dskaf1Ram+bmms4BdQsOWJoGW4VA3KLm+zqR2tthPVhtaP0Br45Ebwo3arfI89XI1lRlQ5VPwWRNfsrKAsOGlQ7UcMQNFgWu2YwHkDE04SaZFp0I9yuUXtyczzgxXSujdhyzOQrXX+a4tbQ9uLCWuGRqMisiOxNPaGTRm4j3NWylkaWgO8ARvPwKhujI70Q+aMblOujnpAdZS2C0EusxNA7fF4cWct27gotfUXVkClKjXn+S1xIpUBVSiWJn1ZFKHNDmkFpFQRmCDoQu6pjok2z6p7bHO75t5+acT3HH6P3Tu4HxVzqhrBNMIiLh0IiIAiIgCIiAIiIAiIgCIiAKu+lbaIsa2yxntPGKUjcwHJv4j7BzVgWiZrGOe40a0FxPAAVKoB96Ce1STzNJxkuw10A7rfACg8lr0dW+W59IpulhYMmzNwhsk5IYM2g7zrkNV7WraLH3TRu5u7Tfuqo/brQ+Vxe4+HADkFuNn7nxkkjIDQ657zw8Oa9SSS5ZmRu9nu09u9sgNS4AEAbqAmvitttNe8TGBjHNq2m6tMxu3kgaLW7H2asZYciHBpOVQ05DLduWVfF1uZk5oOeRbryrTMLNLDnyTXRmbIXhUSAA5txiopvOVONPcvO79mI5CXiWr8RxV4E1AArkQF3uG6cTZJXDBJQgO4ACoqN5DhxXNmhnBxdW8A07rXZ51rQDeseoa3E4rglLbC2OHA11MLaYlArx2kMplsoaxwwkxyVIq5oqQdxBAOa4vV8lMIme490szBFa0B45LRWVxbaYqML34wA0Z5E0oANciVkld6FmzCyaSC0yNyLiWEEUr5EZg76VWXd90iRpFXCpBw1IGZoKDTXLzU6g6N3ukmBLY4iewe87hpw8xuW0u3o3bG4F9oc8NNQAzD6nGTqpwnKIccleyWMMZRpyru3ePJa+12qMaB1R9XMU48grL2m2PloXQMjk300eeQ3H1VZl4a4tdHgdiDcLwd5pQjcpblk5ho0VqtBkzJzrvXWzsqxw3qdWnovt5qGxwNb/1K55b6cl52fosvBrgcMNN/zm70Vu6PudwyARuoeYX0R0abTfLbIC8/PRdiTn9V3mPaCqmvno3t1njkneIurjBcaPqaDgKLz6L79Nlt8dT83N82/wDF3T5Op5EquXKJo+i0RFUSCIiAIiIAiIgCIiAIiIAiIgIj0o3h1Vhc0ayuDB4an2BU3ZrMXZAgVND4DU+AGasLphtFZbNHua1zz+ItA/hPqoddc8ccWMtcZHEt1pkcJy/P817GkjtqT9zHa8zMN8IY0u36M8SppsRdL2NxvNcRxEHy38VFn2fE1uGpo8j4ioVi3JMBC51C7CKkDMkgaeClfJ7TkTXX/Z2wWlk1nczE9tJISDhIyzLh3fEjmtjYb0jcS750gbq4vIHXLjkF7dbibiZGXOI393PlvK1l5TSxwuGKh17IAAp5ZlZ+1hkz1PSHGxzo2xuDmmmHLMnmMmnPh6rBvq+bRK8Njc9taUa0+yvmoVdFjMscsriC90hHoAa04F1RXkpY5rmhklCHUBzrw5abl5eqk4zcTXTDcjWXTYHzPfRwOLstGLOtRurv0VpbMbNx2VtaB0ru8/8A0jg0e1aPYO5gHdcQOy3Ub3uzJ5dk+1TlV1LK3MlNYeDR7WbTRWKLE/tSOrgjrTERzoaAcVA49vbTNSjgwk6NbkPM6jU+QWs2rnfarVLKKFrKNbXQNBNPU1Pmsq4rhc/DKwVJ9lOB8aahFY2+CmRLdm76tj5SZMLrPSjXBvaLuNRoPEei9dt9lGWxjZYgBMxwNad5rSKg8xTI+SybvY2CIVcwEmlCQKVpu/kNV3uzaOF1oFna4F7mlwAPD8xVaYrjPqRT9GSNRfb6/ZLLB80Wte6vadnhaNSBoTmpQqh6b7aWywM3GMu88VB6LtaTlyTl0VleV6TTvLpZpZKn6byfQE0A5BYIcQQRkRmDzC7NC4OqsaOH1HsrefymxwTb3xgn7wycPJwK2qgHQpasV3mP/CleB4Oo/wB7nKfqh9kwiIuAIiIAiIgCIiAIiIAiIgKf6WZD8sH2Y2j2uKhgdio0bh7d/vVg9IjB8seDq+z5eIqR4aFVzDJStMjx5L3NP/SX/hhs8zJFs3bcMjQ6hBOfMVFfPgptdDmOxGyuB4t4Dj6blWcEuE5aEHI8sJ/rwW42Yv0wzB3acDkQNcPxIXLa202jsWS+74po3vwB+A17DzUA8WkaJ8me9jg4YX7w+hC37YonN61zn4HgEAn4fBaqe3RPkwB0YZTM7q7s60GeSybs+hPBl7NXbH1T2OZBRxI7IGtM9dCvSzbL/N4JpajEaE5kjMjPjT3LW3lYTLHR0dZA0OY9tQSGij6tAq07wKmq6vvtjrMxkPWGSGjmucKAkHOufCuSy31xnyy6uTj0TS6rAyCMMjrh1FTVL4tHVwSv4MPrTL2rvds2OJjvrNB9VhbVgfJJQdC3PwqFnlwmWrllX2q3QtiMcbC5z3NJNaZNOnHOvFbyK9+pjOIDE5poKUawaACugzChV+Xg+ydmIUc8ZP4AcPtc1FbVfVokFJJXvFCO0a5Hx81GmluKlkqmnngmN83kHkgSl5oQBWvicshUnmtXsftAyK0RGSAPk61tJMRaWgkNpQZHKuqisEhaQRqCtvCGvmDm0FHMJB1riFaexaqq9reDjaXZ9Pqlenf/APTZv+k7+NXUqa6coy602YNBJMR/jUalmRZLoq9oXMoWVa7A+IgSMLTrQrFlWiUcIrT5Lg6BpPmrU3hI0+rSrUVV9A8REVpdxe3+Eq1Fll2WIIiKJ0IiIAiIgCIiAIiIAiIgIFt/Y2utVnxOw9YxzA7g5pBH8XvUJt2zU7WtxNa3Nx8SCAQTw0PqrE6TrGXWQSt70Lw/yPZPlnXyWJcm08U7Gwzto5wDa11JFNRm0khelTZJVJx5x2ZbIre8lU2yzuaSHtwloJbU5nP2r0uW8Gw2iN72nCDXPhx5qSXts7JMZHQuZ1kT6OiFQRqRhqe15c1E2F76x5V3A614CvuW1SUkV9Extu18z3OLH4maDsUDd9XA1qPCniVEbLeZ60l1SD3q5Vqak789dSsZ12zYmx9XKC8d2hq4CuYG8ChWRZblkLo8bSzHlGHfrHVoByzoM6Knao9FiLHuzaR8TYAXOcxzSSS7tULjTWugoPIrIvGdjpC5hFHHFlx9FXjpZYHiOVpjIOYcNPAcPBbya9mtGFoqfreXs8FlnV6osiy3bmPzEdPqheG07gLLITSlBWumoCx9jbU19lbhJOGoNaV47t2a99qrOZLHaGgYj1TiBxLRiA8yAsE49ouTKA2ms561jXEYaYQ890DETU/hNVrIrMXTOjYGO7wBFQCMxUb6bx5KYXU2KeMPeHdUKE4c6htMQOIjOm8bit7spFYHSmWMijKZyHtHiMzRoFBQBShNxrw00ypsrW9Lkks72hwrUA6EZndQ60y9V7WK1OE0bSyPNzcqDeRoVdN40tZe1zIcAJDJN9CKA11BB3jJVhYdmKXjBC18b2umHcdiIax1XV4dkH0K0wUXH9zmcs+hFWnSaR8rs9Q2oiJqa171BT8VDpuVlqr+lewudabO9uWFhFeeJU0tKfJOfRDdoWtaayBxrnUDIu5cK6qITa6UruW9vdrnvo97i5opnp/WnotNbYqaV4LVOSceCqPZdXQrFSwvkOQfKaV4NDW++qnEl5wt700Q8XtHxVIWHo0t72NPVxgEVGJ4356ZrYR9FFsOr7OPMn3NXFp6WsysX38yDvszhQLZdf1lGtps/wD5Gfmun9o7J+0wf+Rv5qsW9Edp3z2fyDz8F2/+IrR+0QfuuXfA03/J9DnjX/o+paLb7sx0tEB/7jPzWTDa43d17HfdcD7iqhd0SWrdNZz+/wD7ViTdFdtGnUO/FT3hPw9D6s+g8e5dwLvRUUNkL2g/RtmFP8KWnucFwdpb3sv6R1oaB/jR1H7xGfqn4Hd5Jp/fzH4vHmi0Xsip67uludv6aCKQcWuLD7nD2KYXP0kWKagc50LuEgy/eFQqZ6O6HaLYamqXTJii6QytcA5rg5p0INQfAjVd1mLwiIgPG2WZskb43d17S0+BFFQd52d0ExjcO1G4ium/3L6CUC6SbjxhsrQKE0ceDtGnwOh8ls0du2W1+pRfDKyirrWA5wc0uB+3mcQ1INM21XWa0tdlJm6vfbTXiR9L2LtMcBcxzc8wajMfzXj1bQK6jQtrQgnUjiCvWMqZv7DYLRLEOrma58ZxMIf2gKZipz4eiwb8sz2xxOcJA8klxL8VSXa01YSa68l42S1OiIkb361GZFPTI7h5Ld3ZtEY3PdNWRs4qQajEWigqRkBuKpkpLlFiZqjausjw2pxfI4ARSPkNGUqaOJG/MeYWJbLQWRNYDG7C3MtA3knXf48FInWqBkvX2l0Dw4Ujia0Oa1hqCaCgxZEZ8isC8bysTXNENkkFHB2Fz20Ipp3SRx36qv16Jmz6IL5ey1Phc12CVoNaZNcO6TwBrTxoroIXzlZbsjkc0idzC84WkkVD+YxABo8eCujZC95HxBlrLBM04cQcCH0pQ8ncR+dFi1NTzuRdCS6Kc23uyawWqSCNxZDLV7KZBzXE9mo4Gop4cVorNZnPe0B5Djv3ZaAbyd3mvo/aXZ6C2wmKdpI1a4ZOa7i08fYq5m6HSBRlpDjiyLm0AbuqATU86+S7XbFrEhKL9DRbHSvs9ofBNI1nMvAAduz+l5Kd7AbMQMldamPMlKsa/KhJ75FBrurXiFrbq6I248dqnMmdcLBStCciTU0IppzUjvy9I4WtslmAAGFrsPdYzhl9Kn9ZrktrbVfr37EUtvLJaoL0jxjExx0DTlXXPhqTmp0ohty0YmONBRpzO7PVZ61mROzylS3i5zQXPGbjvC6bF3SbXboYyKsacch4NZmfU0b5rjae9RIcLe63fxP5K0uiXZw2ezdfIKSz0NDq2Md0eJ73mFZY8EILJOwiIqC4IiIAiIgCIiA1F5bMWSevW2eIk7w0A+rc1DL66Jo3VNlmcw/UkGJvk4doedVZSK6vUWV+VlU6a59ooN8F43S+vbjaTqO1E8891fGhVh7HdIkVqIinAimOQz7DzyJ7p5H1U2nha9pa9oc0ihBFQRzBVS7f9Hoia60WQExjN8WuEcW8W8ty2Rtq1H5bFiXuZnXZRzB5XsW6irvot2wdOPks7qyMbVjzq9o1B4uHHePBWIsNtUqpOMjXXYrI7kF5WmBsjHMeAWuFCDvBXqirJlQ7bbOva6oq5zG51Gb465OFNSK0cPA71B3MIGmo37x8V9GXjYWytociM2u4H4jiN4VQ7V3QcTjGWv6pxEjWmuCprXLPDWpz0rRetpdRuW1mO2va8ojbbVhaKAGhBz7wpTLhTmuX9Vhzxh2E5FtM6ZAUJruNaei8zlVoo4HPL+a6GyOOeZ3CmeVaaVFPDetmCtMQ2RgJOT6Z6EEGmhaSKtz1HBbez3uxjXBsLXvcKAtFacKVNaclqZLE9lHCpPGjtRUUqubHay0OBjDnuzDhk5p8hpyyUHHJLJl2iLHBjmjhBrlmWuoDSlAORWybKy0sYx0Y7FBKWCgwt3ZAEk5ZrURtJdiaxz8Rq3LNrjnoK1zUuu2wyvjoX4H78qOqND2W0cN1KDeqpJIkd335abKWNhmPUnQSAv1I7OJ5qKDnv0Ugi2otYzf8lDaVxAONfPGKeVVEnXcHVDpGEnLHUVyOmGgrx13lbKyuEZaIgJCO885DPgMyT4eqplVB+hJTZlXlbLZPRotrGtJqREylW8A6ta+YXF03aIsUjnFxdTM50A4U3rYTsNMzqtXFdrvlDS2Zwa9zQWAClagV+KjhbWlwcbbfJZ6qjpltjhLDGHENMZLhx7WXuVrqvdstmJLfeDGjswxxNEj6by55LW8XEU8KrBDs0zWUQ7o42SNrmEsg/wCXidU/bcMw0ctCeWW9XkAse7rDHBG2KJoaxgoAP61Jz81krkpZZ1LAREUToREQBERAEREAREQBcEVyOi5RAULtHZv+G3pijya14lYPsONS3y7TfABXh8ubxHqFTXS7KH3hhbmWxsaR9o1NPQj1Vmf8GP1vZ/NelqcSrrlLvH+DDp8xnNR6ySNdXvABJIAGZJ0AHFdlTfSRtm60PNlsxPUg0cW5mR1dBTVtfUrHRRK6WF8zTdaq45Z77c9IzpC6CxuLY9HSjV3Jn1W89Ty3++wGwEwItFoe+EU7MbcnGu9/1R9nXw37fo/2CbZw2e0gOnObWnSP83893tU/Wq3URrj4dPXq/f7/ANFFdMpvxLfkvYru+tjohiMjXAHSaMZD77Po+Iy8NFEr42dfC4lh61pzDsqn1OfvV4rQX7snBaGkZxuOdW6V5t0PsUadW08SLJ0/pKUZK4uDW6ndTPdxW6sUUwFDHpvoMvTNba+NhbZFnBSQb8JAPofgtGyxyMOCeN4qdX4mkefBb1OM1+Vooaa7LL6PLRWF8ZbgLH1pSmTgM/UH1ClapS6pprJI2WF4NO8wu1H1TXJ3IjRWrc20ENoaC1wa46scc68uK83U0tS3LpmmqaawQXa272wzSVDW9Z2mkDUE11LaAg8+C09lvItdU1fQU4Upww1B9ity9LrhtDMEzGvbqK7jxB3FaN2xUTaiJ7mA7qA/kra9TDbiRGVTzlEVNqxAHMf14Lb7GWZ0kxkJcWR+hcRp5A19FtY9jY/1kj3DgAG18dSpBZLKyJgZG0NaNAFC3UR2tROwrecs9kRFiLwiIgCIiAIiIAiIgCIiAIiIAsK+bzZZoXzSGjWCvidwHMnJZNonbG1z3uDWtFSTkAAqP222nkvKdsMDXGIOpG3e92mIjdlWg3CvFadNp3bL9l2UX3KuP7+hxsbZH3hefWyCoDzNJwFD2W+tAOQ5K9VHdh9mhYbOGGhlf2pHD63Achp6nepEu6u5WT/L0uEc01ThDnt8shPSntEbNZhFGaSz1aCNzBTEfaAPHktD0SbLA/8AOSjTKEHlkX/AefJaLpMmdaLzMTdW4Im+LqfFyuqw2VsUbI2CjWNDR4AUV034OnjFdy5ZVBeLc5PqPR7oiLzzaEREAXDmgihFRzXKIDBluezu1hi/dHwCx/7NWT9ni9FtkUt8l6nNqPKzwNYMLAA0bgvVEUToREQBERAEREAREQBERAEREARFwTTVAcrBvi94bLGZJ3hrR6k8AN5US2q6SoIKss1JpdKg9hviR3jyHqq/sF2W695jI4kitDI7JjBwaPgPNbatI2t9n5YmWzUpPbDlnttRtVaLzlbDCxwjLuxE3MuI0L9x400HOlVYmwWxLbE3rJKOtDhmdzAfot+J3rZ7K7KQWFlIxikI7Ujh2nf7W8h7Vvkv1KcfDqWI/wBxTQ099nMv7BERYjUUXtw42e93SuGQkjl8m4D/AKVeTHggEGoIqCN4Krzpd2cdLG21RirogRIBvj1r+E18ieC8ei/bNrmNslocA9uUTicnDc0/aG7iPDP0bY+NRGcfh4Zirl4V0oy9eUWWiIvONoREQBERAEREAREQBERAEREAREQBERAERai99pbLZq9dMxpH0Qau/dGa7GLk8JHHJJZZt11e8AEkgAZknIBVffXS0M22WGv25TT0YPiR4KK//Z3q79ZIyv3Yh/pJHmVshoZ4zN7UZZauOcQ5ZY+0PSTZbPVsXz8nBho0Hm/8gVXV4X9eF6P6pgcWn9VFk0D7Z3j7xopds/0UMbR1rkxn/Djyb5u1d5U81YdgsEULAyFjWMG5op/7Ks8Wij+mtz939/fuR8O63zvC9ivNl+i1raSW1wed0Te6PvO1d4Cg8VZEEDWNDWNDWtFAGigA5AL0RY7bp2vMmaa6o1rEUERFUWBERAcEKqNuOjdwLprE2rTm6EajmziPs+ld1sIrqb51SzEqtqjYsSKW2Z6SZ7NSK0tdMxuVSaSNpuz71OBoeas65Nq7JaqdVM3EfoO7LvQ6+S42g2TstsHz0Yx7pG5OHnv86qub56KJ2VNnkZK36rhgd8QfZ4LW3pr+X+V/T7/gzpX1f9l9fv8AkuJFQwvK9rvycbQxg3SDGzyJqAOQK21h6WrS2nWwwyc2ksP+oexQloLO4NNElrIdSTRcaKuLJ0uQH9LZ5mH7Ja8e0tPsW1h6TbvOr5G+MbvhVUvS3L4WWrUVP4kTJFGI9v7vP94aPEOHwXv/AG2u/wDa4vU/kq/Bs/S/4J+LD3RIEUedtvd4/vUXlX8l4SdIF3j+8A+DXH4Lqpsfwv8Ag47YL1RKEUNm6TbvGj5HeEbvjRa60dLVlHchtDjzwtH8RPsUlpbn8LIvUVL4kWGiqe09L7/1dkYOb5SfYGD3rUWrpRtzzRnUsrua2p8sRKujoLn2sfMresqXqXesa23hFEKyyRsH2nAe/VUl1t82v9sIPAGNvr2QQsixdF9ukNZOqjrqXOxHzwg5+al+DhHz2JEfxM5eSDLAvLpHsEVaSOlPCNtfaaD2qKXn0uPNRBZ2tG50jqn91oAHqVn3d0RxDOe0PfyjaGD1JcT7FKrs2LsMFMFnYSPpP7Z/zVTOkr6TkMamfqolTOve9bwqGGd7TqIhgZ4FwoPIlbW6Oii0PoZ5I4RwaMbveAPUq42tAFBkFyuS10ksVpRR1aSLeZtsily9H1is9D1fWvH0pe1/l7o9FKmtAFAAANAFyiyTslN5k8mmMIxWIrAREUCQREQBERAEREAREQBERAFq7bs7ZJf0lnhceOAV9RmiLqk10zjSfZo7X0b3e6pETmn7D3D2VotBefRtZGDE2S0DliZT2sqiLTXqLc+ZlE6K8eVEIt1xxsIAc/MVzI/2rQrhF7dMm1yeTaknwetmjDnAHQ8FILr2ejkPadIMwMi3f4tRFG6TiuCVUU3yTK7+jSyOaHOktJruxMpkeUdVu7N0aXeNY5Hfekd7hQIi8azU258zPUhRXjyo2tm2NsDO7ZYq8SK+9bezWOOPKONjPutA9wXKLPKcpdsuUYrpHsiIokgiIgCIiAIiIAiIgCIiAIiIAiIgP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46" descr="data:image/jpeg;base64,/9j/4AAQSkZJRgABAQAAAQABAAD/2wCEAAkGBxMTEhUUEhMSFhQWGB8aGRgWGBscHhwaGBoYHB8fHB0YHCggGBolHB0cJDEhJSkrLy4uGh80ODMsNygtLiwBCgoKDg0OGhAQGywkHyYsLCwsLzQvLTQsLCwsLCwsLCwsNCwsLywsLDQsLSwsLCwsLCwsLCwsLCwsLCwsLCwsLP/AABEIAMQA+QMBIgACEQEDEQH/xAAcAAEAAgIDAQAAAAAAAAAAAAAABgcEBQECAwj/xABJEAABAwEFBAcDCAcGBgMAAAABAAIDEQQFEiExBkFRYQcTIjJxgZGhscEUI0JSYnKC0TNDVJKy4fAWRFOiwtIVJHODk/EXJTT/xAAZAQEAAwEBAAAAAAAAAAAAAAAAAgMEAQX/xAAwEQACAgEEAAQEBQQDAAAAAAAAAQIDEQQSITETMkFRQoGh8BQiUmGRM7HR8VNicf/aAAwDAQACEQMRAD8AvFERAEReNstTImOkkc1jGipc40AQHstNf+09lsY+flAdSoYM3H8Iz8yoDtH0gTTkx2L5qLTrT33fdB7g9T4KKQ3JUlznEvNSSe04nid5PMq+Onk+yt2JEvvDpOnkJFls7WN3PlNXH8Lch6lR62X7eE3ftMoB3RnAP8lD7Vl2WwuBqRVtOH9UWxhsrHd0g+8eKv8ABiivxGyGWiySP77nv++S7+IlYz7up9EeinUlmjFakZLzlu5hHCqbUMkIifLF+jlmj+5I5vuK2tj26vGAik7pG8JQHe3X2rvecJYQKF3HLXhRYNoYAKvbh/rgouvJJSJzcnS8wkNtcJb9uI1Hm05jyJ8FYl03vBaW44JWPG+hzHiNQvnaawg5jPmFiWW1y2eTHG98b26OaaHz4jkclTKsmpH1Eiq/YnpUbKRDbg1jzk2UZNP3h9A89PBWe01zGiqawTOURFwBERAEREAREQBERAEREAREQBERAERdZHhoLnEAAVJOgA1JQGPed4RwRukldRrfUncAN5PBVNfl5zW5+OUYYm5sirk37Ttzn09N3E7DaG+haX9a40hZlE088sZH1iNOAPMrCs0GNoyPV8xm7+S9GihRW6XZmsszwjrdAaTpkMgAN/FbWOMAloPaOhPPkta2gJDakuNKilQDXNZUN0lsRc6YipqdSSBl8VdMrRkSx4R3q+HgsK2RYaO6oaZk+3nVb2yhj2Ym5uYMJIArQE5nnzUfvO/u02PAAHGgkc/IUOuHDX2rJKW0sRj3dIMReY3hpqSZDkOYyIAIAWXBaY5BhIbTg4EU37/Wqy5op5sEbHHAK4njR/Dskaf1Ram+bmms4BdQsOWJoGW4VA3KLm+zqR2tthPVhtaP0Br45Ebwo3arfI89XI1lRlQ5VPwWRNfsrKAsOGlQ7UcMQNFgWu2YwHkDE04SaZFp0I9yuUXtyczzgxXSujdhyzOQrXX+a4tbQ9uLCWuGRqMisiOxNPaGTRm4j3NWylkaWgO8ARvPwKhujI70Q+aMblOujnpAdZS2C0EusxNA7fF4cWct27gotfUXVkClKjXn+S1xIpUBVSiWJn1ZFKHNDmkFpFQRmCDoQu6pjok2z6p7bHO75t5+acT3HH6P3Tu4HxVzqhrBNMIiLh0IiIAiIgCIiAIiIAiIgCIiAKu+lbaIsa2yxntPGKUjcwHJv4j7BzVgWiZrGOe40a0FxPAAVKoB96Ce1STzNJxkuw10A7rfACg8lr0dW+W59IpulhYMmzNwhsk5IYM2g7zrkNV7WraLH3TRu5u7Tfuqo/brQ+Vxe4+HADkFuNn7nxkkjIDQ657zw8Oa9SSS5ZmRu9nu09u9sgNS4AEAbqAmvitttNe8TGBjHNq2m6tMxu3kgaLW7H2asZYciHBpOVQ05DLduWVfF1uZk5oOeRbryrTMLNLDnyTXRmbIXhUSAA5txiopvOVONPcvO79mI5CXiWr8RxV4E1AArkQF3uG6cTZJXDBJQgO4ACoqN5DhxXNmhnBxdW8A07rXZ51rQDeseoa3E4rglLbC2OHA11MLaYlArx2kMplsoaxwwkxyVIq5oqQdxBAOa4vV8lMIme490szBFa0B45LRWVxbaYqML34wA0Z5E0oANciVkld6FmzCyaSC0yNyLiWEEUr5EZg76VWXd90iRpFXCpBw1IGZoKDTXLzU6g6N3ukmBLY4iewe87hpw8xuW0u3o3bG4F9oc8NNQAzD6nGTqpwnKIccleyWMMZRpyru3ePJa+12qMaB1R9XMU48grL2m2PloXQMjk300eeQ3H1VZl4a4tdHgdiDcLwd5pQjcpblk5ho0VqtBkzJzrvXWzsqxw3qdWnovt5qGxwNb/1K55b6cl52fosvBrgcMNN/zm70Vu6PudwyARuoeYX0R0abTfLbIC8/PRdiTn9V3mPaCqmvno3t1njkneIurjBcaPqaDgKLz6L79Nlt8dT83N82/wDF3T5Op5EquXKJo+i0RFUSCIiAIiIAiIgCIiAIiIAiIgIj0o3h1Vhc0ayuDB4an2BU3ZrMXZAgVND4DU+AGasLphtFZbNHua1zz+ItA/hPqoddc8ccWMtcZHEt1pkcJy/P817GkjtqT9zHa8zMN8IY0u36M8SppsRdL2NxvNcRxEHy38VFn2fE1uGpo8j4ioVi3JMBC51C7CKkDMkgaeClfJ7TkTXX/Z2wWlk1nczE9tJISDhIyzLh3fEjmtjYb0jcS750gbq4vIHXLjkF7dbibiZGXOI393PlvK1l5TSxwuGKh17IAAp5ZlZ+1hkz1PSHGxzo2xuDmmmHLMnmMmnPh6rBvq+bRK8Njc9taUa0+yvmoVdFjMscsriC90hHoAa04F1RXkpY5rmhklCHUBzrw5abl5eqk4zcTXTDcjWXTYHzPfRwOLstGLOtRurv0VpbMbNx2VtaB0ru8/8A0jg0e1aPYO5gHdcQOy3Ub3uzJ5dk+1TlV1LK3MlNYeDR7WbTRWKLE/tSOrgjrTERzoaAcVA49vbTNSjgwk6NbkPM6jU+QWs2rnfarVLKKFrKNbXQNBNPU1Pmsq4rhc/DKwVJ9lOB8aahFY2+CmRLdm76tj5SZMLrPSjXBvaLuNRoPEei9dt9lGWxjZYgBMxwNad5rSKg8xTI+SybvY2CIVcwEmlCQKVpu/kNV3uzaOF1oFna4F7mlwAPD8xVaYrjPqRT9GSNRfb6/ZLLB80Wte6vadnhaNSBoTmpQqh6b7aWywM3GMu88VB6LtaTlyTl0VleV6TTvLpZpZKn6byfQE0A5BYIcQQRkRmDzC7NC4OqsaOH1HsrefymxwTb3xgn7wycPJwK2qgHQpasV3mP/CleB4Oo/wB7nKfqh9kwiIuAIiIAiIgCIiAIiIAiIgKf6WZD8sH2Y2j2uKhgdio0bh7d/vVg9IjB8seDq+z5eIqR4aFVzDJStMjx5L3NP/SX/hhs8zJFs3bcMjQ6hBOfMVFfPgptdDmOxGyuB4t4Dj6blWcEuE5aEHI8sJ/rwW42Yv0wzB3acDkQNcPxIXLa202jsWS+74po3vwB+A17DzUA8WkaJ8me9jg4YX7w+hC37YonN61zn4HgEAn4fBaqe3RPkwB0YZTM7q7s60GeSybs+hPBl7NXbH1T2OZBRxI7IGtM9dCvSzbL/N4JpajEaE5kjMjPjT3LW3lYTLHR0dZA0OY9tQSGij6tAq07wKmq6vvtjrMxkPWGSGjmucKAkHOufCuSy31xnyy6uTj0TS6rAyCMMjrh1FTVL4tHVwSv4MPrTL2rvds2OJjvrNB9VhbVgfJJQdC3PwqFnlwmWrllX2q3QtiMcbC5z3NJNaZNOnHOvFbyK9+pjOIDE5poKUawaACugzChV+Xg+ydmIUc8ZP4AcPtc1FbVfVokFJJXvFCO0a5Hx81GmluKlkqmnngmN83kHkgSl5oQBWvicshUnmtXsftAyK0RGSAPk61tJMRaWgkNpQZHKuqisEhaQRqCtvCGvmDm0FHMJB1riFaexaqq9reDjaXZ9Pqlenf/APTZv+k7+NXUqa6coy602YNBJMR/jUalmRZLoq9oXMoWVa7A+IgSMLTrQrFlWiUcIrT5Lg6BpPmrU3hI0+rSrUVV9A8REVpdxe3+Eq1Fll2WIIiKJ0IiIAiIgCIiAIiIAiIgIFt/Y2utVnxOw9YxzA7g5pBH8XvUJt2zU7WtxNa3Nx8SCAQTw0PqrE6TrGXWQSt70Lw/yPZPlnXyWJcm08U7Gwzto5wDa11JFNRm0khelTZJVJx5x2ZbIre8lU2yzuaSHtwloJbU5nP2r0uW8Gw2iN72nCDXPhx5qSXts7JMZHQuZ1kT6OiFQRqRhqe15c1E2F76x5V3A614CvuW1SUkV9Extu18z3OLH4maDsUDd9XA1qPCniVEbLeZ60l1SD3q5Vqak789dSsZ12zYmx9XKC8d2hq4CuYG8ChWRZblkLo8bSzHlGHfrHVoByzoM6Knao9FiLHuzaR8TYAXOcxzSSS7tULjTWugoPIrIvGdjpC5hFHHFlx9FXjpZYHiOVpjIOYcNPAcPBbya9mtGFoqfreXs8FlnV6osiy3bmPzEdPqheG07gLLITSlBWumoCx9jbU19lbhJOGoNaV47t2a99qrOZLHaGgYj1TiBxLRiA8yAsE49ouTKA2ms561jXEYaYQ890DETU/hNVrIrMXTOjYGO7wBFQCMxUb6bx5KYXU2KeMPeHdUKE4c6htMQOIjOm8bit7spFYHSmWMijKZyHtHiMzRoFBQBShNxrw00ypsrW9Lkks72hwrUA6EZndQ60y9V7WK1OE0bSyPNzcqDeRoVdN40tZe1zIcAJDJN9CKA11BB3jJVhYdmKXjBC18b2umHcdiIax1XV4dkH0K0wUXH9zmcs+hFWnSaR8rs9Q2oiJqa171BT8VDpuVlqr+lewudabO9uWFhFeeJU0tKfJOfRDdoWtaayBxrnUDIu5cK6qITa6UruW9vdrnvo97i5opnp/WnotNbYqaV4LVOSceCqPZdXQrFSwvkOQfKaV4NDW++qnEl5wt700Q8XtHxVIWHo0t72NPVxgEVGJ4356ZrYR9FFsOr7OPMn3NXFp6WsysX38yDvszhQLZdf1lGtps/wD5Gfmun9o7J+0wf+Rv5qsW9Edp3z2fyDz8F2/+IrR+0QfuuXfA03/J9DnjX/o+paLb7sx0tEB/7jPzWTDa43d17HfdcD7iqhd0SWrdNZz+/wD7ViTdFdtGnUO/FT3hPw9D6s+g8e5dwLvRUUNkL2g/RtmFP8KWnucFwdpb3sv6R1oaB/jR1H7xGfqn4Hd5Jp/fzH4vHmi0Xsip67uludv6aCKQcWuLD7nD2KYXP0kWKagc50LuEgy/eFQqZ6O6HaLYamqXTJii6QytcA5rg5p0INQfAjVd1mLwiIgPG2WZskb43d17S0+BFFQd52d0ExjcO1G4ium/3L6CUC6SbjxhsrQKE0ceDtGnwOh8ls0du2W1+pRfDKyirrWA5wc0uB+3mcQ1INM21XWa0tdlJm6vfbTXiR9L2LtMcBcxzc8wajMfzXj1bQK6jQtrQgnUjiCvWMqZv7DYLRLEOrma58ZxMIf2gKZipz4eiwb8sz2xxOcJA8klxL8VSXa01YSa68l42S1OiIkb361GZFPTI7h5Ld3ZtEY3PdNWRs4qQajEWigqRkBuKpkpLlFiZqjausjw2pxfI4ARSPkNGUqaOJG/MeYWJbLQWRNYDG7C3MtA3knXf48FInWqBkvX2l0Dw4Ujia0Oa1hqCaCgxZEZ8isC8bysTXNENkkFHB2Fz20Ipp3SRx36qv16Jmz6IL5ey1Phc12CVoNaZNcO6TwBrTxoroIXzlZbsjkc0idzC84WkkVD+YxABo8eCujZC95HxBlrLBM04cQcCH0pQ8ncR+dFi1NTzuRdCS6Kc23uyawWqSCNxZDLV7KZBzXE9mo4Gop4cVorNZnPe0B5Djv3ZaAbyd3mvo/aXZ6C2wmKdpI1a4ZOa7i08fYq5m6HSBRlpDjiyLm0AbuqATU86+S7XbFrEhKL9DRbHSvs9ofBNI1nMvAAduz+l5Kd7AbMQMldamPMlKsa/KhJ75FBrurXiFrbq6I248dqnMmdcLBStCciTU0IppzUjvy9I4WtslmAAGFrsPdYzhl9Kn9ZrktrbVfr37EUtvLJaoL0jxjExx0DTlXXPhqTmp0ohty0YmONBRpzO7PVZ61mROzylS3i5zQXPGbjvC6bF3SbXboYyKsacch4NZmfU0b5rjae9RIcLe63fxP5K0uiXZw2ezdfIKSz0NDq2Md0eJ73mFZY8EILJOwiIqC4IiIAiIgCIiA1F5bMWSevW2eIk7w0A+rc1DL66Jo3VNlmcw/UkGJvk4doedVZSK6vUWV+VlU6a59ooN8F43S+vbjaTqO1E8891fGhVh7HdIkVqIinAimOQz7DzyJ7p5H1U2nha9pa9oc0ihBFQRzBVS7f9Hoia60WQExjN8WuEcW8W8ty2Rtq1H5bFiXuZnXZRzB5XsW6irvot2wdOPks7qyMbVjzq9o1B4uHHePBWIsNtUqpOMjXXYrI7kF5WmBsjHMeAWuFCDvBXqirJlQ7bbOva6oq5zG51Gb465OFNSK0cPA71B3MIGmo37x8V9GXjYWytociM2u4H4jiN4VQ7V3QcTjGWv6pxEjWmuCprXLPDWpz0rRetpdRuW1mO2va8ojbbVhaKAGhBz7wpTLhTmuX9Vhzxh2E5FtM6ZAUJruNaei8zlVoo4HPL+a6GyOOeZ3CmeVaaVFPDetmCtMQ2RgJOT6Z6EEGmhaSKtz1HBbez3uxjXBsLXvcKAtFacKVNaclqZLE9lHCpPGjtRUUqubHay0OBjDnuzDhk5p8hpyyUHHJLJl2iLHBjmjhBrlmWuoDSlAORWybKy0sYx0Y7FBKWCgwt3ZAEk5ZrURtJdiaxz8Rq3LNrjnoK1zUuu2wyvjoX4H78qOqND2W0cN1KDeqpJIkd335abKWNhmPUnQSAv1I7OJ5qKDnv0Ugi2otYzf8lDaVxAONfPGKeVVEnXcHVDpGEnLHUVyOmGgrx13lbKyuEZaIgJCO885DPgMyT4eqplVB+hJTZlXlbLZPRotrGtJqREylW8A6ta+YXF03aIsUjnFxdTM50A4U3rYTsNMzqtXFdrvlDS2Zwa9zQWAClagV+KjhbWlwcbbfJZ6qjpltjhLDGHENMZLhx7WXuVrqvdstmJLfeDGjswxxNEj6by55LW8XEU8KrBDs0zWUQ7o42SNrmEsg/wCXidU/bcMw0ctCeWW9XkAse7rDHBG2KJoaxgoAP61Jz81krkpZZ1LAREUToREQBERAEREAREQBcEVyOi5RAULtHZv+G3pijya14lYPsONS3y7TfABXh8ubxHqFTXS7KH3hhbmWxsaR9o1NPQj1Vmf8GP1vZ/NelqcSrrlLvH+DDp8xnNR6ySNdXvABJIAGZJ0AHFdlTfSRtm60PNlsxPUg0cW5mR1dBTVtfUrHRRK6WF8zTdaq45Z77c9IzpC6CxuLY9HSjV3Jn1W89Ty3++wGwEwItFoe+EU7MbcnGu9/1R9nXw37fo/2CbZw2e0gOnObWnSP83893tU/Wq3URrj4dPXq/f7/ANFFdMpvxLfkvYru+tjohiMjXAHSaMZD77Po+Iy8NFEr42dfC4lh61pzDsqn1OfvV4rQX7snBaGkZxuOdW6V5t0PsUadW08SLJ0/pKUZK4uDW6ndTPdxW6sUUwFDHpvoMvTNba+NhbZFnBSQb8JAPofgtGyxyMOCeN4qdX4mkefBb1OM1+Vooaa7LL6PLRWF8ZbgLH1pSmTgM/UH1ClapS6pprJI2WF4NO8wu1H1TXJ3IjRWrc20ENoaC1wa46scc68uK83U0tS3LpmmqaawQXa272wzSVDW9Z2mkDUE11LaAg8+C09lvItdU1fQU4Upww1B9ity9LrhtDMEzGvbqK7jxB3FaN2xUTaiJ7mA7qA/kra9TDbiRGVTzlEVNqxAHMf14Lb7GWZ0kxkJcWR+hcRp5A19FtY9jY/1kj3DgAG18dSpBZLKyJgZG0NaNAFC3UR2tROwrecs9kRFiLwiIgCIiAIiIAiIgCIiAIiIAsK+bzZZoXzSGjWCvidwHMnJZNonbG1z3uDWtFSTkAAqP222nkvKdsMDXGIOpG3e92mIjdlWg3CvFadNp3bL9l2UX3KuP7+hxsbZH3hefWyCoDzNJwFD2W+tAOQ5K9VHdh9mhYbOGGhlf2pHD63Achp6nepEu6u5WT/L0uEc01ThDnt8shPSntEbNZhFGaSz1aCNzBTEfaAPHktD0SbLA/8AOSjTKEHlkX/AefJaLpMmdaLzMTdW4Im+LqfFyuqw2VsUbI2CjWNDR4AUV034OnjFdy5ZVBeLc5PqPR7oiLzzaEREAXDmgihFRzXKIDBluezu1hi/dHwCx/7NWT9ni9FtkUt8l6nNqPKzwNYMLAA0bgvVEUToREQBERAEREAREQBERAEREARFwTTVAcrBvi94bLGZJ3hrR6k8AN5US2q6SoIKss1JpdKg9hviR3jyHqq/sF2W695jI4kitDI7JjBwaPgPNbatI2t9n5YmWzUpPbDlnttRtVaLzlbDCxwjLuxE3MuI0L9x400HOlVYmwWxLbE3rJKOtDhmdzAfot+J3rZ7K7KQWFlIxikI7Ujh2nf7W8h7Vvkv1KcfDqWI/wBxTQ099nMv7BERYjUUXtw42e93SuGQkjl8m4D/AKVeTHggEGoIqCN4Krzpd2cdLG21RirogRIBvj1r+E18ieC8ei/bNrmNslocA9uUTicnDc0/aG7iPDP0bY+NRGcfh4Zirl4V0oy9eUWWiIvONoREQBERAEREAREQBERAEREAREQBERAERai99pbLZq9dMxpH0Qau/dGa7GLk8JHHJJZZt11e8AEkgAZknIBVffXS0M22WGv25TT0YPiR4KK//Z3q79ZIyv3Yh/pJHmVshoZ4zN7UZZauOcQ5ZY+0PSTZbPVsXz8nBho0Hm/8gVXV4X9eF6P6pgcWn9VFk0D7Z3j7xopds/0UMbR1rkxn/Djyb5u1d5U81YdgsEULAyFjWMG5op/7Ks8Wij+mtz939/fuR8O63zvC9ivNl+i1raSW1wed0Te6PvO1d4Cg8VZEEDWNDWNDWtFAGigA5AL0RY7bp2vMmaa6o1rEUERFUWBERAcEKqNuOjdwLprE2rTm6EajmziPs+ld1sIrqb51SzEqtqjYsSKW2Z6SZ7NSK0tdMxuVSaSNpuz71OBoeas65Nq7JaqdVM3EfoO7LvQ6+S42g2TstsHz0Yx7pG5OHnv86qub56KJ2VNnkZK36rhgd8QfZ4LW3pr+X+V/T7/gzpX1f9l9fv8AkuJFQwvK9rvycbQxg3SDGzyJqAOQK21h6WrS2nWwwyc2ksP+oexQloLO4NNElrIdSTRcaKuLJ0uQH9LZ5mH7Ja8e0tPsW1h6TbvOr5G+MbvhVUvS3L4WWrUVP4kTJFGI9v7vP94aPEOHwXv/AG2u/wDa4vU/kq/Bs/S/4J+LD3RIEUedtvd4/vUXlX8l4SdIF3j+8A+DXH4Lqpsfwv8Ag47YL1RKEUNm6TbvGj5HeEbvjRa60dLVlHchtDjzwtH8RPsUlpbn8LIvUVL4kWGiqe09L7/1dkYOb5SfYGD3rUWrpRtzzRnUsrua2p8sRKujoLn2sfMresqXqXesa23hFEKyyRsH2nAe/VUl1t82v9sIPAGNvr2QQsixdF9ukNZOqjrqXOxHzwg5+al+DhHz2JEfxM5eSDLAvLpHsEVaSOlPCNtfaaD2qKXn0uPNRBZ2tG50jqn91oAHqVn3d0RxDOe0PfyjaGD1JcT7FKrs2LsMFMFnYSPpP7Z/zVTOkr6TkMamfqolTOve9bwqGGd7TqIhgZ4FwoPIlbW6Oii0PoZ5I4RwaMbveAPUq42tAFBkFyuS10ksVpRR1aSLeZtsily9H1is9D1fWvH0pe1/l7o9FKmtAFAAANAFyiyTslN5k8mmMIxWIrAREUCQREQBERAEREAREQBERAFq7bs7ZJf0lnhceOAV9RmiLqk10zjSfZo7X0b3e6pETmn7D3D2VotBefRtZGDE2S0DliZT2sqiLTXqLc+ZlE6K8eVEIt1xxsIAc/MVzI/2rQrhF7dMm1yeTaknwetmjDnAHQ8FILr2ejkPadIMwMi3f4tRFG6TiuCVUU3yTK7+jSyOaHOktJruxMpkeUdVu7N0aXeNY5Hfekd7hQIi8azU258zPUhRXjyo2tm2NsDO7ZYq8SK+9bezWOOPKONjPutA9wXKLPKcpdsuUYrpHsiIokgiIgCIiAIiIAiIgCIiAIiIAiIgP//Z"/>
          <p:cNvSpPr>
            <a:spLocks noChangeAspect="1" noChangeArrowheads="1"/>
          </p:cNvSpPr>
          <p:nvPr/>
        </p:nvSpPr>
        <p:spPr bwMode="auto">
          <a:xfrm>
            <a:off x="2151880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8" descr="GlobusWORLD_logo_notext"/>
          <p:cNvSpPr>
            <a:spLocks noChangeAspect="1" noChangeArrowheads="1"/>
          </p:cNvSpPr>
          <p:nvPr/>
        </p:nvSpPr>
        <p:spPr bwMode="auto">
          <a:xfrm>
            <a:off x="2304280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50" descr="GlobusWORLD_logo_notext"/>
          <p:cNvSpPr>
            <a:spLocks noChangeAspect="1" noChangeArrowheads="1"/>
          </p:cNvSpPr>
          <p:nvPr/>
        </p:nvSpPr>
        <p:spPr bwMode="auto">
          <a:xfrm>
            <a:off x="2456680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52" descr="GlobusWORLD_logo_notext"/>
          <p:cNvSpPr>
            <a:spLocks noChangeAspect="1" noChangeArrowheads="1"/>
          </p:cNvSpPr>
          <p:nvPr/>
        </p:nvSpPr>
        <p:spPr bwMode="auto">
          <a:xfrm>
            <a:off x="2609080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221" name="Picture 53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3" t="31581" r="37792" b="54072"/>
          <a:stretch/>
        </p:blipFill>
        <p:spPr bwMode="auto">
          <a:xfrm>
            <a:off x="5844160" y="4411761"/>
            <a:ext cx="1545566" cy="120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30" descr="http://www.e-sciencetalk.org/e-concertation/e-sciencetalk-header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t="10534" r="2040" b="1849"/>
          <a:stretch/>
        </p:blipFill>
        <p:spPr bwMode="auto">
          <a:xfrm>
            <a:off x="3196676" y="3631832"/>
            <a:ext cx="3175524" cy="63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5" name="Picture 57" descr="http://asmcgough.files.wordpress.com/2013/05/htcondor_week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51" y="4983616"/>
            <a:ext cx="1212095" cy="47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7" name="Picture 59" descr="http://insidehpc.com/images/universities/ncsa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56513"/>
            <a:ext cx="1096430" cy="74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9" name="Picture 61" descr="http://www.ipdps.org/ipdps2013/images/IPDPS2012_Logo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92" y="3929686"/>
            <a:ext cx="2144536" cy="95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3" name="Picture 65" descr="http://www.sdsc.edu/assets/images/news_items/PR050913_xsede13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56" y="5703571"/>
            <a:ext cx="2762096" cy="7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Picture 40" descr="http://www.sdsc.edu/assets/images/news_items/PR062413_osg_logo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" y="5454558"/>
            <a:ext cx="1924812" cy="93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Conference coverage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634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550" y="0"/>
            <a:ext cx="8229600" cy="818710"/>
          </a:xfrm>
        </p:spPr>
        <p:txBody>
          <a:bodyPr/>
          <a:lstStyle/>
          <a:p>
            <a:r>
              <a:rPr lang="en-US" sz="3600" b="1" dirty="0" smtClean="0"/>
              <a:t>Metrics &amp; analysis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718810"/>
            <a:ext cx="8390275" cy="4407353"/>
          </a:xfrm>
        </p:spPr>
        <p:txBody>
          <a:bodyPr/>
          <a:lstStyle/>
          <a:p>
            <a:r>
              <a:rPr lang="en-US" dirty="0" smtClean="0"/>
              <a:t>Newsletter subscriber numbers, some indication of how these subscribers interact with the newsletter.</a:t>
            </a:r>
          </a:p>
          <a:p>
            <a:endParaRPr lang="en-US" dirty="0" smtClean="0"/>
          </a:p>
          <a:p>
            <a:r>
              <a:rPr lang="en-US" dirty="0" smtClean="0"/>
              <a:t>Readership survey, conducted annually.</a:t>
            </a:r>
          </a:p>
          <a:p>
            <a:endParaRPr lang="en-US" dirty="0" smtClean="0"/>
          </a:p>
          <a:p>
            <a:r>
              <a:rPr lang="en-US" dirty="0" smtClean="0"/>
              <a:t>Website statistics from Google Analytics.</a:t>
            </a:r>
          </a:p>
          <a:p>
            <a:endParaRPr lang="en-US" dirty="0" smtClean="0"/>
          </a:p>
          <a:p>
            <a:r>
              <a:rPr lang="en-US" dirty="0" smtClean="0"/>
              <a:t>Social media interactions.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8B54B761-084D-4DCC-B215-317297BF97FF}" type="slidenum">
              <a:rPr lang="en-US" sz="1200" b="1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38"/>
            <a:ext cx="8229600" cy="843077"/>
          </a:xfrm>
        </p:spPr>
        <p:txBody>
          <a:bodyPr/>
          <a:lstStyle/>
          <a:p>
            <a:r>
              <a:rPr lang="en-US" sz="3600" b="1" dirty="0" smtClean="0"/>
              <a:t>Subscribers</a:t>
            </a:r>
            <a:endParaRPr lang="en-US" sz="36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652121" y="1659504"/>
            <a:ext cx="3267604" cy="370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dirty="0" smtClean="0"/>
              <a:t>8,784 newsletter subscribers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Subscriber numbers had reached a plateau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Growth has now resumed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Changing ways in which people access our content…</a:t>
            </a:r>
            <a:endParaRPr lang="en-US" sz="1800" dirty="0"/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endParaRPr lang="en-US" sz="1800" dirty="0" smtClean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892457"/>
              </p:ext>
            </p:extLst>
          </p:nvPr>
        </p:nvGraphicFramePr>
        <p:xfrm>
          <a:off x="343324" y="1316122"/>
          <a:ext cx="5128775" cy="485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6585" y="1358770"/>
            <a:ext cx="8505944" cy="4905545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Objectives</a:t>
            </a:r>
            <a:endParaRPr lang="en-US" sz="3600" dirty="0" smtClean="0"/>
          </a:p>
          <a:p>
            <a:r>
              <a:rPr lang="en-US" sz="3600" dirty="0" smtClean="0"/>
              <a:t>WP3 Overview</a:t>
            </a:r>
          </a:p>
          <a:p>
            <a:r>
              <a:rPr lang="en-US" sz="3600" dirty="0" smtClean="0"/>
              <a:t>Structure</a:t>
            </a:r>
          </a:p>
          <a:p>
            <a:r>
              <a:rPr lang="en-US" sz="3600" dirty="0" smtClean="0"/>
              <a:t>Challenges</a:t>
            </a:r>
            <a:endParaRPr lang="en-US" sz="3600" dirty="0" smtClean="0"/>
          </a:p>
          <a:p>
            <a:r>
              <a:rPr lang="en-US" sz="3600" dirty="0" smtClean="0"/>
              <a:t>A typical </a:t>
            </a:r>
            <a:r>
              <a:rPr lang="en-US" sz="3600" dirty="0" smtClean="0"/>
              <a:t>issue</a:t>
            </a:r>
            <a:endParaRPr lang="en-US" sz="3600" dirty="0" smtClean="0"/>
          </a:p>
          <a:p>
            <a:r>
              <a:rPr lang="en-US" sz="3600" dirty="0" smtClean="0"/>
              <a:t>Top </a:t>
            </a:r>
            <a:r>
              <a:rPr lang="en-US" sz="3600" dirty="0" smtClean="0"/>
              <a:t>stories</a:t>
            </a:r>
            <a:endParaRPr lang="en-US" sz="3600" dirty="0" smtClean="0"/>
          </a:p>
          <a:p>
            <a:r>
              <a:rPr lang="en-US" sz="3600" dirty="0"/>
              <a:t>C</a:t>
            </a:r>
            <a:r>
              <a:rPr lang="en-US" sz="3600" dirty="0" smtClean="0"/>
              <a:t>onference </a:t>
            </a:r>
            <a:r>
              <a:rPr lang="en-US" sz="3600" dirty="0" smtClean="0"/>
              <a:t>coverage</a:t>
            </a:r>
            <a:endParaRPr lang="en-US" sz="3600" dirty="0" smtClean="0"/>
          </a:p>
          <a:p>
            <a:r>
              <a:rPr lang="en-US" sz="3600" dirty="0" smtClean="0"/>
              <a:t>Metrics and readership </a:t>
            </a:r>
            <a:r>
              <a:rPr lang="en-US" sz="3600" dirty="0" smtClean="0"/>
              <a:t>survey</a:t>
            </a:r>
            <a:endParaRPr lang="en-US" sz="3600" dirty="0" smtClean="0"/>
          </a:p>
          <a:p>
            <a:r>
              <a:rPr lang="en-US" sz="3600" dirty="0" smtClean="0"/>
              <a:t>Summary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079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205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Social media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183927" y="5305764"/>
            <a:ext cx="269266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1796 Twitter followers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21850" y="5634245"/>
            <a:ext cx="269266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1297 Facebook likes</a:t>
            </a:r>
            <a:endParaRPr lang="en-US" sz="1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462925" y="4644135"/>
            <a:ext cx="256457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070177" y="4832092"/>
            <a:ext cx="280361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FF6600"/>
                </a:solidFill>
              </a:rPr>
              <a:t>Klout</a:t>
            </a:r>
            <a:r>
              <a:rPr lang="en-US" b="1" dirty="0" smtClean="0">
                <a:solidFill>
                  <a:srgbClr val="FF6600"/>
                </a:solidFill>
              </a:rPr>
              <a:t> score: 56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86535" y="5011213"/>
            <a:ext cx="2870520" cy="142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dirty="0" smtClean="0"/>
              <a:t>News aggregator sites also very important</a:t>
            </a:r>
            <a:r>
              <a:rPr lang="en-US" sz="1100" dirty="0" smtClean="0"/>
              <a:t>. </a:t>
            </a:r>
          </a:p>
          <a:p>
            <a:pPr>
              <a:buNone/>
            </a:pPr>
            <a:r>
              <a:rPr lang="en-US" sz="1400" dirty="0" smtClean="0"/>
              <a:t>(e.g. </a:t>
            </a:r>
            <a:r>
              <a:rPr lang="en-US" sz="1400" dirty="0" err="1" smtClean="0"/>
              <a:t>Reddit</a:t>
            </a:r>
            <a:r>
              <a:rPr lang="en-US" sz="1400" dirty="0" smtClean="0"/>
              <a:t>, </a:t>
            </a:r>
            <a:r>
              <a:rPr lang="en-US" sz="1400" dirty="0" err="1" smtClean="0"/>
              <a:t>StumbleUpon</a:t>
            </a:r>
            <a:r>
              <a:rPr lang="en-US" sz="1400" dirty="0" smtClean="0"/>
              <a:t>, Slashdot, </a:t>
            </a:r>
            <a:r>
              <a:rPr lang="en-US" sz="1400" dirty="0" err="1" smtClean="0"/>
              <a:t>Digg</a:t>
            </a:r>
            <a:r>
              <a:rPr lang="en-US" sz="1400" dirty="0" smtClean="0"/>
              <a:t>, </a:t>
            </a:r>
            <a:r>
              <a:rPr lang="en-US" sz="1400" dirty="0" err="1" smtClean="0"/>
              <a:t>Paper.le</a:t>
            </a:r>
            <a:r>
              <a:rPr lang="en-US" sz="1400" dirty="0" smtClean="0"/>
              <a:t>, etc.)</a:t>
            </a:r>
            <a:endParaRPr lang="en-US" sz="1400" i="1" dirty="0" smtClean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943397"/>
              </p:ext>
            </p:extLst>
          </p:nvPr>
        </p:nvGraphicFramePr>
        <p:xfrm>
          <a:off x="386535" y="1170017"/>
          <a:ext cx="3924300" cy="359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851" t="1851" r="847" b="2393"/>
          <a:stretch/>
        </p:blipFill>
        <p:spPr>
          <a:xfrm>
            <a:off x="4572000" y="1325223"/>
            <a:ext cx="3492000" cy="31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05" y="7938"/>
            <a:ext cx="8229600" cy="855777"/>
          </a:xfrm>
        </p:spPr>
        <p:txBody>
          <a:bodyPr/>
          <a:lstStyle/>
          <a:p>
            <a:r>
              <a:rPr lang="en-US" sz="3600" b="1" dirty="0" smtClean="0"/>
              <a:t>Web stats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25" y="1493785"/>
            <a:ext cx="4789875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i="1" dirty="0" smtClean="0"/>
              <a:t>From the end of November, onwards…</a:t>
            </a:r>
          </a:p>
          <a:p>
            <a:pPr lvl="1"/>
            <a:endParaRPr lang="en-US" sz="1400" dirty="0"/>
          </a:p>
          <a:p>
            <a:pPr lvl="1"/>
            <a:r>
              <a:rPr lang="en-US" sz="2000" b="1" dirty="0" smtClean="0"/>
              <a:t>More than doubled page views!</a:t>
            </a:r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Visitors up 40%</a:t>
            </a:r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Average time spent on site up and number of pages viewed per visit both up by half.</a:t>
            </a:r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Number of unique visitors up by one third.</a:t>
            </a:r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Bounce rate down 6.5%</a:t>
            </a:r>
          </a:p>
          <a:p>
            <a:pPr lvl="1"/>
            <a:endParaRPr lang="en-US" sz="1000" dirty="0" smtClean="0"/>
          </a:p>
          <a:p>
            <a:pPr lvl="1"/>
            <a:endParaRPr lang="en-US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237434"/>
              </p:ext>
            </p:extLst>
          </p:nvPr>
        </p:nvGraphicFramePr>
        <p:xfrm>
          <a:off x="5562110" y="1943835"/>
          <a:ext cx="3346850" cy="2610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6462210" y="4457146"/>
            <a:ext cx="21061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Page views by project year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562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440" y="20638"/>
            <a:ext cx="8229600" cy="843077"/>
          </a:xfrm>
        </p:spPr>
        <p:txBody>
          <a:bodyPr/>
          <a:lstStyle/>
          <a:p>
            <a:r>
              <a:rPr lang="en-US" sz="3600" b="1" dirty="0" smtClean="0"/>
              <a:t>Readership survey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Ran survey in May </a:t>
            </a:r>
          </a:p>
          <a:p>
            <a:endParaRPr lang="en-US" sz="1800" dirty="0"/>
          </a:p>
          <a:p>
            <a:r>
              <a:rPr lang="en-US" sz="1800" dirty="0" smtClean="0"/>
              <a:t>17 questions, predominately multiple choice</a:t>
            </a: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Over 100 respondents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We asked readers for their age, profession, gender, interests, what they liked about </a:t>
            </a:r>
            <a:r>
              <a:rPr lang="en-GB" sz="1800" dirty="0" err="1" smtClean="0"/>
              <a:t>iSGTW</a:t>
            </a:r>
            <a:r>
              <a:rPr lang="en-GB" sz="1800" dirty="0" smtClean="0"/>
              <a:t>, how they access/use our website, etc</a:t>
            </a:r>
            <a:r>
              <a:rPr lang="en-GB" sz="1800" dirty="0"/>
              <a:t>.</a:t>
            </a:r>
            <a:endParaRPr lang="en-GB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Newsletter main source of traffic, but social media becoming more important</a:t>
            </a:r>
          </a:p>
          <a:p>
            <a:endParaRPr lang="en-US" sz="1800" dirty="0"/>
          </a:p>
          <a:p>
            <a:r>
              <a:rPr lang="en-US" sz="1800" dirty="0" smtClean="0"/>
              <a:t>Almost one quarter of readership is female</a:t>
            </a:r>
          </a:p>
          <a:p>
            <a:endParaRPr lang="en-US" sz="1800" dirty="0"/>
          </a:p>
          <a:p>
            <a:r>
              <a:rPr lang="en-US" sz="1800" dirty="0" smtClean="0"/>
              <a:t>Difficulty targeting young readers – just 10% under 30</a:t>
            </a:r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05" y="7938"/>
            <a:ext cx="8229600" cy="855777"/>
          </a:xfrm>
        </p:spPr>
        <p:txBody>
          <a:bodyPr/>
          <a:lstStyle/>
          <a:p>
            <a:r>
              <a:rPr lang="en-US" sz="3600" b="1" dirty="0" smtClean="0"/>
              <a:t>Readership survey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23755"/>
            <a:ext cx="8300265" cy="5220579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Announcements/events continues to be used by around only half of readers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Highly engaged readership</a:t>
            </a:r>
          </a:p>
          <a:p>
            <a:pPr lvl="1"/>
            <a:r>
              <a:rPr lang="en-US" sz="1400" dirty="0" smtClean="0"/>
              <a:t>Majority read at least 3 out of every 4 issues.</a:t>
            </a:r>
          </a:p>
          <a:p>
            <a:pPr lvl="1"/>
            <a:r>
              <a:rPr lang="en-US" sz="1400" dirty="0" smtClean="0"/>
              <a:t>80% have forwarded/discussed articles</a:t>
            </a:r>
          </a:p>
          <a:p>
            <a:pPr lvl="1"/>
            <a:r>
              <a:rPr lang="en-US" sz="1400" dirty="0" smtClean="0"/>
              <a:t>Over half have bookmarked articles</a:t>
            </a:r>
          </a:p>
          <a:p>
            <a:pPr lvl="1"/>
            <a:r>
              <a:rPr lang="en-US" sz="1400" dirty="0" smtClean="0"/>
              <a:t>13% have cited or linked to </a:t>
            </a:r>
            <a:r>
              <a:rPr lang="en-US" sz="1400" dirty="0" err="1" smtClean="0"/>
              <a:t>iSGTW</a:t>
            </a:r>
            <a:r>
              <a:rPr lang="en-US" sz="1400" dirty="0" smtClean="0"/>
              <a:t> in a blog, paper, poster or talk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r>
              <a:rPr lang="en-US" sz="1800" dirty="0" smtClean="0"/>
              <a:t>Used as a source by others in media</a:t>
            </a:r>
          </a:p>
          <a:p>
            <a:pPr lvl="1"/>
            <a:r>
              <a:rPr lang="en-US" sz="1400" dirty="0" smtClean="0"/>
              <a:t>Over 1 in 10 visitors to the site are journalists/science communicators</a:t>
            </a:r>
            <a:endParaRPr lang="en-US" sz="1400" dirty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Articles pitched at right difficulty level and cover good range of topics and regions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Raising awareness of e-science tools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Aiding research and exposure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05" y="7938"/>
            <a:ext cx="8229600" cy="855777"/>
          </a:xfrm>
        </p:spPr>
        <p:txBody>
          <a:bodyPr/>
          <a:lstStyle/>
          <a:p>
            <a:r>
              <a:rPr lang="en-US" sz="3600" b="1" dirty="0" smtClean="0"/>
              <a:t>The future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870" y="1423317"/>
            <a:ext cx="8004575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Shape editorial policy</a:t>
            </a:r>
          </a:p>
          <a:p>
            <a:pPr marL="0" indent="0">
              <a:buNone/>
            </a:pPr>
            <a:endParaRPr lang="en-US" sz="9600" dirty="0"/>
          </a:p>
          <a:p>
            <a:r>
              <a:rPr lang="en-US" sz="9600" dirty="0" smtClean="0"/>
              <a:t>Continue with efforts to attract more female readers and young readers</a:t>
            </a:r>
            <a:endParaRPr lang="en-US" sz="9600" dirty="0"/>
          </a:p>
          <a:p>
            <a:endParaRPr lang="en-US" sz="9600" dirty="0" smtClean="0"/>
          </a:p>
          <a:p>
            <a:r>
              <a:rPr lang="en-US" sz="9600" dirty="0"/>
              <a:t>Increasing visitors through social </a:t>
            </a:r>
            <a:r>
              <a:rPr lang="en-US" sz="9600" dirty="0" smtClean="0"/>
              <a:t>media and subscribers</a:t>
            </a:r>
            <a:endParaRPr lang="en-US" sz="9600" dirty="0"/>
          </a:p>
          <a:p>
            <a:pPr marL="0" indent="0">
              <a:buNone/>
            </a:pPr>
            <a:endParaRPr lang="en-US" sz="9600" dirty="0" smtClean="0"/>
          </a:p>
          <a:p>
            <a:r>
              <a:rPr lang="en-US" sz="9600" dirty="0" smtClean="0"/>
              <a:t>Improve usage of announcements/events section</a:t>
            </a:r>
          </a:p>
          <a:p>
            <a:endParaRPr lang="en-US" sz="9600" dirty="0" smtClean="0"/>
          </a:p>
          <a:p>
            <a:r>
              <a:rPr lang="en-US" sz="9600" dirty="0" smtClean="0"/>
              <a:t>Collaborate closely with events, other projects, publications</a:t>
            </a:r>
          </a:p>
          <a:p>
            <a:endParaRPr lang="en-US" sz="9600" dirty="0"/>
          </a:p>
          <a:p>
            <a:pPr marL="0" indent="0">
              <a:buNone/>
            </a:pPr>
            <a:endParaRPr lang="en-US" sz="9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865" y="1178750"/>
            <a:ext cx="8229600" cy="2565285"/>
          </a:xfrm>
        </p:spPr>
        <p:txBody>
          <a:bodyPr>
            <a:normAutofit/>
          </a:bodyPr>
          <a:lstStyle/>
          <a:p>
            <a:r>
              <a:rPr lang="en-GB" sz="1600" dirty="0" smtClean="0"/>
              <a:t>Huge increase in traffic to site – solid foundation.</a:t>
            </a:r>
          </a:p>
          <a:p>
            <a:endParaRPr lang="en-GB" sz="1600" dirty="0" smtClean="0"/>
          </a:p>
          <a:p>
            <a:r>
              <a:rPr lang="en-GB" sz="1600" dirty="0" smtClean="0"/>
              <a:t>Maintaining broad scope, both geographically and in terms of subject areas.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Dedicated audience, which is growing. Continue using social media and collaborations to grow further.</a:t>
            </a:r>
          </a:p>
          <a:p>
            <a:endParaRPr lang="en-US" sz="1600" dirty="0"/>
          </a:p>
          <a:p>
            <a:r>
              <a:rPr lang="en-US" sz="1600" dirty="0" smtClean="0"/>
              <a:t>At the heart of the distributed computing community.</a:t>
            </a:r>
            <a:endParaRPr lang="en-GB" sz="1600" dirty="0" smtClean="0"/>
          </a:p>
          <a:p>
            <a:endParaRPr lang="en-GB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706" y="3609020"/>
            <a:ext cx="388311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3600" kern="0" dirty="0" smtClean="0">
                <a:solidFill>
                  <a:srgbClr val="FF6600"/>
                </a:solidFill>
                <a:latin typeface="Brush Script MT" pitchFamily="66" charset="0"/>
              </a:rPr>
              <a:t>“Keep </a:t>
            </a:r>
            <a:r>
              <a:rPr lang="en-US" sz="3600" kern="0" dirty="0">
                <a:solidFill>
                  <a:srgbClr val="FF6600"/>
                </a:solidFill>
                <a:latin typeface="Brush Script MT" pitchFamily="66" charset="0"/>
              </a:rPr>
              <a:t>doing a fab </a:t>
            </a:r>
            <a:r>
              <a:rPr lang="en-US" sz="3600" kern="0" dirty="0" smtClean="0">
                <a:solidFill>
                  <a:srgbClr val="FF6600"/>
                </a:solidFill>
                <a:latin typeface="Brush Script MT" pitchFamily="66" charset="0"/>
              </a:rPr>
              <a:t>job”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79167" y="4232005"/>
            <a:ext cx="2835316" cy="52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>
                <a:solidFill>
                  <a:srgbClr val="0066CC"/>
                </a:solidFill>
                <a:latin typeface="Brush Script MT" pitchFamily="66" charset="0"/>
              </a:rPr>
              <a:t>“You’re doing a great job”</a:t>
            </a:r>
            <a:endParaRPr lang="en-US" sz="3600" dirty="0">
              <a:solidFill>
                <a:srgbClr val="0066CC"/>
              </a:solidFill>
              <a:latin typeface="Brush Script MT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91821" y="3514775"/>
            <a:ext cx="4465647" cy="121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0066CC"/>
                </a:solidFill>
                <a:latin typeface="Brush Script MT" pitchFamily="66" charset="0"/>
              </a:rPr>
              <a:t>“This is a very important online </a:t>
            </a:r>
            <a:r>
              <a:rPr lang="en-US" sz="3600" dirty="0" smtClean="0">
                <a:solidFill>
                  <a:srgbClr val="0066CC"/>
                </a:solidFill>
                <a:latin typeface="Brush Script MT" pitchFamily="66" charset="0"/>
              </a:rPr>
              <a:t>journal”</a:t>
            </a:r>
            <a:endParaRPr lang="en-US" sz="3600" dirty="0">
              <a:solidFill>
                <a:srgbClr val="0066CC"/>
              </a:solidFill>
              <a:latin typeface="Brush Script MT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41530" y="5343485"/>
            <a:ext cx="369041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3600" kern="0" dirty="0" smtClean="0">
                <a:solidFill>
                  <a:srgbClr val="FF6600"/>
                </a:solidFill>
                <a:latin typeface="Brush Script MT" pitchFamily="66" charset="0"/>
              </a:rPr>
              <a:t>“Keep up the </a:t>
            </a:r>
            <a:br>
              <a:rPr lang="en-US" sz="3600" kern="0" dirty="0" smtClean="0">
                <a:solidFill>
                  <a:srgbClr val="FF6600"/>
                </a:solidFill>
                <a:latin typeface="Brush Script MT" pitchFamily="66" charset="0"/>
              </a:rPr>
            </a:br>
            <a:r>
              <a:rPr lang="en-US" sz="3600" kern="0" dirty="0" smtClean="0">
                <a:solidFill>
                  <a:srgbClr val="FF6600"/>
                </a:solidFill>
                <a:latin typeface="Brush Script MT" pitchFamily="66" charset="0"/>
              </a:rPr>
              <a:t>good work.”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31940" y="4730914"/>
            <a:ext cx="4225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3600" kern="0" dirty="0" smtClean="0">
                <a:solidFill>
                  <a:srgbClr val="FF6600"/>
                </a:solidFill>
                <a:latin typeface="Brush Script MT" pitchFamily="66" charset="0"/>
              </a:rPr>
              <a:t>“ISGTW </a:t>
            </a:r>
            <a:r>
              <a:rPr lang="en-US" sz="3600" kern="0" dirty="0">
                <a:solidFill>
                  <a:srgbClr val="FF6600"/>
                </a:solidFill>
                <a:latin typeface="Brush Script MT" pitchFamily="66" charset="0"/>
              </a:rPr>
              <a:t>beats all the </a:t>
            </a:r>
            <a:endParaRPr lang="en-US" sz="3600" kern="0" dirty="0" smtClean="0">
              <a:solidFill>
                <a:srgbClr val="FF6600"/>
              </a:solidFill>
              <a:latin typeface="Brush Script MT" pitchFamily="66" charset="0"/>
            </a:endParaRP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3600" kern="0" dirty="0" smtClean="0">
                <a:solidFill>
                  <a:srgbClr val="FF6600"/>
                </a:solidFill>
                <a:latin typeface="Brush Script MT" pitchFamily="66" charset="0"/>
              </a:rPr>
              <a:t>center newsletters“</a:t>
            </a:r>
          </a:p>
        </p:txBody>
      </p:sp>
      <p:sp>
        <p:nvSpPr>
          <p:cNvPr id="8" name="Rectangle 7"/>
          <p:cNvSpPr/>
          <p:nvPr/>
        </p:nvSpPr>
        <p:spPr>
          <a:xfrm>
            <a:off x="2780421" y="5858520"/>
            <a:ext cx="51017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0066CC"/>
                </a:solidFill>
                <a:latin typeface="Brush Script MT" pitchFamily="66" charset="0"/>
              </a:rPr>
              <a:t>“Thanks for your excellent work”</a:t>
            </a:r>
            <a:endParaRPr lang="en-US" sz="3600" dirty="0">
              <a:solidFill>
                <a:srgbClr val="0066CC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3715"/>
          </a:xfrm>
        </p:spPr>
        <p:txBody>
          <a:bodyPr/>
          <a:lstStyle/>
          <a:p>
            <a:r>
              <a:rPr lang="en-GB" sz="3600" b="1" dirty="0" smtClean="0"/>
              <a:t>Objectives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8332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/>
              <a:t>Produce a weekly electronic newsletter </a:t>
            </a:r>
            <a:r>
              <a:rPr lang="en-GB" sz="1800" dirty="0" smtClean="0"/>
              <a:t>to </a:t>
            </a:r>
            <a:r>
              <a:rPr lang="en-GB" sz="1800" dirty="0"/>
              <a:t>disseminate information about grid-related </a:t>
            </a:r>
            <a:r>
              <a:rPr lang="en-GB" sz="1800" dirty="0" smtClean="0"/>
              <a:t>projects, as well as other e-infrastructure </a:t>
            </a:r>
            <a:r>
              <a:rPr lang="en-GB" sz="1800" dirty="0"/>
              <a:t>projects around the world, including: </a:t>
            </a:r>
            <a:endParaRPr lang="en-GB" sz="1800" dirty="0" smtClean="0"/>
          </a:p>
          <a:p>
            <a:pPr lvl="3"/>
            <a:r>
              <a:rPr lang="en-GB" sz="1800" dirty="0" smtClean="0"/>
              <a:t>clouds</a:t>
            </a:r>
          </a:p>
          <a:p>
            <a:pPr lvl="3"/>
            <a:r>
              <a:rPr lang="en-GB" sz="1800" dirty="0" smtClean="0"/>
              <a:t>volunteer grids</a:t>
            </a:r>
          </a:p>
          <a:p>
            <a:pPr lvl="3"/>
            <a:r>
              <a:rPr lang="en-GB" sz="1800" dirty="0" smtClean="0"/>
              <a:t>supercomputing</a:t>
            </a:r>
          </a:p>
          <a:p>
            <a:pPr lvl="3"/>
            <a:r>
              <a:rPr lang="en-GB" sz="1800" dirty="0" smtClean="0"/>
              <a:t>networks </a:t>
            </a:r>
            <a:r>
              <a:rPr lang="en-GB" sz="1800" dirty="0"/>
              <a:t>and </a:t>
            </a:r>
            <a:r>
              <a:rPr lang="en-GB" sz="1800" dirty="0" smtClean="0"/>
              <a:t>data, etc.</a:t>
            </a:r>
            <a:endParaRPr lang="en-GB" sz="1800" dirty="0"/>
          </a:p>
          <a:p>
            <a:pPr marL="0" lvl="0" indent="0">
              <a:buNone/>
            </a:pPr>
            <a:endParaRPr lang="en-US" sz="1800" dirty="0"/>
          </a:p>
          <a:p>
            <a:pPr lvl="0"/>
            <a:r>
              <a:rPr lang="en-US" sz="1800" dirty="0" smtClean="0"/>
              <a:t>Not just reporting on e-infrastructure, but also the science it underpins.</a:t>
            </a:r>
            <a:endParaRPr lang="en-GB" sz="1800" dirty="0" smtClean="0"/>
          </a:p>
          <a:p>
            <a:pPr lvl="0"/>
            <a:endParaRPr lang="en-GB" sz="1800" dirty="0"/>
          </a:p>
          <a:p>
            <a:r>
              <a:rPr lang="en-GB" sz="1800" dirty="0" smtClean="0"/>
              <a:t>Draw </a:t>
            </a:r>
            <a:r>
              <a:rPr lang="en-GB" sz="1800" dirty="0"/>
              <a:t>from the other e-</a:t>
            </a:r>
            <a:r>
              <a:rPr lang="en-GB" sz="1800" dirty="0" err="1"/>
              <a:t>ScienceTalk</a:t>
            </a:r>
            <a:r>
              <a:rPr lang="en-GB" sz="1800" dirty="0"/>
              <a:t> products and events for sources of stories and to maximise the impact of the work.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3715"/>
          </a:xfrm>
        </p:spPr>
        <p:txBody>
          <a:bodyPr/>
          <a:lstStyle/>
          <a:p>
            <a:r>
              <a:rPr lang="en-GB" sz="3600" b="1" dirty="0" smtClean="0"/>
              <a:t>Objectives</a:t>
            </a:r>
            <a:endParaRPr lang="en-GB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46140" r="17630" b="24288"/>
          <a:stretch/>
        </p:blipFill>
        <p:spPr bwMode="auto">
          <a:xfrm>
            <a:off x="323411" y="1898830"/>
            <a:ext cx="8704084" cy="30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2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"/>
            <a:ext cx="8229600" cy="780610"/>
          </a:xfrm>
        </p:spPr>
        <p:txBody>
          <a:bodyPr/>
          <a:lstStyle/>
          <a:p>
            <a:r>
              <a:rPr lang="en-GB" sz="3600" b="1" dirty="0" smtClean="0"/>
              <a:t>WP3 Overview</a:t>
            </a:r>
            <a:endParaRPr lang="en-GB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5377" y="1503275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3 Beneficiaries</a:t>
            </a:r>
          </a:p>
          <a:p>
            <a:r>
              <a:rPr lang="en-GB" sz="1800" b="1" dirty="0"/>
              <a:t>5</a:t>
            </a:r>
            <a:r>
              <a:rPr lang="en-GB" sz="1800" b="1" dirty="0" smtClean="0"/>
              <a:t>2 PMs</a:t>
            </a:r>
          </a:p>
          <a:p>
            <a:r>
              <a:rPr lang="en-GB" sz="1800" b="1" dirty="0" smtClean="0"/>
              <a:t>1.6 FTEs</a:t>
            </a:r>
            <a:endParaRPr lang="en-GB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3352800"/>
            <a:ext cx="441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Task 3.1 Weekly publication </a:t>
            </a:r>
            <a:br>
              <a:rPr lang="en-GB" sz="1600" b="1" dirty="0" smtClean="0"/>
            </a:br>
            <a:r>
              <a:rPr lang="en-GB" sz="1600" i="1" dirty="0" smtClean="0"/>
              <a:t>(CERN with QMUL)</a:t>
            </a:r>
          </a:p>
          <a:p>
            <a:endParaRPr lang="en-GB" sz="1600" b="1" dirty="0" smtClean="0"/>
          </a:p>
          <a:p>
            <a:endParaRPr lang="en-GB" sz="1600" b="1" dirty="0" smtClean="0"/>
          </a:p>
          <a:p>
            <a:r>
              <a:rPr lang="en-GB" sz="1600" b="1" dirty="0" smtClean="0"/>
              <a:t>Task 3.2 New media outlets </a:t>
            </a:r>
            <a:r>
              <a:rPr lang="en-GB" sz="1600" b="1" dirty="0" err="1" smtClean="0"/>
              <a:t>eg</a:t>
            </a:r>
            <a:r>
              <a:rPr lang="en-GB" sz="1600" b="1" dirty="0" smtClean="0"/>
              <a:t> Twitter, Nature Networks </a:t>
            </a:r>
            <a:br>
              <a:rPr lang="en-GB" sz="1600" b="1" dirty="0" smtClean="0"/>
            </a:br>
            <a:r>
              <a:rPr lang="en-GB" sz="1600" i="1" dirty="0" smtClean="0"/>
              <a:t>(CERN with APO and QMUL)</a:t>
            </a:r>
            <a:endParaRPr lang="en-GB" sz="16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76349"/>
              </p:ext>
            </p:extLst>
          </p:nvPr>
        </p:nvGraphicFramePr>
        <p:xfrm>
          <a:off x="3468960" y="1548170"/>
          <a:ext cx="5177263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3499"/>
                <a:gridCol w="1831345"/>
                <a:gridCol w="156241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Participant</a:t>
                      </a:r>
                      <a:r>
                        <a:rPr lang="en-GB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no.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Effort (PM)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QMUL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APO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850793"/>
              </p:ext>
            </p:extLst>
          </p:nvPr>
        </p:nvGraphicFramePr>
        <p:xfrm>
          <a:off x="-228600" y="2971800"/>
          <a:ext cx="5581650" cy="360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90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930" y="0"/>
            <a:ext cx="8229600" cy="863715"/>
          </a:xfrm>
        </p:spPr>
        <p:txBody>
          <a:bodyPr/>
          <a:lstStyle/>
          <a:p>
            <a:r>
              <a:rPr lang="en-US" dirty="0" smtClean="0"/>
              <a:t>Structure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673805"/>
            <a:ext cx="8229600" cy="425593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Editor based at CERN.</a:t>
            </a:r>
          </a:p>
          <a:p>
            <a:pPr marL="0" lvl="0" indent="0">
              <a:buNone/>
            </a:pPr>
            <a:r>
              <a:rPr lang="en-US" sz="1600" i="1" dirty="0" smtClean="0">
                <a:solidFill>
                  <a:prstClr val="black"/>
                </a:solidFill>
              </a:rPr>
              <a:t>	- 0.75 FTE, as of August 2013.</a:t>
            </a:r>
          </a:p>
          <a:p>
            <a:pPr marL="0" lvl="0" indent="0">
              <a:buNone/>
            </a:pPr>
            <a:r>
              <a:rPr lang="en-US" sz="1600" i="1" dirty="0">
                <a:solidFill>
                  <a:prstClr val="black"/>
                </a:solidFill>
              </a:rPr>
              <a:t>	</a:t>
            </a:r>
            <a:r>
              <a:rPr lang="en-US" sz="1600" i="1" dirty="0" smtClean="0">
                <a:solidFill>
                  <a:prstClr val="black"/>
                </a:solidFill>
              </a:rPr>
              <a:t>- Previously full time.</a:t>
            </a:r>
          </a:p>
          <a:p>
            <a:pPr marL="0" lvl="0" indent="0">
              <a:buNone/>
            </a:pPr>
            <a:endParaRPr lang="en-GB" sz="2400" dirty="0"/>
          </a:p>
          <a:p>
            <a:r>
              <a:rPr lang="en-GB" sz="2400" dirty="0" smtClean="0"/>
              <a:t>US desk editor based at University of Indiana</a:t>
            </a:r>
            <a:endParaRPr lang="en-GB" sz="2400" dirty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600" i="1" dirty="0" smtClean="0"/>
              <a:t>- Full time, since November 2012.</a:t>
            </a:r>
            <a:endParaRPr lang="en-GB" sz="1600" i="1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Advisory board</a:t>
            </a:r>
          </a:p>
          <a:p>
            <a:pPr marL="0" indent="0">
              <a:buNone/>
            </a:pPr>
            <a:r>
              <a:rPr lang="en-US" sz="1600" i="1" dirty="0" smtClean="0"/>
              <a:t>	- </a:t>
            </a:r>
            <a:r>
              <a:rPr lang="en-US" sz="1600" b="1" i="1" dirty="0" smtClean="0"/>
              <a:t>Currently includes: </a:t>
            </a:r>
            <a:r>
              <a:rPr lang="en-US" sz="1600" i="1" dirty="0" smtClean="0"/>
              <a:t>Open Science Grid, </a:t>
            </a:r>
            <a:r>
              <a:rPr lang="en-US" sz="1600" i="1" dirty="0" smtClean="0"/>
              <a:t>University of </a:t>
            </a:r>
            <a:r>
              <a:rPr lang="en-US" sz="1600" i="1" dirty="0"/>
              <a:t>I</a:t>
            </a:r>
            <a:r>
              <a:rPr lang="en-US" sz="1600" i="1" dirty="0" smtClean="0"/>
              <a:t>ndiana, </a:t>
            </a:r>
            <a:r>
              <a:rPr lang="en-US" sz="1600" i="1" dirty="0" smtClean="0"/>
              <a:t>Queen Mary 	University of London, </a:t>
            </a:r>
            <a:r>
              <a:rPr lang="en-US" sz="1600" i="1" dirty="0" err="1" smtClean="0"/>
              <a:t>Fermilab</a:t>
            </a:r>
            <a:r>
              <a:rPr lang="en-US" sz="1600" i="1" dirty="0" smtClean="0"/>
              <a:t>, </a:t>
            </a:r>
            <a:r>
              <a:rPr lang="en-US" sz="1600" i="1" dirty="0" smtClean="0"/>
              <a:t>EGI.eu, Academia </a:t>
            </a:r>
            <a:r>
              <a:rPr lang="en-US" sz="1600" i="1" dirty="0" err="1" smtClean="0"/>
              <a:t>Sinica</a:t>
            </a:r>
            <a:r>
              <a:rPr lang="en-US" sz="1600" i="1" dirty="0" smtClean="0"/>
              <a:t> </a:t>
            </a:r>
            <a:r>
              <a:rPr lang="en-US" sz="1600" i="1" dirty="0"/>
              <a:t>Grid </a:t>
            </a:r>
            <a:r>
              <a:rPr lang="en-US" sz="1600" i="1" dirty="0" smtClean="0"/>
              <a:t>Computing, </a:t>
            </a:r>
            <a:r>
              <a:rPr lang="en-US" sz="1600" i="1" dirty="0" smtClean="0"/>
              <a:t>	CERN</a:t>
            </a:r>
            <a:r>
              <a:rPr lang="en-US" sz="1600" i="1" dirty="0" smtClean="0"/>
              <a:t>. </a:t>
            </a:r>
          </a:p>
          <a:p>
            <a:pPr marL="0" indent="0">
              <a:buNone/>
            </a:pPr>
            <a:r>
              <a:rPr lang="en-US" sz="1600" i="1" dirty="0"/>
              <a:t>	</a:t>
            </a:r>
            <a:endParaRPr lang="en-GB" sz="16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930" y="0"/>
            <a:ext cx="8229600" cy="863715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594" y="1628800"/>
            <a:ext cx="7734545" cy="42559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Quantitative analysis of readership</a:t>
            </a:r>
          </a:p>
          <a:p>
            <a:endParaRPr lang="en-US" dirty="0"/>
          </a:p>
          <a:p>
            <a:r>
              <a:rPr lang="en-US" dirty="0"/>
              <a:t>Qualitative analysis of readers’ views</a:t>
            </a:r>
          </a:p>
          <a:p>
            <a:endParaRPr lang="en-US" dirty="0" smtClean="0"/>
          </a:p>
          <a:p>
            <a:r>
              <a:rPr lang="en-US" dirty="0" smtClean="0"/>
              <a:t>Staffing </a:t>
            </a:r>
          </a:p>
          <a:p>
            <a:endParaRPr lang="en-US" i="1" dirty="0"/>
          </a:p>
          <a:p>
            <a:r>
              <a:rPr lang="en-US" dirty="0" smtClean="0"/>
              <a:t>Future funding</a:t>
            </a:r>
          </a:p>
          <a:p>
            <a:endParaRPr lang="en-US" dirty="0"/>
          </a:p>
          <a:p>
            <a:r>
              <a:rPr lang="en-US" dirty="0" smtClean="0"/>
              <a:t>Website development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sz="24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65" y="1453539"/>
            <a:ext cx="4088868" cy="4761011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2323" y="2812282"/>
            <a:ext cx="3129623" cy="290848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b="1" dirty="0" smtClean="0"/>
              <a:t>Two</a:t>
            </a:r>
          </a:p>
          <a:p>
            <a:r>
              <a:rPr lang="en-US" sz="1800" b="1" dirty="0" smtClean="0"/>
              <a:t>feature</a:t>
            </a:r>
          </a:p>
          <a:p>
            <a:r>
              <a:rPr lang="en-US" sz="1800" b="1" dirty="0" smtClean="0"/>
              <a:t>articles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Broad,</a:t>
            </a:r>
          </a:p>
          <a:p>
            <a:r>
              <a:rPr lang="en-US" sz="1800" dirty="0" smtClean="0"/>
              <a:t>in-depth</a:t>
            </a:r>
          </a:p>
          <a:p>
            <a:endParaRPr lang="en-US" sz="1050" dirty="0" smtClean="0"/>
          </a:p>
          <a:p>
            <a:endParaRPr lang="en-US" sz="1050" dirty="0" smtClean="0"/>
          </a:p>
          <a:p>
            <a:r>
              <a:rPr lang="en-US" sz="1800" dirty="0" smtClean="0"/>
              <a:t>~ 850</a:t>
            </a:r>
          </a:p>
          <a:p>
            <a:r>
              <a:rPr lang="en-US" sz="1800" dirty="0" smtClean="0"/>
              <a:t>words</a:t>
            </a:r>
          </a:p>
          <a:p>
            <a:endParaRPr lang="en-US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06757" y="1305849"/>
            <a:ext cx="3960441" cy="123880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b="1" dirty="0" smtClean="0"/>
              <a:t>Visual</a:t>
            </a:r>
          </a:p>
          <a:p>
            <a:endParaRPr lang="en-US" sz="1000" dirty="0" smtClean="0"/>
          </a:p>
          <a:p>
            <a:r>
              <a:rPr lang="en-US" sz="1800" dirty="0" smtClean="0"/>
              <a:t>Picture, video or </a:t>
            </a:r>
            <a:r>
              <a:rPr lang="en-US" sz="1800" dirty="0" err="1" smtClean="0"/>
              <a:t>infographic</a:t>
            </a:r>
            <a:endParaRPr lang="en-US" sz="1800" dirty="0" smtClean="0"/>
          </a:p>
          <a:p>
            <a:endParaRPr lang="en-US" sz="1000" dirty="0" smtClean="0"/>
          </a:p>
          <a:p>
            <a:r>
              <a:rPr lang="en-US" sz="1800" dirty="0"/>
              <a:t>~ </a:t>
            </a:r>
            <a:r>
              <a:rPr lang="en-US" sz="1800" dirty="0" smtClean="0"/>
              <a:t>100 words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7215" y="3834045"/>
            <a:ext cx="3311836" cy="126957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b="1" dirty="0" smtClean="0"/>
              <a:t>Spotlight</a:t>
            </a:r>
          </a:p>
          <a:p>
            <a:endParaRPr lang="en-US" sz="1050" b="1" dirty="0" smtClean="0"/>
          </a:p>
          <a:p>
            <a:r>
              <a:rPr lang="en-US" sz="1800" dirty="0" smtClean="0"/>
              <a:t>Fun, narrow focus</a:t>
            </a:r>
          </a:p>
          <a:p>
            <a:endParaRPr lang="en-US" sz="1050" dirty="0" smtClean="0"/>
          </a:p>
          <a:p>
            <a:r>
              <a:rPr lang="en-US" sz="1800" dirty="0"/>
              <a:t>~ </a:t>
            </a:r>
            <a:r>
              <a:rPr lang="en-US" sz="1800" dirty="0" smtClean="0"/>
              <a:t>350 words</a:t>
            </a:r>
          </a:p>
        </p:txBody>
      </p:sp>
      <p:sp>
        <p:nvSpPr>
          <p:cNvPr id="19" name="Title 4"/>
          <p:cNvSpPr>
            <a:spLocks noGrp="1"/>
          </p:cNvSpPr>
          <p:nvPr>
            <p:ph type="title"/>
          </p:nvPr>
        </p:nvSpPr>
        <p:spPr>
          <a:xfrm>
            <a:off x="904410" y="0"/>
            <a:ext cx="8229600" cy="818710"/>
          </a:xfrm>
        </p:spPr>
        <p:txBody>
          <a:bodyPr/>
          <a:lstStyle/>
          <a:p>
            <a:r>
              <a:rPr lang="en-US" sz="3600" b="1" dirty="0" smtClean="0"/>
              <a:t>A typical issue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02045" y="2857287"/>
            <a:ext cx="1614760" cy="616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96625" y="3474006"/>
            <a:ext cx="495055" cy="360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589999" y="1583795"/>
            <a:ext cx="2316761" cy="2340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276745" y="4149080"/>
            <a:ext cx="4140463" cy="1305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65" y="1453539"/>
            <a:ext cx="4088868" cy="4761011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19" name="Title 4"/>
          <p:cNvSpPr>
            <a:spLocks noGrp="1"/>
          </p:cNvSpPr>
          <p:nvPr>
            <p:ph type="title"/>
          </p:nvPr>
        </p:nvSpPr>
        <p:spPr>
          <a:xfrm>
            <a:off x="904410" y="0"/>
            <a:ext cx="8229600" cy="818710"/>
          </a:xfrm>
        </p:spPr>
        <p:txBody>
          <a:bodyPr/>
          <a:lstStyle/>
          <a:p>
            <a:r>
              <a:rPr lang="en-US" sz="3600" b="1" dirty="0" smtClean="0"/>
              <a:t>A typical issue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75027" y="155234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Most popular, top-rated and editor’s pick stories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02170" y="4679848"/>
            <a:ext cx="1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/>
              <a:t>c</a:t>
            </a:r>
            <a:r>
              <a:rPr lang="en-US" sz="1800" dirty="0" smtClean="0"/>
              <a:t>alendar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7395" y="2843935"/>
            <a:ext cx="280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Twitter feed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644423" y="1991252"/>
            <a:ext cx="679139" cy="215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605587" y="3213711"/>
            <a:ext cx="1751858" cy="778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644424" y="5022695"/>
            <a:ext cx="952801" cy="4086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2997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4330</TotalTime>
  <Words>1205</Words>
  <Application>Microsoft Office PowerPoint</Application>
  <PresentationFormat>On-screen Show (4:3)</PresentationFormat>
  <Paragraphs>421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1_Custom Design</vt:lpstr>
      <vt:lpstr>Custom Design</vt:lpstr>
      <vt:lpstr>PowerPoint Presentation</vt:lpstr>
      <vt:lpstr>PowerPoint Presentation</vt:lpstr>
      <vt:lpstr>Objectives</vt:lpstr>
      <vt:lpstr>Objectives</vt:lpstr>
      <vt:lpstr>WP3 Overview</vt:lpstr>
      <vt:lpstr>Structure</vt:lpstr>
      <vt:lpstr>Challenges</vt:lpstr>
      <vt:lpstr>A typical issue</vt:lpstr>
      <vt:lpstr>A typical issue</vt:lpstr>
      <vt:lpstr>A typical issue</vt:lpstr>
      <vt:lpstr>Our stories</vt:lpstr>
      <vt:lpstr>Our stories</vt:lpstr>
      <vt:lpstr>Our stories</vt:lpstr>
      <vt:lpstr>Our stories</vt:lpstr>
      <vt:lpstr>Our stories</vt:lpstr>
      <vt:lpstr>Conference coverage</vt:lpstr>
      <vt:lpstr>Conference coverage</vt:lpstr>
      <vt:lpstr>Metrics &amp; analysis</vt:lpstr>
      <vt:lpstr>Subscribers</vt:lpstr>
      <vt:lpstr>Social media</vt:lpstr>
      <vt:lpstr>Web stats</vt:lpstr>
      <vt:lpstr>Readership survey</vt:lpstr>
      <vt:lpstr>Readership survey</vt:lpstr>
      <vt:lpstr>The future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Cristy Jane Burne</dc:creator>
  <cp:lastModifiedBy>Andrew Purcell</cp:lastModifiedBy>
  <cp:revision>377</cp:revision>
  <dcterms:created xsi:type="dcterms:W3CDTF">2010-08-31T11:29:02Z</dcterms:created>
  <dcterms:modified xsi:type="dcterms:W3CDTF">2013-09-06T15:05:52Z</dcterms:modified>
</cp:coreProperties>
</file>