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85" r:id="rId1"/>
    <p:sldMasterId id="2147483697" r:id="rId2"/>
  </p:sldMasterIdLst>
  <p:notesMasterIdLst>
    <p:notesMasterId r:id="rId35"/>
  </p:notesMasterIdLst>
  <p:sldIdLst>
    <p:sldId id="387" r:id="rId3"/>
    <p:sldId id="388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355" r:id="rId13"/>
    <p:sldId id="356" r:id="rId14"/>
    <p:sldId id="327" r:id="rId15"/>
    <p:sldId id="347" r:id="rId16"/>
    <p:sldId id="368" r:id="rId17"/>
    <p:sldId id="369" r:id="rId18"/>
    <p:sldId id="375" r:id="rId19"/>
    <p:sldId id="374" r:id="rId20"/>
    <p:sldId id="410" r:id="rId21"/>
    <p:sldId id="357" r:id="rId22"/>
    <p:sldId id="370" r:id="rId23"/>
    <p:sldId id="371" r:id="rId24"/>
    <p:sldId id="351" r:id="rId25"/>
    <p:sldId id="411" r:id="rId26"/>
    <p:sldId id="335" r:id="rId27"/>
    <p:sldId id="376" r:id="rId28"/>
    <p:sldId id="367" r:id="rId29"/>
    <p:sldId id="377" r:id="rId30"/>
    <p:sldId id="380" r:id="rId31"/>
    <p:sldId id="378" r:id="rId32"/>
    <p:sldId id="392" r:id="rId33"/>
    <p:sldId id="37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FF9900"/>
    <a:srgbClr val="DDDDDD"/>
    <a:srgbClr val="CCECFF"/>
    <a:srgbClr val="FFCC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76" d="100"/>
          <a:sy n="76" d="100"/>
        </p:scale>
        <p:origin x="-9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itoune\Google%20Drive\e-Science%20Talk-1-09-2010\02-Project%20Finances\YEAR3-review-finance\Budget%20usage%20-%20PY3%20estim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Y3'!$F$1</c:f>
              <c:strCache>
                <c:ptCount val="1"/>
                <c:pt idx="0">
                  <c:v>Project plan Y3</c:v>
                </c:pt>
              </c:strCache>
            </c:strRef>
          </c:tx>
          <c:dLbls>
            <c:dLbl>
              <c:idx val="0"/>
              <c:layout>
                <c:manualLayout>
                  <c:x val="6.7487682460745033E-2"/>
                  <c:y val="1.66837782340862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Y3'!$F$2:$F$5</c:f>
              <c:numCache>
                <c:formatCode>General</c:formatCode>
                <c:ptCount val="4"/>
                <c:pt idx="0">
                  <c:v>46</c:v>
                </c:pt>
                <c:pt idx="1">
                  <c:v>64</c:v>
                </c:pt>
                <c:pt idx="2">
                  <c:v>52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'Graphs for slides Y3'!$B$1</c:f>
              <c:strCache>
                <c:ptCount val="1"/>
                <c:pt idx="0">
                  <c:v>Consumed Y3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'Graphs for slides Y3'!$A$2:$A$5</c:f>
              <c:strCache>
                <c:ptCount val="4"/>
                <c:pt idx="0">
                  <c:v>WP1 Policy</c:v>
                </c:pt>
                <c:pt idx="1">
                  <c:v>WP2 GridCafe</c:v>
                </c:pt>
                <c:pt idx="2">
                  <c:v>WP3 iSGTW</c:v>
                </c:pt>
                <c:pt idx="3">
                  <c:v>WP4-Management </c:v>
                </c:pt>
              </c:strCache>
            </c:strRef>
          </c:cat>
          <c:val>
            <c:numRef>
              <c:f>'Graphs for slides Y3'!$B$2:$B$5</c:f>
              <c:numCache>
                <c:formatCode>#,##0.0</c:formatCode>
                <c:ptCount val="4"/>
                <c:pt idx="0">
                  <c:v>15.530000000000001</c:v>
                </c:pt>
                <c:pt idx="1">
                  <c:v>18.670000000000002</c:v>
                </c:pt>
                <c:pt idx="2">
                  <c:v>17.469999999999995</c:v>
                </c:pt>
                <c:pt idx="3">
                  <c:v>5.08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EFFORT TOTAL PROJECT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'Graphs for slides Y3'!$C$12</c:f>
              <c:strCache>
                <c:ptCount val="1"/>
                <c:pt idx="0">
                  <c:v>Effort used Total project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Y3'!$C$13:$C$17</c:f>
              <c:numCache>
                <c:formatCode>0</c:formatCode>
                <c:ptCount val="5"/>
                <c:pt idx="0">
                  <c:v>59.64</c:v>
                </c:pt>
                <c:pt idx="1">
                  <c:v>34.31</c:v>
                </c:pt>
                <c:pt idx="2">
                  <c:v>51.81</c:v>
                </c:pt>
                <c:pt idx="3">
                  <c:v>17.97</c:v>
                </c:pt>
                <c:pt idx="4">
                  <c:v>16.649999999999999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216704"/>
        <c:axId val="108219008"/>
      </c:barChart>
      <c:catAx>
        <c:axId val="108216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8219008"/>
        <c:crosses val="autoZero"/>
        <c:auto val="1"/>
        <c:lblAlgn val="ctr"/>
        <c:lblOffset val="100"/>
        <c:noMultiLvlLbl val="0"/>
      </c:catAx>
      <c:valAx>
        <c:axId val="10821900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082167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PMs planned vs PMs used Y1-Y2-Y3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Y3'!$B$12</c:f>
              <c:strCache>
                <c:ptCount val="1"/>
                <c:pt idx="0">
                  <c:v>Effort  planned Total project 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Y3'!$B$13:$B$17</c:f>
              <c:numCache>
                <c:formatCode>0</c:formatCode>
                <c:ptCount val="5"/>
                <c:pt idx="0">
                  <c:v>67</c:v>
                </c:pt>
                <c:pt idx="1">
                  <c:v>34</c:v>
                </c:pt>
                <c:pt idx="2">
                  <c:v>47</c:v>
                </c:pt>
                <c:pt idx="3">
                  <c:v>26</c:v>
                </c:pt>
                <c:pt idx="4">
                  <c:v>18</c:v>
                </c:pt>
              </c:numCache>
            </c:numRef>
          </c:val>
        </c:ser>
        <c:ser>
          <c:idx val="3"/>
          <c:order val="1"/>
          <c:tx>
            <c:strRef>
              <c:f>'Graphs for slides Y3'!$F$12</c:f>
              <c:strCache>
                <c:ptCount val="1"/>
                <c:pt idx="0">
                  <c:v>PMs Used Y1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Y3'!$F$13:$F$17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13</c:v>
                </c:pt>
                <c:pt idx="2">
                  <c:v>13.8</c:v>
                </c:pt>
                <c:pt idx="3">
                  <c:v>6.5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'Graphs for slides Y3'!$E$12</c:f>
              <c:strCache>
                <c:ptCount val="1"/>
                <c:pt idx="0">
                  <c:v>PMs Used Y2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Y3'!$E$13:$E$17</c:f>
              <c:numCache>
                <c:formatCode>_-* #,##0.0_-;\-* #,##0.0_-;_-* "-"??_-;_-@_-</c:formatCode>
                <c:ptCount val="5"/>
                <c:pt idx="0">
                  <c:v>20</c:v>
                </c:pt>
                <c:pt idx="1">
                  <c:v>10.65</c:v>
                </c:pt>
                <c:pt idx="2">
                  <c:v>17.149999999999999</c:v>
                </c:pt>
                <c:pt idx="3">
                  <c:v>6.5</c:v>
                </c:pt>
                <c:pt idx="4">
                  <c:v>5.5</c:v>
                </c:pt>
              </c:numCache>
            </c:numRef>
          </c:val>
        </c:ser>
        <c:ser>
          <c:idx val="1"/>
          <c:order val="3"/>
          <c:tx>
            <c:strRef>
              <c:f>'Graphs for slides Y3'!$D$12</c:f>
              <c:strCache>
                <c:ptCount val="1"/>
                <c:pt idx="0">
                  <c:v>PMs Used Y3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Y3'!$D$13:$D$17</c:f>
              <c:numCache>
                <c:formatCode>0.0</c:formatCode>
                <c:ptCount val="5"/>
                <c:pt idx="0">
                  <c:v>15.64</c:v>
                </c:pt>
                <c:pt idx="1">
                  <c:v>10.66</c:v>
                </c:pt>
                <c:pt idx="2">
                  <c:v>20.86</c:v>
                </c:pt>
                <c:pt idx="3">
                  <c:v>4.97</c:v>
                </c:pt>
                <c:pt idx="4">
                  <c:v>5.15</c:v>
                </c:pt>
              </c:numCache>
            </c:numRef>
          </c:val>
        </c:ser>
        <c:ser>
          <c:idx val="4"/>
          <c:order val="4"/>
          <c:tx>
            <c:strRef>
              <c:f>'Graphs for slides Y3'!$G$12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'Graphs for slides Y3'!$A$13:$A$17</c:f>
              <c:strCache>
                <c:ptCount val="5"/>
                <c:pt idx="0">
                  <c:v>CERN</c:v>
                </c:pt>
                <c:pt idx="1">
                  <c:v>APO</c:v>
                </c:pt>
                <c:pt idx="2">
                  <c:v>QMUL</c:v>
                </c:pt>
                <c:pt idx="3">
                  <c:v>Imperial</c:v>
                </c:pt>
                <c:pt idx="4">
                  <c:v>EGI.eu</c:v>
                </c:pt>
              </c:strCache>
            </c:strRef>
          </c:cat>
          <c:val>
            <c:numRef>
              <c:f>'Graphs for slides Y3'!$G$13:$G$17</c:f>
              <c:numCache>
                <c:formatCode>0%</c:formatCode>
                <c:ptCount val="5"/>
                <c:pt idx="0">
                  <c:v>0.89014925373134324</c:v>
                </c:pt>
                <c:pt idx="1">
                  <c:v>1.0091176470588237</c:v>
                </c:pt>
                <c:pt idx="2">
                  <c:v>1.1023404255319149</c:v>
                </c:pt>
                <c:pt idx="3">
                  <c:v>0.69115384615384612</c:v>
                </c:pt>
                <c:pt idx="4">
                  <c:v>0.92499999999999993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116096"/>
        <c:axId val="139985280"/>
      </c:barChart>
      <c:catAx>
        <c:axId val="138116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9985280"/>
        <c:crosses val="autoZero"/>
        <c:auto val="1"/>
        <c:lblAlgn val="ctr"/>
        <c:lblOffset val="100"/>
        <c:noMultiLvlLbl val="0"/>
      </c:catAx>
      <c:valAx>
        <c:axId val="1399852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38116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Total Project Use of Budget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Y3'!$B$25</c:f>
              <c:strCache>
                <c:ptCount val="1"/>
                <c:pt idx="0">
                  <c:v>Total Funding Planned (Amendment N2)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Y3'!$B$26:$B$30</c:f>
              <c:numCache>
                <c:formatCode>_-* #,##0_-;\-* #,##0_-;_-* "-"??_-;_-@_-</c:formatCode>
                <c:ptCount val="5"/>
                <c:pt idx="0">
                  <c:v>230494</c:v>
                </c:pt>
                <c:pt idx="1">
                  <c:v>285688</c:v>
                </c:pt>
                <c:pt idx="2">
                  <c:v>211057</c:v>
                </c:pt>
                <c:pt idx="3">
                  <c:v>108831</c:v>
                </c:pt>
                <c:pt idx="4">
                  <c:v>463930</c:v>
                </c:pt>
              </c:numCache>
            </c:numRef>
          </c:val>
        </c:ser>
        <c:ser>
          <c:idx val="1"/>
          <c:order val="1"/>
          <c:tx>
            <c:strRef>
              <c:f>'Graphs for slides Y3'!$F$25</c:f>
              <c:strCache>
                <c:ptCount val="1"/>
                <c:pt idx="0">
                  <c:v>Total Funding Used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Y3'!$F$26:$F$30</c:f>
              <c:numCache>
                <c:formatCode>_-* #,##0_-;\-* #,##0_-;_-* "-"??_-;_-@_-</c:formatCode>
                <c:ptCount val="5"/>
                <c:pt idx="0">
                  <c:v>220525</c:v>
                </c:pt>
                <c:pt idx="1">
                  <c:v>262341</c:v>
                </c:pt>
                <c:pt idx="2">
                  <c:v>196634</c:v>
                </c:pt>
                <c:pt idx="3">
                  <c:v>104603</c:v>
                </c:pt>
                <c:pt idx="4">
                  <c:v>483554</c:v>
                </c:pt>
              </c:numCache>
            </c:numRef>
          </c:val>
        </c:ser>
        <c:ser>
          <c:idx val="2"/>
          <c:order val="2"/>
          <c:tx>
            <c:strRef>
              <c:f>'Graphs for slides Y3'!$G$25</c:f>
              <c:strCache>
                <c:ptCount val="1"/>
                <c:pt idx="0">
                  <c:v>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Y3'!$G$26:$G$30</c:f>
              <c:numCache>
                <c:formatCode>0%</c:formatCode>
                <c:ptCount val="5"/>
                <c:pt idx="0">
                  <c:v>0.95674941647071077</c:v>
                </c:pt>
                <c:pt idx="1">
                  <c:v>0.91827798157430485</c:v>
                </c:pt>
                <c:pt idx="2">
                  <c:v>0.9316630104663669</c:v>
                </c:pt>
                <c:pt idx="3">
                  <c:v>0.96115077505490165</c:v>
                </c:pt>
                <c:pt idx="4">
                  <c:v>1.0422994848360745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405952"/>
        <c:axId val="137407488"/>
      </c:barChart>
      <c:catAx>
        <c:axId val="1374059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7407488"/>
        <c:crosses val="autoZero"/>
        <c:auto val="1"/>
        <c:lblAlgn val="ctr"/>
        <c:lblOffset val="100"/>
        <c:noMultiLvlLbl val="0"/>
      </c:catAx>
      <c:valAx>
        <c:axId val="137407488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3740595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PY3 actual costs per partner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'Graphs for slides Y3'!$I$25</c:f>
              <c:strCache>
                <c:ptCount val="1"/>
                <c:pt idx="0">
                  <c:v>Funding planned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Y3'!$I$26:$I$30</c:f>
              <c:numCache>
                <c:formatCode>_-* #,##0_-;\-* #,##0_-;_-* "-"??_-;_-@_-</c:formatCode>
                <c:ptCount val="5"/>
                <c:pt idx="0">
                  <c:v>92212</c:v>
                </c:pt>
                <c:pt idx="1">
                  <c:v>130548</c:v>
                </c:pt>
                <c:pt idx="2">
                  <c:v>78344</c:v>
                </c:pt>
                <c:pt idx="3">
                  <c:v>46088</c:v>
                </c:pt>
                <c:pt idx="4">
                  <c:v>105384</c:v>
                </c:pt>
              </c:numCache>
            </c:numRef>
          </c:val>
        </c:ser>
        <c:ser>
          <c:idx val="1"/>
          <c:order val="1"/>
          <c:tx>
            <c:strRef>
              <c:f>'Graphs for slides Y3'!$J$25</c:f>
              <c:strCache>
                <c:ptCount val="1"/>
                <c:pt idx="0">
                  <c:v>Funding requested Y3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Y3'!$J$26:$J$30</c:f>
              <c:numCache>
                <c:formatCode>_-* #,##0_-;\-* #,##0_-;_-* "-"??_-;_-@_-</c:formatCode>
                <c:ptCount val="5"/>
                <c:pt idx="0">
                  <c:v>82243</c:v>
                </c:pt>
                <c:pt idx="1">
                  <c:v>107201</c:v>
                </c:pt>
                <c:pt idx="2">
                  <c:v>63921</c:v>
                </c:pt>
                <c:pt idx="3">
                  <c:v>41860</c:v>
                </c:pt>
                <c:pt idx="4">
                  <c:v>125008</c:v>
                </c:pt>
              </c:numCache>
            </c:numRef>
          </c:val>
        </c:ser>
        <c:ser>
          <c:idx val="2"/>
          <c:order val="2"/>
          <c:tx>
            <c:strRef>
              <c:f>'Graphs for slides Y3'!$K$25</c:f>
              <c:strCache>
                <c:ptCount val="1"/>
                <c:pt idx="0">
                  <c:v> Y3 %</c:v>
                </c:pt>
              </c:strCache>
            </c:strRef>
          </c:tx>
          <c:invertIfNegative val="0"/>
          <c:cat>
            <c:strRef>
              <c:f>'Graphs for slides Y3'!$H$26:$H$30</c:f>
              <c:strCache>
                <c:ptCount val="5"/>
                <c:pt idx="0">
                  <c:v>EGI.eu</c:v>
                </c:pt>
                <c:pt idx="1">
                  <c:v>QMUL</c:v>
                </c:pt>
                <c:pt idx="2">
                  <c:v>APO</c:v>
                </c:pt>
                <c:pt idx="3">
                  <c:v>Imperial</c:v>
                </c:pt>
                <c:pt idx="4">
                  <c:v>CERN</c:v>
                </c:pt>
              </c:strCache>
            </c:strRef>
          </c:cat>
          <c:val>
            <c:numRef>
              <c:f>'Graphs for slides Y3'!$K$26:$K$30</c:f>
              <c:numCache>
                <c:formatCode>0%</c:formatCode>
                <c:ptCount val="5"/>
                <c:pt idx="0">
                  <c:v>0.89189042640871041</c:v>
                </c:pt>
                <c:pt idx="1">
                  <c:v>0.82116156509483107</c:v>
                </c:pt>
                <c:pt idx="2">
                  <c:v>0.81590166445420198</c:v>
                </c:pt>
                <c:pt idx="3">
                  <c:v>0.90826245443499387</c:v>
                </c:pt>
                <c:pt idx="4">
                  <c:v>1.1862142260684734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42816"/>
        <c:axId val="108244352"/>
      </c:barChart>
      <c:catAx>
        <c:axId val="108242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244352"/>
        <c:crosses val="autoZero"/>
        <c:auto val="1"/>
        <c:lblAlgn val="ctr"/>
        <c:lblOffset val="100"/>
        <c:noMultiLvlLbl val="0"/>
      </c:catAx>
      <c:valAx>
        <c:axId val="108244352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082428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194FE-46F0-426B-9EEF-C05A37F5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5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Highlight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MoU</a:t>
            </a:r>
            <a:r>
              <a:rPr lang="en-GB" baseline="0" dirty="0" smtClean="0"/>
              <a:t> projects </a:t>
            </a:r>
            <a:r>
              <a:rPr lang="en-GB" baseline="0" dirty="0" err="1" smtClean="0"/>
              <a:t>GlobalExcursion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Virtus</a:t>
            </a:r>
            <a:r>
              <a:rPr lang="en-GB" baseline="0" smtClean="0"/>
              <a:t>, CRISP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94FE-46F0-426B-9EEF-C05A37F519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018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93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2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88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3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21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49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93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71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1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5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24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6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6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6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49F4F-AF01-40F6-A88E-3066C1DC1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" y="0"/>
            <a:ext cx="91385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659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3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9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4699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WP4: Project and Consortium Management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 smtClean="0"/>
              <a:t>Catherine </a:t>
            </a:r>
            <a:r>
              <a:rPr lang="en-US" sz="2400" dirty="0" err="1" smtClean="0"/>
              <a:t>Gater</a:t>
            </a:r>
            <a:endParaRPr lang="en-US" sz="2400" dirty="0"/>
          </a:p>
          <a:p>
            <a:pPr marL="342900" indent="-342900" algn="ctr">
              <a:spcBef>
                <a:spcPct val="20000"/>
              </a:spcBef>
            </a:pPr>
            <a:r>
              <a:rPr lang="en-US" sz="2400" dirty="0"/>
              <a:t>e-</a:t>
            </a:r>
            <a:r>
              <a:rPr lang="en-US" sz="2400" dirty="0" err="1"/>
              <a:t>ScienceTalk</a:t>
            </a:r>
            <a:r>
              <a:rPr lang="en-US" sz="2400" dirty="0"/>
              <a:t> </a:t>
            </a:r>
            <a:r>
              <a:rPr lang="en-US" sz="2400" dirty="0" smtClean="0"/>
              <a:t>Project Coordinator, EGI.eu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>
          <a:xfrm>
            <a:off x="32766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Expenditure e-</a:t>
            </a:r>
            <a:r>
              <a:rPr lang="en-US" sz="2800" dirty="0" err="1" smtClean="0"/>
              <a:t>Concertation</a:t>
            </a:r>
            <a:r>
              <a:rPr lang="en-US" sz="2800" dirty="0" smtClean="0"/>
              <a:t> meetings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18418"/>
            <a:ext cx="8229600" cy="4525963"/>
          </a:xfrm>
        </p:spPr>
        <p:txBody>
          <a:bodyPr>
            <a:normAutofit/>
          </a:bodyPr>
          <a:lstStyle/>
          <a:p>
            <a:r>
              <a:rPr lang="en-GB" sz="1400" dirty="0"/>
              <a:t>€40K is allocated in the </a:t>
            </a:r>
            <a:r>
              <a:rPr lang="en-GB" sz="1400" dirty="0" err="1"/>
              <a:t>DoW</a:t>
            </a:r>
            <a:r>
              <a:rPr lang="en-GB" sz="1400" dirty="0"/>
              <a:t> for the e-Infrastructure </a:t>
            </a:r>
            <a:r>
              <a:rPr lang="en-GB" sz="1400" dirty="0" err="1"/>
              <a:t>concertation</a:t>
            </a:r>
            <a:r>
              <a:rPr lang="en-GB" sz="1400" dirty="0"/>
              <a:t> events to fund logistical costs such as catering, travel and venue costs.</a:t>
            </a:r>
          </a:p>
          <a:p>
            <a:r>
              <a:rPr lang="en-GB" sz="1400" dirty="0"/>
              <a:t>This is allocated as </a:t>
            </a:r>
            <a:r>
              <a:rPr lang="en-GB" sz="1400" dirty="0" smtClean="0"/>
              <a:t>€35K </a:t>
            </a:r>
            <a:r>
              <a:rPr lang="en-GB" sz="1400" dirty="0"/>
              <a:t>to EGI.eu under WP4 and </a:t>
            </a:r>
            <a:r>
              <a:rPr lang="en-GB" sz="1400" dirty="0" smtClean="0"/>
              <a:t>€5K </a:t>
            </a:r>
            <a:r>
              <a:rPr lang="en-GB" sz="1400" dirty="0"/>
              <a:t>to QMUL under WP1</a:t>
            </a:r>
            <a:r>
              <a:rPr lang="en-GB" sz="1400" dirty="0" smtClean="0"/>
              <a:t>. 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i="1" dirty="0" smtClean="0"/>
              <a:t>(</a:t>
            </a:r>
            <a:r>
              <a:rPr lang="en-GB" sz="1400" i="1" dirty="0" err="1" smtClean="0"/>
              <a:t>DoW</a:t>
            </a:r>
            <a:r>
              <a:rPr lang="en-GB" sz="1400" i="1" dirty="0" smtClean="0"/>
              <a:t> version1/03/2013)</a:t>
            </a:r>
            <a:endParaRPr lang="en-GB" sz="1400" i="1" dirty="0"/>
          </a:p>
          <a:p>
            <a:r>
              <a:rPr lang="en-GB" sz="1400" dirty="0" smtClean="0"/>
              <a:t>Costs </a:t>
            </a:r>
            <a:r>
              <a:rPr lang="en-GB" sz="1400" dirty="0"/>
              <a:t>for </a:t>
            </a:r>
            <a:r>
              <a:rPr lang="en-GB" sz="1400" dirty="0" smtClean="0"/>
              <a:t>10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</a:t>
            </a:r>
            <a:r>
              <a:rPr lang="en-GB" sz="1400" dirty="0" err="1"/>
              <a:t>Concertation</a:t>
            </a:r>
            <a:r>
              <a:rPr lang="en-GB" sz="1400" dirty="0"/>
              <a:t> meeting, </a:t>
            </a:r>
            <a:r>
              <a:rPr lang="en-GB" sz="1400" dirty="0" smtClean="0"/>
              <a:t>6-7 March 2013 met </a:t>
            </a:r>
            <a:r>
              <a:rPr lang="en-GB" sz="1400" dirty="0"/>
              <a:t>by EGI.eu as </a:t>
            </a:r>
            <a:r>
              <a:rPr lang="en-GB" sz="1400" dirty="0" smtClean="0"/>
              <a:t>organisers </a:t>
            </a:r>
            <a:r>
              <a:rPr lang="en-GB" sz="1400" dirty="0"/>
              <a:t>of the event</a:t>
            </a:r>
          </a:p>
          <a:p>
            <a:endParaRPr lang="en-GB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6959"/>
              </p:ext>
            </p:extLst>
          </p:nvPr>
        </p:nvGraphicFramePr>
        <p:xfrm>
          <a:off x="838200" y="3504239"/>
          <a:ext cx="4114800" cy="2667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486"/>
                <a:gridCol w="989726"/>
                <a:gridCol w="1361588"/>
              </a:tblGrid>
              <a:tr h="5459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Description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400" u="none" strike="noStrike" dirty="0">
                          <a:effectLst/>
                        </a:rPr>
                        <a:t>Cost (Euros)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66"/>
                    </a:solidFill>
                  </a:tcPr>
                </a:tc>
              </a:tr>
              <a:tr h="6273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Delegate  Package include Wi-Fi, security, cleaning catering (85€)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10,200 €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</a:rPr>
                        <a:t>based 120 attendees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u="none" strike="noStrike" dirty="0">
                          <a:effectLst/>
                        </a:rPr>
                        <a:t>Venue main room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2,850 €</a:t>
                      </a:r>
                      <a:endParaRPr lang="en-GB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based </a:t>
                      </a:r>
                      <a:r>
                        <a:rPr lang="en-GB" sz="1100" u="none" strike="noStrike" dirty="0" smtClean="0">
                          <a:effectLst/>
                        </a:rPr>
                        <a:t>2 </a:t>
                      </a:r>
                      <a:r>
                        <a:rPr lang="en-GB" sz="1100" u="none" strike="noStrike" dirty="0">
                          <a:effectLst/>
                        </a:rPr>
                        <a:t>days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99762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Audio-visual</a:t>
                      </a:r>
                      <a:r>
                        <a:rPr lang="en-GB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equipment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865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3147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Breaks </a:t>
                      </a:r>
                      <a:r>
                        <a:rPr lang="en-GB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10€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1,200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Cocktail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3,660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based 120 attendees</a:t>
                      </a:r>
                    </a:p>
                  </a:txBody>
                  <a:tcPr marL="9525" marR="9525" marT="9525" marB="0" anchor="ctr">
                    <a:solidFill>
                      <a:srgbClr val="FFCC99"/>
                    </a:solidFill>
                  </a:tcPr>
                </a:tc>
              </a:tr>
              <a:tr h="267644"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1400" b="1" u="none" strike="noStrike" dirty="0"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18,775 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€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which VAT not eligible 2,689€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5630" y="2872417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10</a:t>
            </a:r>
            <a:r>
              <a:rPr lang="en-GB" sz="1600" b="1" baseline="30000" dirty="0" smtClean="0"/>
              <a:t>th</a:t>
            </a:r>
            <a:r>
              <a:rPr lang="en-GB" sz="1600" b="1" dirty="0" smtClean="0"/>
              <a:t> CONCERTATION MEETING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212366"/>
            <a:ext cx="3886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TOTAL COSTS OF THE 3 EVENTS:</a:t>
            </a:r>
          </a:p>
          <a:p>
            <a:endParaRPr lang="en-US" sz="1200" b="1" dirty="0"/>
          </a:p>
          <a:p>
            <a:endParaRPr lang="en-GB" sz="12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8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200" dirty="0"/>
              <a:t>CONCERTATION MEETING costs: </a:t>
            </a:r>
            <a:r>
              <a:rPr lang="en-GB" sz="1200" dirty="0" smtClean="0"/>
              <a:t>6,809 </a:t>
            </a:r>
            <a:r>
              <a:rPr lang="en-US" sz="1200" b="1" dirty="0"/>
              <a:t>€</a:t>
            </a:r>
            <a:endParaRPr lang="en-GB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/>
              <a:t>9</a:t>
            </a:r>
            <a:r>
              <a:rPr lang="en-GB" sz="1200" baseline="30000" dirty="0"/>
              <a:t>th</a:t>
            </a:r>
            <a:r>
              <a:rPr lang="en-GB" sz="1200" dirty="0"/>
              <a:t> </a:t>
            </a:r>
            <a:r>
              <a:rPr lang="en-GB" sz="1400" dirty="0"/>
              <a:t>CONCERTATION</a:t>
            </a:r>
            <a:r>
              <a:rPr lang="en-GB" sz="1200" dirty="0"/>
              <a:t> MEETING costs: </a:t>
            </a:r>
            <a:r>
              <a:rPr lang="en-GB" sz="1200" dirty="0" smtClean="0"/>
              <a:t>18,043 </a:t>
            </a:r>
            <a:r>
              <a:rPr lang="en-US" sz="1200" b="1" dirty="0"/>
              <a:t>€</a:t>
            </a:r>
            <a:endParaRPr lang="en-GB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/>
              <a:t>10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</a:t>
            </a:r>
            <a:r>
              <a:rPr lang="en-GB" sz="1200" dirty="0"/>
              <a:t>CONCERTATION MEETING costs: </a:t>
            </a:r>
            <a:r>
              <a:rPr lang="en-GB" sz="1200" dirty="0" smtClean="0"/>
              <a:t>16,086 </a:t>
            </a:r>
            <a:r>
              <a:rPr lang="en-US" sz="1200" b="1" dirty="0"/>
              <a:t>€</a:t>
            </a:r>
            <a:endParaRPr lang="en-GB" sz="1200" dirty="0" smtClean="0"/>
          </a:p>
          <a:p>
            <a:endParaRPr lang="en-US" sz="1200" b="1" dirty="0"/>
          </a:p>
          <a:p>
            <a:r>
              <a:rPr lang="en-US" sz="1200" b="1" dirty="0" smtClean="0"/>
              <a:t>Total costs: 40,938 € (exc. VAT)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Deliverables and Milestones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Review process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Internal draft ready by day 1 of the PM the report is due</a:t>
            </a:r>
          </a:p>
          <a:p>
            <a:r>
              <a:rPr lang="en-GB" dirty="0" smtClean="0"/>
              <a:t>Document internally reviewed by the e-</a:t>
            </a:r>
            <a:r>
              <a:rPr lang="en-GB" dirty="0" err="1" smtClean="0"/>
              <a:t>ScienceTalk</a:t>
            </a:r>
            <a:r>
              <a:rPr lang="en-GB" dirty="0" smtClean="0"/>
              <a:t> team – </a:t>
            </a:r>
            <a:r>
              <a:rPr lang="en-GB" i="1" dirty="0" smtClean="0"/>
              <a:t>2 weeks</a:t>
            </a:r>
          </a:p>
          <a:p>
            <a:r>
              <a:rPr lang="en-GB" dirty="0" smtClean="0"/>
              <a:t>Document reviewed by the PMB – </a:t>
            </a:r>
            <a:r>
              <a:rPr lang="en-GB" i="1" dirty="0" smtClean="0"/>
              <a:t>1 week</a:t>
            </a:r>
          </a:p>
          <a:p>
            <a:r>
              <a:rPr lang="en-GB" dirty="0" smtClean="0"/>
              <a:t>Document submitted at the end of the PM the report is due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Deliverables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368396"/>
              </p:ext>
            </p:extLst>
          </p:nvPr>
        </p:nvGraphicFramePr>
        <p:xfrm>
          <a:off x="0" y="990600"/>
          <a:ext cx="9144000" cy="5423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717"/>
                <a:gridCol w="2777869"/>
                <a:gridCol w="551794"/>
                <a:gridCol w="709448"/>
                <a:gridCol w="236482"/>
                <a:gridCol w="630620"/>
                <a:gridCol w="867104"/>
                <a:gridCol w="1261242"/>
                <a:gridCol w="1497724"/>
              </a:tblGrid>
              <a:tr h="685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Del. no.</a:t>
                      </a:r>
                      <a:r>
                        <a:rPr lang="en-GB" sz="1200" b="1" baseline="300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Deliverable name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WP no.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 beneficiary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(PM)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Actual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delivery date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Weekly issues of </a:t>
                      </a:r>
                      <a:r>
                        <a:rPr lang="en-GB" sz="1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1-33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25-35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432" marR="29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15697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D1.2.12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ScienceBriefings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Report on survey  of iSGTW readers and annual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Briefing final summary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Annual upgraded version of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dissemination report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354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D2.6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Schools pack based on e-ScienceCity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400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D3.7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78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feedback and metrics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Moved to include final figures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42519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Final report on impact and sustainability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QMUL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End of project report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27584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Guide to dissemination for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n-GB" sz="1200" baseline="0" dirty="0" smtClean="0">
                          <a:latin typeface="Arial" pitchFamily="34" charset="0"/>
                          <a:cs typeface="Arial" pitchFamily="34" charset="0"/>
                        </a:rPr>
                        <a:t> of project report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Milestones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80506"/>
              </p:ext>
            </p:extLst>
          </p:nvPr>
        </p:nvGraphicFramePr>
        <p:xfrm>
          <a:off x="152400" y="1066800"/>
          <a:ext cx="8839201" cy="5347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444"/>
                <a:gridCol w="1736556"/>
                <a:gridCol w="675985"/>
                <a:gridCol w="1113739"/>
                <a:gridCol w="1165006"/>
                <a:gridCol w="942260"/>
                <a:gridCol w="979810"/>
                <a:gridCol w="1295401"/>
              </a:tblGrid>
              <a:tr h="56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Milestone name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Lead beneficiary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Delivery date  from Annex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PM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Achieved</a:t>
                      </a:r>
                      <a:b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Yes/No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Actual / </a:t>
                      </a:r>
                      <a:r>
                        <a:rPr lang="en-GB" sz="13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achievement date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3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191" marR="581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Diary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 calendar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Dissemination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GB" sz="12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e-Concertation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expanded to 100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MS10.12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PMB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EGI.eu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32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65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Posters and marketing materials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10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MS9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 iSGTW readership by 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-575945" algn="l"/>
                          <a:tab pos="-118745" algn="l"/>
                        </a:tabLs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Achieved PM28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Project metrics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Recommendations from reviewers:</a:t>
            </a:r>
          </a:p>
          <a:p>
            <a:pPr lvl="1"/>
            <a:r>
              <a:rPr lang="en-GB" dirty="0" smtClean="0"/>
              <a:t>Define what </a:t>
            </a:r>
            <a:r>
              <a:rPr lang="en-GB" dirty="0"/>
              <a:t>constitutes </a:t>
            </a:r>
            <a:r>
              <a:rPr lang="en-GB" dirty="0" smtClean="0"/>
              <a:t>impact</a:t>
            </a:r>
          </a:p>
          <a:p>
            <a:pPr lvl="1"/>
            <a:r>
              <a:rPr lang="en-GB" dirty="0" smtClean="0"/>
              <a:t>Include more </a:t>
            </a:r>
            <a:r>
              <a:rPr lang="en-GB" dirty="0"/>
              <a:t>detail </a:t>
            </a:r>
            <a:r>
              <a:rPr lang="en-GB" dirty="0" smtClean="0"/>
              <a:t>on the outcomes </a:t>
            </a:r>
            <a:r>
              <a:rPr lang="en-GB" dirty="0"/>
              <a:t>and outputs of the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Track cross fertilisation </a:t>
            </a:r>
            <a:r>
              <a:rPr lang="en-GB" dirty="0"/>
              <a:t>amongst the </a:t>
            </a: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</a:t>
            </a:r>
            <a:r>
              <a:rPr lang="en-GB" dirty="0"/>
              <a:t>products </a:t>
            </a:r>
            <a:endParaRPr lang="en-GB" dirty="0" smtClean="0"/>
          </a:p>
          <a:p>
            <a:pPr lvl="1"/>
            <a:r>
              <a:rPr lang="en-GB" dirty="0" smtClean="0"/>
              <a:t>Report metrics </a:t>
            </a:r>
            <a:r>
              <a:rPr lang="en-GB" dirty="0"/>
              <a:t>based on </a:t>
            </a:r>
            <a:r>
              <a:rPr lang="en-GB" dirty="0" smtClean="0"/>
              <a:t>activities at events</a:t>
            </a:r>
          </a:p>
          <a:p>
            <a:r>
              <a:rPr lang="en-GB" dirty="0" smtClean="0"/>
              <a:t>Final Deliverables on Impact (D1.5) and Metrics (D4.5) </a:t>
            </a:r>
          </a:p>
          <a:p>
            <a:r>
              <a:rPr lang="en-GB" dirty="0" smtClean="0"/>
              <a:t>Project and work package level metrics gathered quarterly</a:t>
            </a:r>
          </a:p>
          <a:p>
            <a:r>
              <a:rPr lang="en-GB" dirty="0" smtClean="0"/>
              <a:t>Small changes to the metrics for PY3 were included in D4.4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821591"/>
              </p:ext>
            </p:extLst>
          </p:nvPr>
        </p:nvGraphicFramePr>
        <p:xfrm>
          <a:off x="152400" y="990600"/>
          <a:ext cx="8762999" cy="5562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0996"/>
                <a:gridCol w="1180752"/>
                <a:gridCol w="2654230"/>
                <a:gridCol w="1956423"/>
                <a:gridCol w="1670598"/>
              </a:tblGrid>
              <a:tr h="381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Target Metric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Increased from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published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Adjusted to number of reports published not printed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new area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086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subscribers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social media followers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  <a:endParaRPr lang="en-GB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printed materials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1718" marR="617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Unchanged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555773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Project Metrics PY3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503945"/>
              </p:ext>
            </p:extLst>
          </p:nvPr>
        </p:nvGraphicFramePr>
        <p:xfrm>
          <a:off x="76200" y="1066800"/>
          <a:ext cx="8839198" cy="541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451"/>
                <a:gridCol w="629349"/>
                <a:gridCol w="2508047"/>
                <a:gridCol w="1759153"/>
                <a:gridCol w="990600"/>
                <a:gridCol w="1066800"/>
                <a:gridCol w="1066798"/>
              </a:tblGrid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 T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arget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PY2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PY3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(190%)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(148%)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circulated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(75%)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(107%)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 (123%)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WP2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Sites on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 (50%)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 (78%)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 (102%)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per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(120%)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(120%)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GridCasts per year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in Europe per year, 1 outside Europe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(533%)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 (250%)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areas in </a:t>
                      </a:r>
                      <a:r>
                        <a:rPr lang="en-GB" sz="14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eScienceCity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 one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(200)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WP3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subscribers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increase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 (70%)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 (95%)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 (100%)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Articles on European projects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per year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 (216%)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 (261)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 (142%)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in the 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iSGTW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GB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resources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(134%)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134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(89%)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328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itchFamily="34" charset="0"/>
                          <a:cs typeface="Arial" pitchFamily="34" charset="0"/>
                        </a:rPr>
                        <a:t>iSGTW printed materials distributed</a:t>
                      </a:r>
                      <a:endParaRPr lang="en-GB" sz="14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6126" marR="661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in 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330 (33%)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610 </a:t>
                      </a:r>
                      <a:r>
                        <a:rPr lang="en-GB" sz="1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 (62%)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Content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Consumption of effort and resources</a:t>
            </a:r>
          </a:p>
          <a:p>
            <a:r>
              <a:rPr lang="en-GB" dirty="0" smtClean="0"/>
              <a:t>Deliverables and milestones</a:t>
            </a:r>
          </a:p>
          <a:p>
            <a:r>
              <a:rPr lang="en-GB" dirty="0" smtClean="0"/>
              <a:t>Project metrics</a:t>
            </a:r>
          </a:p>
          <a:p>
            <a:r>
              <a:rPr lang="en-GB" dirty="0" smtClean="0"/>
              <a:t>WP4 achievements</a:t>
            </a:r>
          </a:p>
          <a:p>
            <a:r>
              <a:rPr lang="en-GB" dirty="0" smtClean="0"/>
              <a:t>Project issues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WP4 achievements and project issues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GB" sz="1600" dirty="0" smtClean="0"/>
              <a:t>Administration:</a:t>
            </a:r>
          </a:p>
          <a:p>
            <a:pPr lvl="1"/>
            <a:r>
              <a:rPr lang="en-GB" sz="1600" dirty="0" smtClean="0"/>
              <a:t>PY3 </a:t>
            </a:r>
            <a:r>
              <a:rPr lang="en-GB" sz="1600" dirty="0" err="1" smtClean="0"/>
              <a:t>DoW</a:t>
            </a:r>
            <a:r>
              <a:rPr lang="en-GB" sz="1600" dirty="0" smtClean="0"/>
              <a:t> amendment completed in April 2013</a:t>
            </a:r>
          </a:p>
          <a:p>
            <a:pPr lvl="1"/>
            <a:r>
              <a:rPr lang="en-GB" sz="1600" dirty="0" smtClean="0"/>
              <a:t>PY2 costs accepted and remaining payments processed</a:t>
            </a:r>
          </a:p>
          <a:p>
            <a:pPr lvl="1"/>
            <a:r>
              <a:rPr lang="en-GB" sz="1600" dirty="0" smtClean="0"/>
              <a:t>PMB meetings held, risk register monitored</a:t>
            </a:r>
          </a:p>
          <a:p>
            <a:pPr lvl="1"/>
            <a:r>
              <a:rPr lang="en-GB" sz="1600" dirty="0" smtClean="0"/>
              <a:t>Project team changed, including recruitment of </a:t>
            </a:r>
            <a:r>
              <a:rPr lang="en-GB" sz="1600" dirty="0" err="1" smtClean="0"/>
              <a:t>iSGTW</a:t>
            </a:r>
            <a:r>
              <a:rPr lang="en-GB" sz="1600" dirty="0" smtClean="0"/>
              <a:t> US Editor (Indiana) and </a:t>
            </a:r>
            <a:r>
              <a:rPr lang="en-GB" sz="1600" dirty="0" smtClean="0"/>
              <a:t>departure of Science </a:t>
            </a:r>
            <a:r>
              <a:rPr lang="en-GB" sz="1600" dirty="0" smtClean="0"/>
              <a:t>Writer (CERN)</a:t>
            </a:r>
          </a:p>
          <a:p>
            <a:pPr lvl="1"/>
            <a:r>
              <a:rPr lang="en-GB" sz="1600" dirty="0" smtClean="0"/>
              <a:t>Project closure activities, including final cost claims and final reports</a:t>
            </a:r>
          </a:p>
          <a:p>
            <a:endParaRPr lang="en-GB" sz="1600" dirty="0" smtClean="0"/>
          </a:p>
          <a:p>
            <a:r>
              <a:rPr lang="en-GB" sz="1600" dirty="0" smtClean="0"/>
              <a:t>Presentations about the project at:</a:t>
            </a:r>
          </a:p>
          <a:p>
            <a:pPr lvl="1"/>
            <a:r>
              <a:rPr lang="en-US" sz="1600" dirty="0" smtClean="0"/>
              <a:t>EGI Technical Forum 2012 - Prague, eChallenges2012 - Lisbon, 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e-Infrastructure </a:t>
            </a:r>
            <a:r>
              <a:rPr lang="en-US" sz="1600" dirty="0" err="1" smtClean="0"/>
              <a:t>Concertation</a:t>
            </a:r>
            <a:r>
              <a:rPr lang="en-US" sz="1600" dirty="0" smtClean="0"/>
              <a:t> Meeting – Brussels, </a:t>
            </a:r>
            <a:r>
              <a:rPr lang="en-GB" sz="1600" dirty="0" smtClean="0"/>
              <a:t>ISGC’13 - Taipei</a:t>
            </a:r>
            <a:endParaRPr lang="en-GB" sz="1600" dirty="0"/>
          </a:p>
          <a:p>
            <a:endParaRPr lang="en-GB" sz="1600" dirty="0" smtClean="0"/>
          </a:p>
          <a:p>
            <a:r>
              <a:rPr lang="en-GB" sz="1600" dirty="0" smtClean="0"/>
              <a:t>Additional activities:</a:t>
            </a:r>
          </a:p>
          <a:p>
            <a:pPr lvl="1"/>
            <a:r>
              <a:rPr lang="en-GB" sz="1600" dirty="0" smtClean="0"/>
              <a:t>Quarterly Reports prepared for Q9-11 in addition to agreed Deliverables and Milestones</a:t>
            </a:r>
          </a:p>
          <a:p>
            <a:pPr lvl="1"/>
            <a:r>
              <a:rPr lang="en-GB" sz="1600" dirty="0" smtClean="0"/>
              <a:t>Media training carried out at EUDAT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Conference, </a:t>
            </a:r>
            <a:r>
              <a:rPr lang="en-GB" sz="1600" dirty="0" smtClean="0"/>
              <a:t>ESRF, CRISP meeting</a:t>
            </a:r>
            <a:endParaRPr lang="en-GB" sz="1600" dirty="0" smtClean="0"/>
          </a:p>
          <a:p>
            <a:pPr lvl="1"/>
            <a:r>
              <a:rPr lang="en-GB" sz="1600" dirty="0" smtClean="0"/>
              <a:t>Training materials added to the Guide to Dissemination for EC projects (D1.6)</a:t>
            </a:r>
          </a:p>
          <a:p>
            <a:endParaRPr lang="en-GB" sz="1600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4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WP4: Major achievements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295400"/>
            <a:ext cx="8991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err="1" smtClean="0"/>
              <a:t>MoUs</a:t>
            </a:r>
            <a:r>
              <a:rPr lang="en-GB" sz="2000" dirty="0" smtClean="0"/>
              <a:t> signed with </a:t>
            </a:r>
            <a:r>
              <a:rPr lang="en-GB" sz="2000" dirty="0"/>
              <a:t>3</a:t>
            </a:r>
            <a:r>
              <a:rPr lang="en-GB" sz="2000" dirty="0" smtClean="0"/>
              <a:t> collaborating projects:</a:t>
            </a:r>
          </a:p>
          <a:p>
            <a:pPr lvl="1"/>
            <a:r>
              <a:rPr lang="en-US" sz="1600" b="1" dirty="0" smtClean="0"/>
              <a:t>Outreach</a:t>
            </a:r>
            <a:r>
              <a:rPr lang="en-US" sz="1600" dirty="0" smtClean="0"/>
              <a:t>: </a:t>
            </a:r>
            <a:r>
              <a:rPr lang="en-US" sz="1600" dirty="0" err="1" smtClean="0"/>
              <a:t>iMENTORS</a:t>
            </a:r>
            <a:endParaRPr lang="en-US" sz="1600" dirty="0" smtClean="0"/>
          </a:p>
          <a:p>
            <a:pPr lvl="1"/>
            <a:r>
              <a:rPr lang="en-US" sz="1600" b="1" dirty="0" smtClean="0"/>
              <a:t>Regional infrastructures</a:t>
            </a:r>
            <a:r>
              <a:rPr lang="en-US" sz="1600" dirty="0" smtClean="0"/>
              <a:t>: </a:t>
            </a:r>
            <a:r>
              <a:rPr lang="en-US" sz="1600" dirty="0" err="1" smtClean="0"/>
              <a:t>Ubuntunet</a:t>
            </a:r>
            <a:endParaRPr lang="en-US" sz="1600" dirty="0" smtClean="0"/>
          </a:p>
          <a:p>
            <a:pPr lvl="1"/>
            <a:r>
              <a:rPr lang="en-US" sz="1600" b="1" dirty="0" smtClean="0"/>
              <a:t>Policy: </a:t>
            </a:r>
            <a:r>
              <a:rPr lang="en-US" sz="1600" dirty="0" err="1" smtClean="0"/>
              <a:t>BlogForever</a:t>
            </a:r>
            <a:endParaRPr lang="en-US" sz="1600" dirty="0" smtClean="0"/>
          </a:p>
          <a:p>
            <a:endParaRPr lang="en-GB" sz="2000" dirty="0" smtClean="0"/>
          </a:p>
          <a:p>
            <a:r>
              <a:rPr lang="en-GB" sz="2000" dirty="0" smtClean="0"/>
              <a:t>International collaborations:</a:t>
            </a:r>
          </a:p>
          <a:p>
            <a:pPr lvl="1"/>
            <a:r>
              <a:rPr lang="en-GB" sz="1600" dirty="0" smtClean="0"/>
              <a:t>Project Coordinator is current Chair of EU/US/Asia </a:t>
            </a:r>
            <a:r>
              <a:rPr lang="en-GB" sz="1600" dirty="0" err="1" smtClean="0"/>
              <a:t>iSGTW</a:t>
            </a:r>
            <a:r>
              <a:rPr lang="en-GB" sz="1600" dirty="0" smtClean="0"/>
              <a:t> Advisory Board</a:t>
            </a:r>
          </a:p>
          <a:p>
            <a:pPr lvl="1"/>
            <a:r>
              <a:rPr lang="en-GB" sz="1600" dirty="0" smtClean="0"/>
              <a:t>Programme Committee for the 12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International Symposium on Grids and Clouds 2013, Taipei</a:t>
            </a:r>
          </a:p>
          <a:p>
            <a:pPr lvl="1"/>
            <a:r>
              <a:rPr lang="en-GB" sz="1600" dirty="0" smtClean="0"/>
              <a:t>Media partner for XSEDE’13, ISC’13, SC’13 (under discussion)</a:t>
            </a:r>
          </a:p>
          <a:p>
            <a:pPr lvl="1"/>
            <a:r>
              <a:rPr lang="en-GB" sz="1600" dirty="0" smtClean="0"/>
              <a:t>Networking session at ICT’13 in November 2013 with CHAIN-REDS, </a:t>
            </a:r>
            <a:r>
              <a:rPr lang="en-GB" sz="1600" dirty="0" err="1" smtClean="0"/>
              <a:t>iMENTORS</a:t>
            </a:r>
            <a:r>
              <a:rPr lang="en-GB" sz="1600" dirty="0" smtClean="0"/>
              <a:t>, e4AFRICA, EGI-</a:t>
            </a:r>
            <a:r>
              <a:rPr lang="en-GB" sz="1600" dirty="0" err="1" smtClean="0"/>
              <a:t>InSPIRE</a:t>
            </a:r>
            <a:r>
              <a:rPr lang="en-GB" sz="1600" dirty="0"/>
              <a:t> </a:t>
            </a:r>
            <a:r>
              <a:rPr lang="en-GB" sz="1600" dirty="0" smtClean="0"/>
              <a:t>on the future of Big Data</a:t>
            </a:r>
          </a:p>
          <a:p>
            <a:pPr lvl="1"/>
            <a:endParaRPr lang="en-GB" sz="1600" dirty="0"/>
          </a:p>
          <a:p>
            <a:r>
              <a:rPr lang="en-GB" sz="2000" dirty="0"/>
              <a:t>Events </a:t>
            </a:r>
            <a:r>
              <a:rPr lang="en-GB" sz="2000" dirty="0" smtClean="0"/>
              <a:t>organisation:</a:t>
            </a:r>
            <a:endParaRPr lang="en-GB" sz="2000" dirty="0"/>
          </a:p>
          <a:p>
            <a:pPr lvl="1"/>
            <a:r>
              <a:rPr lang="en-GB" sz="1600" dirty="0" smtClean="0"/>
              <a:t>Logistics for 10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e-Infrastructure </a:t>
            </a:r>
            <a:r>
              <a:rPr lang="en-GB" sz="1600" dirty="0" err="1" smtClean="0"/>
              <a:t>Concertation</a:t>
            </a:r>
            <a:r>
              <a:rPr lang="en-GB" sz="1600" dirty="0" smtClean="0"/>
              <a:t> event in Brussels, March 2013</a:t>
            </a:r>
          </a:p>
          <a:p>
            <a:pPr lvl="1"/>
            <a:r>
              <a:rPr lang="en-GB" sz="1600" dirty="0" smtClean="0"/>
              <a:t>FP7 Success Story competition</a:t>
            </a:r>
            <a:endParaRPr lang="en-GB" sz="1600" dirty="0"/>
          </a:p>
          <a:p>
            <a:pPr lvl="1"/>
            <a:r>
              <a:rPr lang="en-GB" sz="1600" dirty="0"/>
              <a:t>Preparation of event budgets, registration</a:t>
            </a:r>
            <a:r>
              <a:rPr lang="en-GB" sz="1600" dirty="0" smtClean="0"/>
              <a:t>, costs</a:t>
            </a:r>
            <a:endParaRPr lang="en-GB" sz="2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09071" y="1219200"/>
            <a:ext cx="8991600" cy="39703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Ensuring a good balance of information and contributions from collaborating projects </a:t>
            </a:r>
            <a:r>
              <a:rPr lang="en-US" sz="1800" dirty="0" err="1" smtClean="0">
                <a:solidFill>
                  <a:schemeClr val="tx1"/>
                </a:solidFill>
              </a:rPr>
              <a:t>eg</a:t>
            </a:r>
            <a:r>
              <a:rPr lang="en-US" sz="1800" dirty="0" smtClean="0">
                <a:solidFill>
                  <a:schemeClr val="tx1"/>
                </a:solidFill>
              </a:rPr>
              <a:t> for e-</a:t>
            </a:r>
            <a:r>
              <a:rPr lang="en-US" sz="1800" dirty="0" err="1" smtClean="0">
                <a:solidFill>
                  <a:schemeClr val="tx1"/>
                </a:solidFill>
              </a:rPr>
              <a:t>ScienceBriefings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i="1" dirty="0" smtClean="0">
                <a:solidFill>
                  <a:schemeClr val="tx1"/>
                </a:solidFill>
              </a:rPr>
              <a:t>many projects covered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Slow addition of new sites for the </a:t>
            </a:r>
            <a:r>
              <a:rPr lang="en-US" sz="1800" dirty="0" err="1" smtClean="0">
                <a:solidFill>
                  <a:schemeClr val="tx1"/>
                </a:solidFill>
              </a:rPr>
              <a:t>GridGuide</a:t>
            </a:r>
            <a:r>
              <a:rPr lang="en-US" sz="1800" dirty="0" smtClean="0">
                <a:solidFill>
                  <a:schemeClr val="tx1"/>
                </a:solidFill>
              </a:rPr>
              <a:t> – </a:t>
            </a:r>
            <a:r>
              <a:rPr lang="en-US" sz="1800" i="1" dirty="0" smtClean="0">
                <a:solidFill>
                  <a:schemeClr val="tx1"/>
                </a:solidFill>
              </a:rPr>
              <a:t>target achieved, added to </a:t>
            </a:r>
            <a:r>
              <a:rPr lang="en-US" sz="1800" i="1" dirty="0" err="1" smtClean="0">
                <a:solidFill>
                  <a:schemeClr val="tx1"/>
                </a:solidFill>
              </a:rPr>
              <a:t>eScienceCity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US funding and recruitment of US Editors </a:t>
            </a:r>
            <a:r>
              <a:rPr lang="en-US" sz="1800" i="1" dirty="0" smtClean="0">
                <a:solidFill>
                  <a:schemeClr val="tx1"/>
                </a:solidFill>
              </a:rPr>
              <a:t>– funding in place for 3 years, new Editor up to speed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High travel costs for all work packages due to late booking of travel – </a:t>
            </a:r>
            <a:r>
              <a:rPr lang="en-US" sz="1800" i="1" dirty="0" smtClean="0">
                <a:solidFill>
                  <a:schemeClr val="tx1"/>
                </a:solidFill>
              </a:rPr>
              <a:t>on budget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iSGTW</a:t>
            </a:r>
            <a:r>
              <a:rPr lang="en-US" sz="1800" dirty="0">
                <a:solidFill>
                  <a:schemeClr val="tx1"/>
                </a:solidFill>
              </a:rPr>
              <a:t> subscriber numbers are not representative of the wider readership achieved – </a:t>
            </a:r>
            <a:r>
              <a:rPr lang="en-US" sz="1800" i="1" dirty="0">
                <a:solidFill>
                  <a:schemeClr val="tx1"/>
                </a:solidFill>
              </a:rPr>
              <a:t>social </a:t>
            </a:r>
            <a:r>
              <a:rPr lang="en-US" sz="1800" i="1" dirty="0" smtClean="0">
                <a:solidFill>
                  <a:schemeClr val="tx1"/>
                </a:solidFill>
              </a:rPr>
              <a:t>media </a:t>
            </a:r>
            <a:r>
              <a:rPr lang="en-US" sz="1800" i="1" dirty="0">
                <a:solidFill>
                  <a:schemeClr val="tx1"/>
                </a:solidFill>
              </a:rPr>
              <a:t>and </a:t>
            </a:r>
            <a:r>
              <a:rPr lang="en-US" sz="1800" i="1" dirty="0" smtClean="0">
                <a:solidFill>
                  <a:schemeClr val="tx1"/>
                </a:solidFill>
              </a:rPr>
              <a:t>web stats give a more </a:t>
            </a:r>
            <a:r>
              <a:rPr lang="en-US" sz="1800" i="1" dirty="0">
                <a:solidFill>
                  <a:schemeClr val="tx1"/>
                </a:solidFill>
              </a:rPr>
              <a:t>accurate picture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Euro/CHF exchange rate for WP3 – </a:t>
            </a:r>
            <a:r>
              <a:rPr lang="en-US" sz="1800" i="1" dirty="0" smtClean="0">
                <a:solidFill>
                  <a:schemeClr val="tx1"/>
                </a:solidFill>
              </a:rPr>
              <a:t>on budget with costs balanced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Redistribution of underspent funds in final 9 months - </a:t>
            </a:r>
            <a:r>
              <a:rPr lang="en-US" sz="1800" i="1" dirty="0" smtClean="0">
                <a:solidFill>
                  <a:schemeClr val="tx1"/>
                </a:solidFill>
              </a:rPr>
              <a:t>achieved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 - resolved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7000" y="1143000"/>
            <a:ext cx="8991600" cy="32778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Sustainability of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EU funding and recruitment of AP Editors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New name for </a:t>
            </a:r>
            <a:r>
              <a:rPr lang="en-US" sz="1800" dirty="0" err="1" smtClean="0">
                <a:solidFill>
                  <a:schemeClr val="tx1"/>
                </a:solidFill>
              </a:rPr>
              <a:t>iSGTW</a:t>
            </a:r>
            <a:r>
              <a:rPr lang="en-US" sz="1800" dirty="0" smtClean="0">
                <a:solidFill>
                  <a:schemeClr val="tx1"/>
                </a:solidFill>
              </a:rPr>
              <a:t> could be considered for </a:t>
            </a:r>
            <a:r>
              <a:rPr lang="en-US" sz="1800" smtClean="0">
                <a:solidFill>
                  <a:schemeClr val="tx1"/>
                </a:solidFill>
              </a:rPr>
              <a:t>another project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Identification </a:t>
            </a:r>
            <a:r>
              <a:rPr lang="en-GB" sz="1800" dirty="0">
                <a:solidFill>
                  <a:schemeClr val="tx1"/>
                </a:solidFill>
              </a:rPr>
              <a:t>of funding for the costs of day to day maintenance of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website by </a:t>
            </a:r>
            <a:r>
              <a:rPr lang="en-GB" sz="1800" dirty="0" err="1">
                <a:solidFill>
                  <a:schemeClr val="tx1"/>
                </a:solidFill>
              </a:rPr>
              <a:t>Xenomedia</a:t>
            </a:r>
            <a:r>
              <a:rPr lang="en-GB" sz="1800" dirty="0">
                <a:solidFill>
                  <a:schemeClr val="tx1"/>
                </a:solidFill>
              </a:rPr>
              <a:t>, once </a:t>
            </a:r>
            <a:r>
              <a:rPr lang="en-GB" sz="1800" dirty="0" err="1">
                <a:solidFill>
                  <a:schemeClr val="tx1"/>
                </a:solidFill>
              </a:rPr>
              <a:t>Fermilab</a:t>
            </a:r>
            <a:r>
              <a:rPr lang="en-GB" sz="1800" dirty="0">
                <a:solidFill>
                  <a:schemeClr val="tx1"/>
                </a:solidFill>
              </a:rPr>
              <a:t> funding </a:t>
            </a:r>
            <a:r>
              <a:rPr lang="en-GB" sz="1800" dirty="0" smtClean="0">
                <a:solidFill>
                  <a:schemeClr val="tx1"/>
                </a:solidFill>
              </a:rPr>
              <a:t>ceases.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Relationship </a:t>
            </a:r>
            <a:r>
              <a:rPr lang="en-GB" sz="1800" dirty="0">
                <a:solidFill>
                  <a:schemeClr val="tx1"/>
                </a:solidFill>
              </a:rPr>
              <a:t>management within the </a:t>
            </a:r>
            <a:r>
              <a:rPr lang="en-GB" sz="1800" dirty="0" err="1">
                <a:solidFill>
                  <a:schemeClr val="tx1"/>
                </a:solidFill>
              </a:rPr>
              <a:t>iSGTW</a:t>
            </a:r>
            <a:r>
              <a:rPr lang="en-GB" sz="1800" dirty="0">
                <a:solidFill>
                  <a:schemeClr val="tx1"/>
                </a:solidFill>
              </a:rPr>
              <a:t> team across the US and EU Editorial </a:t>
            </a:r>
            <a:r>
              <a:rPr lang="en-GB" sz="1800" dirty="0" smtClean="0">
                <a:solidFill>
                  <a:schemeClr val="tx1"/>
                </a:solidFill>
              </a:rPr>
              <a:t>desks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Adding </a:t>
            </a:r>
            <a:r>
              <a:rPr lang="en-GB" sz="1800" dirty="0">
                <a:solidFill>
                  <a:schemeClr val="tx1"/>
                </a:solidFill>
              </a:rPr>
              <a:t>Russian, Chinese and other non-Roman languages to the </a:t>
            </a:r>
            <a:r>
              <a:rPr lang="en-GB" sz="1800" dirty="0" err="1">
                <a:solidFill>
                  <a:schemeClr val="tx1"/>
                </a:solidFill>
              </a:rPr>
              <a:t>GridCafé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database.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Displaying </a:t>
            </a:r>
            <a:r>
              <a:rPr lang="en-GB" sz="1800" dirty="0">
                <a:solidFill>
                  <a:schemeClr val="tx1"/>
                </a:solidFill>
              </a:rPr>
              <a:t>jobs from other, non-</a:t>
            </a:r>
            <a:r>
              <a:rPr lang="en-GB" sz="1800" dirty="0" err="1">
                <a:solidFill>
                  <a:schemeClr val="tx1"/>
                </a:solidFill>
              </a:rPr>
              <a:t>gLite</a:t>
            </a:r>
            <a:r>
              <a:rPr lang="en-GB" sz="1800" dirty="0">
                <a:solidFill>
                  <a:schemeClr val="tx1"/>
                </a:solidFill>
              </a:rPr>
              <a:t> sources in the RTM.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 -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ongoing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0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GB" sz="2200" dirty="0" smtClean="0"/>
              <a:t>Close of PY2 achieved successfully, including final </a:t>
            </a:r>
            <a:r>
              <a:rPr lang="en-GB" sz="2200" dirty="0" err="1" smtClean="0"/>
              <a:t>DoW</a:t>
            </a:r>
            <a:r>
              <a:rPr lang="en-GB" sz="2200" dirty="0" smtClean="0"/>
              <a:t> amendment</a:t>
            </a:r>
          </a:p>
          <a:p>
            <a:r>
              <a:rPr lang="en-GB" sz="2200" dirty="0" smtClean="0"/>
              <a:t>Recruitment to US </a:t>
            </a:r>
            <a:r>
              <a:rPr lang="en-GB" sz="2200" dirty="0" err="1" smtClean="0"/>
              <a:t>iSGTW</a:t>
            </a:r>
            <a:r>
              <a:rPr lang="en-GB" sz="2200" dirty="0" smtClean="0"/>
              <a:t> Editor</a:t>
            </a:r>
            <a:endParaRPr lang="en-GB" sz="2200" dirty="0"/>
          </a:p>
          <a:p>
            <a:r>
              <a:rPr lang="en-US" sz="2200" dirty="0"/>
              <a:t>Overall at 82%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US" sz="2200" dirty="0"/>
              <a:t>Funded effort at 87% of planned effort for </a:t>
            </a:r>
            <a:r>
              <a:rPr lang="en-US" sz="2200" dirty="0" smtClean="0"/>
              <a:t>WP1-4</a:t>
            </a:r>
            <a:endParaRPr lang="en-US" sz="2200" dirty="0"/>
          </a:p>
          <a:p>
            <a:r>
              <a:rPr lang="en-GB" sz="2200" dirty="0" smtClean="0"/>
              <a:t>Final costs </a:t>
            </a:r>
            <a:r>
              <a:rPr lang="en-GB" sz="2200" smtClean="0"/>
              <a:t>at </a:t>
            </a:r>
            <a:r>
              <a:rPr lang="en-GB" sz="2200" smtClean="0"/>
              <a:t>98% </a:t>
            </a:r>
            <a:r>
              <a:rPr lang="en-GB" sz="2200" dirty="0" smtClean="0"/>
              <a:t>of planned levels</a:t>
            </a:r>
          </a:p>
          <a:p>
            <a:r>
              <a:rPr lang="en-GB" sz="2200" dirty="0" smtClean="0"/>
              <a:t>Most Deliverables and Milestones submitted on time, or early</a:t>
            </a:r>
          </a:p>
          <a:p>
            <a:r>
              <a:rPr lang="en-GB" sz="2200" dirty="0" err="1" smtClean="0"/>
              <a:t>MoUs</a:t>
            </a:r>
            <a:r>
              <a:rPr lang="en-GB" sz="2200" dirty="0" smtClean="0"/>
              <a:t> signed in PY3 and </a:t>
            </a:r>
            <a:r>
              <a:rPr lang="en-GB" sz="2200" dirty="0" err="1" smtClean="0"/>
              <a:t>ongoing</a:t>
            </a:r>
            <a:r>
              <a:rPr lang="en-GB" sz="2200" dirty="0" smtClean="0"/>
              <a:t> international collaborations</a:t>
            </a:r>
          </a:p>
          <a:p>
            <a:r>
              <a:rPr lang="en-GB" sz="2200" dirty="0" smtClean="0"/>
              <a:t>Project level metrics largely met or exceeded</a:t>
            </a:r>
          </a:p>
          <a:p>
            <a:r>
              <a:rPr lang="en-GB" sz="2200" dirty="0" smtClean="0"/>
              <a:t>High impact for the project in PY3</a:t>
            </a:r>
          </a:p>
          <a:p>
            <a:r>
              <a:rPr lang="en-GB" sz="2200" dirty="0" smtClean="0"/>
              <a:t>Sustainability plan beyond PY3 now in action</a:t>
            </a:r>
            <a:endParaRPr lang="en-GB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7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b="1" dirty="0" smtClean="0"/>
              <a:t>Additional slides</a:t>
            </a:r>
            <a:endParaRPr lang="en-US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2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WP1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978099"/>
              </p:ext>
            </p:extLst>
          </p:nvPr>
        </p:nvGraphicFramePr>
        <p:xfrm>
          <a:off x="228599" y="1066801"/>
          <a:ext cx="8763001" cy="5453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721"/>
                <a:gridCol w="1939940"/>
                <a:gridCol w="2150985"/>
                <a:gridCol w="1031308"/>
                <a:gridCol w="884721"/>
                <a:gridCol w="1031308"/>
                <a:gridCol w="840018"/>
              </a:tblGrid>
              <a:tr h="38111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Projects covered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In the e-ScienceBriefings</a:t>
                      </a:r>
                      <a:endParaRPr lang="en-GB" sz="12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(19+11)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381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Reports and briefings </a:t>
                      </a:r>
                      <a:r>
                        <a:rPr lang="en-GB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where reports or briefings are distributed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by email</a:t>
                      </a:r>
                      <a:endParaRPr lang="en-GB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 articles published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print or online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3514" marR="63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5637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Printed policy reports circulated per briefing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policy makers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organised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3455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Attendees at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organised policy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5637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attended, physically or virtually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Delegates at policy events attended by e-ScienceTalk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delegates at events attended.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1250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Downloads of policy documents (cumulative)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from the e-ScienceTalk web 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9128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11054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13119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605085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Training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sessions / talks delivered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metric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839761"/>
              </p:ext>
            </p:extLst>
          </p:nvPr>
        </p:nvGraphicFramePr>
        <p:xfrm>
          <a:off x="76200" y="1066800"/>
          <a:ext cx="8763001" cy="5175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852"/>
                <a:gridCol w="1947995"/>
                <a:gridCol w="1797259"/>
                <a:gridCol w="853442"/>
                <a:gridCol w="1087981"/>
                <a:gridCol w="1087981"/>
                <a:gridCol w="1026491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Sites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sites included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Bloggers contributing to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Average number of bloggers on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(mini)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 per year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major and mini </a:t>
                      </a:r>
                      <a:r>
                        <a:rPr lang="en-GB" sz="1200" b="1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New areas of GridCafé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Covering topics other than grid computing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68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Change in 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GridCafé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3608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(+86% from 1935)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3357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(-7%)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4324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(+29%)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3763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(+69% from 2224)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Ratio of page views to visitors for the GridCafé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2.83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bloggers for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 of bloggers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Blog entries on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9208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Podcasts on GridCasts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GridCast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(% new)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78%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Length of time spent on the GridCast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1:23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European based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 sites on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Non-European located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9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WP2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33342"/>
              </p:ext>
            </p:extLst>
          </p:nvPr>
        </p:nvGraphicFramePr>
        <p:xfrm>
          <a:off x="76200" y="1371600"/>
          <a:ext cx="8839199" cy="2221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216"/>
                <a:gridCol w="1690416"/>
                <a:gridCol w="1871846"/>
                <a:gridCol w="1076422"/>
                <a:gridCol w="1097441"/>
                <a:gridCol w="1097441"/>
                <a:gridCol w="1035417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GridGuide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GridGuide sites on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in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0409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Numbers of delegates at events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events attended by collaborating projects demo-ing the RTM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10740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4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5029200" y="5903913"/>
            <a:ext cx="3889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ja-JP" b="1">
                <a:ea typeface="ＭＳ Ｐゴシック" pitchFamily="34" charset="-128"/>
              </a:rPr>
              <a:t>www.e-sciencetalk.eu</a:t>
            </a:r>
            <a:endParaRPr lang="en-US" b="1"/>
          </a:p>
          <a:p>
            <a:pPr eaLnBrk="1" hangingPunct="1"/>
            <a:endParaRPr lang="en-GB"/>
          </a:p>
        </p:txBody>
      </p:sp>
      <p:sp>
        <p:nvSpPr>
          <p:cNvPr id="4099" name="Rectangle 11"/>
          <p:cNvSpPr>
            <a:spLocks noGrp="1" noChangeArrowheads="1"/>
          </p:cNvSpPr>
          <p:nvPr/>
        </p:nvSpPr>
        <p:spPr bwMode="auto">
          <a:xfrm>
            <a:off x="688975" y="2438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/>
              <a:t>Consumption of effort and resources</a:t>
            </a:r>
            <a:endParaRPr lang="en-US" sz="3600" b="1" dirty="0"/>
          </a:p>
          <a:p>
            <a:pPr marL="342900" indent="-342900" algn="ctr"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08307"/>
              </p:ext>
            </p:extLst>
          </p:nvPr>
        </p:nvGraphicFramePr>
        <p:xfrm>
          <a:off x="152400" y="1066800"/>
          <a:ext cx="8915399" cy="5560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056"/>
                <a:gridCol w="1991381"/>
                <a:gridCol w="2205156"/>
                <a:gridCol w="895120"/>
                <a:gridCol w="896174"/>
                <a:gridCol w="895120"/>
                <a:gridCol w="1039392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subscribers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Registered in the database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8249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8706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8770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8770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Articles on European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EU funded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71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Projects in the iSGTW/GridCafé resources section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number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 (non added this quarter)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iSGTW printed materials distributed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 events attended by e-ScienceTalk or by collaborating projects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of 616 (up 6 this quarter)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by email to subscribers each week and posted on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US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Worldwide articles published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Based on non US or EU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43,235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54,038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54,011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50,428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Page views of the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88,752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141,325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207,247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145,775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Countries visiting the iSGTW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179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Marketing materials distributed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 print or by email or at events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Survey responses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Through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Zoomerang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survey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1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WP3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357366"/>
              </p:ext>
            </p:extLst>
          </p:nvPr>
        </p:nvGraphicFramePr>
        <p:xfrm>
          <a:off x="76200" y="1371600"/>
          <a:ext cx="8839199" cy="167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216"/>
                <a:gridCol w="1690416"/>
                <a:gridCol w="1871846"/>
                <a:gridCol w="1076422"/>
                <a:gridCol w="1097441"/>
                <a:gridCol w="1097441"/>
                <a:gridCol w="1035417"/>
              </a:tblGrid>
              <a:tr h="19811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 and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1394 Twitter + 709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1545 Twitter + 925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1724 Twitter + 1152 Facebook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1724, 1152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6246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.14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 spent on the site per 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visit (minutes)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1:55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2:11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3:20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2:29 average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164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.15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670" marR="376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Stories shared on social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Via all social media channels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1316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2750" y="1595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2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Metrics for WP4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54625"/>
              </p:ext>
            </p:extLst>
          </p:nvPr>
        </p:nvGraphicFramePr>
        <p:xfrm>
          <a:off x="0" y="1143000"/>
          <a:ext cx="9067800" cy="5526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1300"/>
                <a:gridCol w="2265300"/>
                <a:gridCol w="1905000"/>
                <a:gridCol w="1066800"/>
                <a:gridCol w="990600"/>
                <a:gridCol w="838200"/>
                <a:gridCol w="990600"/>
              </a:tblGrid>
              <a:tr h="27702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Metric no.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Comments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Q11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Deliverables submitted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email and online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Milestones agreed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email and online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Late Deliverable and Milestones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Submitted or agreed after the date agreed with the EC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2637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e-ScienceTalk materials produced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Included printed materials, pens, banners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etc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500 pens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 badges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 lanyards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1000 items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  <a:tabLst>
                          <a:tab pos="1527175" algn="l"/>
                        </a:tabLs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Unique visitors to the e-ScienceTalk website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1213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515023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Referrals from the e-ScienceTalk website to other e-ScienceTalk 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From Google Analytics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393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releases issued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Issued via 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Alphagalileo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by email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5751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4.8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Press cuttings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Measured by Google Alerts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4.9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Events attended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By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project team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4.10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Social media subscribers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 Twitter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2217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4.11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Media partnerships</a:t>
                      </a:r>
                      <a:r>
                        <a:rPr lang="en-GB" sz="12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at events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events with e-</a:t>
                      </a:r>
                      <a:r>
                        <a:rPr lang="en-GB" sz="1200" dirty="0" err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ScienceTalk</a:t>
                      </a: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as media partners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GB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8626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4.12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2673" marR="526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Number of </a:t>
                      </a:r>
                      <a:r>
                        <a:rPr lang="en-GB" sz="12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MoUs</a:t>
                      </a:r>
                      <a:r>
                        <a:rPr lang="en-GB" sz="12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signed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 collaborating projects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en-GB" sz="3600" b="1" dirty="0" smtClean="0"/>
              <a:t>WP overview</a:t>
            </a:r>
            <a:endParaRPr lang="en-GB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40349"/>
              </p:ext>
            </p:extLst>
          </p:nvPr>
        </p:nvGraphicFramePr>
        <p:xfrm>
          <a:off x="304800" y="1524000"/>
          <a:ext cx="8610600" cy="4264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341"/>
                <a:gridCol w="3379215"/>
                <a:gridCol w="1076188"/>
                <a:gridCol w="901701"/>
                <a:gridCol w="1235504"/>
                <a:gridCol w="978651"/>
              </a:tblGrid>
              <a:tr h="1143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WP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Work package title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Type of activity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no.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Lead </a:t>
                      </a:r>
                      <a:r>
                        <a:rPr lang="en-GB" sz="18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partic</a:t>
                      </a: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short name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Personmonths</a:t>
                      </a:r>
                      <a:r>
                        <a:rPr lang="en-GB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Policy, impact and sustainability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QMUL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GridCafé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GridCast</a:t>
                      </a: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8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GridGuide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APO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78028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International Science Grid This Week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SUPP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CERN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MGT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1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5943600"/>
            <a:ext cx="83439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*Include unfunded PMs (13) 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6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25400"/>
            <a:ext cx="8229600" cy="8128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Effort consumed Y3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1238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PLANNED Y3</a:t>
            </a:r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1123890"/>
            <a:ext cx="224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CONSUMED Y3</a:t>
            </a:r>
            <a:endParaRPr lang="en-GB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951619"/>
              </p:ext>
            </p:extLst>
          </p:nvPr>
        </p:nvGraphicFramePr>
        <p:xfrm>
          <a:off x="381000" y="1488440"/>
          <a:ext cx="4343400" cy="247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698639"/>
              </p:ext>
            </p:extLst>
          </p:nvPr>
        </p:nvGraphicFramePr>
        <p:xfrm>
          <a:off x="4876800" y="1508760"/>
          <a:ext cx="4114800" cy="275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074861"/>
              </p:ext>
            </p:extLst>
          </p:nvPr>
        </p:nvGraphicFramePr>
        <p:xfrm>
          <a:off x="211454" y="3886200"/>
          <a:ext cx="4970146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0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19" grpId="0">
        <p:bldAsOne/>
      </p:bldGraphic>
      <p:bldGraphic spid="2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work package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614135"/>
              </p:ext>
            </p:extLst>
          </p:nvPr>
        </p:nvGraphicFramePr>
        <p:xfrm>
          <a:off x="1905000" y="1447800"/>
          <a:ext cx="5562600" cy="2141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4670"/>
                <a:gridCol w="863474"/>
                <a:gridCol w="916114"/>
                <a:gridCol w="916114"/>
                <a:gridCol w="916114"/>
                <a:gridCol w="916114"/>
              </a:tblGrid>
              <a:tr h="46661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plan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Y3 (PM)</a:t>
                      </a:r>
                      <a:endParaRPr lang="en-GB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YEAR3 % achieved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 </a:t>
                      </a:r>
                      <a:r>
                        <a:rPr lang="en-GB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achieved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WP1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WP3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WP4-M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WP2-UNF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WP4-UNF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392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86" marR="7086" marT="70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57.3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3733800"/>
            <a:ext cx="8915400" cy="2667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Overall at 82% of planned effort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WP1-4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Funded effort at 87% of planned effort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WP1-4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Unfunded effort under-reported in Year 3 but activities done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events participation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WP2 at 80% - no impact on M&amp;D</a:t>
            </a:r>
          </a:p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Under reporting in WP3 and WP4 to balance against PY1; some efforts in WP4-M not reported in the period (preparation of the final report + review Aug-Sept -0.9PMs)</a:t>
            </a:r>
          </a:p>
        </p:txBody>
      </p:sp>
    </p:spTree>
    <p:extLst>
      <p:ext uri="{BB962C8B-B14F-4D97-AF65-F5344CB8AC3E}">
        <p14:creationId xmlns:p14="http://schemas.microsoft.com/office/powerpoint/2010/main" val="4728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Y1-Y2-Y3 </a:t>
            </a:r>
            <a:r>
              <a:rPr lang="en-GB" sz="3600" b="1" dirty="0">
                <a:solidFill>
                  <a:schemeClr val="tx1"/>
                </a:solidFill>
                <a:ea typeface="ＭＳ Ｐゴシック" pitchFamily="34" charset="-128"/>
              </a:rPr>
              <a:t>a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chieved efforts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5181600"/>
            <a:ext cx="8343900" cy="1219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050433"/>
              </p:ext>
            </p:extLst>
          </p:nvPr>
        </p:nvGraphicFramePr>
        <p:xfrm>
          <a:off x="457200" y="1251466"/>
          <a:ext cx="8343899" cy="393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35000" y="5181600"/>
            <a:ext cx="7528560" cy="1295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QMUL: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catching up underspent previous year</a:t>
            </a: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CERN: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personnel end of temporary contract early 2013</a:t>
            </a: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Imperial: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lack of resource already identified</a:t>
            </a:r>
          </a:p>
          <a:p>
            <a:pPr eaLnBrk="1" hangingPunct="1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EGI.eu: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0.9 PMs effort dedicated to Final report and Financial report preparation not reported (period Aug/Sept)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837515"/>
          </a:xfrm>
        </p:spPr>
        <p:txBody>
          <a:bodyPr/>
          <a:lstStyle/>
          <a:p>
            <a:r>
              <a:rPr lang="en-GB" sz="3600" b="1" dirty="0" smtClean="0"/>
              <a:t>Project Y3–Total expenditure</a:t>
            </a:r>
            <a:endParaRPr lang="en-GB" sz="3600" b="1" dirty="0"/>
          </a:p>
        </p:txBody>
      </p:sp>
      <p:sp>
        <p:nvSpPr>
          <p:cNvPr id="17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sz="1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3360" y="4457700"/>
            <a:ext cx="4114800" cy="8001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Subcontracting budget exhausted (CERN)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Budget indirect costs initially miscalculated @ 20% for STFC partner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68944"/>
              </p:ext>
            </p:extLst>
          </p:nvPr>
        </p:nvGraphicFramePr>
        <p:xfrm>
          <a:off x="228600" y="1336181"/>
          <a:ext cx="4130040" cy="3093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4040"/>
                <a:gridCol w="685800"/>
                <a:gridCol w="762000"/>
                <a:gridCol w="838200"/>
              </a:tblGrid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Y3 </a:t>
                      </a:r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59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323,399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330,607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35,404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76,366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25,389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290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4,335</a:t>
                      </a:r>
                      <a:endParaRPr lang="en-GB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exhausted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422,880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395,735 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87,227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139,497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510,079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535,231</a:t>
                      </a:r>
                      <a:endParaRPr lang="en-GB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04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GB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452,574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GB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420,233 </a:t>
                      </a:r>
                      <a:endParaRPr lang="en-GB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3360" y="947016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cost category</a:t>
            </a:r>
            <a:endParaRPr lang="en-US" sz="1800" b="1" dirty="0">
              <a:solidFill>
                <a:srgbClr val="FF66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522109"/>
              </p:ext>
            </p:extLst>
          </p:nvPr>
        </p:nvGraphicFramePr>
        <p:xfrm>
          <a:off x="4529203" y="1806879"/>
          <a:ext cx="4182401" cy="3780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2600"/>
                <a:gridCol w="685800"/>
                <a:gridCol w="838200"/>
                <a:gridCol w="685801"/>
              </a:tblGrid>
              <a:tr h="2837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ALL 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PARTNERS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Project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GB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Total used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179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182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Personnel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995,325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1,002,533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Travel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87,546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96,728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Other including e-</a:t>
                      </a:r>
                      <a:r>
                        <a:rPr lang="en-GB" sz="11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concertation</a:t>
                      </a:r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meeting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119,000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68,023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Subcontracting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14,000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21,441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Direct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1,215,872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1,188,725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68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Indirect costs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240,374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294,644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 Eligible Costs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1,456,245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1,483,398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020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Max. EC Requested Contribution</a:t>
                      </a:r>
                      <a:endParaRPr lang="en-GB" sz="11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1,300,000 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1,267,658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519808" y="1319572"/>
            <a:ext cx="449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Total project</a:t>
            </a:r>
            <a:endParaRPr lang="en-US" sz="1800" b="1" dirty="0">
              <a:solidFill>
                <a:srgbClr val="FF66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97840" y="5257800"/>
            <a:ext cx="3962400" cy="10858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GB" sz="1400" b="1" dirty="0">
                <a:solidFill>
                  <a:srgbClr val="FF6600"/>
                </a:solidFill>
              </a:rPr>
              <a:t>Total </a:t>
            </a:r>
            <a:r>
              <a:rPr lang="en-GB" sz="1400" b="1" dirty="0" smtClean="0">
                <a:solidFill>
                  <a:srgbClr val="FF6600"/>
                </a:solidFill>
              </a:rPr>
              <a:t>project:</a:t>
            </a:r>
            <a:endParaRPr lang="en-US" sz="1400" b="1" dirty="0">
              <a:solidFill>
                <a:srgbClr val="FF6600"/>
              </a:solidFill>
            </a:endParaRP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Personnel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&amp; travel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costs linear with plan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Other costs reconsidered as subcontracting</a:t>
            </a:r>
          </a:p>
          <a:p>
            <a:pPr eaLnBrk="1" hangingPunct="1"/>
            <a:r>
              <a:rPr lang="en-US" sz="1400" dirty="0" smtClean="0">
                <a:latin typeface="Arial" pitchFamily="34" charset="0"/>
                <a:cs typeface="Arial" pitchFamily="34" charset="0"/>
              </a:rPr>
              <a:t>Total budget balanced</a:t>
            </a:r>
          </a:p>
          <a:p>
            <a:pPr eaLnBrk="1" hangingPunct="1"/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495800" y="5638800"/>
            <a:ext cx="3962400" cy="8572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Note: travel costs for EC review participation not claimed yet. Amended costs claimed will be submitted after the review.</a:t>
            </a:r>
          </a:p>
        </p:txBody>
      </p:sp>
    </p:spTree>
    <p:extLst>
      <p:ext uri="{BB962C8B-B14F-4D97-AF65-F5344CB8AC3E}">
        <p14:creationId xmlns:p14="http://schemas.microsoft.com/office/powerpoint/2010/main" val="7921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"/>
            <a:ext cx="7531100" cy="83751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Partners Y3-Total expenditure</a:t>
            </a:r>
            <a:endParaRPr lang="en-GB" sz="3600" b="1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PY3 Review, 13 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44763" y="310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60" y="4867258"/>
            <a:ext cx="44178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Overall at 93% of planned spend for </a:t>
            </a:r>
            <a:r>
              <a:rPr lang="en-GB" sz="1600" dirty="0" smtClean="0"/>
              <a:t>PY3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79448" y="1066800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 b="1" dirty="0" smtClean="0">
                <a:solidFill>
                  <a:srgbClr val="FF6600"/>
                </a:solidFill>
              </a:rPr>
              <a:t>Per Partner</a:t>
            </a:r>
            <a:endParaRPr lang="en-US" sz="1800" b="1" dirty="0">
              <a:solidFill>
                <a:srgbClr val="FF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5943600"/>
            <a:ext cx="4800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Overall at 98% of </a:t>
            </a:r>
            <a:r>
              <a:rPr lang="en-GB" sz="1600" dirty="0" smtClean="0"/>
              <a:t>funding planned for the </a:t>
            </a:r>
            <a:r>
              <a:rPr lang="en-GB" sz="1600" dirty="0" smtClean="0"/>
              <a:t>total project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600" dirty="0" smtClean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56453"/>
              </p:ext>
            </p:extLst>
          </p:nvPr>
        </p:nvGraphicFramePr>
        <p:xfrm>
          <a:off x="4267200" y="2599508"/>
          <a:ext cx="4800600" cy="303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7967177"/>
              </p:ext>
            </p:extLst>
          </p:nvPr>
        </p:nvGraphicFramePr>
        <p:xfrm>
          <a:off x="113504" y="1433646"/>
          <a:ext cx="4763296" cy="298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78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3154</TotalTime>
  <Words>3517</Words>
  <Application>Microsoft Office PowerPoint</Application>
  <PresentationFormat>On-screen Show (4:3)</PresentationFormat>
  <Paragraphs>1379</Paragraphs>
  <Slides>32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1_Custom Design</vt:lpstr>
      <vt:lpstr>Custom Design</vt:lpstr>
      <vt:lpstr>PowerPoint Presentation</vt:lpstr>
      <vt:lpstr>Content</vt:lpstr>
      <vt:lpstr>PowerPoint Presentation</vt:lpstr>
      <vt:lpstr>WP overview</vt:lpstr>
      <vt:lpstr>Effort consumed Y3</vt:lpstr>
      <vt:lpstr>Y3 achieved effort</vt:lpstr>
      <vt:lpstr>Y1-Y2-Y3 achieved efforts</vt:lpstr>
      <vt:lpstr>Project Y3–Total expenditure</vt:lpstr>
      <vt:lpstr>Partners Y3-Total expenditure</vt:lpstr>
      <vt:lpstr>Expenditure e-Concertation meetings</vt:lpstr>
      <vt:lpstr>PowerPoint Presentation</vt:lpstr>
      <vt:lpstr>Review process</vt:lpstr>
      <vt:lpstr>Deliverables</vt:lpstr>
      <vt:lpstr>Milestones</vt:lpstr>
      <vt:lpstr>PowerPoint Presentation</vt:lpstr>
      <vt:lpstr>Project metrics</vt:lpstr>
      <vt:lpstr>Project metrics PY3</vt:lpstr>
      <vt:lpstr>Project Metrics PY3</vt:lpstr>
      <vt:lpstr>Project Metrics PY3</vt:lpstr>
      <vt:lpstr>PowerPoint Presentation</vt:lpstr>
      <vt:lpstr>WP4: Major achievements</vt:lpstr>
      <vt:lpstr>WP4: Major achievements</vt:lpstr>
      <vt:lpstr>Project issues - resolved</vt:lpstr>
      <vt:lpstr>Project issues - ongoing</vt:lpstr>
      <vt:lpstr>Summary</vt:lpstr>
      <vt:lpstr>PowerPoint Presentation</vt:lpstr>
      <vt:lpstr>Metrics for WP1</vt:lpstr>
      <vt:lpstr>Metrics for WP2</vt:lpstr>
      <vt:lpstr>Metrics for WP2</vt:lpstr>
      <vt:lpstr>Metrics for WP3</vt:lpstr>
      <vt:lpstr>Metrics for WP3</vt:lpstr>
      <vt:lpstr>Metrics for WP4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367</cp:revision>
  <dcterms:created xsi:type="dcterms:W3CDTF">2010-08-31T11:29:02Z</dcterms:created>
  <dcterms:modified xsi:type="dcterms:W3CDTF">2013-09-09T09:26:06Z</dcterms:modified>
</cp:coreProperties>
</file>