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35" r:id="rId2"/>
    <p:sldId id="435" r:id="rId3"/>
    <p:sldId id="471" r:id="rId4"/>
    <p:sldId id="436" r:id="rId5"/>
    <p:sldId id="373" r:id="rId6"/>
    <p:sldId id="378" r:id="rId7"/>
    <p:sldId id="470" r:id="rId8"/>
    <p:sldId id="467" r:id="rId9"/>
    <p:sldId id="376" r:id="rId10"/>
    <p:sldId id="466" r:id="rId11"/>
    <p:sldId id="476" r:id="rId12"/>
    <p:sldId id="469" r:id="rId13"/>
    <p:sldId id="472" r:id="rId14"/>
    <p:sldId id="468" r:id="rId15"/>
    <p:sldId id="446" r:id="rId16"/>
    <p:sldId id="477" r:id="rId17"/>
    <p:sldId id="478" r:id="rId18"/>
    <p:sldId id="475" r:id="rId19"/>
    <p:sldId id="398" r:id="rId20"/>
    <p:sldId id="434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FF00"/>
    <a:srgbClr val="E7EAEF"/>
    <a:srgbClr val="7F2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47" autoAdjust="0"/>
    <p:restoredTop sz="97860" autoAdjust="0"/>
  </p:normalViewPr>
  <p:slideViewPr>
    <p:cSldViewPr snapToGrid="0" snapToObjects="1">
      <p:cViewPr varScale="1">
        <p:scale>
          <a:sx n="91" d="100"/>
          <a:sy n="91" d="100"/>
        </p:scale>
        <p:origin x="-132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1D8E1-8AEE-2F44-9876-3AF68CE9AB10}" type="datetimeFigureOut">
              <a:rPr lang="en-US" smtClean="0"/>
              <a:t>04/12/13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0DA1C-41F8-8740-AD6D-9842E2DFB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42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833F7AC7-88C5-4297-94A7-6838A85B5F78}" type="datetime1">
              <a:rPr lang="en-US"/>
              <a:pPr/>
              <a:t>04/12/13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568AF60D-813E-40D1-AE77-3FA08EDF8F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763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E1FE6B-8171-4CC6-9A2D-CDA3E8C184C2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17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15F131-40F4-471D-90BB-065AED522B7D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3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6175" y="685800"/>
            <a:ext cx="4548188" cy="34115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Marketplace:</a:t>
            </a:r>
            <a:r>
              <a:rPr lang="en-US" baseline="0" dirty="0" smtClean="0"/>
              <a:t> community specific non-intrusive advertisement</a:t>
            </a:r>
          </a:p>
          <a:p>
            <a:r>
              <a:rPr lang="en-GB" sz="1200" kern="1200" dirty="0" smtClean="0">
                <a:solidFill>
                  <a:srgbClr val="000000"/>
                </a:solidFill>
                <a:latin typeface="Times New Roman" pitchFamily="16" charset="0"/>
                <a:ea typeface="MS PGothic" pitchFamily="34" charset="-128"/>
                <a:cs typeface="+mn-cs"/>
              </a:rPr>
              <a:t>The marketplace allows the members of the worldwide NMR community to list, advertise and search information about Events, Jobs, Products, Services and Training</a:t>
            </a:r>
            <a:endParaRPr lang="en-US" baseline="0" dirty="0" smtClean="0"/>
          </a:p>
          <a:p>
            <a:r>
              <a:rPr lang="en-US" baseline="0" dirty="0" smtClean="0"/>
              <a:t>Disperse and aggregates news; blogs, events.. Often picked up by </a:t>
            </a:r>
            <a:r>
              <a:rPr lang="en-US" baseline="0" dirty="0" err="1" smtClean="0"/>
              <a:t>eScience</a:t>
            </a:r>
            <a:r>
              <a:rPr lang="en-US" baseline="0" dirty="0" smtClean="0"/>
              <a:t> Talk and </a:t>
            </a:r>
            <a:r>
              <a:rPr lang="en-US" baseline="0" dirty="0" err="1" smtClean="0"/>
              <a:t>GridCast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4C44A1E-C6CE-490D-9996-496E8285BFB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69E34C-22D0-455A-8349-EBA48A6A9AA6}" type="slidenum">
              <a:rPr lang="en-US"/>
              <a:pPr/>
              <a:t>9</a:t>
            </a:fld>
            <a:endParaRPr lang="en-US"/>
          </a:p>
        </p:txBody>
      </p:sp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D700EDF-1585-4C17-B8DA-304F3455B5B6}" type="slidenum">
              <a:rPr lang="en-US" sz="1200">
                <a:solidFill>
                  <a:srgbClr val="000000"/>
                </a:solidFill>
                <a:latin typeface="Arial" charset="0"/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9</a:t>
            </a:fld>
            <a:endParaRPr lang="en-US" sz="1200">
              <a:solidFill>
                <a:srgbClr val="000000"/>
              </a:solidFill>
              <a:latin typeface="Arial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89D2119-76E9-4DC1-9D1C-9E708CAAD210}" type="slidenum">
              <a:rPr lang="en-US" sz="1200">
                <a:solidFill>
                  <a:srgbClr val="000000"/>
                </a:solidFill>
                <a:latin typeface="Arial" charset="0"/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9</a:t>
            </a:fld>
            <a:endParaRPr lang="en-US" sz="1200">
              <a:solidFill>
                <a:srgbClr val="000000"/>
              </a:solidFill>
              <a:latin typeface="Arial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50179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E1FE6B-8171-4CC6-9A2D-CDA3E8C184C2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11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15F131-40F4-471D-90BB-065AED522B7D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12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E1FE6B-8171-4CC6-9A2D-CDA3E8C184C2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15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E1FE6B-8171-4CC6-9A2D-CDA3E8C184C2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16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E96F3E3-FD87-4E25-A27B-E26FDBFC2CC7}" type="datetime1">
              <a:rPr lang="en-US"/>
              <a:pPr/>
              <a:t>04/12/13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22F5EC8-9B76-4B12-86D4-446715C50D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06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B71631-9A2F-4624-990C-FD504BB5C544}" type="datetime1">
              <a:rPr lang="en-US"/>
              <a:pPr/>
              <a:t>04/12/13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62E21A5-EC88-4270-84E6-AFBE61A268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13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BE40CA8-59B5-4A82-ABA9-2635F97DE8AE}" type="datetime1">
              <a:rPr lang="en-US"/>
              <a:pPr/>
              <a:t>04/12/13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9ED6DE1-E8EB-47B3-9FF3-23DDFD7536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5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E8E71F-FE29-4FA6-B2FC-38C6BD9F5D5E}" type="datetime1">
              <a:rPr lang="en-US"/>
              <a:pPr/>
              <a:t>04/12/13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C16DA90-22D0-4DD3-B828-9B38ABF2DE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6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93502D1-7924-4254-A0AC-F3406CEA3BEC}" type="datetime1">
              <a:rPr lang="en-US"/>
              <a:pPr/>
              <a:t>04/12/13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DBA56F5-D4F4-4ED1-B2F2-C36F20905C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FFEB413-5BAA-448E-B3D6-09EF9A4E0C12}" type="datetime1">
              <a:rPr lang="en-US"/>
              <a:pPr/>
              <a:t>04/12/13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2AE9CC9-2EFE-436A-9029-C0F52F50EC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7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A1A871-F873-4DB0-B21B-838A9866C207}" type="datetime1">
              <a:rPr lang="en-US"/>
              <a:pPr/>
              <a:t>04/12/13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B2ACBE6-139B-4979-BFFF-7A7778B7E1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7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4B4F61C-E43A-4CC7-AC55-5FC5D9DF685B}" type="datetime1">
              <a:rPr lang="en-US"/>
              <a:pPr/>
              <a:t>04/12/13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516750-A83E-478C-98F5-8499122390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16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8AEAFC8-8235-4C34-B780-90455871BC2F}" type="datetime1">
              <a:rPr lang="en-US"/>
              <a:pPr/>
              <a:t>04/12/13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2AD55E-C37F-4259-AC94-61189A386A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50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73311A8-E321-4652-8B37-A7DC756F73EA}" type="datetime1">
              <a:rPr lang="en-US"/>
              <a:pPr/>
              <a:t>04/12/13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8A5FB30-ED2B-43CD-B84C-EEDF68D0BF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37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C6070F-E879-4F5E-8666-9772243F42CE}" type="datetime1">
              <a:rPr lang="en-US"/>
              <a:pPr/>
              <a:t>04/12/13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22C8D6E-3548-4436-B7F7-A568748C8A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5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emf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052240" cy="399821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21107"/>
            <a:ext cx="2071481" cy="436894"/>
          </a:xfrm>
          <a:prstGeom prst="rect">
            <a:avLst/>
          </a:prstGeom>
        </p:spPr>
      </p:pic>
      <p:pic>
        <p:nvPicPr>
          <p:cNvPr id="11" name="Picture 7" descr="WeNMR.pn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3281" y="-57169"/>
            <a:ext cx="946445" cy="42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EGI-stamp.png"/>
          <p:cNvPicPr>
            <a:picLocks noChangeAspect="1"/>
          </p:cNvPicPr>
          <p:nvPr userDrawn="1"/>
        </p:nvPicPr>
        <p:blipFill>
          <a:blip r:embed="rId16" cstate="screen">
            <a:alphaModFix amt="4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3757" y="5727300"/>
            <a:ext cx="1130699" cy="11306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6.png"/><Relationship Id="rId11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1765" y="2427401"/>
            <a:ext cx="7580312" cy="1143000"/>
          </a:xfr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1" hangingPunct="1">
              <a:spcAft>
                <a:spcPts val="2400"/>
              </a:spcAft>
              <a:defRPr/>
            </a:pPr>
            <a:r>
              <a:rPr lang="en-US" sz="3200" b="1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Toward an open-data infrastructure for WeNMR and structural biology-related services</a:t>
            </a:r>
            <a:endParaRPr lang="de-DE" sz="3200" b="1" dirty="0">
              <a:solidFill>
                <a:srgbClr val="8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Rectangle 9"/>
          <p:cNvSpPr>
            <a:spLocks noChangeArrowheads="1"/>
          </p:cNvSpPr>
          <p:nvPr/>
        </p:nvSpPr>
        <p:spPr bwMode="auto">
          <a:xfrm>
            <a:off x="944627" y="3740189"/>
            <a:ext cx="7537450" cy="71437"/>
          </a:xfrm>
          <a:prstGeom prst="rect">
            <a:avLst/>
          </a:prstGeom>
          <a:gradFill rotWithShape="1">
            <a:gsLst>
              <a:gs pos="0">
                <a:srgbClr val="4D4D4D"/>
              </a:gs>
              <a:gs pos="100000">
                <a:srgbClr val="F6F7F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Rectangle 11"/>
          <p:cNvSpPr>
            <a:spLocks noChangeArrowheads="1"/>
          </p:cNvSpPr>
          <p:nvPr/>
        </p:nvSpPr>
        <p:spPr bwMode="auto">
          <a:xfrm>
            <a:off x="944627" y="3913510"/>
            <a:ext cx="4192588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Aft>
                <a:spcPts val="600"/>
              </a:spcAft>
            </a:pPr>
            <a:r>
              <a:rPr lang="en-US" sz="1400" b="1" dirty="0">
                <a:solidFill>
                  <a:srgbClr val="404040"/>
                </a:solidFill>
                <a:latin typeface="Verdana" charset="0"/>
              </a:rPr>
              <a:t>Alexandre M.J.J. </a:t>
            </a:r>
            <a:r>
              <a:rPr lang="en-US" sz="1400" b="1" dirty="0" smtClean="0">
                <a:solidFill>
                  <a:srgbClr val="404040"/>
                </a:solidFill>
                <a:latin typeface="Verdana" charset="0"/>
              </a:rPr>
              <a:t>Bonvin</a:t>
            </a:r>
          </a:p>
          <a:p>
            <a:pPr eaLnBrk="0" hangingPunct="0">
              <a:spcAft>
                <a:spcPts val="600"/>
              </a:spcAft>
            </a:pPr>
            <a:r>
              <a:rPr lang="en-US" sz="1200" b="1" dirty="0" smtClean="0">
                <a:solidFill>
                  <a:srgbClr val="404040"/>
                </a:solidFill>
                <a:latin typeface="Verdana" charset="0"/>
              </a:rPr>
              <a:t>WeNMR Project coordinator</a:t>
            </a:r>
            <a:endParaRPr lang="en-US" sz="1200" b="1" dirty="0">
              <a:solidFill>
                <a:srgbClr val="404040"/>
              </a:solidFill>
              <a:latin typeface="Verdana" charset="0"/>
            </a:endParaRPr>
          </a:p>
          <a:p>
            <a:pPr eaLnBrk="0" hangingPunct="0">
              <a:spcAft>
                <a:spcPts val="600"/>
              </a:spcAft>
            </a:pPr>
            <a:r>
              <a:rPr lang="en-US" sz="1200" b="1" dirty="0">
                <a:solidFill>
                  <a:srgbClr val="404040"/>
                </a:solidFill>
                <a:latin typeface="Verdana" charset="0"/>
              </a:rPr>
              <a:t>Bijvoet Center for Biomolecular Research</a:t>
            </a:r>
          </a:p>
          <a:p>
            <a:pPr eaLnBrk="0" hangingPunct="0">
              <a:spcAft>
                <a:spcPts val="600"/>
              </a:spcAft>
            </a:pPr>
            <a:r>
              <a:rPr lang="en-US" sz="1200" b="1" dirty="0">
                <a:solidFill>
                  <a:srgbClr val="404040"/>
                </a:solidFill>
                <a:latin typeface="Verdana" charset="0"/>
              </a:rPr>
              <a:t>Faculty of Science, Utrecht University</a:t>
            </a:r>
          </a:p>
          <a:p>
            <a:pPr eaLnBrk="0" hangingPunct="0">
              <a:spcAft>
                <a:spcPts val="600"/>
              </a:spcAft>
            </a:pPr>
            <a:r>
              <a:rPr lang="en-US" sz="1200" b="1" dirty="0">
                <a:solidFill>
                  <a:srgbClr val="404040"/>
                </a:solidFill>
                <a:latin typeface="Verdana" charset="0"/>
              </a:rPr>
              <a:t>the Netherlands</a:t>
            </a:r>
          </a:p>
          <a:p>
            <a:pPr eaLnBrk="0" hangingPunct="0">
              <a:spcAft>
                <a:spcPts val="600"/>
              </a:spcAft>
            </a:pPr>
            <a:r>
              <a:rPr lang="en-US" sz="1200" b="1" dirty="0" err="1">
                <a:solidFill>
                  <a:srgbClr val="000090"/>
                </a:solidFill>
                <a:latin typeface="Verdana" charset="0"/>
              </a:rPr>
              <a:t>a.m.j.j.bonvin@uu.nl</a:t>
            </a:r>
            <a:endParaRPr lang="en-US" sz="1200" b="1" dirty="0">
              <a:solidFill>
                <a:srgbClr val="000090"/>
              </a:solidFill>
              <a:latin typeface="Verdana" charset="0"/>
            </a:endParaRP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3776" y="877518"/>
            <a:ext cx="3620783" cy="135931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36618" y="5718991"/>
            <a:ext cx="3915869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 smtClean="0">
                <a:solidFill>
                  <a:srgbClr val="1F497D"/>
                </a:solidFill>
                <a:latin typeface="Calibri" pitchFamily="34" charset="0"/>
              </a:rPr>
              <a:t>With contributions from </a:t>
            </a:r>
          </a:p>
          <a:p>
            <a:pPr>
              <a:lnSpc>
                <a:spcPct val="120000"/>
              </a:lnSpc>
            </a:pPr>
            <a:r>
              <a:rPr lang="en-US" sz="1200" b="1" dirty="0" smtClean="0">
                <a:solidFill>
                  <a:srgbClr val="1F497D"/>
                </a:solidFill>
                <a:latin typeface="Calibri" pitchFamily="34" charset="0"/>
              </a:rPr>
              <a:t>Dr</a:t>
            </a:r>
            <a:r>
              <a:rPr lang="en-US" sz="1200" b="1" dirty="0">
                <a:solidFill>
                  <a:srgbClr val="1F497D"/>
                </a:solidFill>
                <a:latin typeface="Calibri" pitchFamily="34" charset="0"/>
              </a:rPr>
              <a:t>. Antonio </a:t>
            </a:r>
            <a:r>
              <a:rPr lang="en-US" sz="1200" b="1" dirty="0" err="1">
                <a:solidFill>
                  <a:srgbClr val="1F497D"/>
                </a:solidFill>
                <a:latin typeface="Calibri" pitchFamily="34" charset="0"/>
              </a:rPr>
              <a:t>Rosato</a:t>
            </a:r>
            <a:r>
              <a:rPr lang="en-US" sz="1200" b="1" dirty="0">
                <a:solidFill>
                  <a:srgbClr val="1F497D"/>
                </a:solidFill>
                <a:latin typeface="Calibri" pitchFamily="34" charset="0"/>
              </a:rPr>
              <a:t> </a:t>
            </a:r>
            <a:r>
              <a:rPr lang="en-US" sz="1200" b="1" dirty="0" smtClean="0">
                <a:solidFill>
                  <a:srgbClr val="1F497D"/>
                </a:solidFill>
                <a:latin typeface="Calibri" pitchFamily="34" charset="0"/>
              </a:rPr>
              <a:t> </a:t>
            </a:r>
            <a:r>
              <a:rPr lang="en-US" sz="1200" dirty="0" smtClean="0">
                <a:solidFill>
                  <a:srgbClr val="1F497D"/>
                </a:solidFill>
                <a:latin typeface="Calibri" pitchFamily="34" charset="0"/>
              </a:rPr>
              <a:t>(</a:t>
            </a:r>
            <a:r>
              <a:rPr lang="en-US" sz="1200" dirty="0">
                <a:solidFill>
                  <a:srgbClr val="1F497D"/>
                </a:solidFill>
                <a:latin typeface="Calibri" pitchFamily="34" charset="0"/>
              </a:rPr>
              <a:t>RDA structural biology interest group)</a:t>
            </a:r>
          </a:p>
          <a:p>
            <a:pPr>
              <a:lnSpc>
                <a:spcPct val="120000"/>
              </a:lnSpc>
            </a:pPr>
            <a:r>
              <a:rPr lang="en-US" sz="1200" b="1" dirty="0" smtClean="0">
                <a:solidFill>
                  <a:srgbClr val="1F497D"/>
                </a:solidFill>
                <a:latin typeface="Calibri" pitchFamily="34" charset="0"/>
              </a:rPr>
              <a:t>Dr</a:t>
            </a:r>
            <a:r>
              <a:rPr lang="en-US" sz="1200" b="1" dirty="0">
                <a:solidFill>
                  <a:srgbClr val="1F497D"/>
                </a:solidFill>
                <a:latin typeface="Calibri" pitchFamily="34" charset="0"/>
              </a:rPr>
              <a:t>. </a:t>
            </a:r>
            <a:r>
              <a:rPr lang="en-US" sz="1200" b="1" dirty="0" err="1">
                <a:solidFill>
                  <a:srgbClr val="1F497D"/>
                </a:solidFill>
                <a:latin typeface="Calibri" pitchFamily="34" charset="0"/>
              </a:rPr>
              <a:t>Yannick</a:t>
            </a:r>
            <a:r>
              <a:rPr lang="en-US" sz="1200" b="1" dirty="0">
                <a:solidFill>
                  <a:srgbClr val="1F497D"/>
                </a:solidFill>
                <a:latin typeface="Calibri" pitchFamily="34" charset="0"/>
              </a:rPr>
              <a:t> </a:t>
            </a:r>
            <a:r>
              <a:rPr lang="en-US" sz="1200" b="1" dirty="0" err="1" smtClean="0">
                <a:solidFill>
                  <a:srgbClr val="1F497D"/>
                </a:solidFill>
                <a:latin typeface="Calibri" pitchFamily="34" charset="0"/>
              </a:rPr>
              <a:t>Legre</a:t>
            </a:r>
            <a:r>
              <a:rPr lang="en-US" sz="1200" b="1" dirty="0" smtClean="0">
                <a:solidFill>
                  <a:srgbClr val="1F497D"/>
                </a:solidFill>
                <a:latin typeface="Calibri" pitchFamily="34" charset="0"/>
              </a:rPr>
              <a:t>     </a:t>
            </a:r>
            <a:r>
              <a:rPr lang="en-US" sz="1200" dirty="0" smtClean="0">
                <a:solidFill>
                  <a:srgbClr val="1F497D"/>
                </a:solidFill>
                <a:latin typeface="Calibri" pitchFamily="34" charset="0"/>
              </a:rPr>
              <a:t>(</a:t>
            </a:r>
            <a:r>
              <a:rPr lang="en-US" sz="1200" dirty="0">
                <a:solidFill>
                  <a:srgbClr val="1F497D"/>
                </a:solidFill>
                <a:latin typeface="Calibri" pitchFamily="34" charset="0"/>
              </a:rPr>
              <a:t>Life Sciences VRC and bioinformatics)</a:t>
            </a:r>
          </a:p>
          <a:p>
            <a:pPr>
              <a:lnSpc>
                <a:spcPct val="120000"/>
              </a:lnSpc>
            </a:pPr>
            <a:r>
              <a:rPr lang="en-US" sz="1200" b="1" dirty="0" smtClean="0">
                <a:solidFill>
                  <a:srgbClr val="1F497D"/>
                </a:solidFill>
                <a:latin typeface="Calibri" pitchFamily="34" charset="0"/>
              </a:rPr>
              <a:t>Dr</a:t>
            </a:r>
            <a:r>
              <a:rPr lang="en-US" sz="1200" b="1" dirty="0">
                <a:solidFill>
                  <a:srgbClr val="1F497D"/>
                </a:solidFill>
                <a:latin typeface="Calibri" pitchFamily="34" charset="0"/>
              </a:rPr>
              <a:t>. Martin </a:t>
            </a:r>
            <a:r>
              <a:rPr lang="en-US" sz="1200" b="1" dirty="0" smtClean="0">
                <a:solidFill>
                  <a:srgbClr val="1F497D"/>
                </a:solidFill>
                <a:latin typeface="Calibri" pitchFamily="34" charset="0"/>
              </a:rPr>
              <a:t>Walsh     </a:t>
            </a:r>
            <a:r>
              <a:rPr lang="en-US" sz="1200" dirty="0" smtClean="0">
                <a:solidFill>
                  <a:srgbClr val="1F497D"/>
                </a:solidFill>
                <a:latin typeface="Calibri" pitchFamily="34" charset="0"/>
              </a:rPr>
              <a:t>(</a:t>
            </a:r>
            <a:r>
              <a:rPr lang="en-US" sz="1200" dirty="0">
                <a:solidFill>
                  <a:srgbClr val="1F497D"/>
                </a:solidFill>
                <a:latin typeface="Calibri" pitchFamily="34" charset="0"/>
              </a:rPr>
              <a:t>INSTRUCT)</a:t>
            </a:r>
          </a:p>
        </p:txBody>
      </p:sp>
    </p:spTree>
    <p:extLst>
      <p:ext uri="{BB962C8B-B14F-4D97-AF65-F5344CB8AC3E}">
        <p14:creationId xmlns:p14="http://schemas.microsoft.com/office/powerpoint/2010/main" val="169024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87" y="13260"/>
            <a:ext cx="2174501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>
              <a:defRPr/>
            </a:pPr>
            <a:r>
              <a:rPr lang="en-US" sz="2800" b="1" dirty="0" smtClean="0">
                <a:solidFill>
                  <a:srgbClr val="800000"/>
                </a:solidFill>
              </a:rPr>
              <a:t>HADDOCK</a:t>
            </a:r>
            <a:r>
              <a:rPr lang="en-US" sz="2800" b="1" dirty="0">
                <a:solidFill>
                  <a:srgbClr val="800000"/>
                </a:solidFill>
              </a:rPr>
              <a:t/>
            </a:r>
            <a:br>
              <a:rPr lang="en-US" sz="2800" b="1" dirty="0">
                <a:solidFill>
                  <a:srgbClr val="800000"/>
                </a:solidFill>
              </a:rPr>
            </a:br>
            <a:r>
              <a:rPr lang="en-US" sz="2800" b="1" dirty="0" smtClean="0">
                <a:solidFill>
                  <a:srgbClr val="800000"/>
                </a:solidFill>
              </a:rPr>
              <a:t>Results</a:t>
            </a:r>
            <a:endParaRPr lang="en-US" sz="2800" b="1" dirty="0">
              <a:solidFill>
                <a:srgbClr val="800000"/>
              </a:solidFill>
            </a:endParaRPr>
          </a:p>
        </p:txBody>
      </p:sp>
      <p:pic>
        <p:nvPicPr>
          <p:cNvPr id="3" name="Picture 2" descr="Screen Shot 2013-12-04 at 09.05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8883" y="0"/>
            <a:ext cx="7145117" cy="6858000"/>
          </a:xfrm>
          <a:prstGeom prst="rect">
            <a:avLst/>
          </a:prstGeom>
        </p:spPr>
      </p:pic>
      <p:pic>
        <p:nvPicPr>
          <p:cNvPr id="4" name="Picture 3" descr="Screen Shot 2013-12-04 at 09.05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87" y="2119936"/>
            <a:ext cx="5453529" cy="2783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creen Shot 2013-12-04 at 09.06.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060" y="3477978"/>
            <a:ext cx="5617882" cy="2851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Donut 5"/>
          <p:cNvSpPr/>
          <p:nvPr/>
        </p:nvSpPr>
        <p:spPr>
          <a:xfrm>
            <a:off x="6051177" y="2584823"/>
            <a:ext cx="2360706" cy="893155"/>
          </a:xfrm>
          <a:prstGeom prst="donut">
            <a:avLst/>
          </a:prstGeom>
          <a:ln w="952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5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GB" sz="3600" b="1" dirty="0" smtClean="0">
                <a:solidFill>
                  <a:srgbClr val="953735"/>
                </a:solidFill>
                <a:ea typeface="ＭＳ Ｐゴシック" charset="0"/>
                <a:cs typeface="ＭＳ Ｐゴシック" charset="0"/>
              </a:rPr>
              <a:t>Data volumes vary</a:t>
            </a:r>
            <a:endParaRPr lang="en-GB" sz="3600" b="1" dirty="0">
              <a:solidFill>
                <a:srgbClr val="953735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Some WeNMR portal generate 0.5 – 5GB of compressed data per run</a:t>
            </a:r>
          </a:p>
          <a:p>
            <a:pPr>
              <a:lnSpc>
                <a:spcPct val="110000"/>
              </a:lnSpc>
              <a:defRPr/>
            </a:pP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Translates into 50-100 GB per day</a:t>
            </a:r>
          </a:p>
          <a:p>
            <a:pPr>
              <a:lnSpc>
                <a:spcPct val="110000"/>
              </a:lnSpc>
              <a:defRPr/>
            </a:pPr>
            <a:r>
              <a:rPr lang="en-GB" sz="2400" b="1" dirty="0" smtClean="0">
                <a:solidFill>
                  <a:schemeClr val="tx2"/>
                </a:solidFill>
              </a:rPr>
              <a:t>Users </a:t>
            </a:r>
            <a:r>
              <a:rPr lang="en-GB" sz="2400" b="1" dirty="0">
                <a:solidFill>
                  <a:schemeClr val="tx2"/>
                </a:solidFill>
              </a:rPr>
              <a:t>only typically see a fraction of those </a:t>
            </a:r>
            <a:r>
              <a:rPr lang="en-GB" sz="2400" b="1" dirty="0" smtClean="0">
                <a:solidFill>
                  <a:schemeClr val="tx2"/>
                </a:solidFill>
              </a:rPr>
              <a:t>data</a:t>
            </a:r>
          </a:p>
          <a:p>
            <a:pPr>
              <a:lnSpc>
                <a:spcPct val="110000"/>
              </a:lnSpc>
              <a:defRPr/>
            </a:pPr>
            <a:r>
              <a:rPr lang="en-GB" sz="2400" b="1" dirty="0" smtClean="0">
                <a:solidFill>
                  <a:srgbClr val="1F497D"/>
                </a:solidFill>
              </a:rPr>
              <a:t>Currently data from WeNMR portals are not stored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lvl="1">
              <a:lnSpc>
                <a:spcPct val="110000"/>
              </a:lnSpc>
              <a:defRPr/>
            </a:pP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Usually deleted within a few weeks</a:t>
            </a:r>
          </a:p>
          <a:p>
            <a:pPr lvl="1">
              <a:lnSpc>
                <a:spcPct val="110000"/>
              </a:lnSpc>
              <a:defRPr/>
            </a:pP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Responsibility of user to save data</a:t>
            </a:r>
          </a:p>
          <a:p>
            <a:pPr>
              <a:lnSpc>
                <a:spcPct val="110000"/>
              </a:lnSpc>
              <a:defRPr/>
            </a:pP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Some experimental facilities are generating in the order of 1-6 TB a day (X-ray beamline at DIAMOND synchrotron)</a:t>
            </a:r>
          </a:p>
          <a:p>
            <a:pPr lvl="1">
              <a:lnSpc>
                <a:spcPct val="110000"/>
              </a:lnSpc>
              <a:defRPr/>
            </a:pPr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89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it-IT" sz="3600" b="1" dirty="0" err="1" smtClean="0">
                <a:solidFill>
                  <a:srgbClr val="953735"/>
                </a:solidFill>
                <a:ea typeface="ＭＳ Ｐゴシック" charset="0"/>
                <a:cs typeface="ＭＳ Ｐゴシック" charset="0"/>
              </a:rPr>
              <a:t>Current</a:t>
            </a:r>
            <a:r>
              <a:rPr lang="it-IT" sz="3600" b="1" dirty="0" smtClean="0">
                <a:solidFill>
                  <a:srgbClr val="953735"/>
                </a:solidFill>
                <a:ea typeface="ＭＳ Ｐゴシック" charset="0"/>
                <a:cs typeface="ＭＳ Ｐゴシック" charset="0"/>
              </a:rPr>
              <a:t> data model</a:t>
            </a:r>
            <a:endParaRPr lang="en-US" sz="3600" b="1" dirty="0">
              <a:solidFill>
                <a:srgbClr val="953735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3795" name="Picture 4" descr="U. S. Geological Survey Data Lifecycle Diag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135" y="1727964"/>
            <a:ext cx="8424863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U. S. Geological Survey Data Lifecycle Diagram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50" r="33105"/>
          <a:stretch/>
        </p:blipFill>
        <p:spPr bwMode="auto">
          <a:xfrm>
            <a:off x="2928471" y="1730944"/>
            <a:ext cx="3070411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figur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41233" y="1870795"/>
            <a:ext cx="5170488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204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Data challenges and opportunities for a federated data infrastructure</a:t>
            </a:r>
            <a:endParaRPr lang="en-US" sz="3200" b="1" dirty="0">
              <a:solidFill>
                <a:srgbClr val="953735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414" y="1693240"/>
            <a:ext cx="7840063" cy="4296859"/>
          </a:xfr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b="1" dirty="0" smtClean="0">
                <a:solidFill>
                  <a:schemeClr val="tx2"/>
                </a:solidFill>
              </a:rPr>
              <a:t>Link data generation </a:t>
            </a:r>
            <a:r>
              <a:rPr lang="en-US" sz="2400" dirty="0" smtClean="0">
                <a:solidFill>
                  <a:srgbClr val="404040"/>
                </a:solidFill>
              </a:rPr>
              <a:t>(at instruments)</a:t>
            </a:r>
            <a:r>
              <a:rPr lang="en-US" sz="2400" b="1" dirty="0" smtClean="0">
                <a:solidFill>
                  <a:schemeClr val="tx2"/>
                </a:solidFill>
              </a:rPr>
              <a:t> with data processing and analysis </a:t>
            </a:r>
            <a:r>
              <a:rPr lang="en-US" sz="2400" dirty="0" smtClean="0">
                <a:solidFill>
                  <a:srgbClr val="404040"/>
                </a:solidFill>
              </a:rPr>
              <a:t>(at remote locations and on e-Infrastructure)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b="1" dirty="0" smtClean="0">
                <a:solidFill>
                  <a:schemeClr val="tx2"/>
                </a:solidFill>
              </a:rPr>
              <a:t>Persistent storage </a:t>
            </a:r>
            <a:r>
              <a:rPr lang="en-US" sz="2400" b="1" dirty="0" smtClean="0">
                <a:solidFill>
                  <a:srgbClr val="404040"/>
                </a:solidFill>
              </a:rPr>
              <a:t>for </a:t>
            </a:r>
            <a:r>
              <a:rPr lang="en-US" sz="2400" dirty="0" smtClean="0">
                <a:solidFill>
                  <a:srgbClr val="404040"/>
                </a:solidFill>
              </a:rPr>
              <a:t>(original) </a:t>
            </a:r>
            <a:r>
              <a:rPr lang="en-US" sz="2400" b="1" dirty="0" smtClean="0">
                <a:solidFill>
                  <a:srgbClr val="404040"/>
                </a:solidFill>
              </a:rPr>
              <a:t>data and derived data </a:t>
            </a:r>
            <a:r>
              <a:rPr lang="en-US" sz="2400" dirty="0" smtClean="0">
                <a:solidFill>
                  <a:srgbClr val="404040"/>
                </a:solidFill>
              </a:rPr>
              <a:t>(results)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b="1" dirty="0" smtClean="0">
                <a:solidFill>
                  <a:schemeClr val="tx2"/>
                </a:solidFill>
              </a:rPr>
              <a:t>Persistent? </a:t>
            </a:r>
            <a:r>
              <a:rPr lang="en-US" sz="2400" b="1" dirty="0">
                <a:solidFill>
                  <a:schemeClr val="tx2"/>
                </a:solidFill>
              </a:rPr>
              <a:t>storage </a:t>
            </a:r>
            <a:r>
              <a:rPr lang="en-US" sz="2400" b="1" dirty="0">
                <a:solidFill>
                  <a:srgbClr val="404040"/>
                </a:solidFill>
              </a:rPr>
              <a:t>for </a:t>
            </a:r>
            <a:r>
              <a:rPr lang="en-US" sz="2400" b="1" dirty="0" smtClean="0">
                <a:solidFill>
                  <a:srgbClr val="404040"/>
                </a:solidFill>
              </a:rPr>
              <a:t>intermediate results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b="1" dirty="0" smtClean="0">
                <a:solidFill>
                  <a:srgbClr val="404040"/>
                </a:solidFill>
              </a:rPr>
              <a:t>Fast access – dedicated light paths?</a:t>
            </a:r>
            <a:endParaRPr lang="en-US" sz="2400" dirty="0" smtClean="0">
              <a:solidFill>
                <a:srgbClr val="404040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sz="2400" b="1" dirty="0">
              <a:solidFill>
                <a:srgbClr val="404040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sz="2400" b="1" dirty="0">
              <a:solidFill>
                <a:srgbClr val="404040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sz="2400" b="1" dirty="0">
              <a:solidFill>
                <a:srgbClr val="404040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sz="2400" b="1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22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Data challenges and opportunities for a federated data infrastructure</a:t>
            </a:r>
            <a:endParaRPr lang="en-US" sz="3200" b="1" dirty="0">
              <a:solidFill>
                <a:srgbClr val="953735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414" y="1693240"/>
            <a:ext cx="7840063" cy="4296859"/>
          </a:xfr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chemeClr val="tx2"/>
                </a:solidFill>
              </a:rPr>
              <a:t>Provide </a:t>
            </a:r>
            <a:r>
              <a:rPr lang="en-US" sz="2400" b="1" dirty="0">
                <a:solidFill>
                  <a:schemeClr val="tx2"/>
                </a:solidFill>
              </a:rPr>
              <a:t>collaborative environments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share / process / analyze data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(“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à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Dropbox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chemeClr val="tx2"/>
                </a:solidFill>
              </a:rPr>
              <a:t>Provide </a:t>
            </a:r>
            <a:r>
              <a:rPr lang="en-US" sz="2400" b="1" u="sng" dirty="0" smtClean="0">
                <a:solidFill>
                  <a:schemeClr val="tx2"/>
                </a:solidFill>
              </a:rPr>
              <a:t>simple</a:t>
            </a:r>
            <a:r>
              <a:rPr lang="en-US" sz="2400" b="1" dirty="0" smtClean="0">
                <a:solidFill>
                  <a:schemeClr val="tx2"/>
                </a:solidFill>
              </a:rPr>
              <a:t> mechanisms to manage the data: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sharing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protection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deletion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chemeClr val="tx2"/>
                </a:solidFill>
              </a:rPr>
              <a:t>Various access levels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depending on security requirements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Personal X.509 certificated – not user friendly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robot certificates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 access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it-IT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Provide</a:t>
            </a:r>
            <a:r>
              <a:rPr lang="it-IT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400" b="1" dirty="0" err="1">
                <a:solidFill>
                  <a:srgbClr val="1F497D"/>
                </a:solidFill>
              </a:rPr>
              <a:t>mechanisms</a:t>
            </a:r>
            <a:r>
              <a:rPr lang="it-IT" sz="2400" b="1" dirty="0">
                <a:solidFill>
                  <a:srgbClr val="1F497D"/>
                </a:solidFill>
              </a:rPr>
              <a:t> for </a:t>
            </a:r>
            <a:r>
              <a:rPr lang="it-IT" sz="2400" b="1" dirty="0" err="1" smtClean="0">
                <a:solidFill>
                  <a:srgbClr val="1F497D"/>
                </a:solidFill>
              </a:rPr>
              <a:t>citation</a:t>
            </a:r>
            <a:r>
              <a:rPr lang="it-IT" sz="2400" b="1" dirty="0" smtClean="0">
                <a:solidFill>
                  <a:srgbClr val="1F497D"/>
                </a:solidFill>
              </a:rPr>
              <a:t> / </a:t>
            </a:r>
            <a:r>
              <a:rPr lang="it-IT" sz="2400" b="1" dirty="0" err="1" smtClean="0">
                <a:solidFill>
                  <a:srgbClr val="1F497D"/>
                </a:solidFill>
              </a:rPr>
              <a:t>recognition</a:t>
            </a:r>
            <a:endParaRPr lang="it-IT" sz="2400" b="1" dirty="0">
              <a:solidFill>
                <a:srgbClr val="1F497D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en-US" sz="2400" dirty="0" smtClean="0">
              <a:solidFill>
                <a:srgbClr val="40404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en-US" sz="2400" b="1" dirty="0">
              <a:solidFill>
                <a:srgbClr val="40404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en-US" sz="2400" b="1" dirty="0">
              <a:solidFill>
                <a:srgbClr val="40404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en-US" sz="2400" b="1" dirty="0">
              <a:solidFill>
                <a:srgbClr val="40404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en-US" sz="2400" b="1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42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GB" sz="3600" b="1" smtClean="0">
                <a:solidFill>
                  <a:srgbClr val="953735"/>
                </a:solidFill>
                <a:ea typeface="ＭＳ Ｐゴシック" charset="0"/>
                <a:cs typeface="ＭＳ Ｐゴシック" charset="0"/>
              </a:rPr>
              <a:t>Add value to the data!</a:t>
            </a:r>
            <a:endParaRPr lang="en-GB" sz="3600" b="1">
              <a:solidFill>
                <a:srgbClr val="953735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GB" sz="2400" b="1" dirty="0" smtClean="0">
                <a:solidFill>
                  <a:srgbClr val="1F497D"/>
                </a:solidFill>
              </a:rPr>
              <a:t>Provide additional analysis 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the data (post-processing / analysis as a </a:t>
            </a:r>
            <a:r>
              <a:rPr lang="en-GB" sz="2400" b="1" dirty="0" smtClean="0">
                <a:solidFill>
                  <a:srgbClr val="1F497D"/>
                </a:solidFill>
              </a:rPr>
              <a:t>service to users</a:t>
            </a:r>
          </a:p>
          <a:p>
            <a:pPr>
              <a:lnSpc>
                <a:spcPct val="110000"/>
              </a:lnSpc>
              <a:defRPr/>
            </a:pPr>
            <a:r>
              <a:rPr lang="en-GB" sz="2400" b="1" dirty="0">
                <a:solidFill>
                  <a:srgbClr val="1F497D"/>
                </a:solidFill>
              </a:rPr>
              <a:t>I</a:t>
            </a:r>
            <a:r>
              <a:rPr lang="en-GB" sz="2400" b="1" dirty="0" smtClean="0">
                <a:solidFill>
                  <a:srgbClr val="1F497D"/>
                </a:solidFill>
              </a:rPr>
              <a:t>nvolve software developers 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help them incorporate their solutions into the data repositories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(software is often a limiting factor)</a:t>
            </a:r>
          </a:p>
          <a:p>
            <a:pPr>
              <a:lnSpc>
                <a:spcPct val="110000"/>
              </a:lnSpc>
              <a:defRPr/>
            </a:pP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however calls for </a:t>
            </a:r>
            <a:r>
              <a:rPr lang="en-GB" sz="2400" b="1" dirty="0" smtClean="0">
                <a:solidFill>
                  <a:srgbClr val="1F497D"/>
                </a:solidFill>
              </a:rPr>
              <a:t>data storage close to processing power</a:t>
            </a:r>
          </a:p>
          <a:p>
            <a:pPr>
              <a:lnSpc>
                <a:spcPct val="110000"/>
              </a:lnSpc>
              <a:defRPr/>
            </a:pP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Need for innovative tools for </a:t>
            </a:r>
            <a:r>
              <a:rPr lang="en-GB" sz="2400" b="1" dirty="0">
                <a:solidFill>
                  <a:schemeClr val="tx2"/>
                </a:solidFill>
              </a:rPr>
              <a:t>enhanced visualization 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structural data</a:t>
            </a:r>
          </a:p>
          <a:p>
            <a:pPr lvl="1">
              <a:lnSpc>
                <a:spcPct val="110000"/>
              </a:lnSpc>
              <a:defRPr/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E.g. to enable comparison of data from different sources and technique</a:t>
            </a:r>
          </a:p>
          <a:p>
            <a:pPr>
              <a:lnSpc>
                <a:spcPct val="110000"/>
              </a:lnSpc>
              <a:defRPr/>
            </a:pPr>
            <a:endParaRPr lang="en-GB" sz="24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GB" sz="3600" b="1" dirty="0" smtClean="0">
                <a:solidFill>
                  <a:srgbClr val="953735"/>
                </a:solidFill>
                <a:ea typeface="ＭＳ Ｐゴシック" charset="0"/>
                <a:cs typeface="ＭＳ Ｐゴシック" charset="0"/>
              </a:rPr>
              <a:t>The data web from a user perspective</a:t>
            </a:r>
            <a:endParaRPr lang="en-GB" sz="3600" b="1" dirty="0">
              <a:solidFill>
                <a:srgbClr val="953735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092" y="4564593"/>
            <a:ext cx="876300" cy="876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345" y="2955400"/>
            <a:ext cx="876300" cy="87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782" y="2517250"/>
            <a:ext cx="876300" cy="876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790" y="1640950"/>
            <a:ext cx="876300" cy="876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782" y="5440893"/>
            <a:ext cx="876300" cy="876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082" y="1457727"/>
            <a:ext cx="876300" cy="876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551" y="3831700"/>
            <a:ext cx="876300" cy="876300"/>
          </a:xfrm>
          <a:prstGeom prst="rect">
            <a:avLst/>
          </a:prstGeom>
        </p:spPr>
      </p:pic>
      <p:pic>
        <p:nvPicPr>
          <p:cNvPr id="11" name="Picture 10" descr="Screen Shot 2013-12-04 at 14.36.38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8998" y="3874567"/>
            <a:ext cx="1404539" cy="1699833"/>
          </a:xfrm>
          <a:prstGeom prst="rect">
            <a:avLst/>
          </a:prstGeom>
        </p:spPr>
      </p:pic>
      <p:cxnSp>
        <p:nvCxnSpPr>
          <p:cNvPr id="35" name="Straight Arrow Connector 34"/>
          <p:cNvCxnSpPr>
            <a:stCxn id="11" idx="3"/>
            <a:endCxn id="6" idx="2"/>
          </p:cNvCxnSpPr>
          <p:nvPr/>
        </p:nvCxnSpPr>
        <p:spPr>
          <a:xfrm flipV="1">
            <a:off x="2623537" y="2517250"/>
            <a:ext cx="2472403" cy="2207234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1" idx="3"/>
            <a:endCxn id="5" idx="1"/>
          </p:cNvCxnSpPr>
          <p:nvPr/>
        </p:nvCxnSpPr>
        <p:spPr>
          <a:xfrm flipV="1">
            <a:off x="2623537" y="2955400"/>
            <a:ext cx="3237245" cy="1769084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1" idx="3"/>
          </p:cNvCxnSpPr>
          <p:nvPr/>
        </p:nvCxnSpPr>
        <p:spPr>
          <a:xfrm flipV="1">
            <a:off x="2623537" y="2110715"/>
            <a:ext cx="4144628" cy="2613769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1" idx="3"/>
            <a:endCxn id="3" idx="1"/>
          </p:cNvCxnSpPr>
          <p:nvPr/>
        </p:nvCxnSpPr>
        <p:spPr>
          <a:xfrm flipV="1">
            <a:off x="2623537" y="3393550"/>
            <a:ext cx="4983808" cy="1330934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1" idx="3"/>
            <a:endCxn id="10" idx="1"/>
          </p:cNvCxnSpPr>
          <p:nvPr/>
        </p:nvCxnSpPr>
        <p:spPr>
          <a:xfrm flipV="1">
            <a:off x="2623537" y="4269850"/>
            <a:ext cx="3134014" cy="454634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1" idx="3"/>
            <a:endCxn id="8" idx="1"/>
          </p:cNvCxnSpPr>
          <p:nvPr/>
        </p:nvCxnSpPr>
        <p:spPr>
          <a:xfrm>
            <a:off x="2623537" y="4724484"/>
            <a:ext cx="3237245" cy="1154559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1" idx="3"/>
            <a:endCxn id="2" idx="1"/>
          </p:cNvCxnSpPr>
          <p:nvPr/>
        </p:nvCxnSpPr>
        <p:spPr>
          <a:xfrm>
            <a:off x="2623537" y="4724484"/>
            <a:ext cx="4420555" cy="278259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1507138" y="3112355"/>
            <a:ext cx="6100207" cy="15956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Bad model from a user perspective:</a:t>
            </a:r>
          </a:p>
          <a:p>
            <a:pPr algn="ctr"/>
            <a:r>
              <a:rPr lang="en-US" sz="2400" b="1" dirty="0" smtClean="0"/>
              <a:t>N sites  &lt;-&gt; N connections / SLAs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544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GB" sz="3600" b="1" dirty="0" smtClean="0">
                <a:solidFill>
                  <a:srgbClr val="953735"/>
                </a:solidFill>
                <a:ea typeface="ＭＳ Ｐゴシック" charset="0"/>
                <a:cs typeface="ＭＳ Ｐゴシック" charset="0"/>
              </a:rPr>
              <a:t>The data web from a user perspective</a:t>
            </a:r>
            <a:endParaRPr lang="en-GB" sz="3600" b="1" dirty="0">
              <a:solidFill>
                <a:srgbClr val="953735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092" y="4564593"/>
            <a:ext cx="876300" cy="876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345" y="2955400"/>
            <a:ext cx="876300" cy="87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782" y="2517250"/>
            <a:ext cx="876300" cy="876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790" y="1640950"/>
            <a:ext cx="876300" cy="876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782" y="5440893"/>
            <a:ext cx="876300" cy="876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082" y="1457727"/>
            <a:ext cx="876300" cy="876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551" y="3831700"/>
            <a:ext cx="876300" cy="876300"/>
          </a:xfrm>
          <a:prstGeom prst="rect">
            <a:avLst/>
          </a:prstGeom>
        </p:spPr>
      </p:pic>
      <p:cxnSp>
        <p:nvCxnSpPr>
          <p:cNvPr id="35" name="Straight Arrow Connector 34"/>
          <p:cNvCxnSpPr>
            <a:endCxn id="6" idx="2"/>
          </p:cNvCxnSpPr>
          <p:nvPr/>
        </p:nvCxnSpPr>
        <p:spPr>
          <a:xfrm flipV="1">
            <a:off x="4542172" y="2517250"/>
            <a:ext cx="553768" cy="175260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5" idx="2"/>
          </p:cNvCxnSpPr>
          <p:nvPr/>
        </p:nvCxnSpPr>
        <p:spPr>
          <a:xfrm flipV="1">
            <a:off x="4542172" y="3393550"/>
            <a:ext cx="1756760" cy="87630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9" idx="1"/>
          </p:cNvCxnSpPr>
          <p:nvPr/>
        </p:nvCxnSpPr>
        <p:spPr>
          <a:xfrm flipV="1">
            <a:off x="4542172" y="1895877"/>
            <a:ext cx="2194910" cy="2373974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3" idx="1"/>
          </p:cNvCxnSpPr>
          <p:nvPr/>
        </p:nvCxnSpPr>
        <p:spPr>
          <a:xfrm flipV="1">
            <a:off x="4542172" y="3393550"/>
            <a:ext cx="3065173" cy="87630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10" idx="1"/>
          </p:cNvCxnSpPr>
          <p:nvPr/>
        </p:nvCxnSpPr>
        <p:spPr>
          <a:xfrm>
            <a:off x="4542172" y="4269850"/>
            <a:ext cx="1215379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8" idx="1"/>
          </p:cNvCxnSpPr>
          <p:nvPr/>
        </p:nvCxnSpPr>
        <p:spPr>
          <a:xfrm>
            <a:off x="4542172" y="4269850"/>
            <a:ext cx="1318610" cy="1609193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2" idx="1"/>
          </p:cNvCxnSpPr>
          <p:nvPr/>
        </p:nvCxnSpPr>
        <p:spPr>
          <a:xfrm>
            <a:off x="4542172" y="4269850"/>
            <a:ext cx="2501920" cy="732893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Screen Shot 2013-12-04 at 14.36.38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419933"/>
            <a:ext cx="1404539" cy="1699833"/>
          </a:xfrm>
          <a:prstGeom prst="rect">
            <a:avLst/>
          </a:prstGeom>
        </p:spPr>
      </p:pic>
      <p:sp>
        <p:nvSpPr>
          <p:cNvPr id="16" name="Smiley Face 15"/>
          <p:cNvSpPr/>
          <p:nvPr/>
        </p:nvSpPr>
        <p:spPr>
          <a:xfrm>
            <a:off x="2818906" y="3464487"/>
            <a:ext cx="1618777" cy="1582810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Organization X</a:t>
            </a:r>
            <a:endParaRPr lang="en-US" sz="2000" b="1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805919" y="4240593"/>
            <a:ext cx="929257" cy="2925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9613" y="1814376"/>
            <a:ext cx="2824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Calibri"/>
                <a:cs typeface="Calibri"/>
              </a:rPr>
              <a:t>Better model:</a:t>
            </a:r>
            <a:endParaRPr lang="en-US" sz="36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909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>
              <a:ea typeface="ＭＳ Ｐゴシック"/>
              <a:cs typeface="ＭＳ Ｐゴシック"/>
            </a:endParaRPr>
          </a:p>
        </p:txBody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mtClean="0">
              <a:ea typeface="ＭＳ Ｐゴシック"/>
              <a:cs typeface="ＭＳ Ｐゴシック"/>
            </a:endParaRPr>
          </a:p>
        </p:txBody>
      </p:sp>
      <p:pic>
        <p:nvPicPr>
          <p:cNvPr id="70663" name="Picture 7" descr="large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8054" y="-54919"/>
            <a:ext cx="9209949" cy="6960973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707080" y="6212746"/>
            <a:ext cx="7812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b="1" dirty="0">
                <a:solidFill>
                  <a:srgbClr val="FFFF00"/>
                </a:solidFill>
              </a:rPr>
              <a:t>https://twitter.com/iwonabb/status/396035959050870784/photo/1 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6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21500" y="6118554"/>
            <a:ext cx="853723" cy="7394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29" name="Rectangle 9"/>
          <p:cNvSpPr>
            <a:spLocks noChangeArrowheads="1"/>
          </p:cNvSpPr>
          <p:nvPr/>
        </p:nvSpPr>
        <p:spPr bwMode="auto">
          <a:xfrm>
            <a:off x="611188" y="3824288"/>
            <a:ext cx="7848600" cy="71437"/>
          </a:xfrm>
          <a:prstGeom prst="rect">
            <a:avLst/>
          </a:prstGeom>
          <a:gradFill rotWithShape="1">
            <a:gsLst>
              <a:gs pos="0">
                <a:srgbClr val="4D4D4D"/>
              </a:gs>
              <a:gs pos="100000">
                <a:srgbClr val="F6F7F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latin typeface="Calibri" charset="0"/>
            </a:endParaRPr>
          </a:p>
        </p:txBody>
      </p:sp>
      <p:pic>
        <p:nvPicPr>
          <p:cNvPr id="73730" name="Picture 17" descr="INFN-logo-hire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813" y="4933950"/>
            <a:ext cx="4730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9" descr="C:\Documents and Settings\guentert\My Documents\Text\Uni\Vorlagen\Logos\Basis blau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788" y="4627563"/>
            <a:ext cx="8953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12" descr="F:\Eudora\Attach\cermpall.JPG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5138" y="4802188"/>
            <a:ext cx="4476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16" descr="Screen shot 2010-11-04 at 12.40.57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213" y="5580063"/>
            <a:ext cx="674687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17" descr="Screen shot 2010-11-04 at 12.42.26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3025" y="5741988"/>
            <a:ext cx="67468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Picture 18" descr="UU_logo.gi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988" y="4354513"/>
            <a:ext cx="16192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6" name="Content Placeholder 2"/>
          <p:cNvSpPr>
            <a:spLocks/>
          </p:cNvSpPr>
          <p:nvPr/>
        </p:nvSpPr>
        <p:spPr bwMode="auto">
          <a:xfrm>
            <a:off x="2281238" y="4255339"/>
            <a:ext cx="6589712" cy="217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788" tIns="9894" rIns="19788" bIns="9894" anchor="ctr">
            <a:spAutoFit/>
          </a:bodyPr>
          <a:lstStyle/>
          <a:p>
            <a:pPr marL="342900" indent="-342900">
              <a:lnSpc>
                <a:spcPts val="600"/>
              </a:lnSpc>
              <a:spcAft>
                <a:spcPts val="600"/>
              </a:spcAft>
            </a:pPr>
            <a:endParaRPr lang="en-US" sz="1200" b="1" dirty="0">
              <a:solidFill>
                <a:srgbClr val="4D4D4D"/>
              </a:solidFill>
              <a:latin typeface="Calibri" charset="0"/>
              <a:cs typeface="Calibri" charset="0"/>
            </a:endParaRPr>
          </a:p>
          <a:p>
            <a:pPr marL="342900" indent="-342900">
              <a:lnSpc>
                <a:spcPts val="1200"/>
              </a:lnSpc>
              <a:spcAft>
                <a:spcPts val="600"/>
              </a:spcAft>
            </a:pPr>
            <a:r>
              <a:rPr lang="en-US" sz="1200" b="1" dirty="0">
                <a:solidFill>
                  <a:srgbClr val="4D4D4D"/>
                </a:solidFill>
                <a:latin typeface="Calibri" charset="0"/>
                <a:cs typeface="Calibri" charset="0"/>
              </a:rPr>
              <a:t>Utrecht University, Bijvoet Center for Biomolecular Research, NL</a:t>
            </a:r>
            <a:endParaRPr lang="it-IT" sz="1200" b="1" dirty="0">
              <a:solidFill>
                <a:srgbClr val="4D4D4D"/>
              </a:solidFill>
              <a:latin typeface="Calibri" charset="0"/>
              <a:cs typeface="Calibri" charset="0"/>
            </a:endParaRPr>
          </a:p>
          <a:p>
            <a:pPr marL="342900" indent="-342900">
              <a:lnSpc>
                <a:spcPts val="1200"/>
              </a:lnSpc>
              <a:spcAft>
                <a:spcPts val="600"/>
              </a:spcAft>
            </a:pPr>
            <a:r>
              <a:rPr lang="en-US" sz="1200" b="1" dirty="0">
                <a:solidFill>
                  <a:srgbClr val="4D4D4D"/>
                </a:solidFill>
                <a:latin typeface="Calibri" charset="0"/>
                <a:cs typeface="Calibri" charset="0"/>
              </a:rPr>
              <a:t>Johann Wolfgang Goethe </a:t>
            </a:r>
            <a:r>
              <a:rPr lang="en-US" sz="1200" b="1" dirty="0" err="1">
                <a:solidFill>
                  <a:srgbClr val="4D4D4D"/>
                </a:solidFill>
                <a:latin typeface="Calibri" charset="0"/>
                <a:cs typeface="Calibri" charset="0"/>
              </a:rPr>
              <a:t>Universität</a:t>
            </a:r>
            <a:r>
              <a:rPr lang="en-US" sz="1200" b="1" dirty="0">
                <a:solidFill>
                  <a:srgbClr val="4D4D4D"/>
                </a:solidFill>
                <a:latin typeface="Calibri" charset="0"/>
                <a:cs typeface="Calibri" charset="0"/>
              </a:rPr>
              <a:t> Frankfurt </a:t>
            </a:r>
            <a:r>
              <a:rPr lang="en-US" sz="1200" b="1" dirty="0" err="1">
                <a:solidFill>
                  <a:srgbClr val="4D4D4D"/>
                </a:solidFill>
                <a:latin typeface="Calibri" charset="0"/>
                <a:cs typeface="Calibri" charset="0"/>
              </a:rPr>
              <a:t>a.M.</a:t>
            </a:r>
            <a:r>
              <a:rPr lang="en-US" sz="1200" b="1" dirty="0">
                <a:solidFill>
                  <a:srgbClr val="4D4D4D"/>
                </a:solidFill>
                <a:latin typeface="Calibri" charset="0"/>
                <a:cs typeface="Calibri" charset="0"/>
              </a:rPr>
              <a:t>, Center for Biomolecular Magnetic Resonance DE</a:t>
            </a:r>
            <a:endParaRPr lang="it-IT" sz="1200" b="1" dirty="0">
              <a:solidFill>
                <a:srgbClr val="4D4D4D"/>
              </a:solidFill>
              <a:latin typeface="Calibri" charset="0"/>
              <a:cs typeface="Calibri" charset="0"/>
            </a:endParaRPr>
          </a:p>
          <a:p>
            <a:pPr marL="342900" indent="-342900">
              <a:lnSpc>
                <a:spcPts val="1200"/>
              </a:lnSpc>
              <a:spcAft>
                <a:spcPts val="600"/>
              </a:spcAft>
            </a:pPr>
            <a:r>
              <a:rPr lang="it-IT" sz="1200" b="1" dirty="0" err="1">
                <a:solidFill>
                  <a:srgbClr val="4D4D4D"/>
                </a:solidFill>
                <a:latin typeface="Calibri" charset="0"/>
                <a:cs typeface="Calibri" charset="0"/>
              </a:rPr>
              <a:t>University</a:t>
            </a:r>
            <a:r>
              <a:rPr lang="it-IT" sz="1200" b="1" dirty="0">
                <a:solidFill>
                  <a:srgbClr val="4D4D4D"/>
                </a:solidFill>
                <a:latin typeface="Calibri" charset="0"/>
                <a:cs typeface="Calibri" charset="0"/>
              </a:rPr>
              <a:t> of Florence, </a:t>
            </a:r>
            <a:r>
              <a:rPr lang="it-IT" sz="1200" b="1" dirty="0" err="1">
                <a:solidFill>
                  <a:srgbClr val="4D4D4D"/>
                </a:solidFill>
                <a:latin typeface="Calibri" charset="0"/>
                <a:cs typeface="Calibri" charset="0"/>
              </a:rPr>
              <a:t>Magnetic</a:t>
            </a:r>
            <a:r>
              <a:rPr lang="it-IT" sz="1200" b="1" dirty="0">
                <a:solidFill>
                  <a:srgbClr val="4D4D4D"/>
                </a:solidFill>
                <a:latin typeface="Calibri" charset="0"/>
                <a:cs typeface="Calibri" charset="0"/>
              </a:rPr>
              <a:t> </a:t>
            </a:r>
            <a:r>
              <a:rPr lang="it-IT" sz="1200" b="1" dirty="0" err="1">
                <a:solidFill>
                  <a:srgbClr val="4D4D4D"/>
                </a:solidFill>
                <a:latin typeface="Calibri" charset="0"/>
                <a:cs typeface="Calibri" charset="0"/>
              </a:rPr>
              <a:t>Resonance</a:t>
            </a:r>
            <a:r>
              <a:rPr lang="it-IT" sz="1200" b="1" dirty="0">
                <a:solidFill>
                  <a:srgbClr val="4D4D4D"/>
                </a:solidFill>
                <a:latin typeface="Calibri" charset="0"/>
                <a:cs typeface="Calibri" charset="0"/>
              </a:rPr>
              <a:t> </a:t>
            </a:r>
            <a:r>
              <a:rPr lang="en-US" sz="1200" b="1" dirty="0">
                <a:solidFill>
                  <a:srgbClr val="4D4D4D"/>
                </a:solidFill>
                <a:latin typeface="Calibri" charset="0"/>
                <a:cs typeface="Calibri" charset="0"/>
              </a:rPr>
              <a:t>Center, IT</a:t>
            </a:r>
            <a:endParaRPr lang="it-IT" sz="1200" b="1" dirty="0">
              <a:solidFill>
                <a:srgbClr val="4D4D4D"/>
              </a:solidFill>
              <a:latin typeface="Calibri" charset="0"/>
              <a:cs typeface="Calibri" charset="0"/>
            </a:endParaRPr>
          </a:p>
          <a:p>
            <a:pPr marL="342900" indent="-342900">
              <a:lnSpc>
                <a:spcPts val="1200"/>
              </a:lnSpc>
              <a:spcAft>
                <a:spcPts val="600"/>
              </a:spcAft>
            </a:pPr>
            <a:r>
              <a:rPr lang="it-IT" sz="1200" b="1" dirty="0">
                <a:solidFill>
                  <a:srgbClr val="4D4D4D"/>
                </a:solidFill>
                <a:latin typeface="Calibri" charset="0"/>
                <a:cs typeface="Calibri" charset="0"/>
              </a:rPr>
              <a:t>Istituto Nazionale di Fisica Nucleare , Padova, IT</a:t>
            </a:r>
          </a:p>
          <a:p>
            <a:pPr marL="342900" indent="-342900">
              <a:lnSpc>
                <a:spcPts val="1200"/>
              </a:lnSpc>
              <a:spcAft>
                <a:spcPts val="600"/>
              </a:spcAft>
            </a:pPr>
            <a:r>
              <a:rPr lang="it-IT" sz="1200" b="1" dirty="0" err="1">
                <a:solidFill>
                  <a:srgbClr val="4D4D4D"/>
                </a:solidFill>
                <a:latin typeface="Calibri" charset="0"/>
                <a:cs typeface="Calibri" charset="0"/>
              </a:rPr>
              <a:t>Raboud</a:t>
            </a:r>
            <a:r>
              <a:rPr lang="it-IT" sz="1200" b="1" dirty="0">
                <a:solidFill>
                  <a:srgbClr val="4D4D4D"/>
                </a:solidFill>
                <a:latin typeface="Calibri" charset="0"/>
                <a:cs typeface="Calibri" charset="0"/>
              </a:rPr>
              <a:t> </a:t>
            </a:r>
            <a:r>
              <a:rPr lang="it-IT" sz="1200" b="1" dirty="0" err="1">
                <a:solidFill>
                  <a:srgbClr val="4D4D4D"/>
                </a:solidFill>
                <a:latin typeface="Calibri" charset="0"/>
                <a:cs typeface="Calibri" charset="0"/>
              </a:rPr>
              <a:t>University</a:t>
            </a:r>
            <a:r>
              <a:rPr lang="it-IT" sz="1200" b="1" dirty="0">
                <a:solidFill>
                  <a:srgbClr val="4D4D4D"/>
                </a:solidFill>
                <a:latin typeface="Calibri" charset="0"/>
                <a:cs typeface="Calibri" charset="0"/>
              </a:rPr>
              <a:t>, Nijmegen, NL</a:t>
            </a:r>
          </a:p>
          <a:p>
            <a:pPr marL="342900" indent="-342900">
              <a:lnSpc>
                <a:spcPts val="1200"/>
              </a:lnSpc>
              <a:spcAft>
                <a:spcPts val="600"/>
              </a:spcAft>
            </a:pPr>
            <a:r>
              <a:rPr lang="it-IT" sz="1200" b="1" dirty="0" err="1">
                <a:solidFill>
                  <a:srgbClr val="4D4D4D"/>
                </a:solidFill>
                <a:latin typeface="Calibri" charset="0"/>
                <a:cs typeface="Calibri" charset="0"/>
              </a:rPr>
              <a:t>University</a:t>
            </a:r>
            <a:r>
              <a:rPr lang="it-IT" sz="1200" b="1" dirty="0">
                <a:solidFill>
                  <a:srgbClr val="4D4D4D"/>
                </a:solidFill>
                <a:latin typeface="Calibri" charset="0"/>
                <a:cs typeface="Calibri" charset="0"/>
              </a:rPr>
              <a:t> of Cambridge UK</a:t>
            </a:r>
          </a:p>
          <a:p>
            <a:pPr marL="342900" indent="-342900">
              <a:lnSpc>
                <a:spcPts val="1200"/>
              </a:lnSpc>
              <a:spcAft>
                <a:spcPts val="600"/>
              </a:spcAft>
            </a:pPr>
            <a:r>
              <a:rPr lang="en-US" sz="1200" b="1" dirty="0">
                <a:solidFill>
                  <a:srgbClr val="4D4D4D"/>
                </a:solidFill>
                <a:latin typeface="Calibri" charset="0"/>
                <a:cs typeface="Calibri" charset="0"/>
              </a:rPr>
              <a:t>European Molecular Biology Laboratory, Hamburg, DE</a:t>
            </a:r>
            <a:endParaRPr lang="it-IT" sz="1200" b="1" dirty="0">
              <a:solidFill>
                <a:srgbClr val="4D4D4D"/>
              </a:solidFill>
              <a:latin typeface="Calibri" charset="0"/>
              <a:cs typeface="Calibri" charset="0"/>
            </a:endParaRPr>
          </a:p>
          <a:p>
            <a:pPr marL="342900" indent="-342900">
              <a:lnSpc>
                <a:spcPts val="1200"/>
              </a:lnSpc>
              <a:spcAft>
                <a:spcPts val="600"/>
              </a:spcAft>
            </a:pPr>
            <a:r>
              <a:rPr lang="it-IT" sz="1200" b="1" dirty="0" err="1">
                <a:solidFill>
                  <a:srgbClr val="4D4D4D"/>
                </a:solidFill>
                <a:latin typeface="Calibri" charset="0"/>
                <a:cs typeface="Calibri" charset="0"/>
              </a:rPr>
              <a:t>Spronk</a:t>
            </a:r>
            <a:r>
              <a:rPr lang="it-IT" sz="1200" b="1" dirty="0">
                <a:solidFill>
                  <a:srgbClr val="4D4D4D"/>
                </a:solidFill>
                <a:latin typeface="Calibri" charset="0"/>
                <a:cs typeface="Calibri" charset="0"/>
              </a:rPr>
              <a:t> NMR </a:t>
            </a:r>
            <a:r>
              <a:rPr lang="it-IT" sz="1200" b="1" dirty="0" err="1">
                <a:solidFill>
                  <a:srgbClr val="4D4D4D"/>
                </a:solidFill>
                <a:latin typeface="Calibri" charset="0"/>
                <a:cs typeface="Calibri" charset="0"/>
              </a:rPr>
              <a:t>Consultancy</a:t>
            </a:r>
            <a:r>
              <a:rPr lang="it-IT" sz="1200" b="1" dirty="0">
                <a:solidFill>
                  <a:srgbClr val="4D4D4D"/>
                </a:solidFill>
                <a:latin typeface="Calibri" charset="0"/>
                <a:cs typeface="Calibri" charset="0"/>
              </a:rPr>
              <a:t>, </a:t>
            </a:r>
            <a:r>
              <a:rPr lang="it-IT" sz="1200" b="1" dirty="0" smtClean="0">
                <a:solidFill>
                  <a:srgbClr val="4D4D4D"/>
                </a:solidFill>
                <a:latin typeface="Calibri" charset="0"/>
                <a:cs typeface="Calibri" charset="0"/>
              </a:rPr>
              <a:t>LT</a:t>
            </a:r>
          </a:p>
          <a:p>
            <a:pPr marL="342900" indent="-342900">
              <a:lnSpc>
                <a:spcPts val="1200"/>
              </a:lnSpc>
              <a:spcAft>
                <a:spcPts val="600"/>
              </a:spcAft>
            </a:pPr>
            <a:r>
              <a:rPr lang="it-IT" sz="1200" b="1" dirty="0" err="1" smtClean="0">
                <a:solidFill>
                  <a:srgbClr val="4D4D4D"/>
                </a:solidFill>
                <a:latin typeface="Calibri" charset="0"/>
                <a:cs typeface="Calibri" charset="0"/>
              </a:rPr>
              <a:t>Academia</a:t>
            </a:r>
            <a:r>
              <a:rPr lang="it-IT" sz="1200" b="1" dirty="0" smtClean="0">
                <a:solidFill>
                  <a:srgbClr val="4D4D4D"/>
                </a:solidFill>
                <a:latin typeface="Calibri" charset="0"/>
                <a:cs typeface="Calibri" charset="0"/>
              </a:rPr>
              <a:t> </a:t>
            </a:r>
            <a:r>
              <a:rPr lang="it-IT" sz="1200" b="1" dirty="0" err="1" smtClean="0">
                <a:solidFill>
                  <a:srgbClr val="4D4D4D"/>
                </a:solidFill>
                <a:latin typeface="Calibri" charset="0"/>
                <a:cs typeface="Calibri" charset="0"/>
              </a:rPr>
              <a:t>Sinica</a:t>
            </a:r>
            <a:r>
              <a:rPr lang="it-IT" sz="1200" b="1" dirty="0" smtClean="0">
                <a:solidFill>
                  <a:srgbClr val="4D4D4D"/>
                </a:solidFill>
                <a:latin typeface="Calibri" charset="0"/>
                <a:cs typeface="Calibri" charset="0"/>
              </a:rPr>
              <a:t>, TW</a:t>
            </a:r>
            <a:endParaRPr lang="it-IT" sz="1200" b="1" dirty="0">
              <a:solidFill>
                <a:srgbClr val="4D4D4D"/>
              </a:solidFill>
              <a:latin typeface="Calibri" charset="0"/>
              <a:cs typeface="Calibri" charset="0"/>
            </a:endParaRPr>
          </a:p>
        </p:txBody>
      </p:sp>
      <p:pic>
        <p:nvPicPr>
          <p:cNvPr id="73737" name="Picture 17" descr="Screen shot 2010-11-05 at 12.30.16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3375" y="5249863"/>
            <a:ext cx="26352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82613" y="3906838"/>
            <a:ext cx="1398587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>The partners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338" y="947738"/>
            <a:ext cx="1077912" cy="371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>The team</a:t>
            </a:r>
          </a:p>
        </p:txBody>
      </p:sp>
      <p:sp>
        <p:nvSpPr>
          <p:cNvPr id="3" name="Rectangle 2"/>
          <p:cNvSpPr/>
          <p:nvPr/>
        </p:nvSpPr>
        <p:spPr>
          <a:xfrm>
            <a:off x="634326" y="1379681"/>
            <a:ext cx="8327344" cy="2354517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Alexandre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 M.J.J.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Bonvin</a:t>
            </a:r>
            <a:endParaRPr lang="en-US" sz="1600" dirty="0">
              <a:solidFill>
                <a:schemeClr val="tx1"/>
              </a:solidFill>
              <a:latin typeface="+mn-lt"/>
              <a:ea typeface="ＭＳ Ｐゴシック" charset="-128"/>
              <a:cs typeface="+mn-cs"/>
            </a:endParaRPr>
          </a:p>
          <a:p>
            <a:pPr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Andrea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Giachetti</a:t>
            </a:r>
            <a:endParaRPr lang="en-US" sz="1600" dirty="0">
              <a:solidFill>
                <a:schemeClr val="tx1"/>
              </a:solidFill>
              <a:latin typeface="+mn-lt"/>
              <a:ea typeface="ＭＳ Ｐゴシック" charset="-128"/>
              <a:cs typeface="+mn-cs"/>
            </a:endParaRPr>
          </a:p>
          <a:p>
            <a:pPr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Antonio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Rosato</a:t>
            </a:r>
            <a:endParaRPr lang="en-US" sz="1600" dirty="0">
              <a:solidFill>
                <a:schemeClr val="tx1"/>
              </a:solidFill>
              <a:latin typeface="+mn-lt"/>
              <a:ea typeface="ＭＳ Ｐゴシック" charset="-128"/>
              <a:cs typeface="+mn-cs"/>
            </a:endParaRPr>
          </a:p>
          <a:p>
            <a:pPr>
              <a:defRPr/>
            </a:pPr>
            <a:r>
              <a:rPr lang="en-US" sz="1600" dirty="0" err="1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Anurag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Bagaria</a:t>
            </a:r>
            <a:endParaRPr lang="en-US" sz="1600" dirty="0">
              <a:solidFill>
                <a:schemeClr val="tx1"/>
              </a:solidFill>
              <a:latin typeface="+mn-lt"/>
              <a:ea typeface="ＭＳ Ｐゴシック" charset="-128"/>
              <a:cs typeface="+mn-cs"/>
            </a:endParaRPr>
          </a:p>
          <a:p>
            <a:pPr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Christophe Schmitz</a:t>
            </a:r>
          </a:p>
          <a:p>
            <a:pPr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cs typeface="Calibri"/>
              </a:rPr>
              <a:t>Eric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cs typeface="Calibri"/>
              </a:rPr>
              <a:t>Frizziero</a:t>
            </a:r>
            <a:endParaRPr lang="en-US" sz="1600" dirty="0" smtClean="0">
              <a:solidFill>
                <a:schemeClr val="tx1"/>
              </a:solidFill>
              <a:latin typeface="+mn-lt"/>
              <a:cs typeface="Calibri"/>
            </a:endParaRPr>
          </a:p>
          <a:p>
            <a:pPr>
              <a:defRPr/>
            </a:pPr>
            <a:r>
              <a:rPr lang="en-US" sz="16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Gijs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van der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Schot</a:t>
            </a:r>
            <a:endParaRPr lang="en-US" sz="1600" dirty="0">
              <a:solidFill>
                <a:schemeClr val="tx1"/>
              </a:solidFill>
              <a:latin typeface="+mn-lt"/>
              <a:ea typeface="ＭＳ Ｐゴシック" charset="-128"/>
              <a:cs typeface="+mn-cs"/>
            </a:endParaRPr>
          </a:p>
          <a:p>
            <a:pPr>
              <a:defRPr/>
            </a:pPr>
            <a:r>
              <a:rPr lang="en-US" sz="1600" dirty="0" err="1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Harald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Schwalbe</a:t>
            </a:r>
            <a:endParaRPr lang="en-US" sz="1600" dirty="0">
              <a:solidFill>
                <a:schemeClr val="tx1"/>
              </a:solidFill>
              <a:latin typeface="+mn-lt"/>
              <a:ea typeface="ＭＳ Ｐゴシック" charset="-128"/>
              <a:cs typeface="+mn-cs"/>
            </a:endParaRPr>
          </a:p>
          <a:p>
            <a:pPr>
              <a:defRPr/>
            </a:pPr>
            <a:r>
              <a:rPr lang="en-US" sz="1600" dirty="0" err="1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Hendrik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 R. A.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Jonker</a:t>
            </a:r>
            <a:endParaRPr lang="en-US" sz="1600" dirty="0">
              <a:solidFill>
                <a:schemeClr val="tx1"/>
              </a:solidFill>
              <a:latin typeface="+mn-lt"/>
              <a:ea typeface="ＭＳ Ｐゴシック" charset="-128"/>
              <a:cs typeface="+mn-cs"/>
            </a:endParaRPr>
          </a:p>
          <a:p>
            <a:pPr>
              <a:defRPr/>
            </a:pPr>
            <a:r>
              <a:rPr lang="en-US" sz="16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Ivano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 Bertini</a:t>
            </a:r>
          </a:p>
          <a:p>
            <a:pPr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Johan van der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Zwan</a:t>
            </a:r>
            <a:endParaRPr lang="en-US" sz="1600" dirty="0" smtClean="0">
              <a:solidFill>
                <a:schemeClr val="tx1"/>
              </a:solidFill>
              <a:latin typeface="+mn-lt"/>
              <a:ea typeface="ＭＳ Ｐゴシック" charset="-128"/>
              <a:cs typeface="+mn-cs"/>
            </a:endParaRPr>
          </a:p>
          <a:p>
            <a:pPr>
              <a:defRPr/>
            </a:pPr>
            <a:r>
              <a:rPr lang="en-US" sz="16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Lucio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Ferella</a:t>
            </a:r>
            <a:endParaRPr lang="en-US" sz="1600" dirty="0">
              <a:solidFill>
                <a:schemeClr val="tx1"/>
              </a:solidFill>
              <a:latin typeface="+mn-lt"/>
              <a:ea typeface="ＭＳ Ｐゴシック" charset="-128"/>
              <a:cs typeface="+mn-cs"/>
            </a:endParaRPr>
          </a:p>
          <a:p>
            <a:pPr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Marc van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Dijk</a:t>
            </a:r>
            <a:endParaRPr lang="en-US" sz="1600" baseline="30000" dirty="0">
              <a:solidFill>
                <a:schemeClr val="tx1"/>
              </a:solidFill>
              <a:latin typeface="+mn-lt"/>
              <a:ea typeface="ＭＳ Ｐゴシック" charset="-128"/>
              <a:cs typeface="+mn-cs"/>
            </a:endParaRPr>
          </a:p>
          <a:p>
            <a:pPr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Marco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Verlato</a:t>
            </a:r>
            <a:endParaRPr lang="en-US" sz="1600" dirty="0" smtClean="0">
              <a:solidFill>
                <a:schemeClr val="tx1"/>
              </a:solidFill>
              <a:latin typeface="+mn-lt"/>
              <a:ea typeface="ＭＳ Ｐゴシック" charset="-128"/>
              <a:cs typeface="+mn-cs"/>
            </a:endParaRPr>
          </a:p>
          <a:p>
            <a:pPr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Mikael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Trellet</a:t>
            </a:r>
            <a:endParaRPr lang="en-US" sz="1600" dirty="0">
              <a:solidFill>
                <a:schemeClr val="tx1"/>
              </a:solidFill>
              <a:latin typeface="+mn-lt"/>
              <a:ea typeface="ＭＳ Ｐゴシック" charset="-128"/>
              <a:cs typeface="+mn-cs"/>
            </a:endParaRPr>
          </a:p>
          <a:p>
            <a:pPr>
              <a:defRPr/>
            </a:pPr>
            <a:r>
              <a:rPr lang="en-US" sz="1600" dirty="0" err="1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Mirco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Mazzucato</a:t>
            </a:r>
            <a:endParaRPr lang="en-US" sz="1600" dirty="0">
              <a:solidFill>
                <a:schemeClr val="tx1"/>
              </a:solidFill>
              <a:latin typeface="+mn-lt"/>
              <a:ea typeface="ＭＳ Ｐゴシック" charset="-128"/>
              <a:cs typeface="+mn-cs"/>
            </a:endParaRPr>
          </a:p>
          <a:p>
            <a:pPr>
              <a:defRPr/>
            </a:pPr>
            <a:r>
              <a:rPr lang="en-US" sz="1600" dirty="0" err="1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Nuno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Loureiro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-Ferreira</a:t>
            </a:r>
            <a:endParaRPr lang="en-US" sz="1600" baseline="30000" dirty="0">
              <a:solidFill>
                <a:schemeClr val="tx1"/>
              </a:solidFill>
              <a:latin typeface="+mn-lt"/>
              <a:ea typeface="ＭＳ Ｐゴシック" charset="-128"/>
              <a:cs typeface="+mn-cs"/>
            </a:endParaRPr>
          </a:p>
          <a:p>
            <a:pPr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Peter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Güntert</a:t>
            </a:r>
            <a:endParaRPr lang="en-US" sz="1600" dirty="0">
              <a:solidFill>
                <a:schemeClr val="tx1"/>
              </a:solidFill>
              <a:latin typeface="+mn-lt"/>
              <a:ea typeface="ＭＳ Ｐゴシック" charset="-128"/>
              <a:cs typeface="+mn-cs"/>
            </a:endParaRPr>
          </a:p>
          <a:p>
            <a:pPr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Rolf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Boelens</a:t>
            </a:r>
            <a:endParaRPr lang="en-US" sz="1600" dirty="0">
              <a:solidFill>
                <a:schemeClr val="tx1"/>
              </a:solidFill>
              <a:latin typeface="+mn-lt"/>
              <a:ea typeface="ＭＳ Ｐゴシック" charset="-128"/>
              <a:cs typeface="+mn-cs"/>
            </a:endParaRPr>
          </a:p>
          <a:p>
            <a:pPr>
              <a:defRPr/>
            </a:pPr>
            <a:r>
              <a:rPr lang="en-US" sz="1600" dirty="0" err="1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Sjoerd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 J. de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Vries</a:t>
            </a:r>
            <a:endParaRPr lang="en-US" sz="1600" baseline="30000" dirty="0">
              <a:solidFill>
                <a:schemeClr val="tx1"/>
              </a:solidFill>
              <a:latin typeface="+mn-lt"/>
              <a:ea typeface="ＭＳ Ｐゴシック" charset="-128"/>
              <a:cs typeface="+mn-cs"/>
            </a:endParaRPr>
          </a:p>
          <a:p>
            <a:pPr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Stefano Dal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Pra</a:t>
            </a:r>
            <a:endParaRPr lang="en-US" sz="1600" baseline="30000" dirty="0">
              <a:solidFill>
                <a:schemeClr val="tx1"/>
              </a:solidFill>
              <a:latin typeface="+mn-lt"/>
              <a:ea typeface="ＭＳ Ｐゴシック" charset="-128"/>
              <a:cs typeface="+mn-cs"/>
            </a:endParaRPr>
          </a:p>
          <a:p>
            <a:pPr>
              <a:defRPr/>
            </a:pPr>
            <a:r>
              <a:rPr lang="en-US" sz="1600" dirty="0" err="1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Torsten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 Herrmann</a:t>
            </a:r>
            <a:endParaRPr lang="en-US" sz="1600" baseline="30000" dirty="0">
              <a:solidFill>
                <a:schemeClr val="tx1"/>
              </a:solidFill>
              <a:latin typeface="+mn-lt"/>
              <a:ea typeface="ＭＳ Ｐゴシック" charset="-128"/>
              <a:cs typeface="+mn-cs"/>
            </a:endParaRPr>
          </a:p>
          <a:p>
            <a:pPr>
              <a:defRPr/>
            </a:pPr>
            <a:r>
              <a:rPr lang="en-US" sz="1600" dirty="0" err="1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Tsjerk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 A.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Wassenaar</a:t>
            </a:r>
            <a:endParaRPr lang="en-US" sz="1600" dirty="0">
              <a:solidFill>
                <a:schemeClr val="tx1"/>
              </a:solidFill>
              <a:latin typeface="+mn-lt"/>
              <a:ea typeface="ＭＳ Ｐゴシック" charset="-128"/>
              <a:cs typeface="+mn-cs"/>
            </a:endParaRPr>
          </a:p>
          <a:p>
            <a:pPr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Victor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Jaravine</a:t>
            </a:r>
            <a:endParaRPr lang="en-US" sz="1600" baseline="30000" dirty="0">
              <a:solidFill>
                <a:schemeClr val="tx1"/>
              </a:solidFill>
              <a:latin typeface="+mn-lt"/>
              <a:ea typeface="ＭＳ Ｐゴシック" charset="-128"/>
              <a:cs typeface="+mn-cs"/>
            </a:endParaRPr>
          </a:p>
          <a:p>
            <a:pPr>
              <a:defRPr/>
            </a:pPr>
            <a:r>
              <a:rPr lang="en-US" sz="1600" dirty="0" err="1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Wim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 F.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Vranken</a:t>
            </a:r>
            <a:endParaRPr lang="en-US" sz="1600" dirty="0" smtClean="0">
              <a:solidFill>
                <a:schemeClr val="tx1"/>
              </a:solidFill>
              <a:latin typeface="+mn-lt"/>
              <a:ea typeface="ＭＳ Ｐゴシック" charset="-128"/>
              <a:cs typeface="+mn-cs"/>
            </a:endParaRPr>
          </a:p>
          <a:p>
            <a:pPr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Danny Hsu</a:t>
            </a:r>
          </a:p>
          <a:p>
            <a:pPr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Simon Lin</a:t>
            </a:r>
            <a:endParaRPr lang="en-US" sz="1600" dirty="0">
              <a:solidFill>
                <a:schemeClr val="tx1"/>
              </a:solidFill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73741" name="Rectangle 9"/>
          <p:cNvSpPr>
            <a:spLocks noChangeArrowheads="1"/>
          </p:cNvSpPr>
          <p:nvPr/>
        </p:nvSpPr>
        <p:spPr bwMode="auto">
          <a:xfrm>
            <a:off x="582613" y="876300"/>
            <a:ext cx="7848600" cy="71438"/>
          </a:xfrm>
          <a:prstGeom prst="rect">
            <a:avLst/>
          </a:prstGeom>
          <a:gradFill rotWithShape="1">
            <a:gsLst>
              <a:gs pos="0">
                <a:srgbClr val="4D4D4D"/>
              </a:gs>
              <a:gs pos="100000">
                <a:srgbClr val="F6F7F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7313"/>
            <a:ext cx="8229600" cy="1143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800000"/>
                </a:solidFill>
              </a:rPr>
              <a:t>Acknowledgments</a:t>
            </a:r>
            <a:endParaRPr lang="en-US" sz="3200" b="1" dirty="0">
              <a:solidFill>
                <a:srgbClr val="800000"/>
              </a:solidFill>
            </a:endParaRPr>
          </a:p>
        </p:txBody>
      </p:sp>
      <p:pic>
        <p:nvPicPr>
          <p:cNvPr id="17" name="Picture 16" descr="AS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350" y="6181289"/>
            <a:ext cx="258311" cy="258311"/>
          </a:xfrm>
          <a:prstGeom prst="rect">
            <a:avLst/>
          </a:prstGeom>
        </p:spPr>
      </p:pic>
      <p:pic>
        <p:nvPicPr>
          <p:cNvPr id="18" name="Picture 17" descr="SURF-SARA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8889" y="6293556"/>
            <a:ext cx="1165689" cy="439990"/>
          </a:xfrm>
          <a:prstGeom prst="rect">
            <a:avLst/>
          </a:prstGeom>
        </p:spPr>
      </p:pic>
      <p:pic>
        <p:nvPicPr>
          <p:cNvPr id="20" name="Picture 19" descr="Logo-BiGGrid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0" y="6118554"/>
            <a:ext cx="790223" cy="634235"/>
          </a:xfrm>
          <a:prstGeom prst="rect">
            <a:avLst/>
          </a:prstGeom>
        </p:spPr>
      </p:pic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2086704" y="6565588"/>
            <a:ext cx="202668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404040"/>
                </a:solidFill>
                <a:latin typeface="Verdana"/>
                <a:cs typeface="Verdana"/>
              </a:rPr>
              <a:t>Contract n°:  </a:t>
            </a:r>
            <a:r>
              <a:rPr lang="en-US" sz="1100" dirty="0" smtClean="0">
                <a:solidFill>
                  <a:srgbClr val="404040"/>
                </a:solidFill>
                <a:latin typeface="Verdana"/>
                <a:cs typeface="Verdana"/>
              </a:rPr>
              <a:t>RI</a:t>
            </a:r>
            <a:r>
              <a:rPr lang="en-US" sz="1100" dirty="0">
                <a:solidFill>
                  <a:srgbClr val="404040"/>
                </a:solidFill>
                <a:latin typeface="Verdana"/>
                <a:cs typeface="Verdana"/>
              </a:rPr>
              <a:t>-</a:t>
            </a:r>
            <a:r>
              <a:rPr lang="en-US" sz="1100" dirty="0" smtClean="0">
                <a:solidFill>
                  <a:srgbClr val="404040"/>
                </a:solidFill>
                <a:latin typeface="Verdana"/>
                <a:cs typeface="Verdana"/>
              </a:rPr>
              <a:t>261572</a:t>
            </a:r>
            <a:endParaRPr lang="en-US" sz="1100" dirty="0">
              <a:solidFill>
                <a:srgbClr val="404040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1813"/>
            <a:ext cx="8229600" cy="1143000"/>
          </a:xfr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sz="4000" b="1" dirty="0">
                <a:solidFill>
                  <a:srgbClr val="953735"/>
                </a:solidFill>
                <a:ea typeface="ＭＳ Ｐゴシック" charset="0"/>
                <a:cs typeface="ＭＳ Ｐゴシック" charset="0"/>
              </a:rPr>
              <a:t>Research in Structural </a:t>
            </a:r>
            <a:r>
              <a:rPr lang="en-US" sz="4000" b="1" dirty="0" smtClean="0">
                <a:solidFill>
                  <a:srgbClr val="953735"/>
                </a:solidFill>
                <a:ea typeface="ＭＳ Ｐゴシック" charset="0"/>
                <a:cs typeface="ＭＳ Ｐゴシック" charset="0"/>
              </a:rPr>
              <a:t>Biology and Life sciences</a:t>
            </a:r>
            <a:endParaRPr lang="en-US" sz="4000" b="1" dirty="0">
              <a:solidFill>
                <a:srgbClr val="953735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771525" y="1919288"/>
            <a:ext cx="8024813" cy="4340225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b="1" dirty="0" smtClean="0">
                <a:solidFill>
                  <a:srgbClr val="1F497D"/>
                </a:solidFill>
                <a:ea typeface="ＭＳ Ｐゴシック"/>
                <a:cs typeface="ＭＳ Ｐゴシック"/>
              </a:rPr>
              <a:t>Global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b="1" dirty="0" smtClean="0">
                <a:solidFill>
                  <a:srgbClr val="1F497D"/>
                </a:solidFill>
                <a:ea typeface="ＭＳ Ｐゴシック"/>
                <a:cs typeface="ＭＳ Ｐゴシック"/>
              </a:rPr>
              <a:t>Multidisciplinary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b="1" dirty="0" smtClean="0">
                <a:solidFill>
                  <a:srgbClr val="1F497D"/>
                </a:solidFill>
                <a:ea typeface="ＭＳ Ｐゴシック"/>
                <a:cs typeface="ＭＳ Ｐゴシック"/>
              </a:rPr>
              <a:t>Integrative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b="1" dirty="0" smtClean="0">
                <a:solidFill>
                  <a:schemeClr val="tx2"/>
                </a:solidFill>
                <a:ea typeface="ＭＳ Ｐゴシック"/>
                <a:cs typeface="ＭＳ Ｐゴシック"/>
              </a:rPr>
              <a:t>Researchers often not experts in e-Science solutions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b="1" dirty="0" smtClean="0">
                <a:solidFill>
                  <a:srgbClr val="1F497D"/>
                </a:solidFill>
                <a:ea typeface="ＭＳ Ｐゴシック"/>
                <a:cs typeface="ＭＳ Ｐゴシック"/>
              </a:rPr>
              <a:t>Data often tightly linked to specific projects</a:t>
            </a:r>
            <a:endParaRPr lang="en-US" b="1" dirty="0" smtClean="0">
              <a:solidFill>
                <a:srgbClr val="404040"/>
              </a:solidFill>
              <a:ea typeface="ＭＳ Ｐゴシック"/>
              <a:cs typeface="ＭＳ Ｐゴシック"/>
            </a:endParaRPr>
          </a:p>
          <a:p>
            <a:pPr>
              <a:spcBef>
                <a:spcPct val="0"/>
              </a:spcBef>
              <a:spcAft>
                <a:spcPts val="1800"/>
              </a:spcAft>
            </a:pPr>
            <a:endParaRPr lang="en-US" b="1" dirty="0" smtClean="0">
              <a:solidFill>
                <a:srgbClr val="404040"/>
              </a:solidFill>
              <a:ea typeface="ＭＳ Ｐゴシック"/>
              <a:cs typeface="ＭＳ Ｐゴシック"/>
            </a:endParaRPr>
          </a:p>
          <a:p>
            <a:pPr>
              <a:spcBef>
                <a:spcPct val="0"/>
              </a:spcBef>
              <a:spcAft>
                <a:spcPts val="1800"/>
              </a:spcAft>
            </a:pPr>
            <a:endParaRPr lang="en-US" b="1" dirty="0" smtClean="0">
              <a:solidFill>
                <a:srgbClr val="404040"/>
              </a:solidFill>
              <a:ea typeface="ＭＳ Ｐゴシック"/>
              <a:cs typeface="ＭＳ Ｐゴシック"/>
            </a:endParaRPr>
          </a:p>
          <a:p>
            <a:pPr>
              <a:spcBef>
                <a:spcPct val="0"/>
              </a:spcBef>
              <a:spcAft>
                <a:spcPts val="1800"/>
              </a:spcAft>
            </a:pPr>
            <a:endParaRPr lang="en-US" b="1" dirty="0" smtClean="0">
              <a:solidFill>
                <a:srgbClr val="40404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1623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05713" y="6364288"/>
            <a:ext cx="1203325" cy="371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ＭＳ Ｐゴシック" charset="-128"/>
                <a:cs typeface="Calibri"/>
              </a:rPr>
              <a:t>wordle.net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ＭＳ Ｐゴシック" charset="-128"/>
              <a:cs typeface="Calibri"/>
            </a:endParaRPr>
          </a:p>
        </p:txBody>
      </p:sp>
      <p:pic>
        <p:nvPicPr>
          <p:cNvPr id="74754" name="Picture 1" descr="WeNMR-word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775"/>
            <a:ext cx="91440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61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it-IT" sz="3600" b="1">
                <a:solidFill>
                  <a:srgbClr val="953735"/>
                </a:solidFill>
                <a:ea typeface="ＭＳ Ｐゴシック" charset="0"/>
                <a:cs typeface="ＭＳ Ｐゴシック" charset="0"/>
              </a:rPr>
              <a:t>Open data access</a:t>
            </a:r>
            <a:endParaRPr lang="en-US" sz="3600" b="1">
              <a:solidFill>
                <a:srgbClr val="953735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GB" b="1" smtClean="0">
                <a:solidFill>
                  <a:srgbClr val="1F497D"/>
                </a:solidFill>
                <a:ea typeface="ＭＳ Ｐゴシック"/>
                <a:cs typeface="ＭＳ Ｐゴシック"/>
              </a:rPr>
              <a:t>What is the data lifecycle in Structural Biology?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endParaRPr lang="en-GB" b="1" smtClean="0">
              <a:solidFill>
                <a:srgbClr val="1F497D"/>
              </a:solidFill>
              <a:ea typeface="ＭＳ Ｐゴシック"/>
              <a:cs typeface="ＭＳ Ｐゴシック"/>
            </a:endParaRPr>
          </a:p>
          <a:p>
            <a:pPr>
              <a:spcBef>
                <a:spcPct val="0"/>
              </a:spcBef>
              <a:spcAft>
                <a:spcPts val="1800"/>
              </a:spcAft>
            </a:pPr>
            <a:endParaRPr lang="en-GB" b="1" smtClean="0">
              <a:solidFill>
                <a:srgbClr val="1F497D"/>
              </a:solidFill>
              <a:ea typeface="ＭＳ Ｐゴシック"/>
              <a:cs typeface="ＭＳ Ｐゴシック"/>
            </a:endParaRPr>
          </a:p>
          <a:p>
            <a:pPr>
              <a:spcBef>
                <a:spcPct val="0"/>
              </a:spcBef>
              <a:spcAft>
                <a:spcPts val="1800"/>
              </a:spcAft>
            </a:pPr>
            <a:endParaRPr lang="en-GB" b="1" smtClean="0">
              <a:solidFill>
                <a:srgbClr val="1F497D"/>
              </a:solidFill>
              <a:ea typeface="ＭＳ Ｐゴシック"/>
              <a:cs typeface="ＭＳ Ｐゴシック"/>
            </a:endParaRP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GB" b="1" smtClean="0">
                <a:solidFill>
                  <a:srgbClr val="1F497D"/>
                </a:solidFill>
                <a:ea typeface="ＭＳ Ｐゴシック"/>
                <a:cs typeface="ＭＳ Ｐゴシック"/>
              </a:rPr>
              <a:t>Should we store/preserve everything?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endParaRPr lang="en-GB" b="1" smtClean="0">
              <a:solidFill>
                <a:srgbClr val="1F497D"/>
              </a:solidFill>
              <a:ea typeface="ＭＳ Ｐゴシック"/>
              <a:cs typeface="ＭＳ Ｐゴシック"/>
            </a:endParaRPr>
          </a:p>
          <a:p>
            <a:pPr>
              <a:spcBef>
                <a:spcPct val="0"/>
              </a:spcBef>
              <a:spcAft>
                <a:spcPts val="1800"/>
              </a:spcAft>
            </a:pPr>
            <a:endParaRPr lang="en-GB" b="1" smtClean="0">
              <a:solidFill>
                <a:srgbClr val="1F497D"/>
              </a:solidFill>
              <a:ea typeface="ＭＳ Ｐゴシック"/>
              <a:cs typeface="ＭＳ Ｐゴシック"/>
            </a:endParaRPr>
          </a:p>
          <a:p>
            <a:pPr>
              <a:spcBef>
                <a:spcPct val="0"/>
              </a:spcBef>
              <a:spcAft>
                <a:spcPts val="1800"/>
              </a:spcAft>
            </a:pPr>
            <a:endParaRPr lang="en-GB" b="1">
              <a:solidFill>
                <a:srgbClr val="1F497D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33795" name="Picture 4" descr="U. S. Geological Survey Data Lifecycle Diag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900848"/>
            <a:ext cx="8424863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152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Group 28"/>
          <p:cNvGrpSpPr>
            <a:grpSpLocks/>
          </p:cNvGrpSpPr>
          <p:nvPr/>
        </p:nvGrpSpPr>
        <p:grpSpPr bwMode="auto">
          <a:xfrm>
            <a:off x="3944938" y="87313"/>
            <a:ext cx="2217737" cy="2239962"/>
            <a:chOff x="149294" y="798102"/>
            <a:chExt cx="3906048" cy="3944965"/>
          </a:xfrm>
        </p:grpSpPr>
        <p:pic>
          <p:nvPicPr>
            <p:cNvPr id="29709" name="Picture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75742" y="1391855"/>
              <a:ext cx="1879600" cy="1231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0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16992" y="2641217"/>
              <a:ext cx="1265237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9711" name="Group 3"/>
            <p:cNvGrpSpPr>
              <a:grpSpLocks/>
            </p:cNvGrpSpPr>
            <p:nvPr/>
          </p:nvGrpSpPr>
          <p:grpSpPr bwMode="auto">
            <a:xfrm>
              <a:off x="286617" y="1326767"/>
              <a:ext cx="2195512" cy="2205038"/>
              <a:chOff x="6149474" y="2860841"/>
              <a:chExt cx="2195680" cy="2205789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61370" y="2860841"/>
                <a:ext cx="2183784" cy="2203282"/>
              </a:xfrm>
              <a:prstGeom prst="rect">
                <a:avLst/>
              </a:prstGeom>
              <a:effectLst>
                <a:softEdge rad="114300"/>
              </a:effectLst>
            </p:spPr>
          </p:pic>
          <p:sp>
            <p:nvSpPr>
              <p:cNvPr id="29716" name="Rounded Rectangle 5"/>
              <p:cNvSpPr>
                <a:spLocks noChangeArrowheads="1"/>
              </p:cNvSpPr>
              <p:nvPr/>
            </p:nvSpPr>
            <p:spPr bwMode="auto">
              <a:xfrm>
                <a:off x="6149474" y="2860841"/>
                <a:ext cx="2182312" cy="2205789"/>
              </a:xfrm>
              <a:prstGeom prst="roundRect">
                <a:avLst>
                  <a:gd name="adj" fmla="val 0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it-IT" sz="3200" b="1">
                  <a:latin typeface="Calibri" pitchFamily="34" charset="0"/>
                </a:endParaRPr>
              </a:p>
            </p:txBody>
          </p: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9294" y="798102"/>
              <a:ext cx="1079500" cy="1435100"/>
            </a:xfrm>
            <a:prstGeom prst="rect">
              <a:avLst/>
            </a:prstGeom>
            <a:effectLst>
              <a:softEdge rad="101600"/>
            </a:effectLst>
          </p:spPr>
        </p:pic>
        <p:pic>
          <p:nvPicPr>
            <p:cNvPr id="29713" name="Picture 8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78692" y="3231767"/>
              <a:ext cx="1638300" cy="151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4" name="Picture 10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539154" y="2799967"/>
              <a:ext cx="930275" cy="979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698" name="Picture 2" descr="figure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43350" y="558800"/>
            <a:ext cx="5170488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96863" y="3608388"/>
            <a:ext cx="6008687" cy="461962"/>
          </a:xfrm>
          <a:prstGeom prst="rect">
            <a:avLst/>
          </a:prstGeom>
          <a:noFill/>
          <a:ln>
            <a:noFill/>
          </a:ln>
          <a:effectLst>
            <a:outerShdw dist="38100" dir="2700000" algn="br" rotWithShape="0">
              <a:schemeClr val="bg1">
                <a:alpha val="42998"/>
              </a:scheme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libri" charset="0"/>
              </a:rPr>
              <a:t>WeNMR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alibri" charset="0"/>
              </a:rPr>
              <a:t>VRC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alibri" charset="0"/>
              </a:rPr>
              <a:t> (Nov. 2013)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Calibri" charset="0"/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236538" y="4210050"/>
            <a:ext cx="6975475" cy="21240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 fontScale="92500"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One of the largest (#users) VO in life sciences</a:t>
            </a:r>
          </a:p>
          <a:p>
            <a:pPr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&gt; 580 VO registered users (35% outside EU)</a:t>
            </a:r>
          </a:p>
          <a:p>
            <a:pPr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&gt; 1000 VRC members</a:t>
            </a:r>
          </a:p>
          <a:p>
            <a:pPr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~ 90 000 CPU cores</a:t>
            </a:r>
          </a:p>
          <a:p>
            <a:pPr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&gt; 4.7M CPU hours over the  last 12 months</a:t>
            </a:r>
          </a:p>
          <a:p>
            <a:pPr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&gt; 1.8 million jobs over the last 12 months</a:t>
            </a:r>
          </a:p>
          <a:p>
            <a:pPr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User-friendly access to Grid via web portals</a:t>
            </a:r>
          </a:p>
          <a:p>
            <a:pPr>
              <a:lnSpc>
                <a:spcPct val="90000"/>
              </a:lnSpc>
              <a:defRPr/>
            </a:pPr>
            <a:endParaRPr lang="en-US" sz="2000" b="1" dirty="0">
              <a:solidFill>
                <a:schemeClr val="tx2">
                  <a:lumMod val="75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518150" y="5691188"/>
            <a:ext cx="2481263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 dirty="0" err="1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charset="0"/>
              </a:rPr>
              <a:t>www.wenmr.eu</a:t>
            </a:r>
            <a:endParaRPr lang="en-US" sz="2000" b="1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8" y="1677988"/>
            <a:ext cx="3054350" cy="1752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9703" name="Picture 7" descr="WeNMR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8000" y="5969000"/>
            <a:ext cx="1624013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4" name="Group 5"/>
          <p:cNvGrpSpPr>
            <a:grpSpLocks/>
          </p:cNvGrpSpPr>
          <p:nvPr/>
        </p:nvGrpSpPr>
        <p:grpSpPr bwMode="auto">
          <a:xfrm>
            <a:off x="7758113" y="-266700"/>
            <a:ext cx="1476375" cy="2063750"/>
            <a:chOff x="7202488" y="127000"/>
            <a:chExt cx="1878012" cy="2627313"/>
          </a:xfrm>
        </p:grpSpPr>
        <p:pic>
          <p:nvPicPr>
            <p:cNvPr id="29707" name="Picture 25" descr="C:\Papers\Manuscripts\Ubbink_Jun06\FinalMS\figs1.tif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2488" y="566738"/>
              <a:ext cx="1760537" cy="2187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8" name="Picture 26" descr="C:\Papers\Manuscripts\Ubbink_Jun06\FinalMS\figs3_a.tif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2438" y="127000"/>
              <a:ext cx="1008062" cy="133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705" name="TextBox 23"/>
          <p:cNvSpPr txBox="1">
            <a:spLocks noChangeArrowheads="1"/>
          </p:cNvSpPr>
          <p:nvPr/>
        </p:nvSpPr>
        <p:spPr bwMode="auto">
          <a:xfrm>
            <a:off x="4448175" y="34925"/>
            <a:ext cx="385921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Calibri" pitchFamily="34" charset="0"/>
              </a:rPr>
              <a:t>NMR                                           SAXS  </a:t>
            </a: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273050" y="265113"/>
            <a:ext cx="3902075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  <a:extLst/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 eaLnBrk="1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953735"/>
                </a:solidFill>
                <a:ea typeface="ＭＳ Ｐゴシック" charset="0"/>
                <a:cs typeface="ＭＳ Ｐゴシック" charset="0"/>
              </a:rPr>
              <a:t>A worldwide </a:t>
            </a:r>
          </a:p>
          <a:p>
            <a:pPr algn="l" eaLnBrk="1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953735"/>
                </a:solidFill>
                <a:ea typeface="ＭＳ Ｐゴシック" charset="0"/>
                <a:cs typeface="ＭＳ Ｐゴシック" charset="0"/>
              </a:rPr>
              <a:t>e-Infrastructure for NMR and structural biology</a:t>
            </a:r>
            <a:endParaRPr lang="de-DE" sz="2800" b="1" dirty="0">
              <a:solidFill>
                <a:srgbClr val="953735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50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3908033" y="3802543"/>
            <a:ext cx="4115805" cy="2860135"/>
            <a:chOff x="801688" y="982663"/>
            <a:chExt cx="7810500" cy="5414962"/>
          </a:xfrm>
        </p:grpSpPr>
        <p:grpSp>
          <p:nvGrpSpPr>
            <p:cNvPr id="7" name="Gruppo 11"/>
            <p:cNvGrpSpPr>
              <a:grpSpLocks/>
            </p:cNvGrpSpPr>
            <p:nvPr/>
          </p:nvGrpSpPr>
          <p:grpSpPr bwMode="auto">
            <a:xfrm>
              <a:off x="801688" y="982663"/>
              <a:ext cx="6683375" cy="5414962"/>
              <a:chOff x="251520" y="1628800"/>
              <a:chExt cx="5400080" cy="4489893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1628800"/>
                <a:ext cx="5400080" cy="3585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5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528" y="4653136"/>
                <a:ext cx="1702196" cy="1265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8770" y="4797152"/>
                <a:ext cx="1697496" cy="1321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7800" y="2093913"/>
              <a:ext cx="2084388" cy="193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0" y="3101975"/>
              <a:ext cx="2039938" cy="153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0096" y="4652622"/>
              <a:ext cx="1900796" cy="1567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23528" y="971554"/>
            <a:ext cx="7945583" cy="358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defTabSz="914400">
              <a:buClrTx/>
              <a:buSzPct val="150000"/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Our policy is </a:t>
            </a:r>
            <a:r>
              <a:rPr lang="en-US" sz="1800" b="1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to shield as much as possible the end user from the grid </a:t>
            </a:r>
            <a:r>
              <a:rPr lang="en-US" sz="1800" b="1" dirty="0" smtClean="0">
                <a:solidFill>
                  <a:srgbClr val="262626"/>
                </a:solidFill>
                <a:latin typeface="+mn-lt"/>
                <a:ea typeface="ＭＳ Ｐゴシック" pitchFamily="34" charset="-128"/>
              </a:rPr>
              <a:t>and all middleware related issues and commands</a:t>
            </a:r>
          </a:p>
          <a:p>
            <a:pPr marL="457200" indent="-457200" defTabSz="914400">
              <a:spcBef>
                <a:spcPts val="1200"/>
              </a:spcBef>
              <a:buClrTx/>
              <a:buSzPct val="150000"/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262626"/>
                </a:solidFill>
                <a:latin typeface="+mn-lt"/>
                <a:ea typeface="ＭＳ Ｐゴシック" pitchFamily="34" charset="-128"/>
              </a:rPr>
              <a:t>We chose to develop mainly </a:t>
            </a:r>
            <a:r>
              <a:rPr lang="en-US" sz="1800" b="1" dirty="0" smtClean="0">
                <a:solidFill>
                  <a:srgbClr val="1F497D"/>
                </a:solidFill>
                <a:latin typeface="+mn-lt"/>
                <a:ea typeface="ＭＳ Ｐゴシック" pitchFamily="34" charset="-128"/>
              </a:rPr>
              <a:t>web portals 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providing </a:t>
            </a:r>
            <a:r>
              <a:rPr lang="en-US" sz="1800" b="1" dirty="0" smtClean="0">
                <a:solidFill>
                  <a:srgbClr val="1F497D"/>
                </a:solidFill>
                <a:latin typeface="+mn-lt"/>
                <a:ea typeface="ＭＳ Ｐゴシック" pitchFamily="34" charset="-128"/>
              </a:rPr>
              <a:t>“</a:t>
            </a:r>
            <a:r>
              <a:rPr lang="en-US" sz="1800" b="1" dirty="0" err="1" smtClean="0">
                <a:solidFill>
                  <a:srgbClr val="1F497D"/>
                </a:solidFill>
                <a:latin typeface="+mn-lt"/>
                <a:ea typeface="ＭＳ Ｐゴシック" pitchFamily="34" charset="-128"/>
              </a:rPr>
              <a:t>protocolized</a:t>
            </a:r>
            <a:r>
              <a:rPr lang="en-US" sz="1800" b="1" dirty="0" smtClean="0">
                <a:solidFill>
                  <a:srgbClr val="1F497D"/>
                </a:solidFill>
                <a:latin typeface="+mn-lt"/>
                <a:ea typeface="ＭＳ Ｐゴシック" pitchFamily="34" charset="-128"/>
              </a:rPr>
              <a:t>” access to the grid</a:t>
            </a:r>
          </a:p>
          <a:p>
            <a:pPr marL="457200" indent="-457200" defTabSz="914400">
              <a:spcBef>
                <a:spcPts val="1200"/>
              </a:spcBef>
              <a:buClrTx/>
              <a:buSzPct val="150000"/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To facilitate operation, we use when possible </a:t>
            </a:r>
            <a:r>
              <a:rPr lang="en-US" sz="1800" b="1" dirty="0" smtClean="0">
                <a:solidFill>
                  <a:srgbClr val="1F497D"/>
                </a:solidFill>
                <a:latin typeface="+mn-lt"/>
                <a:ea typeface="ＭＳ Ｐゴシック" pitchFamily="34" charset="-128"/>
              </a:rPr>
              <a:t>robot certificates</a:t>
            </a:r>
          </a:p>
          <a:p>
            <a:pPr marL="457200" indent="-457200" defTabSz="914400">
              <a:spcBef>
                <a:spcPts val="1200"/>
              </a:spcBef>
              <a:buClrTx/>
              <a:buSzPct val="150000"/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1F497D"/>
                </a:solidFill>
                <a:latin typeface="+mn-lt"/>
                <a:ea typeface="ＭＳ Ｐゴシック" pitchFamily="34" charset="-128"/>
              </a:rPr>
              <a:t>33 portals 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(6 developed by external teams) are currently embedded in the WeNMR gateway and provide services for NMR and SAXS spectroscopists</a:t>
            </a:r>
          </a:p>
          <a:p>
            <a:pPr marL="457200" indent="-457200" defTabSz="914400">
              <a:spcBef>
                <a:spcPts val="1200"/>
              </a:spcBef>
              <a:buClrTx/>
              <a:buSzPct val="150000"/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1F497D"/>
                </a:solidFill>
                <a:latin typeface="+mn-lt"/>
                <a:ea typeface="ＭＳ Ｐゴシック" pitchFamily="34" charset="-128"/>
              </a:rPr>
              <a:t>11 </a:t>
            </a:r>
            <a:r>
              <a:rPr lang="en-US" sz="1800" b="1" dirty="0" smtClean="0">
                <a:solidFill>
                  <a:srgbClr val="262626"/>
                </a:solidFill>
                <a:latin typeface="+mn-lt"/>
                <a:ea typeface="ＭＳ Ｐゴシック" pitchFamily="34" charset="-128"/>
              </a:rPr>
              <a:t>of these run calculations on the grid</a:t>
            </a:r>
          </a:p>
          <a:p>
            <a:pPr marL="457200" indent="-457200" defTabSz="914400">
              <a:spcBef>
                <a:spcPts val="600"/>
              </a:spcBef>
              <a:buClrTx/>
              <a:buSzPct val="150000"/>
              <a:buFont typeface="Arial" pitchFamily="34" charset="0"/>
              <a:buChar char="•"/>
              <a:defRPr/>
            </a:pPr>
            <a:endParaRPr lang="en-US" sz="1600" b="1" kern="0" dirty="0" smtClean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  <a:p>
            <a:pPr marL="1200150" lvl="1" indent="-457200" defTabSz="914400">
              <a:lnSpc>
                <a:spcPct val="110000"/>
              </a:lnSpc>
              <a:buClrTx/>
              <a:buSzTx/>
              <a:buFont typeface="Arial" pitchFamily="34" charset="0"/>
              <a:buChar char="•"/>
              <a:defRPr/>
            </a:pPr>
            <a:endParaRPr lang="en-US" sz="2000" b="1" dirty="0">
              <a:solidFill>
                <a:schemeClr val="tx1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27088" y="188913"/>
            <a:ext cx="81375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34" charset="-128"/>
              </a:rPr>
              <a:t>The </a:t>
            </a:r>
            <a:r>
              <a:rPr lang="en-US" sz="32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34" charset="-128"/>
              </a:rPr>
              <a:t>WeNMR</a:t>
            </a: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34" charset="-128"/>
              </a:rPr>
              <a:t> service portfolio  </a:t>
            </a:r>
            <a:endParaRPr lang="it-IT" sz="3200" dirty="0">
              <a:solidFill>
                <a:srgbClr val="800000"/>
              </a:solidFill>
              <a:ea typeface="ＭＳ Ｐゴシック" pitchFamily="34" charset="-128"/>
            </a:endParaRPr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5589240"/>
            <a:ext cx="985292" cy="45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5949280"/>
            <a:ext cx="998226" cy="4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val 45"/>
          <p:cNvSpPr>
            <a:spLocks/>
          </p:cNvSpPr>
          <p:nvPr/>
        </p:nvSpPr>
        <p:spPr bwMode="auto">
          <a:xfrm rot="21262783">
            <a:off x="6735614" y="1996362"/>
            <a:ext cx="1580555" cy="1580555"/>
          </a:xfrm>
          <a:prstGeom prst="ellipse">
            <a:avLst/>
          </a:prstGeom>
          <a:solidFill>
            <a:srgbClr val="263645">
              <a:alpha val="5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53" name="Oval 1"/>
          <p:cNvSpPr>
            <a:spLocks/>
          </p:cNvSpPr>
          <p:nvPr/>
        </p:nvSpPr>
        <p:spPr bwMode="auto">
          <a:xfrm>
            <a:off x="1982390" y="1355739"/>
            <a:ext cx="1580555" cy="1580555"/>
          </a:xfrm>
          <a:prstGeom prst="ellipse">
            <a:avLst/>
          </a:prstGeom>
          <a:solidFill>
            <a:srgbClr val="263645">
              <a:alpha val="5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54" name="Oval 2"/>
          <p:cNvSpPr>
            <a:spLocks/>
          </p:cNvSpPr>
          <p:nvPr/>
        </p:nvSpPr>
        <p:spPr bwMode="auto">
          <a:xfrm>
            <a:off x="3455789" y="2686263"/>
            <a:ext cx="2080617" cy="2080617"/>
          </a:xfrm>
          <a:prstGeom prst="ellipse">
            <a:avLst/>
          </a:prstGeom>
          <a:solidFill>
            <a:srgbClr val="263645">
              <a:alpha val="7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7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551110" y="192050"/>
            <a:ext cx="7838656" cy="500063"/>
          </a:xfrm>
          <a:ln/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sz="2800" b="1" dirty="0" smtClean="0">
                <a:solidFill>
                  <a:srgbClr val="8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(Headings)"/>
                <a:cs typeface="Calibri (Headings)"/>
                <a:sym typeface="Gill Sans" charset="0"/>
              </a:rPr>
              <a:t>The WeNMR Virtual Research Community</a:t>
            </a:r>
            <a:endParaRPr lang="en-US" sz="2800" b="1" dirty="0">
              <a:solidFill>
                <a:srgbClr val="8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libri (Headings)"/>
              <a:cs typeface="Calibri (Headings)"/>
              <a:sym typeface="Gill Sans" charset="0"/>
            </a:endParaRPr>
          </a:p>
        </p:txBody>
      </p:sp>
      <p:sp>
        <p:nvSpPr>
          <p:cNvPr id="23557" name="Oval 5"/>
          <p:cNvSpPr>
            <a:spLocks/>
          </p:cNvSpPr>
          <p:nvPr/>
        </p:nvSpPr>
        <p:spPr bwMode="auto">
          <a:xfrm>
            <a:off x="3991570" y="3195255"/>
            <a:ext cx="1009055" cy="1053703"/>
          </a:xfrm>
          <a:prstGeom prst="ellipse">
            <a:avLst/>
          </a:prstGeom>
          <a:gradFill rotWithShape="0">
            <a:gsLst>
              <a:gs pos="0">
                <a:srgbClr val="66CCFF"/>
              </a:gs>
              <a:gs pos="100000">
                <a:srgbClr val="0080FF"/>
              </a:gs>
            </a:gsLst>
            <a:path path="rect">
              <a:fillToRect l="50000" t="50000" r="50000" b="50000"/>
            </a:path>
          </a:gra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8956" y="3274838"/>
            <a:ext cx="705445" cy="80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3009305" y="2338005"/>
            <a:ext cx="1096119" cy="1039193"/>
          </a:xfrm>
          <a:prstGeom prst="line">
            <a:avLst/>
          </a:prstGeom>
          <a:noFill/>
          <a:ln w="38100" cap="flat">
            <a:solidFill>
              <a:srgbClr val="333333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60" name="Oval 8"/>
          <p:cNvSpPr>
            <a:spLocks/>
          </p:cNvSpPr>
          <p:nvPr/>
        </p:nvSpPr>
        <p:spPr bwMode="auto">
          <a:xfrm>
            <a:off x="2482453" y="1837943"/>
            <a:ext cx="580430" cy="607219"/>
          </a:xfrm>
          <a:prstGeom prst="ellipse">
            <a:avLst/>
          </a:prstGeom>
          <a:solidFill>
            <a:srgbClr val="2D4F81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61" name="AutoShape 9"/>
          <p:cNvSpPr>
            <a:spLocks/>
          </p:cNvSpPr>
          <p:nvPr/>
        </p:nvSpPr>
        <p:spPr bwMode="auto">
          <a:xfrm>
            <a:off x="3185159" y="1778177"/>
            <a:ext cx="1339453" cy="303609"/>
          </a:xfrm>
          <a:prstGeom prst="roundRect">
            <a:avLst>
              <a:gd name="adj" fmla="val 19301"/>
            </a:avLst>
          </a:prstGeom>
          <a:solidFill>
            <a:srgbClr val="800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FFFFFF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3200" b="1"/>
          </a:p>
        </p:txBody>
      </p:sp>
      <p:sp>
        <p:nvSpPr>
          <p:cNvPr id="23562" name="Rectangle 10"/>
          <p:cNvSpPr>
            <a:spLocks/>
          </p:cNvSpPr>
          <p:nvPr/>
        </p:nvSpPr>
        <p:spPr bwMode="auto">
          <a:xfrm>
            <a:off x="3286125" y="1756277"/>
            <a:ext cx="1189483" cy="30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600" b="1" dirty="0">
                <a:solidFill>
                  <a:srgbClr val="FFFFFF"/>
                </a:solidFill>
                <a:latin typeface="Gill Sans" charset="0"/>
                <a:cs typeface="Gill Sans" charset="0"/>
                <a:sym typeface="Gill Sans" charset="0"/>
              </a:rPr>
              <a:t>Knowledge</a:t>
            </a:r>
            <a:endParaRPr lang="en-US" sz="1400" b="1" dirty="0">
              <a:solidFill>
                <a:srgbClr val="FFFFFF"/>
              </a:solidFill>
              <a:latin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 rot="-2620291">
            <a:off x="1587252" y="2352517"/>
            <a:ext cx="1086074" cy="725537"/>
            <a:chOff x="0" y="0"/>
            <a:chExt cx="972" cy="649"/>
          </a:xfrm>
        </p:grpSpPr>
        <p:sp>
          <p:nvSpPr>
            <p:cNvPr id="23563" name="Oval 11"/>
            <p:cNvSpPr>
              <a:spLocks/>
            </p:cNvSpPr>
            <p:nvPr/>
          </p:nvSpPr>
          <p:spPr bwMode="auto">
            <a:xfrm>
              <a:off x="0" y="146"/>
              <a:ext cx="328" cy="328"/>
            </a:xfrm>
            <a:prstGeom prst="ellipse">
              <a:avLst/>
            </a:prstGeom>
            <a:solidFill>
              <a:srgbClr val="2D4F81">
                <a:alpha val="79999"/>
              </a:srgbClr>
            </a:solidFill>
            <a:ln w="38100" cap="flat">
              <a:solidFill>
                <a:srgbClr val="333333">
                  <a:alpha val="7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64" name="Line 12"/>
            <p:cNvSpPr>
              <a:spLocks noChangeShapeType="1"/>
            </p:cNvSpPr>
            <p:nvPr/>
          </p:nvSpPr>
          <p:spPr bwMode="auto">
            <a:xfrm>
              <a:off x="322" y="316"/>
              <a:ext cx="650" cy="16"/>
            </a:xfrm>
            <a:prstGeom prst="line">
              <a:avLst/>
            </a:prstGeom>
            <a:noFill/>
            <a:ln w="38100" cap="flat">
              <a:solidFill>
                <a:srgbClr val="333333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3566" name="Rectangle 14"/>
          <p:cNvSpPr>
            <a:spLocks/>
          </p:cNvSpPr>
          <p:nvPr/>
        </p:nvSpPr>
        <p:spPr bwMode="auto">
          <a:xfrm>
            <a:off x="1231279" y="3179302"/>
            <a:ext cx="10908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  <a:sym typeface="Gill Sans" charset="0"/>
              </a:rPr>
              <a:t>Help Centers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  <a:sym typeface="Gill Sans" charset="0"/>
            </a:endParaRP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 rot="10860000" flipH="1">
            <a:off x="1367359" y="1772087"/>
            <a:ext cx="1086073" cy="725537"/>
            <a:chOff x="0" y="0"/>
            <a:chExt cx="972" cy="649"/>
          </a:xfrm>
        </p:grpSpPr>
        <p:sp>
          <p:nvSpPr>
            <p:cNvPr id="23567" name="Oval 15"/>
            <p:cNvSpPr>
              <a:spLocks/>
            </p:cNvSpPr>
            <p:nvPr/>
          </p:nvSpPr>
          <p:spPr bwMode="auto">
            <a:xfrm>
              <a:off x="0" y="146"/>
              <a:ext cx="328" cy="328"/>
            </a:xfrm>
            <a:prstGeom prst="ellipse">
              <a:avLst/>
            </a:prstGeom>
            <a:solidFill>
              <a:srgbClr val="2D4F81">
                <a:alpha val="79999"/>
              </a:srgbClr>
            </a:solidFill>
            <a:ln w="38100" cap="flat">
              <a:solidFill>
                <a:srgbClr val="333333">
                  <a:alpha val="7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68" name="Line 16"/>
            <p:cNvSpPr>
              <a:spLocks noChangeShapeType="1"/>
            </p:cNvSpPr>
            <p:nvPr/>
          </p:nvSpPr>
          <p:spPr bwMode="auto">
            <a:xfrm>
              <a:off x="323" y="316"/>
              <a:ext cx="649" cy="16"/>
            </a:xfrm>
            <a:prstGeom prst="line">
              <a:avLst/>
            </a:prstGeom>
            <a:noFill/>
            <a:ln w="38100" cap="flat">
              <a:solidFill>
                <a:srgbClr val="333333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3570" name="Rectangle 18"/>
          <p:cNvSpPr>
            <a:spLocks/>
          </p:cNvSpPr>
          <p:nvPr/>
        </p:nvSpPr>
        <p:spPr bwMode="auto">
          <a:xfrm>
            <a:off x="179512" y="1767757"/>
            <a:ext cx="8207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  <a:sym typeface="Gill Sans" charset="0"/>
              </a:rPr>
              <a:t>Tutorials </a:t>
            </a:r>
          </a:p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  <a:sym typeface="Gill Sans" charset="0"/>
              </a:rPr>
              <a:t>Wiki docs</a:t>
            </a:r>
          </a:p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  <a:sym typeface="Gill Sans" charset="0"/>
              </a:rPr>
              <a:t>Movies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  <a:sym typeface="Gill Sans" charset="0"/>
            </a:endParaRP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 rot="2638450">
            <a:off x="1617390" y="1173798"/>
            <a:ext cx="1086073" cy="725537"/>
            <a:chOff x="0" y="0"/>
            <a:chExt cx="972" cy="649"/>
          </a:xfrm>
        </p:grpSpPr>
        <p:sp>
          <p:nvSpPr>
            <p:cNvPr id="23571" name="Oval 19"/>
            <p:cNvSpPr>
              <a:spLocks/>
            </p:cNvSpPr>
            <p:nvPr/>
          </p:nvSpPr>
          <p:spPr bwMode="auto">
            <a:xfrm>
              <a:off x="0" y="146"/>
              <a:ext cx="328" cy="328"/>
            </a:xfrm>
            <a:prstGeom prst="ellipse">
              <a:avLst/>
            </a:prstGeom>
            <a:solidFill>
              <a:srgbClr val="2D4F81">
                <a:alpha val="79999"/>
              </a:srgbClr>
            </a:solidFill>
            <a:ln w="38100" cap="flat">
              <a:solidFill>
                <a:srgbClr val="333333">
                  <a:alpha val="7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72" name="Line 20"/>
            <p:cNvSpPr>
              <a:spLocks noChangeShapeType="1"/>
            </p:cNvSpPr>
            <p:nvPr/>
          </p:nvSpPr>
          <p:spPr bwMode="auto">
            <a:xfrm>
              <a:off x="322" y="316"/>
              <a:ext cx="650" cy="16"/>
            </a:xfrm>
            <a:prstGeom prst="line">
              <a:avLst/>
            </a:prstGeom>
            <a:noFill/>
            <a:ln w="38100" cap="flat">
              <a:solidFill>
                <a:srgbClr val="333333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3574" name="Rectangle 22"/>
          <p:cNvSpPr>
            <a:spLocks/>
          </p:cNvSpPr>
          <p:nvPr/>
        </p:nvSpPr>
        <p:spPr bwMode="auto">
          <a:xfrm>
            <a:off x="461800" y="1040642"/>
            <a:ext cx="10367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  <a:sym typeface="Gill Sans" charset="0"/>
              </a:rPr>
              <a:t>Consultancy</a:t>
            </a:r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 flipH="1">
            <a:off x="4999509" y="2869322"/>
            <a:ext cx="2232422" cy="736699"/>
          </a:xfrm>
          <a:prstGeom prst="line">
            <a:avLst/>
          </a:prstGeom>
          <a:noFill/>
          <a:ln w="38100" cap="flat">
            <a:solidFill>
              <a:srgbClr val="333333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77" name="Oval 25"/>
          <p:cNvSpPr>
            <a:spLocks/>
          </p:cNvSpPr>
          <p:nvPr/>
        </p:nvSpPr>
        <p:spPr bwMode="auto">
          <a:xfrm>
            <a:off x="7224117" y="2489810"/>
            <a:ext cx="580430" cy="607219"/>
          </a:xfrm>
          <a:prstGeom prst="ellipse">
            <a:avLst/>
          </a:prstGeom>
          <a:solidFill>
            <a:srgbClr val="2D4F81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78" name="AutoShape 26"/>
          <p:cNvSpPr>
            <a:spLocks/>
          </p:cNvSpPr>
          <p:nvPr/>
        </p:nvSpPr>
        <p:spPr bwMode="auto">
          <a:xfrm>
            <a:off x="5951201" y="2421820"/>
            <a:ext cx="1064083" cy="311886"/>
          </a:xfrm>
          <a:prstGeom prst="roundRect">
            <a:avLst>
              <a:gd name="adj" fmla="val 19301"/>
            </a:avLst>
          </a:prstGeom>
          <a:solidFill>
            <a:srgbClr val="800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FFFFFF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79" name="Rectangle 27"/>
          <p:cNvSpPr>
            <a:spLocks/>
          </p:cNvSpPr>
          <p:nvPr/>
        </p:nvSpPr>
        <p:spPr bwMode="auto">
          <a:xfrm>
            <a:off x="6054328" y="2409443"/>
            <a:ext cx="937617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600" b="1" dirty="0">
                <a:solidFill>
                  <a:srgbClr val="FFFFFF"/>
                </a:solidFill>
                <a:latin typeface="Gill Sans" charset="0"/>
                <a:cs typeface="Gill Sans" charset="0"/>
                <a:sym typeface="Gill Sans" charset="0"/>
              </a:rPr>
              <a:t>Services</a:t>
            </a: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 rot="-7887227">
            <a:off x="7537215" y="3093123"/>
            <a:ext cx="1086073" cy="725537"/>
            <a:chOff x="0" y="0"/>
            <a:chExt cx="972" cy="649"/>
          </a:xfrm>
        </p:grpSpPr>
        <p:sp>
          <p:nvSpPr>
            <p:cNvPr id="23580" name="Oval 28"/>
            <p:cNvSpPr>
              <a:spLocks/>
            </p:cNvSpPr>
            <p:nvPr/>
          </p:nvSpPr>
          <p:spPr bwMode="auto">
            <a:xfrm>
              <a:off x="0" y="146"/>
              <a:ext cx="328" cy="328"/>
            </a:xfrm>
            <a:prstGeom prst="ellipse">
              <a:avLst/>
            </a:prstGeom>
            <a:solidFill>
              <a:srgbClr val="2D4F81">
                <a:alpha val="79999"/>
              </a:srgbClr>
            </a:solidFill>
            <a:ln w="38100" cap="flat">
              <a:solidFill>
                <a:srgbClr val="333333">
                  <a:alpha val="7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81" name="Line 29"/>
            <p:cNvSpPr>
              <a:spLocks noChangeShapeType="1"/>
            </p:cNvSpPr>
            <p:nvPr/>
          </p:nvSpPr>
          <p:spPr bwMode="auto">
            <a:xfrm>
              <a:off x="322" y="316"/>
              <a:ext cx="650" cy="16"/>
            </a:xfrm>
            <a:prstGeom prst="line">
              <a:avLst/>
            </a:prstGeom>
            <a:noFill/>
            <a:ln w="38100" cap="flat">
              <a:solidFill>
                <a:srgbClr val="333333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 rot="20602305" flipH="1">
            <a:off x="7783340" y="2177271"/>
            <a:ext cx="1086073" cy="725537"/>
            <a:chOff x="0" y="0"/>
            <a:chExt cx="972" cy="649"/>
          </a:xfrm>
        </p:grpSpPr>
        <p:sp>
          <p:nvSpPr>
            <p:cNvPr id="23583" name="Oval 31"/>
            <p:cNvSpPr>
              <a:spLocks/>
            </p:cNvSpPr>
            <p:nvPr/>
          </p:nvSpPr>
          <p:spPr bwMode="auto">
            <a:xfrm>
              <a:off x="0" y="146"/>
              <a:ext cx="328" cy="328"/>
            </a:xfrm>
            <a:prstGeom prst="ellipse">
              <a:avLst/>
            </a:prstGeom>
            <a:solidFill>
              <a:srgbClr val="2D4F81">
                <a:alpha val="79999"/>
              </a:srgbClr>
            </a:solidFill>
            <a:ln w="38100" cap="flat">
              <a:solidFill>
                <a:srgbClr val="333333">
                  <a:alpha val="7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84" name="Line 32"/>
            <p:cNvSpPr>
              <a:spLocks noChangeShapeType="1"/>
            </p:cNvSpPr>
            <p:nvPr/>
          </p:nvSpPr>
          <p:spPr bwMode="auto">
            <a:xfrm>
              <a:off x="323" y="316"/>
              <a:ext cx="649" cy="16"/>
            </a:xfrm>
            <a:prstGeom prst="line">
              <a:avLst/>
            </a:prstGeom>
            <a:noFill/>
            <a:ln w="38100" cap="flat">
              <a:solidFill>
                <a:srgbClr val="333333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3586" name="Rectangle 34"/>
          <p:cNvSpPr>
            <a:spLocks/>
          </p:cNvSpPr>
          <p:nvPr/>
        </p:nvSpPr>
        <p:spPr bwMode="auto">
          <a:xfrm>
            <a:off x="7934735" y="3984426"/>
            <a:ext cx="6717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  <a:sym typeface="Gill Sans" charset="0"/>
              </a:rPr>
              <a:t>Portals</a:t>
            </a:r>
          </a:p>
        </p:txBody>
      </p:sp>
      <p:grpSp>
        <p:nvGrpSpPr>
          <p:cNvPr id="8" name="Group 37"/>
          <p:cNvGrpSpPr>
            <a:grpSpLocks/>
          </p:cNvGrpSpPr>
          <p:nvPr/>
        </p:nvGrpSpPr>
        <p:grpSpPr bwMode="auto">
          <a:xfrm rot="5311400">
            <a:off x="6966273" y="1576750"/>
            <a:ext cx="1084957" cy="725537"/>
            <a:chOff x="0" y="0"/>
            <a:chExt cx="972" cy="649"/>
          </a:xfrm>
        </p:grpSpPr>
        <p:sp>
          <p:nvSpPr>
            <p:cNvPr id="23587" name="Oval 35"/>
            <p:cNvSpPr>
              <a:spLocks/>
            </p:cNvSpPr>
            <p:nvPr/>
          </p:nvSpPr>
          <p:spPr bwMode="auto">
            <a:xfrm>
              <a:off x="0" y="146"/>
              <a:ext cx="328" cy="328"/>
            </a:xfrm>
            <a:prstGeom prst="ellipse">
              <a:avLst/>
            </a:prstGeom>
            <a:solidFill>
              <a:srgbClr val="2D4F81">
                <a:alpha val="79999"/>
              </a:srgbClr>
            </a:solidFill>
            <a:ln w="38100" cap="flat">
              <a:solidFill>
                <a:srgbClr val="333333">
                  <a:alpha val="7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88" name="Line 36"/>
            <p:cNvSpPr>
              <a:spLocks noChangeShapeType="1"/>
            </p:cNvSpPr>
            <p:nvPr/>
          </p:nvSpPr>
          <p:spPr bwMode="auto">
            <a:xfrm>
              <a:off x="322" y="316"/>
              <a:ext cx="650" cy="16"/>
            </a:xfrm>
            <a:prstGeom prst="line">
              <a:avLst/>
            </a:prstGeom>
            <a:noFill/>
            <a:ln w="38100" cap="flat">
              <a:solidFill>
                <a:srgbClr val="333333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3590" name="Rectangle 38"/>
          <p:cNvSpPr>
            <a:spLocks/>
          </p:cNvSpPr>
          <p:nvPr/>
        </p:nvSpPr>
        <p:spPr bwMode="auto">
          <a:xfrm>
            <a:off x="4148956" y="2788582"/>
            <a:ext cx="614276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500">
                <a:solidFill>
                  <a:srgbClr val="FFFFFF"/>
                </a:solidFill>
                <a:latin typeface="Gill Sans" charset="0"/>
                <a:cs typeface="Gill Sans" charset="0"/>
                <a:sym typeface="Gill Sans" charset="0"/>
              </a:rPr>
              <a:t>VRC</a:t>
            </a:r>
          </a:p>
        </p:txBody>
      </p:sp>
      <p:sp>
        <p:nvSpPr>
          <p:cNvPr id="23591" name="Rectangle 39"/>
          <p:cNvSpPr>
            <a:spLocks/>
          </p:cNvSpPr>
          <p:nvPr/>
        </p:nvSpPr>
        <p:spPr bwMode="auto">
          <a:xfrm>
            <a:off x="6575697" y="1025253"/>
            <a:ext cx="22704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  <a:sym typeface="Gill Sans" charset="0"/>
              </a:rPr>
              <a:t>Third-party aggregation</a:t>
            </a:r>
          </a:p>
        </p:txBody>
      </p:sp>
      <p:grpSp>
        <p:nvGrpSpPr>
          <p:cNvPr id="9" name="Group 43"/>
          <p:cNvGrpSpPr>
            <a:grpSpLocks/>
          </p:cNvGrpSpPr>
          <p:nvPr/>
        </p:nvGrpSpPr>
        <p:grpSpPr bwMode="auto">
          <a:xfrm rot="-2806609">
            <a:off x="5072063" y="3748896"/>
            <a:ext cx="1080492" cy="1928813"/>
            <a:chOff x="0" y="0"/>
            <a:chExt cx="968" cy="1727"/>
          </a:xfrm>
        </p:grpSpPr>
        <p:sp>
          <p:nvSpPr>
            <p:cNvPr id="23592" name="Oval 40"/>
            <p:cNvSpPr>
              <a:spLocks/>
            </p:cNvSpPr>
            <p:nvPr/>
          </p:nvSpPr>
          <p:spPr bwMode="auto">
            <a:xfrm>
              <a:off x="0" y="759"/>
              <a:ext cx="968" cy="968"/>
            </a:xfrm>
            <a:prstGeom prst="ellipse">
              <a:avLst/>
            </a:prstGeom>
            <a:solidFill>
              <a:srgbClr val="263645">
                <a:alpha val="5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>
                      <a:alpha val="50000"/>
                    </a:srgb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93" name="Oval 41"/>
            <p:cNvSpPr>
              <a:spLocks/>
            </p:cNvSpPr>
            <p:nvPr/>
          </p:nvSpPr>
          <p:spPr bwMode="auto">
            <a:xfrm>
              <a:off x="224" y="975"/>
              <a:ext cx="520" cy="520"/>
            </a:xfrm>
            <a:prstGeom prst="ellipse">
              <a:avLst/>
            </a:prstGeom>
            <a:solidFill>
              <a:srgbClr val="2D4F81"/>
            </a:solidFill>
            <a:ln w="38100" cap="flat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94" name="Line 42"/>
            <p:cNvSpPr>
              <a:spLocks noChangeShapeType="1"/>
            </p:cNvSpPr>
            <p:nvPr/>
          </p:nvSpPr>
          <p:spPr bwMode="auto">
            <a:xfrm>
              <a:off x="483" y="0"/>
              <a:ext cx="2" cy="961"/>
            </a:xfrm>
            <a:prstGeom prst="line">
              <a:avLst/>
            </a:prstGeom>
            <a:noFill/>
            <a:ln w="38100" cap="flat">
              <a:solidFill>
                <a:srgbClr val="333333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3596" name="Rectangle 44"/>
          <p:cNvSpPr>
            <a:spLocks/>
          </p:cNvSpPr>
          <p:nvPr/>
        </p:nvSpPr>
        <p:spPr bwMode="auto">
          <a:xfrm>
            <a:off x="8566719" y="1881797"/>
            <a:ext cx="4097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  <a:sym typeface="Gill Sans" charset="0"/>
              </a:rPr>
              <a:t>Grid</a:t>
            </a:r>
          </a:p>
        </p:txBody>
      </p:sp>
      <p:sp>
        <p:nvSpPr>
          <p:cNvPr id="23597" name="Oval 45"/>
          <p:cNvSpPr>
            <a:spLocks/>
          </p:cNvSpPr>
          <p:nvPr/>
        </p:nvSpPr>
        <p:spPr bwMode="auto">
          <a:xfrm rot="-337217">
            <a:off x="1981275" y="4224402"/>
            <a:ext cx="1580555" cy="1580555"/>
          </a:xfrm>
          <a:prstGeom prst="ellipse">
            <a:avLst/>
          </a:prstGeom>
          <a:solidFill>
            <a:srgbClr val="263645">
              <a:alpha val="5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98" name="Oval 46"/>
          <p:cNvSpPr>
            <a:spLocks/>
          </p:cNvSpPr>
          <p:nvPr/>
        </p:nvSpPr>
        <p:spPr bwMode="auto">
          <a:xfrm rot="-337217">
            <a:off x="2480221" y="4724464"/>
            <a:ext cx="580430" cy="580430"/>
          </a:xfrm>
          <a:prstGeom prst="ellipse">
            <a:avLst/>
          </a:prstGeom>
          <a:solidFill>
            <a:srgbClr val="2D4F81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99" name="Line 47"/>
          <p:cNvSpPr>
            <a:spLocks noChangeShapeType="1"/>
          </p:cNvSpPr>
          <p:nvPr/>
        </p:nvSpPr>
        <p:spPr bwMode="auto">
          <a:xfrm rot="10800000" flipH="1">
            <a:off x="3040559" y="4079295"/>
            <a:ext cx="1050355" cy="756791"/>
          </a:xfrm>
          <a:prstGeom prst="line">
            <a:avLst/>
          </a:prstGeom>
          <a:noFill/>
          <a:ln w="38100" cap="flat">
            <a:solidFill>
              <a:srgbClr val="333333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0" name="Group 50"/>
          <p:cNvGrpSpPr>
            <a:grpSpLocks/>
          </p:cNvGrpSpPr>
          <p:nvPr/>
        </p:nvGrpSpPr>
        <p:grpSpPr bwMode="auto">
          <a:xfrm rot="2638450">
            <a:off x="1617390" y="4068133"/>
            <a:ext cx="1084957" cy="725537"/>
            <a:chOff x="0" y="0"/>
            <a:chExt cx="972" cy="649"/>
          </a:xfrm>
        </p:grpSpPr>
        <p:sp>
          <p:nvSpPr>
            <p:cNvPr id="23600" name="Oval 48"/>
            <p:cNvSpPr>
              <a:spLocks/>
            </p:cNvSpPr>
            <p:nvPr/>
          </p:nvSpPr>
          <p:spPr bwMode="auto">
            <a:xfrm>
              <a:off x="0" y="146"/>
              <a:ext cx="328" cy="328"/>
            </a:xfrm>
            <a:prstGeom prst="ellipse">
              <a:avLst/>
            </a:prstGeom>
            <a:solidFill>
              <a:srgbClr val="2D4F81">
                <a:alpha val="79999"/>
              </a:srgbClr>
            </a:solidFill>
            <a:ln w="38100" cap="flat">
              <a:solidFill>
                <a:srgbClr val="333333">
                  <a:alpha val="7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601" name="Line 49"/>
            <p:cNvSpPr>
              <a:spLocks noChangeShapeType="1"/>
            </p:cNvSpPr>
            <p:nvPr/>
          </p:nvSpPr>
          <p:spPr bwMode="auto">
            <a:xfrm>
              <a:off x="322" y="316"/>
              <a:ext cx="650" cy="16"/>
            </a:xfrm>
            <a:prstGeom prst="line">
              <a:avLst/>
            </a:prstGeom>
            <a:noFill/>
            <a:ln w="38100" cap="flat">
              <a:solidFill>
                <a:srgbClr val="333333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3603" name="AutoShape 51"/>
          <p:cNvSpPr>
            <a:spLocks/>
          </p:cNvSpPr>
          <p:nvPr/>
        </p:nvSpPr>
        <p:spPr bwMode="auto">
          <a:xfrm>
            <a:off x="3064911" y="5359687"/>
            <a:ext cx="1035844" cy="303609"/>
          </a:xfrm>
          <a:prstGeom prst="roundRect">
            <a:avLst>
              <a:gd name="adj" fmla="val 19301"/>
            </a:avLst>
          </a:prstGeom>
          <a:solidFill>
            <a:srgbClr val="800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FFFFFF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604" name="Rectangle 52"/>
          <p:cNvSpPr>
            <a:spLocks/>
          </p:cNvSpPr>
          <p:nvPr/>
        </p:nvSpPr>
        <p:spPr bwMode="auto">
          <a:xfrm>
            <a:off x="3109559" y="5347310"/>
            <a:ext cx="991196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600" b="1" dirty="0">
                <a:solidFill>
                  <a:srgbClr val="FFFFFF"/>
                </a:solidFill>
                <a:latin typeface="Gill Sans" charset="0"/>
                <a:cs typeface="Gill Sans" charset="0"/>
                <a:sym typeface="Gill Sans" charset="0"/>
              </a:rPr>
              <a:t>Exposure</a:t>
            </a:r>
          </a:p>
        </p:txBody>
      </p:sp>
      <p:sp>
        <p:nvSpPr>
          <p:cNvPr id="23605" name="Rectangle 53"/>
          <p:cNvSpPr>
            <a:spLocks/>
          </p:cNvSpPr>
          <p:nvPr/>
        </p:nvSpPr>
        <p:spPr bwMode="auto">
          <a:xfrm>
            <a:off x="551110" y="3986191"/>
            <a:ext cx="10685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  <a:sym typeface="Gill Sans" charset="0"/>
              </a:rPr>
              <a:t>Marketplace</a:t>
            </a:r>
          </a:p>
        </p:txBody>
      </p:sp>
      <p:grpSp>
        <p:nvGrpSpPr>
          <p:cNvPr id="11" name="Group 56"/>
          <p:cNvGrpSpPr>
            <a:grpSpLocks/>
          </p:cNvGrpSpPr>
          <p:nvPr/>
        </p:nvGrpSpPr>
        <p:grpSpPr bwMode="auto">
          <a:xfrm rot="10860000" flipH="1">
            <a:off x="1371824" y="4677584"/>
            <a:ext cx="1086073" cy="725537"/>
            <a:chOff x="0" y="0"/>
            <a:chExt cx="972" cy="649"/>
          </a:xfrm>
        </p:grpSpPr>
        <p:sp>
          <p:nvSpPr>
            <p:cNvPr id="23606" name="Oval 54"/>
            <p:cNvSpPr>
              <a:spLocks/>
            </p:cNvSpPr>
            <p:nvPr/>
          </p:nvSpPr>
          <p:spPr bwMode="auto">
            <a:xfrm>
              <a:off x="0" y="146"/>
              <a:ext cx="328" cy="328"/>
            </a:xfrm>
            <a:prstGeom prst="ellipse">
              <a:avLst/>
            </a:prstGeom>
            <a:solidFill>
              <a:srgbClr val="2D4F81">
                <a:alpha val="79999"/>
              </a:srgbClr>
            </a:solidFill>
            <a:ln w="38100" cap="flat">
              <a:solidFill>
                <a:srgbClr val="333333">
                  <a:alpha val="7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607" name="Line 55"/>
            <p:cNvSpPr>
              <a:spLocks noChangeShapeType="1"/>
            </p:cNvSpPr>
            <p:nvPr/>
          </p:nvSpPr>
          <p:spPr bwMode="auto">
            <a:xfrm>
              <a:off x="323" y="316"/>
              <a:ext cx="649" cy="16"/>
            </a:xfrm>
            <a:prstGeom prst="line">
              <a:avLst/>
            </a:prstGeom>
            <a:noFill/>
            <a:ln w="38100" cap="flat">
              <a:solidFill>
                <a:srgbClr val="333333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3609" name="Rectangle 57"/>
          <p:cNvSpPr>
            <a:spLocks/>
          </p:cNvSpPr>
          <p:nvPr/>
        </p:nvSpPr>
        <p:spPr bwMode="auto">
          <a:xfrm>
            <a:off x="173613" y="4617279"/>
            <a:ext cx="184262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  <a:sym typeface="Gill Sans" charset="0"/>
              </a:rPr>
              <a:t>Blogs, news,</a:t>
            </a:r>
          </a:p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  <a:sym typeface="Gill Sans" charset="0"/>
              </a:rPr>
              <a:t>events…</a:t>
            </a:r>
          </a:p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  <a:sym typeface="Gill Sans" charset="0"/>
              </a:rPr>
              <a:t>(often picked up</a:t>
            </a:r>
          </a:p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  <a:sym typeface="Gill Sans" charset="0"/>
              </a:rPr>
              <a:t>from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  <a:sym typeface="Gill Sans" charset="0"/>
              </a:rPr>
              <a:t>eScienceTalk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  <a:sym typeface="Gill Sans" charset="0"/>
              </a:rPr>
              <a:t>/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  <a:sym typeface="Gill Sans" charset="0"/>
              </a:rPr>
              <a:t>GridCast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  <a:sym typeface="Gill Sans" charset="0"/>
              </a:rPr>
              <a:t>)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  <a:sym typeface="Gill Sans" charset="0"/>
            </a:endParaRPr>
          </a:p>
        </p:txBody>
      </p:sp>
      <p:sp>
        <p:nvSpPr>
          <p:cNvPr id="23610" name="AutoShape 58"/>
          <p:cNvSpPr>
            <a:spLocks/>
          </p:cNvSpPr>
          <p:nvPr/>
        </p:nvSpPr>
        <p:spPr bwMode="auto">
          <a:xfrm>
            <a:off x="6822281" y="5784866"/>
            <a:ext cx="881410" cy="299456"/>
          </a:xfrm>
          <a:prstGeom prst="roundRect">
            <a:avLst>
              <a:gd name="adj" fmla="val 19301"/>
            </a:avLst>
          </a:prstGeom>
          <a:solidFill>
            <a:srgbClr val="FF431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FFFFFF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611" name="Rectangle 59"/>
          <p:cNvSpPr>
            <a:spLocks/>
          </p:cNvSpPr>
          <p:nvPr/>
        </p:nvSpPr>
        <p:spPr bwMode="auto">
          <a:xfrm>
            <a:off x="6950747" y="5817843"/>
            <a:ext cx="611723" cy="20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600" b="1" dirty="0" smtClean="0">
                <a:solidFill>
                  <a:srgbClr val="FFFFFF"/>
                </a:solidFill>
                <a:latin typeface="Gill Sans" charset="0"/>
                <a:cs typeface="Gill Sans" charset="0"/>
                <a:sym typeface="Gill Sans" charset="0"/>
              </a:rPr>
              <a:t>Users</a:t>
            </a:r>
            <a:endParaRPr lang="en-US" sz="1600" b="1" dirty="0">
              <a:solidFill>
                <a:srgbClr val="FFFFFF"/>
              </a:solidFill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612" name="Line 60"/>
          <p:cNvSpPr>
            <a:spLocks noChangeShapeType="1"/>
          </p:cNvSpPr>
          <p:nvPr/>
        </p:nvSpPr>
        <p:spPr bwMode="auto">
          <a:xfrm>
            <a:off x="6179344" y="5227876"/>
            <a:ext cx="596057" cy="555873"/>
          </a:xfrm>
          <a:prstGeom prst="line">
            <a:avLst/>
          </a:prstGeom>
          <a:noFill/>
          <a:ln w="38100" cap="flat">
            <a:solidFill>
              <a:srgbClr val="333333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613" name="AutoShape 61"/>
          <p:cNvSpPr>
            <a:spLocks/>
          </p:cNvSpPr>
          <p:nvPr/>
        </p:nvSpPr>
        <p:spPr bwMode="auto">
          <a:xfrm>
            <a:off x="6411516" y="3900700"/>
            <a:ext cx="892969" cy="500063"/>
          </a:xfrm>
          <a:custGeom>
            <a:avLst/>
            <a:gdLst/>
            <a:ahLst/>
            <a:cxnLst/>
            <a:rect l="0" t="0" r="r" b="b"/>
            <a:pathLst>
              <a:path w="16481" h="12928">
                <a:moveTo>
                  <a:pt x="3296" y="0"/>
                </a:moveTo>
                <a:cubicBezTo>
                  <a:pt x="1476" y="0"/>
                  <a:pt x="0" y="2067"/>
                  <a:pt x="0" y="4617"/>
                </a:cubicBezTo>
                <a:lnTo>
                  <a:pt x="0" y="8311"/>
                </a:lnTo>
                <a:cubicBezTo>
                  <a:pt x="0" y="8835"/>
                  <a:pt x="76" y="9328"/>
                  <a:pt x="191" y="9797"/>
                </a:cubicBezTo>
                <a:lnTo>
                  <a:pt x="-5119" y="21600"/>
                </a:lnTo>
                <a:lnTo>
                  <a:pt x="2596" y="12820"/>
                </a:lnTo>
                <a:cubicBezTo>
                  <a:pt x="2822" y="12889"/>
                  <a:pt x="3056" y="12928"/>
                  <a:pt x="3296" y="12928"/>
                </a:cubicBezTo>
                <a:lnTo>
                  <a:pt x="13185" y="12928"/>
                </a:lnTo>
                <a:cubicBezTo>
                  <a:pt x="15005" y="12928"/>
                  <a:pt x="16481" y="10861"/>
                  <a:pt x="16481" y="8311"/>
                </a:cubicBezTo>
                <a:lnTo>
                  <a:pt x="16481" y="4617"/>
                </a:lnTo>
                <a:cubicBezTo>
                  <a:pt x="16481" y="2067"/>
                  <a:pt x="15005" y="0"/>
                  <a:pt x="13185" y="0"/>
                </a:cubicBezTo>
                <a:lnTo>
                  <a:pt x="3296" y="0"/>
                </a:lnTo>
                <a:close/>
                <a:moveTo>
                  <a:pt x="3296" y="0"/>
                </a:moveTo>
              </a:path>
            </a:pathLst>
          </a:custGeom>
          <a:solidFill>
            <a:srgbClr val="800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614" name="Rectangle 62"/>
          <p:cNvSpPr>
            <a:spLocks/>
          </p:cNvSpPr>
          <p:nvPr/>
        </p:nvSpPr>
        <p:spPr bwMode="auto">
          <a:xfrm>
            <a:off x="6612929" y="3846612"/>
            <a:ext cx="839391" cy="44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600" b="1" dirty="0" smtClean="0">
                <a:solidFill>
                  <a:srgbClr val="FFFFFF"/>
                </a:solidFill>
                <a:latin typeface="Gill Sans" charset="0"/>
                <a:cs typeface="Gill Sans" charset="0"/>
                <a:sym typeface="Gill Sans" charset="0"/>
              </a:rPr>
              <a:t> </a:t>
            </a:r>
            <a:endParaRPr lang="en-US" sz="1600" b="1" dirty="0">
              <a:solidFill>
                <a:srgbClr val="FFFFFF"/>
              </a:solidFill>
              <a:latin typeface="Gill Sans" charset="0"/>
              <a:cs typeface="Gill Sans" charset="0"/>
              <a:sym typeface="Gill Sans" charset="0"/>
            </a:endParaRPr>
          </a:p>
          <a:p>
            <a:r>
              <a:rPr lang="en-US" sz="1600" b="1" dirty="0">
                <a:solidFill>
                  <a:srgbClr val="FFFFFF"/>
                </a:solidFill>
                <a:latin typeface="Gill Sans" charset="0"/>
                <a:cs typeface="Gill Sans" charset="0"/>
                <a:sym typeface="Gill Sans" charset="0"/>
              </a:rPr>
              <a:t>SSO</a:t>
            </a:r>
          </a:p>
        </p:txBody>
      </p:sp>
      <p:grpSp>
        <p:nvGrpSpPr>
          <p:cNvPr id="12" name="Group 68"/>
          <p:cNvGrpSpPr>
            <a:grpSpLocks/>
          </p:cNvGrpSpPr>
          <p:nvPr/>
        </p:nvGrpSpPr>
        <p:grpSpPr bwMode="auto">
          <a:xfrm rot="8323651" flipH="1">
            <a:off x="1586136" y="5213365"/>
            <a:ext cx="1086073" cy="725537"/>
            <a:chOff x="0" y="0"/>
            <a:chExt cx="972" cy="649"/>
          </a:xfrm>
        </p:grpSpPr>
        <p:sp>
          <p:nvSpPr>
            <p:cNvPr id="23618" name="Oval 66"/>
            <p:cNvSpPr>
              <a:spLocks/>
            </p:cNvSpPr>
            <p:nvPr/>
          </p:nvSpPr>
          <p:spPr bwMode="auto">
            <a:xfrm>
              <a:off x="0" y="146"/>
              <a:ext cx="328" cy="328"/>
            </a:xfrm>
            <a:prstGeom prst="ellipse">
              <a:avLst/>
            </a:prstGeom>
            <a:solidFill>
              <a:srgbClr val="2D4F81">
                <a:alpha val="79999"/>
              </a:srgbClr>
            </a:solidFill>
            <a:ln w="38100" cap="flat">
              <a:solidFill>
                <a:srgbClr val="333333">
                  <a:alpha val="7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619" name="Line 67"/>
            <p:cNvSpPr>
              <a:spLocks noChangeShapeType="1"/>
            </p:cNvSpPr>
            <p:nvPr/>
          </p:nvSpPr>
          <p:spPr bwMode="auto">
            <a:xfrm>
              <a:off x="323" y="316"/>
              <a:ext cx="649" cy="16"/>
            </a:xfrm>
            <a:prstGeom prst="line">
              <a:avLst/>
            </a:prstGeom>
            <a:noFill/>
            <a:ln w="38100" cap="flat">
              <a:solidFill>
                <a:srgbClr val="333333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3621" name="Rectangle 69"/>
          <p:cNvSpPr>
            <a:spLocks/>
          </p:cNvSpPr>
          <p:nvPr/>
        </p:nvSpPr>
        <p:spPr bwMode="auto">
          <a:xfrm>
            <a:off x="755576" y="5661248"/>
            <a:ext cx="86158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  <a:sym typeface="Gill Sans" charset="0"/>
              </a:rPr>
              <a:t>Facebook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  <a:sym typeface="Gill Sans" charset="0"/>
              </a:rPr>
              <a:t>,</a:t>
            </a:r>
          </a:p>
          <a:p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  <a:sym typeface="Gill Sans" charset="0"/>
              </a:rPr>
              <a:t>Linkedin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  <a:sym typeface="Gill Sans" charset="0"/>
            </a:endParaRPr>
          </a:p>
        </p:txBody>
      </p:sp>
      <p:sp>
        <p:nvSpPr>
          <p:cNvPr id="67" name="Title 1"/>
          <p:cNvSpPr txBox="1">
            <a:spLocks/>
          </p:cNvSpPr>
          <p:nvPr/>
        </p:nvSpPr>
        <p:spPr bwMode="auto">
          <a:xfrm>
            <a:off x="3345208" y="5817843"/>
            <a:ext cx="2979797" cy="9271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 eaLnBrk="1" hangingPunct="1">
              <a:defRPr/>
            </a:pPr>
            <a:r>
              <a:rPr lang="en-US" sz="2800" b="1" dirty="0" err="1" smtClean="0">
                <a:solidFill>
                  <a:srgbClr val="1F497D"/>
                </a:solidFill>
                <a:latin typeface="Calibri" charset="0"/>
                <a:ea typeface="ＭＳ Ｐゴシック" charset="0"/>
              </a:rPr>
              <a:t>www.wenmr.eu</a:t>
            </a:r>
            <a:endParaRPr lang="en-US" sz="2800" b="1" dirty="0">
              <a:solidFill>
                <a:srgbClr val="1F497D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5225" y="695438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44530" y="2614835"/>
            <a:ext cx="5316439" cy="1231777"/>
          </a:xfrm>
          <a:prstGeom prst="rect">
            <a:avLst/>
          </a:prstGeom>
          <a:solidFill>
            <a:schemeClr val="bg1">
              <a:lumMod val="95000"/>
              <a:alpha val="89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40000"/>
              </a:lnSpc>
              <a:defRPr sz="2800" b="1">
                <a:solidFill>
                  <a:srgbClr val="8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 (Headings)"/>
                <a:cs typeface="Calibri (Headings)"/>
              </a:defRPr>
            </a:lvl1pPr>
            <a:lvl2pPr algn="ctr" eaLnBrk="0" hangingPunct="0">
              <a:defRPr sz="4400">
                <a:latin typeface="Calibri" charset="0"/>
                <a:cs typeface="ＭＳ Ｐゴシック" charset="-128"/>
              </a:defRPr>
            </a:lvl2pPr>
            <a:lvl3pPr algn="ctr" eaLnBrk="0" hangingPunct="0">
              <a:defRPr sz="4400">
                <a:latin typeface="Calibri" charset="0"/>
                <a:cs typeface="ＭＳ Ｐゴシック" charset="-128"/>
              </a:defRPr>
            </a:lvl3pPr>
            <a:lvl4pPr algn="ctr" eaLnBrk="0" hangingPunct="0">
              <a:defRPr sz="4400">
                <a:latin typeface="Calibri" charset="0"/>
                <a:cs typeface="ＭＳ Ｐゴシック" charset="-128"/>
              </a:defRPr>
            </a:lvl4pPr>
            <a:lvl5pPr algn="ctr" eaLnBrk="0" hangingPunct="0">
              <a:defRPr sz="4400">
                <a:latin typeface="Calibri" charset="0"/>
                <a:cs typeface="ＭＳ Ｐゴシック" charset="-128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cs typeface="ＭＳ Ｐゴシック" charset="-128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cs typeface="ＭＳ Ｐゴシック" charset="-128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cs typeface="ＭＳ Ｐゴシック" charset="-128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cs typeface="ＭＳ Ｐゴシック" charset="-128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/>
              <a:t>where are the data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57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3" descr="haddock-portals-rout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0113" y="0"/>
            <a:ext cx="57038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75" y="200025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>
              <a:defRPr/>
            </a:pPr>
            <a:r>
              <a:rPr lang="en-US" sz="3600" b="1" dirty="0">
                <a:solidFill>
                  <a:srgbClr val="800000"/>
                </a:solidFill>
              </a:rPr>
              <a:t>Haddock</a:t>
            </a:r>
            <a:br>
              <a:rPr lang="en-US" sz="3600" b="1" dirty="0">
                <a:solidFill>
                  <a:srgbClr val="800000"/>
                </a:solidFill>
              </a:rPr>
            </a:br>
            <a:r>
              <a:rPr lang="en-US" sz="3600" b="1" dirty="0">
                <a:solidFill>
                  <a:srgbClr val="800000"/>
                </a:solidFill>
              </a:rPr>
              <a:t>web portal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34937" y="2341563"/>
            <a:ext cx="38100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own Arrow 7"/>
          <p:cNvSpPr/>
          <p:nvPr/>
        </p:nvSpPr>
        <p:spPr>
          <a:xfrm>
            <a:off x="1677988" y="3098800"/>
            <a:ext cx="257175" cy="6953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2710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ChangeArrowheads="1"/>
          </p:cNvSpPr>
          <p:nvPr/>
        </p:nvSpPr>
        <p:spPr bwMode="auto">
          <a:xfrm>
            <a:off x="0" y="609600"/>
            <a:ext cx="9144000" cy="5867400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 b="1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93763" y="26988"/>
            <a:ext cx="7358062" cy="544512"/>
          </a:xfr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rIns="35717" anchor="b"/>
          <a:lstStyle/>
          <a:p>
            <a:pPr>
              <a:defRPr/>
            </a:pPr>
            <a:r>
              <a:rPr lang="en-US" sz="2800" b="1" dirty="0">
                <a:solidFill>
                  <a:srgbClr val="800000"/>
                </a:solidFill>
                <a:latin typeface="Calibri"/>
                <a:ea typeface="ＭＳ Ｐゴシック" charset="0"/>
                <a:cs typeface="Calibri"/>
              </a:rPr>
              <a:t>User friendly easy interface</a:t>
            </a:r>
            <a:endParaRPr lang="en-US" sz="2800" b="1" dirty="0">
              <a:solidFill>
                <a:srgbClr val="800000"/>
              </a:solidFill>
              <a:latin typeface="Calibri"/>
              <a:ea typeface="ヒラギノ角ゴ ProN W6" charset="0"/>
              <a:cs typeface="Calibri"/>
            </a:endParaRPr>
          </a:p>
        </p:txBody>
      </p:sp>
      <p:sp>
        <p:nvSpPr>
          <p:cNvPr id="53252" name="Line 8"/>
          <p:cNvSpPr>
            <a:spLocks noChangeShapeType="1"/>
          </p:cNvSpPr>
          <p:nvPr/>
        </p:nvSpPr>
        <p:spPr bwMode="auto">
          <a:xfrm>
            <a:off x="0" y="6470650"/>
            <a:ext cx="9166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3" name="Line 9"/>
          <p:cNvSpPr>
            <a:spLocks noChangeShapeType="1"/>
          </p:cNvSpPr>
          <p:nvPr/>
        </p:nvSpPr>
        <p:spPr bwMode="auto">
          <a:xfrm>
            <a:off x="0" y="609600"/>
            <a:ext cx="9166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4" name="Text Box 7"/>
          <p:cNvSpPr txBox="1">
            <a:spLocks noChangeArrowheads="1"/>
          </p:cNvSpPr>
          <p:nvPr/>
        </p:nvSpPr>
        <p:spPr bwMode="auto">
          <a:xfrm>
            <a:off x="6547089" y="1600200"/>
            <a:ext cx="2747724" cy="327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 smtClean="0">
                <a:solidFill>
                  <a:schemeClr val="bg1"/>
                </a:solidFill>
                <a:latin typeface="Verdana" charset="0"/>
              </a:rPr>
              <a:t>&gt; 3400 </a:t>
            </a:r>
            <a:r>
              <a:rPr lang="en-US" sz="1800" b="1" dirty="0">
                <a:solidFill>
                  <a:schemeClr val="bg1"/>
                </a:solidFill>
                <a:latin typeface="Verdana" charset="0"/>
              </a:rPr>
              <a:t>registered users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 dirty="0" smtClean="0">
                <a:solidFill>
                  <a:schemeClr val="bg1"/>
                </a:solidFill>
                <a:latin typeface="Verdana" charset="0"/>
              </a:rPr>
              <a:t>(Since. Nov. 2013 all with </a:t>
            </a:r>
            <a:r>
              <a:rPr lang="en-US" sz="1800" b="1" dirty="0">
                <a:solidFill>
                  <a:schemeClr val="bg1"/>
                </a:solidFill>
                <a:latin typeface="Verdana" charset="0"/>
              </a:rPr>
              <a:t>grid </a:t>
            </a:r>
            <a:r>
              <a:rPr lang="en-US" sz="1800" b="1" dirty="0" smtClean="0">
                <a:solidFill>
                  <a:schemeClr val="bg1"/>
                </a:solidFill>
                <a:latin typeface="Verdana" charset="0"/>
              </a:rPr>
              <a:t>access via robot)</a:t>
            </a:r>
            <a:endParaRPr lang="en-US" sz="1800" b="1" dirty="0">
              <a:solidFill>
                <a:schemeClr val="bg1"/>
              </a:solidFill>
              <a:latin typeface="Verdana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800" b="1" dirty="0" smtClean="0">
                <a:solidFill>
                  <a:schemeClr val="bg1"/>
                </a:solidFill>
                <a:latin typeface="Verdana" charset="0"/>
              </a:rPr>
              <a:t>&gt; 58000 </a:t>
            </a:r>
            <a:r>
              <a:rPr lang="en-US" sz="1800" b="1" dirty="0">
                <a:solidFill>
                  <a:schemeClr val="bg1"/>
                </a:solidFill>
                <a:latin typeface="Verdana" charset="0"/>
              </a:rPr>
              <a:t>served runs since June 2008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Verdana" charset="0"/>
              </a:rPr>
              <a:t>~ </a:t>
            </a:r>
            <a:r>
              <a:rPr lang="en-US" sz="1800" b="1" dirty="0" smtClean="0">
                <a:solidFill>
                  <a:schemeClr val="bg1"/>
                </a:solidFill>
                <a:latin typeface="Verdana" charset="0"/>
              </a:rPr>
              <a:t>12% </a:t>
            </a:r>
            <a:r>
              <a:rPr lang="en-US" sz="1800" b="1" dirty="0">
                <a:solidFill>
                  <a:schemeClr val="bg1"/>
                </a:solidFill>
                <a:latin typeface="Verdana" charset="0"/>
              </a:rPr>
              <a:t>on the  GRID</a:t>
            </a:r>
          </a:p>
        </p:txBody>
      </p:sp>
      <p:pic>
        <p:nvPicPr>
          <p:cNvPr id="4" name="Picture 3" descr="Screen shot 2013-02-27 at 16.26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3" y="625572"/>
            <a:ext cx="6417407" cy="579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9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338095"/>
            <a:ext cx="3862387" cy="4795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ttangolo 6"/>
          <p:cNvSpPr/>
          <p:nvPr/>
        </p:nvSpPr>
        <p:spPr>
          <a:xfrm>
            <a:off x="827088" y="280635"/>
            <a:ext cx="8137525" cy="5847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34" charset="-128"/>
              </a:rPr>
              <a:t>Grid daemons beyond a portal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6380" y="5299214"/>
            <a:ext cx="936524" cy="75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1100" y="4886118"/>
            <a:ext cx="936524" cy="43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866506" y="1138040"/>
            <a:ext cx="3064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  <a:latin typeface="Verdana"/>
                <a:cs typeface="Verdana"/>
              </a:rPr>
              <a:t>Data transfer / jobs</a:t>
            </a:r>
            <a:endParaRPr lang="en-US" sz="2000" b="1" dirty="0">
              <a:solidFill>
                <a:srgbClr val="800000"/>
              </a:solidFill>
              <a:latin typeface="Verdana"/>
              <a:cs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50602" y="1711005"/>
            <a:ext cx="4635760" cy="126701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chemeClr val="tx2"/>
                </a:solidFill>
                <a:latin typeface="Verdana"/>
                <a:cs typeface="Verdana"/>
              </a:rPr>
              <a:t>User level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–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data transfer via web interface: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400" b="1" dirty="0" smtClean="0">
                <a:solidFill>
                  <a:schemeClr val="tx2"/>
                </a:solidFill>
                <a:latin typeface="Verdana"/>
                <a:cs typeface="Verdana"/>
              </a:rPr>
              <a:t>Data input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: 	~10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kB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 to 10 MB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400" b="1" dirty="0" smtClean="0">
                <a:solidFill>
                  <a:srgbClr val="1F497D"/>
                </a:solidFill>
                <a:latin typeface="Verdana"/>
                <a:cs typeface="Verdana"/>
              </a:rPr>
              <a:t>Data </a:t>
            </a:r>
            <a:r>
              <a:rPr lang="en-US" sz="1400" b="1" dirty="0">
                <a:solidFill>
                  <a:srgbClr val="1F497D"/>
                </a:solidFill>
                <a:latin typeface="Verdana"/>
                <a:cs typeface="Verdana"/>
              </a:rPr>
              <a:t>o</a:t>
            </a:r>
            <a:r>
              <a:rPr lang="en-US" sz="1400" b="1" dirty="0" smtClean="0">
                <a:solidFill>
                  <a:srgbClr val="1F497D"/>
                </a:solidFill>
                <a:latin typeface="Verdana"/>
                <a:cs typeface="Verdana"/>
              </a:rPr>
              <a:t>utput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: 	~10MB to a few GB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50603" y="4148882"/>
            <a:ext cx="4635759" cy="152554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1F497D"/>
                </a:solidFill>
                <a:latin typeface="Verdana"/>
                <a:cs typeface="Verdana"/>
              </a:rPr>
              <a:t>Grid level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–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data/jobs transfer 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(UI&lt;-&gt;WMS&lt;-&gt;CE&lt;-&gt;WN)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: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400" b="1" dirty="0" smtClean="0">
                <a:solidFill>
                  <a:srgbClr val="1F497D"/>
                </a:solidFill>
                <a:latin typeface="Verdana"/>
                <a:cs typeface="Verdana"/>
              </a:rPr>
              <a:t>Job submission: </a:t>
            </a:r>
            <a:r>
              <a:rPr lang="en-US" sz="1400" b="1" dirty="0" smtClean="0">
                <a:solidFill>
                  <a:srgbClr val="404040"/>
                </a:solidFill>
                <a:latin typeface="Verdana"/>
                <a:cs typeface="Verdana"/>
              </a:rPr>
              <a:t>~250 to 2500 single jobs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400" b="1" dirty="0" smtClean="0">
                <a:solidFill>
                  <a:schemeClr val="tx2"/>
                </a:solidFill>
                <a:latin typeface="Verdana"/>
                <a:cs typeface="Verdana"/>
              </a:rPr>
              <a:t>Data transfer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: 	~1 to 10MB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400" b="1" dirty="0" smtClean="0">
                <a:solidFill>
                  <a:srgbClr val="1F497D"/>
                </a:solidFill>
                <a:latin typeface="Verdana"/>
                <a:cs typeface="Verdana"/>
              </a:rPr>
              <a:t>Outpu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t: 		~1-20MB per job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50603" y="3104119"/>
            <a:ext cx="4635759" cy="93461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1F497D"/>
                </a:solidFill>
                <a:latin typeface="Verdana"/>
                <a:cs typeface="Verdana"/>
              </a:rPr>
              <a:t>Local cluster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–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data/jobs transfer: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400" b="1" dirty="0" smtClean="0">
                <a:solidFill>
                  <a:srgbClr val="1F497D"/>
                </a:solidFill>
                <a:latin typeface="Verdana"/>
                <a:cs typeface="Verdana"/>
              </a:rPr>
              <a:t>Job submission: </a:t>
            </a:r>
            <a:r>
              <a:rPr lang="en-US" sz="1400" b="1" dirty="0" smtClean="0">
                <a:solidFill>
                  <a:srgbClr val="404040"/>
                </a:solidFill>
                <a:latin typeface="Verdana"/>
                <a:cs typeface="Verdana"/>
              </a:rPr>
              <a:t>~10 to 50 single jobs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400" b="1" dirty="0" smtClean="0">
                <a:solidFill>
                  <a:schemeClr val="tx2"/>
                </a:solidFill>
                <a:latin typeface="Verdana"/>
                <a:cs typeface="Verdana"/>
              </a:rPr>
              <a:t>Data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: 	 		   a few GB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68607" y="5844637"/>
            <a:ext cx="38382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Some portals make use of storage elements for the data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2653</TotalTime>
  <Words>995</Words>
  <Application>Microsoft Macintosh PowerPoint</Application>
  <PresentationFormat>On-screen Show (4:3)</PresentationFormat>
  <Paragraphs>187</Paragraphs>
  <Slides>20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Toward an open-data infrastructure for WeNMR and structural biology-related services</vt:lpstr>
      <vt:lpstr>Research in Structural Biology and Life sciences</vt:lpstr>
      <vt:lpstr>Open data access</vt:lpstr>
      <vt:lpstr>PowerPoint Presentation</vt:lpstr>
      <vt:lpstr>PowerPoint Presentation</vt:lpstr>
      <vt:lpstr>The WeNMR Virtual Research Community</vt:lpstr>
      <vt:lpstr>Haddock web portal</vt:lpstr>
      <vt:lpstr>User friendly easy interface</vt:lpstr>
      <vt:lpstr>PowerPoint Presentation</vt:lpstr>
      <vt:lpstr>HADDOCK Results</vt:lpstr>
      <vt:lpstr>Data volumes vary</vt:lpstr>
      <vt:lpstr>Current data model</vt:lpstr>
      <vt:lpstr>Data challenges and opportunities for a federated data infrastructure</vt:lpstr>
      <vt:lpstr>Data challenges and opportunities for a federated data infrastructure</vt:lpstr>
      <vt:lpstr>Add value to the data!</vt:lpstr>
      <vt:lpstr>The data web from a user perspective</vt:lpstr>
      <vt:lpstr>The data web from a user perspective</vt:lpstr>
      <vt:lpstr>PowerPoint Presentation</vt:lpstr>
      <vt:lpstr>Acknowledgments</vt:lpstr>
      <vt:lpstr>PowerPoint Presentation</vt:lpstr>
    </vt:vector>
  </TitlesOfParts>
  <Company>NMR Spectroscopy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 Schmitz</dc:creator>
  <cp:lastModifiedBy>Bonvin Alexandre M.J.J.</cp:lastModifiedBy>
  <cp:revision>133</cp:revision>
  <cp:lastPrinted>2012-01-11T10:38:16Z</cp:lastPrinted>
  <dcterms:created xsi:type="dcterms:W3CDTF">2011-06-14T13:35:07Z</dcterms:created>
  <dcterms:modified xsi:type="dcterms:W3CDTF">2013-12-04T15:38:08Z</dcterms:modified>
</cp:coreProperties>
</file>