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4" r:id="rId3"/>
    <p:sldId id="320" r:id="rId4"/>
    <p:sldId id="347" r:id="rId5"/>
    <p:sldId id="334" r:id="rId6"/>
    <p:sldId id="338" r:id="rId7"/>
    <p:sldId id="348" r:id="rId8"/>
    <p:sldId id="339" r:id="rId9"/>
    <p:sldId id="343" r:id="rId10"/>
    <p:sldId id="336" r:id="rId11"/>
    <p:sldId id="333" r:id="rId12"/>
    <p:sldId id="304" r:id="rId13"/>
    <p:sldId id="337" r:id="rId14"/>
    <p:sldId id="350" r:id="rId15"/>
    <p:sldId id="345" r:id="rId16"/>
    <p:sldId id="34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99" autoAdjust="0"/>
  </p:normalViewPr>
  <p:slideViewPr>
    <p:cSldViewPr>
      <p:cViewPr>
        <p:scale>
          <a:sx n="81" d="100"/>
          <a:sy n="81" d="100"/>
        </p:scale>
        <p:origin x="-1280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8292-EA2E-1C42-89D9-5A49BEB96999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F9BC9-BD0A-B549-8F65-5C8D04D4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04/12/13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The future </a:t>
            </a:r>
            <a:endParaRPr lang="nl-NL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BE7882-B85A-1047-A183-7F681438A0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7864" y="6356350"/>
            <a:ext cx="2448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fiscal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cid:part1.04080503.01010203@100percentit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632848" cy="1470025"/>
          </a:xfrm>
        </p:spPr>
        <p:txBody>
          <a:bodyPr/>
          <a:lstStyle/>
          <a:p>
            <a:r>
              <a:rPr lang="en-GB" dirty="0"/>
              <a:t>EGI Federated Cloud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business </a:t>
            </a:r>
            <a:r>
              <a:rPr lang="en-GB" sz="3600" dirty="0"/>
              <a:t>models and role in </a:t>
            </a:r>
            <a:r>
              <a:rPr lang="en-GB" sz="3600" dirty="0" smtClean="0"/>
              <a:t>HNX</a:t>
            </a:r>
            <a:endParaRPr lang="en-GB"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Sergio Andreozzi </a:t>
            </a:r>
          </a:p>
          <a:p>
            <a:r>
              <a:rPr lang="en-US" sz="2800" dirty="0" smtClean="0"/>
              <a:t>Strategy and Policy Manager</a:t>
            </a:r>
          </a:p>
          <a:p>
            <a:r>
              <a:rPr lang="en-US" sz="2800" dirty="0" err="1" smtClean="0"/>
              <a:t>EGI.eu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8075612" cy="150162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Helix Nebula Marketplace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7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Hybrid Cloud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US" dirty="0" smtClean="0"/>
              <a:t>EGI Federated Cloud</a:t>
            </a:r>
          </a:p>
          <a:p>
            <a:pPr lvl="1"/>
            <a:r>
              <a:rPr lang="en-US" dirty="0" smtClean="0"/>
              <a:t>Community Cloud</a:t>
            </a:r>
          </a:p>
          <a:p>
            <a:pPr lvl="1"/>
            <a:r>
              <a:rPr lang="en-US" dirty="0" smtClean="0"/>
              <a:t>Allocation of resources to users is a kind of virtual private cloud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if a user group needs extra capacity/different types of resources/different SLAs not available within EGI?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2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charset="0"/>
              </a:rPr>
              <a:t>Helix Nebula </a:t>
            </a:r>
            <a:r>
              <a:rPr lang="en-US" sz="3200" dirty="0" smtClean="0">
                <a:latin typeface="Arial" charset="0"/>
              </a:rPr>
              <a:t>Marketplace</a:t>
            </a: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Hybrid Cloud Use Case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-36513" y="4568825"/>
            <a:ext cx="4899026" cy="188436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Rectangle 1"/>
          <p:cNvSpPr/>
          <p:nvPr/>
        </p:nvSpPr>
        <p:spPr>
          <a:xfrm>
            <a:off x="250825" y="5248275"/>
            <a:ext cx="862013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/>
              <a:t>RC1</a:t>
            </a:r>
            <a:endParaRPr lang="nl-NL" sz="1000" dirty="0"/>
          </a:p>
        </p:txBody>
      </p:sp>
      <p:sp>
        <p:nvSpPr>
          <p:cNvPr id="3" name="Rounded Rectangle 2"/>
          <p:cNvSpPr/>
          <p:nvPr/>
        </p:nvSpPr>
        <p:spPr>
          <a:xfrm>
            <a:off x="825500" y="5118100"/>
            <a:ext cx="296863" cy="182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700" dirty="0"/>
              <a:t>OCCI</a:t>
            </a:r>
            <a:endParaRPr lang="nl-NL" sz="700" dirty="0"/>
          </a:p>
        </p:txBody>
      </p:sp>
      <p:sp>
        <p:nvSpPr>
          <p:cNvPr id="9" name="Rectangle 8"/>
          <p:cNvSpPr/>
          <p:nvPr/>
        </p:nvSpPr>
        <p:spPr>
          <a:xfrm>
            <a:off x="1258888" y="5248275"/>
            <a:ext cx="788987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/>
              <a:t>RC2</a:t>
            </a:r>
            <a:endParaRPr lang="nl-NL" sz="1000" dirty="0"/>
          </a:p>
        </p:txBody>
      </p:sp>
      <p:pic>
        <p:nvPicPr>
          <p:cNvPr id="13320" name="Picture 2" descr="C:\Users\Salvatore Pinto\AppData\Local\Microsoft\Windows\Temporary Internet Files\Content.IE5\IOCYG0U8\MC90043159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052513"/>
            <a:ext cx="989013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4363" y="4149725"/>
            <a:ext cx="798988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751013" y="5118100"/>
            <a:ext cx="296862" cy="182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700" dirty="0"/>
              <a:t>OCCI</a:t>
            </a:r>
            <a:endParaRPr lang="nl-NL" sz="7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54050" y="2565400"/>
            <a:ext cx="799147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59632" y="5805264"/>
            <a:ext cx="1881232" cy="307777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EGI Federated Cloud</a:t>
            </a:r>
            <a:endParaRPr lang="nl-NL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625" y="2636838"/>
            <a:ext cx="2246313" cy="523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/>
              <a:t>Marketplace Operator(s) </a:t>
            </a:r>
          </a:p>
          <a:p>
            <a:pPr>
              <a:defRPr/>
            </a:pPr>
            <a:r>
              <a:rPr lang="en-US" sz="1400" dirty="0"/>
              <a:t>with Technology Broker(s)</a:t>
            </a:r>
            <a:endParaRPr lang="nl-NL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07950" y="4221163"/>
            <a:ext cx="1462088" cy="307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/>
              <a:t>Cloud Providers</a:t>
            </a:r>
            <a:endParaRPr lang="nl-NL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3933825"/>
            <a:ext cx="422275" cy="595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38688" y="3933825"/>
            <a:ext cx="1417637" cy="1008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00675" y="3933825"/>
            <a:ext cx="1984375" cy="1008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30" name="TextBox 33"/>
          <p:cNvSpPr txBox="1">
            <a:spLocks noChangeArrowheads="1"/>
          </p:cNvSpPr>
          <p:nvPr/>
        </p:nvSpPr>
        <p:spPr bwMode="auto">
          <a:xfrm>
            <a:off x="2711450" y="4251325"/>
            <a:ext cx="5381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 dirty="0">
                <a:solidFill>
                  <a:schemeClr val="accent2"/>
                </a:solidFill>
              </a:rPr>
              <a:t>OCCI</a:t>
            </a:r>
            <a:endParaRPr lang="nl-NL" sz="1100" b="1" dirty="0">
              <a:solidFill>
                <a:schemeClr val="accent2"/>
              </a:solidFill>
            </a:endParaRPr>
          </a:p>
        </p:txBody>
      </p:sp>
      <p:grpSp>
        <p:nvGrpSpPr>
          <p:cNvPr id="13331" name="Group 12"/>
          <p:cNvGrpSpPr>
            <a:grpSpLocks/>
          </p:cNvGrpSpPr>
          <p:nvPr/>
        </p:nvGrpSpPr>
        <p:grpSpPr bwMode="auto">
          <a:xfrm>
            <a:off x="3698875" y="2924175"/>
            <a:ext cx="1593850" cy="876300"/>
            <a:chOff x="3698328" y="2924944"/>
            <a:chExt cx="1593752" cy="875287"/>
          </a:xfrm>
        </p:grpSpPr>
        <p:grpSp>
          <p:nvGrpSpPr>
            <p:cNvPr id="13341" name="Group 17"/>
            <p:cNvGrpSpPr>
              <a:grpSpLocks/>
            </p:cNvGrpSpPr>
            <p:nvPr/>
          </p:nvGrpSpPr>
          <p:grpSpPr bwMode="auto">
            <a:xfrm>
              <a:off x="3698328" y="2924944"/>
              <a:ext cx="1593751" cy="875287"/>
              <a:chOff x="3698328" y="3057769"/>
              <a:chExt cx="1593751" cy="875287"/>
            </a:xfrm>
          </p:grpSpPr>
          <p:pic>
            <p:nvPicPr>
              <p:cNvPr id="13343" name="Picture 6" descr="Helix Nebula Hom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8329" y="3057769"/>
                <a:ext cx="1552575" cy="847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3698328" y="3701549"/>
                <a:ext cx="1593752" cy="231507"/>
              </a:xfrm>
              <a:prstGeom prst="rect">
                <a:avLst/>
              </a:prstGeom>
              <a:solidFill>
                <a:schemeClr val="bg1"/>
              </a:solidFill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500" b="1" dirty="0">
                    <a:solidFill>
                      <a:srgbClr val="0070C0"/>
                    </a:solidFill>
                    <a:latin typeface="+mj-lt"/>
                  </a:rPr>
                  <a:t>BLUE</a:t>
                </a:r>
                <a:r>
                  <a:rPr lang="en-US" sz="15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j-lt"/>
                  </a:rPr>
                  <a:t> </a:t>
                </a:r>
                <a:r>
                  <a:rPr lang="en-US" sz="1500" b="1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BOX</a:t>
                </a:r>
                <a:endParaRPr lang="nl-NL" sz="1200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  <p:pic>
          <p:nvPicPr>
            <p:cNvPr id="1334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0788" y="3573016"/>
              <a:ext cx="581292" cy="21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extBox 36"/>
          <p:cNvSpPr txBox="1"/>
          <p:nvPr/>
        </p:nvSpPr>
        <p:spPr>
          <a:xfrm>
            <a:off x="192088" y="1104900"/>
            <a:ext cx="1571625" cy="307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/>
              <a:t>Customers/Users</a:t>
            </a:r>
            <a:endParaRPr lang="nl-NL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84663" y="2133600"/>
            <a:ext cx="0" cy="657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34" name="TextBox 39"/>
          <p:cNvSpPr txBox="1">
            <a:spLocks noChangeArrowheads="1"/>
          </p:cNvSpPr>
          <p:nvPr/>
        </p:nvSpPr>
        <p:spPr bwMode="auto">
          <a:xfrm>
            <a:off x="4356100" y="2195513"/>
            <a:ext cx="23002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/>
              <a:t>Computing Cluster Deployment</a:t>
            </a:r>
            <a:endParaRPr lang="nl-NL" sz="1100" b="1"/>
          </a:p>
        </p:txBody>
      </p:sp>
      <p:sp>
        <p:nvSpPr>
          <p:cNvPr id="38" name="Rectangle 37"/>
          <p:cNvSpPr/>
          <p:nvPr/>
        </p:nvSpPr>
        <p:spPr>
          <a:xfrm>
            <a:off x="3200400" y="5226050"/>
            <a:ext cx="852488" cy="484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 err="1"/>
              <a:t>RCn</a:t>
            </a:r>
            <a:endParaRPr lang="nl-NL" sz="1000" dirty="0"/>
          </a:p>
        </p:txBody>
      </p:sp>
      <p:sp>
        <p:nvSpPr>
          <p:cNvPr id="39" name="Rounded Rectangle 38"/>
          <p:cNvSpPr/>
          <p:nvPr/>
        </p:nvSpPr>
        <p:spPr>
          <a:xfrm>
            <a:off x="3771900" y="5118100"/>
            <a:ext cx="295275" cy="182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700" dirty="0"/>
              <a:t>OCCI</a:t>
            </a:r>
            <a:endParaRPr lang="nl-NL" sz="700" dirty="0"/>
          </a:p>
        </p:txBody>
      </p:sp>
      <p:sp>
        <p:nvSpPr>
          <p:cNvPr id="8" name="Oval 7"/>
          <p:cNvSpPr/>
          <p:nvPr/>
        </p:nvSpPr>
        <p:spPr>
          <a:xfrm>
            <a:off x="5251450" y="5000625"/>
            <a:ext cx="3883025" cy="93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Commercial Cloud Providers</a:t>
            </a:r>
            <a:endParaRPr lang="nl-NL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68538" y="5445125"/>
            <a:ext cx="71913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40" name="TextBox 24"/>
          <p:cNvSpPr txBox="1">
            <a:spLocks noChangeArrowheads="1"/>
          </p:cNvSpPr>
          <p:nvPr/>
        </p:nvSpPr>
        <p:spPr bwMode="auto">
          <a:xfrm>
            <a:off x="4203650" y="5949280"/>
            <a:ext cx="39687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all connected through GEANT/NREN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932040" y="4437112"/>
            <a:ext cx="5659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chemeClr val="accent2"/>
                </a:solidFill>
              </a:rPr>
              <a:t>API X</a:t>
            </a:r>
            <a:endParaRPr lang="nl-NL" sz="1100" b="1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614000" y="4293096"/>
            <a:ext cx="5608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chemeClr val="accent2"/>
                </a:solidFill>
              </a:rPr>
              <a:t>API Y</a:t>
            </a:r>
            <a:endParaRPr lang="nl-NL" sz="1100" b="1" dirty="0">
              <a:solidFill>
                <a:schemeClr val="accent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4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 co-exist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51309"/>
            <a:ext cx="8352928" cy="4525963"/>
          </a:xfrm>
        </p:spPr>
        <p:txBody>
          <a:bodyPr/>
          <a:lstStyle/>
          <a:p>
            <a:r>
              <a:rPr lang="en-US" sz="2400" dirty="0" smtClean="0"/>
              <a:t>EGI Federated Cloud providers would be visible </a:t>
            </a:r>
            <a:r>
              <a:rPr lang="en-US" sz="2400" dirty="0" smtClean="0"/>
              <a:t>from the marketplace only </a:t>
            </a:r>
            <a:r>
              <a:rPr lang="en-US" sz="2400" dirty="0" smtClean="0"/>
              <a:t>to their users communities</a:t>
            </a:r>
          </a:p>
          <a:p>
            <a:endParaRPr lang="en-US" sz="2400" dirty="0" smtClean="0"/>
          </a:p>
          <a:p>
            <a:r>
              <a:rPr lang="en-US" sz="2400" dirty="0" smtClean="0"/>
              <a:t>Users would be able to </a:t>
            </a:r>
            <a:r>
              <a:rPr lang="en-GB" sz="2400" dirty="0" smtClean="0"/>
              <a:t>seamlessly</a:t>
            </a:r>
            <a:r>
              <a:rPr lang="en-US" sz="2400" dirty="0" smtClean="0"/>
              <a:t> access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heir virtual private cloud 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esources from public (commercial) clouds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 marketplace operator would generate </a:t>
            </a:r>
            <a:r>
              <a:rPr lang="en-US" sz="2400" dirty="0" smtClean="0"/>
              <a:t>revenue </a:t>
            </a:r>
            <a:r>
              <a:rPr lang="en-US" sz="2400" dirty="0" smtClean="0"/>
              <a:t>from volume on commercial providers</a:t>
            </a:r>
          </a:p>
          <a:p>
            <a:pPr lvl="1"/>
            <a:r>
              <a:rPr lang="en-US" sz="2000" dirty="0" smtClean="0"/>
              <a:t>Fee for brokering services on the “virtual private cloud” may apply (depending on volume of purchased resources)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06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HNX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4525963"/>
          </a:xfrm>
        </p:spPr>
        <p:txBody>
          <a:bodyPr/>
          <a:lstStyle/>
          <a:p>
            <a:r>
              <a:rPr lang="en-GB" sz="2800" dirty="0" smtClean="0"/>
              <a:t>For </a:t>
            </a:r>
            <a:r>
              <a:rPr lang="en-GB" sz="2800" dirty="0" err="1" smtClean="0"/>
              <a:t>EGI.eu</a:t>
            </a:r>
            <a:endParaRPr lang="en-GB" sz="2800" dirty="0" smtClean="0"/>
          </a:p>
          <a:p>
            <a:pPr lvl="1"/>
            <a:r>
              <a:rPr lang="en-GB" sz="2400" dirty="0" smtClean="0"/>
              <a:t>Single point of contact for EGI Federated Cloud in HNX</a:t>
            </a:r>
          </a:p>
          <a:p>
            <a:pPr lvl="1"/>
            <a:r>
              <a:rPr lang="en-GB" sz="2400" dirty="0" smtClean="0"/>
              <a:t>Ensure technical, organisational and legal interoperability with commercial providers of </a:t>
            </a:r>
            <a:r>
              <a:rPr lang="en-GB" sz="2400" dirty="0" smtClean="0"/>
              <a:t>HNX</a:t>
            </a:r>
            <a:endParaRPr lang="en-GB" sz="2400" dirty="0" smtClean="0"/>
          </a:p>
          <a:p>
            <a:r>
              <a:rPr lang="en-GB" sz="2800" dirty="0" smtClean="0"/>
              <a:t>For EGI Federated Cloud resource provider</a:t>
            </a:r>
          </a:p>
          <a:p>
            <a:pPr lvl="1"/>
            <a:r>
              <a:rPr lang="en-GB" sz="2400" dirty="0" smtClean="0"/>
              <a:t>Private provider</a:t>
            </a:r>
          </a:p>
          <a:p>
            <a:pPr lvl="1"/>
            <a:r>
              <a:rPr lang="en-GB" sz="2400" dirty="0" smtClean="0"/>
              <a:t>Opportunity </a:t>
            </a:r>
            <a:r>
              <a:rPr lang="en-GB" sz="2400" dirty="0" smtClean="0"/>
              <a:t>to let users scale-out to commercial providers in </a:t>
            </a:r>
            <a:r>
              <a:rPr lang="en-GB" sz="2400" dirty="0" smtClean="0"/>
              <a:t>HNX</a:t>
            </a:r>
          </a:p>
          <a:p>
            <a:r>
              <a:rPr lang="en-GB" sz="2800" dirty="0" smtClean="0"/>
              <a:t>EGI is more than </a:t>
            </a:r>
            <a:r>
              <a:rPr lang="en-GB" sz="2800" dirty="0" err="1" smtClean="0"/>
              <a:t>IaaS</a:t>
            </a:r>
            <a:r>
              <a:rPr lang="en-GB" sz="2800" dirty="0" smtClean="0"/>
              <a:t> provider</a:t>
            </a:r>
          </a:p>
          <a:p>
            <a:pPr lvl="1"/>
            <a:r>
              <a:rPr lang="en-GB" sz="2400" dirty="0" smtClean="0"/>
              <a:t>Higher level services (human/tech) could be offered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 smtClean="0"/>
          </a:p>
          <a:p>
            <a:pPr lvl="1"/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4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268760"/>
            <a:ext cx="7884368" cy="5184576"/>
          </a:xfrm>
        </p:spPr>
        <p:txBody>
          <a:bodyPr/>
          <a:lstStyle/>
          <a:p>
            <a:r>
              <a:rPr lang="en-US" sz="2400" dirty="0" smtClean="0"/>
              <a:t>Cloud Computing: </a:t>
            </a:r>
            <a:endParaRPr lang="en-US" sz="2400" dirty="0" smtClean="0"/>
          </a:p>
          <a:p>
            <a:pPr lvl="1"/>
            <a:r>
              <a:rPr lang="en-US" sz="2000" dirty="0" smtClean="0"/>
              <a:t>Technology and new </a:t>
            </a:r>
            <a:r>
              <a:rPr lang="en-US" sz="2000" dirty="0" smtClean="0"/>
              <a:t>business models (</a:t>
            </a:r>
            <a:r>
              <a:rPr lang="en-US" sz="2000" dirty="0" err="1" smtClean="0"/>
              <a:t>XaaS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CAPEX (hardware) -&gt; OPEX (services)</a:t>
            </a:r>
          </a:p>
          <a:p>
            <a:r>
              <a:rPr lang="en-US" sz="2400" dirty="0" smtClean="0"/>
              <a:t>EGI Federated Cloud</a:t>
            </a:r>
          </a:p>
          <a:p>
            <a:pPr lvl="1"/>
            <a:r>
              <a:rPr lang="en-US" sz="2000" dirty="0" smtClean="0"/>
              <a:t>Technology and business model change</a:t>
            </a:r>
          </a:p>
          <a:p>
            <a:pPr lvl="1"/>
            <a:r>
              <a:rPr lang="en-US" sz="2000" dirty="0" smtClean="0"/>
              <a:t>All to be able to attach a price to provided services</a:t>
            </a:r>
            <a:endParaRPr lang="en-US" sz="2000" dirty="0" smtClean="0"/>
          </a:p>
          <a:p>
            <a:r>
              <a:rPr lang="en-US" sz="2400" dirty="0"/>
              <a:t>Funding streams are </a:t>
            </a:r>
            <a:r>
              <a:rPr lang="en-US" sz="2400" dirty="0" smtClean="0"/>
              <a:t>evolving</a:t>
            </a:r>
          </a:p>
          <a:p>
            <a:pPr lvl="1"/>
            <a:r>
              <a:rPr lang="en-US" sz="2000" dirty="0" smtClean="0"/>
              <a:t>Are we able to bid for cloud services?</a:t>
            </a:r>
            <a:endParaRPr lang="en-US" sz="2000" dirty="0" smtClean="0"/>
          </a:p>
          <a:p>
            <a:r>
              <a:rPr lang="en-US" sz="2400" dirty="0" smtClean="0"/>
              <a:t>EGI Federated Cloud in HNX</a:t>
            </a:r>
          </a:p>
          <a:p>
            <a:pPr lvl="1"/>
            <a:r>
              <a:rPr lang="en-US" sz="2000" dirty="0" smtClean="0"/>
              <a:t>Hybrid cloud </a:t>
            </a:r>
            <a:r>
              <a:rPr lang="en-US" sz="2000" dirty="0" smtClean="0"/>
              <a:t>model is a good use case</a:t>
            </a:r>
            <a:endParaRPr lang="en-US" sz="2000" dirty="0"/>
          </a:p>
          <a:p>
            <a:pPr lvl="1"/>
            <a:r>
              <a:rPr lang="en-US" sz="2000" dirty="0" smtClean="0"/>
              <a:t>Other opportunities to explore (offering EGI valued added services)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9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6176" y="2780928"/>
            <a:ext cx="2376263" cy="8651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You!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18096"/>
            <a:ext cx="5112568" cy="511256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2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summarise the current roles and potential </a:t>
            </a:r>
            <a:r>
              <a:rPr lang="en-GB" dirty="0" smtClean="0">
                <a:solidFill>
                  <a:srgbClr val="558ED5"/>
                </a:solidFill>
              </a:rPr>
              <a:t>business models </a:t>
            </a:r>
            <a:r>
              <a:rPr lang="en-GB" dirty="0" smtClean="0"/>
              <a:t>in the </a:t>
            </a:r>
            <a:r>
              <a:rPr lang="en-GB" dirty="0" smtClean="0">
                <a:solidFill>
                  <a:srgbClr val="558ED5"/>
                </a:solidFill>
              </a:rPr>
              <a:t>EGI Federated Cloud for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IaaS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 smtClean="0">
                <a:solidFill>
                  <a:srgbClr val="558ED5"/>
                </a:solidFill>
              </a:rPr>
              <a:t>position EGI </a:t>
            </a:r>
            <a:r>
              <a:rPr lang="en-GB" dirty="0" smtClean="0"/>
              <a:t>Federated Cloud actors in relationships with the </a:t>
            </a:r>
            <a:r>
              <a:rPr lang="en-GB" dirty="0" smtClean="0">
                <a:solidFill>
                  <a:srgbClr val="558ED5"/>
                </a:solidFill>
              </a:rPr>
              <a:t>Helix Nebula </a:t>
            </a:r>
            <a:r>
              <a:rPr lang="en-GB" dirty="0" smtClean="0">
                <a:solidFill>
                  <a:srgbClr val="558ED5"/>
                </a:solidFill>
              </a:rPr>
              <a:t>Marketplace (HNX)</a:t>
            </a:r>
            <a:endParaRPr lang="en-GB" dirty="0">
              <a:solidFill>
                <a:srgbClr val="558ED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412776"/>
            <a:ext cx="8435280" cy="4525963"/>
          </a:xfrm>
        </p:spPr>
        <p:txBody>
          <a:bodyPr/>
          <a:lstStyle/>
          <a:p>
            <a:r>
              <a:rPr lang="en-US" dirty="0" smtClean="0"/>
              <a:t>EGI Federated Cloud</a:t>
            </a:r>
          </a:p>
          <a:p>
            <a:pPr lvl="1"/>
            <a:r>
              <a:rPr lang="en-US" dirty="0" smtClean="0"/>
              <a:t>Role of publicly-funded resource </a:t>
            </a:r>
            <a:r>
              <a:rPr lang="en-US" dirty="0" smtClean="0"/>
              <a:t>providers</a:t>
            </a:r>
            <a:endParaRPr lang="en-US" dirty="0" smtClean="0"/>
          </a:p>
          <a:p>
            <a:pPr lvl="1"/>
            <a:r>
              <a:rPr lang="en-US" dirty="0" smtClean="0"/>
              <a:t>Role of commercial </a:t>
            </a:r>
            <a:r>
              <a:rPr lang="en-US" dirty="0" smtClean="0"/>
              <a:t>providers</a:t>
            </a:r>
            <a:endParaRPr lang="en-US" dirty="0" smtClean="0"/>
          </a:p>
          <a:p>
            <a:pPr lvl="1"/>
            <a:r>
              <a:rPr lang="en-US" dirty="0"/>
              <a:t>Role of </a:t>
            </a:r>
            <a:r>
              <a:rPr lang="en-US" dirty="0" err="1" smtClean="0"/>
              <a:t>EGI.eu</a:t>
            </a:r>
            <a:endParaRPr lang="en-US" dirty="0" smtClean="0"/>
          </a:p>
          <a:p>
            <a:pPr lvl="1"/>
            <a:r>
              <a:rPr lang="en-US" dirty="0" smtClean="0"/>
              <a:t>Pricing Schemes</a:t>
            </a:r>
          </a:p>
          <a:p>
            <a:r>
              <a:rPr lang="en-US" dirty="0" smtClean="0"/>
              <a:t>Helix Nebula Marketplace (HNX)</a:t>
            </a:r>
          </a:p>
          <a:p>
            <a:pPr lvl="1"/>
            <a:r>
              <a:rPr lang="en-US" dirty="0" smtClean="0"/>
              <a:t>Role of </a:t>
            </a:r>
            <a:r>
              <a:rPr lang="en-US" dirty="0" err="1" smtClean="0"/>
              <a:t>EGI.eu</a:t>
            </a:r>
            <a:endParaRPr lang="en-US" dirty="0" smtClean="0"/>
          </a:p>
          <a:p>
            <a:pPr lvl="1"/>
            <a:r>
              <a:rPr lang="en-US" dirty="0"/>
              <a:t>Role of </a:t>
            </a:r>
            <a:r>
              <a:rPr lang="en-US" dirty="0" smtClean="0"/>
              <a:t>EGI publicly</a:t>
            </a:r>
            <a:r>
              <a:rPr lang="en-US" dirty="0"/>
              <a:t>-funded resource </a:t>
            </a:r>
            <a:r>
              <a:rPr lang="en-US" dirty="0" smtClean="0"/>
              <a:t>providers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7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525963"/>
          </a:xfrm>
        </p:spPr>
        <p:txBody>
          <a:bodyPr/>
          <a:lstStyle/>
          <a:p>
            <a:r>
              <a:rPr lang="en-US" sz="2800" dirty="0" smtClean="0"/>
              <a:t>With Cloud Computing, funding is shifting</a:t>
            </a:r>
          </a:p>
          <a:p>
            <a:pPr lvl="1"/>
            <a:r>
              <a:rPr lang="en-US" sz="2400" dirty="0" smtClean="0"/>
              <a:t>From CAPEX to </a:t>
            </a:r>
            <a:r>
              <a:rPr lang="en-US" sz="2400" dirty="0" smtClean="0"/>
              <a:t>OPEX</a:t>
            </a:r>
          </a:p>
          <a:p>
            <a:pPr lvl="1"/>
            <a:r>
              <a:rPr lang="en-US" sz="2400" dirty="0" smtClean="0"/>
              <a:t>User communities shifting from procuring hardware to procuring cloud services</a:t>
            </a:r>
            <a:endParaRPr lang="en-US" sz="2400" dirty="0" smtClean="0"/>
          </a:p>
          <a:p>
            <a:pPr lvl="1"/>
            <a:r>
              <a:rPr lang="en-US" sz="2400" dirty="0" smtClean="0"/>
              <a:t>For large procurements, Invitation </a:t>
            </a:r>
            <a:r>
              <a:rPr lang="en-US" sz="2400" dirty="0" smtClean="0"/>
              <a:t>To Tenders (ITT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800" dirty="0" smtClean="0"/>
              <a:t>Impact on Resource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	</a:t>
            </a:r>
          </a:p>
          <a:p>
            <a:pPr lvl="1"/>
            <a:r>
              <a:rPr lang="en-US" sz="2400" dirty="0" smtClean="0"/>
              <a:t>Less direct funding to procure </a:t>
            </a:r>
            <a:r>
              <a:rPr lang="en-US" sz="2400" dirty="0" smtClean="0"/>
              <a:t>hardware in the horizon</a:t>
            </a:r>
            <a:endParaRPr lang="en-US" sz="2400" dirty="0" smtClean="0"/>
          </a:p>
          <a:p>
            <a:pPr lvl="1"/>
            <a:r>
              <a:rPr lang="en-US" sz="2400" dirty="0" smtClean="0"/>
              <a:t>Need </a:t>
            </a:r>
            <a:r>
              <a:rPr lang="en-US" sz="2400" dirty="0" smtClean="0"/>
              <a:t>to: </a:t>
            </a:r>
            <a:endParaRPr lang="en-US" sz="2400" dirty="0" smtClean="0"/>
          </a:p>
          <a:p>
            <a:pPr lvl="2"/>
            <a:r>
              <a:rPr lang="en-US" sz="2000" dirty="0"/>
              <a:t>Define prices for services (see </a:t>
            </a:r>
            <a:r>
              <a:rPr lang="en-US" sz="2000" dirty="0">
                <a:hlinkClick r:id="rId2"/>
              </a:rPr>
              <a:t>http://efiscal.eu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experience)</a:t>
            </a:r>
            <a:endParaRPr lang="en-US" sz="2000" dirty="0" smtClean="0"/>
          </a:p>
          <a:p>
            <a:pPr lvl="2"/>
            <a:r>
              <a:rPr lang="en-US" sz="2000" dirty="0"/>
              <a:t>Define formal contracts, </a:t>
            </a:r>
            <a:r>
              <a:rPr lang="en-US" sz="2000" dirty="0" err="1"/>
              <a:t>terms&amp;conditions</a:t>
            </a:r>
            <a:r>
              <a:rPr lang="en-US" sz="2000" dirty="0"/>
              <a:t>, etc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2"/>
            <a:r>
              <a:rPr lang="en-US" sz="2000" dirty="0" smtClean="0"/>
              <a:t>Become </a:t>
            </a:r>
            <a:r>
              <a:rPr lang="en-US" sz="2000" dirty="0" smtClean="0"/>
              <a:t>a service provider </a:t>
            </a:r>
            <a:r>
              <a:rPr lang="en-US" sz="2000" dirty="0" smtClean="0"/>
              <a:t>able to sell services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6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1556792"/>
            <a:ext cx="216024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National </a:t>
            </a:r>
            <a:r>
              <a:rPr lang="en-US" dirty="0"/>
              <a:t>researchers, their international collaborators (e.g., within ESFRI</a:t>
            </a:r>
            <a:r>
              <a:rPr lang="en-US" dirty="0" smtClean="0"/>
              <a:t>)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1556792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483768" y="1556792"/>
            <a:ext cx="2376264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IaaS</a:t>
            </a:r>
            <a:r>
              <a:rPr lang="en-US" dirty="0" smtClean="0"/>
              <a:t> Cloud Compute</a:t>
            </a:r>
          </a:p>
          <a:p>
            <a:pPr algn="ctr"/>
            <a:r>
              <a:rPr lang="en-US" dirty="0" err="1"/>
              <a:t>IaaS</a:t>
            </a:r>
            <a:r>
              <a:rPr lang="en-US" dirty="0"/>
              <a:t> Cloud </a:t>
            </a:r>
            <a:r>
              <a:rPr lang="en-US" dirty="0" smtClean="0"/>
              <a:t>Storage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SLA 70</a:t>
            </a:r>
            <a:r>
              <a:rPr lang="en-US" dirty="0" smtClean="0">
                <a:solidFill>
                  <a:schemeClr val="tx1"/>
                </a:solidFill>
              </a:rPr>
              <a:t>% -&gt; 80%-85%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Penalty is removal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Guaranteed quota vs. Opportunistic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1800" y="1556792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932040" y="1556792"/>
            <a:ext cx="216024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Free for users</a:t>
            </a: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Public funding for capacity building or from projects</a:t>
            </a:r>
          </a:p>
          <a:p>
            <a:pPr algn="ctr"/>
            <a:endParaRPr lang="en-US" dirty="0" smtClean="0">
              <a:solidFill>
                <a:srgbClr val="376092"/>
              </a:solidFill>
            </a:endParaRPr>
          </a:p>
          <a:p>
            <a:pPr algn="ctr"/>
            <a:endParaRPr lang="en-US" dirty="0">
              <a:solidFill>
                <a:srgbClr val="376092"/>
              </a:solidFill>
            </a:endParaRPr>
          </a:p>
          <a:p>
            <a:pPr algn="ctr"/>
            <a:endParaRPr lang="en-US" dirty="0" smtClean="0">
              <a:solidFill>
                <a:srgbClr val="376092"/>
              </a:solidFill>
            </a:endParaRPr>
          </a:p>
          <a:p>
            <a:pPr algn="ctr"/>
            <a:endParaRPr lang="en-US" dirty="0">
              <a:solidFill>
                <a:srgbClr val="37609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20072" y="1556792"/>
            <a:ext cx="1152128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4000" dirty="0"/>
              <a:t>EGI Federated Cloud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Role of publicly-funded provider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51520" y="5085184"/>
            <a:ext cx="684076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Excellent Science, Research and Innovation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3528" y="5085184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3645024"/>
            <a:ext cx="183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+ Others (policy limitations may apply)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8064" y="3657798"/>
            <a:ext cx="1763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Direct charge to users or employing organisation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271792" y="2348880"/>
            <a:ext cx="1692696" cy="3096344"/>
          </a:xfrm>
          <a:prstGeom prst="wedgeRoundRectCallout">
            <a:avLst>
              <a:gd name="adj1" fmla="val -76189"/>
              <a:gd name="adj2" fmla="val 1461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Pay-for-Use proof of concept being funded during the last part of EGI-</a:t>
            </a:r>
            <a:r>
              <a:rPr lang="en-US" dirty="0" err="1" smtClean="0"/>
              <a:t>InSPIRE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RCs are expressing interest to participate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36304" y="4078813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ifferent SLAs may apply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8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6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1412776"/>
            <a:ext cx="216024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EGI User Communities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9552" y="1412776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483768" y="1412776"/>
            <a:ext cx="252028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IaaS</a:t>
            </a:r>
            <a:r>
              <a:rPr lang="en-US" dirty="0" smtClean="0"/>
              <a:t> </a:t>
            </a:r>
            <a:r>
              <a:rPr lang="en-US" dirty="0" smtClean="0"/>
              <a:t>Cloud Compute</a:t>
            </a:r>
          </a:p>
          <a:p>
            <a:pPr algn="ctr"/>
            <a:r>
              <a:rPr lang="en-US" dirty="0" err="1" smtClean="0"/>
              <a:t>IaaS</a:t>
            </a:r>
            <a:r>
              <a:rPr lang="en-US" dirty="0" smtClean="0"/>
              <a:t> Cloud Storage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Unused capacity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Guaranteed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SLA 99.9%-100%</a:t>
            </a:r>
          </a:p>
          <a:p>
            <a:pPr algn="ctr"/>
            <a:endParaRPr lang="en-US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2771800" y="1412776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076056" y="1412776"/>
            <a:ext cx="216024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76092"/>
                </a:solidFill>
              </a:rPr>
              <a:t>Free for users</a:t>
            </a:r>
          </a:p>
          <a:p>
            <a:pPr algn="ctr"/>
            <a:endParaRPr lang="en-US" dirty="0">
              <a:solidFill>
                <a:srgbClr val="376092"/>
              </a:solidFill>
            </a:endParaRPr>
          </a:p>
          <a:p>
            <a:pPr algn="ctr"/>
            <a:r>
              <a:rPr lang="en-US" dirty="0" smtClean="0">
                <a:solidFill>
                  <a:srgbClr val="C0504D"/>
                </a:solidFill>
              </a:rPr>
              <a:t>Direct charge to users or employing institutions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64088" y="1412776"/>
            <a:ext cx="1152128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4000" dirty="0"/>
              <a:t>EGI Federated Cloud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Role of commercial provider</a:t>
            </a:r>
            <a:endParaRPr lang="en-US" dirty="0"/>
          </a:p>
        </p:txBody>
      </p:sp>
      <p:pic>
        <p:nvPicPr>
          <p:cNvPr id="18" name="Picture 17" descr="Description: Description: cid:part1.04080503.01010203@100percentit.com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1422443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483768" y="5445224"/>
            <a:ext cx="5739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commercial provider part of EGI Federated Cloud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5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Resource Pricing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txBody>
          <a:bodyPr>
            <a:normAutofit fontScale="62500" lnSpcReduction="20000"/>
          </a:bodyPr>
          <a:lstStyle/>
          <a:p>
            <a:r>
              <a:rPr lang="en-US" sz="3300" b="1" dirty="0" smtClean="0"/>
              <a:t>Free at the point of use </a:t>
            </a:r>
            <a:endParaRPr lang="en-US" sz="3300" dirty="0"/>
          </a:p>
          <a:p>
            <a:pPr lvl="1"/>
            <a:r>
              <a:rPr lang="en-US" dirty="0" smtClean="0"/>
              <a:t>Usually from publicly funded providers, limited SLAs</a:t>
            </a:r>
            <a:endParaRPr lang="en-US" dirty="0"/>
          </a:p>
          <a:p>
            <a:r>
              <a:rPr lang="en-US" b="1" dirty="0"/>
              <a:t>Spot Market / </a:t>
            </a:r>
            <a:r>
              <a:rPr lang="en-US" b="1" dirty="0" smtClean="0"/>
              <a:t>Surplus </a:t>
            </a:r>
            <a:r>
              <a:rPr lang="en-US" b="1" dirty="0"/>
              <a:t>capacity pricing </a:t>
            </a:r>
            <a:r>
              <a:rPr lang="en-US" b="1" dirty="0" smtClean="0"/>
              <a:t>model</a:t>
            </a:r>
          </a:p>
          <a:p>
            <a:pPr lvl="1"/>
            <a:r>
              <a:rPr lang="en-US" dirty="0" smtClean="0"/>
              <a:t>Spare resources made available at a discounted rate or for free</a:t>
            </a:r>
          </a:p>
          <a:p>
            <a:pPr lvl="1"/>
            <a:r>
              <a:rPr lang="en-US" dirty="0" smtClean="0"/>
              <a:t>When full pay customer arrives, resource removed, data lost unless saved on non-spot price storage</a:t>
            </a:r>
            <a:endParaRPr lang="en-US" sz="2100" b="1" dirty="0" smtClean="0"/>
          </a:p>
          <a:p>
            <a:r>
              <a:rPr lang="en-US" sz="3300" b="1" dirty="0" smtClean="0"/>
              <a:t>Pay-as-you-go </a:t>
            </a:r>
          </a:p>
          <a:p>
            <a:pPr lvl="1"/>
            <a:r>
              <a:rPr lang="en-US" dirty="0" smtClean="0"/>
              <a:t>Fixed </a:t>
            </a:r>
            <a:r>
              <a:rPr lang="en-US" dirty="0"/>
              <a:t>price per unit </a:t>
            </a:r>
            <a:r>
              <a:rPr lang="en-US" dirty="0" smtClean="0"/>
              <a:t>consumed, Users </a:t>
            </a:r>
            <a:r>
              <a:rPr lang="en-US" dirty="0"/>
              <a:t>pay for what they use, when they use it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are not guaranteed to be available when users need </a:t>
            </a:r>
            <a:r>
              <a:rPr lang="en-US" dirty="0" smtClean="0"/>
              <a:t>them</a:t>
            </a:r>
            <a:endParaRPr lang="en-US" sz="2100" b="1" dirty="0" smtClean="0"/>
          </a:p>
          <a:p>
            <a:r>
              <a:rPr lang="en-US" sz="3300" b="1" dirty="0" smtClean="0"/>
              <a:t>Wholesale </a:t>
            </a:r>
            <a:r>
              <a:rPr lang="en-US" sz="3300" b="1" dirty="0" smtClean="0"/>
              <a:t>/ </a:t>
            </a:r>
            <a:r>
              <a:rPr lang="en-US" sz="3300" b="1" dirty="0"/>
              <a:t>Fixed price reserved </a:t>
            </a:r>
            <a:r>
              <a:rPr lang="en-US" sz="3300" b="1" dirty="0" smtClean="0"/>
              <a:t>instance</a:t>
            </a:r>
          </a:p>
          <a:p>
            <a:pPr lvl="1"/>
            <a:r>
              <a:rPr lang="en-US" dirty="0" smtClean="0"/>
              <a:t>Pay </a:t>
            </a:r>
            <a:r>
              <a:rPr lang="en-US" dirty="0"/>
              <a:t>in advance for a bundle of resources per </a:t>
            </a:r>
            <a:r>
              <a:rPr lang="en-US" dirty="0" smtClean="0"/>
              <a:t>month, guaranteed </a:t>
            </a:r>
            <a:r>
              <a:rPr lang="en-US" dirty="0"/>
              <a:t>availability </a:t>
            </a:r>
            <a:endParaRPr lang="en-US" dirty="0" smtClean="0"/>
          </a:p>
          <a:p>
            <a:pPr lvl="1"/>
            <a:r>
              <a:rPr lang="en-US" dirty="0" smtClean="0"/>
              <a:t>Wholesale </a:t>
            </a:r>
            <a:r>
              <a:rPr lang="en-US" dirty="0"/>
              <a:t>discounts from Pay As You Go price</a:t>
            </a:r>
          </a:p>
          <a:p>
            <a:pPr lvl="1"/>
            <a:r>
              <a:rPr lang="en-US" dirty="0" smtClean="0"/>
              <a:t>No carry </a:t>
            </a:r>
            <a:r>
              <a:rPr lang="en-US" dirty="0"/>
              <a:t>over unused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possible to convert a longer contract into a capital </a:t>
            </a:r>
            <a:r>
              <a:rPr lang="en-US" dirty="0" smtClean="0"/>
              <a:t>item</a:t>
            </a:r>
          </a:p>
          <a:p>
            <a:r>
              <a:rPr lang="en-US" b="1" dirty="0"/>
              <a:t>Wholesale with bursting / Fixed price reserved instance with bursting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per wholesale but with the option to burst beyond pre-paid allowance at a higher tier of standard Pay As You Go </a:t>
            </a:r>
            <a:r>
              <a:rPr lang="en-US" dirty="0" smtClean="0"/>
              <a:t>rates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8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520" y="1556792"/>
            <a:ext cx="216024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NGIs/RCs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International research collaborations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9552" y="1556792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483768" y="1556792"/>
            <a:ext cx="2376264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High-level strategy, policy development, marketing, community building 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Advisor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1800" y="1556792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932040" y="1556792"/>
            <a:ext cx="2160240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Membership fees, EC projects</a:t>
            </a:r>
          </a:p>
          <a:p>
            <a:pPr algn="ctr"/>
            <a:endParaRPr lang="en-US" dirty="0">
              <a:solidFill>
                <a:srgbClr val="376092"/>
              </a:solidFill>
            </a:endParaRPr>
          </a:p>
          <a:p>
            <a:pPr algn="ctr"/>
            <a:endParaRPr lang="en-US" dirty="0" smtClean="0">
              <a:solidFill>
                <a:srgbClr val="376092"/>
              </a:solidFill>
            </a:endParaRPr>
          </a:p>
          <a:p>
            <a:pPr algn="ctr"/>
            <a:endParaRPr lang="en-US" dirty="0">
              <a:solidFill>
                <a:srgbClr val="376092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EC </a:t>
            </a:r>
            <a:r>
              <a:rPr lang="en-US" dirty="0" smtClean="0">
                <a:solidFill>
                  <a:srgbClr val="000000"/>
                </a:solidFill>
              </a:rPr>
              <a:t>projects</a:t>
            </a:r>
            <a:endParaRPr lang="en-US" dirty="0">
              <a:solidFill>
                <a:srgbClr val="C0504D"/>
              </a:solidFill>
            </a:endParaRPr>
          </a:p>
          <a:p>
            <a:pPr algn="ctr"/>
            <a:endParaRPr lang="en-US" dirty="0" smtClean="0">
              <a:solidFill>
                <a:srgbClr val="C0504D"/>
              </a:solidFill>
            </a:endParaRPr>
          </a:p>
          <a:p>
            <a:pPr algn="ctr"/>
            <a:endParaRPr lang="en-US" dirty="0">
              <a:solidFill>
                <a:srgbClr val="C0504D"/>
              </a:solidFill>
            </a:endParaRPr>
          </a:p>
          <a:p>
            <a:pPr algn="ctr"/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20072" y="1556792"/>
            <a:ext cx="1152128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4000" dirty="0"/>
              <a:t>EGI Federated Cloud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Role of </a:t>
            </a:r>
            <a:r>
              <a:rPr lang="en-US" sz="2800" dirty="0" err="1" smtClean="0"/>
              <a:t>EGI.eu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51520" y="5085184"/>
            <a:ext cx="6840760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Excellent Science, Research and Innovation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5536" y="5085184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3740839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+mj-lt"/>
              </a:rPr>
              <a:t>Matchmaker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latin typeface="+mj-lt"/>
              </a:rPr>
              <a:t>Trusted 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Third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Party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latin typeface="+mj-lt"/>
              </a:rPr>
              <a:t>One 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Stop Shop</a:t>
            </a:r>
          </a:p>
          <a:p>
            <a:pPr algn="ctr"/>
            <a:endParaRPr lang="en-US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364502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+mj-lt"/>
              </a:rPr>
              <a:t>Direct charging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latin typeface="+mj-lt"/>
              </a:rPr>
              <a:t>% from providers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latin typeface="+mj-lt"/>
              </a:rPr>
              <a:t>Membership fees</a:t>
            </a:r>
            <a:endParaRPr lang="en-US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5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Federated Cloud - business models and role in HNX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41672"/>
              </p:ext>
            </p:extLst>
          </p:nvPr>
        </p:nvGraphicFramePr>
        <p:xfrm>
          <a:off x="107504" y="1484784"/>
          <a:ext cx="8964488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38859"/>
                <a:gridCol w="916979"/>
                <a:gridCol w="1184522"/>
                <a:gridCol w="1152128"/>
                <a:gridCol w="838112"/>
                <a:gridCol w="1322128"/>
                <a:gridCol w="10436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Certification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Consultancy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Allocation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Accounting Reports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Invoicing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Invisible</a:t>
                      </a:r>
                      <a:r>
                        <a:rPr lang="en-US" sz="1600" baseline="0" dirty="0" smtClean="0">
                          <a:solidFill>
                            <a:srgbClr val="000090"/>
                          </a:solidFill>
                        </a:rPr>
                        <a:t> Federator</a:t>
                      </a:r>
                      <a:endParaRPr lang="en-US" sz="1600" dirty="0" smtClean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Advisor</a:t>
                      </a:r>
                      <a:endParaRPr lang="en-US" sz="16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Matchmaker</a:t>
                      </a:r>
                      <a:endParaRPr lang="en-US" sz="16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Trusted</a:t>
                      </a:r>
                      <a:r>
                        <a:rPr lang="en-US" sz="1600" baseline="0" dirty="0" smtClean="0">
                          <a:solidFill>
                            <a:srgbClr val="000090"/>
                          </a:solidFill>
                        </a:rPr>
                        <a:t> Third Party</a:t>
                      </a:r>
                      <a:endParaRPr lang="en-US" sz="16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One Stop Shop</a:t>
                      </a:r>
                      <a:endParaRPr lang="en-US" sz="16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9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00009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4000" dirty="0"/>
              <a:t>EGI Federated Cloud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Role of </a:t>
            </a:r>
            <a:r>
              <a:rPr lang="en-US" sz="2800" dirty="0" err="1" smtClean="0"/>
              <a:t>EGI.eu</a:t>
            </a:r>
            <a:r>
              <a:rPr lang="en-US" sz="2800" dirty="0" smtClean="0"/>
              <a:t> versus Customers/Users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22920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Each role has different implications in the functions and structure of the </a:t>
            </a:r>
            <a:r>
              <a:rPr lang="en-US" dirty="0" err="1" smtClean="0"/>
              <a:t>EGI.eu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Which future role for </a:t>
            </a:r>
            <a:r>
              <a:rPr lang="en-US" dirty="0" err="1" smtClean="0">
                <a:solidFill>
                  <a:schemeClr val="tx2"/>
                </a:solidFill>
              </a:rPr>
              <a:t>EGI.eu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7440</TotalTime>
  <Words>1098</Words>
  <Application>Microsoft Macintosh PowerPoint</Application>
  <PresentationFormat>On-screen Show (4:3)</PresentationFormat>
  <Paragraphs>263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EGI Federated Cloud  business models and role in HNX</vt:lpstr>
      <vt:lpstr>Objectives</vt:lpstr>
      <vt:lpstr>Outline</vt:lpstr>
      <vt:lpstr>Change of Funding</vt:lpstr>
      <vt:lpstr>EGI Federated Cloud Role of publicly-funded provider</vt:lpstr>
      <vt:lpstr>EGI Federated Cloud Role of commercial provider</vt:lpstr>
      <vt:lpstr>Resource Pricing</vt:lpstr>
      <vt:lpstr>EGI Federated Cloud Role of EGI.eu</vt:lpstr>
      <vt:lpstr>EGI Federated Cloud Role of EGI.eu versus Customers/Users</vt:lpstr>
      <vt:lpstr>PowerPoint Presentation</vt:lpstr>
      <vt:lpstr>Use Case: Hybrid Cloud</vt:lpstr>
      <vt:lpstr>Helix Nebula Marketplace Hybrid Cloud Use Case</vt:lpstr>
      <vt:lpstr>How to co-exist </vt:lpstr>
      <vt:lpstr>Roles in HNX</vt:lpstr>
      <vt:lpstr>Summary</vt:lpstr>
      <vt:lpstr>Thank You!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171</cp:revision>
  <dcterms:created xsi:type="dcterms:W3CDTF">2010-09-03T12:01:03Z</dcterms:created>
  <dcterms:modified xsi:type="dcterms:W3CDTF">2013-12-05T12:06:32Z</dcterms:modified>
</cp:coreProperties>
</file>