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sldIdLst>
    <p:sldId id="256" r:id="rId2"/>
    <p:sldId id="297" r:id="rId3"/>
    <p:sldId id="286" r:id="rId4"/>
    <p:sldId id="299" r:id="rId5"/>
    <p:sldId id="301" r:id="rId6"/>
    <p:sldId id="306" r:id="rId7"/>
    <p:sldId id="300" r:id="rId8"/>
    <p:sldId id="307" r:id="rId9"/>
    <p:sldId id="303" r:id="rId10"/>
    <p:sldId id="304" r:id="rId11"/>
    <p:sldId id="305" r:id="rId12"/>
    <p:sldId id="302" r:id="rId13"/>
    <p:sldId id="316" r:id="rId14"/>
    <p:sldId id="308" r:id="rId15"/>
    <p:sldId id="309" r:id="rId16"/>
    <p:sldId id="310" r:id="rId17"/>
    <p:sldId id="313" r:id="rId18"/>
    <p:sldId id="311" r:id="rId19"/>
    <p:sldId id="315" r:id="rId20"/>
    <p:sldId id="314" r:id="rId21"/>
    <p:sldId id="298" r:id="rId22"/>
    <p:sldId id="27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002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Excluding W-</a:t>
            </a:r>
            <a:r>
              <a:rPr lang="en-US" dirty="0" err="1" smtClean="0"/>
              <a:t>enmr</a:t>
            </a:r>
            <a:r>
              <a:rPr lang="en-US" dirty="0" smtClean="0"/>
              <a:t> the other are new user communities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14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15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16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17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18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19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20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01/03/09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92055-C985-42ED-897D-7E5888DB5BA6}" type="slidenum">
              <a:rPr lang="it-IT"/>
              <a:pPr/>
              <a:t>21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ucst@egi.eu" TargetMode="External"/><Relationship Id="rId2" Type="http://schemas.openxmlformats.org/officeDocument/2006/relationships/hyperlink" Target="http://go.egi.eu/fedclou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35696" y="2276872"/>
            <a:ext cx="7200800" cy="1470025"/>
          </a:xfrm>
        </p:spPr>
        <p:txBody>
          <a:bodyPr/>
          <a:lstStyle/>
          <a:p>
            <a:r>
              <a:rPr lang="en-GB" sz="3200" dirty="0"/>
              <a:t>Service provisioning models: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an </a:t>
            </a:r>
            <a:r>
              <a:rPr lang="en-GB" sz="3200" dirty="0"/>
              <a:t>analysis of the Federated Cloud use cases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12/4/2013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581128"/>
            <a:ext cx="7775575" cy="576064"/>
          </a:xfrm>
        </p:spPr>
        <p:txBody>
          <a:bodyPr/>
          <a:lstStyle/>
          <a:p>
            <a:r>
              <a:rPr lang="en-GB" sz="1600" dirty="0" smtClean="0"/>
              <a:t>Salvatore Pinto</a:t>
            </a:r>
          </a:p>
          <a:p>
            <a:r>
              <a:rPr lang="en-GB" sz="1600" dirty="0" smtClean="0"/>
              <a:t>Cloud Technologist</a:t>
            </a:r>
          </a:p>
          <a:p>
            <a:r>
              <a:rPr lang="en-GB" sz="1600" dirty="0" smtClean="0"/>
              <a:t>EGI.eu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5184229" cy="865187"/>
          </a:xfrm>
        </p:spPr>
        <p:txBody>
          <a:bodyPr/>
          <a:lstStyle/>
          <a:p>
            <a:r>
              <a:rPr lang="en-US" dirty="0" smtClean="0"/>
              <a:t>ENVRI</a:t>
            </a: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6588224" y="260648"/>
            <a:ext cx="2448272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2" descr="C:\Users\Salvatore Pinto\Desktop\company_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4" r="69811" b="14241"/>
          <a:stretch/>
        </p:blipFill>
        <p:spPr bwMode="auto">
          <a:xfrm>
            <a:off x="6660232" y="307267"/>
            <a:ext cx="882300" cy="51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Salvatore Pinto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518416" cy="53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2888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#1: Data access and dissemination</a:t>
            </a:r>
          </a:p>
          <a:p>
            <a:pPr lvl="1"/>
            <a:r>
              <a:rPr lang="en-US" sz="1600" dirty="0" smtClean="0"/>
              <a:t>Use the EGI Federated Cloud services to perform hosting, cataloguing (according to custom metadata) </a:t>
            </a:r>
            <a:r>
              <a:rPr lang="en-US" sz="1600" dirty="0" smtClean="0"/>
              <a:t>and dissemination</a:t>
            </a:r>
            <a:endParaRPr lang="en-US" sz="1600" dirty="0"/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smtClean="0"/>
              <a:t>OpenSearch Catalogue </a:t>
            </a:r>
            <a:r>
              <a:rPr lang="en-US" sz="1400" dirty="0" err="1" smtClean="0"/>
              <a:t>PaaS</a:t>
            </a:r>
            <a:endParaRPr lang="en-US" sz="1400" dirty="0" smtClean="0"/>
          </a:p>
          <a:p>
            <a:pPr lvl="2"/>
            <a:r>
              <a:rPr lang="en-US" sz="1400" dirty="0" err="1" smtClean="0"/>
              <a:t>STorage</a:t>
            </a:r>
            <a:r>
              <a:rPr lang="en-US" sz="1400" dirty="0" smtClean="0"/>
              <a:t>-as-a-Service (integrated </a:t>
            </a:r>
            <a:r>
              <a:rPr lang="en-US" sz="1400" dirty="0" smtClean="0"/>
              <a:t>within the </a:t>
            </a:r>
            <a:r>
              <a:rPr lang="en-US" sz="1400" dirty="0" err="1" smtClean="0"/>
              <a:t>PaaS</a:t>
            </a:r>
            <a:r>
              <a:rPr lang="en-US" sz="1400" dirty="0" smtClean="0"/>
              <a:t> </a:t>
            </a:r>
            <a:r>
              <a:rPr lang="en-US" sz="1400" dirty="0" smtClean="0"/>
              <a:t>solution to provide hosting)</a:t>
            </a:r>
            <a:endParaRPr lang="en-US" sz="1400" dirty="0" smtClean="0"/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Use Case #2: </a:t>
            </a:r>
            <a:r>
              <a:rPr lang="en-US" sz="1800" dirty="0"/>
              <a:t>Data Processing Services</a:t>
            </a:r>
          </a:p>
          <a:p>
            <a:pPr lvl="1"/>
            <a:r>
              <a:rPr lang="en-US" sz="1600" dirty="0" smtClean="0"/>
              <a:t>Integrate the ENVRI processing services developed by CNR-ISTI into the EGI </a:t>
            </a:r>
            <a:r>
              <a:rPr lang="en-US" sz="1600" dirty="0" err="1" smtClean="0"/>
              <a:t>Fedearated</a:t>
            </a:r>
            <a:r>
              <a:rPr lang="en-US" sz="1600" dirty="0" smtClean="0"/>
              <a:t> Cloud. Services can runs as a set of workers on custom VM images or on an </a:t>
            </a:r>
            <a:r>
              <a:rPr lang="en-US" sz="1600" dirty="0" err="1" smtClean="0"/>
              <a:t>Hadoop</a:t>
            </a:r>
            <a:r>
              <a:rPr lang="en-US" sz="1600" dirty="0" smtClean="0"/>
              <a:t> cluster.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image</a:t>
            </a:r>
          </a:p>
          <a:p>
            <a:pPr lvl="2"/>
            <a:r>
              <a:rPr lang="en-US" sz="1400" dirty="0" err="1" smtClean="0"/>
              <a:t>Hadoop</a:t>
            </a:r>
            <a:r>
              <a:rPr lang="en-US" sz="1400" dirty="0" smtClean="0"/>
              <a:t> cluster for Big Data processing</a:t>
            </a:r>
          </a:p>
          <a:p>
            <a:pPr lvl="2"/>
            <a:endParaRPr lang="en-US" sz="2000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 lvl="1"/>
            <a:endParaRPr lang="nl-NL" sz="1600" dirty="0"/>
          </a:p>
        </p:txBody>
      </p:sp>
      <p:pic>
        <p:nvPicPr>
          <p:cNvPr id="7171" name="Picture 3" descr="C:\Users\Salvatore Pinto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5" y="294475"/>
            <a:ext cx="622797" cy="47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94" y="126876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25171" y="349171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5E002"/>
                </a:solidFill>
                <a:latin typeface="Arial Bold" panose="020B0704020202020204" pitchFamily="34" charset="0"/>
                <a:ea typeface="Zapf Dingbats"/>
                <a:cs typeface="Arial Bold" panose="020B0704020202020204" pitchFamily="34" charset="0"/>
                <a:sym typeface="Zapf Dingbats"/>
              </a:rPr>
              <a:t>-</a:t>
            </a:r>
            <a:endParaRPr lang="en-US" sz="1400" b="1" dirty="0">
              <a:solidFill>
                <a:srgbClr val="E5E00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12360" y="260648"/>
            <a:ext cx="1224136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5616277" cy="865187"/>
          </a:xfrm>
        </p:spPr>
        <p:txBody>
          <a:bodyPr/>
          <a:lstStyle/>
          <a:p>
            <a:r>
              <a:rPr lang="en-US" dirty="0" err="1" smtClean="0"/>
              <a:t>LifeWatch</a:t>
            </a:r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2888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#1: </a:t>
            </a:r>
            <a:r>
              <a:rPr lang="en-US" sz="1800" dirty="0" err="1" smtClean="0"/>
              <a:t>eLaboratory</a:t>
            </a:r>
            <a:r>
              <a:rPr lang="en-US" sz="1800" dirty="0" smtClean="0"/>
              <a:t> for EO data processing</a:t>
            </a:r>
          </a:p>
          <a:p>
            <a:pPr lvl="1"/>
            <a:r>
              <a:rPr lang="en-GB" sz="1600" dirty="0" smtClean="0"/>
              <a:t>Integrate and manage a Virtual Laboratory equipped with basic tools to search and download satellite data, visualize it and process it, to support Earth Observation data utilization in biology.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smtClean="0"/>
              <a:t>Virtual Laboratory </a:t>
            </a:r>
            <a:r>
              <a:rPr lang="en-US" sz="1400" dirty="0" err="1" smtClean="0"/>
              <a:t>PaaS</a:t>
            </a:r>
            <a:r>
              <a:rPr lang="en-US" sz="1400" dirty="0" smtClean="0"/>
              <a:t> service</a:t>
            </a:r>
          </a:p>
          <a:p>
            <a:pPr lvl="2"/>
            <a:r>
              <a:rPr lang="en-US" sz="1400" dirty="0" smtClean="0"/>
              <a:t>Personal storage</a:t>
            </a:r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 lvl="1"/>
            <a:endParaRPr lang="nl-NL" sz="1600" dirty="0"/>
          </a:p>
        </p:txBody>
      </p:sp>
      <p:pic>
        <p:nvPicPr>
          <p:cNvPr id="5" name="Picture 4" descr="C:\Users\Salvatore Pinto\Desktop\img_hea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957" y="260648"/>
            <a:ext cx="1110531" cy="48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02878" y="12594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5E002"/>
                </a:solidFill>
                <a:latin typeface="Arial Bold" panose="020B0704020202020204" pitchFamily="34" charset="0"/>
                <a:ea typeface="Zapf Dingbats"/>
                <a:cs typeface="Arial Bold" panose="020B0704020202020204" pitchFamily="34" charset="0"/>
                <a:sym typeface="Zapf Dingbats"/>
              </a:rPr>
              <a:t>-</a:t>
            </a:r>
            <a:endParaRPr lang="en-US" sz="1400" b="1" dirty="0">
              <a:solidFill>
                <a:srgbClr val="E5E00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4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5400253" cy="865187"/>
          </a:xfrm>
        </p:spPr>
        <p:txBody>
          <a:bodyPr/>
          <a:lstStyle/>
          <a:p>
            <a:r>
              <a:rPr lang="en-US" dirty="0" err="1" smtClean="0"/>
              <a:t>Peachnote</a:t>
            </a: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7524328" y="260648"/>
            <a:ext cx="1512168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0" b="6605"/>
          <a:stretch/>
        </p:blipFill>
        <p:spPr bwMode="auto">
          <a:xfrm>
            <a:off x="7683518" y="332657"/>
            <a:ext cx="1199597" cy="4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2888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#1: Musical scores analysis</a:t>
            </a:r>
          </a:p>
          <a:p>
            <a:pPr lvl="1"/>
            <a:r>
              <a:rPr lang="en-US" sz="1600" dirty="0" smtClean="0"/>
              <a:t>Use the EGI Federated Cloud services to perform hosting, cataloguing (according to custom metadata) and dissemination</a:t>
            </a:r>
            <a:endParaRPr lang="en-US" sz="1600" dirty="0"/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</a:t>
            </a:r>
            <a:r>
              <a:rPr lang="en-US" sz="1400" dirty="0" smtClean="0"/>
              <a:t>image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basic Ubuntu images and contextualization</a:t>
            </a:r>
            <a:endParaRPr lang="en-US" sz="1400" dirty="0" smtClean="0"/>
          </a:p>
          <a:p>
            <a:pPr lvl="2"/>
            <a:r>
              <a:rPr lang="en-US" sz="1400" dirty="0" smtClean="0"/>
              <a:t>Custom VM image shall be kept private (contains licensed software)</a:t>
            </a:r>
          </a:p>
          <a:p>
            <a:pPr lvl="2"/>
            <a:r>
              <a:rPr lang="en-US" sz="1400" dirty="0" smtClean="0"/>
              <a:t>Storage-as-a-Service with dynamic image transformation and </a:t>
            </a:r>
          </a:p>
          <a:p>
            <a:pPr lvl="2"/>
            <a:r>
              <a:rPr lang="en-US" sz="1400" dirty="0" smtClean="0"/>
              <a:t>Simple Queue Service (currently </a:t>
            </a:r>
            <a:r>
              <a:rPr lang="en-US" sz="1400" dirty="0" smtClean="0"/>
              <a:t>Amazon </a:t>
            </a:r>
            <a:r>
              <a:rPr lang="en-US" sz="1400" dirty="0" smtClean="0"/>
              <a:t>SQS is used)</a:t>
            </a:r>
          </a:p>
          <a:p>
            <a:pPr lvl="2"/>
            <a:endParaRPr lang="en-US" sz="14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Use Case #2: Audio and scores synchronization</a:t>
            </a:r>
            <a:endParaRPr lang="en-US" sz="1800" dirty="0"/>
          </a:p>
          <a:p>
            <a:pPr lvl="1"/>
            <a:r>
              <a:rPr lang="en-US" sz="1600" dirty="0" smtClean="0"/>
              <a:t>Synchronize musical scores and audio registration for providing services who helps music students. Processing is performed via an </a:t>
            </a:r>
            <a:r>
              <a:rPr lang="en-US" sz="1600" dirty="0" err="1" smtClean="0"/>
              <a:t>Hadoop</a:t>
            </a:r>
            <a:r>
              <a:rPr lang="en-US" sz="1600" dirty="0" smtClean="0"/>
              <a:t> cluster.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Hadoop</a:t>
            </a:r>
            <a:r>
              <a:rPr lang="en-US" sz="1400" dirty="0" smtClean="0"/>
              <a:t> cluster Platform as a Service</a:t>
            </a:r>
          </a:p>
          <a:p>
            <a:pPr lvl="2"/>
            <a:endParaRPr lang="en-US" sz="2000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 lvl="1"/>
            <a:endParaRPr lang="nl-NL" sz="1600" dirty="0"/>
          </a:p>
        </p:txBody>
      </p:sp>
      <p:pic>
        <p:nvPicPr>
          <p:cNvPr id="8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94" y="126876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702878" y="422108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5E002"/>
                </a:solidFill>
                <a:latin typeface="Arial Bold" panose="020B0704020202020204" pitchFamily="34" charset="0"/>
                <a:ea typeface="Zapf Dingbats"/>
                <a:cs typeface="Arial Bold" panose="020B0704020202020204" pitchFamily="34" charset="0"/>
                <a:sym typeface="Zapf Dingbats"/>
              </a:rPr>
              <a:t>-</a:t>
            </a:r>
            <a:endParaRPr lang="en-US" sz="1400" b="1" dirty="0">
              <a:solidFill>
                <a:srgbClr val="E5E00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Federated Cloud Use Cases</a:t>
            </a:r>
          </a:p>
          <a:p>
            <a:r>
              <a:rPr lang="en-US" b="1" dirty="0" smtClean="0">
                <a:ea typeface="Verdana" panose="020B0604030504040204" pitchFamily="34" charset="0"/>
              </a:rPr>
              <a:t>Service </a:t>
            </a:r>
            <a:r>
              <a:rPr lang="en-US" b="1" dirty="0" smtClean="0">
                <a:ea typeface="Verdana" panose="020B0604030504040204" pitchFamily="34" charset="0"/>
              </a:rPr>
              <a:t>Models</a:t>
            </a:r>
          </a:p>
          <a:p>
            <a:pPr lvl="1"/>
            <a:r>
              <a:rPr lang="en-US" b="1" dirty="0" smtClean="0">
                <a:ea typeface="Verdana" panose="020B0604030504040204" pitchFamily="34" charset="0"/>
              </a:rPr>
              <a:t>Technical challenges</a:t>
            </a:r>
            <a:endParaRPr lang="nl-NL" b="1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smtClean="0"/>
              <a:t>Infrastructure-as-a-Service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08567"/>
              </p:ext>
            </p:extLst>
          </p:nvPr>
        </p:nvGraphicFramePr>
        <p:xfrm>
          <a:off x="307404" y="1221542"/>
          <a:ext cx="8513068" cy="4871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922"/>
                <a:gridCol w="4429799"/>
                <a:gridCol w="1512168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Manage VM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Possibility to start</a:t>
                      </a:r>
                      <a:r>
                        <a:rPr lang="en-US" sz="1400" baseline="0" dirty="0" smtClean="0"/>
                        <a:t> and stop Virtual Machines on-demand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 IPs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Internet</a:t>
                      </a:r>
                      <a:r>
                        <a:rPr lang="en-US" sz="1400" baseline="0" dirty="0" smtClean="0"/>
                        <a:t> inbound/outbound connectivity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Contextualization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Run a user</a:t>
                      </a:r>
                      <a:r>
                        <a:rPr lang="en-US" sz="1400" baseline="0" dirty="0" smtClean="0"/>
                        <a:t> defined contextualization script at startup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BioVeL</a:t>
                      </a:r>
                      <a:r>
                        <a:rPr lang="en-US" sz="1200" dirty="0" smtClean="0"/>
                        <a:t>, SSEP, CERN ATLAS,  </a:t>
                      </a:r>
                      <a:r>
                        <a:rPr lang="en-US" sz="1200" dirty="0" err="1" smtClean="0"/>
                        <a:t>Peachnote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Infrastructure Broker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Automated deploy of virtual clusters on multiple sites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CERN</a:t>
                      </a:r>
                      <a:r>
                        <a:rPr lang="en-US" sz="1400" baseline="0" dirty="0" smtClean="0"/>
                        <a:t> ATLAS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</a:t>
                      </a:r>
                      <a:r>
                        <a:rPr lang="en-US" sz="1400" dirty="0" smtClean="0"/>
                        <a:t>Availability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Availability at infrastructure layer (ex. Network layer)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BioVeL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</a:t>
                      </a:r>
                      <a:r>
                        <a:rPr lang="en-US" sz="1400" baseline="0" dirty="0" smtClean="0"/>
                        <a:t> images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Possibility to upload</a:t>
                      </a:r>
                      <a:r>
                        <a:rPr lang="en-US" sz="1400" baseline="0" dirty="0" smtClean="0"/>
                        <a:t>  and run custom OS images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BioVeL</a:t>
                      </a:r>
                      <a:r>
                        <a:rPr lang="en-US" sz="1050" dirty="0" smtClean="0"/>
                        <a:t>, </a:t>
                      </a:r>
                      <a:r>
                        <a:rPr lang="en-US" sz="1050" dirty="0" err="1" smtClean="0"/>
                        <a:t>WeNMR</a:t>
                      </a:r>
                      <a:r>
                        <a:rPr lang="en-US" sz="1050" dirty="0" smtClean="0"/>
                        <a:t>, ENVRI,</a:t>
                      </a:r>
                      <a:r>
                        <a:rPr lang="en-US" sz="1050" baseline="0" dirty="0" smtClean="0"/>
                        <a:t> SSEP, </a:t>
                      </a:r>
                      <a:r>
                        <a:rPr lang="en-US" sz="1050" baseline="0" dirty="0" err="1" smtClean="0"/>
                        <a:t>Peachnote</a:t>
                      </a:r>
                      <a:endParaRPr lang="nl-N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 images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 minimal OS images from standard OS distributions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BioVeL</a:t>
                      </a:r>
                      <a:r>
                        <a:rPr lang="en-US" sz="1200" dirty="0" smtClean="0"/>
                        <a:t>, SSEP, CERN ATLAS,  </a:t>
                      </a:r>
                      <a:r>
                        <a:rPr lang="en-US" sz="1200" dirty="0" err="1" smtClean="0"/>
                        <a:t>Peachnote</a:t>
                      </a:r>
                      <a:endParaRPr lang="nl-N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Marketplace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Browse the available OS images from a single entry point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Image </a:t>
                      </a:r>
                      <a:r>
                        <a:rPr lang="en-US" sz="1400" baseline="0" dirty="0" smtClean="0"/>
                        <a:t>repository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Repository service to upload custom images disks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Peachnote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Persistent VMI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Image disk is saved when the machine is halted. Disks can</a:t>
                      </a:r>
                      <a:r>
                        <a:rPr lang="en-US" sz="1400" baseline="0" dirty="0" smtClean="0"/>
                        <a:t> optionally be </a:t>
                      </a:r>
                      <a:r>
                        <a:rPr lang="en-US" sz="1400" dirty="0" smtClean="0"/>
                        <a:t>used as new OS template.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Private VM images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Disk images on the marketplace/repository are</a:t>
                      </a:r>
                      <a:r>
                        <a:rPr lang="en-US" sz="1400" baseline="0" dirty="0" smtClean="0"/>
                        <a:t> private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Peachnote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Block storage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Additional virtual</a:t>
                      </a:r>
                      <a:r>
                        <a:rPr lang="en-US" sz="1400" baseline="0" dirty="0" smtClean="0"/>
                        <a:t> disk attached to the VM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SSEP, CERN ATLAS, </a:t>
                      </a:r>
                      <a:r>
                        <a:rPr lang="en-US" sz="1200" dirty="0" err="1" smtClean="0"/>
                        <a:t>BioVeL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39" y="3789017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72301" y="30124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4962" y="186961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2301" y="15095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pic>
        <p:nvPicPr>
          <p:cNvPr id="12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920" y="2301662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709" y="2697683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354962" y="33004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pic>
        <p:nvPicPr>
          <p:cNvPr id="15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39" y="417387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54962" y="44526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2301" y="481267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pic>
        <p:nvPicPr>
          <p:cNvPr id="19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439" y="5373193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98" y="5686061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967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smtClean="0"/>
              <a:t>HTC-as-a-Service, Big Data Processing</a:t>
            </a:r>
            <a:endParaRPr lang="en-US" sz="2400" dirty="0" smtClean="0"/>
          </a:p>
        </p:txBody>
      </p:sp>
      <p:sp>
        <p:nvSpPr>
          <p:cNvPr id="31" name="Rectangle 7"/>
          <p:cNvSpPr txBox="1">
            <a:spLocks noChangeArrowheads="1"/>
          </p:cNvSpPr>
          <p:nvPr/>
        </p:nvSpPr>
        <p:spPr bwMode="auto">
          <a:xfrm>
            <a:off x="138847" y="1124744"/>
            <a:ext cx="86570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dirty="0" smtClean="0">
                <a:latin typeface="Arial"/>
              </a:rPr>
              <a:t>Dedicated High Throughput Computing cluster instance running on-demand on a single or multiple sites, coupled with fast data access.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84057"/>
              </p:ext>
            </p:extLst>
          </p:nvPr>
        </p:nvGraphicFramePr>
        <p:xfrm>
          <a:off x="323527" y="1979548"/>
          <a:ext cx="8513068" cy="3856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4317762"/>
                <a:gridCol w="1586894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Grid Cluster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Grid Cluster </a:t>
                      </a:r>
                      <a:r>
                        <a:rPr lang="en-US" sz="1400" dirty="0" smtClean="0"/>
                        <a:t>on-demand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CERN ATLAS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Hadoop</a:t>
                      </a:r>
                      <a:r>
                        <a:rPr lang="en-US" sz="1400" dirty="0" smtClean="0"/>
                        <a:t> Cluster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Hadoop</a:t>
                      </a:r>
                      <a:r>
                        <a:rPr lang="en-US" sz="1400" dirty="0" smtClean="0"/>
                        <a:t> cluster on-demand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Peachnote</a:t>
                      </a:r>
                      <a:r>
                        <a:rPr lang="en-US" sz="1400" dirty="0" smtClean="0"/>
                        <a:t>, ENVRI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 deployment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Start new workers</a:t>
                      </a:r>
                      <a:r>
                        <a:rPr lang="en-US" sz="1400" baseline="0" dirty="0" smtClean="0"/>
                        <a:t> when needed (ex. via jobs broker or cloud-enabled schedulers)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Customization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Users shall be able to use contextualization</a:t>
                      </a:r>
                      <a:r>
                        <a:rPr lang="en-US" sz="1400" baseline="0" dirty="0" smtClean="0"/>
                        <a:t> or other technologies to adapt the cluster configuration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CERN ATLAS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Multiple middleware and versions support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 may choose a various</a:t>
                      </a:r>
                      <a:r>
                        <a:rPr lang="en-US" sz="1400" baseline="0" dirty="0" smtClean="0"/>
                        <a:t> set of middleware versions (also versions not supported anymore)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CERN ATLAS</a:t>
                      </a:r>
                      <a:endParaRPr lang="nl-N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Close access to data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Start the cluster close to the data stores to avoid large data transfers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ENVRI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Fast network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 fast network for clusters running on multiple sites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Security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Input/output data is </a:t>
                      </a:r>
                      <a:r>
                        <a:rPr lang="en-US" sz="1400" dirty="0" smtClean="0"/>
                        <a:t>kept private </a:t>
                      </a:r>
                      <a:r>
                        <a:rPr lang="en-US" sz="1400" dirty="0" smtClean="0"/>
                        <a:t>(ex. encrypted storage)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832" y="2339588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08" y="3006221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332966" y="3429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44030" y="44278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08494" y="49856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37902" y="550794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16416" y="39330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pic>
        <p:nvPicPr>
          <p:cNvPr id="2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08" y="262762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616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err="1" smtClean="0"/>
              <a:t>eLaboratory</a:t>
            </a:r>
            <a:endParaRPr lang="en-US" sz="2400" dirty="0" smtClean="0"/>
          </a:p>
        </p:txBody>
      </p:sp>
      <p:sp>
        <p:nvSpPr>
          <p:cNvPr id="31" name="Rectangle 7"/>
          <p:cNvSpPr txBox="1">
            <a:spLocks noChangeArrowheads="1"/>
          </p:cNvSpPr>
          <p:nvPr/>
        </p:nvSpPr>
        <p:spPr bwMode="auto">
          <a:xfrm>
            <a:off x="138847" y="1124744"/>
            <a:ext cx="86570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dirty="0" smtClean="0">
                <a:latin typeface="Arial"/>
              </a:rPr>
              <a:t>A Virtual Laboratory platform to provide scientists with an integrated set of tools to search, access, visualize and analyse data.</a:t>
            </a:r>
            <a:endParaRPr lang="en-GB" sz="1600" dirty="0" smtClean="0">
              <a:latin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29290"/>
              </p:ext>
            </p:extLst>
          </p:nvPr>
        </p:nvGraphicFramePr>
        <p:xfrm>
          <a:off x="323527" y="1916809"/>
          <a:ext cx="8513068" cy="374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4824536"/>
                <a:gridCol w="1368152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GUI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Graphical User Interface to request,</a:t>
                      </a:r>
                      <a:r>
                        <a:rPr lang="en-US" sz="1400" baseline="0" dirty="0" smtClean="0"/>
                        <a:t> start and stop laboratories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LifeWatch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saving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Automatic</a:t>
                      </a:r>
                      <a:r>
                        <a:rPr lang="en-US" sz="1400" baseline="0" dirty="0" smtClean="0"/>
                        <a:t> shutdown of laboratory instance when not in use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LifeWatch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Customization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Users shall be able to install their own software on the laboratory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LifeWatch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discovery and access tools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 common tools for data discovery and access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LifeWatch</a:t>
                      </a:r>
                      <a:endParaRPr lang="nl-N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File sharing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Dropbox-like solution to transfer user data from/to the laboratory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LifeWatch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Competence Center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Expert support to tailor the platform to a particular user community</a:t>
                      </a:r>
                      <a:r>
                        <a:rPr lang="en-US" sz="1400" baseline="0" dirty="0" smtClean="0"/>
                        <a:t> (install, configure and maintain analysis and visualization tools)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LifeWatch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Proprietary software </a:t>
                      </a:r>
                      <a:r>
                        <a:rPr lang="en-US" sz="1400" baseline="0" dirty="0" smtClean="0"/>
                        <a:t>protection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Users shall be able to run licensed software on the platform,</a:t>
                      </a:r>
                      <a:r>
                        <a:rPr lang="en-US" sz="1400" baseline="0" dirty="0" smtClean="0"/>
                        <a:t> without being able to download the license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832" y="2276849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08" y="2943482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382502" y="393305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pic>
        <p:nvPicPr>
          <p:cNvPr id="2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08" y="2564881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187" y="4482373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04" y="3500985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832" y="5219622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987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/>
              <a:t>Database-as-a-Service &amp; </a:t>
            </a:r>
            <a:r>
              <a:rPr lang="en-US" sz="2400" dirty="0" smtClean="0"/>
              <a:t>SQS (?)</a:t>
            </a:r>
            <a:endParaRPr lang="en-US" sz="2400" dirty="0" smtClean="0"/>
          </a:p>
        </p:txBody>
      </p:sp>
      <p:sp>
        <p:nvSpPr>
          <p:cNvPr id="31" name="Rectangle 7"/>
          <p:cNvSpPr txBox="1">
            <a:spLocks noChangeArrowheads="1"/>
          </p:cNvSpPr>
          <p:nvPr/>
        </p:nvSpPr>
        <p:spPr bwMode="auto">
          <a:xfrm>
            <a:off x="138847" y="1137672"/>
            <a:ext cx="86570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b="1" dirty="0" smtClean="0">
                <a:latin typeface="Arial"/>
              </a:rPr>
              <a:t>Database-as-a-Service:</a:t>
            </a:r>
            <a:r>
              <a:rPr lang="en-GB" sz="1600" dirty="0" smtClean="0">
                <a:latin typeface="Arial"/>
              </a:rPr>
              <a:t> Dedicated relational database started on-demand to support user services</a:t>
            </a:r>
            <a:endParaRPr lang="en-GB" sz="1600" dirty="0" smtClean="0">
              <a:latin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73254"/>
              </p:ext>
            </p:extLst>
          </p:nvPr>
        </p:nvGraphicFramePr>
        <p:xfrm>
          <a:off x="323527" y="1857752"/>
          <a:ext cx="8513068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4245754"/>
                <a:gridCol w="1586894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Multiple technologies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 to multiple database technologies (ex. </a:t>
                      </a:r>
                      <a:r>
                        <a:rPr lang="en-US" sz="1400" dirty="0" err="1" smtClean="0"/>
                        <a:t>PostgreSQL</a:t>
                      </a:r>
                      <a:r>
                        <a:rPr lang="en-US" sz="1400" dirty="0" smtClean="0"/>
                        <a:t>, MySQL)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 (?), ENVRI (?), VERCE (?)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Pre-configured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r>
                        <a:rPr lang="en-US" sz="1400" baseline="0" dirty="0" smtClean="0"/>
                        <a:t> need for the user to configure the DB or scale it.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 (?), ENVRI (?), VERCE (?)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Availability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</a:t>
                      </a:r>
                      <a:r>
                        <a:rPr lang="en-US" sz="1400" baseline="0" dirty="0" smtClean="0"/>
                        <a:t> is provided already with high availability and load balancing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SSEP (?), ENVRI (?), VERCE (?)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371974" y="22177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502" y="271255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94016" y="32166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1" name="Rectangle 7"/>
          <p:cNvSpPr txBox="1">
            <a:spLocks noChangeArrowheads="1"/>
          </p:cNvSpPr>
          <p:nvPr/>
        </p:nvSpPr>
        <p:spPr bwMode="auto">
          <a:xfrm>
            <a:off x="106255" y="4143112"/>
            <a:ext cx="868967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b="1" dirty="0" smtClean="0">
                <a:latin typeface="Arial"/>
              </a:rPr>
              <a:t>SQS:</a:t>
            </a:r>
            <a:r>
              <a:rPr lang="en-GB" sz="1600" dirty="0" smtClean="0">
                <a:latin typeface="Arial"/>
              </a:rPr>
              <a:t> Simple Queue System is an external queue service which can be used to build custom processing clusters</a:t>
            </a:r>
            <a:endParaRPr lang="en-GB" sz="1600" dirty="0" smtClean="0">
              <a:latin typeface="Arial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20490"/>
              </p:ext>
            </p:extLst>
          </p:nvPr>
        </p:nvGraphicFramePr>
        <p:xfrm>
          <a:off x="282862" y="4910296"/>
          <a:ext cx="851306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4245754"/>
                <a:gridCol w="1586894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API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 for a minimal</a:t>
                      </a:r>
                      <a:r>
                        <a:rPr lang="en-US" sz="1400" baseline="0" dirty="0" smtClean="0"/>
                        <a:t> set of simple API (</a:t>
                      </a:r>
                      <a:r>
                        <a:rPr lang="en-GB" sz="1400" dirty="0" err="1" smtClean="0"/>
                        <a:t>CreateQueue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AddJob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RetreiveJob</a:t>
                      </a:r>
                      <a:r>
                        <a:rPr lang="en-GB" sz="1400" dirty="0" smtClean="0"/>
                        <a:t>, and </a:t>
                      </a:r>
                      <a:r>
                        <a:rPr lang="en-GB" sz="1400" dirty="0" err="1" smtClean="0"/>
                        <a:t>AbortJob</a:t>
                      </a:r>
                      <a:r>
                        <a:rPr lang="en-GB" sz="1400" dirty="0" smtClean="0"/>
                        <a:t>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Peachnote</a:t>
                      </a:r>
                      <a:r>
                        <a:rPr lang="en-US" sz="1400" dirty="0" smtClean="0"/>
                        <a:t> (?)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371974" y="523176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48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err="1" smtClean="0"/>
              <a:t>STorage</a:t>
            </a:r>
            <a:r>
              <a:rPr lang="en-US" sz="2400" dirty="0" smtClean="0"/>
              <a:t>-as-a-Service</a:t>
            </a:r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72972"/>
              </p:ext>
            </p:extLst>
          </p:nvPr>
        </p:nvGraphicFramePr>
        <p:xfrm>
          <a:off x="323527" y="1587976"/>
          <a:ext cx="851306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4248472"/>
                <a:gridCol w="1656184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 files operations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 for basic PUT, GET and DELETE on file</a:t>
                      </a:r>
                      <a:r>
                        <a:rPr lang="en-US" sz="1400" baseline="0" dirty="0" smtClean="0"/>
                        <a:t> data objects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BioVeL</a:t>
                      </a:r>
                      <a:r>
                        <a:rPr lang="en-US" sz="1400" dirty="0" smtClean="0"/>
                        <a:t>, SSEP, </a:t>
                      </a:r>
                      <a:r>
                        <a:rPr lang="en-US" sz="1400" dirty="0" err="1" smtClean="0"/>
                        <a:t>Peachnote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Mountable</a:t>
                      </a:r>
                      <a:r>
                        <a:rPr lang="en-US" sz="1400" baseline="0" dirty="0" smtClean="0"/>
                        <a:t> containers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 </a:t>
                      </a:r>
                      <a:r>
                        <a:rPr lang="en-US" sz="1400" dirty="0" smtClean="0"/>
                        <a:t>a container on a </a:t>
                      </a:r>
                      <a:r>
                        <a:rPr lang="en-US" sz="1400" dirty="0" smtClean="0"/>
                        <a:t>running compute instance </a:t>
                      </a:r>
                      <a:r>
                        <a:rPr lang="en-US" sz="1400" dirty="0" smtClean="0"/>
                        <a:t>(on the same site or other sites)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BioVeL</a:t>
                      </a:r>
                      <a:r>
                        <a:rPr lang="en-US" sz="1400" dirty="0" smtClean="0"/>
                        <a:t>, SSEP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each object, define a separate Access Control List, with the possibility to have public objects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Peachnote</a:t>
                      </a:r>
                      <a:r>
                        <a:rPr lang="en-US" sz="1400" dirty="0" smtClean="0"/>
                        <a:t>, ENVRI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 download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r>
                        <a:rPr lang="en-US" sz="1400" baseline="0" dirty="0" smtClean="0"/>
                        <a:t>tandard HTTP interface (at least for GET operations)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BioVeL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Peachnote</a:t>
                      </a:r>
                      <a:r>
                        <a:rPr lang="en-US" sz="1400" dirty="0" smtClean="0"/>
                        <a:t>, ENVRI, SSEP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 AAI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Single-Sign-On technology support for download (ex. </a:t>
                      </a:r>
                      <a:r>
                        <a:rPr lang="en-US" sz="1400" dirty="0" err="1" smtClean="0"/>
                        <a:t>OpenID</a:t>
                      </a:r>
                      <a:r>
                        <a:rPr lang="en-US" sz="1400" dirty="0" smtClean="0"/>
                        <a:t>, SAML2, etc…)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</a:t>
                      </a:r>
                      <a:r>
                        <a:rPr lang="en-US" sz="1400" dirty="0" err="1" smtClean="0"/>
                        <a:t>WeNMR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Statistics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Storage usage </a:t>
                      </a:r>
                      <a:r>
                        <a:rPr lang="en-US" sz="1400" baseline="0" dirty="0" smtClean="0"/>
                        <a:t>statistics per-user (ex. Total number of users, most active user, amount of data downloaded, etc…)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SSEP, ENVRI</a:t>
                      </a:r>
                      <a:endParaRPr lang="nl-N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On-the-fly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special object types (ex. Images),</a:t>
                      </a:r>
                      <a:r>
                        <a:rPr lang="en-US" sz="1400" baseline="0" dirty="0" smtClean="0"/>
                        <a:t> provide on-the-fly </a:t>
                      </a:r>
                      <a:r>
                        <a:rPr lang="en-US" sz="1400" dirty="0" smtClean="0"/>
                        <a:t>format conversion, processing (resizing, etc…)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Peachnote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832" y="3100144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388424" y="52919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54006" y="1948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pic>
        <p:nvPicPr>
          <p:cNvPr id="2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08" y="252408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382502" y="45091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 bwMode="auto">
          <a:xfrm>
            <a:off x="138847" y="1124744"/>
            <a:ext cx="86570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dirty="0" smtClean="0">
                <a:latin typeface="Arial"/>
              </a:rPr>
              <a:t>Cloud storage for integration inside services with support to different data objects</a:t>
            </a:r>
            <a:endParaRPr lang="en-GB" sz="1600" dirty="0" smtClean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32966" y="34917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8424" y="40677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53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smtClean="0"/>
              <a:t>Personal storage</a:t>
            </a:r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00926"/>
              </p:ext>
            </p:extLst>
          </p:nvPr>
        </p:nvGraphicFramePr>
        <p:xfrm>
          <a:off x="282862" y="1872980"/>
          <a:ext cx="8513068" cy="166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4248472"/>
                <a:gridCol w="1656184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Mountable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Possibility to mount</a:t>
                      </a:r>
                      <a:r>
                        <a:rPr lang="en-US" sz="1400" baseline="0" dirty="0" smtClean="0"/>
                        <a:t> the storage on multiple platforms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BioVeL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LifeWatch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WeNMR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Private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Optionally data is encrypted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BioVeL</a:t>
                      </a:r>
                      <a:r>
                        <a:rPr lang="en-US" sz="1400" dirty="0" smtClean="0"/>
                        <a:t> , </a:t>
                      </a:r>
                      <a:r>
                        <a:rPr lang="en-US" sz="1400" dirty="0" err="1" smtClean="0"/>
                        <a:t>WeNMR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File sharing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Possibility to share files with multiple accounts or make them public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BioVeL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WeNMR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337902" y="26996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37902" y="21955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 bwMode="auto">
          <a:xfrm>
            <a:off x="138847" y="1124744"/>
            <a:ext cx="86570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dirty="0" smtClean="0">
                <a:latin typeface="Arial"/>
              </a:rPr>
              <a:t>Dropbox-like storage for private scientists data, which can be mounted on the user PC or on cloud VMs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37902" y="306896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51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a typeface="Verdana" panose="020B0604030504040204" pitchFamily="34" charset="0"/>
              </a:rPr>
              <a:t>Federated Cloud Use Cases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Service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Models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Technical challenges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0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smtClean="0"/>
              <a:t>Data access and discovery</a:t>
            </a:r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88847"/>
              </p:ext>
            </p:extLst>
          </p:nvPr>
        </p:nvGraphicFramePr>
        <p:xfrm>
          <a:off x="282862" y="1846312"/>
          <a:ext cx="851306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4248472"/>
                <a:gridCol w="1656184"/>
                <a:gridCol w="520179"/>
              </a:tblGrid>
              <a:tr h="289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 feature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Imp.</a:t>
                      </a:r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Integration with </a:t>
                      </a:r>
                      <a:r>
                        <a:rPr lang="en-US" sz="1400" dirty="0" err="1" smtClean="0"/>
                        <a:t>STasS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Catalogued data are optionally stored in a dedicated Cloud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STorage</a:t>
                      </a:r>
                      <a:r>
                        <a:rPr lang="en-US" sz="1400" baseline="0" dirty="0" smtClean="0"/>
                        <a:t> as a Service solution.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ENVRI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Customizable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Possibility</a:t>
                      </a:r>
                      <a:r>
                        <a:rPr lang="en-US" sz="1400" baseline="0" dirty="0" smtClean="0"/>
                        <a:t> to customize metadata extraction, output formats and search queries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ENVRI, SSEP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Configuration GUI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Graphical</a:t>
                      </a:r>
                      <a:r>
                        <a:rPr lang="en-US" sz="1400" baseline="0" dirty="0" smtClean="0"/>
                        <a:t> user Interface for configuration (ex. via </a:t>
                      </a:r>
                      <a:r>
                        <a:rPr lang="en-US" sz="1400" dirty="0" smtClean="0"/>
                        <a:t>Web-Browser)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ENVRI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Competence Center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Expert </a:t>
                      </a:r>
                      <a:r>
                        <a:rPr lang="en-US" sz="1400" dirty="0" smtClean="0"/>
                        <a:t>support to the tailor of the platform to the particular user community</a:t>
                      </a:r>
                      <a:r>
                        <a:rPr lang="en-US" sz="1400" baseline="0" dirty="0" smtClean="0"/>
                        <a:t> (install, configure and maintain analysis and visualization tools)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ENVRI, SSEP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712" y="2780928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891" y="2231561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712" y="3315274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7"/>
          <p:cNvSpPr txBox="1">
            <a:spLocks noChangeArrowheads="1"/>
          </p:cNvSpPr>
          <p:nvPr/>
        </p:nvSpPr>
        <p:spPr bwMode="auto">
          <a:xfrm>
            <a:off x="138847" y="1124744"/>
            <a:ext cx="865708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1600" dirty="0" smtClean="0">
                <a:latin typeface="Arial"/>
              </a:rPr>
              <a:t>Service to easily store data, catalogue it (with associated custom metadata), search and download.</a:t>
            </a:r>
            <a:endParaRPr lang="en-GB" sz="1600" dirty="0" smtClean="0">
              <a:latin typeface="Arial"/>
            </a:endParaRPr>
          </a:p>
        </p:txBody>
      </p:sp>
      <p:pic>
        <p:nvPicPr>
          <p:cNvPr id="12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712" y="3815737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851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400" dirty="0" smtClean="0"/>
              <a:t>Technical </a:t>
            </a:r>
            <a:r>
              <a:rPr lang="en-US" sz="2400" dirty="0" smtClean="0"/>
              <a:t>challenges summary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59594"/>
              </p:ext>
            </p:extLst>
          </p:nvPr>
        </p:nvGraphicFramePr>
        <p:xfrm>
          <a:off x="395536" y="1149534"/>
          <a:ext cx="8403451" cy="506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017"/>
                <a:gridCol w="6194366"/>
                <a:gridCol w="305068"/>
              </a:tblGrid>
              <a:tr h="289126"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Infrastructure-as-a-Service</a:t>
                      </a:r>
                      <a:endParaRPr lang="nl-NL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</a:t>
                      </a:r>
                      <a:r>
                        <a:rPr lang="en-US" sz="1400" dirty="0" smtClean="0"/>
                        <a:t>Availability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Availability at Infrastructure level (ex. Network layer)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Persistent VMI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Image disk is saved when the machine is halted. They can</a:t>
                      </a:r>
                      <a:r>
                        <a:rPr lang="en-US" sz="1400" baseline="0" dirty="0" smtClean="0"/>
                        <a:t> optionally </a:t>
                      </a:r>
                      <a:r>
                        <a:rPr lang="en-US" sz="1400" dirty="0" smtClean="0"/>
                        <a:t>used as new OS template.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HTC-as-a-Service</a:t>
                      </a:r>
                      <a:endParaRPr lang="nl-NL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Security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Input/output data is kept private (ex. encrypted storage)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 gridSpan="3">
                  <a:txBody>
                    <a:bodyPr/>
                    <a:lstStyle/>
                    <a:p>
                      <a:r>
                        <a:rPr lang="nl-NL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eLaboratory</a:t>
                      </a:r>
                      <a:endParaRPr lang="nl-NL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20407">
                <a:tc gridSpan="3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Database-as-a-Service</a:t>
                      </a:r>
                      <a:endParaRPr lang="nl-NL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 gridSpan="3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Single Queue System</a:t>
                      </a:r>
                      <a:endParaRPr lang="nl-NL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 gridSpan="3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Storage-as-a-Service</a:t>
                      </a:r>
                      <a:endParaRPr lang="nl-NL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 AAI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Single-Sign-On technology support for download, (ex. </a:t>
                      </a:r>
                      <a:r>
                        <a:rPr lang="en-US" sz="1400" dirty="0" err="1" smtClean="0"/>
                        <a:t>OpenID</a:t>
                      </a:r>
                      <a:r>
                        <a:rPr lang="en-US" sz="1400" dirty="0" smtClean="0"/>
                        <a:t>, SAML2, etc…)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On-the-fly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special object types (ex. Images),</a:t>
                      </a:r>
                      <a:r>
                        <a:rPr lang="en-US" sz="1400" baseline="0" dirty="0" smtClean="0"/>
                        <a:t> provide on-the-fly </a:t>
                      </a:r>
                      <a:r>
                        <a:rPr lang="en-US" sz="1400" dirty="0" smtClean="0"/>
                        <a:t>format conversion, processing (resizing, etc…)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Statistics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Storage usage </a:t>
                      </a:r>
                      <a:r>
                        <a:rPr lang="en-US" sz="1400" baseline="0" dirty="0" smtClean="0"/>
                        <a:t>statistics per-user (ex. Total number of users, most active user, amount of data downloaded, etc…)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  <a:tr h="320407">
                <a:tc gridSpan="3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Personal storage</a:t>
                      </a:r>
                      <a:endParaRPr lang="nl-NL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20407">
                <a:tc gridSpan="3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Data access and discovery</a:t>
                      </a:r>
                      <a:endParaRPr lang="nl-NL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460434" y="148478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76557" y="190754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76557" y="26276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76557" y="557994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76557" y="35730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98043" y="32756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76557" y="42930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76557" y="46531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76557" y="515719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iner Hand ITC" panose="03070502030502020203" pitchFamily="66" charset="0"/>
                <a:ea typeface="Zapf Dingbats"/>
                <a:cs typeface="Zapf Dingbats"/>
                <a:sym typeface="Zapf Dingbats"/>
              </a:rPr>
              <a:t>X</a:t>
            </a:r>
            <a:endParaRPr lang="en-US" sz="1400" b="1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  <p:pic>
        <p:nvPicPr>
          <p:cNvPr id="32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5949257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2996952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234888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96752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3933033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355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2" y="1556792"/>
            <a:ext cx="7772400" cy="12461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sz="3200" dirty="0" smtClean="0">
                <a:solidFill>
                  <a:schemeClr val="tx1"/>
                </a:solidFill>
              </a:rPr>
              <a:t>Thank you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1150" y="7282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835695" y="4509120"/>
            <a:ext cx="710439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EGI Federated Cloud resources</a:t>
            </a:r>
            <a:endParaRPr lang="en-GB" sz="1800" dirty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Wiki </a:t>
            </a:r>
            <a:r>
              <a:rPr lang="en-GB" sz="1800" dirty="0"/>
              <a:t>site: </a:t>
            </a: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go.egi.eu/fedcloud</a:t>
            </a:r>
            <a:endParaRPr lang="en-GB" sz="1800" dirty="0" smtClean="0"/>
          </a:p>
          <a:p>
            <a:pPr lvl="0"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Mailing </a:t>
            </a:r>
            <a:r>
              <a:rPr lang="en-GB" sz="1800" dirty="0"/>
              <a:t>List:  fedcloud-tf@mailman.egi.eu</a:t>
            </a:r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User support: </a:t>
            </a:r>
            <a:r>
              <a:rPr lang="nl-NL" sz="1800" dirty="0" smtClean="0">
                <a:hlinkClick r:id="rId3"/>
              </a:rPr>
              <a:t>ucst@egi.eu</a:t>
            </a:r>
            <a:endParaRPr lang="nl-NL" sz="1800" dirty="0" smtClean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226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88178"/>
            <a:ext cx="6840538" cy="865187"/>
          </a:xfrm>
        </p:spPr>
        <p:txBody>
          <a:bodyPr>
            <a:noAutofit/>
          </a:bodyPr>
          <a:lstStyle/>
          <a:p>
            <a:r>
              <a:rPr lang="en-US" sz="3600" dirty="0" smtClean="0"/>
              <a:t>EGI </a:t>
            </a:r>
            <a:r>
              <a:rPr lang="en-US" sz="3600" dirty="0" err="1" smtClean="0"/>
              <a:t>FedCloud</a:t>
            </a:r>
            <a:r>
              <a:rPr lang="en-US" sz="3600" dirty="0" smtClean="0"/>
              <a:t> Communities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7" y="1124744"/>
            <a:ext cx="7749223" cy="486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C00000"/>
                </a:solidFill>
              </a:rPr>
              <a:t>Ecology</a:t>
            </a:r>
            <a:r>
              <a:rPr lang="en-GB" sz="1400" dirty="0">
                <a:solidFill>
                  <a:srgbClr val="C00000"/>
                </a:solidFill>
              </a:rPr>
              <a:t> </a:t>
            </a:r>
            <a:r>
              <a:rPr lang="en-GB" sz="1400" dirty="0"/>
              <a:t>– </a:t>
            </a:r>
            <a:r>
              <a:rPr lang="en-GB" sz="1400" dirty="0" err="1" smtClean="0"/>
              <a:t>BioVeL</a:t>
            </a:r>
            <a:r>
              <a:rPr lang="en-GB" sz="1400" dirty="0" smtClean="0"/>
              <a:t>:  Biodiversity Virtual e-Laboratory</a:t>
            </a:r>
            <a:endParaRPr lang="en-GB" sz="1400" dirty="0"/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Structural biology </a:t>
            </a:r>
            <a:r>
              <a:rPr lang="en-GB" sz="1400" dirty="0" smtClean="0"/>
              <a:t>–  </a:t>
            </a:r>
            <a:r>
              <a:rPr lang="en-GB" sz="1400" dirty="0" err="1" smtClean="0"/>
              <a:t>WeNMR</a:t>
            </a:r>
            <a:r>
              <a:rPr lang="en-GB" sz="1400" dirty="0" smtClean="0"/>
              <a:t>: </a:t>
            </a:r>
            <a:r>
              <a:rPr lang="en-GB" sz="1400" dirty="0" smtClean="0"/>
              <a:t>a </a:t>
            </a:r>
            <a:r>
              <a:rPr lang="en-GB" sz="1400" dirty="0"/>
              <a:t>worldwide e-Infrastructure for NMR and structural biology</a:t>
            </a:r>
            <a:endParaRPr lang="en-GB" sz="1400" dirty="0" smtClean="0"/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Linguistics</a:t>
            </a:r>
            <a:r>
              <a:rPr lang="en-GB" sz="1400" dirty="0" smtClean="0">
                <a:solidFill>
                  <a:srgbClr val="C00000"/>
                </a:solidFill>
              </a:rPr>
              <a:t> </a:t>
            </a:r>
            <a:r>
              <a:rPr lang="en-GB" sz="1400" dirty="0" smtClean="0"/>
              <a:t>– CLARIN: </a:t>
            </a:r>
            <a:r>
              <a:rPr lang="en-GB" sz="1400" dirty="0" smtClean="0"/>
              <a:t>‘</a:t>
            </a:r>
            <a:r>
              <a:rPr lang="en-GB" sz="1400" dirty="0" smtClean="0"/>
              <a:t>British National Corpus’ service (</a:t>
            </a:r>
            <a:r>
              <a:rPr lang="en-GB" sz="1400" dirty="0" err="1" smtClean="0"/>
              <a:t>BNCWeb</a:t>
            </a:r>
            <a:r>
              <a:rPr lang="en-GB" sz="1400" dirty="0" smtClean="0"/>
              <a:t>)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Earth </a:t>
            </a:r>
            <a:r>
              <a:rPr lang="en-GB" sz="1400" b="1" dirty="0">
                <a:solidFill>
                  <a:srgbClr val="C00000"/>
                </a:solidFill>
              </a:rPr>
              <a:t>Observation</a:t>
            </a:r>
            <a:r>
              <a:rPr lang="en-GB" sz="1400" dirty="0"/>
              <a:t> – </a:t>
            </a:r>
            <a:r>
              <a:rPr lang="en-GB" sz="1400" dirty="0" smtClean="0"/>
              <a:t>SSEP</a:t>
            </a:r>
            <a:r>
              <a:rPr lang="en-GB" sz="1400" dirty="0"/>
              <a:t>: </a:t>
            </a:r>
            <a:r>
              <a:rPr lang="en-GB" sz="1400" dirty="0" smtClean="0"/>
              <a:t>European Space Agency’s Supersites Exploitation </a:t>
            </a:r>
            <a:r>
              <a:rPr lang="en-GB" sz="1400" dirty="0"/>
              <a:t>Platform for volcano and </a:t>
            </a:r>
            <a:r>
              <a:rPr lang="en-GB" sz="1400" dirty="0" smtClean="0"/>
              <a:t>earthquakes monitoring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Software Engineering </a:t>
            </a:r>
            <a:r>
              <a:rPr lang="en-GB" sz="1400" dirty="0" smtClean="0"/>
              <a:t>– SCI-BUS: </a:t>
            </a:r>
            <a:r>
              <a:rPr lang="en-GB" sz="1400" dirty="0" smtClean="0"/>
              <a:t>simulated </a:t>
            </a:r>
            <a:r>
              <a:rPr lang="en-GB" sz="1400" dirty="0" smtClean="0"/>
              <a:t>environments for portal testing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Software Engineering </a:t>
            </a:r>
            <a:r>
              <a:rPr lang="en-GB" sz="1400" dirty="0" smtClean="0"/>
              <a:t>– DIRAC: </a:t>
            </a:r>
            <a:r>
              <a:rPr lang="en-GB" sz="1400" dirty="0" smtClean="0"/>
              <a:t>deploying </a:t>
            </a:r>
            <a:r>
              <a:rPr lang="en-GB" sz="1400" dirty="0" smtClean="0"/>
              <a:t>ready-to-use distributed computing systems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C00000"/>
                </a:solidFill>
              </a:rPr>
              <a:t>Software </a:t>
            </a:r>
            <a:r>
              <a:rPr lang="en-GB" sz="1400" b="1" dirty="0" smtClean="0">
                <a:solidFill>
                  <a:srgbClr val="C00000"/>
                </a:solidFill>
              </a:rPr>
              <a:t>Engineering </a:t>
            </a:r>
            <a:r>
              <a:rPr lang="en-GB" sz="1400" dirty="0" smtClean="0"/>
              <a:t>– </a:t>
            </a:r>
            <a:r>
              <a:rPr lang="en-GB" sz="1400" dirty="0"/>
              <a:t>Catania Science Gateway </a:t>
            </a:r>
            <a:r>
              <a:rPr lang="en-GB" sz="1400" dirty="0" smtClean="0"/>
              <a:t>Framework</a:t>
            </a:r>
            <a:endParaRPr lang="en-GB" sz="1400" dirty="0"/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C00000"/>
                </a:solidFill>
              </a:rPr>
              <a:t>Musicology</a:t>
            </a:r>
            <a:r>
              <a:rPr lang="en-GB" sz="1400" dirty="0" smtClean="0"/>
              <a:t> – </a:t>
            </a:r>
            <a:r>
              <a:rPr lang="en-GB" sz="1400" dirty="0" err="1" smtClean="0"/>
              <a:t>Peachnote</a:t>
            </a:r>
            <a:r>
              <a:rPr lang="en-GB" sz="1400" dirty="0" smtClean="0"/>
              <a:t>: </a:t>
            </a:r>
            <a:r>
              <a:rPr lang="en-GB" sz="1400" dirty="0" smtClean="0"/>
              <a:t>dynamic </a:t>
            </a:r>
            <a:r>
              <a:rPr lang="en-GB" sz="1400" dirty="0" smtClean="0"/>
              <a:t>analysis of musical scores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C00000"/>
                </a:solidFill>
              </a:rPr>
              <a:t>Earth Observation</a:t>
            </a:r>
            <a:r>
              <a:rPr lang="en-GB" sz="1400" dirty="0"/>
              <a:t> –</a:t>
            </a:r>
            <a:r>
              <a:rPr lang="en-GB" sz="1400" dirty="0" smtClean="0"/>
              <a:t> ENVRI</a:t>
            </a:r>
            <a:r>
              <a:rPr lang="en-GB" sz="1400" dirty="0"/>
              <a:t>: Common Operations of Environmental Research infrastructures</a:t>
            </a:r>
            <a:endParaRPr lang="en-GB" sz="1400" dirty="0" smtClean="0"/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C00000"/>
                </a:solidFill>
              </a:rPr>
              <a:t>Geology</a:t>
            </a:r>
            <a:r>
              <a:rPr lang="en-GB" sz="1400" dirty="0" smtClean="0"/>
              <a:t> </a:t>
            </a:r>
            <a:r>
              <a:rPr lang="en-GB" sz="1400" dirty="0"/>
              <a:t>–</a:t>
            </a:r>
            <a:r>
              <a:rPr lang="en-GB" sz="1400" dirty="0" smtClean="0"/>
              <a:t> VERCE</a:t>
            </a:r>
            <a:r>
              <a:rPr lang="en-GB" sz="1400" dirty="0"/>
              <a:t>: Virtual Earthquake and seismology Research 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C00000"/>
                </a:solidFill>
              </a:rPr>
              <a:t>Ecology</a:t>
            </a:r>
            <a:r>
              <a:rPr lang="en-GB" sz="1400" dirty="0">
                <a:solidFill>
                  <a:srgbClr val="C00000"/>
                </a:solidFill>
              </a:rPr>
              <a:t> </a:t>
            </a:r>
            <a:r>
              <a:rPr lang="en-GB" sz="1400" dirty="0"/>
              <a:t>– </a:t>
            </a:r>
            <a:r>
              <a:rPr lang="en-GB" sz="1400" dirty="0" err="1" smtClean="0"/>
              <a:t>LifeWatch</a:t>
            </a:r>
            <a:r>
              <a:rPr lang="en-GB" sz="1400" dirty="0" smtClean="0"/>
              <a:t>: E-Science European Infrastructure for Biodiversity and Ecosystem Research</a:t>
            </a:r>
          </a:p>
          <a:p>
            <a:pPr marL="263525" indent="-2635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C00000"/>
                </a:solidFill>
              </a:rPr>
              <a:t>High Energy Physics </a:t>
            </a:r>
            <a:r>
              <a:rPr lang="en-GB" sz="1400" dirty="0"/>
              <a:t>– CERN </a:t>
            </a:r>
            <a:r>
              <a:rPr lang="en-GB" sz="1400" dirty="0" smtClean="0"/>
              <a:t>ATLAS: ATLAS processing cluster via </a:t>
            </a:r>
            <a:r>
              <a:rPr lang="en-GB" sz="1400" dirty="0" err="1" smtClean="0"/>
              <a:t>HelixNebula</a:t>
            </a:r>
            <a:endParaRPr lang="en-GB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93"/>
          <a:stretch/>
        </p:blipFill>
        <p:spPr bwMode="auto">
          <a:xfrm>
            <a:off x="7935177" y="2657049"/>
            <a:ext cx="1207546" cy="70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1520" y="1418620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0112" y="6093296"/>
            <a:ext cx="36724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More info: https</a:t>
            </a:r>
            <a:r>
              <a:rPr lang="nl-NL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://wiki.egi.eu/wiki/Fedcloud-tf:Users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6" b="71948"/>
          <a:stretch/>
        </p:blipFill>
        <p:spPr bwMode="auto">
          <a:xfrm>
            <a:off x="7913707" y="1841316"/>
            <a:ext cx="1207412" cy="36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C:\Users\Salvatore Pinto\Desktop\ge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444" y="2225001"/>
            <a:ext cx="600067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0" b="6605"/>
          <a:stretch/>
        </p:blipFill>
        <p:spPr bwMode="auto">
          <a:xfrm>
            <a:off x="8150262" y="3789040"/>
            <a:ext cx="726429" cy="26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41" y="1234520"/>
            <a:ext cx="209586" cy="18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1" y="3110705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0" b="48261"/>
          <a:stretch/>
        </p:blipFill>
        <p:spPr bwMode="auto">
          <a:xfrm>
            <a:off x="7901092" y="999993"/>
            <a:ext cx="1207412" cy="62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Salvatore Pinto\Desktop\company_logo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4" r="69811" b="14241"/>
          <a:stretch/>
        </p:blipFill>
        <p:spPr bwMode="auto">
          <a:xfrm>
            <a:off x="8072326" y="4149080"/>
            <a:ext cx="882300" cy="51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lvatore Pinto\Desktop\LogoVerc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169" y="4790899"/>
            <a:ext cx="865942" cy="29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lvatore Pinto\Desktop\img_header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033313"/>
            <a:ext cx="1110531" cy="48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68070" y="1763524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070" y="2132856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3356992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pic>
        <p:nvPicPr>
          <p:cNvPr id="31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1" y="3801872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1" y="4149080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70" y="4749487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1" y="5099243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1" y="5712013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lvatore Pinto\Desktop\logo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250" y="5578953"/>
            <a:ext cx="974246" cy="37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25"/>
          <a:stretch/>
        </p:blipFill>
        <p:spPr bwMode="auto">
          <a:xfrm>
            <a:off x="7901092" y="1556792"/>
            <a:ext cx="1207412" cy="27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Salvatore Pinto\Desktop\Catania-Science-Gateway-Framework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306" y="3377129"/>
            <a:ext cx="421288" cy="4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www.meridiano42.org/UK/wp-content/uploads/2011/09/work-in-progress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1" y="2833675"/>
            <a:ext cx="218216" cy="1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5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BioVeL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sz="1800" dirty="0" smtClean="0"/>
              <a:t>Use Case #1: </a:t>
            </a:r>
            <a:r>
              <a:rPr lang="en-US" sz="1800" dirty="0" err="1" smtClean="0"/>
              <a:t>OpenModeller</a:t>
            </a:r>
            <a:endParaRPr lang="en-US" sz="1800" dirty="0" smtClean="0"/>
          </a:p>
          <a:p>
            <a:pPr lvl="1"/>
            <a:r>
              <a:rPr lang="en-US" sz="1600" dirty="0" smtClean="0"/>
              <a:t>Integration of the </a:t>
            </a:r>
            <a:r>
              <a:rPr lang="en-US" sz="1600" dirty="0" err="1" smtClean="0"/>
              <a:t>OpenModeller</a:t>
            </a:r>
            <a:r>
              <a:rPr lang="en-US" sz="1600" dirty="0" smtClean="0"/>
              <a:t> </a:t>
            </a:r>
            <a:r>
              <a:rPr lang="en-US" sz="1600" dirty="0" smtClean="0"/>
              <a:t>web service with the COMPSs framework and VENUS-C </a:t>
            </a:r>
            <a:r>
              <a:rPr lang="en-US" sz="1600" dirty="0" smtClean="0"/>
              <a:t>middleware </a:t>
            </a:r>
            <a:r>
              <a:rPr lang="en-US" sz="1600" dirty="0" smtClean="0"/>
              <a:t>to run </a:t>
            </a:r>
            <a:r>
              <a:rPr lang="en-US" sz="1600" dirty="0" err="1"/>
              <a:t>OpenModeller</a:t>
            </a:r>
            <a:r>
              <a:rPr lang="en-US" sz="1600" dirty="0"/>
              <a:t> jobs </a:t>
            </a:r>
            <a:r>
              <a:rPr lang="en-US" sz="1600" dirty="0" smtClean="0"/>
              <a:t>on the EGI Federated Cloud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images</a:t>
            </a:r>
          </a:p>
          <a:p>
            <a:pPr lvl="2"/>
            <a:r>
              <a:rPr lang="en-US" sz="1400" dirty="0" smtClean="0"/>
              <a:t>Storage </a:t>
            </a:r>
            <a:r>
              <a:rPr lang="en-US" sz="1400" dirty="0" smtClean="0"/>
              <a:t>for input layers (currently stored directly on the VMs)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dirty="0"/>
              <a:t>Use Case </a:t>
            </a:r>
            <a:r>
              <a:rPr lang="en-US" sz="1800" dirty="0" smtClean="0"/>
              <a:t>#2: </a:t>
            </a:r>
            <a:r>
              <a:rPr lang="en-US" sz="1800" dirty="0" err="1" smtClean="0"/>
              <a:t>BioSTIF</a:t>
            </a:r>
            <a:endParaRPr lang="en-US" sz="1800" dirty="0" smtClean="0"/>
          </a:p>
          <a:p>
            <a:pPr lvl="1"/>
            <a:r>
              <a:rPr lang="en-US" sz="1600" dirty="0" err="1" smtClean="0"/>
              <a:t>BioSTIF</a:t>
            </a:r>
            <a:r>
              <a:rPr lang="en-US" sz="1600" dirty="0" smtClean="0"/>
              <a:t> service is a web service for data visualization</a:t>
            </a:r>
          </a:p>
          <a:p>
            <a:pPr lvl="1"/>
            <a:r>
              <a:rPr lang="en-US" sz="1600" dirty="0" smtClean="0"/>
              <a:t>The activity is to integrate the 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</a:t>
            </a:r>
            <a:r>
              <a:rPr lang="en-US" sz="1400" dirty="0" smtClean="0"/>
              <a:t>service with </a:t>
            </a:r>
            <a:r>
              <a:rPr lang="en-US" sz="1400" dirty="0" smtClean="0"/>
              <a:t>basic RHEL image and </a:t>
            </a:r>
            <a:r>
              <a:rPr lang="en-US" sz="1400" dirty="0" smtClean="0"/>
              <a:t>contextualization</a:t>
            </a:r>
            <a:endParaRPr lang="en-US" sz="1400" dirty="0" smtClean="0"/>
          </a:p>
          <a:p>
            <a:pPr lvl="2"/>
            <a:r>
              <a:rPr lang="en-US" sz="1400" dirty="0" smtClean="0"/>
              <a:t>Cloud Storage </a:t>
            </a:r>
            <a:r>
              <a:rPr lang="en-US" sz="1400" dirty="0"/>
              <a:t>for </a:t>
            </a:r>
            <a:r>
              <a:rPr lang="en-US" sz="1400" dirty="0" smtClean="0"/>
              <a:t>input layers and user custom data</a:t>
            </a:r>
          </a:p>
          <a:p>
            <a:pPr lvl="2"/>
            <a:r>
              <a:rPr lang="en-US" sz="1400" dirty="0" smtClean="0"/>
              <a:t>High </a:t>
            </a:r>
            <a:r>
              <a:rPr lang="en-US" sz="1400" dirty="0" smtClean="0"/>
              <a:t>Availability</a:t>
            </a:r>
            <a:endParaRPr lang="en-US" sz="1400" dirty="0" smtClean="0"/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nl-N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496683" y="3429000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2400" y="260648"/>
            <a:ext cx="864096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0" b="48261"/>
          <a:stretch/>
        </p:blipFill>
        <p:spPr bwMode="auto">
          <a:xfrm>
            <a:off x="7946450" y="228533"/>
            <a:ext cx="1306070" cy="68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485" y="126876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72400" y="260648"/>
            <a:ext cx="864096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048325" cy="865187"/>
          </a:xfrm>
        </p:spPr>
        <p:txBody>
          <a:bodyPr/>
          <a:lstStyle/>
          <a:p>
            <a:r>
              <a:rPr lang="en-US" dirty="0" err="1" smtClean="0"/>
              <a:t>BioVeL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sz="1800" dirty="0" smtClean="0"/>
              <a:t>Use Case #3: EDIT</a:t>
            </a:r>
          </a:p>
          <a:p>
            <a:pPr lvl="1"/>
            <a:r>
              <a:rPr lang="en-US" sz="1600" dirty="0" smtClean="0"/>
              <a:t>Integration of the </a:t>
            </a:r>
            <a:r>
              <a:rPr lang="en-US" sz="1600" dirty="0"/>
              <a:t>EDIT Platform for </a:t>
            </a:r>
            <a:r>
              <a:rPr lang="en-US" sz="1600" dirty="0" err="1" smtClean="0"/>
              <a:t>Cybertaxonomy</a:t>
            </a:r>
            <a:r>
              <a:rPr lang="en-US" sz="1600" dirty="0" smtClean="0"/>
              <a:t> service into the EGI Federated Cloud. Service provides cataloguing and APIs for accessing the Catalogue Of Life 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/>
              <a:t>IaaS</a:t>
            </a:r>
            <a:r>
              <a:rPr lang="en-US" sz="1400" dirty="0"/>
              <a:t> </a:t>
            </a:r>
            <a:r>
              <a:rPr lang="en-US" sz="1400" dirty="0" smtClean="0"/>
              <a:t>service with </a:t>
            </a:r>
            <a:r>
              <a:rPr lang="en-US" sz="1400" dirty="0"/>
              <a:t>basic RHEL image and </a:t>
            </a:r>
            <a:r>
              <a:rPr lang="en-US" sz="1400" dirty="0" smtClean="0"/>
              <a:t>contextualization</a:t>
            </a:r>
          </a:p>
          <a:p>
            <a:pPr lvl="2"/>
            <a:r>
              <a:rPr lang="en-US" sz="1400" dirty="0"/>
              <a:t>Block storage attached to the VM</a:t>
            </a:r>
          </a:p>
          <a:p>
            <a:pPr lvl="2"/>
            <a:r>
              <a:rPr lang="en-US" sz="1400" dirty="0" smtClean="0"/>
              <a:t>High Availability</a:t>
            </a:r>
            <a:endParaRPr lang="en-US" sz="1400" dirty="0"/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pPr lvl="1"/>
            <a:endParaRPr lang="nl-NL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80" b="48261"/>
          <a:stretch/>
        </p:blipFill>
        <p:spPr bwMode="auto">
          <a:xfrm>
            <a:off x="7946450" y="228533"/>
            <a:ext cx="1306070" cy="68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94" y="126876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6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524328" y="260648"/>
            <a:ext cx="1512168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5468813" cy="865187"/>
          </a:xfrm>
        </p:spPr>
        <p:txBody>
          <a:bodyPr/>
          <a:lstStyle/>
          <a:p>
            <a:r>
              <a:rPr lang="en-US" dirty="0" err="1" smtClean="0"/>
              <a:t>WeNMR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1" t="-192" r="13474" b="89526"/>
          <a:stretch/>
        </p:blipFill>
        <p:spPr bwMode="auto">
          <a:xfrm>
            <a:off x="7596336" y="325120"/>
            <a:ext cx="1371600" cy="4230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2888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#1: </a:t>
            </a:r>
            <a:r>
              <a:rPr lang="en-GB" sz="1800" dirty="0"/>
              <a:t>Training/production environment for molecular dynamics &amp; others</a:t>
            </a:r>
            <a:endParaRPr lang="en-US" sz="1800" dirty="0" smtClean="0"/>
          </a:p>
          <a:p>
            <a:pPr lvl="1"/>
            <a:r>
              <a:rPr lang="en-GB" sz="1600" dirty="0" smtClean="0"/>
              <a:t>Use </a:t>
            </a:r>
            <a:r>
              <a:rPr lang="en-GB" sz="1600" dirty="0"/>
              <a:t>VMs prepared with </a:t>
            </a:r>
            <a:r>
              <a:rPr lang="en-GB" sz="1600" dirty="0" err="1"/>
              <a:t>Gromacs</a:t>
            </a:r>
            <a:r>
              <a:rPr lang="en-GB" sz="1600" dirty="0"/>
              <a:t> and some other software </a:t>
            </a:r>
            <a:r>
              <a:rPr lang="en-GB" sz="1600" dirty="0" smtClean="0"/>
              <a:t>to support University courses, providing the VMs on-demand to students to run </a:t>
            </a:r>
            <a:r>
              <a:rPr lang="en-GB" sz="1600" dirty="0" smtClean="0"/>
              <a:t>Molecular </a:t>
            </a:r>
            <a:r>
              <a:rPr lang="en-GB" sz="1600" dirty="0" smtClean="0"/>
              <a:t>Dynamic simulations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images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Use Case #2: </a:t>
            </a:r>
            <a:r>
              <a:rPr lang="en-GB" sz="1800" dirty="0"/>
              <a:t>Validating and improving </a:t>
            </a:r>
            <a:r>
              <a:rPr lang="en-GB" sz="1800" dirty="0" err="1" smtClean="0"/>
              <a:t>biomolecular</a:t>
            </a:r>
            <a:r>
              <a:rPr lang="en-GB" sz="1800" dirty="0" smtClean="0"/>
              <a:t> </a:t>
            </a:r>
            <a:r>
              <a:rPr lang="en-GB" sz="1800" dirty="0"/>
              <a:t>NMR structures</a:t>
            </a:r>
            <a:endParaRPr lang="en-US" sz="1800" dirty="0" smtClean="0"/>
          </a:p>
          <a:p>
            <a:pPr lvl="1"/>
            <a:r>
              <a:rPr lang="en-GB" sz="1600" dirty="0"/>
              <a:t>Validating and improving </a:t>
            </a:r>
            <a:r>
              <a:rPr lang="en-GB" sz="1600" dirty="0" err="1"/>
              <a:t>biomolecular</a:t>
            </a:r>
            <a:r>
              <a:rPr lang="en-GB" sz="1600" dirty="0"/>
              <a:t> NMR structures using </a:t>
            </a:r>
            <a:r>
              <a:rPr lang="en-GB" sz="1600" dirty="0" err="1" smtClean="0"/>
              <a:t>VirtualCing</a:t>
            </a:r>
            <a:r>
              <a:rPr lang="en-GB" sz="1600" dirty="0" smtClean="0"/>
              <a:t>. </a:t>
            </a:r>
            <a:r>
              <a:rPr lang="en-US" sz="1600" dirty="0" smtClean="0"/>
              <a:t>A worker image equipped with </a:t>
            </a:r>
            <a:r>
              <a:rPr lang="en-US" sz="1600" dirty="0" err="1" smtClean="0"/>
              <a:t>VCing</a:t>
            </a:r>
            <a:r>
              <a:rPr lang="en-US" sz="1600" dirty="0" smtClean="0"/>
              <a:t> </a:t>
            </a:r>
            <a:r>
              <a:rPr lang="en-US" sz="1600" dirty="0" smtClean="0"/>
              <a:t>runs on the cloud and requests processing jobs to the </a:t>
            </a:r>
            <a:r>
              <a:rPr lang="en-US" sz="1600" dirty="0" err="1" smtClean="0"/>
              <a:t>ToPoS</a:t>
            </a:r>
            <a:r>
              <a:rPr lang="en-US" sz="1600" dirty="0" smtClean="0"/>
              <a:t> server.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image</a:t>
            </a:r>
          </a:p>
          <a:p>
            <a:pPr lvl="2"/>
            <a:endParaRPr lang="en-US" sz="2000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 lvl="1"/>
            <a:endParaRPr lang="nl-N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613006" y="3798332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97942" y="119675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5E002"/>
                </a:solidFill>
                <a:latin typeface="Arial Bold" panose="020B0704020202020204" pitchFamily="34" charset="0"/>
                <a:ea typeface="Zapf Dingbats"/>
                <a:cs typeface="Arial Bold" panose="020B0704020202020204" pitchFamily="34" charset="0"/>
                <a:sym typeface="Zapf Dingbats"/>
              </a:rPr>
              <a:t>-</a:t>
            </a:r>
            <a:endParaRPr lang="en-US" sz="1400" b="1" dirty="0">
              <a:solidFill>
                <a:srgbClr val="E5E00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4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08104" y="260648"/>
            <a:ext cx="3528392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3384029" cy="865187"/>
          </a:xfrm>
        </p:spPr>
        <p:txBody>
          <a:bodyPr/>
          <a:lstStyle/>
          <a:p>
            <a:r>
              <a:rPr lang="en-US" dirty="0" smtClean="0"/>
              <a:t>SSEP</a:t>
            </a:r>
            <a:endParaRPr lang="nl-NL" dirty="0"/>
          </a:p>
        </p:txBody>
      </p:sp>
      <p:pic>
        <p:nvPicPr>
          <p:cNvPr id="4" name="Picture 5" descr="C:\Users\Salvatore Pinto\Desktop\g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918429" cy="55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alvatore Pinto\Desktop\esa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38" y="260648"/>
            <a:ext cx="1390538" cy="54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lix Nebula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32656"/>
            <a:ext cx="864096" cy="47180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02888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#1: Data Processing Services</a:t>
            </a:r>
          </a:p>
          <a:p>
            <a:pPr lvl="1"/>
            <a:r>
              <a:rPr lang="en-GB" sz="1600" dirty="0" smtClean="0"/>
              <a:t>Enable </a:t>
            </a:r>
            <a:r>
              <a:rPr lang="en-GB" sz="1600" dirty="0"/>
              <a:t>users to invoke processing of data </a:t>
            </a:r>
            <a:r>
              <a:rPr lang="en-GB" sz="1600" dirty="0" smtClean="0"/>
              <a:t>from the ESA archive on the Cloud. A custom Globus cluster is started on demand and connected to the ESA Grid system to absorb peaks in the processing.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basic RHEL </a:t>
            </a:r>
            <a:r>
              <a:rPr lang="en-US" sz="1400" dirty="0" smtClean="0"/>
              <a:t>images and contextualization</a:t>
            </a:r>
            <a:endParaRPr lang="en-US" sz="1400" dirty="0" smtClean="0"/>
          </a:p>
          <a:p>
            <a:pPr lvl="2"/>
            <a:r>
              <a:rPr lang="en-US" sz="1400" dirty="0" smtClean="0"/>
              <a:t>Infrastructure Broker for automated cluster deployment on multiple </a:t>
            </a:r>
            <a:r>
              <a:rPr lang="en-US" sz="1400" dirty="0" smtClean="0"/>
              <a:t>sites</a:t>
            </a:r>
          </a:p>
          <a:p>
            <a:pPr lvl="2"/>
            <a:r>
              <a:rPr lang="en-US" sz="1400" dirty="0" smtClean="0"/>
              <a:t>Block storage attached to the VM</a:t>
            </a:r>
            <a:endParaRPr lang="en-US" sz="1400" dirty="0" smtClean="0"/>
          </a:p>
          <a:p>
            <a:pPr lvl="2"/>
            <a:r>
              <a:rPr lang="en-US" sz="1400" dirty="0" smtClean="0"/>
              <a:t>Fast network connection between the sites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Use Case #2: </a:t>
            </a:r>
            <a:r>
              <a:rPr lang="en-GB" sz="1800" dirty="0" smtClean="0"/>
              <a:t>Data Access</a:t>
            </a:r>
            <a:endParaRPr lang="en-US" sz="1800" dirty="0" smtClean="0"/>
          </a:p>
          <a:p>
            <a:pPr lvl="1"/>
            <a:r>
              <a:rPr lang="en-US" sz="1600" dirty="0" smtClean="0"/>
              <a:t>Host OpenSearch </a:t>
            </a:r>
            <a:r>
              <a:rPr lang="en-US" sz="1600" dirty="0" err="1" smtClean="0"/>
              <a:t>GeoSpatial</a:t>
            </a:r>
            <a:r>
              <a:rPr lang="en-US" sz="1600" dirty="0" smtClean="0"/>
              <a:t> catalogue and data for </a:t>
            </a:r>
            <a:r>
              <a:rPr lang="en-US" sz="1600" dirty="0" err="1" smtClean="0"/>
              <a:t>Geohazard</a:t>
            </a:r>
            <a:r>
              <a:rPr lang="en-US" sz="1600" dirty="0" smtClean="0"/>
              <a:t> Supersites on the Cloud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image</a:t>
            </a:r>
          </a:p>
          <a:p>
            <a:pPr lvl="2"/>
            <a:r>
              <a:rPr lang="en-US" sz="1400" dirty="0" smtClean="0"/>
              <a:t>Storage-as-a-Service with SAML2 </a:t>
            </a:r>
            <a:r>
              <a:rPr lang="en-US" sz="1400" dirty="0" smtClean="0"/>
              <a:t>authentication</a:t>
            </a:r>
          </a:p>
          <a:p>
            <a:pPr lvl="2"/>
            <a:r>
              <a:rPr lang="en-US" sz="1400" dirty="0" smtClean="0"/>
              <a:t>High Availability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620998" y="1196752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33C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1400" dirty="0">
              <a:solidFill>
                <a:srgbClr val="77933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7942" y="40050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5E002"/>
                </a:solidFill>
                <a:latin typeface="Arial Bold" panose="020B0704020202020204" pitchFamily="34" charset="0"/>
                <a:ea typeface="Zapf Dingbats"/>
                <a:cs typeface="Arial Bold" panose="020B0704020202020204" pitchFamily="34" charset="0"/>
                <a:sym typeface="Zapf Dingbats"/>
              </a:rPr>
              <a:t>-</a:t>
            </a:r>
            <a:endParaRPr lang="en-US" sz="1400" b="1" dirty="0">
              <a:solidFill>
                <a:srgbClr val="E5E00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80112" y="260648"/>
            <a:ext cx="3456384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3384029" cy="865187"/>
          </a:xfrm>
        </p:spPr>
        <p:txBody>
          <a:bodyPr/>
          <a:lstStyle/>
          <a:p>
            <a:r>
              <a:rPr lang="en-US" dirty="0" smtClean="0"/>
              <a:t>SSEP</a:t>
            </a:r>
            <a:endParaRPr lang="nl-NL" dirty="0"/>
          </a:p>
        </p:txBody>
      </p:sp>
      <p:pic>
        <p:nvPicPr>
          <p:cNvPr id="4" name="Picture 5" descr="C:\Users\Salvatore Pinto\Desktop\g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59" y="275228"/>
            <a:ext cx="918429" cy="55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alvatore Pinto\Desktop\esa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35" y="278748"/>
            <a:ext cx="1390538" cy="54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lix Nebula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0272"/>
            <a:ext cx="864096" cy="47180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520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#3: </a:t>
            </a:r>
            <a:r>
              <a:rPr lang="en-US" sz="1800" dirty="0" smtClean="0"/>
              <a:t>Virtual Laboratory</a:t>
            </a:r>
            <a:endParaRPr lang="en-US" sz="1800" dirty="0" smtClean="0"/>
          </a:p>
          <a:p>
            <a:pPr lvl="1"/>
            <a:r>
              <a:rPr lang="en-GB" sz="1600" dirty="0" smtClean="0"/>
              <a:t>Run the SSEP Virtual Laboratory (</a:t>
            </a:r>
            <a:r>
              <a:rPr lang="en-GB" sz="1600" dirty="0" err="1" smtClean="0"/>
              <a:t>CloudToolbox</a:t>
            </a:r>
            <a:r>
              <a:rPr lang="en-GB" sz="1600" dirty="0" smtClean="0"/>
              <a:t>) VMI for accessing SSEP processing services and elaborate the results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custom images</a:t>
            </a:r>
          </a:p>
          <a:p>
            <a:pPr lvl="2"/>
            <a:r>
              <a:rPr lang="en-US" sz="1400" dirty="0" smtClean="0"/>
              <a:t>Personal storage for user data</a:t>
            </a:r>
          </a:p>
          <a:p>
            <a:pPr lvl="2"/>
            <a:r>
              <a:rPr lang="en-US" sz="1400" dirty="0" smtClean="0"/>
              <a:t>Persistent images</a:t>
            </a:r>
          </a:p>
          <a:p>
            <a:pPr lvl="2"/>
            <a:r>
              <a:rPr lang="en-US" sz="1400" dirty="0" smtClean="0"/>
              <a:t>GUI interface for starting the VMs</a:t>
            </a:r>
          </a:p>
          <a:p>
            <a:pPr lvl="2"/>
            <a:endParaRPr lang="en-US" sz="2000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 lvl="1"/>
            <a:endParaRPr lang="nl-N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676456" y="12594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5E002"/>
                </a:solidFill>
                <a:latin typeface="Arial Bold" panose="020B0704020202020204" pitchFamily="34" charset="0"/>
                <a:ea typeface="Zapf Dingbats"/>
                <a:cs typeface="Arial Bold" panose="020B0704020202020204" pitchFamily="34" charset="0"/>
                <a:sym typeface="Zapf Dingbats"/>
              </a:rPr>
              <a:t>-</a:t>
            </a:r>
            <a:endParaRPr lang="en-US" sz="1400" b="1" dirty="0">
              <a:solidFill>
                <a:srgbClr val="E5E00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3921951" cy="865187"/>
          </a:xfrm>
        </p:spPr>
        <p:txBody>
          <a:bodyPr/>
          <a:lstStyle/>
          <a:p>
            <a:r>
              <a:rPr lang="en-US" sz="4000" dirty="0" smtClean="0"/>
              <a:t>CERN ATLAS</a:t>
            </a:r>
            <a:endParaRPr lang="nl-NL" sz="4000" dirty="0"/>
          </a:p>
        </p:txBody>
      </p:sp>
      <p:sp>
        <p:nvSpPr>
          <p:cNvPr id="4" name="Rectangle 3"/>
          <p:cNvSpPr/>
          <p:nvPr/>
        </p:nvSpPr>
        <p:spPr>
          <a:xfrm>
            <a:off x="5974018" y="260648"/>
            <a:ext cx="3062478" cy="551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Picture 4" descr="Helix Nebula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7304"/>
            <a:ext cx="864096" cy="47180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5" descr="C:\Users\Salvatore Pinto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58044"/>
            <a:ext cx="974246" cy="37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Salvatore Pinto\Desktop\New_BANDEAU_CERN_01B1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7544"/>
            <a:ext cx="843483" cy="46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2888" y="1268760"/>
            <a:ext cx="8507288" cy="4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 Case #1: ATLAS Data Processing</a:t>
            </a:r>
          </a:p>
          <a:p>
            <a:pPr lvl="1"/>
            <a:r>
              <a:rPr lang="en-GB" sz="1600" dirty="0" smtClean="0"/>
              <a:t>Create on-demand a custom Computing Engine on the Cloud and connect it to the ATLAS grid to perform processing and absorb peaks.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400" dirty="0" err="1" smtClean="0"/>
              <a:t>IaaS</a:t>
            </a:r>
            <a:r>
              <a:rPr lang="en-US" sz="1400" dirty="0" smtClean="0"/>
              <a:t> service with basic RHEL </a:t>
            </a:r>
            <a:r>
              <a:rPr lang="en-US" sz="1400" dirty="0" smtClean="0"/>
              <a:t>images and contextualization</a:t>
            </a:r>
          </a:p>
          <a:p>
            <a:pPr lvl="2"/>
            <a:r>
              <a:rPr lang="en-US" sz="1400" dirty="0" smtClean="0"/>
              <a:t>Infrastructure </a:t>
            </a:r>
            <a:r>
              <a:rPr lang="en-US" sz="1400" dirty="0" smtClean="0"/>
              <a:t>Broker for automated cluster </a:t>
            </a:r>
            <a:r>
              <a:rPr lang="en-US" sz="1400" dirty="0" smtClean="0"/>
              <a:t>deployment</a:t>
            </a:r>
          </a:p>
          <a:p>
            <a:pPr lvl="2"/>
            <a:r>
              <a:rPr lang="en-US" sz="1400" dirty="0"/>
              <a:t>Block storage attached to the </a:t>
            </a:r>
            <a:r>
              <a:rPr lang="en-US" sz="1400" dirty="0" smtClean="0"/>
              <a:t>VM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 lvl="1"/>
            <a:endParaRPr lang="nl-NL" sz="1600" dirty="0"/>
          </a:p>
        </p:txBody>
      </p:sp>
      <p:pic>
        <p:nvPicPr>
          <p:cNvPr id="9" name="Picture 2" descr="C:\Users\Salvatore Pinto\Desktop\work-in-progres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94" y="1268760"/>
            <a:ext cx="245894" cy="21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3221</TotalTime>
  <Words>2042</Words>
  <Application>Microsoft Office PowerPoint</Application>
  <PresentationFormat>On-screen Show (4:3)</PresentationFormat>
  <Paragraphs>402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EGI-InSPIRE-Slide-Template_v4</vt:lpstr>
      <vt:lpstr>Service provisioning models:  an analysis of the Federated Cloud use cases</vt:lpstr>
      <vt:lpstr>Agenda</vt:lpstr>
      <vt:lpstr>EGI FedCloud Communities</vt:lpstr>
      <vt:lpstr>BioVeL</vt:lpstr>
      <vt:lpstr>BioVeL</vt:lpstr>
      <vt:lpstr>WeNMR</vt:lpstr>
      <vt:lpstr>SSEP</vt:lpstr>
      <vt:lpstr>SSEP</vt:lpstr>
      <vt:lpstr>CERN ATLAS</vt:lpstr>
      <vt:lpstr>ENVRI</vt:lpstr>
      <vt:lpstr>LifeWatch</vt:lpstr>
      <vt:lpstr>Peachnote</vt:lpstr>
      <vt:lpstr>Agenda</vt:lpstr>
      <vt:lpstr>Infrastructure-as-a-Service</vt:lpstr>
      <vt:lpstr>HTC-as-a-Service, Big Data Processing</vt:lpstr>
      <vt:lpstr>eLaboratory</vt:lpstr>
      <vt:lpstr>Database-as-a-Service &amp; SQS (?)</vt:lpstr>
      <vt:lpstr>STorage-as-a-Service</vt:lpstr>
      <vt:lpstr>Personal storage</vt:lpstr>
      <vt:lpstr>Data access and discovery</vt:lpstr>
      <vt:lpstr>Technical challenges summary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Salvatore Pinto</dc:creator>
  <cp:lastModifiedBy>Salvatore Pinto</cp:lastModifiedBy>
  <cp:revision>125</cp:revision>
  <dcterms:created xsi:type="dcterms:W3CDTF">2013-09-12T11:46:07Z</dcterms:created>
  <dcterms:modified xsi:type="dcterms:W3CDTF">2013-12-05T11:26:46Z</dcterms:modified>
</cp:coreProperties>
</file>