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sldIdLst>
    <p:sldId id="256" r:id="rId2"/>
    <p:sldId id="260" r:id="rId3"/>
    <p:sldId id="257" r:id="rId4"/>
    <p:sldId id="262" r:id="rId5"/>
    <p:sldId id="261" r:id="rId6"/>
    <p:sldId id="263" r:id="rId7"/>
    <p:sldId id="264" r:id="rId8"/>
    <p:sldId id="269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2AC116-BE1A-4BBC-B9CC-F62C7E91470D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01B2BEEA-4AC0-489A-AD83-132D8EC56073}">
      <dgm:prSet phldrT="[Text]" custT="1"/>
      <dgm:spPr/>
      <dgm:t>
        <a:bodyPr/>
        <a:lstStyle/>
        <a:p>
          <a:endParaRPr lang="en-GB" sz="1600" b="1" dirty="0" smtClean="0">
            <a:solidFill>
              <a:schemeClr val="tx1"/>
            </a:solidFill>
          </a:endParaRPr>
        </a:p>
        <a:p>
          <a:r>
            <a:rPr lang="en-GB" sz="1600" b="1" dirty="0" smtClean="0">
              <a:solidFill>
                <a:schemeClr val="tx1"/>
              </a:solidFill>
            </a:rPr>
            <a:t>Champions</a:t>
          </a:r>
        </a:p>
        <a:p>
          <a:r>
            <a:rPr lang="en-GB" sz="1600" b="1" dirty="0" smtClean="0">
              <a:solidFill>
                <a:schemeClr val="tx1"/>
              </a:solidFill>
            </a:rPr>
            <a:t>NGIs</a:t>
          </a:r>
        </a:p>
        <a:p>
          <a:r>
            <a:rPr lang="en-GB" sz="1600" b="1" dirty="0" smtClean="0">
              <a:solidFill>
                <a:schemeClr val="tx1"/>
              </a:solidFill>
            </a:rPr>
            <a:t>EGI.eu</a:t>
          </a:r>
          <a:endParaRPr lang="en-GB" sz="1600" b="1" dirty="0">
            <a:solidFill>
              <a:schemeClr val="tx1"/>
            </a:solidFill>
          </a:endParaRPr>
        </a:p>
      </dgm:t>
    </dgm:pt>
    <dgm:pt modelId="{C562E2FE-6163-4BCE-90DB-CACF6FDC9C67}" type="parTrans" cxnId="{7079E060-520B-46C2-9B10-D58A8F2AFD1E}">
      <dgm:prSet/>
      <dgm:spPr/>
      <dgm:t>
        <a:bodyPr/>
        <a:lstStyle/>
        <a:p>
          <a:endParaRPr lang="en-GB"/>
        </a:p>
      </dgm:t>
    </dgm:pt>
    <dgm:pt modelId="{4826DDDB-05DE-43E0-81BA-B24AF469B87B}" type="sibTrans" cxnId="{7079E060-520B-46C2-9B10-D58A8F2AFD1E}">
      <dgm:prSet/>
      <dgm:spPr/>
      <dgm:t>
        <a:bodyPr/>
        <a:lstStyle/>
        <a:p>
          <a:endParaRPr lang="en-GB"/>
        </a:p>
      </dgm:t>
    </dgm:pt>
    <dgm:pt modelId="{4CA2CFDB-4E34-4AD2-999C-DCFB72E24A55}">
      <dgm:prSet phldrT="[Text]" custT="1"/>
      <dgm:spPr/>
      <dgm:t>
        <a:bodyPr/>
        <a:lstStyle/>
        <a:p>
          <a:endParaRPr lang="en-GB" sz="1600" b="1" smtClean="0">
            <a:solidFill>
              <a:schemeClr val="tx1"/>
            </a:solidFill>
          </a:endParaRPr>
        </a:p>
        <a:p>
          <a:r>
            <a:rPr lang="en-GB" sz="1600" b="1" smtClean="0">
              <a:solidFill>
                <a:schemeClr val="tx1"/>
              </a:solidFill>
            </a:rPr>
            <a:t>Engagement project</a:t>
          </a:r>
          <a:endParaRPr lang="en-GB" sz="1600" b="1" dirty="0">
            <a:solidFill>
              <a:schemeClr val="tx1"/>
            </a:solidFill>
          </a:endParaRPr>
        </a:p>
      </dgm:t>
    </dgm:pt>
    <dgm:pt modelId="{65FE8844-039C-4F7D-A372-DB6BBC2802B1}" type="parTrans" cxnId="{80C17079-B7BE-4F67-A348-55F213A885FC}">
      <dgm:prSet/>
      <dgm:spPr/>
      <dgm:t>
        <a:bodyPr/>
        <a:lstStyle/>
        <a:p>
          <a:endParaRPr lang="en-GB"/>
        </a:p>
      </dgm:t>
    </dgm:pt>
    <dgm:pt modelId="{C61E20B0-CFD0-4502-A37D-442A754E43F7}" type="sibTrans" cxnId="{80C17079-B7BE-4F67-A348-55F213A885FC}">
      <dgm:prSet/>
      <dgm:spPr/>
      <dgm:t>
        <a:bodyPr/>
        <a:lstStyle/>
        <a:p>
          <a:endParaRPr lang="en-GB"/>
        </a:p>
      </dgm:t>
    </dgm:pt>
    <dgm:pt modelId="{858A4D98-E040-4173-AB12-549453914B2F}">
      <dgm:prSet phldrT="[Text]" custT="1"/>
      <dgm:spPr/>
      <dgm:t>
        <a:bodyPr/>
        <a:lstStyle/>
        <a:p>
          <a:r>
            <a:rPr lang="en-GB" sz="1600" b="1" dirty="0" smtClean="0"/>
            <a:t>Output: established scope for joint technical work</a:t>
          </a:r>
          <a:endParaRPr lang="en-GB" sz="1600" b="1" dirty="0"/>
        </a:p>
      </dgm:t>
    </dgm:pt>
    <dgm:pt modelId="{4DA3D641-60B6-47E9-A6AE-B81F2407567C}" type="parTrans" cxnId="{05D8DED9-812C-4E15-870A-7DB2423A8E35}">
      <dgm:prSet/>
      <dgm:spPr/>
      <dgm:t>
        <a:bodyPr/>
        <a:lstStyle/>
        <a:p>
          <a:endParaRPr lang="en-GB"/>
        </a:p>
      </dgm:t>
    </dgm:pt>
    <dgm:pt modelId="{48CFA68F-7660-443D-8E7D-4E988ABB4281}" type="sibTrans" cxnId="{05D8DED9-812C-4E15-870A-7DB2423A8E35}">
      <dgm:prSet/>
      <dgm:spPr/>
      <dgm:t>
        <a:bodyPr/>
        <a:lstStyle/>
        <a:p>
          <a:endParaRPr lang="en-GB"/>
        </a:p>
      </dgm:t>
    </dgm:pt>
    <dgm:pt modelId="{B262175A-A6F4-4291-A5B4-67202EE0F88A}">
      <dgm:prSet phldrT="[Text]" custT="1"/>
      <dgm:spPr/>
      <dgm:t>
        <a:bodyPr/>
        <a:lstStyle/>
        <a:p>
          <a:r>
            <a:rPr lang="en-GB" sz="1600" b="1" dirty="0" smtClean="0"/>
            <a:t>Output: Virtual team (3-6 months)</a:t>
          </a:r>
          <a:endParaRPr lang="en-GB" sz="1600" b="1" dirty="0"/>
        </a:p>
      </dgm:t>
    </dgm:pt>
    <dgm:pt modelId="{19347539-5770-4C96-9BC5-2C9A5C608937}" type="parTrans" cxnId="{ED8F22C5-E03C-4375-8F5B-2BE92253711B}">
      <dgm:prSet/>
      <dgm:spPr/>
      <dgm:t>
        <a:bodyPr/>
        <a:lstStyle/>
        <a:p>
          <a:endParaRPr lang="en-GB"/>
        </a:p>
      </dgm:t>
    </dgm:pt>
    <dgm:pt modelId="{38658C2D-FE5D-47FA-B609-698AA46D7230}" type="sibTrans" cxnId="{ED8F22C5-E03C-4375-8F5B-2BE92253711B}">
      <dgm:prSet/>
      <dgm:spPr/>
      <dgm:t>
        <a:bodyPr/>
        <a:lstStyle/>
        <a:p>
          <a:endParaRPr lang="en-GB"/>
        </a:p>
      </dgm:t>
    </dgm:pt>
    <dgm:pt modelId="{1D88CE01-1DB5-49CD-AC38-05ABC65CE44C}">
      <dgm:prSet phldrT="[Text]" custT="1"/>
      <dgm:spPr/>
      <dgm:t>
        <a:bodyPr/>
        <a:lstStyle/>
        <a:p>
          <a:r>
            <a:rPr lang="en-GB" sz="1600" dirty="0" smtClean="0"/>
            <a:t>Project execution </a:t>
          </a:r>
          <a:endParaRPr lang="en-GB" sz="1600" dirty="0"/>
        </a:p>
      </dgm:t>
    </dgm:pt>
    <dgm:pt modelId="{FC1A4F7E-C960-4BA7-BEE8-1BF36BA3BF2E}" type="parTrans" cxnId="{EEA832E2-3C33-4BB8-9FB6-B02B8E09F7BF}">
      <dgm:prSet/>
      <dgm:spPr/>
      <dgm:t>
        <a:bodyPr/>
        <a:lstStyle/>
        <a:p>
          <a:endParaRPr lang="en-GB"/>
        </a:p>
      </dgm:t>
    </dgm:pt>
    <dgm:pt modelId="{91C057DF-8077-4D8D-ACFE-92D1A0EF0DB8}" type="sibTrans" cxnId="{EEA832E2-3C33-4BB8-9FB6-B02B8E09F7BF}">
      <dgm:prSet/>
      <dgm:spPr/>
      <dgm:t>
        <a:bodyPr/>
        <a:lstStyle/>
        <a:p>
          <a:endParaRPr lang="en-GB"/>
        </a:p>
      </dgm:t>
    </dgm:pt>
    <dgm:pt modelId="{4A97F042-C5F4-4342-B3DF-F1B4E55EA730}">
      <dgm:prSet phldrT="[Text]" custT="1"/>
      <dgm:spPr/>
      <dgm:t>
        <a:bodyPr/>
        <a:lstStyle/>
        <a:p>
          <a:r>
            <a:rPr lang="en-GB" sz="1600" b="1" dirty="0" smtClean="0"/>
            <a:t>Output: data/compute model development, application porting, technology testing, integration, pre-production, production</a:t>
          </a:r>
          <a:endParaRPr lang="en-GB" sz="1600" b="1" dirty="0"/>
        </a:p>
      </dgm:t>
    </dgm:pt>
    <dgm:pt modelId="{A5CD6035-A6FA-4DB7-B4A9-DF61553F4363}" type="parTrans" cxnId="{2AE178F3-A84B-4515-BA78-74633E71B25B}">
      <dgm:prSet/>
      <dgm:spPr/>
      <dgm:t>
        <a:bodyPr/>
        <a:lstStyle/>
        <a:p>
          <a:endParaRPr lang="en-GB"/>
        </a:p>
      </dgm:t>
    </dgm:pt>
    <dgm:pt modelId="{1FFD1CF8-CB7B-4E50-905F-2A66FE90A4C6}" type="sibTrans" cxnId="{2AE178F3-A84B-4515-BA78-74633E71B25B}">
      <dgm:prSet/>
      <dgm:spPr/>
      <dgm:t>
        <a:bodyPr/>
        <a:lstStyle/>
        <a:p>
          <a:endParaRPr lang="en-GB"/>
        </a:p>
      </dgm:t>
    </dgm:pt>
    <dgm:pt modelId="{22274D6D-E6BE-4EFC-807A-19CFA4E94978}">
      <dgm:prSet phldrT="[Text]" custT="1"/>
      <dgm:spPr/>
      <dgm:t>
        <a:bodyPr/>
        <a:lstStyle/>
        <a:p>
          <a:r>
            <a:rPr lang="en-GB" sz="1600" dirty="0" smtClean="0"/>
            <a:t>Scoping phase: new user communities are identified and contacted </a:t>
          </a:r>
          <a:endParaRPr lang="en-GB" sz="1600" dirty="0"/>
        </a:p>
      </dgm:t>
    </dgm:pt>
    <dgm:pt modelId="{F74C76BA-862D-47DA-8B61-D7E43C47CBD8}" type="parTrans" cxnId="{0738C0D1-2AA7-4601-859F-5555F8EBEF0F}">
      <dgm:prSet/>
      <dgm:spPr/>
      <dgm:t>
        <a:bodyPr/>
        <a:lstStyle/>
        <a:p>
          <a:endParaRPr lang="en-GB"/>
        </a:p>
      </dgm:t>
    </dgm:pt>
    <dgm:pt modelId="{4FED6032-8F60-4AF1-B899-8B72EF1B14E1}" type="sibTrans" cxnId="{0738C0D1-2AA7-4601-859F-5555F8EBEF0F}">
      <dgm:prSet/>
      <dgm:spPr/>
      <dgm:t>
        <a:bodyPr/>
        <a:lstStyle/>
        <a:p>
          <a:endParaRPr lang="en-GB"/>
        </a:p>
      </dgm:t>
    </dgm:pt>
    <dgm:pt modelId="{B8BC2F98-9526-4BF4-AF57-0C7E9B225BC0}">
      <dgm:prSet phldrT="[Text]" custT="1"/>
      <dgm:spPr/>
      <dgm:t>
        <a:bodyPr/>
        <a:lstStyle/>
        <a:p>
          <a:r>
            <a:rPr lang="en-GB" sz="1600" dirty="0" smtClean="0"/>
            <a:t>Domain experts identified</a:t>
          </a:r>
          <a:endParaRPr lang="en-GB" sz="1600" dirty="0"/>
        </a:p>
      </dgm:t>
    </dgm:pt>
    <dgm:pt modelId="{EA6E36D5-9D1C-4E10-B8AA-4392DD4885B9}" type="parTrans" cxnId="{3B562851-4819-4B83-8C19-8EEF5D7CA498}">
      <dgm:prSet/>
      <dgm:spPr/>
      <dgm:t>
        <a:bodyPr/>
        <a:lstStyle/>
        <a:p>
          <a:endParaRPr lang="en-GB"/>
        </a:p>
      </dgm:t>
    </dgm:pt>
    <dgm:pt modelId="{A402DBAC-306A-4E50-8940-E3A4AEB550BB}" type="sibTrans" cxnId="{3B562851-4819-4B83-8C19-8EEF5D7CA498}">
      <dgm:prSet/>
      <dgm:spPr/>
      <dgm:t>
        <a:bodyPr/>
        <a:lstStyle/>
        <a:p>
          <a:endParaRPr lang="en-GB"/>
        </a:p>
      </dgm:t>
    </dgm:pt>
    <dgm:pt modelId="{EC1DE569-DE4A-4A34-A597-38BE076D5D51}">
      <dgm:prSet phldrT="[Text]" custT="1"/>
      <dgm:spPr/>
      <dgm:t>
        <a:bodyPr/>
        <a:lstStyle/>
        <a:p>
          <a:r>
            <a:rPr lang="en-GB" sz="1600" dirty="0" smtClean="0"/>
            <a:t>Technical work plan prepared (objective, tasks, deliverables, timeline)</a:t>
          </a:r>
          <a:endParaRPr lang="en-GB" sz="1600" dirty="0"/>
        </a:p>
      </dgm:t>
    </dgm:pt>
    <dgm:pt modelId="{BDC0334B-B6B5-476E-B65B-1DBE97E981AF}" type="sibTrans" cxnId="{D8DC182A-34BF-4EA5-92ED-995E57B68F38}">
      <dgm:prSet/>
      <dgm:spPr/>
    </dgm:pt>
    <dgm:pt modelId="{BB64E827-3EFC-40B4-8EEE-3D518CCBF61E}" type="parTrans" cxnId="{D8DC182A-34BF-4EA5-92ED-995E57B68F38}">
      <dgm:prSet/>
      <dgm:spPr/>
    </dgm:pt>
    <dgm:pt modelId="{61190E6D-1666-494A-BCEF-5BD203B748A9}">
      <dgm:prSet phldrT="[Text]" custT="1"/>
      <dgm:spPr/>
      <dgm:t>
        <a:bodyPr/>
        <a:lstStyle/>
        <a:p>
          <a:r>
            <a:rPr lang="en-GB" sz="1600" b="1" dirty="0" smtClean="0">
              <a:solidFill>
                <a:schemeClr val="tx1"/>
              </a:solidFill>
            </a:rPr>
            <a:t>Distributed  Competence Centre</a:t>
          </a:r>
          <a:endParaRPr lang="en-GB" sz="1600" b="1" dirty="0">
            <a:solidFill>
              <a:schemeClr val="tx1"/>
            </a:solidFill>
          </a:endParaRPr>
        </a:p>
      </dgm:t>
    </dgm:pt>
    <dgm:pt modelId="{05BBF03D-8B57-47AC-9B9E-4AB70B472913}" type="sibTrans" cxnId="{7398CC89-147A-4201-B5FC-FFDAAD36F35E}">
      <dgm:prSet/>
      <dgm:spPr/>
      <dgm:t>
        <a:bodyPr/>
        <a:lstStyle/>
        <a:p>
          <a:endParaRPr lang="en-GB"/>
        </a:p>
      </dgm:t>
    </dgm:pt>
    <dgm:pt modelId="{3117BC51-8850-4C78-9500-DC0288BE6B52}" type="parTrans" cxnId="{7398CC89-147A-4201-B5FC-FFDAAD36F35E}">
      <dgm:prSet/>
      <dgm:spPr/>
      <dgm:t>
        <a:bodyPr/>
        <a:lstStyle/>
        <a:p>
          <a:endParaRPr lang="en-GB"/>
        </a:p>
      </dgm:t>
    </dgm:pt>
    <dgm:pt modelId="{52C43CA1-EF86-4E88-8D74-B6157AE8A9B5}" type="pres">
      <dgm:prSet presAssocID="{FA2AC116-BE1A-4BBC-B9CC-F62C7E91470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16221E0-DBCA-4BC8-A4C3-505911BE6727}" type="pres">
      <dgm:prSet presAssocID="{01B2BEEA-4AC0-489A-AD83-132D8EC56073}" presName="composite" presStyleCnt="0"/>
      <dgm:spPr/>
    </dgm:pt>
    <dgm:pt modelId="{9C037753-70A2-4107-90EC-39E4FC732A7C}" type="pres">
      <dgm:prSet presAssocID="{01B2BEEA-4AC0-489A-AD83-132D8EC56073}" presName="parentText" presStyleLbl="alignNode1" presStyleIdx="0" presStyleCnt="3" custScaleX="160747" custScaleY="179201" custLinFactNeighborY="-1105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CC57B0-1969-454B-BFB9-B7E99932DE73}" type="pres">
      <dgm:prSet presAssocID="{01B2BEEA-4AC0-489A-AD83-132D8EC56073}" presName="descendantText" presStyleLbl="alignAcc1" presStyleIdx="0" presStyleCnt="3" custScaleY="221586" custLinFactNeighborX="3951" custLinFactNeighborY="-6153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73049C-E283-43F3-A0C3-84EDAB0CD873}" type="pres">
      <dgm:prSet presAssocID="{4826DDDB-05DE-43E0-81BA-B24AF469B87B}" presName="sp" presStyleCnt="0"/>
      <dgm:spPr/>
    </dgm:pt>
    <dgm:pt modelId="{08BCECC4-CF9F-449C-82D8-38B2B121752C}" type="pres">
      <dgm:prSet presAssocID="{61190E6D-1666-494A-BCEF-5BD203B748A9}" presName="composite" presStyleCnt="0"/>
      <dgm:spPr/>
    </dgm:pt>
    <dgm:pt modelId="{5A619E32-4DB7-447B-973A-B89ADED14C99}" type="pres">
      <dgm:prSet presAssocID="{61190E6D-1666-494A-BCEF-5BD203B748A9}" presName="parentText" presStyleLbl="alignNode1" presStyleIdx="1" presStyleCnt="3" custScaleX="160747" custScaleY="14807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09E8E6-A854-48E7-9ADB-75066A08B73E}" type="pres">
      <dgm:prSet presAssocID="{61190E6D-1666-494A-BCEF-5BD203B748A9}" presName="descendantText" presStyleLbl="alignAcc1" presStyleIdx="1" presStyleCnt="3" custScaleY="189131" custLinFactNeighborX="4150" custLinFactNeighborY="-1625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7A1528-910E-4106-87D5-A8619223C9CA}" type="pres">
      <dgm:prSet presAssocID="{05BBF03D-8B57-47AC-9B9E-4AB70B472913}" presName="sp" presStyleCnt="0"/>
      <dgm:spPr/>
    </dgm:pt>
    <dgm:pt modelId="{CB1C65A5-9E5E-4A4F-87D2-B057F27F0170}" type="pres">
      <dgm:prSet presAssocID="{4CA2CFDB-4E34-4AD2-999C-DCFB72E24A55}" presName="composite" presStyleCnt="0"/>
      <dgm:spPr/>
    </dgm:pt>
    <dgm:pt modelId="{EA44D310-5974-4CAB-B8AA-19F4E75CE084}" type="pres">
      <dgm:prSet presAssocID="{4CA2CFDB-4E34-4AD2-999C-DCFB72E24A55}" presName="parentText" presStyleLbl="alignNode1" presStyleIdx="2" presStyleCnt="3" custScaleX="16074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33939A-C6EC-4934-8747-CF139C98E199}" type="pres">
      <dgm:prSet presAssocID="{4CA2CFDB-4E34-4AD2-999C-DCFB72E24A55}" presName="descendantText" presStyleLbl="alignAcc1" presStyleIdx="2" presStyleCnt="3" custScaleY="177827" custLinFactNeighborX="4452" custLinFactNeighborY="97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B562851-4819-4B83-8C19-8EEF5D7CA498}" srcId="{61190E6D-1666-494A-BCEF-5BD203B748A9}" destId="{B8BC2F98-9526-4BF4-AF57-0C7E9B225BC0}" srcOrd="0" destOrd="0" parTransId="{EA6E36D5-9D1C-4E10-B8AA-4392DD4885B9}" sibTransId="{A402DBAC-306A-4E50-8940-E3A4AEB550BB}"/>
    <dgm:cxn modelId="{129587CF-5CAD-46D0-82C4-A08B37488D44}" type="presOf" srcId="{B8BC2F98-9526-4BF4-AF57-0C7E9B225BC0}" destId="{A209E8E6-A854-48E7-9ADB-75066A08B73E}" srcOrd="0" destOrd="0" presId="urn:microsoft.com/office/officeart/2005/8/layout/chevron2"/>
    <dgm:cxn modelId="{4BC6F558-4614-4FDF-9E0C-C6848ABC0771}" type="presOf" srcId="{01B2BEEA-4AC0-489A-AD83-132D8EC56073}" destId="{9C037753-70A2-4107-90EC-39E4FC732A7C}" srcOrd="0" destOrd="0" presId="urn:microsoft.com/office/officeart/2005/8/layout/chevron2"/>
    <dgm:cxn modelId="{D8DC182A-34BF-4EA5-92ED-995E57B68F38}" srcId="{61190E6D-1666-494A-BCEF-5BD203B748A9}" destId="{EC1DE569-DE4A-4A34-A597-38BE076D5D51}" srcOrd="1" destOrd="0" parTransId="{BB64E827-3EFC-40B4-8EEE-3D518CCBF61E}" sibTransId="{BDC0334B-B6B5-476E-B65B-1DBE97E981AF}"/>
    <dgm:cxn modelId="{AFEC30D7-7F45-4CCA-B1DF-F9D71DFE9DE1}" type="presOf" srcId="{61190E6D-1666-494A-BCEF-5BD203B748A9}" destId="{5A619E32-4DB7-447B-973A-B89ADED14C99}" srcOrd="0" destOrd="0" presId="urn:microsoft.com/office/officeart/2005/8/layout/chevron2"/>
    <dgm:cxn modelId="{2AE178F3-A84B-4515-BA78-74633E71B25B}" srcId="{4CA2CFDB-4E34-4AD2-999C-DCFB72E24A55}" destId="{4A97F042-C5F4-4342-B3DF-F1B4E55EA730}" srcOrd="1" destOrd="0" parTransId="{A5CD6035-A6FA-4DB7-B4A9-DF61553F4363}" sibTransId="{1FFD1CF8-CB7B-4E50-905F-2A66FE90A4C6}"/>
    <dgm:cxn modelId="{ED8F22C5-E03C-4375-8F5B-2BE92253711B}" srcId="{61190E6D-1666-494A-BCEF-5BD203B748A9}" destId="{B262175A-A6F4-4291-A5B4-67202EE0F88A}" srcOrd="2" destOrd="0" parTransId="{19347539-5770-4C96-9BC5-2C9A5C608937}" sibTransId="{38658C2D-FE5D-47FA-B609-698AA46D7230}"/>
    <dgm:cxn modelId="{D063A4BA-8DC3-429C-98A7-7747712BE43D}" type="presOf" srcId="{858A4D98-E040-4173-AB12-549453914B2F}" destId="{EACC57B0-1969-454B-BFB9-B7E99932DE73}" srcOrd="0" destOrd="1" presId="urn:microsoft.com/office/officeart/2005/8/layout/chevron2"/>
    <dgm:cxn modelId="{7079E060-520B-46C2-9B10-D58A8F2AFD1E}" srcId="{FA2AC116-BE1A-4BBC-B9CC-F62C7E91470D}" destId="{01B2BEEA-4AC0-489A-AD83-132D8EC56073}" srcOrd="0" destOrd="0" parTransId="{C562E2FE-6163-4BCE-90DB-CACF6FDC9C67}" sibTransId="{4826DDDB-05DE-43E0-81BA-B24AF469B87B}"/>
    <dgm:cxn modelId="{EEA832E2-3C33-4BB8-9FB6-B02B8E09F7BF}" srcId="{4CA2CFDB-4E34-4AD2-999C-DCFB72E24A55}" destId="{1D88CE01-1DB5-49CD-AC38-05ABC65CE44C}" srcOrd="0" destOrd="0" parTransId="{FC1A4F7E-C960-4BA7-BEE8-1BF36BA3BF2E}" sibTransId="{91C057DF-8077-4D8D-ACFE-92D1A0EF0DB8}"/>
    <dgm:cxn modelId="{C03DC874-91B7-4B94-B2DD-CF144FC7A3BE}" type="presOf" srcId="{22274D6D-E6BE-4EFC-807A-19CFA4E94978}" destId="{EACC57B0-1969-454B-BFB9-B7E99932DE73}" srcOrd="0" destOrd="0" presId="urn:microsoft.com/office/officeart/2005/8/layout/chevron2"/>
    <dgm:cxn modelId="{600A295F-E3E6-44EB-A85E-A066E0076F03}" type="presOf" srcId="{4CA2CFDB-4E34-4AD2-999C-DCFB72E24A55}" destId="{EA44D310-5974-4CAB-B8AA-19F4E75CE084}" srcOrd="0" destOrd="0" presId="urn:microsoft.com/office/officeart/2005/8/layout/chevron2"/>
    <dgm:cxn modelId="{7398CC89-147A-4201-B5FC-FFDAAD36F35E}" srcId="{FA2AC116-BE1A-4BBC-B9CC-F62C7E91470D}" destId="{61190E6D-1666-494A-BCEF-5BD203B748A9}" srcOrd="1" destOrd="0" parTransId="{3117BC51-8850-4C78-9500-DC0288BE6B52}" sibTransId="{05BBF03D-8B57-47AC-9B9E-4AB70B472913}"/>
    <dgm:cxn modelId="{14D8152F-CD6C-4DD6-A6B6-4B4AF4BED2DA}" type="presOf" srcId="{4A97F042-C5F4-4342-B3DF-F1B4E55EA730}" destId="{EB33939A-C6EC-4934-8747-CF139C98E199}" srcOrd="0" destOrd="1" presId="urn:microsoft.com/office/officeart/2005/8/layout/chevron2"/>
    <dgm:cxn modelId="{7F1502E3-F0D4-4D02-A702-06E899CB5B85}" type="presOf" srcId="{FA2AC116-BE1A-4BBC-B9CC-F62C7E91470D}" destId="{52C43CA1-EF86-4E88-8D74-B6157AE8A9B5}" srcOrd="0" destOrd="0" presId="urn:microsoft.com/office/officeart/2005/8/layout/chevron2"/>
    <dgm:cxn modelId="{EA73F070-BE81-4A23-91C2-74C26301F590}" type="presOf" srcId="{B262175A-A6F4-4291-A5B4-67202EE0F88A}" destId="{A209E8E6-A854-48E7-9ADB-75066A08B73E}" srcOrd="0" destOrd="2" presId="urn:microsoft.com/office/officeart/2005/8/layout/chevron2"/>
    <dgm:cxn modelId="{EA2A5D19-771B-4C9C-A2D1-433F0B0FC1CA}" type="presOf" srcId="{1D88CE01-1DB5-49CD-AC38-05ABC65CE44C}" destId="{EB33939A-C6EC-4934-8747-CF139C98E199}" srcOrd="0" destOrd="0" presId="urn:microsoft.com/office/officeart/2005/8/layout/chevron2"/>
    <dgm:cxn modelId="{80C17079-B7BE-4F67-A348-55F213A885FC}" srcId="{FA2AC116-BE1A-4BBC-B9CC-F62C7E91470D}" destId="{4CA2CFDB-4E34-4AD2-999C-DCFB72E24A55}" srcOrd="2" destOrd="0" parTransId="{65FE8844-039C-4F7D-A372-DB6BBC2802B1}" sibTransId="{C61E20B0-CFD0-4502-A37D-442A754E43F7}"/>
    <dgm:cxn modelId="{0738C0D1-2AA7-4601-859F-5555F8EBEF0F}" srcId="{01B2BEEA-4AC0-489A-AD83-132D8EC56073}" destId="{22274D6D-E6BE-4EFC-807A-19CFA4E94978}" srcOrd="0" destOrd="0" parTransId="{F74C76BA-862D-47DA-8B61-D7E43C47CBD8}" sibTransId="{4FED6032-8F60-4AF1-B899-8B72EF1B14E1}"/>
    <dgm:cxn modelId="{0322A4D1-D2AC-4539-8DB3-0B45E36343E0}" type="presOf" srcId="{EC1DE569-DE4A-4A34-A597-38BE076D5D51}" destId="{A209E8E6-A854-48E7-9ADB-75066A08B73E}" srcOrd="0" destOrd="1" presId="urn:microsoft.com/office/officeart/2005/8/layout/chevron2"/>
    <dgm:cxn modelId="{05D8DED9-812C-4E15-870A-7DB2423A8E35}" srcId="{01B2BEEA-4AC0-489A-AD83-132D8EC56073}" destId="{858A4D98-E040-4173-AB12-549453914B2F}" srcOrd="1" destOrd="0" parTransId="{4DA3D641-60B6-47E9-A6AE-B81F2407567C}" sibTransId="{48CFA68F-7660-443D-8E7D-4E988ABB4281}"/>
    <dgm:cxn modelId="{2C5A6858-2A0E-4C10-AA03-2CF59EA8F70F}" type="presParOf" srcId="{52C43CA1-EF86-4E88-8D74-B6157AE8A9B5}" destId="{F16221E0-DBCA-4BC8-A4C3-505911BE6727}" srcOrd="0" destOrd="0" presId="urn:microsoft.com/office/officeart/2005/8/layout/chevron2"/>
    <dgm:cxn modelId="{6A962FAB-BBDC-43EF-B9BA-65A968ABB45F}" type="presParOf" srcId="{F16221E0-DBCA-4BC8-A4C3-505911BE6727}" destId="{9C037753-70A2-4107-90EC-39E4FC732A7C}" srcOrd="0" destOrd="0" presId="urn:microsoft.com/office/officeart/2005/8/layout/chevron2"/>
    <dgm:cxn modelId="{B739AF62-217C-4AE1-A152-9580BFFF1766}" type="presParOf" srcId="{F16221E0-DBCA-4BC8-A4C3-505911BE6727}" destId="{EACC57B0-1969-454B-BFB9-B7E99932DE73}" srcOrd="1" destOrd="0" presId="urn:microsoft.com/office/officeart/2005/8/layout/chevron2"/>
    <dgm:cxn modelId="{DA206A7F-5668-4E91-9F10-96C1AC986A17}" type="presParOf" srcId="{52C43CA1-EF86-4E88-8D74-B6157AE8A9B5}" destId="{7773049C-E283-43F3-A0C3-84EDAB0CD873}" srcOrd="1" destOrd="0" presId="urn:microsoft.com/office/officeart/2005/8/layout/chevron2"/>
    <dgm:cxn modelId="{DDF31C30-35FA-418B-9D57-67E6715E8544}" type="presParOf" srcId="{52C43CA1-EF86-4E88-8D74-B6157AE8A9B5}" destId="{08BCECC4-CF9F-449C-82D8-38B2B121752C}" srcOrd="2" destOrd="0" presId="urn:microsoft.com/office/officeart/2005/8/layout/chevron2"/>
    <dgm:cxn modelId="{AC7ED1A3-8DCF-435F-9AB4-E454F2D4561C}" type="presParOf" srcId="{08BCECC4-CF9F-449C-82D8-38B2B121752C}" destId="{5A619E32-4DB7-447B-973A-B89ADED14C99}" srcOrd="0" destOrd="0" presId="urn:microsoft.com/office/officeart/2005/8/layout/chevron2"/>
    <dgm:cxn modelId="{37819882-54D2-4024-93A6-2F15C09149F2}" type="presParOf" srcId="{08BCECC4-CF9F-449C-82D8-38B2B121752C}" destId="{A209E8E6-A854-48E7-9ADB-75066A08B73E}" srcOrd="1" destOrd="0" presId="urn:microsoft.com/office/officeart/2005/8/layout/chevron2"/>
    <dgm:cxn modelId="{A4C2C1F6-9C40-4D80-8959-F643BEA45ACD}" type="presParOf" srcId="{52C43CA1-EF86-4E88-8D74-B6157AE8A9B5}" destId="{897A1528-910E-4106-87D5-A8619223C9CA}" srcOrd="3" destOrd="0" presId="urn:microsoft.com/office/officeart/2005/8/layout/chevron2"/>
    <dgm:cxn modelId="{69E6CDBE-675D-416C-A636-D0AF653DA639}" type="presParOf" srcId="{52C43CA1-EF86-4E88-8D74-B6157AE8A9B5}" destId="{CB1C65A5-9E5E-4A4F-87D2-B057F27F0170}" srcOrd="4" destOrd="0" presId="urn:microsoft.com/office/officeart/2005/8/layout/chevron2"/>
    <dgm:cxn modelId="{15E7397D-2955-4F55-B25D-581F09E05274}" type="presParOf" srcId="{CB1C65A5-9E5E-4A4F-87D2-B057F27F0170}" destId="{EA44D310-5974-4CAB-B8AA-19F4E75CE084}" srcOrd="0" destOrd="0" presId="urn:microsoft.com/office/officeart/2005/8/layout/chevron2"/>
    <dgm:cxn modelId="{2777B5AD-5D6B-4A6C-8F1E-F36A5099B76E}" type="presParOf" srcId="{CB1C65A5-9E5E-4A4F-87D2-B057F27F0170}" destId="{EB33939A-C6EC-4934-8747-CF139C98E1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37753-70A2-4107-90EC-39E4FC732A7C}">
      <dsp:nvSpPr>
        <dsp:cNvPr id="0" name=""/>
        <dsp:cNvSpPr/>
      </dsp:nvSpPr>
      <dsp:spPr>
        <a:xfrm rot="5400000">
          <a:off x="-93471" y="347417"/>
          <a:ext cx="1867407" cy="117257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b="1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tx1"/>
              </a:solidFill>
            </a:rPr>
            <a:t>Champions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tx1"/>
              </a:solidFill>
            </a:rPr>
            <a:t>NGIs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tx1"/>
              </a:solidFill>
            </a:rPr>
            <a:t>EGI.eu</a:t>
          </a:r>
          <a:endParaRPr lang="en-GB" sz="1600" b="1" kern="1200" dirty="0">
            <a:solidFill>
              <a:schemeClr val="tx1"/>
            </a:solidFill>
          </a:endParaRPr>
        </a:p>
      </dsp:txBody>
      <dsp:txXfrm rot="-5400000">
        <a:off x="253947" y="586285"/>
        <a:ext cx="1172572" cy="694835"/>
      </dsp:txXfrm>
    </dsp:sp>
    <dsp:sp modelId="{EACC57B0-1969-454B-BFB9-B7E99932DE73}">
      <dsp:nvSpPr>
        <dsp:cNvPr id="0" name=""/>
        <dsp:cNvSpPr/>
      </dsp:nvSpPr>
      <dsp:spPr>
        <a:xfrm rot="5400000">
          <a:off x="4299477" y="-2840573"/>
          <a:ext cx="1500909" cy="71820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Scoping phase: new user communities are identified and contacted 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kern="1200" dirty="0" smtClean="0"/>
            <a:t>Output: established scope for joint technical work</a:t>
          </a:r>
          <a:endParaRPr lang="en-GB" sz="1600" b="1" kern="1200" dirty="0"/>
        </a:p>
      </dsp:txBody>
      <dsp:txXfrm rot="-5400000">
        <a:off x="1458904" y="73268"/>
        <a:ext cx="7108787" cy="1354373"/>
      </dsp:txXfrm>
    </dsp:sp>
    <dsp:sp modelId="{5A619E32-4DB7-447B-973A-B89ADED14C99}">
      <dsp:nvSpPr>
        <dsp:cNvPr id="0" name=""/>
        <dsp:cNvSpPr/>
      </dsp:nvSpPr>
      <dsp:spPr>
        <a:xfrm rot="5400000">
          <a:off x="68695" y="1983254"/>
          <a:ext cx="1543072" cy="1172572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tx1"/>
              </a:solidFill>
            </a:rPr>
            <a:t>Distributed  Competence Centre</a:t>
          </a:r>
          <a:endParaRPr lang="en-GB" sz="1600" b="1" kern="1200" dirty="0">
            <a:solidFill>
              <a:schemeClr val="tx1"/>
            </a:solidFill>
          </a:endParaRPr>
        </a:p>
      </dsp:txBody>
      <dsp:txXfrm rot="-5400000">
        <a:off x="253945" y="2384290"/>
        <a:ext cx="1172572" cy="370500"/>
      </dsp:txXfrm>
    </dsp:sp>
    <dsp:sp modelId="{A209E8E6-A854-48E7-9ADB-75066A08B73E}">
      <dsp:nvSpPr>
        <dsp:cNvPr id="0" name=""/>
        <dsp:cNvSpPr/>
      </dsp:nvSpPr>
      <dsp:spPr>
        <a:xfrm rot="5400000">
          <a:off x="4409394" y="-1313960"/>
          <a:ext cx="1281075" cy="71820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Domain experts identified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Technical work plan prepared (objective, tasks, deliverables, timeline)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kern="1200" dirty="0" smtClean="0"/>
            <a:t>Output: Virtual team (3-6 months)</a:t>
          </a:r>
          <a:endParaRPr lang="en-GB" sz="1600" b="1" kern="1200" dirty="0"/>
        </a:p>
      </dsp:txBody>
      <dsp:txXfrm rot="-5400000">
        <a:off x="1458905" y="1699066"/>
        <a:ext cx="7119518" cy="1156001"/>
      </dsp:txXfrm>
    </dsp:sp>
    <dsp:sp modelId="{EA44D310-5974-4CAB-B8AA-19F4E75CE084}">
      <dsp:nvSpPr>
        <dsp:cNvPr id="0" name=""/>
        <dsp:cNvSpPr/>
      </dsp:nvSpPr>
      <dsp:spPr>
        <a:xfrm rot="5400000">
          <a:off x="319194" y="3416070"/>
          <a:ext cx="1042074" cy="1172572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b="1" kern="120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smtClean="0">
              <a:solidFill>
                <a:schemeClr val="tx1"/>
              </a:solidFill>
            </a:rPr>
            <a:t>Engagement project</a:t>
          </a:r>
          <a:endParaRPr lang="en-GB" sz="1600" b="1" kern="1200" dirty="0">
            <a:solidFill>
              <a:schemeClr val="tx1"/>
            </a:solidFill>
          </a:endParaRPr>
        </a:p>
      </dsp:txBody>
      <dsp:txXfrm rot="-5400000">
        <a:off x="253945" y="3481319"/>
        <a:ext cx="1172572" cy="1042074"/>
      </dsp:txXfrm>
    </dsp:sp>
    <dsp:sp modelId="{EB33939A-C6EC-4934-8747-CF139C98E199}">
      <dsp:nvSpPr>
        <dsp:cNvPr id="0" name=""/>
        <dsp:cNvSpPr/>
      </dsp:nvSpPr>
      <dsp:spPr>
        <a:xfrm rot="5400000">
          <a:off x="4447677" y="235556"/>
          <a:ext cx="1204508" cy="71820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Project execution 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kern="1200" dirty="0" smtClean="0"/>
            <a:t>Output: data/compute model development, application porting, technology testing, integration, pre-production, production</a:t>
          </a:r>
          <a:endParaRPr lang="en-GB" sz="1600" b="1" kern="1200" dirty="0"/>
        </a:p>
      </dsp:txBody>
      <dsp:txXfrm rot="-5400000">
        <a:off x="1458904" y="3283129"/>
        <a:ext cx="7123256" cy="1086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8836D51-6853-4B76-814A-E6B5378E3FE6}" type="datetime1">
              <a:rPr lang="en-US" smtClean="0"/>
              <a:t>12/5/2013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Towards H2020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A9952-7F22-4C58-ABFF-E9A12D156842}" type="datetime1">
              <a:rPr lang="en-US" smtClean="0"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EGI Towards H2020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807887-E67E-4C2F-9663-7B04152A8D58}" type="datetime1">
              <a:rPr lang="en-US" smtClean="0"/>
              <a:t>12/5/2013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4D8246C-71C2-4A70-B1F3-11D79AC8CCAA}" type="datetime1">
              <a:rPr lang="en-US" smtClean="0"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Towards H2020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Joining forces </a:t>
            </a:r>
            <a:r>
              <a:rPr lang="en-GB" dirty="0" smtClean="0"/>
              <a:t>for a European Knowledge Marketplace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318248"/>
            <a:ext cx="5832648" cy="1343000"/>
          </a:xfrm>
        </p:spPr>
        <p:txBody>
          <a:bodyPr/>
          <a:lstStyle/>
          <a:p>
            <a:r>
              <a:rPr lang="en-GB" dirty="0" smtClean="0"/>
              <a:t>Tiziana Ferrari/EGI.eu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DC222E7-312D-4F4E-B820-C8E4CA6E4E67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t>12/5/2013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Towards H2020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European Support Market Place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7504" y="3284984"/>
            <a:ext cx="8784976" cy="12241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/>
              <a:t>European Knowledge Market Place</a:t>
            </a:r>
          </a:p>
          <a:p>
            <a:pPr algn="ctr"/>
            <a:r>
              <a:rPr lang="en-GB" sz="2000" b="1" dirty="0" smtClean="0"/>
              <a:t>Federated compute and data infrastructure, HTC and HPC, networking </a:t>
            </a:r>
            <a:endParaRPr lang="en-GB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4910709" y="4725144"/>
            <a:ext cx="2325587" cy="151216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U</a:t>
            </a:r>
            <a:r>
              <a:rPr lang="en-GB" sz="2000" dirty="0" smtClean="0">
                <a:solidFill>
                  <a:schemeClr val="tx1"/>
                </a:solidFill>
              </a:rPr>
              <a:t>ser communities, 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ESFRIs, 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Clusters of ESFRIs</a:t>
            </a:r>
          </a:p>
        </p:txBody>
      </p:sp>
      <p:sp>
        <p:nvSpPr>
          <p:cNvPr id="8" name="Rectangle 7"/>
          <p:cNvSpPr/>
          <p:nvPr/>
        </p:nvSpPr>
        <p:spPr>
          <a:xfrm>
            <a:off x="7308304" y="4725144"/>
            <a:ext cx="1584176" cy="151216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 smtClean="0">
                <a:solidFill>
                  <a:schemeClr val="tx1"/>
                </a:solidFill>
              </a:rPr>
              <a:t>TechnologyProviders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1403648" y="4321299"/>
            <a:ext cx="432048" cy="547861"/>
          </a:xfrm>
          <a:prstGeom prst="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Up Arrow 10"/>
          <p:cNvSpPr/>
          <p:nvPr/>
        </p:nvSpPr>
        <p:spPr>
          <a:xfrm>
            <a:off x="6012160" y="4321299"/>
            <a:ext cx="432048" cy="547861"/>
          </a:xfrm>
          <a:prstGeom prst="up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Up Arrow 11"/>
          <p:cNvSpPr/>
          <p:nvPr/>
        </p:nvSpPr>
        <p:spPr>
          <a:xfrm>
            <a:off x="7884368" y="4393307"/>
            <a:ext cx="432048" cy="547861"/>
          </a:xfrm>
          <a:prstGeom prst="up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Up Arrow 9"/>
          <p:cNvSpPr/>
          <p:nvPr/>
        </p:nvSpPr>
        <p:spPr>
          <a:xfrm>
            <a:off x="2915816" y="2008004"/>
            <a:ext cx="3096344" cy="14209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Consultancy</a:t>
            </a:r>
          </a:p>
          <a:p>
            <a:pPr algn="ctr"/>
            <a:r>
              <a:rPr lang="en-GB" dirty="0" smtClean="0"/>
              <a:t>Training</a:t>
            </a:r>
          </a:p>
          <a:p>
            <a:pPr algn="ctr"/>
            <a:r>
              <a:rPr lang="en-GB" dirty="0" smtClean="0"/>
              <a:t>Certification</a:t>
            </a:r>
          </a:p>
          <a:p>
            <a:pPr algn="ctr"/>
            <a:r>
              <a:rPr lang="en-GB" dirty="0" smtClean="0"/>
              <a:t>Development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410375" y="1124744"/>
            <a:ext cx="44246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User communities</a:t>
            </a:r>
          </a:p>
          <a:p>
            <a:pPr algn="ctr"/>
            <a:r>
              <a:rPr lang="en-GB" sz="2400" dirty="0" smtClean="0"/>
              <a:t>RCs, e-Infrastructures, ESFRIs</a:t>
            </a:r>
            <a:endParaRPr lang="en-GB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3" y="5632565"/>
            <a:ext cx="1584175" cy="604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429" y="5017170"/>
            <a:ext cx="1275315" cy="71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756591"/>
            <a:ext cx="1257574" cy="863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8949"/>
            <a:ext cx="9620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Up Arrow 15"/>
          <p:cNvSpPr/>
          <p:nvPr/>
        </p:nvSpPr>
        <p:spPr>
          <a:xfrm>
            <a:off x="3347864" y="4293096"/>
            <a:ext cx="432048" cy="547861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908398" y="4869160"/>
            <a:ext cx="1303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err="1" smtClean="0"/>
              <a:t>vCoEs</a:t>
            </a:r>
            <a:endParaRPr lang="en-GB" sz="2800" b="1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405586"/>
            <a:ext cx="17049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05D7AA-E186-4C61-8A77-B96A21E687E7}" type="datetime1">
              <a:rPr lang="en-US" smtClean="0"/>
              <a:t>12/5/2013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H2020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33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Sustainability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896544"/>
          </a:xfrm>
        </p:spPr>
        <p:txBody>
          <a:bodyPr/>
          <a:lstStyle/>
          <a:p>
            <a:r>
              <a:rPr lang="en-GB" sz="2000" dirty="0" smtClean="0"/>
              <a:t>EC support for implementation of a  coordinated and integrated European Knowledge Marketplace of existing human networks (EINFRA-1-2014, action 1?)</a:t>
            </a:r>
          </a:p>
          <a:p>
            <a:r>
              <a:rPr lang="en-GB" sz="2000" dirty="0" smtClean="0">
                <a:solidFill>
                  <a:schemeClr val="accent1"/>
                </a:solidFill>
              </a:rPr>
              <a:t>EGI human networks </a:t>
            </a:r>
            <a:r>
              <a:rPr lang="en-GB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en-GB" sz="2000" dirty="0" smtClean="0"/>
              <a:t>EINFRA-1-2014, action </a:t>
            </a:r>
            <a:r>
              <a:rPr lang="en-GB" sz="2000" dirty="0" smtClean="0"/>
              <a:t>6</a:t>
            </a:r>
            <a:endParaRPr lang="en-GB" sz="2000" dirty="0" smtClean="0">
              <a:solidFill>
                <a:schemeClr val="accent1"/>
              </a:solidFill>
            </a:endParaRPr>
          </a:p>
          <a:p>
            <a:r>
              <a:rPr lang="en-GB" sz="2000" dirty="0" smtClean="0">
                <a:solidFill>
                  <a:schemeClr val="accent1"/>
                </a:solidFill>
              </a:rPr>
              <a:t>Non-European partnerships </a:t>
            </a:r>
            <a:r>
              <a:rPr lang="en-GB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en-GB" sz="2000" dirty="0"/>
              <a:t>INFRASUPP-6-2014 – International cooperation for research infrastructures</a:t>
            </a:r>
            <a:endParaRPr lang="en-GB" sz="2000" dirty="0" smtClean="0">
              <a:solidFill>
                <a:schemeClr val="accent1"/>
              </a:solidFill>
            </a:endParaRPr>
          </a:p>
          <a:p>
            <a:r>
              <a:rPr lang="en-GB" sz="2000" dirty="0" smtClean="0">
                <a:solidFill>
                  <a:schemeClr val="accent1"/>
                </a:solidFill>
              </a:rPr>
              <a:t>Network </a:t>
            </a:r>
            <a:r>
              <a:rPr lang="en-GB" sz="2000" dirty="0">
                <a:solidFill>
                  <a:schemeClr val="accent1"/>
                </a:solidFill>
              </a:rPr>
              <a:t>of virtual Centres of Excellence? </a:t>
            </a:r>
            <a:r>
              <a:rPr lang="en-GB" sz="2000" dirty="0"/>
              <a:t>See the APARSEN presentation (Wed 04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Technology Experts</a:t>
            </a:r>
          </a:p>
          <a:p>
            <a:pPr lvl="1"/>
            <a:r>
              <a:rPr lang="en-GB" sz="1800" dirty="0" smtClean="0"/>
              <a:t>EC support </a:t>
            </a:r>
            <a:r>
              <a:rPr lang="en-GB" sz="1800" dirty="0" smtClean="0">
                <a:sym typeface="Wingdings" panose="05000000000000000000" pitchFamily="2" charset="2"/>
              </a:rPr>
              <a:t> </a:t>
            </a:r>
            <a:r>
              <a:rPr lang="en-GB" sz="1800" dirty="0"/>
              <a:t>INFRADEV-4-2014/2015 </a:t>
            </a:r>
            <a:r>
              <a:rPr lang="en-GB" sz="1800" dirty="0" smtClean="0"/>
              <a:t>clusters </a:t>
            </a:r>
            <a:r>
              <a:rPr lang="en-GB" sz="1800" dirty="0"/>
              <a:t>of </a:t>
            </a:r>
            <a:r>
              <a:rPr lang="en-GB" sz="1800" dirty="0" smtClean="0"/>
              <a:t>ESFRIs, </a:t>
            </a:r>
            <a:r>
              <a:rPr lang="en-GB" sz="1800" dirty="0"/>
              <a:t>training INFRASUPP-4-2015 </a:t>
            </a:r>
            <a:r>
              <a:rPr lang="en-GB" sz="1800" dirty="0" smtClean="0"/>
              <a:t>New </a:t>
            </a:r>
            <a:r>
              <a:rPr lang="en-GB" sz="1800" dirty="0"/>
              <a:t>professions and skills for e-infrastructures…</a:t>
            </a:r>
            <a:endParaRPr lang="en-GB" sz="1800" dirty="0" smtClean="0"/>
          </a:p>
          <a:p>
            <a:pPr lvl="1"/>
            <a:r>
              <a:rPr lang="en-GB" sz="1800" dirty="0" smtClean="0"/>
              <a:t>Pay per use services, in kind contributions, virtual credits</a:t>
            </a:r>
          </a:p>
          <a:p>
            <a:pPr lvl="1"/>
            <a:r>
              <a:rPr lang="en-GB" sz="1800" dirty="0" smtClean="0"/>
              <a:t>Free market, different business models</a:t>
            </a:r>
            <a:endParaRPr lang="en-GB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20BCA8-AB0B-404C-A86B-9ACC16AF18F8}" type="datetime1">
              <a:rPr lang="en-US" smtClean="0"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58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Grand 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4525963"/>
          </a:xfrm>
        </p:spPr>
        <p:txBody>
          <a:bodyPr/>
          <a:lstStyle/>
          <a:p>
            <a:r>
              <a:rPr lang="en-GB" sz="2800" dirty="0"/>
              <a:t>Provide Flexible Virtual Research </a:t>
            </a:r>
            <a:r>
              <a:rPr lang="en-GB" sz="2800" dirty="0" smtClean="0"/>
              <a:t>Environments </a:t>
            </a:r>
            <a:endParaRPr lang="en-GB" sz="2800" dirty="0"/>
          </a:p>
          <a:p>
            <a:pPr lvl="1"/>
            <a:r>
              <a:rPr lang="en-GB" sz="2400" dirty="0"/>
              <a:t>service </a:t>
            </a:r>
            <a:r>
              <a:rPr lang="en-GB" sz="2400" dirty="0" smtClean="0"/>
              <a:t>co-development: </a:t>
            </a:r>
            <a:r>
              <a:rPr lang="en-GB" sz="2400" dirty="0">
                <a:solidFill>
                  <a:srgbClr val="FFC000"/>
                </a:solidFill>
              </a:rPr>
              <a:t>researchers, service and technology providers</a:t>
            </a:r>
          </a:p>
          <a:p>
            <a:r>
              <a:rPr lang="en-US" sz="2800" dirty="0"/>
              <a:t>Higher </a:t>
            </a:r>
            <a:r>
              <a:rPr lang="en-US" sz="2800" dirty="0">
                <a:solidFill>
                  <a:srgbClr val="FFC000"/>
                </a:solidFill>
              </a:rPr>
              <a:t>involvement</a:t>
            </a:r>
            <a:r>
              <a:rPr lang="en-US" sz="2800" dirty="0"/>
              <a:t> of user communities in the process of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defining </a:t>
            </a:r>
            <a:r>
              <a:rPr lang="en-US" sz="2400" dirty="0">
                <a:solidFill>
                  <a:schemeClr val="accent1"/>
                </a:solidFill>
              </a:rPr>
              <a:t>the e-infrastructure and its services</a:t>
            </a:r>
          </a:p>
          <a:p>
            <a:pPr lvl="1"/>
            <a:r>
              <a:rPr lang="en-US" sz="2400" dirty="0" smtClean="0">
                <a:solidFill>
                  <a:srgbClr val="FFC000"/>
                </a:solidFill>
              </a:rPr>
              <a:t>pushing </a:t>
            </a:r>
            <a:r>
              <a:rPr lang="en-US" sz="2400" dirty="0">
                <a:solidFill>
                  <a:srgbClr val="FFC000"/>
                </a:solidFill>
              </a:rPr>
              <a:t>the evolution forward</a:t>
            </a:r>
          </a:p>
          <a:p>
            <a:r>
              <a:rPr lang="en-US" sz="2800" dirty="0"/>
              <a:t>User-centric development </a:t>
            </a:r>
            <a:r>
              <a:rPr lang="en-US" sz="2800" dirty="0" smtClean="0"/>
              <a:t>model</a:t>
            </a:r>
            <a:endParaRPr lang="en-GB" sz="2800" dirty="0" smtClean="0"/>
          </a:p>
          <a:p>
            <a:r>
              <a:rPr lang="en-GB" sz="2800" dirty="0" smtClean="0"/>
              <a:t>Development </a:t>
            </a:r>
            <a:r>
              <a:rPr lang="en-GB" sz="2800" dirty="0"/>
              <a:t>of human capital</a:t>
            </a:r>
          </a:p>
          <a:p>
            <a:pPr lvl="1"/>
            <a:r>
              <a:rPr lang="en-GB" sz="2400" dirty="0">
                <a:solidFill>
                  <a:srgbClr val="FFC000"/>
                </a:solidFill>
              </a:rPr>
              <a:t>NGI operations management</a:t>
            </a:r>
            <a:r>
              <a:rPr lang="en-GB" sz="2400" dirty="0"/>
              <a:t>, policy development, technical outreach, </a:t>
            </a:r>
            <a:r>
              <a:rPr lang="en-GB" sz="2400" dirty="0">
                <a:solidFill>
                  <a:srgbClr val="FFC000"/>
                </a:solidFill>
              </a:rPr>
              <a:t>technology experts</a:t>
            </a:r>
          </a:p>
          <a:p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E2E345-83A2-4BB4-B535-72CBB777D4E2}" type="datetime1">
              <a:rPr lang="en-US" smtClean="0"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057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EGI Distributed Competence Centre today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4824536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1"/>
                </a:solidFill>
              </a:rPr>
              <a:t>Objectives</a:t>
            </a:r>
          </a:p>
          <a:p>
            <a:pPr lvl="1"/>
            <a:r>
              <a:rPr lang="en-US" sz="2400" dirty="0" smtClean="0"/>
              <a:t>Requirements gathering and analysis</a:t>
            </a:r>
          </a:p>
          <a:p>
            <a:pPr lvl="1"/>
            <a:r>
              <a:rPr lang="en-US" sz="2400" dirty="0" smtClean="0"/>
              <a:t>Consultancy to new user communities</a:t>
            </a:r>
          </a:p>
          <a:p>
            <a:pPr lvl="1"/>
            <a:r>
              <a:rPr lang="en-US" sz="2400" dirty="0" smtClean="0"/>
              <a:t>Application porting, testing, VRE co-development and integration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Participants</a:t>
            </a:r>
          </a:p>
          <a:p>
            <a:pPr lvl="1"/>
            <a:r>
              <a:rPr lang="en-US" sz="2400" dirty="0" smtClean="0"/>
              <a:t>NGI experts </a:t>
            </a:r>
            <a:r>
              <a:rPr lang="en-US" sz="2400" dirty="0" smtClean="0">
                <a:sym typeface="Wingdings" panose="05000000000000000000" pitchFamily="2" charset="2"/>
              </a:rPr>
              <a:t> Virtual Teams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Cross-disciplinary, distributed</a:t>
            </a:r>
          </a:p>
          <a:p>
            <a:r>
              <a:rPr lang="en-US" sz="28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Additional benefits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Collaboration, human capital preservation and development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70BF8A-59FA-4876-AA7D-FDBB82D3302B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t>12/5/2013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EGI Towards H2020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Technical outreach process</a:t>
            </a:r>
            <a:endParaRPr lang="en-GB" sz="4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491176"/>
              </p:ext>
            </p:extLst>
          </p:nvPr>
        </p:nvGraphicFramePr>
        <p:xfrm>
          <a:off x="251520" y="1412875"/>
          <a:ext cx="86409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904B87-BAEE-4730-AC3C-97F93F56D855}" type="datetime1">
              <a:rPr lang="en-US" smtClean="0"/>
              <a:t>12/5/2013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6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EGI Distributed Competence Centre </a:t>
            </a:r>
            <a:r>
              <a:rPr lang="en-US" sz="3600" dirty="0" smtClean="0">
                <a:sym typeface="Wingdings" panose="05000000000000000000" pitchFamily="2" charset="2"/>
              </a:rPr>
              <a:t> </a:t>
            </a:r>
            <a:r>
              <a:rPr lang="en-US" sz="3600" dirty="0" smtClean="0"/>
              <a:t>2014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5040560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1"/>
                </a:solidFill>
              </a:rPr>
              <a:t>Same objectives, </a:t>
            </a:r>
            <a:r>
              <a:rPr lang="en-US" sz="2400" dirty="0" smtClean="0">
                <a:solidFill>
                  <a:schemeClr val="tx2"/>
                </a:solidFill>
              </a:rPr>
              <a:t>extended</a:t>
            </a:r>
            <a:r>
              <a:rPr lang="en-US" sz="2400" dirty="0" smtClean="0">
                <a:solidFill>
                  <a:schemeClr val="accent1"/>
                </a:solidFill>
              </a:rPr>
              <a:t> participation and scope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Grid and Federated Cloud </a:t>
            </a:r>
            <a:r>
              <a:rPr lang="en-US" sz="2400" dirty="0" smtClean="0">
                <a:solidFill>
                  <a:schemeClr val="tx2"/>
                </a:solidFill>
              </a:rPr>
              <a:t>use cases </a:t>
            </a:r>
          </a:p>
          <a:p>
            <a:pPr lvl="1"/>
            <a:r>
              <a:rPr lang="en-US" sz="2000" dirty="0" smtClean="0"/>
              <a:t>NGI experts</a:t>
            </a:r>
          </a:p>
          <a:p>
            <a:pPr lvl="1"/>
            <a:r>
              <a:rPr lang="en-US" sz="2000" dirty="0" smtClean="0">
                <a:solidFill>
                  <a:schemeClr val="accent1"/>
                </a:solidFill>
              </a:rPr>
              <a:t>Technology experts</a:t>
            </a:r>
          </a:p>
          <a:p>
            <a:pPr lvl="2"/>
            <a:r>
              <a:rPr lang="en-US" sz="1800" dirty="0" smtClean="0"/>
              <a:t>Technology Providers , User communities, RCs</a:t>
            </a:r>
          </a:p>
          <a:p>
            <a:pPr lvl="1"/>
            <a:r>
              <a:rPr lang="en-US" sz="2000" dirty="0" smtClean="0">
                <a:solidFill>
                  <a:schemeClr val="accent1"/>
                </a:solidFill>
              </a:rPr>
              <a:t>Technology testing and insertion </a:t>
            </a:r>
            <a:r>
              <a:rPr lang="en-US" sz="2000" dirty="0" err="1" smtClean="0">
                <a:solidFill>
                  <a:schemeClr val="accent1"/>
                </a:solidFill>
              </a:rPr>
              <a:t>programme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 lvl="2"/>
            <a:r>
              <a:rPr lang="en-US" sz="1800" dirty="0" smtClean="0">
                <a:solidFill>
                  <a:schemeClr val="accent1"/>
                </a:solidFill>
              </a:rPr>
              <a:t>Create a community, share knowledge, join forces</a:t>
            </a:r>
          </a:p>
          <a:p>
            <a:pPr lvl="1"/>
            <a:r>
              <a:rPr lang="en-US" sz="2000" dirty="0" smtClean="0"/>
              <a:t>EGI-InSPIRE PY4-PY5 support,</a:t>
            </a:r>
          </a:p>
          <a:p>
            <a:pPr lvl="2"/>
            <a:r>
              <a:rPr lang="en-US" sz="1800" dirty="0" smtClean="0"/>
              <a:t>Claiming of additional NGI effort possible (from SA1.7 Support), mini projects</a:t>
            </a:r>
          </a:p>
          <a:p>
            <a:pPr lvl="2"/>
            <a:r>
              <a:rPr lang="en-US" sz="1800" dirty="0" smtClean="0"/>
              <a:t>Travel budget for external partners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Benefits</a:t>
            </a:r>
          </a:p>
          <a:p>
            <a:pPr lvl="1"/>
            <a:r>
              <a:rPr lang="en-US" sz="2000" dirty="0" smtClean="0"/>
              <a:t>Closer collaboration with technology providers and users</a:t>
            </a:r>
          </a:p>
          <a:p>
            <a:pPr lvl="1"/>
            <a:r>
              <a:rPr lang="en-US" sz="2000" dirty="0" smtClean="0"/>
              <a:t>More capabilities, promote existing solutions</a:t>
            </a:r>
          </a:p>
          <a:p>
            <a:endParaRPr lang="en-US" sz="24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ECFB01B-11F6-489B-9A98-9A7B1233B098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t>12/5/2013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EGI Towards H2020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795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Distributed Competence Centre</a:t>
            </a:r>
            <a:endParaRPr lang="en-GB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1115616" y="3284984"/>
            <a:ext cx="6768752" cy="12241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DISTRIBUTED COMPETENCE CENTRE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403648" y="4365104"/>
            <a:ext cx="1584176" cy="17281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NGIs and</a:t>
            </a:r>
          </a:p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RCs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07904" y="4365104"/>
            <a:ext cx="1584176" cy="17281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Existing user communities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2160" y="4365104"/>
            <a:ext cx="1584176" cy="17281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 smtClean="0">
                <a:solidFill>
                  <a:schemeClr val="tx1"/>
                </a:solidFill>
              </a:rPr>
              <a:t>TechnologyProviders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11" y="3429000"/>
            <a:ext cx="9620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Up Arrow 8"/>
          <p:cNvSpPr/>
          <p:nvPr/>
        </p:nvSpPr>
        <p:spPr>
          <a:xfrm>
            <a:off x="1979712" y="4177283"/>
            <a:ext cx="432048" cy="547861"/>
          </a:xfrm>
          <a:prstGeom prst="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Up Arrow 10"/>
          <p:cNvSpPr/>
          <p:nvPr/>
        </p:nvSpPr>
        <p:spPr>
          <a:xfrm>
            <a:off x="4283968" y="4177283"/>
            <a:ext cx="432048" cy="547861"/>
          </a:xfrm>
          <a:prstGeom prst="up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Up Arrow 11"/>
          <p:cNvSpPr/>
          <p:nvPr/>
        </p:nvSpPr>
        <p:spPr>
          <a:xfrm>
            <a:off x="6588224" y="4249291"/>
            <a:ext cx="432048" cy="547861"/>
          </a:xfrm>
          <a:prstGeom prst="up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Up Arrow 9"/>
          <p:cNvSpPr/>
          <p:nvPr/>
        </p:nvSpPr>
        <p:spPr>
          <a:xfrm>
            <a:off x="2915816" y="2008004"/>
            <a:ext cx="3096344" cy="14209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Consultancy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548717" y="1484784"/>
            <a:ext cx="4461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New user communities/RIs</a:t>
            </a:r>
            <a:endParaRPr lang="en-GB" sz="28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686C0E-33BA-41B7-BD02-B053BCA8F1D3}" type="datetime1">
              <a:rPr lang="en-US" smtClean="0"/>
              <a:t>12/5/2013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H2020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589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579296" cy="4525963"/>
          </a:xfrm>
        </p:spPr>
        <p:txBody>
          <a:bodyPr/>
          <a:lstStyle/>
          <a:p>
            <a:r>
              <a:rPr lang="en-GB" dirty="0" smtClean="0"/>
              <a:t>Individual efforts of each e-Infrastructure and ESFRI cluster projects often addressing common user communities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No coordinated effort, duplication </a:t>
            </a:r>
          </a:p>
          <a:p>
            <a:pPr lvl="1"/>
            <a:r>
              <a:rPr lang="en-GB" dirty="0" smtClean="0"/>
              <a:t>Different competence areas are difficult di access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1</a:t>
            </a:r>
            <a:r>
              <a:rPr lang="en-GB" dirty="0" smtClean="0"/>
              <a:t> problem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N</a:t>
            </a:r>
            <a:r>
              <a:rPr lang="en-GB" dirty="0" smtClean="0">
                <a:sym typeface="Wingdings" panose="05000000000000000000" pitchFamily="2" charset="2"/>
              </a:rPr>
              <a:t> non-integrated solutions</a:t>
            </a:r>
            <a:endParaRPr lang="en-GB" dirty="0" smtClean="0"/>
          </a:p>
          <a:p>
            <a:pPr lvl="1"/>
            <a:r>
              <a:rPr lang="en-GB" dirty="0" smtClean="0"/>
              <a:t>E-Infrastructures can be </a:t>
            </a:r>
            <a:r>
              <a:rPr lang="en-GB" dirty="0" smtClean="0">
                <a:solidFill>
                  <a:schemeClr val="accent1"/>
                </a:solidFill>
              </a:rPr>
              <a:t>providers</a:t>
            </a:r>
            <a:r>
              <a:rPr lang="en-GB" dirty="0" smtClean="0"/>
              <a:t> but also </a:t>
            </a:r>
            <a:r>
              <a:rPr lang="en-GB" dirty="0" smtClean="0">
                <a:solidFill>
                  <a:schemeClr val="accent1"/>
                </a:solidFill>
              </a:rPr>
              <a:t>consumers</a:t>
            </a:r>
            <a:r>
              <a:rPr lang="en-GB" dirty="0" smtClean="0"/>
              <a:t> of expertise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Sustainability?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610BFC-E762-4287-A7AF-8C7DEF8B6E5C}" type="datetime1">
              <a:rPr lang="en-US" smtClean="0"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336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e-IRG White Paper 2013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669979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“</a:t>
            </a:r>
            <a:r>
              <a:rPr lang="en-GB" sz="2800" i="1" dirty="0"/>
              <a:t>To meet the challenges of implementing the 2020 Strategy, Europe needs an “</a:t>
            </a:r>
            <a:r>
              <a:rPr lang="en-GB" sz="2800" i="1" dirty="0" smtClean="0"/>
              <a:t>e‑Infrastructure Commons2</a:t>
            </a:r>
            <a:r>
              <a:rPr lang="en-GB" sz="2800" i="1" dirty="0"/>
              <a:t>” </a:t>
            </a:r>
            <a:r>
              <a:rPr lang="en-GB" sz="2800" i="1" dirty="0">
                <a:solidFill>
                  <a:schemeClr val="accent1"/>
                </a:solidFill>
              </a:rPr>
              <a:t>for knowledge, science and innovation</a:t>
            </a:r>
            <a:r>
              <a:rPr lang="en-GB" sz="2800" i="1" dirty="0"/>
              <a:t> that is open and accessible, </a:t>
            </a:r>
            <a:r>
              <a:rPr lang="en-GB" sz="2800" i="1" dirty="0" smtClean="0"/>
              <a:t>continuously adapting </a:t>
            </a:r>
            <a:r>
              <a:rPr lang="en-GB" sz="2800" i="1" dirty="0"/>
              <a:t>to the changing requirements of research and to new technological opportunities</a:t>
            </a:r>
            <a:r>
              <a:rPr lang="en-GB" sz="2800" dirty="0" smtClean="0"/>
              <a:t>.” </a:t>
            </a:r>
          </a:p>
          <a:p>
            <a:pPr marL="0" indent="0">
              <a:buNone/>
            </a:pPr>
            <a:r>
              <a:rPr lang="en-GB" sz="2800" dirty="0" smtClean="0"/>
              <a:t>“</a:t>
            </a:r>
            <a:r>
              <a:rPr lang="en-GB" sz="2800" i="1" dirty="0"/>
              <a:t>The development of user support functions, such as the </a:t>
            </a:r>
            <a:r>
              <a:rPr lang="en-GB" sz="2800" i="1" dirty="0" smtClean="0"/>
              <a:t>PRACE Competency </a:t>
            </a:r>
            <a:r>
              <a:rPr lang="en-GB" sz="2800" i="1" dirty="0"/>
              <a:t>Centres, also helps promote the uptake of e‑Infrastructures. However, clearly </a:t>
            </a:r>
            <a:r>
              <a:rPr lang="en-GB" sz="2800" i="1" dirty="0" smtClean="0">
                <a:solidFill>
                  <a:schemeClr val="accent1"/>
                </a:solidFill>
              </a:rPr>
              <a:t>more must </a:t>
            </a:r>
            <a:r>
              <a:rPr lang="en-GB" sz="2800" i="1" dirty="0">
                <a:solidFill>
                  <a:schemeClr val="accent1"/>
                </a:solidFill>
              </a:rPr>
              <a:t>be done to support the </a:t>
            </a:r>
            <a:r>
              <a:rPr lang="en-GB" sz="2800" i="1" dirty="0" smtClean="0">
                <a:solidFill>
                  <a:schemeClr val="accent1"/>
                </a:solidFill>
              </a:rPr>
              <a:t>end-users</a:t>
            </a:r>
            <a:r>
              <a:rPr lang="en-GB" sz="2800" dirty="0" smtClean="0"/>
              <a:t>”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617222-26C1-4F46-8300-1E351821A3AD}" type="datetime1">
              <a:rPr lang="en-US" smtClean="0"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97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40060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>
                <a:solidFill>
                  <a:schemeClr val="accent1"/>
                </a:solidFill>
              </a:rPr>
              <a:t>Coordinated </a:t>
            </a:r>
            <a:r>
              <a:rPr lang="en-GB" sz="2800" dirty="0" smtClean="0"/>
              <a:t>e-Infrastructure initiative for </a:t>
            </a:r>
            <a:r>
              <a:rPr lang="en-GB" sz="2800" dirty="0"/>
              <a:t>a </a:t>
            </a:r>
            <a:r>
              <a:rPr lang="en-GB" dirty="0">
                <a:solidFill>
                  <a:schemeClr val="accent1"/>
                </a:solidFill>
              </a:rPr>
              <a:t>European </a:t>
            </a:r>
            <a:r>
              <a:rPr lang="en-GB" dirty="0" smtClean="0">
                <a:solidFill>
                  <a:schemeClr val="accent1"/>
                </a:solidFill>
              </a:rPr>
              <a:t>Knowledge Marketplace 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Open to new customer segments</a:t>
            </a:r>
          </a:p>
          <a:p>
            <a:pPr lvl="1"/>
            <a:r>
              <a:rPr lang="en-GB" sz="2000" dirty="0" smtClean="0"/>
              <a:t>Industry, e-Infrastructures, RCs 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Better financial support to Technology Experts (users/technology providers)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More services</a:t>
            </a:r>
          </a:p>
          <a:p>
            <a:pPr lvl="1"/>
            <a:r>
              <a:rPr lang="en-GB" sz="2000" dirty="0" smtClean="0"/>
              <a:t>Co-development and integration</a:t>
            </a:r>
          </a:p>
          <a:p>
            <a:pPr lvl="1"/>
            <a:r>
              <a:rPr lang="en-GB" sz="2000" dirty="0" smtClean="0"/>
              <a:t>Policy consultancy (data, security, business models)</a:t>
            </a:r>
          </a:p>
          <a:p>
            <a:pPr lvl="1"/>
            <a:r>
              <a:rPr lang="en-GB" sz="2000" dirty="0" smtClean="0"/>
              <a:t>Training, certification </a:t>
            </a:r>
            <a:r>
              <a:rPr lang="en-GB" sz="2000" dirty="0" smtClean="0">
                <a:sym typeface="Wingdings" panose="05000000000000000000" pitchFamily="2" charset="2"/>
              </a:rPr>
              <a:t> </a:t>
            </a:r>
            <a:r>
              <a:rPr lang="en-GB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Training Marketplace</a:t>
            </a:r>
            <a:endParaRPr lang="en-GB" sz="2000" dirty="0" smtClean="0">
              <a:solidFill>
                <a:schemeClr val="accent1"/>
              </a:solidFill>
            </a:endParaRPr>
          </a:p>
          <a:p>
            <a:pPr lvl="2"/>
            <a:r>
              <a:rPr lang="en-GB" sz="2000" dirty="0" smtClean="0">
                <a:solidFill>
                  <a:schemeClr val="accent1"/>
                </a:solidFill>
              </a:rPr>
              <a:t>federated operations and tools, security, service management best practices (e.g. </a:t>
            </a:r>
            <a:r>
              <a:rPr lang="en-GB" sz="2000" dirty="0" err="1" smtClean="0">
                <a:solidFill>
                  <a:schemeClr val="accent1"/>
                </a:solidFill>
              </a:rPr>
              <a:t>FedSM</a:t>
            </a:r>
            <a:r>
              <a:rPr lang="en-GB" sz="2000" dirty="0" smtClean="0">
                <a:solidFill>
                  <a:schemeClr val="accent1"/>
                </a:solidFill>
              </a:rPr>
              <a:t> project), </a:t>
            </a:r>
            <a:r>
              <a:rPr lang="en-GB" sz="2000" dirty="0" err="1" smtClean="0">
                <a:solidFill>
                  <a:schemeClr val="accent1"/>
                </a:solidFill>
              </a:rPr>
              <a:t>eduPert</a:t>
            </a:r>
            <a:r>
              <a:rPr lang="en-GB" sz="2000" dirty="0" smtClean="0">
                <a:solidFill>
                  <a:schemeClr val="accent1"/>
                </a:solidFill>
              </a:rPr>
              <a:t> services</a:t>
            </a:r>
          </a:p>
          <a:p>
            <a:pPr lvl="1"/>
            <a:r>
              <a:rPr lang="en-GB" sz="2000" dirty="0" smtClean="0"/>
              <a:t>Marketing of existing VRE solutions </a:t>
            </a:r>
            <a:r>
              <a:rPr lang="en-GB" sz="2000" dirty="0" smtClean="0">
                <a:sym typeface="Wingdings" panose="05000000000000000000" pitchFamily="2" charset="2"/>
              </a:rPr>
              <a:t> </a:t>
            </a:r>
            <a:r>
              <a:rPr lang="en-GB" sz="2000" dirty="0" err="1" smtClean="0">
                <a:solidFill>
                  <a:schemeClr val="accent1"/>
                </a:solidFill>
                <a:sym typeface="Wingdings" panose="05000000000000000000" pitchFamily="2" charset="2"/>
              </a:rPr>
              <a:t>AppDB</a:t>
            </a:r>
            <a:endParaRPr lang="en-GB" sz="2000" dirty="0" smtClean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6DD55F-2FC5-4EF0-8FB9-7FD783019B63}" type="datetime1">
              <a:rPr lang="en-US" smtClean="0"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Towards H2020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436349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EGI-InSPIRE-Slide-Template_v4-8</Template>
  <TotalTime>515</TotalTime>
  <Words>669</Words>
  <Application>Microsoft Office PowerPoint</Application>
  <PresentationFormat>On-screen Show (4:3)</PresentationFormat>
  <Paragraphs>136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EGI-InSPIRE-Slide-Template_v4-8</vt:lpstr>
      <vt:lpstr>Joining forces for a European Knowledge Marketplace</vt:lpstr>
      <vt:lpstr>EGI Grand Vision</vt:lpstr>
      <vt:lpstr>The EGI Distributed Competence Centre today</vt:lpstr>
      <vt:lpstr>Technical outreach process</vt:lpstr>
      <vt:lpstr>The EGI Distributed Competence Centre  2014</vt:lpstr>
      <vt:lpstr>Distributed Competence Centre</vt:lpstr>
      <vt:lpstr>Problem</vt:lpstr>
      <vt:lpstr>e-IRG White Paper 2013</vt:lpstr>
      <vt:lpstr>From 2015</vt:lpstr>
      <vt:lpstr>European Support Market Place</vt:lpstr>
      <vt:lpstr>Sustainability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Joining forces towards serving the research communities</dc:title>
  <dc:creator>Tiziana Ferrari</dc:creator>
  <cp:lastModifiedBy>Tiziana Ferrari</cp:lastModifiedBy>
  <cp:revision>24</cp:revision>
  <dcterms:created xsi:type="dcterms:W3CDTF">2013-12-05T00:46:47Z</dcterms:created>
  <dcterms:modified xsi:type="dcterms:W3CDTF">2013-12-05T10:05:05Z</dcterms:modified>
</cp:coreProperties>
</file>