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6" r:id="rId5"/>
  </p:sldMasterIdLst>
  <p:notesMasterIdLst>
    <p:notesMasterId r:id="rId27"/>
  </p:notesMasterIdLst>
  <p:handoutMasterIdLst>
    <p:handoutMasterId r:id="rId28"/>
  </p:handoutMasterIdLst>
  <p:sldIdLst>
    <p:sldId id="339" r:id="rId6"/>
    <p:sldId id="396" r:id="rId7"/>
    <p:sldId id="394" r:id="rId8"/>
    <p:sldId id="333" r:id="rId9"/>
    <p:sldId id="395" r:id="rId10"/>
    <p:sldId id="392" r:id="rId11"/>
    <p:sldId id="391" r:id="rId12"/>
    <p:sldId id="397" r:id="rId13"/>
    <p:sldId id="398" r:id="rId14"/>
    <p:sldId id="399" r:id="rId15"/>
    <p:sldId id="401" r:id="rId16"/>
    <p:sldId id="400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142"/>
    <a:srgbClr val="009A96"/>
    <a:srgbClr val="FF6699"/>
    <a:srgbClr val="00B4C4"/>
    <a:srgbClr val="00284C"/>
    <a:srgbClr val="00C5C0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02" autoAdjust="0"/>
    <p:restoredTop sz="94646" autoAdjust="0"/>
  </p:normalViewPr>
  <p:slideViewPr>
    <p:cSldViewPr>
      <p:cViewPr>
        <p:scale>
          <a:sx n="100" d="100"/>
          <a:sy n="100" d="100"/>
        </p:scale>
        <p:origin x="-9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36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8F6E0-75D5-4D61-8224-BEF2E089E0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1AA110A-BFD7-4138-903A-AA065F95A8A6}">
      <dgm:prSet phldrT="[Text]"/>
      <dgm:spPr/>
      <dgm:t>
        <a:bodyPr/>
        <a:lstStyle/>
        <a:p>
          <a:r>
            <a:rPr lang="en-GB" dirty="0" smtClean="0"/>
            <a:t>Universities and Research Institutes</a:t>
          </a:r>
          <a:endParaRPr lang="en-GB" dirty="0"/>
        </a:p>
      </dgm:t>
    </dgm:pt>
    <dgm:pt modelId="{3465E7DB-C775-41B0-BB63-B2C69B6338B5}" type="parTrans" cxnId="{6A8258EC-5B1A-4F41-A6A9-3B45DA85A4D5}">
      <dgm:prSet/>
      <dgm:spPr/>
      <dgm:t>
        <a:bodyPr/>
        <a:lstStyle/>
        <a:p>
          <a:endParaRPr lang="en-GB"/>
        </a:p>
      </dgm:t>
    </dgm:pt>
    <dgm:pt modelId="{62615604-147A-406D-9EB5-29ECA86B921E}" type="sibTrans" cxnId="{6A8258EC-5B1A-4F41-A6A9-3B45DA85A4D5}">
      <dgm:prSet/>
      <dgm:spPr/>
      <dgm:t>
        <a:bodyPr/>
        <a:lstStyle/>
        <a:p>
          <a:endParaRPr lang="en-GB"/>
        </a:p>
      </dgm:t>
    </dgm:pt>
    <dgm:pt modelId="{C4A2D909-D6E1-49B6-95EF-4896F2B6B1EF}">
      <dgm:prSet phldrT="[Text]"/>
      <dgm:spPr/>
      <dgm:t>
        <a:bodyPr/>
        <a:lstStyle/>
        <a:p>
          <a:r>
            <a:rPr lang="en-GB" dirty="0" smtClean="0"/>
            <a:t>Vendors</a:t>
          </a:r>
          <a:endParaRPr lang="en-GB" dirty="0"/>
        </a:p>
      </dgm:t>
    </dgm:pt>
    <dgm:pt modelId="{4EE5D79F-6E81-470C-B8DE-A651D49D0720}" type="parTrans" cxnId="{87A29CB0-E220-4A0F-BFB6-54D9BD17175F}">
      <dgm:prSet/>
      <dgm:spPr/>
      <dgm:t>
        <a:bodyPr/>
        <a:lstStyle/>
        <a:p>
          <a:endParaRPr lang="en-GB"/>
        </a:p>
      </dgm:t>
    </dgm:pt>
    <dgm:pt modelId="{FB1759F9-BB9C-4343-839D-1505A960BBEF}" type="sibTrans" cxnId="{87A29CB0-E220-4A0F-BFB6-54D9BD17175F}">
      <dgm:prSet/>
      <dgm:spPr/>
      <dgm:t>
        <a:bodyPr/>
        <a:lstStyle/>
        <a:p>
          <a:endParaRPr lang="en-GB"/>
        </a:p>
      </dgm:t>
    </dgm:pt>
    <dgm:pt modelId="{0001CD45-CD02-4F6E-8D73-A20F1955F8D6}">
      <dgm:prSet phldrT="[Text]"/>
      <dgm:spPr/>
      <dgm:t>
        <a:bodyPr/>
        <a:lstStyle/>
        <a:p>
          <a:r>
            <a:rPr lang="en-GB" dirty="0" smtClean="0"/>
            <a:t>National Archives &amp; Libraries</a:t>
          </a:r>
          <a:endParaRPr lang="en-GB" dirty="0"/>
        </a:p>
      </dgm:t>
    </dgm:pt>
    <dgm:pt modelId="{C865143B-365C-4034-BA09-5ADCE753949D}" type="parTrans" cxnId="{682069DF-86E5-4807-9E8A-9E624618F81A}">
      <dgm:prSet/>
      <dgm:spPr/>
      <dgm:t>
        <a:bodyPr/>
        <a:lstStyle/>
        <a:p>
          <a:endParaRPr lang="en-GB"/>
        </a:p>
      </dgm:t>
    </dgm:pt>
    <dgm:pt modelId="{84B5D0F4-2733-4C89-875F-57E9D10D6156}" type="sibTrans" cxnId="{682069DF-86E5-4807-9E8A-9E624618F81A}">
      <dgm:prSet/>
      <dgm:spPr/>
      <dgm:t>
        <a:bodyPr/>
        <a:lstStyle/>
        <a:p>
          <a:endParaRPr lang="en-GB"/>
        </a:p>
      </dgm:t>
    </dgm:pt>
    <dgm:pt modelId="{E4D6C671-95FD-4F73-9D08-8B14670EABA5}">
      <dgm:prSet phldrT="[Text]"/>
      <dgm:spPr/>
      <dgm:t>
        <a:bodyPr/>
        <a:lstStyle/>
        <a:p>
          <a:r>
            <a:rPr lang="en-GB" dirty="0" smtClean="0"/>
            <a:t>Big Data Science Communities</a:t>
          </a:r>
          <a:endParaRPr lang="en-GB" dirty="0"/>
        </a:p>
      </dgm:t>
    </dgm:pt>
    <dgm:pt modelId="{E40E8316-CD51-478B-BA65-7A476264524F}" type="parTrans" cxnId="{0C1E2187-10B5-40C1-9894-270B5CA1F309}">
      <dgm:prSet/>
      <dgm:spPr/>
      <dgm:t>
        <a:bodyPr/>
        <a:lstStyle/>
        <a:p>
          <a:endParaRPr lang="en-GB"/>
        </a:p>
      </dgm:t>
    </dgm:pt>
    <dgm:pt modelId="{6D4A924D-CB8D-4A6F-AE00-15EF626EBE01}" type="sibTrans" cxnId="{0C1E2187-10B5-40C1-9894-270B5CA1F309}">
      <dgm:prSet/>
      <dgm:spPr/>
      <dgm:t>
        <a:bodyPr/>
        <a:lstStyle/>
        <a:p>
          <a:endParaRPr lang="en-GB"/>
        </a:p>
      </dgm:t>
    </dgm:pt>
    <dgm:pt modelId="{1662F34D-825C-4C42-886D-AA4249D61B2B}">
      <dgm:prSet phldrT="[Text]"/>
      <dgm:spPr/>
      <dgm:t>
        <a:bodyPr/>
        <a:lstStyle/>
        <a:p>
          <a:r>
            <a:rPr lang="en-GB" dirty="0" smtClean="0"/>
            <a:t>Membership Organisations</a:t>
          </a:r>
          <a:endParaRPr lang="en-GB" dirty="0"/>
        </a:p>
      </dgm:t>
    </dgm:pt>
    <dgm:pt modelId="{B155670B-33ED-467F-95F0-B4838A6737DC}" type="parTrans" cxnId="{40D832BF-9696-4A4A-866F-33A4AEFBA2FF}">
      <dgm:prSet/>
      <dgm:spPr/>
      <dgm:t>
        <a:bodyPr/>
        <a:lstStyle/>
        <a:p>
          <a:endParaRPr lang="en-GB"/>
        </a:p>
      </dgm:t>
    </dgm:pt>
    <dgm:pt modelId="{7C6C138E-D68E-4B4F-AF8F-13C403598D54}" type="sibTrans" cxnId="{40D832BF-9696-4A4A-866F-33A4AEFBA2FF}">
      <dgm:prSet/>
      <dgm:spPr/>
      <dgm:t>
        <a:bodyPr/>
        <a:lstStyle/>
        <a:p>
          <a:endParaRPr lang="en-GB"/>
        </a:p>
      </dgm:t>
    </dgm:pt>
    <dgm:pt modelId="{3133E822-2F5D-4788-976E-9687C8857E2B}" type="pres">
      <dgm:prSet presAssocID="{3B48F6E0-75D5-4D61-8224-BEF2E089E099}" presName="compositeShape" presStyleCnt="0">
        <dgm:presLayoutVars>
          <dgm:chMax val="7"/>
          <dgm:dir/>
          <dgm:resizeHandles val="exact"/>
        </dgm:presLayoutVars>
      </dgm:prSet>
      <dgm:spPr/>
    </dgm:pt>
    <dgm:pt modelId="{754BA430-3BD2-4E9A-B873-9CDA05523066}" type="pres">
      <dgm:prSet presAssocID="{E1AA110A-BFD7-4138-903A-AA065F95A8A6}" presName="circ1" presStyleLbl="vennNode1" presStyleIdx="0" presStyleCnt="5"/>
      <dgm:spPr>
        <a:solidFill>
          <a:srgbClr val="92D050">
            <a:alpha val="50000"/>
          </a:srgbClr>
        </a:solidFill>
      </dgm:spPr>
      <dgm:t>
        <a:bodyPr/>
        <a:lstStyle/>
        <a:p>
          <a:endParaRPr lang="en-GB"/>
        </a:p>
      </dgm:t>
    </dgm:pt>
    <dgm:pt modelId="{9835C15A-F57A-411C-AA27-8D3B49CB2778}" type="pres">
      <dgm:prSet presAssocID="{E1AA110A-BFD7-4138-903A-AA065F95A8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2BA0E4-2680-4EC9-8C55-0B3A101C42D8}" type="pres">
      <dgm:prSet presAssocID="{C4A2D909-D6E1-49B6-95EF-4896F2B6B1EF}" presName="circ2" presStyleLbl="vennNode1" presStyleIdx="1" presStyleCnt="5"/>
      <dgm:spPr/>
      <dgm:t>
        <a:bodyPr/>
        <a:lstStyle/>
        <a:p>
          <a:endParaRPr lang="en-GB"/>
        </a:p>
      </dgm:t>
    </dgm:pt>
    <dgm:pt modelId="{1458BD0E-87B6-4933-8DE7-B2577EB3B99C}" type="pres">
      <dgm:prSet presAssocID="{C4A2D909-D6E1-49B6-95EF-4896F2B6B1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CA7A31-29F1-4D3E-A616-9C50CCC1CC90}" type="pres">
      <dgm:prSet presAssocID="{0001CD45-CD02-4F6E-8D73-A20F1955F8D6}" presName="circ3" presStyleLbl="vennNode1" presStyleIdx="2" presStyleCnt="5"/>
      <dgm:spPr>
        <a:solidFill>
          <a:srgbClr val="0070C0">
            <a:alpha val="50000"/>
          </a:srgbClr>
        </a:solidFill>
      </dgm:spPr>
      <dgm:t>
        <a:bodyPr/>
        <a:lstStyle/>
        <a:p>
          <a:endParaRPr lang="en-GB"/>
        </a:p>
      </dgm:t>
    </dgm:pt>
    <dgm:pt modelId="{65857909-BD1F-40B0-82D1-E52037A5142C}" type="pres">
      <dgm:prSet presAssocID="{0001CD45-CD02-4F6E-8D73-A20F1955F8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BF320D-9089-48BD-BEAE-4B1A9EE003A5}" type="pres">
      <dgm:prSet presAssocID="{E4D6C671-95FD-4F73-9D08-8B14670EABA5}" presName="circ4" presStyleLbl="vennNode1" presStyleIdx="3" presStyleCnt="5"/>
      <dgm:spPr>
        <a:solidFill>
          <a:srgbClr val="7030A0">
            <a:alpha val="50000"/>
          </a:srgbClr>
        </a:solidFill>
      </dgm:spPr>
      <dgm:t>
        <a:bodyPr/>
        <a:lstStyle/>
        <a:p>
          <a:endParaRPr lang="en-GB"/>
        </a:p>
      </dgm:t>
    </dgm:pt>
    <dgm:pt modelId="{2EC925D3-3EA4-4AA8-BEA3-D9593FA09E8C}" type="pres">
      <dgm:prSet presAssocID="{E4D6C671-95FD-4F73-9D08-8B14670EABA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AE4CA3-C0F8-423C-9505-861995D495FF}" type="pres">
      <dgm:prSet presAssocID="{1662F34D-825C-4C42-886D-AA4249D61B2B}" presName="circ5" presStyleLbl="vennNode1" presStyleIdx="4" presStyleCnt="5"/>
      <dgm:spPr>
        <a:solidFill>
          <a:srgbClr val="002060">
            <a:alpha val="50000"/>
          </a:srgbClr>
        </a:solidFill>
      </dgm:spPr>
    </dgm:pt>
    <dgm:pt modelId="{CFC75917-858D-4CE4-B717-E47612088652}" type="pres">
      <dgm:prSet presAssocID="{1662F34D-825C-4C42-886D-AA4249D61B2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3C2AFE-ABBC-4EAE-8F1E-4B5F2066B3B6}" type="presOf" srcId="{3B48F6E0-75D5-4D61-8224-BEF2E089E099}" destId="{3133E822-2F5D-4788-976E-9687C8857E2B}" srcOrd="0" destOrd="0" presId="urn:microsoft.com/office/officeart/2005/8/layout/venn1"/>
    <dgm:cxn modelId="{0C1E2187-10B5-40C1-9894-270B5CA1F309}" srcId="{3B48F6E0-75D5-4D61-8224-BEF2E089E099}" destId="{E4D6C671-95FD-4F73-9D08-8B14670EABA5}" srcOrd="3" destOrd="0" parTransId="{E40E8316-CD51-478B-BA65-7A476264524F}" sibTransId="{6D4A924D-CB8D-4A6F-AE00-15EF626EBE01}"/>
    <dgm:cxn modelId="{40D832BF-9696-4A4A-866F-33A4AEFBA2FF}" srcId="{3B48F6E0-75D5-4D61-8224-BEF2E089E099}" destId="{1662F34D-825C-4C42-886D-AA4249D61B2B}" srcOrd="4" destOrd="0" parTransId="{B155670B-33ED-467F-95F0-B4838A6737DC}" sibTransId="{7C6C138E-D68E-4B4F-AF8F-13C403598D54}"/>
    <dgm:cxn modelId="{9DFB7C59-0914-4FCC-8B14-AF430126121A}" type="presOf" srcId="{0001CD45-CD02-4F6E-8D73-A20F1955F8D6}" destId="{65857909-BD1F-40B0-82D1-E52037A5142C}" srcOrd="0" destOrd="0" presId="urn:microsoft.com/office/officeart/2005/8/layout/venn1"/>
    <dgm:cxn modelId="{1E03D7FA-2AB7-4F58-A1CF-36E4E526D681}" type="presOf" srcId="{E1AA110A-BFD7-4138-903A-AA065F95A8A6}" destId="{9835C15A-F57A-411C-AA27-8D3B49CB2778}" srcOrd="0" destOrd="0" presId="urn:microsoft.com/office/officeart/2005/8/layout/venn1"/>
    <dgm:cxn modelId="{111BF1BE-3F6F-4FBE-9F79-CCF8B8515BF8}" type="presOf" srcId="{E4D6C671-95FD-4F73-9D08-8B14670EABA5}" destId="{2EC925D3-3EA4-4AA8-BEA3-D9593FA09E8C}" srcOrd="0" destOrd="0" presId="urn:microsoft.com/office/officeart/2005/8/layout/venn1"/>
    <dgm:cxn modelId="{627940C4-D134-463E-BCE8-0FF535DAF568}" type="presOf" srcId="{1662F34D-825C-4C42-886D-AA4249D61B2B}" destId="{CFC75917-858D-4CE4-B717-E47612088652}" srcOrd="0" destOrd="0" presId="urn:microsoft.com/office/officeart/2005/8/layout/venn1"/>
    <dgm:cxn modelId="{6A8258EC-5B1A-4F41-A6A9-3B45DA85A4D5}" srcId="{3B48F6E0-75D5-4D61-8224-BEF2E089E099}" destId="{E1AA110A-BFD7-4138-903A-AA065F95A8A6}" srcOrd="0" destOrd="0" parTransId="{3465E7DB-C775-41B0-BB63-B2C69B6338B5}" sibTransId="{62615604-147A-406D-9EB5-29ECA86B921E}"/>
    <dgm:cxn modelId="{87A29CB0-E220-4A0F-BFB6-54D9BD17175F}" srcId="{3B48F6E0-75D5-4D61-8224-BEF2E089E099}" destId="{C4A2D909-D6E1-49B6-95EF-4896F2B6B1EF}" srcOrd="1" destOrd="0" parTransId="{4EE5D79F-6E81-470C-B8DE-A651D49D0720}" sibTransId="{FB1759F9-BB9C-4343-839D-1505A960BBEF}"/>
    <dgm:cxn modelId="{A1F6C531-0BAE-49BA-9713-66F5F5F7C326}" type="presOf" srcId="{C4A2D909-D6E1-49B6-95EF-4896F2B6B1EF}" destId="{1458BD0E-87B6-4933-8DE7-B2577EB3B99C}" srcOrd="0" destOrd="0" presId="urn:microsoft.com/office/officeart/2005/8/layout/venn1"/>
    <dgm:cxn modelId="{682069DF-86E5-4807-9E8A-9E624618F81A}" srcId="{3B48F6E0-75D5-4D61-8224-BEF2E089E099}" destId="{0001CD45-CD02-4F6E-8D73-A20F1955F8D6}" srcOrd="2" destOrd="0" parTransId="{C865143B-365C-4034-BA09-5ADCE753949D}" sibTransId="{84B5D0F4-2733-4C89-875F-57E9D10D6156}"/>
    <dgm:cxn modelId="{9C550B78-CE22-48FB-856A-4E2E369E6457}" type="presParOf" srcId="{3133E822-2F5D-4788-976E-9687C8857E2B}" destId="{754BA430-3BD2-4E9A-B873-9CDA05523066}" srcOrd="0" destOrd="0" presId="urn:microsoft.com/office/officeart/2005/8/layout/venn1"/>
    <dgm:cxn modelId="{A2782565-20F2-4849-A57F-00880B48F863}" type="presParOf" srcId="{3133E822-2F5D-4788-976E-9687C8857E2B}" destId="{9835C15A-F57A-411C-AA27-8D3B49CB2778}" srcOrd="1" destOrd="0" presId="urn:microsoft.com/office/officeart/2005/8/layout/venn1"/>
    <dgm:cxn modelId="{6E5E509E-EDF9-466C-9EBA-2F84CE3B4A99}" type="presParOf" srcId="{3133E822-2F5D-4788-976E-9687C8857E2B}" destId="{BD2BA0E4-2680-4EC9-8C55-0B3A101C42D8}" srcOrd="2" destOrd="0" presId="urn:microsoft.com/office/officeart/2005/8/layout/venn1"/>
    <dgm:cxn modelId="{DF2D21B4-E66F-4052-856A-36B21F662853}" type="presParOf" srcId="{3133E822-2F5D-4788-976E-9687C8857E2B}" destId="{1458BD0E-87B6-4933-8DE7-B2577EB3B99C}" srcOrd="3" destOrd="0" presId="urn:microsoft.com/office/officeart/2005/8/layout/venn1"/>
    <dgm:cxn modelId="{F79AF669-524F-43B1-97BF-978724F3C4BF}" type="presParOf" srcId="{3133E822-2F5D-4788-976E-9687C8857E2B}" destId="{D7CA7A31-29F1-4D3E-A616-9C50CCC1CC90}" srcOrd="4" destOrd="0" presId="urn:microsoft.com/office/officeart/2005/8/layout/venn1"/>
    <dgm:cxn modelId="{78E92718-5DAD-4862-AB38-65833BC5D645}" type="presParOf" srcId="{3133E822-2F5D-4788-976E-9687C8857E2B}" destId="{65857909-BD1F-40B0-82D1-E52037A5142C}" srcOrd="5" destOrd="0" presId="urn:microsoft.com/office/officeart/2005/8/layout/venn1"/>
    <dgm:cxn modelId="{C2CB27BD-D963-4C28-B257-39088196AB57}" type="presParOf" srcId="{3133E822-2F5D-4788-976E-9687C8857E2B}" destId="{79BF320D-9089-48BD-BEAE-4B1A9EE003A5}" srcOrd="6" destOrd="0" presId="urn:microsoft.com/office/officeart/2005/8/layout/venn1"/>
    <dgm:cxn modelId="{330F1478-C0F9-4412-81FF-0B42BDE93314}" type="presParOf" srcId="{3133E822-2F5D-4788-976E-9687C8857E2B}" destId="{2EC925D3-3EA4-4AA8-BEA3-D9593FA09E8C}" srcOrd="7" destOrd="0" presId="urn:microsoft.com/office/officeart/2005/8/layout/venn1"/>
    <dgm:cxn modelId="{6E889BF4-8DB1-4674-ABD7-360E7D55B90D}" type="presParOf" srcId="{3133E822-2F5D-4788-976E-9687C8857E2B}" destId="{93AE4CA3-C0F8-423C-9505-861995D495FF}" srcOrd="8" destOrd="0" presId="urn:microsoft.com/office/officeart/2005/8/layout/venn1"/>
    <dgm:cxn modelId="{6B32BBF9-4D51-4688-B5BC-C08C4045484A}" type="presParOf" srcId="{3133E822-2F5D-4788-976E-9687C8857E2B}" destId="{CFC75917-858D-4CE4-B717-E4761208865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BA430-3BD2-4E9A-B873-9CDA05523066}">
      <dsp:nvSpPr>
        <dsp:cNvPr id="0" name=""/>
        <dsp:cNvSpPr/>
      </dsp:nvSpPr>
      <dsp:spPr>
        <a:xfrm>
          <a:off x="3565247" y="1231082"/>
          <a:ext cx="1511855" cy="1511855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35C15A-F57A-411C-AA27-8D3B49CB2778}">
      <dsp:nvSpPr>
        <dsp:cNvPr id="0" name=""/>
        <dsp:cNvSpPr/>
      </dsp:nvSpPr>
      <dsp:spPr>
        <a:xfrm>
          <a:off x="3444298" y="0"/>
          <a:ext cx="1753752" cy="10151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Universities and Research Institutes</a:t>
          </a:r>
          <a:endParaRPr lang="en-GB" sz="2000" kern="1200" dirty="0"/>
        </a:p>
      </dsp:txBody>
      <dsp:txXfrm>
        <a:off x="3444298" y="0"/>
        <a:ext cx="1753752" cy="1015102"/>
      </dsp:txXfrm>
    </dsp:sp>
    <dsp:sp modelId="{BD2BA0E4-2680-4EC9-8C55-0B3A101C42D8}">
      <dsp:nvSpPr>
        <dsp:cNvPr id="0" name=""/>
        <dsp:cNvSpPr/>
      </dsp:nvSpPr>
      <dsp:spPr>
        <a:xfrm>
          <a:off x="4140357" y="1648786"/>
          <a:ext cx="1511855" cy="15118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58BD0E-87B6-4933-8DE7-B2577EB3B99C}">
      <dsp:nvSpPr>
        <dsp:cNvPr id="0" name=""/>
        <dsp:cNvSpPr/>
      </dsp:nvSpPr>
      <dsp:spPr>
        <a:xfrm>
          <a:off x="5772556" y="1339071"/>
          <a:ext cx="1572329" cy="1101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Vendors</a:t>
          </a:r>
          <a:endParaRPr lang="en-GB" sz="2000" kern="1200" dirty="0"/>
        </a:p>
      </dsp:txBody>
      <dsp:txXfrm>
        <a:off x="5772556" y="1339071"/>
        <a:ext cx="1572329" cy="1101494"/>
      </dsp:txXfrm>
    </dsp:sp>
    <dsp:sp modelId="{D7CA7A31-29F1-4D3E-A616-9C50CCC1CC90}">
      <dsp:nvSpPr>
        <dsp:cNvPr id="0" name=""/>
        <dsp:cNvSpPr/>
      </dsp:nvSpPr>
      <dsp:spPr>
        <a:xfrm>
          <a:off x="3920835" y="2325233"/>
          <a:ext cx="1511855" cy="1511855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857909-BD1F-40B0-82D1-E52037A5142C}">
      <dsp:nvSpPr>
        <dsp:cNvPr id="0" name=""/>
        <dsp:cNvSpPr/>
      </dsp:nvSpPr>
      <dsp:spPr>
        <a:xfrm>
          <a:off x="5530659" y="3218092"/>
          <a:ext cx="1572329" cy="1101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National Archives &amp; Libraries</a:t>
          </a:r>
          <a:endParaRPr lang="en-GB" sz="2000" kern="1200" dirty="0"/>
        </a:p>
      </dsp:txBody>
      <dsp:txXfrm>
        <a:off x="5530659" y="3218092"/>
        <a:ext cx="1572329" cy="1101494"/>
      </dsp:txXfrm>
    </dsp:sp>
    <dsp:sp modelId="{79BF320D-9089-48BD-BEAE-4B1A9EE003A5}">
      <dsp:nvSpPr>
        <dsp:cNvPr id="0" name=""/>
        <dsp:cNvSpPr/>
      </dsp:nvSpPr>
      <dsp:spPr>
        <a:xfrm>
          <a:off x="3209658" y="2325233"/>
          <a:ext cx="1511855" cy="1511855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C925D3-3EA4-4AA8-BEA3-D9593FA09E8C}">
      <dsp:nvSpPr>
        <dsp:cNvPr id="0" name=""/>
        <dsp:cNvSpPr/>
      </dsp:nvSpPr>
      <dsp:spPr>
        <a:xfrm>
          <a:off x="1539360" y="3218092"/>
          <a:ext cx="1572329" cy="1101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Big Data Science Communities</a:t>
          </a:r>
          <a:endParaRPr lang="en-GB" sz="2000" kern="1200" dirty="0"/>
        </a:p>
      </dsp:txBody>
      <dsp:txXfrm>
        <a:off x="1539360" y="3218092"/>
        <a:ext cx="1572329" cy="1101494"/>
      </dsp:txXfrm>
    </dsp:sp>
    <dsp:sp modelId="{93AE4CA3-C0F8-423C-9505-861995D495FF}">
      <dsp:nvSpPr>
        <dsp:cNvPr id="0" name=""/>
        <dsp:cNvSpPr/>
      </dsp:nvSpPr>
      <dsp:spPr>
        <a:xfrm>
          <a:off x="2990137" y="1648786"/>
          <a:ext cx="1511855" cy="1511855"/>
        </a:xfrm>
        <a:prstGeom prst="ellipse">
          <a:avLst/>
        </a:prstGeom>
        <a:solidFill>
          <a:srgbClr val="00206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C75917-858D-4CE4-B717-E47612088652}">
      <dsp:nvSpPr>
        <dsp:cNvPr id="0" name=""/>
        <dsp:cNvSpPr/>
      </dsp:nvSpPr>
      <dsp:spPr>
        <a:xfrm>
          <a:off x="1297464" y="1339071"/>
          <a:ext cx="1572329" cy="11014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Membership Organisations</a:t>
          </a:r>
          <a:endParaRPr lang="en-GB" sz="2000" kern="1200" dirty="0"/>
        </a:p>
      </dsp:txBody>
      <dsp:txXfrm>
        <a:off x="1297464" y="1339071"/>
        <a:ext cx="1572329" cy="1101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64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380064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E380A0-23A9-44EE-A8D7-14598CF866D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3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24" y="4689243"/>
            <a:ext cx="543684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4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380064"/>
            <a:ext cx="2944958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50B7B4-9FAA-4BDF-A9D6-B059B154DB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4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47738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47738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47738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47738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D941775-F236-4448-AACA-F699F1323E09}" type="slidenum">
              <a:rPr lang="en-GB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36D4BA-A5AB-45C2-AEE0-278FC05C0B56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20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AE786B-C11D-4B9F-B6EE-1C155D8BDDFB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21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0750" y="9379542"/>
            <a:ext cx="2945405" cy="4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 defTabSz="990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90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90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90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90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3D9737E9-81FD-4E5E-B31B-C6ADD761F058}" type="slidenum">
              <a:rPr lang="en-GB">
                <a:solidFill>
                  <a:schemeClr val="tx1"/>
                </a:solidFill>
                <a:cs typeface="Arial" charset="0"/>
              </a:rPr>
              <a:pPr algn="r" eaLnBrk="1" hangingPunct="1"/>
              <a:t>12</a:t>
            </a:fld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6AAC1A-4D96-49BF-B414-A8186922A64C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13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535D9E-A24D-46B5-B60C-D393BBE7D9F2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14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8B0776-2285-4FF8-A54D-52094FF0FBD7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15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FCE8B7-03C6-4098-AD20-C10DDDEAD202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16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392408-1CAB-47C1-A29F-7C65A4B613D8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17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FACC6D-FB64-4BF8-B0AD-0E8BE8E7CD3A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18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228191-A33D-47C7-9A48-6BACB76943C0}" type="slidenum">
              <a:rPr lang="it-IT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19</a:t>
            </a:fld>
            <a:endParaRPr lang="it-IT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chemeClr val="tx1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76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15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92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72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59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668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87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181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292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54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127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14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62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6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46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802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15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4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37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924868"/>
            <a:ext cx="1800200" cy="74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88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74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890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chemeClr val="tx1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553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516688" y="0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pic>
        <p:nvPicPr>
          <p:cNvPr id="2053" name="Picture 7" descr="APARSEN_LAR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8732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nascimento-digitale.it/workshopPI201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93.63.166.138/demonstrato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11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5" Type="http://schemas.openxmlformats.org/officeDocument/2006/relationships/image" Target="../media/image6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933825"/>
            <a:ext cx="8280920" cy="2015455"/>
          </a:xfrm>
        </p:spPr>
        <p:txBody>
          <a:bodyPr/>
          <a:lstStyle/>
          <a:p>
            <a:pPr eaLnBrk="1" hangingPunct="1"/>
            <a:r>
              <a:rPr lang="en-IE" sz="2400" b="1" dirty="0"/>
              <a:t>The Mission of APARSEN and the Virtual Centre of Excellence: Persistent Identifiers infrastructure, an exemplary collaboration with </a:t>
            </a:r>
            <a:r>
              <a:rPr lang="en-IE" sz="2400" b="1" dirty="0" smtClean="0"/>
              <a:t>EGI</a:t>
            </a: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dirty="0" smtClean="0"/>
              <a:t>                                                 </a:t>
            </a:r>
            <a:r>
              <a:rPr lang="en-GB" sz="1800" dirty="0" smtClean="0"/>
              <a:t>Ruben RIESTRA </a:t>
            </a:r>
            <a:r>
              <a:rPr lang="en-GB" sz="1800" i="1" dirty="0" smtClean="0"/>
              <a:t>– </a:t>
            </a:r>
            <a:r>
              <a:rPr lang="en-GB" sz="1800" dirty="0" smtClean="0"/>
              <a:t>INMARK</a:t>
            </a:r>
            <a:br>
              <a:rPr lang="en-GB" sz="1800" dirty="0" smtClean="0"/>
            </a:br>
            <a:r>
              <a:rPr lang="en-GB" sz="1800" dirty="0" smtClean="0"/>
              <a:t>                                                                 </a:t>
            </a:r>
            <a:r>
              <a:rPr lang="en-GB" sz="1800" dirty="0" err="1" smtClean="0"/>
              <a:t>Dr.</a:t>
            </a:r>
            <a:r>
              <a:rPr lang="en-GB" sz="1800" dirty="0" smtClean="0"/>
              <a:t> Stefano BORTOLI – OKKAM</a:t>
            </a:r>
            <a:br>
              <a:rPr lang="en-GB" sz="1800" dirty="0" smtClean="0"/>
            </a:br>
            <a:r>
              <a:rPr lang="en-GB" sz="1800" dirty="0" smtClean="0"/>
              <a:t>                                                                                                        </a:t>
            </a:r>
            <a:r>
              <a:rPr lang="en-GB" sz="1100" dirty="0" smtClean="0"/>
              <a:t>Amsterdam, 04.12.2013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898897" y="1268760"/>
            <a:ext cx="7345511" cy="223224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800" b="1" i="1" dirty="0" smtClean="0"/>
              <a:t>Workshop </a:t>
            </a:r>
            <a:r>
              <a:rPr lang="it-IT" sz="2800" b="1" i="1" dirty="0"/>
              <a:t>on I</a:t>
            </a:r>
            <a:r>
              <a:rPr lang="it-IT" sz="2800" b="1" i="1" dirty="0" smtClean="0"/>
              <a:t>nteroperability </a:t>
            </a:r>
            <a:r>
              <a:rPr lang="it-IT" sz="2800" b="1" i="1" dirty="0"/>
              <a:t>for Persistent Identifiers </a:t>
            </a:r>
            <a:r>
              <a:rPr lang="it-IT" sz="2800" b="1" i="1" dirty="0" smtClean="0"/>
              <a:t>systems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/>
              <a:t>13</a:t>
            </a:r>
            <a:r>
              <a:rPr lang="it-IT" sz="2000" dirty="0" smtClean="0"/>
              <a:t> </a:t>
            </a:r>
            <a:r>
              <a:rPr lang="it-IT" sz="2000" dirty="0" err="1"/>
              <a:t>Dec</a:t>
            </a:r>
            <a:r>
              <a:rPr lang="it-IT" sz="2000" dirty="0"/>
              <a:t> 2012 - </a:t>
            </a:r>
            <a:r>
              <a:rPr lang="en-GB" sz="2000" dirty="0"/>
              <a:t>Florence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2"/>
              </a:rPr>
              <a:t>www.rinascimento-digitale.it/workshopPI2012</a:t>
            </a:r>
            <a:r>
              <a:rPr lang="en-GB" dirty="0"/>
              <a:t> </a:t>
            </a:r>
            <a:endParaRPr lang="it-IT" dirty="0" smtClean="0"/>
          </a:p>
          <a:p>
            <a:pPr algn="ctr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43608" y="3573016"/>
            <a:ext cx="6984776" cy="2160240"/>
          </a:xfrm>
          <a:prstGeom prst="rect">
            <a:avLst/>
          </a:prstGeom>
          <a:solidFill>
            <a:srgbClr val="F4A4FA"/>
          </a:solidFill>
          <a:ln>
            <a:noFill/>
          </a:ln>
          <a:effectLst/>
          <a:ex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Char char="•"/>
              <a:defRPr sz="2400">
                <a:solidFill>
                  <a:srgbClr val="0028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Arial" charset="0"/>
              <a:buChar char="–"/>
              <a:defRPr sz="2200">
                <a:solidFill>
                  <a:srgbClr val="00284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Wingdings" pitchFamily="2" charset="2"/>
              <a:buChar char="§"/>
              <a:defRPr sz="2000">
                <a:solidFill>
                  <a:srgbClr val="00284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Courier New" pitchFamily="49" charset="0"/>
              <a:buChar char="+"/>
              <a:defRPr>
                <a:solidFill>
                  <a:srgbClr val="00284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Arial" charset="0"/>
              <a:buChar char="»"/>
              <a:defRPr sz="1600">
                <a:solidFill>
                  <a:srgbClr val="00284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Arial" charset="0"/>
              <a:buChar char="»"/>
              <a:defRPr sz="1600">
                <a:solidFill>
                  <a:srgbClr val="00284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Arial" charset="0"/>
              <a:buChar char="»"/>
              <a:defRPr sz="1600">
                <a:solidFill>
                  <a:srgbClr val="00284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Arial" charset="0"/>
              <a:buChar char="»"/>
              <a:defRPr sz="1600">
                <a:solidFill>
                  <a:srgbClr val="00284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D1CC"/>
              </a:buClr>
              <a:buFont typeface="Arial" charset="0"/>
              <a:buChar char="»"/>
              <a:defRPr sz="1600">
                <a:solidFill>
                  <a:srgbClr val="00284C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sz="2800" b="1" kern="0" dirty="0" smtClean="0"/>
              <a:t>EUDAT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EUROPEANA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RDA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OPF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DATACITE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SARA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EPIC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SCAPE</a:t>
            </a:r>
          </a:p>
          <a:p>
            <a:pPr algn="ctr">
              <a:spcBef>
                <a:spcPct val="0"/>
              </a:spcBef>
            </a:pPr>
            <a:r>
              <a:rPr lang="it-IT" sz="2800" b="1" kern="0" dirty="0" err="1" smtClean="0"/>
              <a:t>PersID</a:t>
            </a:r>
            <a:endParaRPr lang="it-IT" sz="2800" b="1" kern="0" dirty="0" smtClean="0"/>
          </a:p>
          <a:p>
            <a:pPr algn="ctr">
              <a:spcBef>
                <a:spcPct val="0"/>
              </a:spcBef>
            </a:pPr>
            <a:r>
              <a:rPr lang="it-IT" sz="2800" b="1" kern="0" dirty="0" smtClean="0"/>
              <a:t>DOI Foundation</a:t>
            </a:r>
            <a:endParaRPr lang="en-US" sz="2800" b="1" kern="0" dirty="0" smtClean="0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GB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Overcoming Fragmentation in PI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437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0" y="1195834"/>
            <a:ext cx="9144000" cy="540151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rot="-1624978">
            <a:off x="5691188" y="5445125"/>
            <a:ext cx="9350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Handle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 rot="2878888">
            <a:off x="1263650" y="4903788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NBN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rot="-377637">
            <a:off x="4324350" y="5805488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ARK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79425" y="5013325"/>
            <a:ext cx="819150" cy="91598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FRD</a:t>
            </a:r>
          </a:p>
          <a:p>
            <a:pPr eaLnBrk="1" hangingPunct="1"/>
            <a:r>
              <a:rPr lang="it-IT"/>
              <a:t>DNB</a:t>
            </a:r>
          </a:p>
          <a:p>
            <a:pPr eaLnBrk="1" hangingPunct="1"/>
            <a:r>
              <a:rPr lang="it-IT"/>
              <a:t>DANS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35150" y="5897563"/>
            <a:ext cx="1022350" cy="915987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STM</a:t>
            </a:r>
          </a:p>
          <a:p>
            <a:pPr eaLnBrk="1" hangingPunct="1"/>
            <a:r>
              <a:rPr lang="it-IT"/>
              <a:t>GLOBIT</a:t>
            </a:r>
          </a:p>
          <a:p>
            <a:pPr eaLnBrk="1" hangingPunct="1"/>
            <a:r>
              <a:rPr lang="it-IT"/>
              <a:t>CERN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 rot="-3372503">
            <a:off x="1057276" y="3598862"/>
            <a:ext cx="830262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ORCID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 rot="-1494949">
            <a:off x="2235200" y="2636838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VIAF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5288" y="3494088"/>
            <a:ext cx="831850" cy="366712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CERN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 rot="-277449">
            <a:off x="3243263" y="2349500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 dirty="0">
                <a:solidFill>
                  <a:srgbClr val="00244C"/>
                </a:solidFill>
              </a:rPr>
              <a:t>ISNI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646909">
            <a:off x="2811463" y="5734050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DOI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476375" y="2708275"/>
            <a:ext cx="5543550" cy="3168650"/>
          </a:xfrm>
          <a:prstGeom prst="ellipse">
            <a:avLst/>
          </a:prstGeom>
          <a:solidFill>
            <a:srgbClr val="F62AD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>
                <a:solidFill>
                  <a:schemeClr val="tx2"/>
                </a:solidFill>
              </a:rPr>
              <a:t>INTEROPERABILITY </a:t>
            </a:r>
          </a:p>
          <a:p>
            <a:pPr algn="ctr"/>
            <a:r>
              <a:rPr lang="en-GB" sz="2800" b="1">
                <a:solidFill>
                  <a:schemeClr val="tx2"/>
                </a:solidFill>
              </a:rPr>
              <a:t>FRAMEWORK</a:t>
            </a:r>
            <a:endParaRPr lang="it-IT" sz="2800" b="1">
              <a:solidFill>
                <a:schemeClr val="tx2"/>
              </a:solidFill>
            </a:endParaRPr>
          </a:p>
        </p:txBody>
      </p:sp>
      <p:pic>
        <p:nvPicPr>
          <p:cNvPr id="12302" name="Picture 14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2565400"/>
            <a:ext cx="1092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AutoShape 15"/>
          <p:cNvSpPr>
            <a:spLocks noChangeArrowheads="1"/>
          </p:cNvSpPr>
          <p:nvPr/>
        </p:nvSpPr>
        <p:spPr bwMode="auto">
          <a:xfrm rot="10800000">
            <a:off x="4572000" y="1989138"/>
            <a:ext cx="3024188" cy="1655762"/>
          </a:xfrm>
          <a:prstGeom prst="curvedUpArrow">
            <a:avLst>
              <a:gd name="adj1" fmla="val 36529"/>
              <a:gd name="adj2" fmla="val 73059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2304" name="Picture 16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41438"/>
            <a:ext cx="1092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164388" y="3789363"/>
            <a:ext cx="1908175" cy="11906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New services </a:t>
            </a:r>
          </a:p>
          <a:p>
            <a:pPr eaLnBrk="1" hangingPunct="1"/>
            <a:r>
              <a:rPr lang="it-IT" b="1"/>
              <a:t>cross-domains</a:t>
            </a:r>
          </a:p>
          <a:p>
            <a:pPr eaLnBrk="1" hangingPunct="1"/>
            <a:r>
              <a:rPr lang="it-IT" b="1"/>
              <a:t>for users requirements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4925" y="1628775"/>
            <a:ext cx="38671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Contents from all PI domains now</a:t>
            </a:r>
          </a:p>
          <a:p>
            <a:pPr eaLnBrk="1" hangingPunct="1"/>
            <a:r>
              <a:rPr lang="it-IT" b="1"/>
              <a:t>are accessible in the same way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95288" y="260648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Challenge:</a:t>
            </a:r>
            <a: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Persistent Identifier Interoperability</a:t>
            </a:r>
            <a:endParaRPr kumimoji="0" lang="de-AT" sz="3200" b="0" i="0" u="none" strike="noStrike" kern="0" cap="none" spc="0" normalizeH="0" baseline="0" noProof="0" dirty="0" smtClean="0">
              <a:ln>
                <a:noFill/>
              </a:ln>
              <a:solidFill>
                <a:srgbClr val="0031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13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5292725" y="2420938"/>
            <a:ext cx="2232025" cy="20875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95288" y="1629048"/>
            <a:ext cx="792162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5288" y="3141216"/>
            <a:ext cx="792162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95288" y="3789288"/>
            <a:ext cx="792162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95288" y="4581376"/>
            <a:ext cx="792162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5435600" y="3284538"/>
            <a:ext cx="792163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tx1"/>
                </a:solidFill>
                <a:cs typeface="Arial" charset="0"/>
              </a:rPr>
              <a:t>SQL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700338" y="2060575"/>
            <a:ext cx="10795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987675" y="2133600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SRU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700338" y="2781300"/>
            <a:ext cx="10795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2700338" y="36449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700338" y="3860800"/>
            <a:ext cx="11509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655888" y="3370263"/>
            <a:ext cx="844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OAI-PMH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771775" y="3789363"/>
            <a:ext cx="844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OAI-PMH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168650" y="4954588"/>
            <a:ext cx="539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WEB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003800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47675" y="1354163"/>
            <a:ext cx="606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>
                <a:solidFill>
                  <a:schemeClr val="tx1"/>
                </a:solidFill>
                <a:cs typeface="Arial" charset="0"/>
              </a:rPr>
              <a:t>DANS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66725" y="2866330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>
                <a:solidFill>
                  <a:schemeClr val="tx1"/>
                </a:solidFill>
                <a:cs typeface="Arial" charset="0"/>
              </a:rPr>
              <a:t>JLIS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95288" y="3586411"/>
            <a:ext cx="496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>
                <a:solidFill>
                  <a:schemeClr val="tx1"/>
                </a:solidFill>
                <a:cs typeface="Arial" charset="0"/>
              </a:rPr>
              <a:t>FRD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95288" y="4306490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>
                <a:solidFill>
                  <a:schemeClr val="tx1"/>
                </a:solidFill>
                <a:cs typeface="Arial" charset="0"/>
              </a:rPr>
              <a:t>CERN</a:t>
            </a: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395288" y="5300663"/>
            <a:ext cx="792162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V="1">
            <a:off x="2771775" y="4076700"/>
            <a:ext cx="10795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23850" y="5013325"/>
            <a:ext cx="1198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chemeClr val="tx1"/>
                </a:solidFill>
                <a:cs typeface="Arial" charset="0"/>
              </a:rPr>
              <a:t>CERN - Author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6443663" y="2852738"/>
            <a:ext cx="576262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cs typeface="Arial" charset="0"/>
              </a:rPr>
              <a:t>D2R</a:t>
            </a:r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1258888" y="1916832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1258888" y="2636912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1258888" y="393305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1331913" y="47244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1331913" y="5516563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619250" y="1916113"/>
            <a:ext cx="1049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Dublin Core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1651000" y="2636838"/>
            <a:ext cx="1049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Dublin Core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577975" y="3514403"/>
            <a:ext cx="1049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Dublin Core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1665288" y="4581525"/>
            <a:ext cx="96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MARCXML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1712913" y="5373688"/>
            <a:ext cx="987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proprietary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2987675" y="4449763"/>
            <a:ext cx="539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WEB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2771775" y="148431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b="1">
                <a:solidFill>
                  <a:schemeClr val="tx1"/>
                </a:solidFill>
                <a:cs typeface="Arial" charset="0"/>
              </a:rPr>
              <a:t>Protocols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1476375" y="1484313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b="1">
                <a:solidFill>
                  <a:schemeClr val="tx1"/>
                </a:solidFill>
                <a:cs typeface="Arial" charset="0"/>
              </a:rPr>
              <a:t>Schema</a:t>
            </a: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6156325" y="2443163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tx1"/>
                </a:solidFill>
                <a:cs typeface="Arial" charset="0"/>
              </a:rPr>
              <a:t>IKB</a:t>
            </a: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 flipV="1">
            <a:off x="6732588" y="40767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5508625" y="4797425"/>
            <a:ext cx="2913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tx1"/>
                </a:solidFill>
                <a:cs typeface="Arial" charset="0"/>
              </a:rPr>
              <a:t>DC-FRBR mapping</a:t>
            </a:r>
          </a:p>
          <a:p>
            <a:pPr eaLnBrk="1" hangingPunct="1"/>
            <a:r>
              <a:rPr lang="en-GB" sz="1600" b="1">
                <a:solidFill>
                  <a:schemeClr val="tx1"/>
                </a:solidFill>
                <a:cs typeface="Arial" charset="0"/>
              </a:rPr>
              <a:t>MARCXML – FRBR mapping</a:t>
            </a: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6156325" y="350043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7820025" y="2781300"/>
            <a:ext cx="5762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tx1"/>
                </a:solidFill>
                <a:cs typeface="Arial" charset="0"/>
              </a:rPr>
              <a:t>S1</a:t>
            </a:r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7891463" y="3573463"/>
            <a:ext cx="5762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tx1"/>
                </a:solidFill>
                <a:cs typeface="Arial" charset="0"/>
              </a:rPr>
              <a:t>S2</a:t>
            </a:r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H="1">
            <a:off x="8396288" y="29972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8756650" y="2852738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b="1">
                <a:solidFill>
                  <a:schemeClr val="tx1"/>
                </a:solidFill>
                <a:cs typeface="Arial" charset="0"/>
              </a:rPr>
              <a:t>PI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8828088" y="36449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b="1">
                <a:solidFill>
                  <a:schemeClr val="tx1"/>
                </a:solidFill>
                <a:cs typeface="Arial" charset="0"/>
              </a:rPr>
              <a:t>PI</a:t>
            </a:r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 flipH="1">
            <a:off x="8467725" y="37893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7667625" y="2420938"/>
            <a:ext cx="1008063" cy="2160587"/>
          </a:xfrm>
          <a:prstGeom prst="ellipse">
            <a:avLst/>
          </a:prstGeom>
          <a:solidFill>
            <a:srgbClr val="000080">
              <a:alpha val="10196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AutoShape 51"/>
          <p:cNvSpPr>
            <a:spLocks noChangeArrowheads="1"/>
          </p:cNvSpPr>
          <p:nvPr/>
        </p:nvSpPr>
        <p:spPr bwMode="auto">
          <a:xfrm>
            <a:off x="3995738" y="3141663"/>
            <a:ext cx="1008062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tx1"/>
                </a:solidFill>
                <a:cs typeface="Arial" charset="0"/>
              </a:rPr>
              <a:t>Harvesting &amp;</a:t>
            </a:r>
          </a:p>
          <a:p>
            <a:pPr algn="ctr"/>
            <a:r>
              <a:rPr lang="en-GB" b="1">
                <a:solidFill>
                  <a:schemeClr val="tx1"/>
                </a:solidFill>
                <a:cs typeface="Arial" charset="0"/>
              </a:rPr>
              <a:t>processing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7019925" y="2420938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SPARQL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7524750" y="4581525"/>
            <a:ext cx="132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Interoperability </a:t>
            </a:r>
          </a:p>
          <a:p>
            <a:pPr algn="ctr" eaLnBrk="1" hangingPunct="1"/>
            <a:r>
              <a:rPr lang="en-GB" b="1">
                <a:solidFill>
                  <a:schemeClr val="tx1"/>
                </a:solidFill>
                <a:cs typeface="Arial" charset="0"/>
              </a:rPr>
              <a:t>Services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7164388" y="3284538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tx1"/>
                </a:solidFill>
                <a:cs typeface="Arial" charset="0"/>
              </a:rPr>
              <a:t>RDF</a:t>
            </a:r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V="1">
            <a:off x="7092950" y="3068638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>
            <a:off x="7092950" y="3716338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ttangolo 1"/>
          <p:cNvSpPr/>
          <p:nvPr/>
        </p:nvSpPr>
        <p:spPr>
          <a:xfrm>
            <a:off x="3851920" y="1484784"/>
            <a:ext cx="524694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ts val="600"/>
              </a:spcBef>
              <a:spcAft>
                <a:spcPts val="600"/>
              </a:spcAft>
              <a:buClr>
                <a:srgbClr val="00D1CC"/>
              </a:buClr>
            </a:pPr>
            <a:r>
              <a:rPr lang="en-US" sz="2400" b="1" dirty="0">
                <a:solidFill>
                  <a:schemeClr val="tx1"/>
                </a:solidFill>
                <a:cs typeface="Arial" charset="0"/>
                <a:hlinkClick r:id="rId3"/>
              </a:rPr>
              <a:t>http://93.63.166.138/demonstrator/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395536" y="2349128"/>
            <a:ext cx="792162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1259632" y="34290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437183" y="2074243"/>
            <a:ext cx="5084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 smtClean="0">
                <a:solidFill>
                  <a:schemeClr val="tx1"/>
                </a:solidFill>
                <a:cs typeface="Arial" charset="0"/>
              </a:rPr>
              <a:t>DNB</a:t>
            </a: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Solution:</a:t>
            </a:r>
            <a: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APARSEN PI Interoperability Framework</a:t>
            </a:r>
            <a:endParaRPr kumimoji="0" lang="de-AT" sz="3200" b="0" i="0" u="none" strike="noStrike" kern="0" cap="none" spc="0" normalizeH="0" baseline="0" noProof="0" dirty="0" smtClean="0">
              <a:ln>
                <a:noFill/>
              </a:ln>
              <a:solidFill>
                <a:srgbClr val="0031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45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463031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 smtClean="0">
                <a:solidFill>
                  <a:srgbClr val="000000"/>
                </a:solidFill>
              </a:rPr>
              <a:t/>
            </a:r>
            <a:br>
              <a:rPr lang="it-IT" sz="4400" dirty="0" smtClean="0">
                <a:solidFill>
                  <a:srgbClr val="000000"/>
                </a:solidFill>
              </a:rPr>
            </a:br>
            <a:r>
              <a:rPr lang="it-IT" sz="4400" dirty="0" smtClean="0">
                <a:solidFill>
                  <a:srgbClr val="000000"/>
                </a:solidFill>
              </a:rPr>
              <a:t>APARSEN’s </a:t>
            </a:r>
            <a:r>
              <a:rPr lang="it-IT" sz="4400" dirty="0">
                <a:solidFill>
                  <a:srgbClr val="000000"/>
                </a:solidFill>
              </a:rPr>
              <a:t>Entity Name System for </a:t>
            </a:r>
            <a:r>
              <a:rPr lang="it-IT" sz="4400" dirty="0" smtClean="0">
                <a:solidFill>
                  <a:srgbClr val="000000"/>
                </a:solidFill>
              </a:rPr>
              <a:t/>
            </a:r>
            <a:br>
              <a:rPr lang="it-IT" sz="4400" dirty="0" smtClean="0">
                <a:solidFill>
                  <a:srgbClr val="000000"/>
                </a:solidFill>
              </a:rPr>
            </a:br>
            <a:r>
              <a:rPr lang="it-IT" sz="4400" dirty="0" smtClean="0">
                <a:solidFill>
                  <a:srgbClr val="000000"/>
                </a:solidFill>
              </a:rPr>
              <a:t>Persistent Identifier </a:t>
            </a:r>
            <a:endParaRPr lang="it-IT" sz="4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6600" b="1" dirty="0" smtClean="0">
                <a:solidFill>
                  <a:srgbClr val="000000"/>
                </a:solidFill>
              </a:rPr>
              <a:t>Interoperability</a:t>
            </a:r>
            <a:endParaRPr lang="it-IT" sz="44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Service:</a:t>
            </a:r>
            <a: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 – Entity Name System</a:t>
            </a:r>
            <a:endParaRPr kumimoji="0" lang="de-AT" sz="3200" b="0" i="0" u="none" strike="noStrike" kern="0" cap="none" spc="0" normalizeH="0" baseline="0" noProof="0" dirty="0" smtClean="0">
              <a:ln>
                <a:noFill/>
              </a:ln>
              <a:solidFill>
                <a:srgbClr val="0031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51520" y="1340768"/>
            <a:ext cx="8640960" cy="462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Entity Name System</a:t>
            </a:r>
            <a:r>
              <a:rPr lang="en-US" sz="3200" dirty="0">
                <a:solidFill>
                  <a:srgbClr val="000000"/>
                </a:solidFill>
              </a:rPr>
              <a:t>: </a:t>
            </a: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a public infrastructure supporting </a:t>
            </a:r>
            <a:r>
              <a:rPr lang="en-US" sz="2000" dirty="0" smtClean="0">
                <a:solidFill>
                  <a:srgbClr val="000000"/>
                </a:solidFill>
              </a:rPr>
              <a:t>mining </a:t>
            </a:r>
            <a:r>
              <a:rPr lang="en-US" sz="2000" dirty="0">
                <a:solidFill>
                  <a:srgbClr val="000000"/>
                </a:solidFill>
              </a:rPr>
              <a:t>and reuse of globally </a:t>
            </a:r>
            <a:r>
              <a:rPr lang="en-US" sz="2000" dirty="0" smtClean="0">
                <a:solidFill>
                  <a:srgbClr val="000000"/>
                </a:solidFill>
              </a:rPr>
              <a:t>unique persistent </a:t>
            </a:r>
            <a:r>
              <a:rPr lang="en-US" sz="2000" dirty="0">
                <a:solidFill>
                  <a:srgbClr val="000000"/>
                </a:solidFill>
              </a:rPr>
              <a:t>identifiers for non-web </a:t>
            </a:r>
            <a:r>
              <a:rPr lang="en-US" sz="2000" dirty="0" smtClean="0">
                <a:solidFill>
                  <a:srgbClr val="000000"/>
                </a:solidFill>
              </a:rPr>
              <a:t>entities</a:t>
            </a: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2007/9: FP7 </a:t>
            </a:r>
            <a:r>
              <a:rPr lang="en-US" sz="2000" dirty="0" err="1">
                <a:solidFill>
                  <a:srgbClr val="000000"/>
                </a:solidFill>
              </a:rPr>
              <a:t>Okkam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IP, </a:t>
            </a:r>
            <a:r>
              <a:rPr lang="en-US" sz="2000" dirty="0">
                <a:solidFill>
                  <a:srgbClr val="000000"/>
                </a:solidFill>
              </a:rPr>
              <a:t>16 partners, 3 prototypes, scalable </a:t>
            </a:r>
            <a:r>
              <a:rPr lang="en-US" sz="2000" dirty="0" smtClean="0">
                <a:solidFill>
                  <a:srgbClr val="000000"/>
                </a:solidFill>
              </a:rPr>
              <a:t>infrastructure</a:t>
            </a:r>
          </a:p>
          <a:p>
            <a:pPr marL="284163" indent="-2841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2010+: </a:t>
            </a:r>
            <a:r>
              <a:rPr lang="en-US" sz="2000" dirty="0" err="1">
                <a:solidFill>
                  <a:srgbClr val="000000"/>
                </a:solidFill>
              </a:rPr>
              <a:t>Okkam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SRL (Univ. Trento spin-off) </a:t>
            </a:r>
            <a:r>
              <a:rPr lang="en-US" sz="2000" dirty="0">
                <a:solidFill>
                  <a:srgbClr val="000000"/>
                </a:solidFill>
              </a:rPr>
              <a:t>exploits, maintains and develop prototype (current version 4.2 Edgar </a:t>
            </a:r>
            <a:r>
              <a:rPr lang="en-US" sz="2000" dirty="0" err="1">
                <a:solidFill>
                  <a:srgbClr val="000000"/>
                </a:solidFill>
              </a:rPr>
              <a:t>Davids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3 </a:t>
            </a:r>
            <a:r>
              <a:rPr lang="en-US" sz="2000" dirty="0">
                <a:solidFill>
                  <a:srgbClr val="000000"/>
                </a:solidFill>
              </a:rPr>
              <a:t>projects with Italian Tax Agencies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2 </a:t>
            </a:r>
            <a:r>
              <a:rPr lang="en-US" sz="2000" dirty="0">
                <a:solidFill>
                  <a:srgbClr val="000000"/>
                </a:solidFill>
              </a:rPr>
              <a:t>EU funded projects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  DOPA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integrating </a:t>
            </a:r>
            <a:r>
              <a:rPr lang="en-US" sz="1600" dirty="0">
                <a:solidFill>
                  <a:srgbClr val="000000"/>
                </a:solidFill>
              </a:rPr>
              <a:t>large scale web data pool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 TAGCLOUD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creating </a:t>
            </a:r>
            <a:r>
              <a:rPr lang="en-US" sz="1600" dirty="0">
                <a:solidFill>
                  <a:srgbClr val="000000"/>
                </a:solidFill>
              </a:rPr>
              <a:t>a platform </a:t>
            </a:r>
            <a:r>
              <a:rPr lang="en-IE" sz="1600" dirty="0" smtClean="0">
                <a:solidFill>
                  <a:srgbClr val="000000"/>
                </a:solidFill>
              </a:rPr>
              <a:t>for </a:t>
            </a:r>
            <a:r>
              <a:rPr lang="en-IE" sz="1600" dirty="0">
                <a:solidFill>
                  <a:srgbClr val="000000"/>
                </a:solidFill>
              </a:rPr>
              <a:t>Cultural Heritage </a:t>
            </a:r>
            <a:r>
              <a:rPr lang="en-IE" sz="1600" dirty="0" smtClean="0">
                <a:solidFill>
                  <a:srgbClr val="000000"/>
                </a:solidFill>
              </a:rPr>
              <a:t>adaptive  </a:t>
            </a:r>
            <a:r>
              <a:rPr lang="en-IE" sz="1600" dirty="0">
                <a:solidFill>
                  <a:srgbClr val="000000"/>
                </a:solidFill>
              </a:rPr>
              <a:t>content and Engagement in cultural </a:t>
            </a:r>
            <a:r>
              <a:rPr lang="en-IE" sz="1600" dirty="0" smtClean="0">
                <a:solidFill>
                  <a:srgbClr val="000000"/>
                </a:solidFill>
              </a:rPr>
              <a:t>activities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spcBef>
                <a:spcPts val="4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Background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Available as SOAP and REST APIs: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ID Lifecycle Management</a:t>
            </a:r>
            <a:r>
              <a:rPr lang="en-US" sz="2400" dirty="0">
                <a:solidFill>
                  <a:srgbClr val="000000"/>
                </a:solidFill>
              </a:rPr>
              <a:t>: creation, storage, update, linking, merge, split, [delete]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b="1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Entity Matching</a:t>
            </a:r>
            <a:r>
              <a:rPr lang="en-US" sz="2400" dirty="0">
                <a:solidFill>
                  <a:srgbClr val="000000"/>
                </a:solidFill>
              </a:rPr>
              <a:t>: given an arbitrary entity description (e.g. a database record), returning the ENS id for the corresponding entity (or more than one in a ranked list)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b="1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ID mapping</a:t>
            </a:r>
            <a:r>
              <a:rPr lang="en-US" sz="2400" dirty="0">
                <a:solidFill>
                  <a:srgbClr val="000000"/>
                </a:solidFill>
              </a:rPr>
              <a:t>: given any entity ID, returning the list of known identifiers for the same entity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 Core Services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000000"/>
                </a:solidFill>
              </a:rPr>
              <a:t>8.6 million entity identifiers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0000"/>
                </a:solidFill>
              </a:rPr>
              <a:t>largest part Locations, Persons, Organizations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000000"/>
                </a:solidFill>
              </a:rPr>
              <a:t>6 top-level categories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</a:rPr>
              <a:t>person, location, organization, event, artifact type and artifact instance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5 general purpose Matching Modules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</a:rPr>
              <a:t>Fingerprint, FBEM, Jolly Matcher, Group Linkage, Eureka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solidFill>
                  <a:srgbClr val="000000"/>
                </a:solidFill>
              </a:rPr>
              <a:t>3 different Persistence layers available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0000"/>
                </a:solidFill>
              </a:rPr>
              <a:t>Apache HBase 0.9x (Hadoop), Oracle MySQL 5.5, Apache Solr (3.6 and 4.5)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</a:rPr>
              <a:t>79% worst case Top-k rated accuracy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</a:rPr>
              <a:t>on the benchmark query set defined in 2009 during Okkam FP7 project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000000"/>
                </a:solidFill>
              </a:rPr>
              <a:t>~0,2-0,4 second per query (matching)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</a:rPr>
              <a:t>deployed on 8 server cluster (144 core AMD Opteron 2,6 GHz) at Unitn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898989"/>
                </a:solidFill>
              </a:rPr>
              <a:t>An Entity Name System for Persistent Identifiers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 in Numbers (Nov.</a:t>
            </a:r>
            <a:r>
              <a:rPr kumimoji="0" lang="de-AT" sz="3200" b="0" i="0" u="none" strike="noStrike" kern="0" cap="none" spc="0" normalizeH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13)</a:t>
            </a:r>
            <a:endParaRPr kumimoji="0" lang="de-AT" sz="3200" b="0" i="0" u="none" strike="noStrike" kern="0" cap="none" spc="0" normalizeH="0" baseline="0" noProof="0" dirty="0" smtClean="0">
              <a:ln>
                <a:noFill/>
              </a:ln>
              <a:solidFill>
                <a:srgbClr val="0031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1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 Adoption – a vision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40360" y="260648"/>
            <a:ext cx="6740152" cy="6301828"/>
            <a:chOff x="2440360" y="260648"/>
            <a:chExt cx="6740152" cy="6301828"/>
          </a:xfrm>
        </p:grpSpPr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0360" y="260648"/>
              <a:ext cx="6740152" cy="630182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</p:pic>
        <p:pic>
          <p:nvPicPr>
            <p:cNvPr id="9" name="Picture 6" descr="03 CERN (WinCE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903" y="1556792"/>
              <a:ext cx="80832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12_KNAW-DANS (WinCE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628800"/>
              <a:ext cx="1352688" cy="51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5575" y="836613"/>
            <a:ext cx="8912225" cy="6336803"/>
            <a:chOff x="155575" y="836613"/>
            <a:chExt cx="8912225" cy="6336803"/>
          </a:xfrm>
        </p:grpSpPr>
        <p:sp>
          <p:nvSpPr>
            <p:cNvPr id="7174" name="Text Box 5"/>
            <p:cNvSpPr txBox="1">
              <a:spLocks noChangeArrowheads="1"/>
            </p:cNvSpPr>
            <p:nvPr/>
          </p:nvSpPr>
          <p:spPr bwMode="auto">
            <a:xfrm>
              <a:off x="971600" y="5445224"/>
              <a:ext cx="7848600" cy="6429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http://www.okkam.org</a:t>
              </a:r>
              <a:r>
                <a:rPr lang="en-GB" dirty="0">
                  <a:solidFill>
                    <a:srgbClr val="000000"/>
                  </a:solidFill>
                </a:rPr>
                <a:t>/</a:t>
              </a:r>
              <a:r>
                <a:rPr lang="en-GB" i="1" dirty="0">
                  <a:solidFill>
                    <a:srgbClr val="FF0000"/>
                  </a:solidFill>
                </a:rPr>
                <a:t>eid8af7c50f-f072-4384-905b-03875c341863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2520950" y="3141663"/>
              <a:ext cx="434022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solidFill>
                    <a:srgbClr val="FF0000"/>
                  </a:solidFill>
                </a:rPr>
                <a:t>eid-8af7c50f-f072-4384-905b-03875c341863</a:t>
              </a:r>
            </a:p>
          </p:txBody>
        </p:sp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155575" y="836613"/>
              <a:ext cx="28067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http://www.local-res1.org/</a:t>
              </a:r>
            </a:p>
          </p:txBody>
        </p:sp>
        <p:sp>
          <p:nvSpPr>
            <p:cNvPr id="8200" name="AutoShape 8"/>
            <p:cNvSpPr>
              <a:spLocks/>
            </p:cNvSpPr>
            <p:nvPr/>
          </p:nvSpPr>
          <p:spPr bwMode="auto">
            <a:xfrm rot="16200000">
              <a:off x="4331494" y="1245394"/>
              <a:ext cx="609600" cy="4621212"/>
            </a:xfrm>
            <a:prstGeom prst="leftBrace">
              <a:avLst>
                <a:gd name="adj1" fmla="val 8318"/>
                <a:gd name="adj2" fmla="val 50000"/>
              </a:avLst>
            </a:prstGeom>
            <a:noFill/>
            <a:ln w="25560">
              <a:solidFill>
                <a:srgbClr val="4F81BD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latin typeface="Calibri" pitchFamily="32" charset="0"/>
                <a:ea typeface="+mn-ea"/>
                <a:cs typeface="Arial" charset="0"/>
              </a:endParaRPr>
            </a:p>
          </p:txBody>
        </p: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2433638" y="3860800"/>
              <a:ext cx="4419600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000000"/>
                  </a:solidFill>
                </a:rPr>
                <a:t>PERSISTENT ENTITY IDENTIFIER</a:t>
              </a:r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793750" y="1989138"/>
              <a:ext cx="3057525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000000"/>
                  </a:solidFill>
                </a:rPr>
                <a:t>LOCAL RESOLVER 1</a:t>
              </a:r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 rot="16200000">
              <a:off x="4454078" y="3815134"/>
              <a:ext cx="511175" cy="4621212"/>
            </a:xfrm>
            <a:prstGeom prst="leftBrace">
              <a:avLst>
                <a:gd name="adj1" fmla="val 8329"/>
                <a:gd name="adj2" fmla="val 50000"/>
              </a:avLst>
            </a:prstGeom>
            <a:noFill/>
            <a:ln w="25560">
              <a:solidFill>
                <a:srgbClr val="4F81BD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latin typeface="Calibri" pitchFamily="32" charset="0"/>
                <a:ea typeface="+mn-ea"/>
                <a:cs typeface="Arial" charset="0"/>
              </a:endParaRPr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rot="16200000">
              <a:off x="2109787" y="-447674"/>
              <a:ext cx="511175" cy="4375150"/>
            </a:xfrm>
            <a:prstGeom prst="leftBrace">
              <a:avLst>
                <a:gd name="adj1" fmla="val 8321"/>
                <a:gd name="adj2" fmla="val 50000"/>
              </a:avLst>
            </a:prstGeom>
            <a:noFill/>
            <a:ln w="25560">
              <a:solidFill>
                <a:srgbClr val="4F81BD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latin typeface="Calibri" pitchFamily="32" charset="0"/>
                <a:ea typeface="+mn-ea"/>
                <a:cs typeface="Arial" charset="0"/>
              </a:endParaRPr>
            </a:p>
          </p:txBody>
        </p: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177800" y="1116013"/>
              <a:ext cx="434022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solidFill>
                    <a:srgbClr val="FF0000"/>
                  </a:solidFill>
                </a:rPr>
                <a:t>eid-8af7c50f-f072-4384-905b-03875c341863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4618038" y="836613"/>
              <a:ext cx="28067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http://www.local-res2.org/</a:t>
              </a:r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5329238" y="1989138"/>
              <a:ext cx="3059112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000000"/>
                  </a:solidFill>
                </a:rPr>
                <a:t>LOCAL RESOLVER 2</a:t>
              </a:r>
            </a:p>
          </p:txBody>
        </p:sp>
        <p:sp>
          <p:nvSpPr>
            <p:cNvPr id="7185" name="AutoShape 16"/>
            <p:cNvSpPr>
              <a:spLocks noChangeArrowheads="1"/>
            </p:cNvSpPr>
            <p:nvPr/>
          </p:nvSpPr>
          <p:spPr bwMode="auto">
            <a:xfrm rot="-7500000">
              <a:off x="2420144" y="2664619"/>
              <a:ext cx="741363" cy="3270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6" name="AutoShape 17"/>
            <p:cNvSpPr>
              <a:spLocks noChangeArrowheads="1"/>
            </p:cNvSpPr>
            <p:nvPr/>
          </p:nvSpPr>
          <p:spPr bwMode="auto">
            <a:xfrm rot="-3000000">
              <a:off x="5770563" y="2657475"/>
              <a:ext cx="741362" cy="325438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7" name="AutoShape 18"/>
            <p:cNvSpPr>
              <a:spLocks noChangeArrowheads="1"/>
            </p:cNvSpPr>
            <p:nvPr/>
          </p:nvSpPr>
          <p:spPr bwMode="auto">
            <a:xfrm rot="5400000">
              <a:off x="4198145" y="4911030"/>
              <a:ext cx="741362" cy="3270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1" name="AutoShape 19"/>
            <p:cNvSpPr>
              <a:spLocks/>
            </p:cNvSpPr>
            <p:nvPr/>
          </p:nvSpPr>
          <p:spPr bwMode="auto">
            <a:xfrm rot="16200000">
              <a:off x="6599237" y="-473074"/>
              <a:ext cx="511175" cy="4425950"/>
            </a:xfrm>
            <a:prstGeom prst="leftBrace">
              <a:avLst>
                <a:gd name="adj1" fmla="val 8338"/>
                <a:gd name="adj2" fmla="val 50000"/>
              </a:avLst>
            </a:prstGeom>
            <a:noFill/>
            <a:ln w="25560">
              <a:solidFill>
                <a:srgbClr val="4F81BD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it-IT">
                <a:latin typeface="Calibri" pitchFamily="32" charset="0"/>
                <a:ea typeface="+mn-ea"/>
                <a:cs typeface="Arial" charset="0"/>
              </a:endParaRPr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4641850" y="1116013"/>
              <a:ext cx="434022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solidFill>
                    <a:srgbClr val="FF0000"/>
                  </a:solidFill>
                </a:rPr>
                <a:t>eid-8af7c50f-f072-4384-905b-03875c341863</a:t>
              </a:r>
            </a:p>
          </p:txBody>
        </p:sp>
        <p:sp>
          <p:nvSpPr>
            <p:cNvPr id="7190" name="Text Box 21"/>
            <p:cNvSpPr txBox="1">
              <a:spLocks noChangeArrowheads="1"/>
            </p:cNvSpPr>
            <p:nvPr/>
          </p:nvSpPr>
          <p:spPr bwMode="auto">
            <a:xfrm>
              <a:off x="2627313" y="6347916"/>
              <a:ext cx="4419600" cy="825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</a:rPr>
                <a:t>DEFAULT RESOLVER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82296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Persistent Identifiers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82296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The process for data curators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97200"/>
            <a:ext cx="25717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400" y="3009900"/>
            <a:ext cx="2636838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068638"/>
            <a:ext cx="2266950" cy="14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5445125"/>
            <a:ext cx="1819275" cy="134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5" name="AutoShape 9"/>
          <p:cNvSpPr>
            <a:spLocks noChangeArrowheads="1"/>
          </p:cNvSpPr>
          <p:nvPr/>
        </p:nvSpPr>
        <p:spPr bwMode="auto">
          <a:xfrm rot="1440000">
            <a:off x="1443038" y="4881563"/>
            <a:ext cx="2284412" cy="31115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5400000">
            <a:off x="4205287" y="4821238"/>
            <a:ext cx="936625" cy="31115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9240000">
            <a:off x="5314950" y="4927600"/>
            <a:ext cx="2282825" cy="309563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290888" y="4932363"/>
            <a:ext cx="27749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Entity alignment (ENS2.0 id)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" y="981075"/>
            <a:ext cx="136207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Value-added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community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services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3268663" y="2700338"/>
            <a:ext cx="1127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Dataset_2</a:t>
            </a: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6508750" y="2708275"/>
            <a:ext cx="1131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Dataset_n</a:t>
            </a: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395288" y="3141663"/>
            <a:ext cx="863600" cy="2159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4643438" y="3933825"/>
            <a:ext cx="865187" cy="2159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8027988" y="3500438"/>
            <a:ext cx="865187" cy="2159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5584825" y="5684838"/>
            <a:ext cx="255420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ENS2.0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Lifecycle management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Entity matching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Add mappings to exiting IDs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981075"/>
            <a:ext cx="935038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1196975"/>
            <a:ext cx="9366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836613"/>
            <a:ext cx="9366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268413"/>
            <a:ext cx="935037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240" name="AutoShape 24"/>
          <p:cNvCxnSpPr>
            <a:cxnSpLocks noChangeShapeType="1"/>
            <a:endCxn id="9232" idx="0"/>
          </p:cNvCxnSpPr>
          <p:nvPr/>
        </p:nvCxnSpPr>
        <p:spPr bwMode="auto">
          <a:xfrm flipH="1">
            <a:off x="827088" y="1916113"/>
            <a:ext cx="1331912" cy="122555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</p:spPr>
      </p:cxnSp>
      <p:cxnSp>
        <p:nvCxnSpPr>
          <p:cNvPr id="9241" name="AutoShape 25"/>
          <p:cNvCxnSpPr>
            <a:cxnSpLocks noChangeShapeType="1"/>
            <a:endCxn id="9233" idx="0"/>
          </p:cNvCxnSpPr>
          <p:nvPr/>
        </p:nvCxnSpPr>
        <p:spPr bwMode="auto">
          <a:xfrm>
            <a:off x="2159000" y="1916113"/>
            <a:ext cx="2916238" cy="2017712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</p:spPr>
      </p:cxnSp>
      <p:cxnSp>
        <p:nvCxnSpPr>
          <p:cNvPr id="9242" name="AutoShape 26"/>
          <p:cNvCxnSpPr>
            <a:cxnSpLocks noChangeShapeType="1"/>
            <a:endCxn id="9234" idx="2"/>
          </p:cNvCxnSpPr>
          <p:nvPr/>
        </p:nvCxnSpPr>
        <p:spPr bwMode="auto">
          <a:xfrm>
            <a:off x="2159000" y="1916113"/>
            <a:ext cx="5868988" cy="1692275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</p:spPr>
      </p:cxn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1331913" y="3860800"/>
            <a:ext cx="863600" cy="215900"/>
          </a:xfrm>
          <a:prstGeom prst="ellipse">
            <a:avLst/>
          </a:prstGeom>
          <a:noFill/>
          <a:ln w="2556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659563" y="4076700"/>
            <a:ext cx="865187" cy="215900"/>
          </a:xfrm>
          <a:prstGeom prst="ellipse">
            <a:avLst/>
          </a:prstGeom>
          <a:noFill/>
          <a:ln w="2556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9245" name="AutoShape 29"/>
          <p:cNvCxnSpPr>
            <a:cxnSpLocks noChangeShapeType="1"/>
            <a:endCxn id="9243" idx="0"/>
          </p:cNvCxnSpPr>
          <p:nvPr/>
        </p:nvCxnSpPr>
        <p:spPr bwMode="auto">
          <a:xfrm flipH="1">
            <a:off x="1763713" y="1773238"/>
            <a:ext cx="3924300" cy="2087562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</p:spPr>
      </p:cxnSp>
      <p:cxnSp>
        <p:nvCxnSpPr>
          <p:cNvPr id="9246" name="AutoShape 30"/>
          <p:cNvCxnSpPr>
            <a:cxnSpLocks noChangeShapeType="1"/>
            <a:endCxn id="9244" idx="0"/>
          </p:cNvCxnSpPr>
          <p:nvPr/>
        </p:nvCxnSpPr>
        <p:spPr bwMode="auto">
          <a:xfrm>
            <a:off x="5688013" y="1773238"/>
            <a:ext cx="1404937" cy="2303462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</p:spPr>
      </p:cxnSp>
      <p:sp>
        <p:nvSpPr>
          <p:cNvPr id="8224" name="Text Box 31"/>
          <p:cNvSpPr txBox="1">
            <a:spLocks noChangeArrowheads="1"/>
          </p:cNvSpPr>
          <p:nvPr/>
        </p:nvSpPr>
        <p:spPr bwMode="auto">
          <a:xfrm>
            <a:off x="273050" y="2674938"/>
            <a:ext cx="1127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Dataset_1</a:t>
            </a:r>
          </a:p>
        </p:txBody>
      </p:sp>
      <p:cxnSp>
        <p:nvCxnSpPr>
          <p:cNvPr id="9248" name="AutoShape 32"/>
          <p:cNvCxnSpPr>
            <a:cxnSpLocks noChangeShapeType="1"/>
            <a:stCxn id="9232" idx="6"/>
            <a:endCxn id="9233" idx="2"/>
          </p:cNvCxnSpPr>
          <p:nvPr/>
        </p:nvCxnSpPr>
        <p:spPr bwMode="auto">
          <a:xfrm>
            <a:off x="1258888" y="3249613"/>
            <a:ext cx="3384550" cy="792162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</p:cxnSp>
      <p:cxnSp>
        <p:nvCxnSpPr>
          <p:cNvPr id="9249" name="AutoShape 33"/>
          <p:cNvCxnSpPr>
            <a:cxnSpLocks noChangeShapeType="1"/>
            <a:stCxn id="9233" idx="6"/>
            <a:endCxn id="9234" idx="2"/>
          </p:cNvCxnSpPr>
          <p:nvPr/>
        </p:nvCxnSpPr>
        <p:spPr bwMode="auto">
          <a:xfrm flipV="1">
            <a:off x="5508625" y="3608388"/>
            <a:ext cx="2519363" cy="433387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</p:cxnSp>
      <p:cxnSp>
        <p:nvCxnSpPr>
          <p:cNvPr id="9250" name="AutoShape 34"/>
          <p:cNvCxnSpPr>
            <a:cxnSpLocks noChangeShapeType="1"/>
            <a:stCxn id="9232" idx="6"/>
            <a:endCxn id="9234" idx="2"/>
          </p:cNvCxnSpPr>
          <p:nvPr/>
        </p:nvCxnSpPr>
        <p:spPr bwMode="auto">
          <a:xfrm>
            <a:off x="1258888" y="3249613"/>
            <a:ext cx="6769100" cy="358775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Effect">
                      <p:stCondLst>
                        <p:cond delay="indefinite"/>
                      </p:stCondLst>
                      <p:childTnLst>
                        <p:par>
                          <p:cTn id="4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32" grpId="0" animBg="1"/>
      <p:bldP spid="9233" grpId="0" animBg="1"/>
      <p:bldP spid="9234" grpId="0" animBg="1"/>
      <p:bldP spid="9243" grpId="0" animBg="1"/>
      <p:bldP spid="92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306689"/>
              </p:ext>
            </p:extLst>
          </p:nvPr>
        </p:nvGraphicFramePr>
        <p:xfrm>
          <a:off x="250825" y="1443038"/>
          <a:ext cx="864235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353425" cy="1008062"/>
          </a:xfrm>
        </p:spPr>
        <p:txBody>
          <a:bodyPr/>
          <a:lstStyle/>
          <a:p>
            <a:pPr eaLnBrk="1" hangingPunct="1"/>
            <a:r>
              <a:rPr lang="en-GB" dirty="0" smtClean="0"/>
              <a:t>Participant Types in APARSEN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924868"/>
            <a:ext cx="1800200" cy="74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38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Ensures the persistence of the binding between an entity and its </a:t>
            </a:r>
            <a:r>
              <a:rPr lang="en-US" sz="2400" dirty="0" smtClean="0">
                <a:solidFill>
                  <a:srgbClr val="000000"/>
                </a:solidFill>
              </a:rPr>
              <a:t>persistent IDs</a:t>
            </a:r>
            <a:endParaRPr lang="en-US" sz="24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Defines a thin, neutral ID management system</a:t>
            </a: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Sustainable cost model, no big costs are involved </a:t>
            </a: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going to be managed as an open Public Trust</a:t>
            </a: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Introduces a very light form of centralization</a:t>
            </a: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maintained as an open distributed platform, perhaps it could become part of EGI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404714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3200" kern="0" dirty="0" smtClean="0">
                <a:solidFill>
                  <a:srgbClr val="003142"/>
                </a:solidFill>
                <a:latin typeface="+mj-lt"/>
                <a:ea typeface="+mj-ea"/>
                <a:cs typeface="+mj-cs"/>
              </a:rPr>
              <a:t>ENS Benefits</a:t>
            </a:r>
            <a:endParaRPr kumimoji="0" lang="de-AT" sz="3200" b="0" i="0" u="none" strike="noStrike" kern="0" cap="none" spc="0" normalizeH="0" baseline="0" noProof="0" dirty="0" smtClean="0">
              <a:ln>
                <a:noFill/>
              </a:ln>
              <a:solidFill>
                <a:srgbClr val="0031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Dr. Stefano Bortoli</a:t>
            </a: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ENS Technical Director </a:t>
            </a: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bortoli@okkam.it</a:t>
            </a: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>
                <a:solidFill>
                  <a:srgbClr val="000000"/>
                </a:solidFill>
              </a:rPr>
              <a:t>Okkam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Srl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Via </a:t>
            </a:r>
            <a:r>
              <a:rPr lang="en-US" sz="2000" dirty="0" err="1" smtClean="0">
                <a:solidFill>
                  <a:srgbClr val="000000"/>
                </a:solidFill>
              </a:rPr>
              <a:t>Segantini</a:t>
            </a:r>
            <a:r>
              <a:rPr lang="en-US" sz="2000" dirty="0" smtClean="0">
                <a:solidFill>
                  <a:srgbClr val="000000"/>
                </a:solidFill>
              </a:rPr>
              <a:t> 23, </a:t>
            </a:r>
          </a:p>
          <a:p>
            <a:pPr marL="341313" indent="-341313" algn="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38121 Trento (Italy)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Thanks for your attention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1307356"/>
            <a:ext cx="41052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>
                <a:solidFill>
                  <a:srgbClr val="000000"/>
                </a:solidFill>
              </a:rPr>
              <a:t>Any 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2" y="490439"/>
            <a:ext cx="7578725" cy="922337"/>
          </a:xfrm>
        </p:spPr>
        <p:txBody>
          <a:bodyPr/>
          <a:lstStyle/>
          <a:p>
            <a:pPr eaLnBrk="1" hangingPunct="1"/>
            <a:r>
              <a:rPr lang="en-GB" dirty="0" smtClean="0"/>
              <a:t>APARSEN Network of Excellence</a:t>
            </a:r>
          </a:p>
        </p:txBody>
      </p:sp>
      <p:pic>
        <p:nvPicPr>
          <p:cNvPr id="72707" name="Picture 3" descr="33_CINES (WinC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15303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01_STFClogo (WinC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9796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02_APA New Logo (WinCE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157788"/>
            <a:ext cx="17827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03 CERN (WinCE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027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04_STM (WinCE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1479550"/>
            <a:ext cx="1284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06_CSC (WinCE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972594"/>
            <a:ext cx="1104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07_DNB (WinCE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97425"/>
            <a:ext cx="11636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2" descr="09_AFPUM (WinCE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18732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3" descr="10_BL (WinCE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86" y="2722563"/>
            <a:ext cx="590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5" descr="12_KNAW-DANS (WinCE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17287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16" descr="13_KB (WinCE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2676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17" descr="14_Liber (WinCE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12430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8" descr="15_CINI (WinCE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067969"/>
            <a:ext cx="9969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Picture 19" descr="16_InConTec_40mm (WinCE)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1092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20" descr="17_Forth (WinCE)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2" y="5826126"/>
            <a:ext cx="1997075" cy="8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3" name="Picture 22" descr="21_AIRBUS_RGB (WinCE)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1238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5" name="Picture 24" descr="23_FRD (WinCE)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16338"/>
            <a:ext cx="13795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6" name="Picture 25" descr="24_LTU (WinCE)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1244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7" name="Picture 26" descr="25_UNITN (WinCE)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1" y="1658938"/>
            <a:ext cx="228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8" name="Picture 27" descr="26_Tessella (WinCE)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14922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9" name="Picture 28" descr="27_IBM (WinCE)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5960269"/>
            <a:ext cx="1395710" cy="43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0" name="Picture 29" descr="28_SBA (WinCE)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57788"/>
            <a:ext cx="1416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2" name="Picture 31" descr="30_ONB (WinCE)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971382"/>
            <a:ext cx="251484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Picture 33" descr="32_UK-DataArchive-large (WinCE)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69" y="4503738"/>
            <a:ext cx="83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5" name="Picture 35" descr="EU log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557212"/>
            <a:ext cx="941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6" name="Picture 39" descr="18_Globit Firmen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45125"/>
            <a:ext cx="16906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7" name="Picture 40" descr="08_dpc_400x88dpi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76" y="4637087"/>
            <a:ext cx="2441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8" name="Picture 41" descr="11_ESA3 (WinCE)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18542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0" name="Picture 36" descr="05_FTK-neu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1728787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Λογότυπος Πανεπιστημίου (4χρωμία)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4" y="2473325"/>
            <a:ext cx="988218" cy="105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mission of APARSEN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50825" y="2060575"/>
            <a:ext cx="8642350" cy="3816350"/>
          </a:xfrm>
        </p:spPr>
        <p:txBody>
          <a:bodyPr/>
          <a:lstStyle/>
          <a:p>
            <a:pPr eaLnBrk="1" hangingPunct="1">
              <a:buClrTx/>
              <a:buSzPct val="106000"/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rPr>
              <a:t>Foster </a:t>
            </a:r>
            <a:r>
              <a:rPr lang="en-GB" sz="2800" b="1" dirty="0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rPr>
              <a:t>Defragmentation</a:t>
            </a: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rPr>
              <a:t> in Digital Preservation R&amp;D</a:t>
            </a:r>
          </a:p>
          <a:p>
            <a:pPr eaLnBrk="1" hangingPunct="1">
              <a:buClrTx/>
              <a:buSzPct val="106000"/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SzPct val="106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rPr>
              <a:t>Promote sustainable Digital Preservation practices</a:t>
            </a:r>
          </a:p>
          <a:p>
            <a:pPr eaLnBrk="1" hangingPunct="1">
              <a:buClrTx/>
              <a:buSzPct val="106000"/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SzPct val="106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rPr>
              <a:t>Design and launch  a Virtual Centre of Excellence</a:t>
            </a: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rPr>
              <a:t> for providing </a:t>
            </a:r>
            <a:r>
              <a:rPr lang="en-GB" sz="2800" b="1" dirty="0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rPr>
              <a:t>Digital Preservation related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Virtual Centre of Excellence - VCoE</a:t>
            </a:r>
            <a:endParaRPr lang="de-A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784"/>
            <a:ext cx="8642350" cy="4319587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latin typeface="Calibri" panose="020F0502020204030204" pitchFamily="34" charset="0"/>
              </a:rPr>
              <a:t>Target markets</a:t>
            </a:r>
          </a:p>
          <a:p>
            <a:endParaRPr lang="en-GB" sz="1000" b="1" i="1" dirty="0"/>
          </a:p>
          <a:p>
            <a:pPr lvl="1" eaLnBrk="1" hangingPunct="1">
              <a:lnSpc>
                <a:spcPct val="200000"/>
              </a:lnSpc>
            </a:pPr>
            <a:r>
              <a:rPr lang="de-AT" sz="2800" dirty="0" smtClean="0">
                <a:latin typeface="Calibri" panose="020F0502020204030204" pitchFamily="34" charset="0"/>
              </a:rPr>
              <a:t>Research </a:t>
            </a:r>
            <a:r>
              <a:rPr lang="de-AT" sz="2800" dirty="0">
                <a:latin typeface="Calibri" panose="020F0502020204030204" pitchFamily="34" charset="0"/>
              </a:rPr>
              <a:t>data producers</a:t>
            </a:r>
          </a:p>
          <a:p>
            <a:pPr lvl="1" eaLnBrk="1" hangingPunct="1">
              <a:lnSpc>
                <a:spcPct val="200000"/>
              </a:lnSpc>
            </a:pPr>
            <a:r>
              <a:rPr lang="de-AT" sz="2800" dirty="0" smtClean="0">
                <a:latin typeface="Calibri" panose="020F0502020204030204" pitchFamily="34" charset="0"/>
              </a:rPr>
              <a:t>Research data archives and Information </a:t>
            </a:r>
            <a:r>
              <a:rPr lang="de-AT" sz="2800" dirty="0">
                <a:latin typeface="Calibri" panose="020F0502020204030204" pitchFamily="34" charset="0"/>
              </a:rPr>
              <a:t>curators</a:t>
            </a:r>
          </a:p>
          <a:p>
            <a:pPr lvl="1" eaLnBrk="1" hangingPunct="1">
              <a:lnSpc>
                <a:spcPct val="200000"/>
              </a:lnSpc>
            </a:pPr>
            <a:r>
              <a:rPr lang="de-AT" sz="2800" dirty="0" smtClean="0">
                <a:latin typeface="Calibri" panose="020F0502020204030204" pitchFamily="34" charset="0"/>
              </a:rPr>
              <a:t>Scientific data distributors &amp; consumers</a:t>
            </a:r>
          </a:p>
          <a:p>
            <a:pPr lvl="1" eaLnBrk="1" hangingPunct="1">
              <a:lnSpc>
                <a:spcPct val="200000"/>
              </a:lnSpc>
            </a:pPr>
            <a:r>
              <a:rPr lang="de-AT" sz="2800" dirty="0" smtClean="0">
                <a:latin typeface="Calibri" panose="020F0502020204030204" pitchFamily="34" charset="0"/>
              </a:rPr>
              <a:t>Cloud resource/service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18758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Virtual Centre of Excellence - VCoE</a:t>
            </a:r>
            <a:endParaRPr lang="de-AT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3200" dirty="0" smtClean="0"/>
              <a:t>The </a:t>
            </a:r>
            <a:r>
              <a:rPr lang="en-GB" sz="3200" dirty="0"/>
              <a:t>VCOE </a:t>
            </a:r>
            <a:r>
              <a:rPr lang="en-GB" sz="3200" i="1" dirty="0"/>
              <a:t>Unique Value </a:t>
            </a:r>
            <a:r>
              <a:rPr lang="en-GB" sz="3200" i="1" dirty="0" smtClean="0"/>
              <a:t>Proposition</a:t>
            </a:r>
          </a:p>
          <a:p>
            <a:pPr marL="0" lvl="0" indent="0">
              <a:buNone/>
            </a:pPr>
            <a:endParaRPr lang="en-GB" sz="3200" dirty="0" smtClean="0"/>
          </a:p>
          <a:p>
            <a:pPr marL="0" lvl="0" indent="0">
              <a:buNone/>
            </a:pPr>
            <a:endParaRPr lang="en-IE" sz="1000" dirty="0"/>
          </a:p>
          <a:p>
            <a:pPr marL="457200" lvl="0" indent="-457200">
              <a:buClrTx/>
              <a:buSzPct val="104000"/>
              <a:buFont typeface="+mj-lt"/>
              <a:buAutoNum type="alphaLcParenR"/>
            </a:pPr>
            <a:r>
              <a:rPr lang="en-GB" dirty="0">
                <a:solidFill>
                  <a:schemeClr val="accent1">
                    <a:lumMod val="10000"/>
                  </a:schemeClr>
                </a:solidFill>
              </a:rPr>
              <a:t>We offer a </a:t>
            </a:r>
            <a:r>
              <a:rPr lang="en-GB" b="1" dirty="0">
                <a:solidFill>
                  <a:srgbClr val="0000FF"/>
                </a:solidFill>
              </a:rPr>
              <a:t>coherent approach </a:t>
            </a:r>
            <a:r>
              <a:rPr lang="en-GB" dirty="0">
                <a:solidFill>
                  <a:srgbClr val="0000FF"/>
                </a:solidFill>
              </a:rPr>
              <a:t>based </a:t>
            </a:r>
            <a:r>
              <a:rPr lang="en-GB" b="1" dirty="0">
                <a:solidFill>
                  <a:srgbClr val="0000FF"/>
                </a:solidFill>
              </a:rPr>
              <a:t>on value </a:t>
            </a:r>
            <a:r>
              <a:rPr lang="en-GB" dirty="0">
                <a:solidFill>
                  <a:schemeClr val="accent1">
                    <a:lumMod val="10000"/>
                  </a:schemeClr>
                </a:solidFill>
              </a:rPr>
              <a:t>and which can be applied to any kind of digital </a:t>
            </a:r>
            <a:r>
              <a:rPr lang="en-GB" dirty="0" smtClean="0">
                <a:solidFill>
                  <a:schemeClr val="accent1">
                    <a:lumMod val="10000"/>
                  </a:schemeClr>
                </a:solidFill>
              </a:rPr>
              <a:t>objects</a:t>
            </a:r>
          </a:p>
          <a:p>
            <a:pPr marL="457200" lvl="0" indent="-457200">
              <a:buClrTx/>
              <a:buSzPct val="104000"/>
              <a:buFont typeface="+mj-lt"/>
              <a:buAutoNum type="alphaLcParenR"/>
            </a:pPr>
            <a:endParaRPr lang="en-IE" dirty="0">
              <a:solidFill>
                <a:schemeClr val="accent1">
                  <a:lumMod val="10000"/>
                </a:schemeClr>
              </a:solidFill>
            </a:endParaRPr>
          </a:p>
          <a:p>
            <a:pPr marL="457200" lvl="0" indent="-457200">
              <a:buClrTx/>
              <a:buSzPct val="104000"/>
              <a:buFont typeface="+mj-lt"/>
              <a:buAutoNum type="alphaLcParenR"/>
            </a:pPr>
            <a:r>
              <a:rPr lang="en-GB" dirty="0">
                <a:solidFill>
                  <a:schemeClr val="accent1">
                    <a:lumMod val="10000"/>
                  </a:schemeClr>
                </a:solidFill>
              </a:rPr>
              <a:t>We are backed by the </a:t>
            </a:r>
            <a:r>
              <a:rPr lang="en-GB" b="1" dirty="0">
                <a:solidFill>
                  <a:srgbClr val="0000FF"/>
                </a:solidFill>
              </a:rPr>
              <a:t>combined experience </a:t>
            </a:r>
            <a:r>
              <a:rPr lang="en-GB" dirty="0">
                <a:solidFill>
                  <a:schemeClr val="accent1">
                    <a:lumMod val="10000"/>
                  </a:schemeClr>
                </a:solidFill>
              </a:rPr>
              <a:t>of the DP pioneers both in the research field and, more importantly, as </a:t>
            </a:r>
            <a:r>
              <a:rPr lang="en-GB" b="1" dirty="0">
                <a:solidFill>
                  <a:srgbClr val="0000FF"/>
                </a:solidFill>
              </a:rPr>
              <a:t>worldwide earliest adopters of DP practices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</a:p>
          <a:p>
            <a:pPr lvl="0"/>
            <a:endParaRPr lang="en-GB" sz="1000" dirty="0">
              <a:solidFill>
                <a:srgbClr val="00B0F0"/>
              </a:solidFill>
            </a:endParaRPr>
          </a:p>
          <a:p>
            <a:pPr lvl="0"/>
            <a:endParaRPr lang="en-GB" sz="1000" dirty="0" smtClean="0">
              <a:solidFill>
                <a:srgbClr val="009A96"/>
              </a:solidFill>
            </a:endParaRPr>
          </a:p>
          <a:p>
            <a:pPr lvl="0"/>
            <a:endParaRPr lang="en-IE" sz="1000" dirty="0"/>
          </a:p>
          <a:p>
            <a:pPr lvl="1" eaLnBrk="1" hangingPunct="1"/>
            <a:endParaRPr lang="de-AT" dirty="0" smtClean="0"/>
          </a:p>
          <a:p>
            <a:pPr lvl="1" eaLnBrk="1" hangingPunct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6837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Virtual Centre of Excellence - VCoE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800" b="1" dirty="0" smtClean="0">
                <a:latin typeface="Calibri" panose="020F0502020204030204" pitchFamily="34" charset="0"/>
              </a:rPr>
              <a:t>Products and Services Offering</a:t>
            </a:r>
          </a:p>
          <a:p>
            <a:pPr lvl="1">
              <a:lnSpc>
                <a:spcPct val="200000"/>
              </a:lnSpc>
            </a:pPr>
            <a:r>
              <a:rPr lang="en-GB" sz="2600" b="1" dirty="0" smtClean="0">
                <a:latin typeface="Calibri" panose="020F0502020204030204" pitchFamily="34" charset="0"/>
              </a:rPr>
              <a:t>Technical </a:t>
            </a:r>
            <a:r>
              <a:rPr lang="en-GB" sz="2600" b="1" dirty="0">
                <a:latin typeface="Calibri" panose="020F0502020204030204" pitchFamily="34" charset="0"/>
              </a:rPr>
              <a:t>methods and </a:t>
            </a:r>
            <a:r>
              <a:rPr lang="en-GB" sz="2600" b="1" dirty="0" smtClean="0">
                <a:latin typeface="Calibri" panose="020F0502020204030204" pitchFamily="34" charset="0"/>
              </a:rPr>
              <a:t>software tools</a:t>
            </a:r>
          </a:p>
          <a:p>
            <a:pPr lvl="1">
              <a:lnSpc>
                <a:spcPct val="200000"/>
              </a:lnSpc>
            </a:pPr>
            <a:r>
              <a:rPr lang="en-GB" sz="2600" b="1" dirty="0" smtClean="0">
                <a:latin typeface="Calibri" panose="020F0502020204030204" pitchFamily="34" charset="0"/>
              </a:rPr>
              <a:t>DP </a:t>
            </a:r>
            <a:r>
              <a:rPr lang="en-GB" sz="2600" b="1" dirty="0">
                <a:latin typeface="Calibri" panose="020F0502020204030204" pitchFamily="34" charset="0"/>
              </a:rPr>
              <a:t>implementation support </a:t>
            </a:r>
            <a:r>
              <a:rPr lang="en-GB" sz="2600" b="1" dirty="0" smtClean="0">
                <a:latin typeface="Calibri" panose="020F0502020204030204" pitchFamily="34" charset="0"/>
              </a:rPr>
              <a:t>services</a:t>
            </a:r>
          </a:p>
          <a:p>
            <a:pPr lvl="1">
              <a:lnSpc>
                <a:spcPct val="200000"/>
              </a:lnSpc>
            </a:pPr>
            <a:r>
              <a:rPr lang="en-GB" sz="2600" b="1" dirty="0" smtClean="0">
                <a:latin typeface="Calibri" panose="020F0502020204030204" pitchFamily="34" charset="0"/>
              </a:rPr>
              <a:t>DP Consultancy</a:t>
            </a:r>
          </a:p>
          <a:p>
            <a:pPr lvl="1">
              <a:lnSpc>
                <a:spcPct val="200000"/>
              </a:lnSpc>
            </a:pPr>
            <a:r>
              <a:rPr lang="en-GB" sz="2600" b="1" dirty="0" smtClean="0">
                <a:latin typeface="Calibri" panose="020F0502020204030204" pitchFamily="34" charset="0"/>
              </a:rPr>
              <a:t>Training</a:t>
            </a:r>
            <a:endParaRPr lang="en-IE" sz="2600" b="1" dirty="0">
              <a:latin typeface="Calibri" panose="020F0502020204030204" pitchFamily="34" charset="0"/>
            </a:endParaRPr>
          </a:p>
          <a:p>
            <a:pPr lvl="0"/>
            <a:endParaRPr lang="en-GB" dirty="0"/>
          </a:p>
          <a:p>
            <a:pPr marL="0" indent="0" eaLnBrk="1" hangingPunct="1">
              <a:buFontTx/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6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" b="6298"/>
          <a:stretch>
            <a:fillRect/>
          </a:stretch>
        </p:blipFill>
        <p:spPr bwMode="auto">
          <a:xfrm>
            <a:off x="1169427" y="1430746"/>
            <a:ext cx="6858957" cy="444216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648"/>
            <a:ext cx="8353425" cy="1008062"/>
          </a:xfrm>
        </p:spPr>
        <p:txBody>
          <a:bodyPr/>
          <a:lstStyle/>
          <a:p>
            <a:pPr eaLnBrk="1" hangingPunct="1"/>
            <a:r>
              <a:rPr lang="de-AT" dirty="0" smtClean="0"/>
              <a:t>APARSEN‘s VCOE Matrix</a:t>
            </a:r>
          </a:p>
        </p:txBody>
      </p:sp>
    </p:spTree>
    <p:extLst>
      <p:ext uri="{BB962C8B-B14F-4D97-AF65-F5344CB8AC3E}">
        <p14:creationId xmlns:p14="http://schemas.microsoft.com/office/powerpoint/2010/main" val="300756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5107" r="3192"/>
          <a:stretch>
            <a:fillRect/>
          </a:stretch>
        </p:blipFill>
        <p:spPr bwMode="auto">
          <a:xfrm rot="5400000">
            <a:off x="2051720" y="-459432"/>
            <a:ext cx="5400600" cy="8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698"/>
            <a:ext cx="8353425" cy="1008062"/>
          </a:xfrm>
        </p:spPr>
        <p:txBody>
          <a:bodyPr/>
          <a:lstStyle/>
          <a:p>
            <a:pPr eaLnBrk="1" hangingPunct="1"/>
            <a:r>
              <a:rPr lang="de-AT" dirty="0" smtClean="0"/>
              <a:t>APARSEN VCOE Portfolio of Services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843808" y="3429000"/>
            <a:ext cx="1512168" cy="36004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43808" y="3068960"/>
            <a:ext cx="1512168" cy="36004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8c6f4b-4ab0-421d-b593-794ad4e7e7be"/>
    <TaxKeywordTaxHTField xmlns="0d8c6f4b-4ab0-421d-b593-794ad4e7e7be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38C5FEF74F9443A5EA2DD155643AD2" ma:contentTypeVersion="0" ma:contentTypeDescription="Ein neues Dokument erstellen." ma:contentTypeScope="" ma:versionID="319649dc23e74e76355b472df13e8923">
  <xsd:schema xmlns:xsd="http://www.w3.org/2001/XMLSchema" xmlns:xs="http://www.w3.org/2001/XMLSchema" xmlns:p="http://schemas.microsoft.com/office/2006/metadata/properties" xmlns:ns2="0d8c6f4b-4ab0-421d-b593-794ad4e7e7be" targetNamespace="http://schemas.microsoft.com/office/2006/metadata/properties" ma:root="true" ma:fieldsID="adeb26630836f017a0e4245ad5805f82" ns2:_="">
    <xsd:import namespace="0d8c6f4b-4ab0-421d-b593-794ad4e7e7b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c6f4b-4ab0-421d-b593-794ad4e7e7b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Unternehmensstichwörter" ma:fieldId="{23f27201-bee3-471e-b2e7-b64fd8b7ca38}" ma:taxonomyMulti="true" ma:sspId="76b4c6ce-3e79-471b-aee4-0064a7e9577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a09a8b6-6098-4a83-8565-3a59778ffcc2}" ma:internalName="TaxCatchAll" ma:showField="CatchAllData" ma:web="0d8c6f4b-4ab0-421d-b593-794ad4e7e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a09a8b6-6098-4a83-8565-3a59778ffcc2}" ma:internalName="TaxCatchAllLabel" ma:readOnly="true" ma:showField="CatchAllDataLabel" ma:web="0d8c6f4b-4ab0-421d-b593-794ad4e7e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E6998-7C01-4531-AF4B-91992F2E704A}">
  <ds:schemaRefs>
    <ds:schemaRef ds:uri="0d8c6f4b-4ab0-421d-b593-794ad4e7e7b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3A0339-D11E-47FC-8BBB-729ADE5BA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66554-9D88-44FC-82C0-B3C80588C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c6f4b-4ab0-421d-b593-794ad4e7e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738</Words>
  <Application>Microsoft Office PowerPoint</Application>
  <PresentationFormat>Presentación en pantalla (4:3)</PresentationFormat>
  <Paragraphs>196</Paragraphs>
  <Slides>21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2_Standarddesign</vt:lpstr>
      <vt:lpstr>1_Benutzerdefiniertes Design</vt:lpstr>
      <vt:lpstr>The Mission of APARSEN and the Virtual Centre of Excellence: Persistent Identifiers infrastructure, an exemplary collaboration with EGI                                                  Ruben RIESTRA – INMARK                                                                  Dr. Stefano BORTOLI – OKKAM                                                                                                         Amsterdam, 04.12.2013</vt:lpstr>
      <vt:lpstr>Participant Types in APARSEN</vt:lpstr>
      <vt:lpstr>APARSEN Network of Excellence</vt:lpstr>
      <vt:lpstr>The mission of APARSEN</vt:lpstr>
      <vt:lpstr>Virtual Centre of Excellence - VCoE</vt:lpstr>
      <vt:lpstr>Virtual Centre of Excellence - VCoE</vt:lpstr>
      <vt:lpstr>Virtual Centre of Excellence - VCoE</vt:lpstr>
      <vt:lpstr>APARSEN‘s VCOE Matrix</vt:lpstr>
      <vt:lpstr>APARSEN VCOE Portfolio of Services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onbprv</dc:creator>
  <cp:lastModifiedBy>Rubén A. Riestra Cherbavaz</cp:lastModifiedBy>
  <cp:revision>348</cp:revision>
  <cp:lastPrinted>2013-07-09T11:01:41Z</cp:lastPrinted>
  <dcterms:created xsi:type="dcterms:W3CDTF">2011-12-06T10:24:12Z</dcterms:created>
  <dcterms:modified xsi:type="dcterms:W3CDTF">2013-12-04T17:20:23Z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</Properties>
</file>