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7" r:id="rId3"/>
    <p:sldId id="257" r:id="rId4"/>
    <p:sldId id="258" r:id="rId5"/>
    <p:sldId id="265" r:id="rId6"/>
    <p:sldId id="266" r:id="rId7"/>
    <p:sldId id="259" r:id="rId8"/>
    <p:sldId id="260" r:id="rId9"/>
    <p:sldId id="261" r:id="rId10"/>
    <p:sldId id="263" r:id="rId11"/>
    <p:sldId id="264" r:id="rId12"/>
    <p:sldId id="262" r:id="rId13"/>
    <p:sldId id="268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61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60A40-C7C3-FF49-BB66-55DF3F9E033C}" type="datetimeFigureOut">
              <a:rPr lang="en-US" smtClean="0"/>
              <a:t>04/12/2013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4EC320-DD5D-0E42-9AAB-4F5F9DA57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216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CE3D339-371C-0448-BACC-CD358FCB99F2}" type="datetimeFigureOut">
              <a:rPr lang="en-US"/>
              <a:pPr/>
              <a:t>04/12/2013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CEA2B28-F262-8741-83CA-E368F5EABC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1435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dirty="0" smtClean="0">
              <a:latin typeface="Arial"/>
              <a:cs typeface="+mn-cs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  <a:ea typeface="ＭＳ Ｐゴシック" pitchFamily="34" charset="-128"/>
                <a:cs typeface="+mn-cs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647902813 w 5001"/>
                <a:gd name="T1" fmla="*/ 0 h 2721"/>
                <a:gd name="T2" fmla="*/ 647902813 w 5001"/>
                <a:gd name="T3" fmla="*/ 352460171 h 2721"/>
                <a:gd name="T4" fmla="*/ 0 w 5001"/>
                <a:gd name="T5" fmla="*/ 352460171 h 2721"/>
                <a:gd name="T6" fmla="*/ 259161125 w 5001"/>
                <a:gd name="T7" fmla="*/ 0 h 2721"/>
                <a:gd name="T8" fmla="*/ 647902813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GB">
                <a:latin typeface="Arial" pitchFamily="34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GB" sz="3200" b="1" dirty="0" smtClean="0">
                  <a:solidFill>
                    <a:srgbClr val="FFFFFF"/>
                  </a:solidFill>
                  <a:ea typeface="SimSun" charset="0"/>
                  <a:cs typeface="Arial" charset="0"/>
                </a:rPr>
                <a:t>EGI-</a:t>
              </a:r>
              <a:r>
                <a:rPr lang="en-GB" sz="3200" b="1" dirty="0" err="1" smtClean="0">
                  <a:solidFill>
                    <a:srgbClr val="FFFFFF"/>
                  </a:solidFill>
                  <a:ea typeface="SimSun" charset="0"/>
                  <a:cs typeface="Arial" charset="0"/>
                </a:rPr>
                <a:t>InSPIRE</a:t>
              </a:r>
              <a:endParaRPr lang="en-GB" sz="3200" b="1" dirty="0" smtClean="0">
                <a:solidFill>
                  <a:srgbClr val="FFFFFF"/>
                </a:solidFill>
                <a:ea typeface="SimSun" charset="0"/>
                <a:cs typeface="Arial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>
                <a:solidFill>
                  <a:srgbClr val="FFFFFF"/>
                </a:solidFill>
                <a:latin typeface="Arial" pitchFamily="34" charset="0"/>
                <a:ea typeface="SimSun" pitchFamily="2" charset="-122"/>
                <a:cs typeface="+mn-cs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>
                <a:solidFill>
                  <a:srgbClr val="FFFFFF"/>
                </a:solidFill>
                <a:latin typeface="Arial" pitchFamily="34" charset="0"/>
                <a:ea typeface="SimSun" pitchFamily="2" charset="-122"/>
                <a:cs typeface="+mn-cs"/>
              </a:rPr>
              <a:t>EGI-InSPIRE RI-261323</a:t>
            </a:r>
          </a:p>
        </p:txBody>
      </p:sp>
      <p:pic>
        <p:nvPicPr>
          <p:cNvPr id="16" name="Picture 2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1825" y="5661025"/>
            <a:ext cx="731838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5 Dec 2013</a:t>
            </a:r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Security - D Kelsey</a:t>
            </a:r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A127B4F5-DF26-0A42-8ACC-F31B8EB1F9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450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5 Dec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Security - D Kelsey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252D41-CDC5-094E-A505-3906112E7E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83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5 Dec 2013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Security - D Kelsey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C0F94-E2CF-6448-956F-6F0E4C418D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222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dirty="0" smtClean="0">
              <a:latin typeface="Arial"/>
              <a:cs typeface="+mn-cs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035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  <a:ea typeface="ＭＳ Ｐゴシック" pitchFamily="34" charset="-128"/>
                <a:cs typeface="+mn-cs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37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038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647902813 w 5001"/>
                <a:gd name="T1" fmla="*/ 0 h 2721"/>
                <a:gd name="T2" fmla="*/ 647902813 w 5001"/>
                <a:gd name="T3" fmla="*/ 352460171 h 2721"/>
                <a:gd name="T4" fmla="*/ 0 w 5001"/>
                <a:gd name="T5" fmla="*/ 352460171 h 2721"/>
                <a:gd name="T6" fmla="*/ 259161125 w 5001"/>
                <a:gd name="T7" fmla="*/ 0 h 2721"/>
                <a:gd name="T8" fmla="*/ 647902813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GB">
                <a:latin typeface="Arial" pitchFamily="34" charset="0"/>
                <a:ea typeface="ＭＳ Ｐゴシック" pitchFamily="34" charset="-128"/>
                <a:cs typeface="+mn-cs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cs typeface="Arial" charset="0"/>
              </a:defRPr>
            </a:lvl1pPr>
          </a:lstStyle>
          <a:p>
            <a:r>
              <a:rPr lang="en-GB" smtClean="0"/>
              <a:t>5 Dec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Security - D Kelsey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cs typeface="Arial" charset="0"/>
              </a:defRPr>
            </a:lvl1pPr>
          </a:lstStyle>
          <a:p>
            <a:fld id="{0A10FBF3-7628-FB42-8792-515AF67044A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>
                <a:solidFill>
                  <a:srgbClr val="FFFFFF"/>
                </a:solidFill>
                <a:latin typeface="Arial" pitchFamily="34" charset="0"/>
                <a:ea typeface="SimSun" pitchFamily="2" charset="-122"/>
                <a:cs typeface="+mn-cs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>
                <a:solidFill>
                  <a:srgbClr val="FFFFFF"/>
                </a:solidFill>
                <a:latin typeface="Arial" pitchFamily="34" charset="0"/>
                <a:ea typeface="SimSun" pitchFamily="2" charset="-122"/>
                <a:cs typeface="+mn-cs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2" r:id="rId2"/>
    <p:sldLayoutId id="2147483673" r:id="rId3"/>
  </p:sldLayoutIdLst>
  <p:hf hdr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8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3"/>
          <p:cNvSpPr>
            <a:spLocks noGrp="1"/>
          </p:cNvSpPr>
          <p:nvPr>
            <p:ph type="ctrTitle"/>
          </p:nvPr>
        </p:nvSpPr>
        <p:spPr>
          <a:xfrm>
            <a:off x="1619250" y="2130425"/>
            <a:ext cx="7200900" cy="1470025"/>
          </a:xfrm>
        </p:spPr>
        <p:txBody>
          <a:bodyPr/>
          <a:lstStyle/>
          <a:p>
            <a:pPr eaLnBrk="1" hangingPunct="1"/>
            <a:r>
              <a:rPr lang="en-GB" i="1" dirty="0" smtClean="0">
                <a:latin typeface="Arial" charset="0"/>
                <a:cs typeface="Arial" charset="0"/>
              </a:rPr>
              <a:t>Security activities and tools for collaborating e-Infrastructures</a:t>
            </a:r>
            <a:r>
              <a:rPr lang="en-GB" dirty="0" smtClean="0">
                <a:latin typeface="Arial" charset="0"/>
                <a:cs typeface="Arial" charset="0"/>
              </a:rPr>
              <a:t/>
            </a:r>
            <a:br>
              <a:rPr lang="en-GB" dirty="0" smtClean="0">
                <a:latin typeface="Arial" charset="0"/>
                <a:cs typeface="Arial" charset="0"/>
              </a:rPr>
            </a:br>
            <a:r>
              <a:rPr lang="en-GB" sz="2800" dirty="0" smtClean="0">
                <a:latin typeface="Arial" charset="0"/>
                <a:cs typeface="Arial" charset="0"/>
              </a:rPr>
              <a:t>Horizon 2020 Workshop</a:t>
            </a:r>
            <a:br>
              <a:rPr lang="en-GB" sz="2800" dirty="0" smtClean="0">
                <a:latin typeface="Arial" charset="0"/>
                <a:cs typeface="Arial" charset="0"/>
              </a:rPr>
            </a:br>
            <a:r>
              <a:rPr lang="en-GB" sz="2800" dirty="0" smtClean="0">
                <a:latin typeface="Arial" charset="0"/>
                <a:cs typeface="Arial" charset="0"/>
              </a:rPr>
              <a:t>Amsterdam, 5 Dec 2013</a:t>
            </a:r>
            <a:endParaRPr lang="en-GB" sz="2800" dirty="0">
              <a:latin typeface="Arial" charset="0"/>
              <a:cs typeface="Arial" charset="0"/>
            </a:endParaRPr>
          </a:p>
        </p:txBody>
      </p:sp>
      <p:sp>
        <p:nvSpPr>
          <p:cNvPr id="3075" name="Subtitle 4"/>
          <p:cNvSpPr>
            <a:spLocks noGrp="1"/>
          </p:cNvSpPr>
          <p:nvPr>
            <p:ph type="subTitle" idx="1"/>
          </p:nvPr>
        </p:nvSpPr>
        <p:spPr>
          <a:xfrm>
            <a:off x="2268538" y="3886200"/>
            <a:ext cx="5832475" cy="1343025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Arial" charset="0"/>
                <a:cs typeface="Arial" charset="0"/>
              </a:rPr>
              <a:t>David Kelsey</a:t>
            </a:r>
            <a:br>
              <a:rPr lang="en-GB" dirty="0" smtClean="0">
                <a:latin typeface="Arial" charset="0"/>
                <a:cs typeface="Arial" charset="0"/>
              </a:rPr>
            </a:br>
            <a:r>
              <a:rPr lang="en-GB" dirty="0" smtClean="0">
                <a:latin typeface="Arial" charset="0"/>
                <a:cs typeface="Arial" charset="0"/>
              </a:rPr>
              <a:t>STFC-RAL</a:t>
            </a:r>
            <a:endParaRPr lang="en-GB" dirty="0">
              <a:latin typeface="Arial" charset="0"/>
              <a:cs typeface="Arial" charset="0"/>
            </a:endParaRPr>
          </a:p>
        </p:txBody>
      </p:sp>
      <p:sp>
        <p:nvSpPr>
          <p:cNvPr id="3076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mtClean="0">
                <a:solidFill>
                  <a:schemeClr val="bg1"/>
                </a:solidFill>
                <a:cs typeface="Arial" charset="0"/>
              </a:rPr>
              <a:t>5 Dec 2013</a:t>
            </a:r>
            <a:endParaRPr lang="en-US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  <a:cs typeface="Arial" charset="0"/>
              </a:rPr>
              <a:t>Security - D Kelsey</a:t>
            </a:r>
            <a:endParaRPr lang="en-US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3022E26-B6BB-6642-AEB0-C8C9B298A223}" type="slidenum">
              <a:rPr lang="en-US">
                <a:solidFill>
                  <a:schemeClr val="bg1"/>
                </a:solidFill>
                <a:cs typeface="Arial" charset="0"/>
              </a:rPr>
              <a:pPr eaLnBrk="1" hangingPunct="1"/>
              <a:t>1</a:t>
            </a:fld>
            <a:endParaRPr lang="en-US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Maintain Availability, Integrity and Confidentiality of </a:t>
            </a:r>
            <a:r>
              <a:rPr lang="en-US" sz="2400" dirty="0" smtClean="0"/>
              <a:t>Services and Data</a:t>
            </a:r>
            <a:endParaRPr lang="en-US" sz="2400" dirty="0" smtClean="0"/>
          </a:p>
          <a:p>
            <a:r>
              <a:rPr lang="en-US" sz="2400" dirty="0"/>
              <a:t>T</a:t>
            </a:r>
            <a:r>
              <a:rPr lang="en-US" sz="2400" dirty="0" smtClean="0"/>
              <a:t>he scope, geographical coverage and trusted collaborations</a:t>
            </a:r>
          </a:p>
          <a:p>
            <a:pPr lvl="1"/>
            <a:r>
              <a:rPr lang="en-US" sz="2000" dirty="0" smtClean="0"/>
              <a:t>Intelligence and insight</a:t>
            </a:r>
          </a:p>
          <a:p>
            <a:pPr lvl="1"/>
            <a:r>
              <a:rPr lang="en-US" sz="2000" dirty="0" smtClean="0"/>
              <a:t>Essential for vulnerability and incident handling</a:t>
            </a:r>
          </a:p>
          <a:p>
            <a:r>
              <a:rPr lang="en-US" sz="2400" dirty="0" smtClean="0"/>
              <a:t>No </a:t>
            </a:r>
            <a:r>
              <a:rPr lang="en-US" sz="2400" dirty="0" smtClean="0"/>
              <a:t>need for new Infrastructures to build their own security capability from scratch on their own</a:t>
            </a:r>
          </a:p>
          <a:p>
            <a:r>
              <a:rPr lang="en-US" sz="2400" dirty="0" smtClean="0"/>
              <a:t>Access to consultancy and security services</a:t>
            </a:r>
          </a:p>
          <a:p>
            <a:pPr lvl="1"/>
            <a:r>
              <a:rPr lang="en-US" sz="2000" dirty="0" smtClean="0"/>
              <a:t>Leverage our expertise and </a:t>
            </a:r>
            <a:r>
              <a:rPr lang="en-US" sz="2000" dirty="0" smtClean="0"/>
              <a:t>our security infrastructure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5 Dec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Security - D Kelsey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2D41-CDC5-094E-A505-3906112E7E5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005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Funding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EGI.eu</a:t>
            </a:r>
            <a:r>
              <a:rPr lang="en-US" dirty="0" smtClean="0"/>
              <a:t> core services</a:t>
            </a:r>
          </a:p>
          <a:p>
            <a:r>
              <a:rPr lang="en-US" dirty="0" smtClean="0"/>
              <a:t>Individual </a:t>
            </a:r>
            <a:r>
              <a:rPr lang="en-US" dirty="0" smtClean="0"/>
              <a:t>e-Infrastructures </a:t>
            </a:r>
            <a:r>
              <a:rPr lang="en-US" dirty="0" smtClean="0"/>
              <a:t>bid to Horizon 2020 calls</a:t>
            </a:r>
          </a:p>
          <a:p>
            <a:r>
              <a:rPr lang="en-US" dirty="0" smtClean="0"/>
              <a:t>We jointly bid to Horizon 2020 </a:t>
            </a:r>
            <a:r>
              <a:rPr lang="en-US" dirty="0" smtClean="0"/>
              <a:t>calls</a:t>
            </a:r>
            <a:endParaRPr lang="en-US" dirty="0" smtClean="0"/>
          </a:p>
          <a:p>
            <a:r>
              <a:rPr lang="en-US" dirty="0" smtClean="0"/>
              <a:t>Sell services to customers</a:t>
            </a:r>
          </a:p>
          <a:p>
            <a:pPr lvl="1"/>
            <a:r>
              <a:rPr lang="en-US" dirty="0" smtClean="0"/>
              <a:t>Infrastructures, user communities, service providers, …</a:t>
            </a:r>
          </a:p>
          <a:p>
            <a:r>
              <a:rPr lang="en-US" dirty="0" smtClean="0"/>
              <a:t>Contribution in-kind from third parties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5 Dec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Security - D Kelsey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2D41-CDC5-094E-A505-3906112E7E5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162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Made very good progress over last &gt;10 years</a:t>
            </a:r>
          </a:p>
          <a:p>
            <a:r>
              <a:rPr lang="en-US" sz="2800" dirty="0" smtClean="0"/>
              <a:t>Collaboration with others is required and has taken off already</a:t>
            </a:r>
          </a:p>
          <a:p>
            <a:r>
              <a:rPr lang="en-US" sz="2800" dirty="0" smtClean="0"/>
              <a:t>On the cusp of many new services, technologies and requirements</a:t>
            </a:r>
          </a:p>
          <a:p>
            <a:r>
              <a:rPr lang="en-US" sz="2800" dirty="0" smtClean="0"/>
              <a:t>Our collective experience </a:t>
            </a:r>
            <a:r>
              <a:rPr lang="en-US" sz="2800" dirty="0" smtClean="0"/>
              <a:t>and developments</a:t>
            </a:r>
          </a:p>
          <a:p>
            <a:pPr lvl="1"/>
            <a:r>
              <a:rPr lang="en-US" sz="2400" dirty="0" smtClean="0"/>
              <a:t>A strong </a:t>
            </a:r>
            <a:r>
              <a:rPr lang="en-US" sz="2400" dirty="0" smtClean="0"/>
              <a:t>foundation for the future</a:t>
            </a:r>
            <a:endParaRPr lang="en-US" sz="2400" dirty="0" smtClean="0"/>
          </a:p>
          <a:p>
            <a:r>
              <a:rPr lang="en-US" sz="2800" dirty="0" smtClean="0"/>
              <a:t>Build </a:t>
            </a:r>
            <a:r>
              <a:rPr lang="en-US" sz="2800" dirty="0" smtClean="0"/>
              <a:t>this </a:t>
            </a:r>
            <a:r>
              <a:rPr lang="en-US" sz="2800" dirty="0" smtClean="0"/>
              <a:t>into a coherent and efficient portfolio of security services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5 Dec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Security - D Kelsey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2D41-CDC5-094E-A505-3906112E7E5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570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sz="3600" dirty="0" smtClean="0"/>
              <a:t>Questions?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5 Dec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Security - D Kelsey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2D41-CDC5-094E-A505-3906112E7E5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291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Security</a:t>
            </a:r>
            <a:r>
              <a:rPr lang="en-US" dirty="0" smtClean="0"/>
              <a:t> is essential to maintain the Availability, Integrity and Confidentiality of compute and data services</a:t>
            </a:r>
          </a:p>
          <a:p>
            <a:pPr lvl="1"/>
            <a:r>
              <a:rPr lang="en-US" dirty="0" smtClean="0"/>
              <a:t>Technology (</a:t>
            </a:r>
            <a:r>
              <a:rPr lang="en-US" dirty="0" err="1" smtClean="0"/>
              <a:t>AuthN</a:t>
            </a:r>
            <a:r>
              <a:rPr lang="en-US" dirty="0" smtClean="0"/>
              <a:t>, </a:t>
            </a:r>
            <a:r>
              <a:rPr lang="en-US" dirty="0" err="1" smtClean="0"/>
              <a:t>AuthZ</a:t>
            </a:r>
            <a:r>
              <a:rPr lang="en-US" dirty="0" smtClean="0"/>
              <a:t>, RBAC, tools…)</a:t>
            </a:r>
          </a:p>
          <a:p>
            <a:pPr lvl="1"/>
            <a:r>
              <a:rPr lang="en-US" dirty="0" smtClean="0"/>
              <a:t>Policies and procedures</a:t>
            </a:r>
          </a:p>
          <a:p>
            <a:pPr lvl="1"/>
            <a:r>
              <a:rPr lang="en-US" dirty="0" smtClean="0"/>
              <a:t>Operational security team</a:t>
            </a:r>
          </a:p>
          <a:p>
            <a:r>
              <a:rPr lang="en-US" dirty="0" smtClean="0"/>
              <a:t>Look at today’s activities and our plans for the future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5 Dec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Security - D Kelsey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2D41-CDC5-094E-A505-3906112E7E5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16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EGI Security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Internal </a:t>
            </a:r>
            <a:r>
              <a:rPr lang="en-US" sz="2400" dirty="0" smtClean="0"/>
              <a:t>EGI activities</a:t>
            </a:r>
          </a:p>
          <a:p>
            <a:r>
              <a:rPr lang="en-US" sz="2400" dirty="0" smtClean="0"/>
              <a:t>SPG: Policy</a:t>
            </a:r>
          </a:p>
          <a:p>
            <a:r>
              <a:rPr lang="en-US" sz="2400" dirty="0" smtClean="0"/>
              <a:t>CSIRT &amp; IRTF</a:t>
            </a:r>
            <a:r>
              <a:rPr lang="en-US" sz="2400" dirty="0" smtClean="0"/>
              <a:t>: Incident Response</a:t>
            </a:r>
          </a:p>
          <a:p>
            <a:r>
              <a:rPr lang="en-US" sz="2400" dirty="0" smtClean="0"/>
              <a:t>SVG: Software </a:t>
            </a:r>
            <a:r>
              <a:rPr lang="en-US" sz="2400" dirty="0" smtClean="0"/>
              <a:t>Vulnerability handling</a:t>
            </a:r>
            <a:endParaRPr lang="en-US" sz="2400" dirty="0" smtClean="0"/>
          </a:p>
          <a:p>
            <a:r>
              <a:rPr lang="en-US" sz="2400" dirty="0" smtClean="0"/>
              <a:t>Security </a:t>
            </a:r>
            <a:r>
              <a:rPr lang="en-US" sz="2400" dirty="0" smtClean="0"/>
              <a:t>Monitoring</a:t>
            </a:r>
          </a:p>
          <a:p>
            <a:r>
              <a:rPr lang="en-US" sz="2400" dirty="0" smtClean="0"/>
              <a:t>Security tools</a:t>
            </a:r>
            <a:endParaRPr lang="en-US" sz="2400" dirty="0" smtClean="0"/>
          </a:p>
          <a:p>
            <a:r>
              <a:rPr lang="en-US" sz="2400" dirty="0" smtClean="0"/>
              <a:t>Security </a:t>
            </a:r>
            <a:r>
              <a:rPr lang="en-US" sz="2400" dirty="0" smtClean="0"/>
              <a:t>training &amp; dissemination</a:t>
            </a:r>
            <a:endParaRPr lang="en-US" sz="2400" dirty="0" smtClean="0"/>
          </a:p>
          <a:p>
            <a:r>
              <a:rPr lang="en-US" sz="2400" dirty="0" smtClean="0"/>
              <a:t>SSC: Security Service Challenges</a:t>
            </a:r>
          </a:p>
          <a:p>
            <a:r>
              <a:rPr lang="en-US" sz="2400" dirty="0" smtClean="0"/>
              <a:t>Central </a:t>
            </a:r>
            <a:r>
              <a:rPr lang="en-US" sz="2400" dirty="0"/>
              <a:t>e</a:t>
            </a:r>
            <a:r>
              <a:rPr lang="en-US" sz="2400" dirty="0" smtClean="0"/>
              <a:t>mergency suspension project</a:t>
            </a:r>
          </a:p>
          <a:p>
            <a:r>
              <a:rPr lang="en-US" sz="2400" dirty="0" smtClean="0"/>
              <a:t>An essential resource to support NGIs and sites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5 Dec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Security - D Kelsey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2D41-CDC5-094E-A505-3906112E7E5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932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today for e-Infrastructures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External/collaborative</a:t>
            </a:r>
            <a:r>
              <a:rPr lang="en-US" sz="2400" dirty="0" smtClean="0"/>
              <a:t> activities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with PRACE, EUDAT, WLCG, XSEDE, …</a:t>
            </a:r>
          </a:p>
          <a:p>
            <a:r>
              <a:rPr lang="en-US" sz="2400" dirty="0" smtClean="0"/>
              <a:t>SCI: Security for Collaborating Infrastructures</a:t>
            </a:r>
          </a:p>
          <a:p>
            <a:r>
              <a:rPr lang="en-US" sz="2400" dirty="0" smtClean="0"/>
              <a:t>IGTF/</a:t>
            </a:r>
            <a:r>
              <a:rPr lang="en-US" sz="2400" dirty="0" err="1" smtClean="0"/>
              <a:t>EUGridPMA</a:t>
            </a:r>
            <a:r>
              <a:rPr lang="en-US" sz="2400" dirty="0" smtClean="0"/>
              <a:t>/FIM4R: Federated Identities</a:t>
            </a:r>
          </a:p>
          <a:p>
            <a:r>
              <a:rPr lang="en-US" sz="2400" dirty="0" smtClean="0"/>
              <a:t>Incident Response</a:t>
            </a:r>
          </a:p>
          <a:p>
            <a:pPr lvl="1"/>
            <a:r>
              <a:rPr lang="en-US" sz="2000" dirty="0" smtClean="0"/>
              <a:t>TF-</a:t>
            </a:r>
            <a:r>
              <a:rPr lang="en-US" sz="2000" dirty="0" smtClean="0"/>
              <a:t>CSIRT &amp; </a:t>
            </a:r>
            <a:r>
              <a:rPr lang="en-US" sz="2000" dirty="0" smtClean="0"/>
              <a:t>Trusted </a:t>
            </a:r>
            <a:r>
              <a:rPr lang="en-US" sz="2000" dirty="0" smtClean="0"/>
              <a:t>Introducer</a:t>
            </a:r>
            <a:endParaRPr lang="en-US" sz="2000" dirty="0"/>
          </a:p>
          <a:p>
            <a:pPr lvl="1"/>
            <a:r>
              <a:rPr lang="en-US" sz="2000" dirty="0"/>
              <a:t>C</a:t>
            </a:r>
            <a:r>
              <a:rPr lang="en-US" sz="2000" dirty="0" smtClean="0"/>
              <a:t>ollaboration </a:t>
            </a:r>
            <a:r>
              <a:rPr lang="en-US" sz="2000" dirty="0" smtClean="0"/>
              <a:t>and cross-membership of </a:t>
            </a:r>
            <a:r>
              <a:rPr lang="en-US" sz="2000" dirty="0" smtClean="0"/>
              <a:t>teams</a:t>
            </a:r>
          </a:p>
          <a:p>
            <a:pPr lvl="1"/>
            <a:r>
              <a:rPr lang="en-US" sz="2000" dirty="0" smtClean="0"/>
              <a:t>Adding value to national CSIRTs</a:t>
            </a:r>
            <a:endParaRPr lang="en-US" sz="2000" dirty="0" smtClean="0"/>
          </a:p>
          <a:p>
            <a:r>
              <a:rPr lang="en-US" sz="2400" dirty="0" smtClean="0"/>
              <a:t>Vulnerability Assessment – of software/middleware</a:t>
            </a:r>
          </a:p>
          <a:p>
            <a:r>
              <a:rPr lang="en-US" sz="2400" dirty="0" smtClean="0"/>
              <a:t>Training and </a:t>
            </a:r>
            <a:r>
              <a:rPr lang="en-US" sz="2400" dirty="0" smtClean="0"/>
              <a:t>Certification</a:t>
            </a:r>
          </a:p>
          <a:p>
            <a:pPr lvl="1"/>
            <a:r>
              <a:rPr lang="en-US" sz="2000" dirty="0" smtClean="0"/>
              <a:t>Best practice, forensic analysis, logging, …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5 Dec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Security - D Kelsey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2D41-CDC5-094E-A505-3906112E7E5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507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 smtClean="0"/>
              <a:t>should </a:t>
            </a:r>
            <a:r>
              <a:rPr lang="en-US" dirty="0" smtClean="0"/>
              <a:t>we </a:t>
            </a:r>
            <a:r>
              <a:rPr lang="en-US" dirty="0" smtClean="0"/>
              <a:t>collaborate with other e-Infrastructures?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Shared risks and threats</a:t>
            </a:r>
          </a:p>
          <a:p>
            <a:r>
              <a:rPr lang="en-US" dirty="0" smtClean="0"/>
              <a:t>Shared users</a:t>
            </a:r>
          </a:p>
          <a:p>
            <a:r>
              <a:rPr lang="en-US" dirty="0" smtClean="0"/>
              <a:t>Shared data</a:t>
            </a:r>
          </a:p>
          <a:p>
            <a:r>
              <a:rPr lang="en-US" dirty="0" smtClean="0"/>
              <a:t>Shared incident response</a:t>
            </a:r>
          </a:p>
          <a:p>
            <a:r>
              <a:rPr lang="en-US" dirty="0" smtClean="0"/>
              <a:t>Share expertise: more efficient</a:t>
            </a:r>
          </a:p>
          <a:p>
            <a:r>
              <a:rPr lang="en-US" dirty="0" smtClean="0"/>
              <a:t>To achieve this we require “Trust” and a shared common policy framework (SCI)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5 Dec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Security - D Kelsey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2D41-CDC5-094E-A505-3906112E7E5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82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landscape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New </a:t>
            </a:r>
            <a:r>
              <a:rPr lang="en-US" sz="2400" dirty="0"/>
              <a:t>technology and </a:t>
            </a:r>
            <a:r>
              <a:rPr lang="en-US" sz="2400" dirty="0" smtClean="0"/>
              <a:t>services</a:t>
            </a:r>
          </a:p>
          <a:p>
            <a:pPr lvl="1"/>
            <a:r>
              <a:rPr lang="en-US" sz="2000" dirty="0" smtClean="0"/>
              <a:t>Including </a:t>
            </a:r>
            <a:r>
              <a:rPr lang="en-US" sz="2000" dirty="0" smtClean="0"/>
              <a:t>Clouds</a:t>
            </a:r>
            <a:r>
              <a:rPr lang="en-US" sz="2000" dirty="0"/>
              <a:t> </a:t>
            </a:r>
            <a:r>
              <a:rPr lang="en-US" sz="2000" dirty="0" smtClean="0"/>
              <a:t>and </a:t>
            </a:r>
            <a:r>
              <a:rPr lang="en-US" sz="2000" dirty="0" smtClean="0"/>
              <a:t>third-party </a:t>
            </a:r>
            <a:r>
              <a:rPr lang="en-US" sz="2000" dirty="0"/>
              <a:t>providers, </a:t>
            </a:r>
            <a:r>
              <a:rPr lang="en-US" sz="2000" dirty="0" smtClean="0"/>
              <a:t>…</a:t>
            </a:r>
            <a:endParaRPr lang="en-US" sz="2000" dirty="0"/>
          </a:p>
          <a:p>
            <a:r>
              <a:rPr lang="en-US" sz="2400" dirty="0"/>
              <a:t>Growth of federated AAI</a:t>
            </a:r>
          </a:p>
          <a:p>
            <a:r>
              <a:rPr lang="en-US" sz="2400" dirty="0"/>
              <a:t>VOs and user communities running services</a:t>
            </a:r>
          </a:p>
          <a:p>
            <a:r>
              <a:rPr lang="en-US" sz="2400" dirty="0" smtClean="0"/>
              <a:t>New </a:t>
            </a:r>
            <a:r>
              <a:rPr lang="en-US" sz="2400" dirty="0"/>
              <a:t>EU Data Protection Regulation</a:t>
            </a:r>
          </a:p>
          <a:p>
            <a:r>
              <a:rPr lang="en-US" sz="2400" dirty="0" smtClean="0"/>
              <a:t>Differing requirements for level </a:t>
            </a:r>
            <a:r>
              <a:rPr lang="en-US" sz="2400" dirty="0"/>
              <a:t>of </a:t>
            </a:r>
            <a:r>
              <a:rPr lang="en-US" sz="2400" dirty="0" smtClean="0"/>
              <a:t>assurance</a:t>
            </a:r>
          </a:p>
          <a:p>
            <a:r>
              <a:rPr lang="en-US" sz="2400" dirty="0" smtClean="0"/>
              <a:t>Requirement for increased </a:t>
            </a:r>
            <a:r>
              <a:rPr lang="en-US" sz="2400" dirty="0"/>
              <a:t>protection of data</a:t>
            </a:r>
          </a:p>
          <a:p>
            <a:r>
              <a:rPr lang="en-US" sz="2400" dirty="0"/>
              <a:t>Growing involvement of Industry and </a:t>
            </a:r>
            <a:r>
              <a:rPr lang="en-US" sz="2400" dirty="0" smtClean="0"/>
              <a:t>SMEs</a:t>
            </a:r>
          </a:p>
          <a:p>
            <a:r>
              <a:rPr lang="en-US" sz="2400" i="1" dirty="0"/>
              <a:t>All this brings new threats and </a:t>
            </a:r>
            <a:r>
              <a:rPr lang="en-US" sz="2400" i="1" dirty="0" smtClean="0"/>
              <a:t>risks</a:t>
            </a:r>
          </a:p>
          <a:p>
            <a:r>
              <a:rPr lang="en-US" sz="2400" dirty="0"/>
              <a:t>Security teams need to </a:t>
            </a:r>
            <a:r>
              <a:rPr lang="en-US" sz="2400" dirty="0" smtClean="0"/>
              <a:t>adapt</a:t>
            </a:r>
          </a:p>
          <a:p>
            <a:pPr lvl="1"/>
            <a:r>
              <a:rPr lang="en-US" sz="2000" dirty="0" smtClean="0"/>
              <a:t>Working together makes excellent sense</a:t>
            </a:r>
            <a:endParaRPr lang="en-US" sz="2000" dirty="0"/>
          </a:p>
          <a:p>
            <a:endParaRPr lang="en-US" sz="2400" dirty="0"/>
          </a:p>
          <a:p>
            <a:pPr marL="0" indent="0">
              <a:buNone/>
            </a:pPr>
            <a:endParaRPr lang="en-US" sz="22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5 Dec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Security - D Kelsey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2D41-CDC5-094E-A505-3906112E7E5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815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</a:t>
            </a:r>
            <a:r>
              <a:rPr lang="en-US" dirty="0" smtClean="0"/>
              <a:t>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We wish to build on our </a:t>
            </a:r>
            <a:r>
              <a:rPr lang="en-US" sz="2800" dirty="0" smtClean="0"/>
              <a:t>strengths</a:t>
            </a:r>
          </a:p>
          <a:p>
            <a:pPr lvl="1"/>
            <a:r>
              <a:rPr lang="en-US" sz="2400" dirty="0"/>
              <a:t>Continue to provide vital resource to </a:t>
            </a:r>
            <a:r>
              <a:rPr lang="en-US" sz="2400" dirty="0" smtClean="0"/>
              <a:t>NGIs </a:t>
            </a:r>
            <a:r>
              <a:rPr lang="en-US" sz="2400" dirty="0"/>
              <a:t>&amp; </a:t>
            </a:r>
            <a:r>
              <a:rPr lang="en-US" sz="2400" dirty="0" smtClean="0"/>
              <a:t>sites</a:t>
            </a:r>
            <a:endParaRPr lang="en-US" sz="2400" dirty="0"/>
          </a:p>
          <a:p>
            <a:pPr lvl="1"/>
            <a:r>
              <a:rPr lang="en-US" sz="2400" dirty="0" smtClean="0"/>
              <a:t>Continue </a:t>
            </a:r>
            <a:r>
              <a:rPr lang="en-US" sz="2400" dirty="0" smtClean="0"/>
              <a:t>all activities and improve them</a:t>
            </a:r>
          </a:p>
          <a:p>
            <a:pPr lvl="1"/>
            <a:r>
              <a:rPr lang="en-US" sz="2400" dirty="0" smtClean="0"/>
              <a:t>Collaborate more</a:t>
            </a:r>
          </a:p>
          <a:p>
            <a:r>
              <a:rPr lang="en-US" sz="2800" dirty="0" smtClean="0"/>
              <a:t>Growing </a:t>
            </a:r>
            <a:r>
              <a:rPr lang="en-US" sz="2800" dirty="0" smtClean="0"/>
              <a:t>need for </a:t>
            </a:r>
            <a:r>
              <a:rPr lang="en-US" sz="2800" dirty="0" smtClean="0"/>
              <a:t>provision of consultancy, training </a:t>
            </a:r>
            <a:r>
              <a:rPr lang="en-US" sz="2800" dirty="0" smtClean="0"/>
              <a:t>and dissemination of best practice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5 Dec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Security - D Kelsey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2D41-CDC5-094E-A505-3906112E7E5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233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</a:t>
            </a:r>
            <a:r>
              <a:rPr lang="en-US" dirty="0" smtClean="0"/>
              <a:t>uture plans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Central funding to date has not been available for all current activities</a:t>
            </a:r>
          </a:p>
          <a:p>
            <a:pPr lvl="1"/>
            <a:r>
              <a:rPr lang="en-US" sz="2400" dirty="0" smtClean="0"/>
              <a:t>We would like to have done more</a:t>
            </a:r>
          </a:p>
          <a:p>
            <a:r>
              <a:rPr lang="en-US" sz="2800" dirty="0" smtClean="0"/>
              <a:t>Need to assess how to </a:t>
            </a:r>
            <a:r>
              <a:rPr lang="en-US" sz="2800" dirty="0" smtClean="0"/>
              <a:t>expand our portfolio of our security </a:t>
            </a:r>
            <a:r>
              <a:rPr lang="en-US" sz="2800" dirty="0" smtClean="0"/>
              <a:t>services and </a:t>
            </a:r>
            <a:r>
              <a:rPr lang="en-US" sz="2800" dirty="0" smtClean="0"/>
              <a:t>their sustainability</a:t>
            </a:r>
            <a:endParaRPr lang="en-US" sz="2800" dirty="0" smtClean="0"/>
          </a:p>
          <a:p>
            <a:pPr lvl="1"/>
            <a:r>
              <a:rPr lang="en-US" sz="2400" dirty="0" smtClean="0"/>
              <a:t>Explicit funding, payment for services, contributed </a:t>
            </a:r>
            <a:r>
              <a:rPr lang="en-US" sz="2400" dirty="0" smtClean="0"/>
              <a:t>effort by partners</a:t>
            </a:r>
            <a:endParaRPr lang="en-US" sz="2400" dirty="0" smtClean="0"/>
          </a:p>
          <a:p>
            <a:r>
              <a:rPr lang="en-US" sz="2800" i="1" dirty="0" smtClean="0"/>
              <a:t>A Distributed Competence Centre</a:t>
            </a:r>
          </a:p>
          <a:p>
            <a:pPr lvl="1"/>
            <a:r>
              <a:rPr lang="en-US" sz="2400" dirty="0" smtClean="0"/>
              <a:t>A </a:t>
            </a:r>
            <a:r>
              <a:rPr lang="en-US" sz="2400" dirty="0" smtClean="0"/>
              <a:t>Virtual Security Centre of </a:t>
            </a:r>
            <a:r>
              <a:rPr lang="en-US" sz="2400" dirty="0" smtClean="0"/>
              <a:t>Excellence?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5 Dec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Security - D Kelsey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2D41-CDC5-094E-A505-3906112E7E5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92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Security </a:t>
            </a:r>
            <a:r>
              <a:rPr lang="en-US" dirty="0" smtClean="0"/>
              <a:t>Centre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i="1" dirty="0" smtClean="0"/>
              <a:t>Security as a Service</a:t>
            </a:r>
          </a:p>
          <a:p>
            <a:r>
              <a:rPr lang="en-US" sz="2000" dirty="0" smtClean="0"/>
              <a:t>Collaborative activity open to any EU compute and data e-</a:t>
            </a:r>
            <a:r>
              <a:rPr lang="en-US" sz="2000" dirty="0" smtClean="0"/>
              <a:t>Infrastructure</a:t>
            </a:r>
            <a:endParaRPr lang="en-US" sz="2000" dirty="0" smtClean="0"/>
          </a:p>
          <a:p>
            <a:pPr lvl="1"/>
            <a:r>
              <a:rPr lang="en-US" sz="1800" dirty="0" smtClean="0"/>
              <a:t>EGI, PRACE, EUDAT, WLCG, </a:t>
            </a:r>
            <a:r>
              <a:rPr lang="en-US" sz="1800" dirty="0" err="1" smtClean="0"/>
              <a:t>NeIC</a:t>
            </a:r>
            <a:r>
              <a:rPr lang="en-US" sz="1800" dirty="0" smtClean="0"/>
              <a:t>, Fortissimo,…</a:t>
            </a:r>
          </a:p>
          <a:p>
            <a:r>
              <a:rPr lang="en-US" sz="2000" dirty="0" smtClean="0"/>
              <a:t>Interoperation with others</a:t>
            </a:r>
          </a:p>
          <a:p>
            <a:pPr lvl="1"/>
            <a:r>
              <a:rPr lang="en-US" sz="1800" dirty="0" smtClean="0"/>
              <a:t>XSEDE, </a:t>
            </a:r>
            <a:r>
              <a:rPr lang="en-US" sz="1800" dirty="0" smtClean="0"/>
              <a:t>CHAIN-REDS, </a:t>
            </a:r>
            <a:r>
              <a:rPr lang="en-US" sz="1800" dirty="0" smtClean="0"/>
              <a:t>IGTF, </a:t>
            </a:r>
            <a:r>
              <a:rPr lang="en-US" sz="1800" dirty="0" smtClean="0"/>
              <a:t>REFEDS, FIM4R, TF-CSIRT, …</a:t>
            </a:r>
            <a:endParaRPr lang="en-US" sz="1800" dirty="0" smtClean="0"/>
          </a:p>
          <a:p>
            <a:r>
              <a:rPr lang="en-US" sz="2000" b="1" dirty="0" smtClean="0"/>
              <a:t>Daily Security Operations</a:t>
            </a:r>
            <a:r>
              <a:rPr lang="en-US" sz="2000" dirty="0" smtClean="0"/>
              <a:t>: Monitoring, Incident Response, Vulnerability Response, maintaining </a:t>
            </a:r>
            <a:r>
              <a:rPr lang="en-US" sz="2000" dirty="0" smtClean="0"/>
              <a:t>security tools/infrastructure</a:t>
            </a:r>
            <a:endParaRPr lang="en-US" sz="2000" dirty="0" smtClean="0"/>
          </a:p>
          <a:p>
            <a:r>
              <a:rPr lang="en-US" sz="2000" b="1" dirty="0" smtClean="0"/>
              <a:t>Consultancy</a:t>
            </a:r>
            <a:r>
              <a:rPr lang="en-US" sz="2000" dirty="0" smtClean="0"/>
              <a:t>: </a:t>
            </a:r>
            <a:r>
              <a:rPr lang="en-US" sz="2000" dirty="0"/>
              <a:t>forensic </a:t>
            </a:r>
            <a:r>
              <a:rPr lang="en-US" sz="2000" dirty="0" smtClean="0"/>
              <a:t>analysis, defining best practice, training and certification, development of monitoring, policies and procedures, risk assessment, vulnerability assessment, SSC, partner certification, development of security tools and infrastructure, federated identity management policy requirements  </a:t>
            </a:r>
          </a:p>
          <a:p>
            <a:pPr marL="0" indent="0">
              <a:buNone/>
            </a:pPr>
            <a:endParaRPr lang="en-US" sz="28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5 Dec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Security - D Kelsey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2D41-CDC5-094E-A505-3906112E7E5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08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-Slide-Template_v4">
  <a:themeElements>
    <a:clrScheme name="EGI">
      <a:dk1>
        <a:srgbClr val="000000"/>
      </a:dk1>
      <a:lt1>
        <a:srgbClr val="FFFFFF"/>
      </a:lt1>
      <a:dk2>
        <a:srgbClr val="0067B1"/>
      </a:dk2>
      <a:lt2>
        <a:srgbClr val="999999"/>
      </a:lt2>
      <a:accent1>
        <a:srgbClr val="0067B1"/>
      </a:accent1>
      <a:accent2>
        <a:srgbClr val="C87100"/>
      </a:accent2>
      <a:accent3>
        <a:srgbClr val="4C4C4C"/>
      </a:accent3>
      <a:accent4>
        <a:srgbClr val="808080"/>
      </a:accent4>
      <a:accent5>
        <a:srgbClr val="999999"/>
      </a:accent5>
      <a:accent6>
        <a:srgbClr val="B3B3B3"/>
      </a:accent6>
      <a:hlink>
        <a:srgbClr val="000000"/>
      </a:hlink>
      <a:folHlink>
        <a:srgbClr val="00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EGI-InSPIRE-Slide-Template_v4.pot</Template>
  <TotalTime>1557</TotalTime>
  <Words>688</Words>
  <Application>Microsoft Macintosh PowerPoint</Application>
  <PresentationFormat>On-screen Show (4:3)</PresentationFormat>
  <Paragraphs>137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EGI-InSPIRE-Slide-Template_v4</vt:lpstr>
      <vt:lpstr>Security activities and tools for collaborating e-Infrastructures Horizon 2020 Workshop Amsterdam, 5 Dec 2013</vt:lpstr>
      <vt:lpstr>Overview</vt:lpstr>
      <vt:lpstr>EGI Security today</vt:lpstr>
      <vt:lpstr>Security today for e-Infrastructures</vt:lpstr>
      <vt:lpstr>Why should we collaborate with other e-Infrastructures?</vt:lpstr>
      <vt:lpstr>Changing landscape</vt:lpstr>
      <vt:lpstr>Future plans</vt:lpstr>
      <vt:lpstr>Future plans (2)</vt:lpstr>
      <vt:lpstr>Distributed Security Centre</vt:lpstr>
      <vt:lpstr>Benefits</vt:lpstr>
      <vt:lpstr>Funding options</vt:lpstr>
      <vt:lpstr>Summary</vt:lpstr>
      <vt:lpstr>PowerPoint Presentation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EGI-InSPIRE Project Office</dc:creator>
  <cp:lastModifiedBy>David Kelsey</cp:lastModifiedBy>
  <cp:revision>53</cp:revision>
  <dcterms:created xsi:type="dcterms:W3CDTF">2010-09-03T12:01:03Z</dcterms:created>
  <dcterms:modified xsi:type="dcterms:W3CDTF">2013-12-05T09:52:03Z</dcterms:modified>
</cp:coreProperties>
</file>