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TCB 22-10-2013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/>
              <a:t>T. Ferrari/EGI.eu</a:t>
            </a:r>
            <a:endParaRPr lang="en-GB" sz="2800" dirty="0"/>
          </a:p>
          <a:p>
            <a:r>
              <a:rPr lang="en-GB" sz="2400" dirty="0" smtClean="0"/>
              <a:t>EGI-InSPIRE Project Director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10/22/2013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requirements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896544"/>
          </a:xfrm>
        </p:spPr>
        <p:txBody>
          <a:bodyPr/>
          <a:lstStyle/>
          <a:p>
            <a:r>
              <a:rPr lang="en-US" sz="2400" dirty="0" smtClean="0"/>
              <a:t>Integration of GPGPUs to make them accessible through the Grid</a:t>
            </a:r>
          </a:p>
          <a:p>
            <a:r>
              <a:rPr lang="en-US" sz="2400" dirty="0" smtClean="0"/>
              <a:t>Accounting</a:t>
            </a:r>
          </a:p>
          <a:p>
            <a:pPr lvl="1"/>
            <a:r>
              <a:rPr lang="en-US" sz="2000" dirty="0" smtClean="0"/>
              <a:t>Extensions for handling users submitting through robot certificates</a:t>
            </a:r>
          </a:p>
          <a:p>
            <a:pPr lvl="1"/>
            <a:r>
              <a:rPr lang="en-US" sz="2000" dirty="0" smtClean="0"/>
              <a:t>Accounting of failed jobs</a:t>
            </a:r>
          </a:p>
          <a:p>
            <a:pPr lvl="1"/>
            <a:r>
              <a:rPr lang="en-US" sz="2000" dirty="0" smtClean="0"/>
              <a:t>Support of pay per use</a:t>
            </a:r>
          </a:p>
          <a:p>
            <a:r>
              <a:rPr lang="en-US" sz="2400" dirty="0" smtClean="0"/>
              <a:t>AAI – federated identity provisioning</a:t>
            </a:r>
          </a:p>
          <a:p>
            <a:r>
              <a:rPr lang="en-US" sz="2400" dirty="0" smtClean="0"/>
              <a:t>Coupling of HTC-HPC</a:t>
            </a:r>
          </a:p>
          <a:p>
            <a:pPr lvl="1"/>
            <a:r>
              <a:rPr lang="en-US" sz="2000" dirty="0" smtClean="0"/>
              <a:t>Resource reservation</a:t>
            </a:r>
          </a:p>
          <a:p>
            <a:pPr lvl="1"/>
            <a:r>
              <a:rPr lang="en-US" sz="2000" dirty="0" smtClean="0"/>
              <a:t>Common interfaces</a:t>
            </a:r>
            <a:r>
              <a:rPr lang="en-US" sz="2000" dirty="0"/>
              <a:t>:</a:t>
            </a:r>
            <a:r>
              <a:rPr lang="en-US" sz="2000" dirty="0" smtClean="0"/>
              <a:t> future of EES? </a:t>
            </a:r>
          </a:p>
          <a:p>
            <a:pPr lvl="1"/>
            <a:r>
              <a:rPr lang="en-US" sz="2000" dirty="0" smtClean="0"/>
              <a:t>XSEDE and PRACE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10/22/2013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669979"/>
          </a:xfrm>
        </p:spPr>
        <p:txBody>
          <a:bodyPr/>
          <a:lstStyle/>
          <a:p>
            <a:r>
              <a:rPr lang="en-GB" sz="2000" dirty="0"/>
              <a:t>Data </a:t>
            </a:r>
            <a:r>
              <a:rPr lang="en-GB" sz="2000" dirty="0" smtClean="0"/>
              <a:t>federation</a:t>
            </a:r>
          </a:p>
          <a:p>
            <a:pPr lvl="1"/>
            <a:r>
              <a:rPr lang="en-GB" sz="1800" dirty="0" smtClean="0"/>
              <a:t>Multi-sites indexing, </a:t>
            </a:r>
            <a:r>
              <a:rPr lang="en-GB" sz="1800" dirty="0"/>
              <a:t>metadata, search </a:t>
            </a:r>
            <a:r>
              <a:rPr lang="en-GB" sz="1800" dirty="0" smtClean="0"/>
              <a:t>capabilities</a:t>
            </a:r>
          </a:p>
          <a:p>
            <a:pPr lvl="2"/>
            <a:r>
              <a:rPr lang="en-GB" sz="1600" dirty="0" err="1" smtClean="0"/>
              <a:t>iRODS</a:t>
            </a:r>
            <a:r>
              <a:rPr lang="en-GB" sz="1600" dirty="0" smtClean="0"/>
              <a:t>, SRM plugin</a:t>
            </a:r>
            <a:endParaRPr lang="en-GB" sz="1600" dirty="0"/>
          </a:p>
          <a:p>
            <a:pPr lvl="1"/>
            <a:r>
              <a:rPr lang="en-GB" sz="1800" dirty="0" smtClean="0"/>
              <a:t>Data download from data repositories rather than site-site transfers</a:t>
            </a:r>
          </a:p>
          <a:p>
            <a:pPr lvl="1"/>
            <a:r>
              <a:rPr lang="en-GB" sz="1800" dirty="0" smtClean="0"/>
              <a:t>Data interoperability with other infrastructures and middleware</a:t>
            </a:r>
          </a:p>
          <a:p>
            <a:r>
              <a:rPr lang="en-GB" sz="2000" dirty="0"/>
              <a:t>Data sharing </a:t>
            </a:r>
            <a:endParaRPr lang="en-GB" sz="2000" dirty="0" smtClean="0"/>
          </a:p>
          <a:p>
            <a:r>
              <a:rPr lang="en-GB" sz="2000" dirty="0" smtClean="0"/>
              <a:t>Persistent </a:t>
            </a:r>
            <a:r>
              <a:rPr lang="en-GB" sz="2000" dirty="0"/>
              <a:t>storage and file identification </a:t>
            </a:r>
            <a:r>
              <a:rPr lang="en-GB" sz="2000" dirty="0" smtClean="0"/>
              <a:t>(</a:t>
            </a:r>
            <a:r>
              <a:rPr lang="en-GB" sz="2000" dirty="0" err="1" smtClean="0"/>
              <a:t>Xenodo</a:t>
            </a:r>
            <a:r>
              <a:rPr lang="en-GB" sz="2000" dirty="0" smtClean="0"/>
              <a:t>/</a:t>
            </a:r>
            <a:r>
              <a:rPr lang="en-GB" sz="2000" dirty="0" err="1" smtClean="0"/>
              <a:t>WeNMR</a:t>
            </a:r>
            <a:r>
              <a:rPr lang="en-GB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Storage </a:t>
            </a:r>
            <a:r>
              <a:rPr lang="en-US" sz="2000" dirty="0"/>
              <a:t>for </a:t>
            </a:r>
            <a:r>
              <a:rPr lang="en-US" sz="2000" dirty="0" smtClean="0"/>
              <a:t>data sharing </a:t>
            </a:r>
            <a:r>
              <a:rPr lang="en-GB" sz="2000" dirty="0"/>
              <a:t>à la </a:t>
            </a:r>
            <a:r>
              <a:rPr lang="en-GB" sz="2000" dirty="0" err="1"/>
              <a:t>Dropbox</a:t>
            </a:r>
            <a:r>
              <a:rPr lang="en-GB" sz="2000" dirty="0"/>
              <a:t> (without the need for X509 certificates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Storage of data providing confidential information</a:t>
            </a:r>
            <a:endParaRPr lang="en-US" sz="2000" dirty="0" smtClean="0"/>
          </a:p>
          <a:p>
            <a:r>
              <a:rPr lang="en-US" sz="2000" dirty="0" smtClean="0"/>
              <a:t>Continued support </a:t>
            </a:r>
            <a:r>
              <a:rPr lang="en-US" sz="2000" dirty="0"/>
              <a:t>of </a:t>
            </a:r>
            <a:r>
              <a:rPr lang="en-US" sz="2000" dirty="0" smtClean="0"/>
              <a:t>http/</a:t>
            </a:r>
            <a:r>
              <a:rPr lang="en-US" sz="2000" dirty="0" err="1" smtClean="0"/>
              <a:t>WEBDav</a:t>
            </a:r>
            <a:endParaRPr lang="en-US" sz="2000" dirty="0" smtClean="0"/>
          </a:p>
          <a:p>
            <a:r>
              <a:rPr lang="en-US" sz="2000" dirty="0" smtClean="0"/>
              <a:t>(ENVRI) Data pipeline from distributed data generators to storage and use</a:t>
            </a:r>
          </a:p>
          <a:p>
            <a:pPr lvl="1"/>
            <a:r>
              <a:rPr lang="en-US" sz="1600" dirty="0" smtClean="0"/>
              <a:t>PIDs for environmental data, metadata, provenance and reproducibility, data quality control, real time data streaming </a:t>
            </a:r>
            <a:endParaRPr lang="en-US" sz="1600" dirty="0"/>
          </a:p>
          <a:p>
            <a:endParaRPr lang="en-US" sz="2400" dirty="0"/>
          </a:p>
          <a:p>
            <a:pPr lvl="1"/>
            <a:endParaRPr lang="en-GB" sz="18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74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Basic Infrastructure as a Service completed / known</a:t>
            </a:r>
          </a:p>
          <a:p>
            <a:pPr lvl="1"/>
            <a:r>
              <a:rPr lang="en-US" sz="2000" dirty="0" err="1" smtClean="0"/>
              <a:t>Utilisation</a:t>
            </a:r>
            <a:r>
              <a:rPr lang="en-US" sz="2000" dirty="0" smtClean="0"/>
              <a:t> of open standards essential to promote open transparent market between providers</a:t>
            </a:r>
          </a:p>
          <a:p>
            <a:pPr lvl="1"/>
            <a:r>
              <a:rPr lang="en-US" sz="2000" dirty="0" smtClean="0"/>
              <a:t>Introduction into the market of multiple tiers of technology providers, cloud, brokers, marketplaces etc.</a:t>
            </a:r>
          </a:p>
          <a:p>
            <a:r>
              <a:rPr lang="en-US" sz="2400" dirty="0" smtClean="0"/>
              <a:t>Value added services are the key </a:t>
            </a:r>
            <a:r>
              <a:rPr lang="en-US" sz="2400" dirty="0" smtClean="0">
                <a:sym typeface="Wingdings"/>
              </a:rPr>
              <a:t> EGI CLIP!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Resource consumption plans</a:t>
            </a:r>
          </a:p>
          <a:p>
            <a:pPr lvl="1"/>
            <a:r>
              <a:rPr lang="en-US" sz="2000" b="1" dirty="0" smtClean="0"/>
              <a:t>Pay-as-you-go service:</a:t>
            </a:r>
            <a:r>
              <a:rPr lang="en-US" sz="2000" dirty="0" smtClean="0"/>
              <a:t> on demand resource consumption</a:t>
            </a:r>
          </a:p>
          <a:p>
            <a:pPr lvl="1"/>
            <a:r>
              <a:rPr lang="en-US" sz="2000" b="1" dirty="0" smtClean="0"/>
              <a:t>Wholesale service:</a:t>
            </a:r>
            <a:r>
              <a:rPr lang="en-US" sz="2000" dirty="0" smtClean="0"/>
              <a:t> Wholesale pricing for agreed resource provisions (including overdraft?), excess consumption priced as pay-as-you-go</a:t>
            </a:r>
          </a:p>
          <a:p>
            <a:pPr lvl="1"/>
            <a:r>
              <a:rPr lang="en-US" sz="2000" b="1" dirty="0" smtClean="0"/>
              <a:t>Reserved-resources service:</a:t>
            </a:r>
            <a:r>
              <a:rPr lang="en-US" sz="2000" dirty="0" smtClean="0"/>
              <a:t> Flat-fee resources up to a certain limit. No excess consumption.</a:t>
            </a:r>
          </a:p>
          <a:p>
            <a:pPr lvl="1"/>
            <a:r>
              <a:rPr lang="en-US" sz="2000" dirty="0" smtClean="0"/>
              <a:t>SLA-based service consumption with tiers</a:t>
            </a:r>
          </a:p>
          <a:p>
            <a:pPr lvl="2"/>
            <a:r>
              <a:rPr lang="en-US" sz="1600" dirty="0" smtClean="0"/>
              <a:t>Base level of expectation of service type and level of support</a:t>
            </a:r>
          </a:p>
          <a:p>
            <a:pPr lvl="2"/>
            <a:r>
              <a:rPr lang="en-US" sz="1600" dirty="0" smtClean="0"/>
              <a:t>Resource provider dependent above this level and for more advanced features</a:t>
            </a:r>
          </a:p>
          <a:p>
            <a:pPr lvl="2"/>
            <a:r>
              <a:rPr lang="en-US" sz="1600" dirty="0" smtClean="0"/>
              <a:t>Investigation of compensation for SLA violations</a:t>
            </a:r>
            <a:endParaRPr lang="en-US" sz="1600" dirty="0"/>
          </a:p>
          <a:p>
            <a:pPr lvl="2"/>
            <a:endParaRPr lang="en-US" sz="2400" dirty="0" smtClean="0"/>
          </a:p>
          <a:p>
            <a:r>
              <a:rPr lang="en-US" sz="2400" dirty="0" smtClean="0"/>
              <a:t>Advanced Cloud storage (</a:t>
            </a:r>
            <a:r>
              <a:rPr lang="en-US" sz="2400" dirty="0" smtClean="0">
                <a:sym typeface="Wingdings"/>
              </a:rPr>
              <a:t> SLAs)</a:t>
            </a:r>
          </a:p>
          <a:p>
            <a:pPr lvl="1"/>
            <a:r>
              <a:rPr lang="en-US" sz="2000" dirty="0" smtClean="0">
                <a:sym typeface="Wingdings"/>
              </a:rPr>
              <a:t>Available under Pay-as-you-go, Wholesale &amp; Reserved-resources plans</a:t>
            </a:r>
          </a:p>
          <a:p>
            <a:pPr lvl="1"/>
            <a:r>
              <a:rPr lang="en-US" sz="2000" dirty="0" smtClean="0">
                <a:sym typeface="Wingdings"/>
              </a:rPr>
              <a:t>Make extensive use of CDMI features</a:t>
            </a:r>
          </a:p>
          <a:p>
            <a:pPr lvl="1"/>
            <a:r>
              <a:rPr lang="en-US" sz="2000" dirty="0" smtClean="0">
                <a:sym typeface="Wingdings"/>
              </a:rPr>
              <a:t>Cloud object storage for preservation &amp; archiving (off-line data)</a:t>
            </a:r>
          </a:p>
          <a:p>
            <a:pPr lvl="1"/>
            <a:r>
              <a:rPr lang="en-US" sz="2000" dirty="0" smtClean="0">
                <a:sym typeface="Wingdings"/>
              </a:rPr>
              <a:t>Cloud object storage for research (online data, actively used)</a:t>
            </a:r>
          </a:p>
          <a:p>
            <a:pPr lvl="1"/>
            <a:r>
              <a:rPr lang="en-US" sz="2000" dirty="0" smtClean="0">
                <a:sym typeface="Wingdings"/>
              </a:rPr>
              <a:t>Cloud block storage (local resource </a:t>
            </a:r>
            <a:r>
              <a:rPr lang="en-US" sz="2000" dirty="0" err="1" smtClean="0">
                <a:sym typeface="Wingdings"/>
              </a:rPr>
              <a:t>centre</a:t>
            </a:r>
            <a:r>
              <a:rPr lang="en-US" sz="2000" dirty="0" smtClean="0">
                <a:sym typeface="Wingdings"/>
              </a:rPr>
              <a:t> only)</a:t>
            </a:r>
          </a:p>
          <a:p>
            <a:pPr lvl="1"/>
            <a:r>
              <a:rPr lang="en-US" sz="2000" dirty="0" smtClean="0"/>
              <a:t>Challenge</a:t>
            </a:r>
            <a:r>
              <a:rPr lang="en-US" sz="2000" dirty="0"/>
              <a:t>: Expand services across resource providers</a:t>
            </a:r>
            <a:r>
              <a:rPr lang="en-US" sz="2000" dirty="0" smtClean="0"/>
              <a:t>!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952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Enabling services for VREs</a:t>
            </a:r>
          </a:p>
          <a:p>
            <a:pPr lvl="1"/>
            <a:r>
              <a:rPr lang="en-US" sz="2000" dirty="0"/>
              <a:t>Payload queue services (e.g. </a:t>
            </a:r>
            <a:r>
              <a:rPr lang="en-US" sz="2000" dirty="0" err="1"/>
              <a:t>SURFsara</a:t>
            </a:r>
            <a:r>
              <a:rPr lang="en-US" sz="2000" dirty="0"/>
              <a:t> </a:t>
            </a:r>
            <a:r>
              <a:rPr lang="en-US" sz="2000" dirty="0" err="1"/>
              <a:t>ToPoS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Simple VO dashboard</a:t>
            </a:r>
          </a:p>
          <a:p>
            <a:pPr lvl="1"/>
            <a:r>
              <a:rPr lang="en-US" sz="2000" dirty="0"/>
              <a:t>Messaging as a Service</a:t>
            </a:r>
          </a:p>
          <a:p>
            <a:pPr lvl="1"/>
            <a:r>
              <a:rPr lang="en-US" sz="2000" dirty="0"/>
              <a:t>Consultancy / </a:t>
            </a:r>
            <a:r>
              <a:rPr lang="en-US" sz="2000" dirty="0" err="1"/>
              <a:t>Centres</a:t>
            </a:r>
            <a:r>
              <a:rPr lang="en-US" sz="2000" dirty="0"/>
              <a:t> of excellence</a:t>
            </a:r>
          </a:p>
          <a:p>
            <a:pPr lvl="2"/>
            <a:r>
              <a:rPr lang="en-US" sz="1600" dirty="0"/>
              <a:t>Expand on the Cloud Capabilities mini project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Cloud security</a:t>
            </a:r>
          </a:p>
          <a:p>
            <a:pPr lvl="1"/>
            <a:r>
              <a:rPr lang="en-US" sz="2000" dirty="0"/>
              <a:t>Operational security (pen tests, CMF vulnerability </a:t>
            </a:r>
            <a:r>
              <a:rPr lang="en-US" sz="2000" dirty="0" smtClean="0"/>
              <a:t>management</a:t>
            </a:r>
          </a:p>
          <a:p>
            <a:pPr lvl="1"/>
            <a:r>
              <a:rPr lang="en-US" sz="2000"/>
              <a:t>A</a:t>
            </a:r>
            <a:r>
              <a:rPr lang="en-US" sz="2000" smtClean="0"/>
              <a:t>vailability </a:t>
            </a:r>
            <a:r>
              <a:rPr lang="en-US" sz="2000" dirty="0" smtClean="0"/>
              <a:t>of advanced security features as outputs from various EC and national projects (e.g. </a:t>
            </a:r>
            <a:r>
              <a:rPr lang="en-US" sz="2000" dirty="0" err="1" smtClean="0"/>
              <a:t>Tclouds</a:t>
            </a:r>
            <a:r>
              <a:rPr lang="en-US" sz="2000" dirty="0" smtClean="0"/>
              <a:t>, </a:t>
            </a:r>
            <a:r>
              <a:rPr lang="en-US" sz="2000" dirty="0" err="1" smtClean="0"/>
              <a:t>myTrustedcloud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/>
              <a:t>Data privacy, data protection, etc.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Cloud Networking as a Service</a:t>
            </a:r>
          </a:p>
          <a:p>
            <a:pPr lvl="1"/>
            <a:r>
              <a:rPr lang="en-US" sz="2000" dirty="0" smtClean="0"/>
              <a:t>Added value here is across resource providers!</a:t>
            </a:r>
          </a:p>
          <a:p>
            <a:pPr lvl="1"/>
            <a:r>
              <a:rPr lang="en-US" sz="2000" dirty="0"/>
              <a:t>IP address leases are resources; assign IP pools to VOs</a:t>
            </a:r>
          </a:p>
          <a:p>
            <a:pPr lvl="1"/>
            <a:r>
              <a:rPr lang="en-US" sz="2000" dirty="0" smtClean="0"/>
              <a:t>DNS/DHCP services for user communities</a:t>
            </a:r>
          </a:p>
          <a:p>
            <a:pPr lvl="1"/>
            <a:r>
              <a:rPr lang="en-US" sz="2000" dirty="0" smtClean="0"/>
              <a:t>VPN as a service building on </a:t>
            </a:r>
            <a:r>
              <a:rPr lang="en-US" sz="2000" dirty="0" err="1" smtClean="0"/>
              <a:t>recognised</a:t>
            </a:r>
            <a:r>
              <a:rPr lang="en-US" sz="2000" dirty="0" smtClean="0"/>
              <a:t> standards being developed</a:t>
            </a:r>
          </a:p>
          <a:p>
            <a:pPr lvl="1"/>
            <a:r>
              <a:rPr lang="en-US" sz="2000" dirty="0" err="1" smtClean="0"/>
              <a:t>Lightpath</a:t>
            </a:r>
            <a:r>
              <a:rPr lang="en-US" sz="2000" dirty="0" smtClean="0"/>
              <a:t> / dedicated trunks as a service (and linked into VPN?)</a:t>
            </a:r>
          </a:p>
        </p:txBody>
      </p:sp>
    </p:spTree>
    <p:extLst>
      <p:ext uri="{BB962C8B-B14F-4D97-AF65-F5344CB8AC3E}">
        <p14:creationId xmlns:p14="http://schemas.microsoft.com/office/powerpoint/2010/main" val="42882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 H2020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741987"/>
          </a:xfrm>
        </p:spPr>
        <p:txBody>
          <a:bodyPr/>
          <a:lstStyle/>
          <a:p>
            <a:r>
              <a:rPr lang="en-GB" dirty="0" smtClean="0"/>
              <a:t>ICT LEIT Call</a:t>
            </a:r>
            <a:r>
              <a:rPr lang="en-GB" dirty="0"/>
              <a:t>: Information and Communication </a:t>
            </a:r>
            <a:r>
              <a:rPr lang="en-GB" dirty="0" smtClean="0"/>
              <a:t>Technologies</a:t>
            </a:r>
          </a:p>
          <a:p>
            <a:pPr lvl="1"/>
            <a:r>
              <a:rPr lang="en-GB" dirty="0" smtClean="0"/>
              <a:t>Challenge 3. Advanced cloud infrastructures and services</a:t>
            </a:r>
          </a:p>
          <a:p>
            <a:pPr lvl="2"/>
            <a:r>
              <a:rPr lang="en-GB" dirty="0" smtClean="0"/>
              <a:t>Automated service composition, cloud security…</a:t>
            </a:r>
          </a:p>
          <a:p>
            <a:pPr lvl="1"/>
            <a:r>
              <a:rPr lang="en-GB" dirty="0" smtClean="0"/>
              <a:t>Challenge 4. Content technologies and information management</a:t>
            </a:r>
          </a:p>
          <a:p>
            <a:pPr lvl="2"/>
            <a:r>
              <a:rPr lang="en-GB" dirty="0" smtClean="0"/>
              <a:t>Big data – research </a:t>
            </a:r>
            <a:r>
              <a:rPr lang="en-GB" dirty="0" smtClean="0">
                <a:sym typeface="Wingdings" panose="05000000000000000000" pitchFamily="2" charset="2"/>
              </a:rPr>
              <a:t> very large scale data analytics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9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Opportunities </a:t>
            </a:r>
            <a:r>
              <a:rPr lang="en-GB" sz="4000" dirty="0" smtClean="0"/>
              <a:t>H2020 (</a:t>
            </a:r>
            <a:r>
              <a:rPr lang="en-GB" sz="4000" dirty="0" err="1" smtClean="0"/>
              <a:t>cont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Call 3 European research infrastructures</a:t>
            </a:r>
          </a:p>
          <a:p>
            <a:pPr lvl="1"/>
            <a:r>
              <a:rPr lang="en-GB" dirty="0" smtClean="0"/>
              <a:t>(2014) Topic 1: Managing preserving and computing with big research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(2014) Topic 5: Development and adoption of </a:t>
            </a:r>
            <a:r>
              <a:rPr lang="en-GB" smtClean="0"/>
              <a:t>PaaS </a:t>
            </a:r>
            <a:r>
              <a:rPr lang="en-GB" dirty="0" smtClean="0"/>
              <a:t>for access to heterogeneous resources</a:t>
            </a:r>
            <a:endParaRPr lang="en-GB" dirty="0" smtClean="0"/>
          </a:p>
          <a:p>
            <a:pPr lvl="1"/>
            <a:r>
              <a:rPr lang="en-GB" dirty="0" smtClean="0"/>
              <a:t>(2014) Topic 7: Core services across e-Infrastructures (AAI)</a:t>
            </a:r>
          </a:p>
          <a:p>
            <a:pPr lvl="1"/>
            <a:r>
              <a:rPr lang="en-GB" dirty="0" smtClean="0"/>
              <a:t>(2015) Topic 9: e-Infrastructures for virtual research environments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5060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309</TotalTime>
  <Words>583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TCB 22-10-2013</vt:lpstr>
      <vt:lpstr>Emerging requirements</vt:lpstr>
      <vt:lpstr>Data</vt:lpstr>
      <vt:lpstr>Cloud (1)</vt:lpstr>
      <vt:lpstr>Cloud (2)</vt:lpstr>
      <vt:lpstr>Opportunities H2020</vt:lpstr>
      <vt:lpstr>Opportunities H2020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20</cp:revision>
  <dcterms:created xsi:type="dcterms:W3CDTF">2013-10-22T08:15:01Z</dcterms:created>
  <dcterms:modified xsi:type="dcterms:W3CDTF">2013-10-22T14:34:05Z</dcterms:modified>
</cp:coreProperties>
</file>