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88" r:id="rId3"/>
    <p:sldId id="289" r:id="rId4"/>
    <p:sldId id="290" r:id="rId5"/>
    <p:sldId id="284" r:id="rId6"/>
    <p:sldId id="287" r:id="rId7"/>
    <p:sldId id="303" r:id="rId8"/>
    <p:sldId id="293" r:id="rId9"/>
    <p:sldId id="292" r:id="rId10"/>
    <p:sldId id="286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136" autoAdjust="0"/>
  </p:normalViewPr>
  <p:slideViewPr>
    <p:cSldViewPr>
      <p:cViewPr varScale="1">
        <p:scale>
          <a:sx n="66" d="100"/>
          <a:sy n="66" d="100"/>
        </p:scale>
        <p:origin x="1282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DEGISCO WP4 </a:t>
            </a:r>
            <a:fld id="{3A1D9FA1-2B60-4B78-ABF5-83DBD28BF260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483D-7541-4875-A443-3C4D9DEE90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1032-1119-4F9C-BEF6-850C7F985F64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649026-641F-43C5-92C2-F6BBA2A38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36018-2FC6-4229-97D6-9CD5085A1DC7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433A850-D53C-4135-ACC2-E6E2B8271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DEGISCO WP4 </a:t>
            </a:r>
            <a:fld id="{48FE816D-41FB-4A79-8DCF-DCDC23F01139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55BC-582B-45DE-A1E3-6FC3561162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32E61-3354-4ABD-B2B9-76AF705FC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2013.10.22.</a:t>
            </a:fld>
            <a:endParaRPr lang="hu-H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520259"/>
            <a:ext cx="561975" cy="365125"/>
          </a:xfrm>
          <a:prstGeom prst="rect">
            <a:avLst/>
          </a:prstGeom>
        </p:spPr>
        <p:txBody>
          <a:bodyPr/>
          <a:lstStyle/>
          <a:p>
            <a:fld id="{91C24862-0216-46ED-A9AA-928D4E2D7B87}" type="slidenum">
              <a:rPr lang="hu-H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8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se case archit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t>2013.10.22.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520259"/>
            <a:ext cx="561975" cy="365125"/>
          </a:xfrm>
          <a:prstGeom prst="rect">
            <a:avLst/>
          </a:prstGeom>
        </p:spPr>
        <p:txBody>
          <a:bodyPr/>
          <a:lstStyle/>
          <a:p>
            <a:fld id="{91C24862-0216-46ED-A9AA-928D4E2D7B87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928972" y="-459432"/>
            <a:ext cx="7233182" cy="1143000"/>
          </a:xfrm>
        </p:spPr>
        <p:txBody>
          <a:bodyPr/>
          <a:lstStyle>
            <a:lvl1pPr>
              <a:defRPr sz="4000"/>
            </a:lvl1pPr>
          </a:lstStyle>
          <a:p>
            <a:pPr>
              <a:defRPr/>
            </a:pPr>
            <a:r>
              <a:rPr lang="hu-HU" dirty="0" smtClean="0"/>
              <a:t>Extended u</a:t>
            </a:r>
            <a:r>
              <a:rPr lang="en-US" dirty="0" smtClean="0"/>
              <a:t>se case architecture</a:t>
            </a:r>
            <a:endParaRPr lang="en-GB" dirty="0" smtClean="0"/>
          </a:p>
        </p:txBody>
      </p:sp>
      <p:sp>
        <p:nvSpPr>
          <p:cNvPr id="6" name="Felhő 23"/>
          <p:cNvSpPr/>
          <p:nvPr userDrawn="1"/>
        </p:nvSpPr>
        <p:spPr>
          <a:xfrm>
            <a:off x="199376" y="1531938"/>
            <a:ext cx="3343672" cy="29173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438275" y="2754355"/>
            <a:ext cx="1143000" cy="1066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Portal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/>
          </a:p>
        </p:txBody>
      </p:sp>
      <p:sp>
        <p:nvSpPr>
          <p:cNvPr id="8" name="Felhő 23"/>
          <p:cNvSpPr/>
          <p:nvPr userDrawn="1"/>
        </p:nvSpPr>
        <p:spPr>
          <a:xfrm>
            <a:off x="3706440" y="1038058"/>
            <a:ext cx="4970016" cy="304323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9" name="Felhő 23"/>
          <p:cNvSpPr/>
          <p:nvPr userDrawn="1"/>
        </p:nvSpPr>
        <p:spPr>
          <a:xfrm>
            <a:off x="3698502" y="4347421"/>
            <a:ext cx="5218683" cy="2286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0" name="TextBox 10"/>
          <p:cNvSpPr txBox="1">
            <a:spLocks noChangeArrowheads="1"/>
          </p:cNvSpPr>
          <p:nvPr userDrawn="1"/>
        </p:nvSpPr>
        <p:spPr bwMode="auto">
          <a:xfrm>
            <a:off x="7493153" y="1679505"/>
            <a:ext cx="1530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hu-HU" dirty="0" smtClean="0"/>
              <a:t>CESNET Cloud</a:t>
            </a:r>
            <a:endParaRPr lang="en-GB" dirty="0" smtClean="0"/>
          </a:p>
        </p:txBody>
      </p:sp>
      <p:sp>
        <p:nvSpPr>
          <p:cNvPr id="11" name="TextBox 11"/>
          <p:cNvSpPr txBox="1">
            <a:spLocks noChangeArrowheads="1"/>
          </p:cNvSpPr>
          <p:nvPr userDrawn="1"/>
        </p:nvSpPr>
        <p:spPr bwMode="auto">
          <a:xfrm>
            <a:off x="7633391" y="4812026"/>
            <a:ext cx="15287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hu-HU" dirty="0" smtClean="0"/>
              <a:t>GWDG </a:t>
            </a:r>
            <a:br>
              <a:rPr lang="hu-HU" dirty="0" smtClean="0"/>
            </a:br>
            <a:r>
              <a:rPr lang="hu-HU" dirty="0" smtClean="0"/>
              <a:t>Cloud</a:t>
            </a:r>
            <a:endParaRPr lang="en-GB" dirty="0" smtClean="0"/>
          </a:p>
        </p:txBody>
      </p:sp>
      <p:cxnSp>
        <p:nvCxnSpPr>
          <p:cNvPr id="12" name="Straight Arrow Connector 11"/>
          <p:cNvCxnSpPr>
            <a:stCxn id="7" idx="3"/>
            <a:endCxn id="17" idx="1"/>
          </p:cNvCxnSpPr>
          <p:nvPr userDrawn="1"/>
        </p:nvCxnSpPr>
        <p:spPr>
          <a:xfrm flipV="1">
            <a:off x="2581275" y="2859236"/>
            <a:ext cx="1465429" cy="4285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3"/>
          <p:cNvSpPr txBox="1">
            <a:spLocks noChangeArrowheads="1"/>
          </p:cNvSpPr>
          <p:nvPr userDrawn="1"/>
        </p:nvSpPr>
        <p:spPr bwMode="auto">
          <a:xfrm>
            <a:off x="1148012" y="1993603"/>
            <a:ext cx="1838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SZTAKI Cloud</a:t>
            </a:r>
            <a:endParaRPr lang="en-GB" dirty="0" smtClean="0"/>
          </a:p>
        </p:txBody>
      </p:sp>
      <p:sp>
        <p:nvSpPr>
          <p:cNvPr id="17" name="Rectangle 16"/>
          <p:cNvSpPr/>
          <p:nvPr userDrawn="1"/>
        </p:nvSpPr>
        <p:spPr>
          <a:xfrm>
            <a:off x="4046704" y="2325836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DCI</a:t>
            </a:r>
            <a:r>
              <a:rPr lang="hu-HU" dirty="0">
                <a:solidFill>
                  <a:schemeClr val="tx1"/>
                </a:solidFill>
              </a:rPr>
              <a:t> Bridge / Glite UI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5979612" y="1460202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Glite VOMS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058011" y="4977084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Glite mCE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545932" y="4957021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BOINC server +client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5468408" y="2731724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Glite WMS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3884710" y="1268761"/>
            <a:ext cx="3608443" cy="5112568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0" dirty="0" smtClean="0">
                <a:solidFill>
                  <a:schemeClr val="accent5">
                    <a:lumMod val="50000"/>
                  </a:schemeClr>
                </a:solidFill>
              </a:rPr>
              <a:t>Virtual Private  network</a:t>
            </a:r>
            <a:endParaRPr lang="hu-HU" b="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1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 txBox="1">
            <a:spLocks/>
          </p:cNvSpPr>
          <p:nvPr/>
        </p:nvSpPr>
        <p:spPr>
          <a:xfrm>
            <a:off x="1195388" y="6381750"/>
            <a:ext cx="1763712" cy="365125"/>
          </a:xfrm>
          <a:prstGeom prst="rect">
            <a:avLst/>
          </a:prstGeom>
        </p:spPr>
        <p:txBody>
          <a:bodyPr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n-lt"/>
                <a:cs typeface="+mn-cs"/>
              </a:rPr>
              <a:t>IDGF-SP </a:t>
            </a:r>
            <a:r>
              <a:rPr lang="en-GB" sz="800" dirty="0" smtClean="0">
                <a:latin typeface="+mn-lt"/>
                <a:cs typeface="+mn-cs"/>
              </a:rPr>
              <a:t>17/09/2013</a:t>
            </a:r>
          </a:p>
        </p:txBody>
      </p:sp>
      <p:sp>
        <p:nvSpPr>
          <p:cNvPr id="5" name="Élőláb helye 4"/>
          <p:cNvSpPr txBox="1">
            <a:spLocks/>
          </p:cNvSpPr>
          <p:nvPr/>
        </p:nvSpPr>
        <p:spPr>
          <a:xfrm>
            <a:off x="3932238" y="6381750"/>
            <a:ext cx="223996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4CC3E19-0D5C-4673-9EB9-5E51F01020B1}" type="slidenum">
              <a:rPr lang="en-GB" sz="1050" smtClean="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 smtClean="0">
              <a:latin typeface="+mn-lt"/>
              <a:cs typeface="+mn-cs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763713" y="476250"/>
            <a:ext cx="6480175" cy="94138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763713" y="1700213"/>
            <a:ext cx="7272337" cy="4392612"/>
          </a:xfrm>
        </p:spPr>
        <p:txBody>
          <a:bodyPr/>
          <a:lstStyle>
            <a:lvl1pPr marL="457200" indent="-457200">
              <a:buFont typeface="Wingdings" pitchFamily="2" charset="2"/>
              <a:buChar char="§"/>
              <a:defRPr sz="2800"/>
            </a:lvl1pPr>
            <a:lvl2pPr>
              <a:defRPr/>
            </a:lvl2pPr>
            <a:lvl3pPr marL="1143000" indent="-228600">
              <a:buFont typeface="Arial" pitchFamily="34" charset="0"/>
              <a:buChar char="•"/>
              <a:defRPr/>
            </a:lvl3pPr>
            <a:lvl4pPr marL="1600200" indent="-228600">
              <a:buFont typeface="Courier New" pitchFamily="49" charset="0"/>
              <a:buChar char="o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21FF-7F3E-49B9-86AC-8C0DADCD716E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009CE3-E63F-4AE2-A8C7-72AE01CA0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1115E-CB75-41A5-A867-084F319AC615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A76B9B-BB5F-42EB-8C76-0CF133704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9DC3-AF96-45DC-976F-900604ED9CD7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A7052F-2444-463A-B872-D0B8DBA05B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779F1-91D4-4F01-934D-934B1D88CD0C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793025-ED96-4E65-8584-2A01C90A0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E60C-DDAC-45E6-A153-0CDEC9C9BCB4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85DC0F-7B27-4926-82D3-AE850E9BF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4AAF-8725-47BF-A394-BAFC0220A5C7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84D60A-425B-4888-BE21-914EFE3B2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BB7D-828F-424A-921D-1CF272BA20EC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CEF59-D4D2-4BEA-BCD5-C7D7793CD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00113" y="6237288"/>
            <a:ext cx="8243887" cy="620712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763713" y="476250"/>
            <a:ext cx="6480175" cy="9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GB" dirty="0"/>
          </a:p>
        </p:txBody>
      </p:sp>
      <p:sp>
        <p:nvSpPr>
          <p:cNvPr id="1028" name="Szöveg helye 2"/>
          <p:cNvSpPr>
            <a:spLocks noGrp="1"/>
          </p:cNvSpPr>
          <p:nvPr>
            <p:ph type="body" idx="1"/>
          </p:nvPr>
        </p:nvSpPr>
        <p:spPr bwMode="auto">
          <a:xfrm>
            <a:off x="1763713" y="1700213"/>
            <a:ext cx="72723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0"/>
            <a:endParaRPr lang="en-GB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042988" y="6376988"/>
            <a:ext cx="1763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IDGF-SP</a:t>
            </a:r>
            <a:r>
              <a:rPr lang="hu-HU"/>
              <a:t> </a:t>
            </a:r>
            <a:fld id="{7AB762C7-0A9F-491C-9ADC-0497644CBCE2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779838" y="6356350"/>
            <a:ext cx="2239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34AF-FCF8-4A24-880D-119723C5C7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00113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17475" y="609600"/>
            <a:ext cx="11080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Csoportba foglalás 15"/>
          <p:cNvGrpSpPr>
            <a:grpSpLocks/>
          </p:cNvGrpSpPr>
          <p:nvPr/>
        </p:nvGrpSpPr>
        <p:grpSpPr bwMode="auto">
          <a:xfrm>
            <a:off x="7954963" y="6421438"/>
            <a:ext cx="1189037" cy="328612"/>
            <a:chOff x="7668344" y="6381328"/>
            <a:chExt cx="1333500" cy="368300"/>
          </a:xfrm>
        </p:grpSpPr>
        <p:sp>
          <p:nvSpPr>
            <p:cNvPr id="1037" name="Rectangle 3"/>
            <p:cNvSpPr>
              <a:spLocks noChangeArrowheads="1"/>
            </p:cNvSpPr>
            <p:nvPr/>
          </p:nvSpPr>
          <p:spPr bwMode="auto">
            <a:xfrm>
              <a:off x="7668344" y="6381328"/>
              <a:ext cx="1333500" cy="368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7708775" y="6453336"/>
              <a:ext cx="1255713" cy="277813"/>
              <a:chOff x="0" y="0"/>
              <a:chExt cx="791" cy="175"/>
            </a:xfrm>
          </p:grpSpPr>
          <p:pic>
            <p:nvPicPr>
              <p:cNvPr id="1038" name="Picture 9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527" y="0"/>
                <a:ext cx="264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9" name="Picture 10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330" y="16"/>
                <a:ext cx="186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0" name="Picture 11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0" y="33"/>
                <a:ext cx="324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5" name="Line 6"/>
          <p:cNvSpPr>
            <a:spLocks noChangeShapeType="1"/>
          </p:cNvSpPr>
          <p:nvPr/>
        </p:nvSpPr>
        <p:spPr bwMode="auto">
          <a:xfrm>
            <a:off x="1752600" y="1484313"/>
            <a:ext cx="6788150" cy="0"/>
          </a:xfrm>
          <a:prstGeom prst="line">
            <a:avLst/>
          </a:prstGeom>
          <a:noFill/>
          <a:ln w="12600">
            <a:solidFill>
              <a:srgbClr val="F4CC2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Élőláb helye 4"/>
          <p:cNvSpPr txBox="1">
            <a:spLocks/>
          </p:cNvSpPr>
          <p:nvPr/>
        </p:nvSpPr>
        <p:spPr bwMode="auto">
          <a:xfrm>
            <a:off x="3203575" y="6492875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EF5074B-2D1B-4791-9B1A-6CE13D33A7AC}" type="slidenum">
              <a:rPr lang="en-GB" smtClean="0"/>
              <a:pPr>
                <a:defRPr/>
              </a:pPr>
              <a:t>‹#›</a:t>
            </a:fld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a/Globe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dgi-project.e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emf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088" y="333375"/>
            <a:ext cx="59039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7772400" y="5732463"/>
            <a:ext cx="1371600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sx="1000" sy="1000" algn="ctr" rotWithShape="0">
              <a:srgbClr val="000000"/>
            </a:outerShdw>
          </a:effectLst>
        </p:spPr>
        <p:txBody>
          <a:bodyPr lIns="0" tIns="0" rIns="57960" bIns="0"/>
          <a:lstStyle/>
          <a:p>
            <a:pPr marL="57150" fontAlgn="auto">
              <a:spcBef>
                <a:spcPts val="0"/>
              </a:spcBef>
              <a:spcAft>
                <a:spcPts val="0"/>
              </a:spcAft>
              <a:tabLst>
                <a:tab pos="57150" algn="l"/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Globe adapted from </a:t>
            </a:r>
          </a:p>
          <a:p>
            <a:pPr marL="57150" fontAlgn="auto">
              <a:spcBef>
                <a:spcPts val="0"/>
              </a:spcBef>
              <a:spcAft>
                <a:spcPts val="0"/>
              </a:spcAft>
              <a:tabLst>
                <a:tab pos="57150" algn="l"/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http://upload.wikimedia.org/wikipedia/commons/f/fa/</a:t>
            </a:r>
          </a:p>
          <a:p>
            <a:pPr marL="57150" fontAlgn="auto">
              <a:spcBef>
                <a:spcPts val="0"/>
              </a:spcBef>
              <a:spcAft>
                <a:spcPts val="0"/>
              </a:spcAft>
              <a:tabLst>
                <a:tab pos="57150" algn="l"/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  <a:defRPr/>
            </a:pPr>
            <a:r>
              <a:rPr lang="en-US" sz="8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Globe.svg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+mn-lt"/>
              <a:cs typeface="Arial" charset="0"/>
              <a:hlinkClick r:id="rId3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600200" y="188913"/>
            <a:ext cx="7543800" cy="1470025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IDGF-SP</a:t>
            </a:r>
            <a:r>
              <a:rPr lang="en-US" sz="3200" b="1" dirty="0">
                <a:solidFill>
                  <a:srgbClr val="3333CC"/>
                </a:solidFill>
                <a:ea typeface="ヒラギノ角ゴ ProN W6" charset="0"/>
                <a:cs typeface="ヒラギノ角ゴ ProN W6" charset="0"/>
              </a:rPr>
              <a:t/>
            </a:r>
            <a:br>
              <a:rPr lang="en-US" sz="3200" b="1" dirty="0">
                <a:solidFill>
                  <a:srgbClr val="3333CC"/>
                </a:solidFill>
                <a:ea typeface="ヒラギノ角ゴ ProN W6" charset="0"/>
                <a:cs typeface="ヒラギノ角ゴ ProN W6" charset="0"/>
              </a:rPr>
            </a:b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I</a:t>
            </a:r>
            <a:r>
              <a:rPr lang="en-US" b="1" dirty="0">
                <a:latin typeface="Tahoma" charset="0"/>
                <a:cs typeface="Tahoma" charset="0"/>
              </a:rPr>
              <a:t>nternational</a:t>
            </a:r>
            <a:r>
              <a:rPr lang="en-US" sz="2800" b="1" dirty="0">
                <a:latin typeface="Tahoma" charset="0"/>
                <a:cs typeface="Tahoma" charset="0"/>
              </a:rPr>
              <a:t> </a:t>
            </a: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D</a:t>
            </a:r>
            <a:r>
              <a:rPr lang="en-US" b="1" dirty="0">
                <a:latin typeface="Tahoma" charset="0"/>
                <a:cs typeface="Tahoma" charset="0"/>
              </a:rPr>
              <a:t>esktop </a:t>
            </a: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G</a:t>
            </a:r>
            <a:r>
              <a:rPr lang="en-US" b="1" dirty="0">
                <a:latin typeface="Tahoma" charset="0"/>
                <a:cs typeface="Tahoma" charset="0"/>
              </a:rPr>
              <a:t>rid</a:t>
            </a: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 F</a:t>
            </a:r>
            <a:r>
              <a:rPr lang="en-US" b="1" dirty="0">
                <a:latin typeface="Tahoma" charset="0"/>
                <a:cs typeface="Tahoma" charset="0"/>
              </a:rPr>
              <a:t>ederation -</a:t>
            </a: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 S</a:t>
            </a:r>
            <a:r>
              <a:rPr lang="en-US" b="1" dirty="0">
                <a:latin typeface="Tahoma" charset="0"/>
                <a:cs typeface="Tahoma" charset="0"/>
              </a:rPr>
              <a:t>upport </a:t>
            </a:r>
            <a:r>
              <a:rPr lang="en-US" b="1" dirty="0">
                <a:solidFill>
                  <a:srgbClr val="A40800"/>
                </a:solidFill>
                <a:latin typeface="Tahoma" charset="0"/>
                <a:cs typeface="Tahoma" charset="0"/>
              </a:rPr>
              <a:t>P</a:t>
            </a:r>
            <a:r>
              <a:rPr lang="en-US" b="1" dirty="0">
                <a:latin typeface="Tahoma" charset="0"/>
                <a:cs typeface="Tahoma" charset="0"/>
              </a:rPr>
              <a:t>roject</a:t>
            </a:r>
            <a:endParaRPr lang="en-GB" dirty="0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1752600" y="1484313"/>
            <a:ext cx="6934200" cy="0"/>
          </a:xfrm>
          <a:prstGeom prst="line">
            <a:avLst/>
          </a:prstGeom>
          <a:noFill/>
          <a:ln w="12600">
            <a:solidFill>
              <a:srgbClr val="F4CC26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Alcím 2"/>
          <p:cNvSpPr txBox="1">
            <a:spLocks/>
          </p:cNvSpPr>
          <p:nvPr/>
        </p:nvSpPr>
        <p:spPr bwMode="auto">
          <a:xfrm>
            <a:off x="1143000" y="3124200"/>
            <a:ext cx="7129463" cy="13849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algn="l" fontAlgn="auto">
              <a:spcAft>
                <a:spcPts val="0"/>
              </a:spcAft>
              <a:tabLst>
                <a:tab pos="44450" algn="l"/>
                <a:tab pos="958850" algn="l"/>
                <a:tab pos="1873250" algn="l"/>
                <a:tab pos="2787650" algn="l"/>
                <a:tab pos="3702050" algn="l"/>
                <a:tab pos="4616450" algn="l"/>
                <a:tab pos="5530850" algn="l"/>
                <a:tab pos="6445250" algn="l"/>
                <a:tab pos="7359650" algn="l"/>
                <a:tab pos="8274050" algn="l"/>
                <a:tab pos="9188450" algn="l"/>
                <a:tab pos="10102850" algn="l"/>
                <a:tab pos="101346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+mj-ea"/>
                <a:cs typeface="Tahoma" charset="0"/>
              </a:rPr>
              <a:t>SZTAKI Use Cases to dynamically create </a:t>
            </a:r>
            <a:r>
              <a:rPr lang="en-US" sz="2800" b="1" dirty="0" err="1" smtClean="0">
                <a:solidFill>
                  <a:schemeClr val="tx1"/>
                </a:solidFill>
                <a:latin typeface="Tahoma" charset="0"/>
                <a:ea typeface="+mj-ea"/>
                <a:cs typeface="Tahoma" charset="0"/>
              </a:rPr>
              <a:t>gLite</a:t>
            </a:r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+mj-ea"/>
                <a:cs typeface="Tahoma" charset="0"/>
              </a:rPr>
              <a:t> and BOINC based DCIs in the EGI </a:t>
            </a:r>
            <a:r>
              <a:rPr lang="en-US" sz="2800" b="1" dirty="0" err="1" smtClean="0">
                <a:solidFill>
                  <a:schemeClr val="tx1"/>
                </a:solidFill>
                <a:latin typeface="Tahoma" charset="0"/>
                <a:ea typeface="+mj-ea"/>
                <a:cs typeface="Tahoma" charset="0"/>
              </a:rPr>
              <a:t>FedCloud</a:t>
            </a:r>
            <a:endParaRPr lang="en-US" sz="2800" b="1" dirty="0" smtClean="0">
              <a:solidFill>
                <a:schemeClr val="tx1"/>
              </a:solidFill>
              <a:latin typeface="Tahoma" charset="0"/>
              <a:ea typeface="+mj-ea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809133"/>
            <a:ext cx="40404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450">
              <a:tabLst>
                <a:tab pos="44450" algn="l"/>
                <a:tab pos="958850" algn="l"/>
                <a:tab pos="1873250" algn="l"/>
                <a:tab pos="2787650" algn="l"/>
                <a:tab pos="3702050" algn="l"/>
                <a:tab pos="4616450" algn="l"/>
                <a:tab pos="5530850" algn="l"/>
                <a:tab pos="6445250" algn="l"/>
                <a:tab pos="7359650" algn="l"/>
                <a:tab pos="8274050" algn="l"/>
                <a:tab pos="9188450" algn="l"/>
                <a:tab pos="10102850" algn="l"/>
                <a:tab pos="10134600" algn="l"/>
              </a:tabLst>
              <a:defRPr/>
            </a:pPr>
            <a:r>
              <a:rPr lang="en-US" b="1" dirty="0">
                <a:latin typeface="Tahoma" charset="0"/>
                <a:cs typeface="Tahoma" charset="0"/>
              </a:rPr>
              <a:t>Peter Kacsuk, </a:t>
            </a:r>
            <a:r>
              <a:rPr lang="en-US" b="1" dirty="0" err="1">
                <a:latin typeface="Tahoma" charset="0"/>
                <a:cs typeface="Tahoma" charset="0"/>
              </a:rPr>
              <a:t>Sandor</a:t>
            </a:r>
            <a:r>
              <a:rPr lang="en-US" b="1" dirty="0">
                <a:latin typeface="Tahoma" charset="0"/>
                <a:cs typeface="Tahoma" charset="0"/>
              </a:rPr>
              <a:t> </a:t>
            </a:r>
            <a:r>
              <a:rPr lang="en-US" b="1" dirty="0" err="1">
                <a:latin typeface="Tahoma" charset="0"/>
                <a:cs typeface="Tahoma" charset="0"/>
              </a:rPr>
              <a:t>Acs</a:t>
            </a:r>
            <a:r>
              <a:rPr lang="en-US" b="1" dirty="0">
                <a:latin typeface="Tahoma" charset="0"/>
                <a:cs typeface="Tahoma" charset="0"/>
              </a:rPr>
              <a:t>,</a:t>
            </a:r>
          </a:p>
          <a:p>
            <a:pPr marL="44450">
              <a:tabLst>
                <a:tab pos="44450" algn="l"/>
                <a:tab pos="958850" algn="l"/>
                <a:tab pos="1873250" algn="l"/>
                <a:tab pos="2787650" algn="l"/>
                <a:tab pos="3702050" algn="l"/>
                <a:tab pos="4616450" algn="l"/>
                <a:tab pos="5530850" algn="l"/>
                <a:tab pos="6445250" algn="l"/>
                <a:tab pos="7359650" algn="l"/>
                <a:tab pos="8274050" algn="l"/>
                <a:tab pos="9188450" algn="l"/>
                <a:tab pos="10102850" algn="l"/>
                <a:tab pos="10134600" algn="l"/>
              </a:tabLst>
              <a:defRPr/>
            </a:pPr>
            <a:r>
              <a:rPr lang="en-US" b="1" dirty="0">
                <a:latin typeface="Tahoma" charset="0"/>
                <a:cs typeface="Tahoma" charset="0"/>
              </a:rPr>
              <a:t>Peter </a:t>
            </a:r>
            <a:r>
              <a:rPr lang="en-US" b="1" dirty="0" err="1">
                <a:latin typeface="Tahoma" charset="0"/>
                <a:cs typeface="Tahoma" charset="0"/>
              </a:rPr>
              <a:t>Kotzauer</a:t>
            </a:r>
            <a:r>
              <a:rPr lang="en-US" b="1" dirty="0">
                <a:latin typeface="Tahoma" charset="0"/>
                <a:cs typeface="Tahoma" charset="0"/>
              </a:rPr>
              <a:t>, </a:t>
            </a:r>
            <a:r>
              <a:rPr lang="en-US" b="1" dirty="0" err="1">
                <a:latin typeface="Tahoma" charset="0"/>
                <a:cs typeface="Tahoma" charset="0"/>
              </a:rPr>
              <a:t>Jozsef</a:t>
            </a:r>
            <a:r>
              <a:rPr lang="en-US" b="1" dirty="0">
                <a:latin typeface="Tahoma" charset="0"/>
                <a:cs typeface="Tahoma" charset="0"/>
              </a:rPr>
              <a:t> Kovacs</a:t>
            </a:r>
            <a:endParaRPr lang="en-US" b="1" dirty="0">
              <a:latin typeface="Tahoma" charset="0"/>
              <a:cs typeface="Tahoma" charset="0"/>
              <a:hlinkClick r:id="rId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architecture of the 1-click solution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3865" y="1095769"/>
            <a:ext cx="9030134" cy="5682860"/>
            <a:chOff x="113865" y="1095769"/>
            <a:chExt cx="9030134" cy="5682860"/>
          </a:xfrm>
        </p:grpSpPr>
        <p:sp>
          <p:nvSpPr>
            <p:cNvPr id="5" name="Rounded Rectangle 4"/>
            <p:cNvSpPr/>
            <p:nvPr/>
          </p:nvSpPr>
          <p:spPr>
            <a:xfrm>
              <a:off x="5485959" y="2460546"/>
              <a:ext cx="2825466" cy="253631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4887389" y="1755012"/>
              <a:ext cx="4256610" cy="4074453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5056" y="3495619"/>
              <a:ext cx="725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Cloud</a:t>
              </a:r>
            </a:p>
          </p:txBody>
        </p:sp>
        <p:sp>
          <p:nvSpPr>
            <p:cNvPr id="8" name="Smiley Face 7"/>
            <p:cNvSpPr/>
            <p:nvPr/>
          </p:nvSpPr>
          <p:spPr>
            <a:xfrm>
              <a:off x="518927" y="1459595"/>
              <a:ext cx="1241883" cy="1122683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53080" y="2768375"/>
              <a:ext cx="1305547" cy="8235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BOINC Server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83755" y="3929968"/>
              <a:ext cx="1112885" cy="7599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20230" y="3990466"/>
              <a:ext cx="1155789" cy="7630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1022" y="4045840"/>
              <a:ext cx="1166736" cy="7749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BOINC Clients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91110" y="2400292"/>
              <a:ext cx="182630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dirty="0" smtClean="0"/>
                <a:t>DG Infrastructure</a:t>
              </a:r>
              <a:endParaRPr lang="en-US" dirty="0"/>
            </a:p>
          </p:txBody>
        </p:sp>
        <p:grpSp>
          <p:nvGrpSpPr>
            <p:cNvPr id="14" name="Csoportba foglalás 23"/>
            <p:cNvGrpSpPr/>
            <p:nvPr/>
          </p:nvGrpSpPr>
          <p:grpSpPr>
            <a:xfrm>
              <a:off x="113865" y="2946004"/>
              <a:ext cx="4442272" cy="3832625"/>
              <a:chOff x="1394648" y="2857734"/>
              <a:chExt cx="2907609" cy="2891756"/>
            </a:xfrm>
          </p:grpSpPr>
          <p:sp>
            <p:nvSpPr>
              <p:cNvPr id="32" name="Rectangle 6"/>
              <p:cNvSpPr/>
              <p:nvPr/>
            </p:nvSpPr>
            <p:spPr>
              <a:xfrm>
                <a:off x="1394648" y="2857734"/>
                <a:ext cx="2907609" cy="289175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9"/>
              <p:cNvSpPr/>
              <p:nvPr/>
            </p:nvSpPr>
            <p:spPr>
              <a:xfrm>
                <a:off x="1485210" y="4173566"/>
                <a:ext cx="2656944" cy="14666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Box 10"/>
              <p:cNvSpPr txBox="1"/>
              <p:nvPr/>
            </p:nvSpPr>
            <p:spPr>
              <a:xfrm>
                <a:off x="2000881" y="4173566"/>
                <a:ext cx="10919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CO framework</a:t>
                </a:r>
                <a:endParaRPr lang="en-US" sz="1200" dirty="0"/>
              </a:p>
            </p:txBody>
          </p:sp>
          <p:sp>
            <p:nvSpPr>
              <p:cNvPr id="35" name="Rectangle 11"/>
              <p:cNvSpPr/>
              <p:nvPr/>
            </p:nvSpPr>
            <p:spPr>
              <a:xfrm>
                <a:off x="2954072" y="4173566"/>
                <a:ext cx="1188082" cy="146664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36" name="Rectangle 12"/>
              <p:cNvSpPr/>
              <p:nvPr/>
            </p:nvSpPr>
            <p:spPr>
              <a:xfrm>
                <a:off x="1545605" y="4447804"/>
                <a:ext cx="693628" cy="35154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Queue handler</a:t>
                </a:r>
                <a:endParaRPr lang="en-US" sz="1000" dirty="0"/>
              </a:p>
            </p:txBody>
          </p:sp>
          <p:sp>
            <p:nvSpPr>
              <p:cNvPr id="37" name="Can 13"/>
              <p:cNvSpPr/>
              <p:nvPr/>
            </p:nvSpPr>
            <p:spPr>
              <a:xfrm>
                <a:off x="1598761" y="2903092"/>
                <a:ext cx="2523856" cy="945985"/>
              </a:xfrm>
              <a:prstGeom prst="can">
                <a:avLst>
                  <a:gd name="adj" fmla="val 2430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14"/>
              <p:cNvSpPr txBox="1"/>
              <p:nvPr/>
            </p:nvSpPr>
            <p:spPr>
              <a:xfrm>
                <a:off x="2709554" y="2868534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DB</a:t>
                </a:r>
                <a:endParaRPr lang="en-US" dirty="0"/>
              </a:p>
            </p:txBody>
          </p:sp>
          <p:sp>
            <p:nvSpPr>
              <p:cNvPr id="39" name="Multidocument 8"/>
              <p:cNvSpPr/>
              <p:nvPr/>
            </p:nvSpPr>
            <p:spPr>
              <a:xfrm>
                <a:off x="1671771" y="3272425"/>
                <a:ext cx="692315" cy="456296"/>
              </a:xfrm>
              <a:prstGeom prst="flowChartMultidocumen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Infrastructure Queue</a:t>
                </a:r>
                <a:endParaRPr lang="en-US" sz="1000" dirty="0"/>
              </a:p>
            </p:txBody>
          </p:sp>
          <p:sp>
            <p:nvSpPr>
              <p:cNvPr id="40" name="Document 15"/>
              <p:cNvSpPr/>
              <p:nvPr/>
            </p:nvSpPr>
            <p:spPr>
              <a:xfrm>
                <a:off x="2472626" y="3272425"/>
                <a:ext cx="734719" cy="456297"/>
              </a:xfrm>
              <a:prstGeom prst="flowChartDocumen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Service Description Language</a:t>
                </a:r>
                <a:endParaRPr lang="en-US" sz="1000" dirty="0"/>
              </a:p>
            </p:txBody>
          </p:sp>
          <p:cxnSp>
            <p:nvCxnSpPr>
              <p:cNvPr id="41" name="Straight Arrow Connector 45"/>
              <p:cNvCxnSpPr>
                <a:stCxn id="39" idx="2"/>
                <a:endCxn id="36" idx="0"/>
              </p:cNvCxnSpPr>
              <p:nvPr/>
            </p:nvCxnSpPr>
            <p:spPr>
              <a:xfrm flipH="1">
                <a:off x="1892420" y="3711442"/>
                <a:ext cx="77367" cy="7363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Multidocument 65"/>
              <p:cNvSpPr/>
              <p:nvPr/>
            </p:nvSpPr>
            <p:spPr>
              <a:xfrm>
                <a:off x="1545605" y="5187214"/>
                <a:ext cx="692315" cy="415309"/>
              </a:xfrm>
              <a:prstGeom prst="flowChartMultidocumen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Orchestrator Queue</a:t>
                </a:r>
                <a:endParaRPr lang="en-US" sz="1000" dirty="0"/>
              </a:p>
            </p:txBody>
          </p:sp>
          <p:cxnSp>
            <p:nvCxnSpPr>
              <p:cNvPr id="43" name="Straight Arrow Connector 71"/>
              <p:cNvCxnSpPr>
                <a:stCxn id="36" idx="2"/>
              </p:cNvCxnSpPr>
              <p:nvPr/>
            </p:nvCxnSpPr>
            <p:spPr>
              <a:xfrm>
                <a:off x="1892419" y="4799349"/>
                <a:ext cx="0" cy="4653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Rectangle 76"/>
              <p:cNvSpPr/>
              <p:nvPr/>
            </p:nvSpPr>
            <p:spPr>
              <a:xfrm>
                <a:off x="2954072" y="5346081"/>
                <a:ext cx="685651" cy="28721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Messaging</a:t>
                </a:r>
                <a:endParaRPr lang="en-US" sz="1000" dirty="0"/>
              </a:p>
            </p:txBody>
          </p:sp>
          <p:sp>
            <p:nvSpPr>
              <p:cNvPr id="45" name="Rectangle 84"/>
              <p:cNvSpPr/>
              <p:nvPr/>
            </p:nvSpPr>
            <p:spPr>
              <a:xfrm>
                <a:off x="2993372" y="4609083"/>
                <a:ext cx="594247" cy="301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 smtClean="0"/>
                  <a:t>Infrastructure</a:t>
                </a:r>
              </a:p>
              <a:p>
                <a:pPr algn="ctr"/>
                <a:r>
                  <a:rPr lang="en-US" sz="1000" dirty="0" smtClean="0"/>
                  <a:t> handler</a:t>
                </a:r>
                <a:endParaRPr lang="en-US" sz="1000" dirty="0"/>
              </a:p>
            </p:txBody>
          </p:sp>
          <p:sp>
            <p:nvSpPr>
              <p:cNvPr id="46" name="Rectangle 86"/>
              <p:cNvSpPr/>
              <p:nvPr/>
            </p:nvSpPr>
            <p:spPr>
              <a:xfrm>
                <a:off x="3620186" y="4636687"/>
                <a:ext cx="521970" cy="99660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VM Handlers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104"/>
              <p:cNvSpPr/>
              <p:nvPr/>
            </p:nvSpPr>
            <p:spPr>
              <a:xfrm>
                <a:off x="3620186" y="4173566"/>
                <a:ext cx="521969" cy="46312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Cloud</a:t>
                </a:r>
              </a:p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Interfaces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Document 15"/>
            <p:cNvSpPr/>
            <p:nvPr/>
          </p:nvSpPr>
          <p:spPr>
            <a:xfrm>
              <a:off x="3036453" y="3495619"/>
              <a:ext cx="1122511" cy="520723"/>
            </a:xfrm>
            <a:prstGeom prst="flowChart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Tests &amp; Test Descriptions</a:t>
              </a:r>
              <a:endParaRPr lang="en-US" sz="1000" dirty="0"/>
            </a:p>
          </p:txBody>
        </p:sp>
        <p:sp>
          <p:nvSpPr>
            <p:cNvPr id="16" name="Rectangle 86"/>
            <p:cNvSpPr/>
            <p:nvPr/>
          </p:nvSpPr>
          <p:spPr>
            <a:xfrm>
              <a:off x="3535091" y="6243966"/>
              <a:ext cx="758798" cy="3629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Tests &amp; Requirements Handler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Multidocument 110"/>
            <p:cNvSpPr/>
            <p:nvPr/>
          </p:nvSpPr>
          <p:spPr>
            <a:xfrm>
              <a:off x="1499305" y="5284477"/>
              <a:ext cx="860908" cy="789280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Executors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3"/>
              <a:endCxn id="35" idx="1"/>
            </p:cNvCxnSpPr>
            <p:nvPr/>
          </p:nvCxnSpPr>
          <p:spPr>
            <a:xfrm flipV="1">
              <a:off x="2360213" y="5661875"/>
              <a:ext cx="136155" cy="172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29527" y="1095769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8" idx="4"/>
              <a:endCxn id="39" idx="0"/>
            </p:cNvCxnSpPr>
            <p:nvPr/>
          </p:nvCxnSpPr>
          <p:spPr>
            <a:xfrm flipH="1">
              <a:off x="1138886" y="2582278"/>
              <a:ext cx="983" cy="9133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7" idx="3"/>
              <a:endCxn id="6" idx="2"/>
            </p:cNvCxnSpPr>
            <p:nvPr/>
          </p:nvCxnSpPr>
          <p:spPr>
            <a:xfrm flipV="1">
              <a:off x="4311532" y="3792239"/>
              <a:ext cx="589060" cy="120462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6" idx="3"/>
              <a:endCxn id="12" idx="1"/>
            </p:cNvCxnSpPr>
            <p:nvPr/>
          </p:nvCxnSpPr>
          <p:spPr>
            <a:xfrm flipV="1">
              <a:off x="4311534" y="4433327"/>
              <a:ext cx="2759488" cy="153086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7" idx="1"/>
            </p:cNvCxnSpPr>
            <p:nvPr/>
          </p:nvCxnSpPr>
          <p:spPr>
            <a:xfrm flipV="1">
              <a:off x="1402224" y="5679117"/>
              <a:ext cx="97081" cy="35429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46" idx="3"/>
              <a:endCxn id="9" idx="1"/>
            </p:cNvCxnSpPr>
            <p:nvPr/>
          </p:nvCxnSpPr>
          <p:spPr>
            <a:xfrm flipV="1">
              <a:off x="4311534" y="3180170"/>
              <a:ext cx="1941546" cy="27840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6" idx="3"/>
              <a:endCxn id="27" idx="1"/>
            </p:cNvCxnSpPr>
            <p:nvPr/>
          </p:nvCxnSpPr>
          <p:spPr>
            <a:xfrm flipV="1">
              <a:off x="4311534" y="4428305"/>
              <a:ext cx="1300858" cy="153589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253080" y="2768375"/>
              <a:ext cx="1305547" cy="23936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Username;Password;</a:t>
              </a:r>
              <a:endParaRPr lang="en-US" sz="8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12392" y="4035796"/>
              <a:ext cx="1328846" cy="785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gUSE</a:t>
              </a:r>
              <a:endParaRPr lang="en-US" sz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26871" y="4045841"/>
              <a:ext cx="1305547" cy="23936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Username;Password;3GB_URL;</a:t>
              </a:r>
              <a:endParaRPr lang="en-US" sz="8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71023" y="4045841"/>
              <a:ext cx="1166736" cy="23936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Username;Password;</a:t>
              </a:r>
              <a:br>
                <a:rPr lang="en-US" sz="800" dirty="0" smtClean="0"/>
              </a:br>
              <a:r>
                <a:rPr lang="en-US" sz="800" dirty="0" smtClean="0"/>
                <a:t>BOINC_URL;</a:t>
              </a:r>
              <a:endParaRPr lang="en-US" sz="800" dirty="0"/>
            </a:p>
          </p:txBody>
        </p:sp>
        <p:cxnSp>
          <p:nvCxnSpPr>
            <p:cNvPr id="30" name="Straight Arrow Connector 29"/>
            <p:cNvCxnSpPr>
              <a:stCxn id="9" idx="2"/>
              <a:endCxn id="27" idx="0"/>
            </p:cNvCxnSpPr>
            <p:nvPr/>
          </p:nvCxnSpPr>
          <p:spPr>
            <a:xfrm flipH="1">
              <a:off x="6276815" y="3591964"/>
              <a:ext cx="629039" cy="443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2"/>
              <a:endCxn id="29" idx="0"/>
            </p:cNvCxnSpPr>
            <p:nvPr/>
          </p:nvCxnSpPr>
          <p:spPr>
            <a:xfrm>
              <a:off x="6905854" y="3591964"/>
              <a:ext cx="748537" cy="4538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8922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476250"/>
            <a:ext cx="7848871" cy="941388"/>
          </a:xfrm>
        </p:spPr>
        <p:txBody>
          <a:bodyPr/>
          <a:lstStyle/>
          <a:p>
            <a:r>
              <a:rPr lang="en-US" dirty="0"/>
              <a:t>Use Case 4 for </a:t>
            </a:r>
            <a:r>
              <a:rPr lang="en-US" dirty="0" err="1"/>
              <a:t>agINFRA</a:t>
            </a:r>
            <a:r>
              <a:rPr lang="en-US" dirty="0"/>
              <a:t> project members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1-Click cloud infrastructure</a:t>
            </a:r>
          </a:p>
          <a:p>
            <a:r>
              <a:rPr lang="en-US" dirty="0" smtClean="0"/>
              <a:t>The </a:t>
            </a:r>
            <a:r>
              <a:rPr lang="en-US" dirty="0"/>
              <a:t>current </a:t>
            </a:r>
            <a:r>
              <a:rPr lang="en-US" dirty="0" smtClean="0"/>
              <a:t>implementation </a:t>
            </a:r>
            <a:r>
              <a:rPr lang="en-US" dirty="0"/>
              <a:t>deploys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workflow </a:t>
            </a:r>
            <a:r>
              <a:rPr lang="en-US" dirty="0"/>
              <a:t>engine (and </a:t>
            </a:r>
            <a:r>
              <a:rPr lang="en-US" dirty="0" smtClean="0"/>
              <a:t>WS-PGRADE based GUI) with access to external clouds, grids, and data components as well,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Remote API </a:t>
            </a:r>
            <a:r>
              <a:rPr lang="en-US" dirty="0" smtClean="0"/>
              <a:t>to </a:t>
            </a:r>
            <a:r>
              <a:rPr lang="en-US" dirty="0"/>
              <a:t>provide external </a:t>
            </a:r>
            <a:r>
              <a:rPr lang="en-US" dirty="0" smtClean="0"/>
              <a:t>access e.g. from a DRUPAL module,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extensible Distributed Computing </a:t>
            </a:r>
            <a:r>
              <a:rPr lang="en-US" dirty="0" smtClean="0"/>
              <a:t>Infrastructure based </a:t>
            </a:r>
            <a:r>
              <a:rPr lang="en-US" dirty="0"/>
              <a:t>on </a:t>
            </a:r>
            <a:endParaRPr lang="en-US" dirty="0" smtClean="0"/>
          </a:p>
          <a:p>
            <a:pPr lvl="2"/>
            <a:r>
              <a:rPr lang="en-US" dirty="0" smtClean="0"/>
              <a:t>Desktop </a:t>
            </a:r>
            <a:r>
              <a:rPr lang="en-US" dirty="0"/>
              <a:t>Grid </a:t>
            </a:r>
            <a:r>
              <a:rPr lang="en-US" dirty="0" smtClean="0"/>
              <a:t>server, </a:t>
            </a:r>
          </a:p>
          <a:p>
            <a:pPr lvl="2"/>
            <a:r>
              <a:rPr lang="en-US" dirty="0" smtClean="0"/>
              <a:t>and workers, </a:t>
            </a:r>
            <a:endParaRPr lang="en-US" dirty="0"/>
          </a:p>
          <a:p>
            <a:pPr lvl="1"/>
            <a:r>
              <a:rPr lang="en-US" dirty="0" smtClean="0"/>
              <a:t>one </a:t>
            </a:r>
            <a:r>
              <a:rPr lang="en-US" dirty="0" err="1"/>
              <a:t>BioVEL</a:t>
            </a:r>
            <a:r>
              <a:rPr lang="en-US" dirty="0"/>
              <a:t> application </a:t>
            </a:r>
            <a:r>
              <a:rPr lang="en-US" dirty="0" smtClean="0"/>
              <a:t>example (BBGC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Grid </a:t>
            </a:r>
            <a:r>
              <a:rPr lang="en-US" dirty="0"/>
              <a:t>certificate is not required</a:t>
            </a:r>
            <a:r>
              <a:rPr lang="en-US" dirty="0" smtClean="0"/>
              <a:t>.</a:t>
            </a:r>
          </a:p>
          <a:p>
            <a:pPr marL="514350" indent="-457200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elhő 2"/>
          <p:cNvSpPr/>
          <p:nvPr/>
        </p:nvSpPr>
        <p:spPr>
          <a:xfrm>
            <a:off x="584063" y="1105196"/>
            <a:ext cx="7545935" cy="4702244"/>
          </a:xfrm>
          <a:prstGeom prst="cloudCallout">
            <a:avLst>
              <a:gd name="adj1" fmla="val -9298"/>
              <a:gd name="adj2" fmla="val 365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Téglalap 3"/>
          <p:cNvSpPr/>
          <p:nvPr/>
        </p:nvSpPr>
        <p:spPr>
          <a:xfrm>
            <a:off x="4402333" y="1681494"/>
            <a:ext cx="3231076" cy="213824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/>
              <a:t>VM2</a:t>
            </a:r>
            <a:endParaRPr lang="hu-HU" sz="1400" b="1" dirty="0"/>
          </a:p>
        </p:txBody>
      </p:sp>
      <p:sp>
        <p:nvSpPr>
          <p:cNvPr id="5" name="Téglalap 4"/>
          <p:cNvSpPr/>
          <p:nvPr/>
        </p:nvSpPr>
        <p:spPr>
          <a:xfrm>
            <a:off x="1568581" y="2419522"/>
            <a:ext cx="2607601" cy="3241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		</a:t>
            </a:r>
            <a:r>
              <a:rPr lang="en-GB" sz="1400" b="1" dirty="0" smtClean="0"/>
              <a:t>VM1</a:t>
            </a:r>
            <a:endParaRPr lang="hu-HU" sz="1400" b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53500" y="2966014"/>
            <a:ext cx="798398" cy="747667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1746003" y="2971850"/>
            <a:ext cx="813391" cy="763380"/>
          </a:xfrm>
          <a:custGeom>
            <a:avLst/>
            <a:gdLst>
              <a:gd name="T0" fmla="*/ 0 w 14630"/>
              <a:gd name="T1" fmla="*/ 133 h 13118"/>
              <a:gd name="T2" fmla="*/ 133 w 14630"/>
              <a:gd name="T3" fmla="*/ 0 h 13118"/>
              <a:gd name="T4" fmla="*/ 14497 w 14630"/>
              <a:gd name="T5" fmla="*/ 0 h 13118"/>
              <a:gd name="T6" fmla="*/ 14630 w 14630"/>
              <a:gd name="T7" fmla="*/ 133 h 13118"/>
              <a:gd name="T8" fmla="*/ 14630 w 14630"/>
              <a:gd name="T9" fmla="*/ 12985 h 13118"/>
              <a:gd name="T10" fmla="*/ 14497 w 14630"/>
              <a:gd name="T11" fmla="*/ 13118 h 13118"/>
              <a:gd name="T12" fmla="*/ 133 w 14630"/>
              <a:gd name="T13" fmla="*/ 13118 h 13118"/>
              <a:gd name="T14" fmla="*/ 0 w 14630"/>
              <a:gd name="T15" fmla="*/ 12985 h 13118"/>
              <a:gd name="T16" fmla="*/ 0 w 14630"/>
              <a:gd name="T17" fmla="*/ 133 h 13118"/>
              <a:gd name="T18" fmla="*/ 266 w 14630"/>
              <a:gd name="T19" fmla="*/ 12985 h 13118"/>
              <a:gd name="T20" fmla="*/ 133 w 14630"/>
              <a:gd name="T21" fmla="*/ 12851 h 13118"/>
              <a:gd name="T22" fmla="*/ 14497 w 14630"/>
              <a:gd name="T23" fmla="*/ 12851 h 13118"/>
              <a:gd name="T24" fmla="*/ 14363 w 14630"/>
              <a:gd name="T25" fmla="*/ 12985 h 13118"/>
              <a:gd name="T26" fmla="*/ 14363 w 14630"/>
              <a:gd name="T27" fmla="*/ 133 h 13118"/>
              <a:gd name="T28" fmla="*/ 14497 w 14630"/>
              <a:gd name="T29" fmla="*/ 266 h 13118"/>
              <a:gd name="T30" fmla="*/ 133 w 14630"/>
              <a:gd name="T31" fmla="*/ 266 h 13118"/>
              <a:gd name="T32" fmla="*/ 266 w 14630"/>
              <a:gd name="T33" fmla="*/ 133 h 13118"/>
              <a:gd name="T34" fmla="*/ 266 w 14630"/>
              <a:gd name="T35" fmla="*/ 12985 h 131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630"/>
              <a:gd name="T55" fmla="*/ 0 h 13118"/>
              <a:gd name="T56" fmla="*/ 14630 w 14630"/>
              <a:gd name="T57" fmla="*/ 13118 h 131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630" h="13118">
                <a:moveTo>
                  <a:pt x="0" y="133"/>
                </a:moveTo>
                <a:cubicBezTo>
                  <a:pt x="0" y="59"/>
                  <a:pt x="59" y="0"/>
                  <a:pt x="133" y="0"/>
                </a:cubicBezTo>
                <a:lnTo>
                  <a:pt x="14497" y="0"/>
                </a:lnTo>
                <a:cubicBezTo>
                  <a:pt x="14570" y="0"/>
                  <a:pt x="14630" y="59"/>
                  <a:pt x="14630" y="133"/>
                </a:cubicBezTo>
                <a:lnTo>
                  <a:pt x="14630" y="12985"/>
                </a:lnTo>
                <a:cubicBezTo>
                  <a:pt x="14630" y="13058"/>
                  <a:pt x="14570" y="13118"/>
                  <a:pt x="14497" y="13118"/>
                </a:cubicBezTo>
                <a:lnTo>
                  <a:pt x="133" y="13118"/>
                </a:lnTo>
                <a:cubicBezTo>
                  <a:pt x="59" y="13118"/>
                  <a:pt x="0" y="13058"/>
                  <a:pt x="0" y="12985"/>
                </a:cubicBezTo>
                <a:lnTo>
                  <a:pt x="0" y="133"/>
                </a:lnTo>
                <a:close/>
                <a:moveTo>
                  <a:pt x="266" y="12985"/>
                </a:moveTo>
                <a:lnTo>
                  <a:pt x="133" y="12851"/>
                </a:lnTo>
                <a:lnTo>
                  <a:pt x="14497" y="12851"/>
                </a:lnTo>
                <a:lnTo>
                  <a:pt x="14363" y="12985"/>
                </a:lnTo>
                <a:lnTo>
                  <a:pt x="14363" y="133"/>
                </a:lnTo>
                <a:lnTo>
                  <a:pt x="14497" y="266"/>
                </a:lnTo>
                <a:lnTo>
                  <a:pt x="133" y="266"/>
                </a:lnTo>
                <a:lnTo>
                  <a:pt x="266" y="133"/>
                </a:lnTo>
                <a:lnTo>
                  <a:pt x="266" y="12985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18471" y="3002677"/>
            <a:ext cx="1891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WS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997142" y="3002677"/>
            <a:ext cx="432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-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38374" y="3002677"/>
            <a:ext cx="47609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PGRADE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063363" y="3170280"/>
            <a:ext cx="2212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WF 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874696" y="3337883"/>
            <a:ext cx="59150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Developer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093350" y="3505486"/>
            <a:ext cx="12503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UI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2533156" y="3344430"/>
            <a:ext cx="452301" cy="294614"/>
          </a:xfrm>
          <a:custGeom>
            <a:avLst/>
            <a:gdLst>
              <a:gd name="T0" fmla="*/ 56 w 3052"/>
              <a:gd name="T1" fmla="*/ 0 h 4570"/>
              <a:gd name="T2" fmla="*/ 3043 w 3052"/>
              <a:gd name="T3" fmla="*/ 4497 h 4570"/>
              <a:gd name="T4" fmla="*/ 2988 w 3052"/>
              <a:gd name="T5" fmla="*/ 4534 h 4570"/>
              <a:gd name="T6" fmla="*/ 0 w 3052"/>
              <a:gd name="T7" fmla="*/ 37 h 4570"/>
              <a:gd name="T8" fmla="*/ 56 w 3052"/>
              <a:gd name="T9" fmla="*/ 0 h 4570"/>
              <a:gd name="T10" fmla="*/ 3022 w 3052"/>
              <a:gd name="T11" fmla="*/ 4051 h 4570"/>
              <a:gd name="T12" fmla="*/ 3052 w 3052"/>
              <a:gd name="T13" fmla="*/ 4570 h 4570"/>
              <a:gd name="T14" fmla="*/ 2585 w 3052"/>
              <a:gd name="T15" fmla="*/ 4341 h 4570"/>
              <a:gd name="T16" fmla="*/ 2570 w 3052"/>
              <a:gd name="T17" fmla="*/ 4296 h 4570"/>
              <a:gd name="T18" fmla="*/ 2614 w 3052"/>
              <a:gd name="T19" fmla="*/ 4281 h 4570"/>
              <a:gd name="T20" fmla="*/ 3030 w 3052"/>
              <a:gd name="T21" fmla="*/ 4485 h 4570"/>
              <a:gd name="T22" fmla="*/ 2982 w 3052"/>
              <a:gd name="T23" fmla="*/ 4517 h 4570"/>
              <a:gd name="T24" fmla="*/ 2955 w 3052"/>
              <a:gd name="T25" fmla="*/ 4055 h 4570"/>
              <a:gd name="T26" fmla="*/ 2987 w 3052"/>
              <a:gd name="T27" fmla="*/ 4020 h 4570"/>
              <a:gd name="T28" fmla="*/ 3022 w 3052"/>
              <a:gd name="T29" fmla="*/ 4051 h 45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52"/>
              <a:gd name="T46" fmla="*/ 0 h 4570"/>
              <a:gd name="T47" fmla="*/ 3052 w 3052"/>
              <a:gd name="T48" fmla="*/ 4570 h 457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52" h="4570">
                <a:moveTo>
                  <a:pt x="56" y="0"/>
                </a:moveTo>
                <a:lnTo>
                  <a:pt x="3043" y="4497"/>
                </a:lnTo>
                <a:lnTo>
                  <a:pt x="2988" y="4534"/>
                </a:lnTo>
                <a:lnTo>
                  <a:pt x="0" y="37"/>
                </a:lnTo>
                <a:lnTo>
                  <a:pt x="56" y="0"/>
                </a:lnTo>
                <a:close/>
                <a:moveTo>
                  <a:pt x="3022" y="4051"/>
                </a:moveTo>
                <a:lnTo>
                  <a:pt x="3052" y="4570"/>
                </a:lnTo>
                <a:lnTo>
                  <a:pt x="2585" y="4341"/>
                </a:lnTo>
                <a:cubicBezTo>
                  <a:pt x="2569" y="4333"/>
                  <a:pt x="2562" y="4313"/>
                  <a:pt x="2570" y="4296"/>
                </a:cubicBezTo>
                <a:cubicBezTo>
                  <a:pt x="2578" y="4280"/>
                  <a:pt x="2598" y="4273"/>
                  <a:pt x="2614" y="4281"/>
                </a:cubicBezTo>
                <a:lnTo>
                  <a:pt x="3030" y="4485"/>
                </a:lnTo>
                <a:lnTo>
                  <a:pt x="2982" y="4517"/>
                </a:lnTo>
                <a:lnTo>
                  <a:pt x="2955" y="4055"/>
                </a:lnTo>
                <a:cubicBezTo>
                  <a:pt x="2954" y="4037"/>
                  <a:pt x="2968" y="4021"/>
                  <a:pt x="2987" y="4020"/>
                </a:cubicBezTo>
                <a:cubicBezTo>
                  <a:pt x="3005" y="4019"/>
                  <a:pt x="3021" y="4033"/>
                  <a:pt x="3022" y="4051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94203" y="2996130"/>
            <a:ext cx="798399" cy="114572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2986706" y="2988274"/>
            <a:ext cx="813392" cy="1153580"/>
          </a:xfrm>
          <a:custGeom>
            <a:avLst/>
            <a:gdLst>
              <a:gd name="T0" fmla="*/ 0 w 7316"/>
              <a:gd name="T1" fmla="*/ 66 h 6559"/>
              <a:gd name="T2" fmla="*/ 67 w 7316"/>
              <a:gd name="T3" fmla="*/ 0 h 6559"/>
              <a:gd name="T4" fmla="*/ 7249 w 7316"/>
              <a:gd name="T5" fmla="*/ 0 h 6559"/>
              <a:gd name="T6" fmla="*/ 7316 w 7316"/>
              <a:gd name="T7" fmla="*/ 66 h 6559"/>
              <a:gd name="T8" fmla="*/ 7316 w 7316"/>
              <a:gd name="T9" fmla="*/ 6492 h 6559"/>
              <a:gd name="T10" fmla="*/ 7249 w 7316"/>
              <a:gd name="T11" fmla="*/ 6559 h 6559"/>
              <a:gd name="T12" fmla="*/ 67 w 7316"/>
              <a:gd name="T13" fmla="*/ 6559 h 6559"/>
              <a:gd name="T14" fmla="*/ 0 w 7316"/>
              <a:gd name="T15" fmla="*/ 6492 h 6559"/>
              <a:gd name="T16" fmla="*/ 0 w 7316"/>
              <a:gd name="T17" fmla="*/ 66 h 6559"/>
              <a:gd name="T18" fmla="*/ 134 w 7316"/>
              <a:gd name="T19" fmla="*/ 6492 h 6559"/>
              <a:gd name="T20" fmla="*/ 67 w 7316"/>
              <a:gd name="T21" fmla="*/ 6426 h 6559"/>
              <a:gd name="T22" fmla="*/ 7249 w 7316"/>
              <a:gd name="T23" fmla="*/ 6426 h 6559"/>
              <a:gd name="T24" fmla="*/ 7182 w 7316"/>
              <a:gd name="T25" fmla="*/ 6492 h 6559"/>
              <a:gd name="T26" fmla="*/ 7182 w 7316"/>
              <a:gd name="T27" fmla="*/ 66 h 6559"/>
              <a:gd name="T28" fmla="*/ 7249 w 7316"/>
              <a:gd name="T29" fmla="*/ 133 h 6559"/>
              <a:gd name="T30" fmla="*/ 67 w 7316"/>
              <a:gd name="T31" fmla="*/ 133 h 6559"/>
              <a:gd name="T32" fmla="*/ 134 w 7316"/>
              <a:gd name="T33" fmla="*/ 66 h 6559"/>
              <a:gd name="T34" fmla="*/ 134 w 7316"/>
              <a:gd name="T35" fmla="*/ 6492 h 655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16"/>
              <a:gd name="T55" fmla="*/ 0 h 6559"/>
              <a:gd name="T56" fmla="*/ 7316 w 7316"/>
              <a:gd name="T57" fmla="*/ 6559 h 655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16" h="6559">
                <a:moveTo>
                  <a:pt x="0" y="66"/>
                </a:moveTo>
                <a:cubicBezTo>
                  <a:pt x="0" y="29"/>
                  <a:pt x="30" y="0"/>
                  <a:pt x="67" y="0"/>
                </a:cubicBezTo>
                <a:lnTo>
                  <a:pt x="7249" y="0"/>
                </a:lnTo>
                <a:cubicBezTo>
                  <a:pt x="7286" y="0"/>
                  <a:pt x="7316" y="29"/>
                  <a:pt x="7316" y="66"/>
                </a:cubicBezTo>
                <a:lnTo>
                  <a:pt x="7316" y="6492"/>
                </a:lnTo>
                <a:cubicBezTo>
                  <a:pt x="7316" y="6529"/>
                  <a:pt x="7286" y="6559"/>
                  <a:pt x="7249" y="6559"/>
                </a:cubicBezTo>
                <a:lnTo>
                  <a:pt x="67" y="6559"/>
                </a:lnTo>
                <a:cubicBezTo>
                  <a:pt x="30" y="6559"/>
                  <a:pt x="0" y="6529"/>
                  <a:pt x="0" y="6492"/>
                </a:cubicBezTo>
                <a:lnTo>
                  <a:pt x="0" y="66"/>
                </a:lnTo>
                <a:close/>
                <a:moveTo>
                  <a:pt x="134" y="6492"/>
                </a:moveTo>
                <a:lnTo>
                  <a:pt x="67" y="6426"/>
                </a:lnTo>
                <a:lnTo>
                  <a:pt x="7249" y="6426"/>
                </a:lnTo>
                <a:lnTo>
                  <a:pt x="7182" y="6492"/>
                </a:lnTo>
                <a:lnTo>
                  <a:pt x="7182" y="66"/>
                </a:lnTo>
                <a:lnTo>
                  <a:pt x="7249" y="133"/>
                </a:lnTo>
                <a:lnTo>
                  <a:pt x="67" y="133"/>
                </a:lnTo>
                <a:lnTo>
                  <a:pt x="134" y="66"/>
                </a:lnTo>
                <a:lnTo>
                  <a:pt x="134" y="6492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099157" y="3072076"/>
            <a:ext cx="63254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 err="1" smtClean="0">
                <a:solidFill>
                  <a:srgbClr val="000000"/>
                </a:solidFill>
              </a:rPr>
              <a:t>gUSE</a:t>
            </a:r>
            <a:r>
              <a:rPr lang="en-US" altLang="en-US" sz="11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en-US" sz="1100" b="1" dirty="0" smtClean="0">
                <a:solidFill>
                  <a:srgbClr val="000000"/>
                </a:solidFill>
              </a:rPr>
              <a:t>workflow</a:t>
            </a:r>
          </a:p>
          <a:p>
            <a:r>
              <a:rPr lang="en-US" altLang="en-US" sz="1100" b="1" dirty="0" smtClean="0">
                <a:solidFill>
                  <a:srgbClr val="000000"/>
                </a:solidFill>
              </a:rPr>
              <a:t> engine</a:t>
            </a:r>
            <a:endParaRPr lang="hu-HU" altLang="en-US" sz="1400" b="1" dirty="0">
              <a:latin typeface="Arial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992954" y="4625022"/>
            <a:ext cx="798398" cy="74766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" name="Freeform 20"/>
          <p:cNvSpPr>
            <a:spLocks noEditPoints="1"/>
          </p:cNvSpPr>
          <p:nvPr/>
        </p:nvSpPr>
        <p:spPr bwMode="auto">
          <a:xfrm>
            <a:off x="2985457" y="4617165"/>
            <a:ext cx="813391" cy="763379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109152" y="4913090"/>
            <a:ext cx="59792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DCI Bridge</a:t>
            </a:r>
            <a:endParaRPr lang="hu-HU" altLang="en-US" sz="1400">
              <a:latin typeface="Arial" charset="0"/>
            </a:endParaRPr>
          </a:p>
        </p:txBody>
      </p:sp>
      <p:pic>
        <p:nvPicPr>
          <p:cNvPr id="21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11357"/>
            <a:ext cx="406071" cy="4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11357"/>
            <a:ext cx="406071" cy="4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36"/>
          <p:cNvSpPr>
            <a:spLocks noEditPoints="1"/>
          </p:cNvSpPr>
          <p:nvPr/>
        </p:nvSpPr>
        <p:spPr bwMode="auto">
          <a:xfrm>
            <a:off x="441567" y="3196468"/>
            <a:ext cx="1311933" cy="176769"/>
          </a:xfrm>
          <a:custGeom>
            <a:avLst/>
            <a:gdLst>
              <a:gd name="T0" fmla="*/ 2 w 5531"/>
              <a:gd name="T1" fmla="*/ 689 h 1086"/>
              <a:gd name="T2" fmla="*/ 5400 w 5531"/>
              <a:gd name="T3" fmla="*/ 596 h 1086"/>
              <a:gd name="T4" fmla="*/ 5398 w 5531"/>
              <a:gd name="T5" fmla="*/ 462 h 1086"/>
              <a:gd name="T6" fmla="*/ 0 w 5531"/>
              <a:gd name="T7" fmla="*/ 556 h 1086"/>
              <a:gd name="T8" fmla="*/ 2 w 5531"/>
              <a:gd name="T9" fmla="*/ 689 h 1086"/>
              <a:gd name="T10" fmla="*/ 4642 w 5531"/>
              <a:gd name="T11" fmla="*/ 1067 h 1086"/>
              <a:gd name="T12" fmla="*/ 5531 w 5531"/>
              <a:gd name="T13" fmla="*/ 527 h 1086"/>
              <a:gd name="T14" fmla="*/ 4624 w 5531"/>
              <a:gd name="T15" fmla="*/ 18 h 1086"/>
              <a:gd name="T16" fmla="*/ 4533 w 5531"/>
              <a:gd name="T17" fmla="*/ 44 h 1086"/>
              <a:gd name="T18" fmla="*/ 4558 w 5531"/>
              <a:gd name="T19" fmla="*/ 134 h 1086"/>
              <a:gd name="T20" fmla="*/ 5366 w 5531"/>
              <a:gd name="T21" fmla="*/ 587 h 1086"/>
              <a:gd name="T22" fmla="*/ 5364 w 5531"/>
              <a:gd name="T23" fmla="*/ 472 h 1086"/>
              <a:gd name="T24" fmla="*/ 4572 w 5531"/>
              <a:gd name="T25" fmla="*/ 953 h 1086"/>
              <a:gd name="T26" fmla="*/ 4572 w 5531"/>
              <a:gd name="T27" fmla="*/ 953 h 1086"/>
              <a:gd name="T28" fmla="*/ 4550 w 5531"/>
              <a:gd name="T29" fmla="*/ 1044 h 1086"/>
              <a:gd name="T30" fmla="*/ 4642 w 5531"/>
              <a:gd name="T31" fmla="*/ 1067 h 10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531"/>
              <a:gd name="T49" fmla="*/ 0 h 1086"/>
              <a:gd name="T50" fmla="*/ 5531 w 5531"/>
              <a:gd name="T51" fmla="*/ 1086 h 10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531" h="1086">
                <a:moveTo>
                  <a:pt x="2" y="689"/>
                </a:moveTo>
                <a:lnTo>
                  <a:pt x="5400" y="596"/>
                </a:lnTo>
                <a:lnTo>
                  <a:pt x="5398" y="462"/>
                </a:lnTo>
                <a:lnTo>
                  <a:pt x="0" y="556"/>
                </a:lnTo>
                <a:lnTo>
                  <a:pt x="2" y="689"/>
                </a:lnTo>
                <a:close/>
                <a:moveTo>
                  <a:pt x="4642" y="1067"/>
                </a:moveTo>
                <a:lnTo>
                  <a:pt x="5531" y="527"/>
                </a:lnTo>
                <a:lnTo>
                  <a:pt x="4624" y="18"/>
                </a:lnTo>
                <a:cubicBezTo>
                  <a:pt x="4591" y="0"/>
                  <a:pt x="4551" y="12"/>
                  <a:pt x="4533" y="44"/>
                </a:cubicBezTo>
                <a:cubicBezTo>
                  <a:pt x="4515" y="76"/>
                  <a:pt x="4526" y="116"/>
                  <a:pt x="4558" y="134"/>
                </a:cubicBezTo>
                <a:lnTo>
                  <a:pt x="5366" y="587"/>
                </a:lnTo>
                <a:lnTo>
                  <a:pt x="5364" y="472"/>
                </a:lnTo>
                <a:lnTo>
                  <a:pt x="4572" y="953"/>
                </a:lnTo>
                <a:cubicBezTo>
                  <a:pt x="4541" y="972"/>
                  <a:pt x="4531" y="1013"/>
                  <a:pt x="4550" y="1044"/>
                </a:cubicBezTo>
                <a:cubicBezTo>
                  <a:pt x="4569" y="1076"/>
                  <a:pt x="4610" y="1086"/>
                  <a:pt x="4642" y="1067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4" name="Freeform 37"/>
          <p:cNvSpPr>
            <a:spLocks noEditPoints="1"/>
          </p:cNvSpPr>
          <p:nvPr/>
        </p:nvSpPr>
        <p:spPr bwMode="auto">
          <a:xfrm>
            <a:off x="441567" y="4246716"/>
            <a:ext cx="1305685" cy="180114"/>
          </a:xfrm>
          <a:custGeom>
            <a:avLst/>
            <a:gdLst>
              <a:gd name="T0" fmla="*/ 0 w 6024"/>
              <a:gd name="T1" fmla="*/ 476 h 1086"/>
              <a:gd name="T2" fmla="*/ 5891 w 6024"/>
              <a:gd name="T3" fmla="*/ 476 h 1086"/>
              <a:gd name="T4" fmla="*/ 5891 w 6024"/>
              <a:gd name="T5" fmla="*/ 610 h 1086"/>
              <a:gd name="T6" fmla="*/ 0 w 6024"/>
              <a:gd name="T7" fmla="*/ 610 h 1086"/>
              <a:gd name="T8" fmla="*/ 0 w 6024"/>
              <a:gd name="T9" fmla="*/ 476 h 1086"/>
              <a:gd name="T10" fmla="*/ 5125 w 6024"/>
              <a:gd name="T11" fmla="*/ 19 h 1086"/>
              <a:gd name="T12" fmla="*/ 6024 w 6024"/>
              <a:gd name="T13" fmla="*/ 543 h 1086"/>
              <a:gd name="T14" fmla="*/ 5125 w 6024"/>
              <a:gd name="T15" fmla="*/ 1067 h 1086"/>
              <a:gd name="T16" fmla="*/ 5034 w 6024"/>
              <a:gd name="T17" fmla="*/ 1043 h 1086"/>
              <a:gd name="T18" fmla="*/ 5058 w 6024"/>
              <a:gd name="T19" fmla="*/ 952 h 1086"/>
              <a:gd name="T20" fmla="*/ 5858 w 6024"/>
              <a:gd name="T21" fmla="*/ 485 h 1086"/>
              <a:gd name="T22" fmla="*/ 5858 w 6024"/>
              <a:gd name="T23" fmla="*/ 601 h 1086"/>
              <a:gd name="T24" fmla="*/ 5058 w 6024"/>
              <a:gd name="T25" fmla="*/ 134 h 1086"/>
              <a:gd name="T26" fmla="*/ 5034 w 6024"/>
              <a:gd name="T27" fmla="*/ 43 h 1086"/>
              <a:gd name="T28" fmla="*/ 5125 w 6024"/>
              <a:gd name="T29" fmla="*/ 19 h 10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024"/>
              <a:gd name="T46" fmla="*/ 0 h 1086"/>
              <a:gd name="T47" fmla="*/ 6024 w 6024"/>
              <a:gd name="T48" fmla="*/ 1086 h 108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024" h="1086">
                <a:moveTo>
                  <a:pt x="0" y="476"/>
                </a:moveTo>
                <a:lnTo>
                  <a:pt x="5891" y="476"/>
                </a:lnTo>
                <a:lnTo>
                  <a:pt x="5891" y="610"/>
                </a:lnTo>
                <a:lnTo>
                  <a:pt x="0" y="610"/>
                </a:lnTo>
                <a:lnTo>
                  <a:pt x="0" y="476"/>
                </a:lnTo>
                <a:close/>
                <a:moveTo>
                  <a:pt x="5125" y="19"/>
                </a:moveTo>
                <a:lnTo>
                  <a:pt x="6024" y="543"/>
                </a:lnTo>
                <a:lnTo>
                  <a:pt x="5125" y="1067"/>
                </a:lnTo>
                <a:cubicBezTo>
                  <a:pt x="5093" y="1086"/>
                  <a:pt x="5052" y="1075"/>
                  <a:pt x="5034" y="1043"/>
                </a:cubicBezTo>
                <a:cubicBezTo>
                  <a:pt x="5015" y="1012"/>
                  <a:pt x="5026" y="971"/>
                  <a:pt x="5058" y="952"/>
                </a:cubicBezTo>
                <a:lnTo>
                  <a:pt x="5858" y="485"/>
                </a:lnTo>
                <a:lnTo>
                  <a:pt x="5858" y="601"/>
                </a:lnTo>
                <a:lnTo>
                  <a:pt x="5058" y="134"/>
                </a:lnTo>
                <a:cubicBezTo>
                  <a:pt x="5026" y="115"/>
                  <a:pt x="5015" y="75"/>
                  <a:pt x="5034" y="43"/>
                </a:cubicBezTo>
                <a:cubicBezTo>
                  <a:pt x="5052" y="11"/>
                  <a:pt x="5093" y="0"/>
                  <a:pt x="5125" y="19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pic>
        <p:nvPicPr>
          <p:cNvPr id="25" name="Picture 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117" y="1778390"/>
            <a:ext cx="406071" cy="47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reeform 48"/>
          <p:cNvSpPr>
            <a:spLocks noEditPoints="1"/>
          </p:cNvSpPr>
          <p:nvPr/>
        </p:nvSpPr>
        <p:spPr bwMode="auto">
          <a:xfrm>
            <a:off x="2533156" y="3781769"/>
            <a:ext cx="461046" cy="454361"/>
          </a:xfrm>
          <a:custGeom>
            <a:avLst/>
            <a:gdLst>
              <a:gd name="T0" fmla="*/ 49 w 3099"/>
              <a:gd name="T1" fmla="*/ 3382 h 3382"/>
              <a:gd name="T2" fmla="*/ 3079 w 3099"/>
              <a:gd name="T3" fmla="*/ 71 h 3382"/>
              <a:gd name="T4" fmla="*/ 3030 w 3099"/>
              <a:gd name="T5" fmla="*/ 26 h 3382"/>
              <a:gd name="T6" fmla="*/ 0 w 3099"/>
              <a:gd name="T7" fmla="*/ 3337 h 3382"/>
              <a:gd name="T8" fmla="*/ 49 w 3099"/>
              <a:gd name="T9" fmla="*/ 3382 h 3382"/>
              <a:gd name="T10" fmla="*/ 2989 w 3099"/>
              <a:gd name="T11" fmla="*/ 509 h 3382"/>
              <a:gd name="T12" fmla="*/ 3099 w 3099"/>
              <a:gd name="T13" fmla="*/ 0 h 3382"/>
              <a:gd name="T14" fmla="*/ 2602 w 3099"/>
              <a:gd name="T15" fmla="*/ 155 h 3382"/>
              <a:gd name="T16" fmla="*/ 2580 w 3099"/>
              <a:gd name="T17" fmla="*/ 196 h 3382"/>
              <a:gd name="T18" fmla="*/ 2622 w 3099"/>
              <a:gd name="T19" fmla="*/ 218 h 3382"/>
              <a:gd name="T20" fmla="*/ 3064 w 3099"/>
              <a:gd name="T21" fmla="*/ 81 h 3382"/>
              <a:gd name="T22" fmla="*/ 3022 w 3099"/>
              <a:gd name="T23" fmla="*/ 42 h 3382"/>
              <a:gd name="T24" fmla="*/ 2924 w 3099"/>
              <a:gd name="T25" fmla="*/ 494 h 3382"/>
              <a:gd name="T26" fmla="*/ 2949 w 3099"/>
              <a:gd name="T27" fmla="*/ 534 h 3382"/>
              <a:gd name="T28" fmla="*/ 2989 w 3099"/>
              <a:gd name="T29" fmla="*/ 509 h 33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99"/>
              <a:gd name="T46" fmla="*/ 0 h 3382"/>
              <a:gd name="T47" fmla="*/ 3099 w 3099"/>
              <a:gd name="T48" fmla="*/ 3382 h 338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99" h="3382">
                <a:moveTo>
                  <a:pt x="49" y="3382"/>
                </a:moveTo>
                <a:lnTo>
                  <a:pt x="3079" y="71"/>
                </a:lnTo>
                <a:lnTo>
                  <a:pt x="3030" y="26"/>
                </a:lnTo>
                <a:lnTo>
                  <a:pt x="0" y="3337"/>
                </a:lnTo>
                <a:lnTo>
                  <a:pt x="49" y="3382"/>
                </a:lnTo>
                <a:close/>
                <a:moveTo>
                  <a:pt x="2989" y="509"/>
                </a:moveTo>
                <a:lnTo>
                  <a:pt x="3099" y="0"/>
                </a:lnTo>
                <a:lnTo>
                  <a:pt x="2602" y="155"/>
                </a:lnTo>
                <a:cubicBezTo>
                  <a:pt x="2585" y="160"/>
                  <a:pt x="2575" y="179"/>
                  <a:pt x="2580" y="196"/>
                </a:cubicBezTo>
                <a:cubicBezTo>
                  <a:pt x="2586" y="214"/>
                  <a:pt x="2605" y="224"/>
                  <a:pt x="2622" y="218"/>
                </a:cubicBezTo>
                <a:lnTo>
                  <a:pt x="3064" y="81"/>
                </a:lnTo>
                <a:lnTo>
                  <a:pt x="3022" y="42"/>
                </a:lnTo>
                <a:lnTo>
                  <a:pt x="2924" y="494"/>
                </a:lnTo>
                <a:cubicBezTo>
                  <a:pt x="2920" y="512"/>
                  <a:pt x="2931" y="530"/>
                  <a:pt x="2949" y="534"/>
                </a:cubicBezTo>
                <a:cubicBezTo>
                  <a:pt x="2967" y="538"/>
                  <a:pt x="2985" y="527"/>
                  <a:pt x="2989" y="509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1747252" y="3886521"/>
            <a:ext cx="799648" cy="74897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9" name="Freeform 57"/>
          <p:cNvSpPr>
            <a:spLocks noEditPoints="1"/>
          </p:cNvSpPr>
          <p:nvPr/>
        </p:nvSpPr>
        <p:spPr bwMode="auto">
          <a:xfrm>
            <a:off x="1739756" y="3893667"/>
            <a:ext cx="814641" cy="763380"/>
          </a:xfrm>
          <a:custGeom>
            <a:avLst/>
            <a:gdLst>
              <a:gd name="T0" fmla="*/ 0 w 7315"/>
              <a:gd name="T1" fmla="*/ 66 h 6559"/>
              <a:gd name="T2" fmla="*/ 67 w 7315"/>
              <a:gd name="T3" fmla="*/ 0 h 6559"/>
              <a:gd name="T4" fmla="*/ 7249 w 7315"/>
              <a:gd name="T5" fmla="*/ 0 h 6559"/>
              <a:gd name="T6" fmla="*/ 7315 w 7315"/>
              <a:gd name="T7" fmla="*/ 66 h 6559"/>
              <a:gd name="T8" fmla="*/ 7315 w 7315"/>
              <a:gd name="T9" fmla="*/ 6492 h 6559"/>
              <a:gd name="T10" fmla="*/ 7249 w 7315"/>
              <a:gd name="T11" fmla="*/ 6559 h 6559"/>
              <a:gd name="T12" fmla="*/ 67 w 7315"/>
              <a:gd name="T13" fmla="*/ 6559 h 6559"/>
              <a:gd name="T14" fmla="*/ 0 w 7315"/>
              <a:gd name="T15" fmla="*/ 6492 h 6559"/>
              <a:gd name="T16" fmla="*/ 0 w 7315"/>
              <a:gd name="T17" fmla="*/ 66 h 6559"/>
              <a:gd name="T18" fmla="*/ 134 w 7315"/>
              <a:gd name="T19" fmla="*/ 6492 h 6559"/>
              <a:gd name="T20" fmla="*/ 67 w 7315"/>
              <a:gd name="T21" fmla="*/ 6426 h 6559"/>
              <a:gd name="T22" fmla="*/ 7249 w 7315"/>
              <a:gd name="T23" fmla="*/ 6426 h 6559"/>
              <a:gd name="T24" fmla="*/ 7182 w 7315"/>
              <a:gd name="T25" fmla="*/ 6492 h 6559"/>
              <a:gd name="T26" fmla="*/ 7182 w 7315"/>
              <a:gd name="T27" fmla="*/ 66 h 6559"/>
              <a:gd name="T28" fmla="*/ 7249 w 7315"/>
              <a:gd name="T29" fmla="*/ 133 h 6559"/>
              <a:gd name="T30" fmla="*/ 67 w 7315"/>
              <a:gd name="T31" fmla="*/ 133 h 6559"/>
              <a:gd name="T32" fmla="*/ 134 w 7315"/>
              <a:gd name="T33" fmla="*/ 66 h 6559"/>
              <a:gd name="T34" fmla="*/ 134 w 7315"/>
              <a:gd name="T35" fmla="*/ 6492 h 655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15"/>
              <a:gd name="T55" fmla="*/ 0 h 6559"/>
              <a:gd name="T56" fmla="*/ 7315 w 7315"/>
              <a:gd name="T57" fmla="*/ 6559 h 655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15" h="6559">
                <a:moveTo>
                  <a:pt x="0" y="66"/>
                </a:moveTo>
                <a:cubicBezTo>
                  <a:pt x="0" y="29"/>
                  <a:pt x="30" y="0"/>
                  <a:pt x="67" y="0"/>
                </a:cubicBezTo>
                <a:lnTo>
                  <a:pt x="7249" y="0"/>
                </a:lnTo>
                <a:cubicBezTo>
                  <a:pt x="7286" y="0"/>
                  <a:pt x="7315" y="29"/>
                  <a:pt x="7315" y="66"/>
                </a:cubicBezTo>
                <a:lnTo>
                  <a:pt x="7315" y="6492"/>
                </a:lnTo>
                <a:cubicBezTo>
                  <a:pt x="7315" y="6529"/>
                  <a:pt x="7286" y="6559"/>
                  <a:pt x="7249" y="6559"/>
                </a:cubicBezTo>
                <a:lnTo>
                  <a:pt x="67" y="6559"/>
                </a:lnTo>
                <a:cubicBezTo>
                  <a:pt x="30" y="6559"/>
                  <a:pt x="0" y="6529"/>
                  <a:pt x="0" y="6492"/>
                </a:cubicBezTo>
                <a:lnTo>
                  <a:pt x="0" y="66"/>
                </a:lnTo>
                <a:close/>
                <a:moveTo>
                  <a:pt x="134" y="6492"/>
                </a:moveTo>
                <a:lnTo>
                  <a:pt x="67" y="6426"/>
                </a:lnTo>
                <a:lnTo>
                  <a:pt x="7249" y="6426"/>
                </a:lnTo>
                <a:lnTo>
                  <a:pt x="7182" y="6492"/>
                </a:lnTo>
                <a:lnTo>
                  <a:pt x="7182" y="66"/>
                </a:lnTo>
                <a:lnTo>
                  <a:pt x="7249" y="133"/>
                </a:lnTo>
                <a:lnTo>
                  <a:pt x="67" y="133"/>
                </a:lnTo>
                <a:lnTo>
                  <a:pt x="134" y="66"/>
                </a:lnTo>
                <a:lnTo>
                  <a:pt x="134" y="6492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0" name="Rectangle 58"/>
          <p:cNvSpPr>
            <a:spLocks noChangeArrowheads="1"/>
          </p:cNvSpPr>
          <p:nvPr/>
        </p:nvSpPr>
        <p:spPr bwMode="auto">
          <a:xfrm>
            <a:off x="1812224" y="4006986"/>
            <a:ext cx="1891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 smtClean="0">
                <a:solidFill>
                  <a:srgbClr val="000000"/>
                </a:solidFill>
              </a:rPr>
              <a:t>WS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1990895" y="4006986"/>
            <a:ext cx="432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-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2032127" y="4006986"/>
            <a:ext cx="47609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>
                <a:solidFill>
                  <a:srgbClr val="000000"/>
                </a:solidFill>
              </a:rPr>
              <a:t>PGRADE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1898436" y="4174589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>
                <a:solidFill>
                  <a:srgbClr val="000000"/>
                </a:solidFill>
              </a:rPr>
              <a:t>End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34" name="Rectangle 62"/>
          <p:cNvSpPr>
            <a:spLocks noChangeArrowheads="1"/>
          </p:cNvSpPr>
          <p:nvPr/>
        </p:nvSpPr>
        <p:spPr bwMode="auto">
          <a:xfrm>
            <a:off x="2104595" y="4174589"/>
            <a:ext cx="432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-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35" name="Rectangle 63"/>
          <p:cNvSpPr>
            <a:spLocks noChangeArrowheads="1"/>
          </p:cNvSpPr>
          <p:nvPr/>
        </p:nvSpPr>
        <p:spPr bwMode="auto">
          <a:xfrm>
            <a:off x="2145827" y="4174589"/>
            <a:ext cx="26449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 err="1">
                <a:solidFill>
                  <a:srgbClr val="000000"/>
                </a:solidFill>
              </a:rPr>
              <a:t>User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36" name="Rectangle 64"/>
          <p:cNvSpPr>
            <a:spLocks noChangeArrowheads="1"/>
          </p:cNvSpPr>
          <p:nvPr/>
        </p:nvSpPr>
        <p:spPr bwMode="auto">
          <a:xfrm>
            <a:off x="2087102" y="4342192"/>
            <a:ext cx="12503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UI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38" name="Rectangle 66"/>
          <p:cNvSpPr>
            <a:spLocks noChangeArrowheads="1"/>
          </p:cNvSpPr>
          <p:nvPr/>
        </p:nvSpPr>
        <p:spPr bwMode="auto">
          <a:xfrm>
            <a:off x="3405271" y="2035746"/>
            <a:ext cx="67165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 err="1">
                <a:solidFill>
                  <a:srgbClr val="000000"/>
                </a:solidFill>
              </a:rPr>
              <a:t>Remote</a:t>
            </a:r>
            <a:r>
              <a:rPr lang="hu-HU" altLang="en-US" sz="1100" dirty="0">
                <a:solidFill>
                  <a:srgbClr val="000000"/>
                </a:solidFill>
              </a:rPr>
              <a:t> API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39" name="Rectangle 69"/>
          <p:cNvSpPr>
            <a:spLocks noChangeArrowheads="1"/>
          </p:cNvSpPr>
          <p:nvPr/>
        </p:nvSpPr>
        <p:spPr bwMode="auto">
          <a:xfrm>
            <a:off x="286635" y="3096953"/>
            <a:ext cx="817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>
                <a:solidFill>
                  <a:srgbClr val="000000"/>
                </a:solidFill>
              </a:rPr>
              <a:t>A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95536" y="3987344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100" dirty="0">
                <a:solidFill>
                  <a:srgbClr val="000000"/>
                </a:solidFill>
              </a:rPr>
              <a:t>B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42" name="Rectangle 74"/>
          <p:cNvSpPr>
            <a:spLocks noChangeArrowheads="1"/>
          </p:cNvSpPr>
          <p:nvPr/>
        </p:nvSpPr>
        <p:spPr bwMode="auto">
          <a:xfrm>
            <a:off x="3156631" y="4319931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050">
                <a:solidFill>
                  <a:srgbClr val="000000"/>
                </a:solidFill>
              </a:rPr>
              <a:t>BES</a:t>
            </a:r>
            <a:r>
              <a:rPr lang="hu-HU" altLang="en-US" sz="1100">
                <a:solidFill>
                  <a:srgbClr val="000000"/>
                </a:solidFill>
              </a:rPr>
              <a:t> 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43" name="Rectangle 75"/>
          <p:cNvSpPr>
            <a:spLocks noChangeArrowheads="1"/>
          </p:cNvSpPr>
          <p:nvPr/>
        </p:nvSpPr>
        <p:spPr bwMode="auto">
          <a:xfrm>
            <a:off x="3382782" y="4319931"/>
            <a:ext cx="49051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en-US" sz="1050">
                <a:solidFill>
                  <a:srgbClr val="000000"/>
                </a:solidFill>
              </a:rPr>
              <a:t>interface</a:t>
            </a:r>
            <a:endParaRPr lang="hu-HU" altLang="en-US" sz="1200">
              <a:latin typeface="Arial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3099157" y="3607619"/>
            <a:ext cx="623476" cy="415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/>
              <a:t>BBGC </a:t>
            </a:r>
            <a:br>
              <a:rPr lang="en-GB" sz="800" b="1" dirty="0"/>
            </a:br>
            <a:r>
              <a:rPr lang="en-GB" sz="800" b="1" dirty="0"/>
              <a:t>Workflow</a:t>
            </a:r>
            <a:br>
              <a:rPr lang="en-GB" sz="800" b="1" dirty="0"/>
            </a:br>
            <a:r>
              <a:rPr lang="en-GB" sz="800" b="1" dirty="0"/>
              <a:t>(BIOVEL)</a:t>
            </a:r>
            <a:endParaRPr lang="hu-HU" sz="1400" b="1" dirty="0"/>
          </a:p>
        </p:txBody>
      </p:sp>
      <p:sp>
        <p:nvSpPr>
          <p:cNvPr id="46" name="Freeform 65"/>
          <p:cNvSpPr>
            <a:spLocks noEditPoints="1"/>
          </p:cNvSpPr>
          <p:nvPr/>
        </p:nvSpPr>
        <p:spPr bwMode="auto">
          <a:xfrm>
            <a:off x="3326556" y="4141853"/>
            <a:ext cx="59974" cy="487096"/>
          </a:xfrm>
          <a:custGeom>
            <a:avLst/>
            <a:gdLst>
              <a:gd name="T0" fmla="*/ 293 w 543"/>
              <a:gd name="T1" fmla="*/ 0 h 4185"/>
              <a:gd name="T2" fmla="*/ 306 w 543"/>
              <a:gd name="T3" fmla="*/ 4119 h 4185"/>
              <a:gd name="T4" fmla="*/ 239 w 543"/>
              <a:gd name="T5" fmla="*/ 4119 h 4185"/>
              <a:gd name="T6" fmla="*/ 227 w 543"/>
              <a:gd name="T7" fmla="*/ 1 h 4185"/>
              <a:gd name="T8" fmla="*/ 293 w 543"/>
              <a:gd name="T9" fmla="*/ 0 h 4185"/>
              <a:gd name="T10" fmla="*/ 534 w 543"/>
              <a:gd name="T11" fmla="*/ 3735 h 4185"/>
              <a:gd name="T12" fmla="*/ 273 w 543"/>
              <a:gd name="T13" fmla="*/ 4185 h 4185"/>
              <a:gd name="T14" fmla="*/ 9 w 543"/>
              <a:gd name="T15" fmla="*/ 3737 h 4185"/>
              <a:gd name="T16" fmla="*/ 21 w 543"/>
              <a:gd name="T17" fmla="*/ 3691 h 4185"/>
              <a:gd name="T18" fmla="*/ 67 w 543"/>
              <a:gd name="T19" fmla="*/ 3703 h 4185"/>
              <a:gd name="T20" fmla="*/ 67 w 543"/>
              <a:gd name="T21" fmla="*/ 3703 h 4185"/>
              <a:gd name="T22" fmla="*/ 302 w 543"/>
              <a:gd name="T23" fmla="*/ 4102 h 4185"/>
              <a:gd name="T24" fmla="*/ 244 w 543"/>
              <a:gd name="T25" fmla="*/ 4103 h 4185"/>
              <a:gd name="T26" fmla="*/ 476 w 543"/>
              <a:gd name="T27" fmla="*/ 3702 h 4185"/>
              <a:gd name="T28" fmla="*/ 522 w 543"/>
              <a:gd name="T29" fmla="*/ 3690 h 4185"/>
              <a:gd name="T30" fmla="*/ 534 w 543"/>
              <a:gd name="T31" fmla="*/ 3735 h 4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43"/>
              <a:gd name="T49" fmla="*/ 0 h 4185"/>
              <a:gd name="T50" fmla="*/ 543 w 543"/>
              <a:gd name="T51" fmla="*/ 4185 h 4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43" h="4185">
                <a:moveTo>
                  <a:pt x="293" y="0"/>
                </a:moveTo>
                <a:lnTo>
                  <a:pt x="306" y="4119"/>
                </a:lnTo>
                <a:lnTo>
                  <a:pt x="239" y="4119"/>
                </a:lnTo>
                <a:lnTo>
                  <a:pt x="227" y="1"/>
                </a:lnTo>
                <a:lnTo>
                  <a:pt x="293" y="0"/>
                </a:lnTo>
                <a:close/>
                <a:moveTo>
                  <a:pt x="534" y="3735"/>
                </a:moveTo>
                <a:lnTo>
                  <a:pt x="273" y="4185"/>
                </a:lnTo>
                <a:lnTo>
                  <a:pt x="9" y="3737"/>
                </a:lnTo>
                <a:cubicBezTo>
                  <a:pt x="0" y="3721"/>
                  <a:pt x="5" y="3701"/>
                  <a:pt x="21" y="3691"/>
                </a:cubicBezTo>
                <a:cubicBezTo>
                  <a:pt x="37" y="3682"/>
                  <a:pt x="58" y="3687"/>
                  <a:pt x="67" y="3703"/>
                </a:cubicBezTo>
                <a:lnTo>
                  <a:pt x="302" y="4102"/>
                </a:lnTo>
                <a:lnTo>
                  <a:pt x="244" y="4103"/>
                </a:lnTo>
                <a:lnTo>
                  <a:pt x="476" y="3702"/>
                </a:lnTo>
                <a:cubicBezTo>
                  <a:pt x="485" y="3686"/>
                  <a:pt x="506" y="3680"/>
                  <a:pt x="522" y="3690"/>
                </a:cubicBezTo>
                <a:cubicBezTo>
                  <a:pt x="537" y="3699"/>
                  <a:pt x="543" y="3719"/>
                  <a:pt x="534" y="3735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47" name="Freeform 48"/>
          <p:cNvSpPr>
            <a:spLocks noEditPoints="1"/>
          </p:cNvSpPr>
          <p:nvPr/>
        </p:nvSpPr>
        <p:spPr bwMode="auto">
          <a:xfrm>
            <a:off x="3778857" y="2869118"/>
            <a:ext cx="1304425" cy="1878987"/>
          </a:xfrm>
          <a:custGeom>
            <a:avLst/>
            <a:gdLst>
              <a:gd name="T0" fmla="*/ 49 w 3099"/>
              <a:gd name="T1" fmla="*/ 3382 h 3382"/>
              <a:gd name="T2" fmla="*/ 3079 w 3099"/>
              <a:gd name="T3" fmla="*/ 71 h 3382"/>
              <a:gd name="T4" fmla="*/ 3030 w 3099"/>
              <a:gd name="T5" fmla="*/ 26 h 3382"/>
              <a:gd name="T6" fmla="*/ 0 w 3099"/>
              <a:gd name="T7" fmla="*/ 3337 h 3382"/>
              <a:gd name="T8" fmla="*/ 49 w 3099"/>
              <a:gd name="T9" fmla="*/ 3382 h 3382"/>
              <a:gd name="T10" fmla="*/ 2989 w 3099"/>
              <a:gd name="T11" fmla="*/ 509 h 3382"/>
              <a:gd name="T12" fmla="*/ 3099 w 3099"/>
              <a:gd name="T13" fmla="*/ 0 h 3382"/>
              <a:gd name="T14" fmla="*/ 2602 w 3099"/>
              <a:gd name="T15" fmla="*/ 155 h 3382"/>
              <a:gd name="T16" fmla="*/ 2580 w 3099"/>
              <a:gd name="T17" fmla="*/ 196 h 3382"/>
              <a:gd name="T18" fmla="*/ 2622 w 3099"/>
              <a:gd name="T19" fmla="*/ 218 h 3382"/>
              <a:gd name="T20" fmla="*/ 3064 w 3099"/>
              <a:gd name="T21" fmla="*/ 81 h 3382"/>
              <a:gd name="T22" fmla="*/ 3022 w 3099"/>
              <a:gd name="T23" fmla="*/ 42 h 3382"/>
              <a:gd name="T24" fmla="*/ 2924 w 3099"/>
              <a:gd name="T25" fmla="*/ 494 h 3382"/>
              <a:gd name="T26" fmla="*/ 2949 w 3099"/>
              <a:gd name="T27" fmla="*/ 534 h 3382"/>
              <a:gd name="T28" fmla="*/ 2989 w 3099"/>
              <a:gd name="T29" fmla="*/ 509 h 33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99"/>
              <a:gd name="T46" fmla="*/ 0 h 3382"/>
              <a:gd name="T47" fmla="*/ 3099 w 3099"/>
              <a:gd name="T48" fmla="*/ 3382 h 338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99" h="3382">
                <a:moveTo>
                  <a:pt x="49" y="3382"/>
                </a:moveTo>
                <a:lnTo>
                  <a:pt x="3079" y="71"/>
                </a:lnTo>
                <a:lnTo>
                  <a:pt x="3030" y="26"/>
                </a:lnTo>
                <a:lnTo>
                  <a:pt x="0" y="3337"/>
                </a:lnTo>
                <a:lnTo>
                  <a:pt x="49" y="3382"/>
                </a:lnTo>
                <a:close/>
                <a:moveTo>
                  <a:pt x="2989" y="509"/>
                </a:moveTo>
                <a:lnTo>
                  <a:pt x="3099" y="0"/>
                </a:lnTo>
                <a:lnTo>
                  <a:pt x="2602" y="155"/>
                </a:lnTo>
                <a:cubicBezTo>
                  <a:pt x="2585" y="160"/>
                  <a:pt x="2575" y="179"/>
                  <a:pt x="2580" y="196"/>
                </a:cubicBezTo>
                <a:cubicBezTo>
                  <a:pt x="2586" y="214"/>
                  <a:pt x="2605" y="224"/>
                  <a:pt x="2622" y="218"/>
                </a:cubicBezTo>
                <a:lnTo>
                  <a:pt x="3064" y="81"/>
                </a:lnTo>
                <a:lnTo>
                  <a:pt x="3022" y="42"/>
                </a:lnTo>
                <a:lnTo>
                  <a:pt x="2924" y="494"/>
                </a:lnTo>
                <a:cubicBezTo>
                  <a:pt x="2920" y="512"/>
                  <a:pt x="2931" y="530"/>
                  <a:pt x="2949" y="534"/>
                </a:cubicBezTo>
                <a:cubicBezTo>
                  <a:pt x="2967" y="538"/>
                  <a:pt x="2985" y="527"/>
                  <a:pt x="2989" y="509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147005" y="2283818"/>
            <a:ext cx="1835441" cy="1221668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49" name="Freeform 20"/>
          <p:cNvSpPr>
            <a:spLocks noEditPoints="1"/>
          </p:cNvSpPr>
          <p:nvPr/>
        </p:nvSpPr>
        <p:spPr bwMode="auto">
          <a:xfrm>
            <a:off x="5139508" y="2275961"/>
            <a:ext cx="1870425" cy="1246547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5253207" y="2334884"/>
            <a:ext cx="155972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100">
                <a:solidFill>
                  <a:srgbClr val="000000"/>
                </a:solidFill>
              </a:rPr>
              <a:t>SZTAKI Desktop Grid server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5260704" y="2581051"/>
            <a:ext cx="444804" cy="81444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52" name="Freeform 20"/>
          <p:cNvSpPr>
            <a:spLocks noEditPoints="1"/>
          </p:cNvSpPr>
          <p:nvPr/>
        </p:nvSpPr>
        <p:spPr bwMode="auto">
          <a:xfrm>
            <a:off x="5253207" y="2573194"/>
            <a:ext cx="509775" cy="831468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5826705" y="2581051"/>
            <a:ext cx="1057034" cy="81444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54" name="Freeform 20"/>
          <p:cNvSpPr>
            <a:spLocks noEditPoints="1"/>
          </p:cNvSpPr>
          <p:nvPr/>
        </p:nvSpPr>
        <p:spPr bwMode="auto">
          <a:xfrm>
            <a:off x="5819208" y="2573194"/>
            <a:ext cx="1077025" cy="831468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pic>
        <p:nvPicPr>
          <p:cNvPr id="44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47576"/>
            <a:ext cx="406071" cy="48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5309433" y="2632118"/>
            <a:ext cx="397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100">
                <a:solidFill>
                  <a:srgbClr val="000000"/>
                </a:solidFill>
              </a:rPr>
              <a:t>3G</a:t>
            </a:r>
            <a:r>
              <a:rPr lang="hu-HU" altLang="en-US" sz="1100">
                <a:solidFill>
                  <a:srgbClr val="000000"/>
                </a:solidFill>
              </a:rPr>
              <a:t> Bridge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56" name="Rectangle 21"/>
          <p:cNvSpPr>
            <a:spLocks noChangeArrowheads="1"/>
          </p:cNvSpPr>
          <p:nvPr/>
        </p:nvSpPr>
        <p:spPr bwMode="auto">
          <a:xfrm>
            <a:off x="5876683" y="2632118"/>
            <a:ext cx="9633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100">
                <a:solidFill>
                  <a:srgbClr val="000000"/>
                </a:solidFill>
              </a:rPr>
              <a:t>BOINC project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57" name="Téglalap 56"/>
          <p:cNvSpPr/>
          <p:nvPr/>
        </p:nvSpPr>
        <p:spPr>
          <a:xfrm>
            <a:off x="6046608" y="3048506"/>
            <a:ext cx="623475" cy="295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/>
              <a:t>BBGC  Binaries</a:t>
            </a:r>
            <a:endParaRPr lang="hu-HU" sz="1400" b="1" dirty="0"/>
          </a:p>
        </p:txBody>
      </p:sp>
      <p:sp>
        <p:nvSpPr>
          <p:cNvPr id="58" name="Téglalap 57"/>
          <p:cNvSpPr/>
          <p:nvPr/>
        </p:nvSpPr>
        <p:spPr>
          <a:xfrm>
            <a:off x="5309433" y="3048506"/>
            <a:ext cx="397325" cy="295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 dirty="0"/>
              <a:t>BBGC  APP</a:t>
            </a:r>
            <a:endParaRPr lang="hu-HU" sz="1200" b="1" dirty="0"/>
          </a:p>
        </p:txBody>
      </p:sp>
      <p:sp>
        <p:nvSpPr>
          <p:cNvPr id="59" name="Téglalap 58"/>
          <p:cNvSpPr/>
          <p:nvPr/>
        </p:nvSpPr>
        <p:spPr>
          <a:xfrm>
            <a:off x="6102833" y="4058052"/>
            <a:ext cx="1530576" cy="16027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	</a:t>
            </a:r>
            <a:r>
              <a:rPr lang="en-GB" sz="1400" b="1" dirty="0" smtClean="0"/>
              <a:t>VM4</a:t>
            </a:r>
            <a:endParaRPr lang="hu-HU" sz="1400" b="1" dirty="0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6612608" y="4651210"/>
            <a:ext cx="511025" cy="81444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62" name="Freeform 20"/>
          <p:cNvSpPr>
            <a:spLocks noEditPoints="1"/>
          </p:cNvSpPr>
          <p:nvPr/>
        </p:nvSpPr>
        <p:spPr bwMode="auto">
          <a:xfrm>
            <a:off x="6588224" y="4643353"/>
            <a:ext cx="511025" cy="831468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63" name="Rectangle 21"/>
          <p:cNvSpPr>
            <a:spLocks noChangeArrowheads="1"/>
          </p:cNvSpPr>
          <p:nvPr/>
        </p:nvSpPr>
        <p:spPr bwMode="auto">
          <a:xfrm>
            <a:off x="6662586" y="4703586"/>
            <a:ext cx="3960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100" dirty="0">
                <a:solidFill>
                  <a:srgbClr val="000000"/>
                </a:solidFill>
              </a:rPr>
              <a:t>BOINC</a:t>
            </a:r>
            <a:br>
              <a:rPr lang="en-GB" altLang="en-US" sz="1100" dirty="0">
                <a:solidFill>
                  <a:srgbClr val="000000"/>
                </a:solidFill>
              </a:rPr>
            </a:br>
            <a:r>
              <a:rPr lang="en-GB" altLang="en-US" sz="1100" dirty="0">
                <a:solidFill>
                  <a:srgbClr val="000000"/>
                </a:solidFill>
              </a:rPr>
              <a:t>client</a:t>
            </a:r>
            <a:endParaRPr lang="hu-HU" altLang="en-US" sz="1400" dirty="0">
              <a:latin typeface="Arial" charset="0"/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6662586" y="5118665"/>
            <a:ext cx="396076" cy="2972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 dirty="0"/>
              <a:t>BBGC  job</a:t>
            </a:r>
            <a:endParaRPr lang="hu-HU" sz="1200" b="1" dirty="0"/>
          </a:p>
        </p:txBody>
      </p:sp>
      <p:sp>
        <p:nvSpPr>
          <p:cNvPr id="65" name="Téglalap 64"/>
          <p:cNvSpPr/>
          <p:nvPr/>
        </p:nvSpPr>
        <p:spPr>
          <a:xfrm>
            <a:off x="4402333" y="4058052"/>
            <a:ext cx="1530575" cy="16027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 </a:t>
            </a:r>
            <a:r>
              <a:rPr lang="en-GB" sz="1400" dirty="0" smtClean="0"/>
              <a:t>         </a:t>
            </a:r>
            <a:r>
              <a:rPr lang="en-GB" sz="1400" b="1" dirty="0" smtClean="0"/>
              <a:t>VM3</a:t>
            </a:r>
            <a:endParaRPr lang="hu-HU" sz="1400" b="1" dirty="0"/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4913357" y="4651210"/>
            <a:ext cx="509775" cy="814446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67" name="Freeform 20"/>
          <p:cNvSpPr>
            <a:spLocks noEditPoints="1"/>
          </p:cNvSpPr>
          <p:nvPr/>
        </p:nvSpPr>
        <p:spPr bwMode="auto">
          <a:xfrm>
            <a:off x="4905860" y="4643353"/>
            <a:ext cx="509775" cy="831468"/>
          </a:xfrm>
          <a:custGeom>
            <a:avLst/>
            <a:gdLst>
              <a:gd name="T0" fmla="*/ 0 w 3658"/>
              <a:gd name="T1" fmla="*/ 33 h 3279"/>
              <a:gd name="T2" fmla="*/ 33 w 3658"/>
              <a:gd name="T3" fmla="*/ 0 h 3279"/>
              <a:gd name="T4" fmla="*/ 3624 w 3658"/>
              <a:gd name="T5" fmla="*/ 0 h 3279"/>
              <a:gd name="T6" fmla="*/ 3658 w 3658"/>
              <a:gd name="T7" fmla="*/ 33 h 3279"/>
              <a:gd name="T8" fmla="*/ 3658 w 3658"/>
              <a:gd name="T9" fmla="*/ 3246 h 3279"/>
              <a:gd name="T10" fmla="*/ 3624 w 3658"/>
              <a:gd name="T11" fmla="*/ 3279 h 3279"/>
              <a:gd name="T12" fmla="*/ 33 w 3658"/>
              <a:gd name="T13" fmla="*/ 3279 h 3279"/>
              <a:gd name="T14" fmla="*/ 0 w 3658"/>
              <a:gd name="T15" fmla="*/ 3246 h 3279"/>
              <a:gd name="T16" fmla="*/ 0 w 3658"/>
              <a:gd name="T17" fmla="*/ 33 h 3279"/>
              <a:gd name="T18" fmla="*/ 67 w 3658"/>
              <a:gd name="T19" fmla="*/ 3246 h 3279"/>
              <a:gd name="T20" fmla="*/ 33 w 3658"/>
              <a:gd name="T21" fmla="*/ 3212 h 3279"/>
              <a:gd name="T22" fmla="*/ 3624 w 3658"/>
              <a:gd name="T23" fmla="*/ 3212 h 3279"/>
              <a:gd name="T24" fmla="*/ 3591 w 3658"/>
              <a:gd name="T25" fmla="*/ 3246 h 3279"/>
              <a:gd name="T26" fmla="*/ 3591 w 3658"/>
              <a:gd name="T27" fmla="*/ 33 h 3279"/>
              <a:gd name="T28" fmla="*/ 3624 w 3658"/>
              <a:gd name="T29" fmla="*/ 66 h 3279"/>
              <a:gd name="T30" fmla="*/ 33 w 3658"/>
              <a:gd name="T31" fmla="*/ 66 h 3279"/>
              <a:gd name="T32" fmla="*/ 67 w 3658"/>
              <a:gd name="T33" fmla="*/ 33 h 3279"/>
              <a:gd name="T34" fmla="*/ 67 w 3658"/>
              <a:gd name="T35" fmla="*/ 3246 h 32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58"/>
              <a:gd name="T55" fmla="*/ 0 h 3279"/>
              <a:gd name="T56" fmla="*/ 3658 w 3658"/>
              <a:gd name="T57" fmla="*/ 3279 h 32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58" h="3279">
                <a:moveTo>
                  <a:pt x="0" y="33"/>
                </a:moveTo>
                <a:cubicBezTo>
                  <a:pt x="0" y="14"/>
                  <a:pt x="15" y="0"/>
                  <a:pt x="33" y="0"/>
                </a:cubicBezTo>
                <a:lnTo>
                  <a:pt x="3624" y="0"/>
                </a:lnTo>
                <a:cubicBezTo>
                  <a:pt x="3643" y="0"/>
                  <a:pt x="3658" y="14"/>
                  <a:pt x="3658" y="33"/>
                </a:cubicBezTo>
                <a:lnTo>
                  <a:pt x="3658" y="3246"/>
                </a:lnTo>
                <a:cubicBezTo>
                  <a:pt x="3658" y="3264"/>
                  <a:pt x="3643" y="3279"/>
                  <a:pt x="3624" y="3279"/>
                </a:cubicBezTo>
                <a:lnTo>
                  <a:pt x="33" y="3279"/>
                </a:lnTo>
                <a:cubicBezTo>
                  <a:pt x="15" y="3279"/>
                  <a:pt x="0" y="3264"/>
                  <a:pt x="0" y="3246"/>
                </a:cubicBezTo>
                <a:lnTo>
                  <a:pt x="0" y="33"/>
                </a:lnTo>
                <a:close/>
                <a:moveTo>
                  <a:pt x="67" y="3246"/>
                </a:moveTo>
                <a:lnTo>
                  <a:pt x="33" y="3212"/>
                </a:lnTo>
                <a:lnTo>
                  <a:pt x="3624" y="3212"/>
                </a:lnTo>
                <a:lnTo>
                  <a:pt x="3591" y="3246"/>
                </a:lnTo>
                <a:lnTo>
                  <a:pt x="3591" y="33"/>
                </a:lnTo>
                <a:lnTo>
                  <a:pt x="3624" y="66"/>
                </a:lnTo>
                <a:lnTo>
                  <a:pt x="33" y="66"/>
                </a:lnTo>
                <a:lnTo>
                  <a:pt x="67" y="33"/>
                </a:lnTo>
                <a:lnTo>
                  <a:pt x="67" y="324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68" name="Rectangle 21"/>
          <p:cNvSpPr>
            <a:spLocks noChangeArrowheads="1"/>
          </p:cNvSpPr>
          <p:nvPr/>
        </p:nvSpPr>
        <p:spPr bwMode="auto">
          <a:xfrm>
            <a:off x="4962086" y="4703586"/>
            <a:ext cx="397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100">
                <a:solidFill>
                  <a:srgbClr val="000000"/>
                </a:solidFill>
              </a:rPr>
              <a:t>BOINC</a:t>
            </a:r>
            <a:br>
              <a:rPr lang="en-GB" altLang="en-US" sz="1100">
                <a:solidFill>
                  <a:srgbClr val="000000"/>
                </a:solidFill>
              </a:rPr>
            </a:br>
            <a:r>
              <a:rPr lang="en-GB" altLang="en-US" sz="1100">
                <a:solidFill>
                  <a:srgbClr val="000000"/>
                </a:solidFill>
              </a:rPr>
              <a:t>client</a:t>
            </a:r>
            <a:endParaRPr lang="hu-HU" altLang="en-US" sz="1400">
              <a:latin typeface="Arial" charset="0"/>
            </a:endParaRPr>
          </a:p>
        </p:txBody>
      </p:sp>
      <p:sp>
        <p:nvSpPr>
          <p:cNvPr id="69" name="Téglalap 68"/>
          <p:cNvSpPr/>
          <p:nvPr/>
        </p:nvSpPr>
        <p:spPr>
          <a:xfrm>
            <a:off x="4962086" y="5118665"/>
            <a:ext cx="397325" cy="2972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 dirty="0"/>
              <a:t>BBGC  job</a:t>
            </a:r>
            <a:endParaRPr lang="hu-HU" sz="1200" b="1" dirty="0"/>
          </a:p>
        </p:txBody>
      </p:sp>
      <p:sp>
        <p:nvSpPr>
          <p:cNvPr id="70" name="Freeform 14"/>
          <p:cNvSpPr>
            <a:spLocks noEditPoints="1"/>
          </p:cNvSpPr>
          <p:nvPr/>
        </p:nvSpPr>
        <p:spPr bwMode="auto">
          <a:xfrm flipH="1">
            <a:off x="5309433" y="3404663"/>
            <a:ext cx="1020800" cy="1246547"/>
          </a:xfrm>
          <a:custGeom>
            <a:avLst/>
            <a:gdLst>
              <a:gd name="T0" fmla="*/ 56 w 3052"/>
              <a:gd name="T1" fmla="*/ 0 h 4570"/>
              <a:gd name="T2" fmla="*/ 3043 w 3052"/>
              <a:gd name="T3" fmla="*/ 4497 h 4570"/>
              <a:gd name="T4" fmla="*/ 2988 w 3052"/>
              <a:gd name="T5" fmla="*/ 4534 h 4570"/>
              <a:gd name="T6" fmla="*/ 0 w 3052"/>
              <a:gd name="T7" fmla="*/ 37 h 4570"/>
              <a:gd name="T8" fmla="*/ 56 w 3052"/>
              <a:gd name="T9" fmla="*/ 0 h 4570"/>
              <a:gd name="T10" fmla="*/ 3022 w 3052"/>
              <a:gd name="T11" fmla="*/ 4051 h 4570"/>
              <a:gd name="T12" fmla="*/ 3052 w 3052"/>
              <a:gd name="T13" fmla="*/ 4570 h 4570"/>
              <a:gd name="T14" fmla="*/ 2585 w 3052"/>
              <a:gd name="T15" fmla="*/ 4341 h 4570"/>
              <a:gd name="T16" fmla="*/ 2570 w 3052"/>
              <a:gd name="T17" fmla="*/ 4296 h 4570"/>
              <a:gd name="T18" fmla="*/ 2614 w 3052"/>
              <a:gd name="T19" fmla="*/ 4281 h 4570"/>
              <a:gd name="T20" fmla="*/ 3030 w 3052"/>
              <a:gd name="T21" fmla="*/ 4485 h 4570"/>
              <a:gd name="T22" fmla="*/ 2982 w 3052"/>
              <a:gd name="T23" fmla="*/ 4517 h 4570"/>
              <a:gd name="T24" fmla="*/ 2955 w 3052"/>
              <a:gd name="T25" fmla="*/ 4055 h 4570"/>
              <a:gd name="T26" fmla="*/ 2987 w 3052"/>
              <a:gd name="T27" fmla="*/ 4020 h 4570"/>
              <a:gd name="T28" fmla="*/ 3022 w 3052"/>
              <a:gd name="T29" fmla="*/ 4051 h 45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52"/>
              <a:gd name="T46" fmla="*/ 0 h 4570"/>
              <a:gd name="T47" fmla="*/ 3052 w 3052"/>
              <a:gd name="T48" fmla="*/ 4570 h 457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52" h="4570">
                <a:moveTo>
                  <a:pt x="56" y="0"/>
                </a:moveTo>
                <a:lnTo>
                  <a:pt x="3043" y="4497"/>
                </a:lnTo>
                <a:lnTo>
                  <a:pt x="2988" y="4534"/>
                </a:lnTo>
                <a:lnTo>
                  <a:pt x="0" y="37"/>
                </a:lnTo>
                <a:lnTo>
                  <a:pt x="56" y="0"/>
                </a:lnTo>
                <a:close/>
                <a:moveTo>
                  <a:pt x="3022" y="4051"/>
                </a:moveTo>
                <a:lnTo>
                  <a:pt x="3052" y="4570"/>
                </a:lnTo>
                <a:lnTo>
                  <a:pt x="2585" y="4341"/>
                </a:lnTo>
                <a:cubicBezTo>
                  <a:pt x="2569" y="4333"/>
                  <a:pt x="2562" y="4313"/>
                  <a:pt x="2570" y="4296"/>
                </a:cubicBezTo>
                <a:cubicBezTo>
                  <a:pt x="2578" y="4280"/>
                  <a:pt x="2598" y="4273"/>
                  <a:pt x="2614" y="4281"/>
                </a:cubicBezTo>
                <a:lnTo>
                  <a:pt x="3030" y="4485"/>
                </a:lnTo>
                <a:lnTo>
                  <a:pt x="2982" y="4517"/>
                </a:lnTo>
                <a:lnTo>
                  <a:pt x="2955" y="4055"/>
                </a:lnTo>
                <a:cubicBezTo>
                  <a:pt x="2954" y="4037"/>
                  <a:pt x="2968" y="4021"/>
                  <a:pt x="2987" y="4020"/>
                </a:cubicBezTo>
                <a:cubicBezTo>
                  <a:pt x="3005" y="4019"/>
                  <a:pt x="3021" y="4033"/>
                  <a:pt x="3022" y="4051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78" name="Csoportba foglalás 77"/>
          <p:cNvGrpSpPr/>
          <p:nvPr/>
        </p:nvGrpSpPr>
        <p:grpSpPr>
          <a:xfrm>
            <a:off x="1691680" y="764704"/>
            <a:ext cx="3627421" cy="2223570"/>
            <a:chOff x="1502628" y="372808"/>
            <a:chExt cx="4340557" cy="2695830"/>
          </a:xfrm>
        </p:grpSpPr>
        <p:sp>
          <p:nvSpPr>
            <p:cNvPr id="37" name="Freeform 65"/>
            <p:cNvSpPr>
              <a:spLocks noEditPoints="1"/>
            </p:cNvSpPr>
            <p:nvPr/>
          </p:nvSpPr>
          <p:spPr bwMode="auto">
            <a:xfrm>
              <a:off x="3449129" y="785615"/>
              <a:ext cx="135446" cy="2283023"/>
            </a:xfrm>
            <a:custGeom>
              <a:avLst/>
              <a:gdLst>
                <a:gd name="T0" fmla="*/ 293 w 543"/>
                <a:gd name="T1" fmla="*/ 0 h 4185"/>
                <a:gd name="T2" fmla="*/ 306 w 543"/>
                <a:gd name="T3" fmla="*/ 4119 h 4185"/>
                <a:gd name="T4" fmla="*/ 239 w 543"/>
                <a:gd name="T5" fmla="*/ 4119 h 4185"/>
                <a:gd name="T6" fmla="*/ 227 w 543"/>
                <a:gd name="T7" fmla="*/ 1 h 4185"/>
                <a:gd name="T8" fmla="*/ 293 w 543"/>
                <a:gd name="T9" fmla="*/ 0 h 4185"/>
                <a:gd name="T10" fmla="*/ 534 w 543"/>
                <a:gd name="T11" fmla="*/ 3735 h 4185"/>
                <a:gd name="T12" fmla="*/ 273 w 543"/>
                <a:gd name="T13" fmla="*/ 4185 h 4185"/>
                <a:gd name="T14" fmla="*/ 9 w 543"/>
                <a:gd name="T15" fmla="*/ 3737 h 4185"/>
                <a:gd name="T16" fmla="*/ 21 w 543"/>
                <a:gd name="T17" fmla="*/ 3691 h 4185"/>
                <a:gd name="T18" fmla="*/ 67 w 543"/>
                <a:gd name="T19" fmla="*/ 3703 h 4185"/>
                <a:gd name="T20" fmla="*/ 67 w 543"/>
                <a:gd name="T21" fmla="*/ 3703 h 4185"/>
                <a:gd name="T22" fmla="*/ 302 w 543"/>
                <a:gd name="T23" fmla="*/ 4102 h 4185"/>
                <a:gd name="T24" fmla="*/ 244 w 543"/>
                <a:gd name="T25" fmla="*/ 4103 h 4185"/>
                <a:gd name="T26" fmla="*/ 476 w 543"/>
                <a:gd name="T27" fmla="*/ 3702 h 4185"/>
                <a:gd name="T28" fmla="*/ 522 w 543"/>
                <a:gd name="T29" fmla="*/ 3690 h 4185"/>
                <a:gd name="T30" fmla="*/ 534 w 543"/>
                <a:gd name="T31" fmla="*/ 3735 h 41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43"/>
                <a:gd name="T49" fmla="*/ 0 h 4185"/>
                <a:gd name="T50" fmla="*/ 543 w 543"/>
                <a:gd name="T51" fmla="*/ 4185 h 41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43" h="4185">
                  <a:moveTo>
                    <a:pt x="293" y="0"/>
                  </a:moveTo>
                  <a:lnTo>
                    <a:pt x="306" y="4119"/>
                  </a:lnTo>
                  <a:lnTo>
                    <a:pt x="239" y="4119"/>
                  </a:lnTo>
                  <a:lnTo>
                    <a:pt x="227" y="1"/>
                  </a:lnTo>
                  <a:lnTo>
                    <a:pt x="293" y="0"/>
                  </a:lnTo>
                  <a:close/>
                  <a:moveTo>
                    <a:pt x="534" y="3735"/>
                  </a:moveTo>
                  <a:lnTo>
                    <a:pt x="273" y="4185"/>
                  </a:lnTo>
                  <a:lnTo>
                    <a:pt x="9" y="3737"/>
                  </a:lnTo>
                  <a:cubicBezTo>
                    <a:pt x="0" y="3721"/>
                    <a:pt x="5" y="3701"/>
                    <a:pt x="21" y="3691"/>
                  </a:cubicBezTo>
                  <a:cubicBezTo>
                    <a:pt x="37" y="3682"/>
                    <a:pt x="58" y="3687"/>
                    <a:pt x="67" y="3703"/>
                  </a:cubicBezTo>
                  <a:lnTo>
                    <a:pt x="302" y="4102"/>
                  </a:lnTo>
                  <a:lnTo>
                    <a:pt x="244" y="4103"/>
                  </a:lnTo>
                  <a:lnTo>
                    <a:pt x="476" y="3702"/>
                  </a:lnTo>
                  <a:cubicBezTo>
                    <a:pt x="485" y="3686"/>
                    <a:pt x="506" y="3680"/>
                    <a:pt x="522" y="3690"/>
                  </a:cubicBezTo>
                  <a:cubicBezTo>
                    <a:pt x="537" y="3699"/>
                    <a:pt x="543" y="3719"/>
                    <a:pt x="534" y="3735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71" name="Szövegdoboz 70"/>
            <p:cNvSpPr txBox="1"/>
            <p:nvPr/>
          </p:nvSpPr>
          <p:spPr>
            <a:xfrm>
              <a:off x="1502628" y="372808"/>
              <a:ext cx="4340557" cy="78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External access from other tools/GUIs </a:t>
              </a:r>
            </a:p>
          </p:txBody>
        </p:sp>
      </p:grpSp>
      <p:grpSp>
        <p:nvGrpSpPr>
          <p:cNvPr id="77" name="Csoportba foglalás 76"/>
          <p:cNvGrpSpPr/>
          <p:nvPr/>
        </p:nvGrpSpPr>
        <p:grpSpPr>
          <a:xfrm>
            <a:off x="6660233" y="3171954"/>
            <a:ext cx="2045765" cy="2396896"/>
            <a:chOff x="6232421" y="-1787721"/>
            <a:chExt cx="2445251" cy="2876251"/>
          </a:xfrm>
        </p:grpSpPr>
        <p:sp>
          <p:nvSpPr>
            <p:cNvPr id="73" name="Freeform 20"/>
            <p:cNvSpPr>
              <a:spLocks noEditPoints="1"/>
            </p:cNvSpPr>
            <p:nvPr/>
          </p:nvSpPr>
          <p:spPr bwMode="auto">
            <a:xfrm>
              <a:off x="8028384" y="80468"/>
              <a:ext cx="649288" cy="1008062"/>
            </a:xfrm>
            <a:custGeom>
              <a:avLst/>
              <a:gdLst>
                <a:gd name="T0" fmla="*/ 0 w 3658"/>
                <a:gd name="T1" fmla="*/ 33 h 3279"/>
                <a:gd name="T2" fmla="*/ 33 w 3658"/>
                <a:gd name="T3" fmla="*/ 0 h 3279"/>
                <a:gd name="T4" fmla="*/ 3624 w 3658"/>
                <a:gd name="T5" fmla="*/ 0 h 3279"/>
                <a:gd name="T6" fmla="*/ 3658 w 3658"/>
                <a:gd name="T7" fmla="*/ 33 h 3279"/>
                <a:gd name="T8" fmla="*/ 3658 w 3658"/>
                <a:gd name="T9" fmla="*/ 3246 h 3279"/>
                <a:gd name="T10" fmla="*/ 3624 w 3658"/>
                <a:gd name="T11" fmla="*/ 3279 h 3279"/>
                <a:gd name="T12" fmla="*/ 33 w 3658"/>
                <a:gd name="T13" fmla="*/ 3279 h 3279"/>
                <a:gd name="T14" fmla="*/ 0 w 3658"/>
                <a:gd name="T15" fmla="*/ 3246 h 3279"/>
                <a:gd name="T16" fmla="*/ 0 w 3658"/>
                <a:gd name="T17" fmla="*/ 33 h 3279"/>
                <a:gd name="T18" fmla="*/ 67 w 3658"/>
                <a:gd name="T19" fmla="*/ 3246 h 3279"/>
                <a:gd name="T20" fmla="*/ 33 w 3658"/>
                <a:gd name="T21" fmla="*/ 3212 h 3279"/>
                <a:gd name="T22" fmla="*/ 3624 w 3658"/>
                <a:gd name="T23" fmla="*/ 3212 h 3279"/>
                <a:gd name="T24" fmla="*/ 3591 w 3658"/>
                <a:gd name="T25" fmla="*/ 3246 h 3279"/>
                <a:gd name="T26" fmla="*/ 3591 w 3658"/>
                <a:gd name="T27" fmla="*/ 33 h 3279"/>
                <a:gd name="T28" fmla="*/ 3624 w 3658"/>
                <a:gd name="T29" fmla="*/ 66 h 3279"/>
                <a:gd name="T30" fmla="*/ 33 w 3658"/>
                <a:gd name="T31" fmla="*/ 66 h 3279"/>
                <a:gd name="T32" fmla="*/ 67 w 3658"/>
                <a:gd name="T33" fmla="*/ 33 h 3279"/>
                <a:gd name="T34" fmla="*/ 67 w 3658"/>
                <a:gd name="T35" fmla="*/ 3246 h 327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58"/>
                <a:gd name="T55" fmla="*/ 0 h 3279"/>
                <a:gd name="T56" fmla="*/ 3658 w 3658"/>
                <a:gd name="T57" fmla="*/ 3279 h 327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58" h="3279">
                  <a:moveTo>
                    <a:pt x="0" y="33"/>
                  </a:moveTo>
                  <a:cubicBezTo>
                    <a:pt x="0" y="14"/>
                    <a:pt x="15" y="0"/>
                    <a:pt x="33" y="0"/>
                  </a:cubicBezTo>
                  <a:lnTo>
                    <a:pt x="3624" y="0"/>
                  </a:lnTo>
                  <a:cubicBezTo>
                    <a:pt x="3643" y="0"/>
                    <a:pt x="3658" y="14"/>
                    <a:pt x="3658" y="33"/>
                  </a:cubicBezTo>
                  <a:lnTo>
                    <a:pt x="3658" y="3246"/>
                  </a:lnTo>
                  <a:cubicBezTo>
                    <a:pt x="3658" y="3264"/>
                    <a:pt x="3643" y="3279"/>
                    <a:pt x="3624" y="3279"/>
                  </a:cubicBezTo>
                  <a:lnTo>
                    <a:pt x="33" y="3279"/>
                  </a:lnTo>
                  <a:cubicBezTo>
                    <a:pt x="15" y="3279"/>
                    <a:pt x="0" y="3264"/>
                    <a:pt x="0" y="3246"/>
                  </a:cubicBezTo>
                  <a:lnTo>
                    <a:pt x="0" y="33"/>
                  </a:lnTo>
                  <a:close/>
                  <a:moveTo>
                    <a:pt x="67" y="3246"/>
                  </a:moveTo>
                  <a:lnTo>
                    <a:pt x="33" y="3212"/>
                  </a:lnTo>
                  <a:lnTo>
                    <a:pt x="3624" y="3212"/>
                  </a:lnTo>
                  <a:lnTo>
                    <a:pt x="3591" y="3246"/>
                  </a:lnTo>
                  <a:lnTo>
                    <a:pt x="3591" y="33"/>
                  </a:lnTo>
                  <a:lnTo>
                    <a:pt x="3624" y="66"/>
                  </a:lnTo>
                  <a:lnTo>
                    <a:pt x="33" y="66"/>
                  </a:lnTo>
                  <a:lnTo>
                    <a:pt x="67" y="33"/>
                  </a:lnTo>
                  <a:lnTo>
                    <a:pt x="67" y="3246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74" name="Téglalap 73"/>
            <p:cNvSpPr/>
            <p:nvPr/>
          </p:nvSpPr>
          <p:spPr>
            <a:xfrm>
              <a:off x="8101409" y="656730"/>
              <a:ext cx="503238" cy="3603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700" b="1" dirty="0"/>
                <a:t>BBGC  job</a:t>
              </a:r>
              <a:endParaRPr lang="hu-HU" sz="1200" b="1" dirty="0"/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8111725" y="166987"/>
              <a:ext cx="503238" cy="41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altLang="en-US" sz="1100" dirty="0">
                  <a:solidFill>
                    <a:srgbClr val="000000"/>
                  </a:solidFill>
                </a:rPr>
                <a:t>BOINC</a:t>
              </a:r>
              <a:br>
                <a:rPr lang="en-GB" altLang="en-US" sz="1100" dirty="0">
                  <a:solidFill>
                    <a:srgbClr val="000000"/>
                  </a:solidFill>
                </a:rPr>
              </a:br>
              <a:r>
                <a:rPr lang="en-GB" altLang="en-US" sz="1100" dirty="0">
                  <a:solidFill>
                    <a:srgbClr val="000000"/>
                  </a:solidFill>
                </a:rPr>
                <a:t>client</a:t>
              </a:r>
              <a:endParaRPr lang="hu-HU" altLang="en-US" sz="1400" dirty="0">
                <a:latin typeface="Arial" charset="0"/>
              </a:endParaRPr>
            </a:p>
          </p:txBody>
        </p:sp>
        <p:sp>
          <p:nvSpPr>
            <p:cNvPr id="76" name="Freeform 14"/>
            <p:cNvSpPr>
              <a:spLocks noEditPoints="1"/>
            </p:cNvSpPr>
            <p:nvPr/>
          </p:nvSpPr>
          <p:spPr bwMode="auto">
            <a:xfrm>
              <a:off x="6232421" y="-1787721"/>
              <a:ext cx="2429151" cy="1754188"/>
            </a:xfrm>
            <a:custGeom>
              <a:avLst/>
              <a:gdLst>
                <a:gd name="T0" fmla="*/ 56 w 3052"/>
                <a:gd name="T1" fmla="*/ 0 h 4570"/>
                <a:gd name="T2" fmla="*/ 3043 w 3052"/>
                <a:gd name="T3" fmla="*/ 4497 h 4570"/>
                <a:gd name="T4" fmla="*/ 2988 w 3052"/>
                <a:gd name="T5" fmla="*/ 4534 h 4570"/>
                <a:gd name="T6" fmla="*/ 0 w 3052"/>
                <a:gd name="T7" fmla="*/ 37 h 4570"/>
                <a:gd name="T8" fmla="*/ 56 w 3052"/>
                <a:gd name="T9" fmla="*/ 0 h 4570"/>
                <a:gd name="T10" fmla="*/ 3022 w 3052"/>
                <a:gd name="T11" fmla="*/ 4051 h 4570"/>
                <a:gd name="T12" fmla="*/ 3052 w 3052"/>
                <a:gd name="T13" fmla="*/ 4570 h 4570"/>
                <a:gd name="T14" fmla="*/ 2585 w 3052"/>
                <a:gd name="T15" fmla="*/ 4341 h 4570"/>
                <a:gd name="T16" fmla="*/ 2570 w 3052"/>
                <a:gd name="T17" fmla="*/ 4296 h 4570"/>
                <a:gd name="T18" fmla="*/ 2614 w 3052"/>
                <a:gd name="T19" fmla="*/ 4281 h 4570"/>
                <a:gd name="T20" fmla="*/ 3030 w 3052"/>
                <a:gd name="T21" fmla="*/ 4485 h 4570"/>
                <a:gd name="T22" fmla="*/ 2982 w 3052"/>
                <a:gd name="T23" fmla="*/ 4517 h 4570"/>
                <a:gd name="T24" fmla="*/ 2955 w 3052"/>
                <a:gd name="T25" fmla="*/ 4055 h 4570"/>
                <a:gd name="T26" fmla="*/ 2987 w 3052"/>
                <a:gd name="T27" fmla="*/ 4020 h 4570"/>
                <a:gd name="T28" fmla="*/ 3022 w 3052"/>
                <a:gd name="T29" fmla="*/ 4051 h 45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52"/>
                <a:gd name="T46" fmla="*/ 0 h 4570"/>
                <a:gd name="T47" fmla="*/ 3052 w 3052"/>
                <a:gd name="T48" fmla="*/ 4570 h 45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52" h="4570">
                  <a:moveTo>
                    <a:pt x="56" y="0"/>
                  </a:moveTo>
                  <a:lnTo>
                    <a:pt x="3043" y="4497"/>
                  </a:lnTo>
                  <a:lnTo>
                    <a:pt x="2988" y="4534"/>
                  </a:lnTo>
                  <a:lnTo>
                    <a:pt x="0" y="37"/>
                  </a:lnTo>
                  <a:lnTo>
                    <a:pt x="56" y="0"/>
                  </a:lnTo>
                  <a:close/>
                  <a:moveTo>
                    <a:pt x="3022" y="4051"/>
                  </a:moveTo>
                  <a:lnTo>
                    <a:pt x="3052" y="4570"/>
                  </a:lnTo>
                  <a:lnTo>
                    <a:pt x="2585" y="4341"/>
                  </a:lnTo>
                  <a:cubicBezTo>
                    <a:pt x="2569" y="4333"/>
                    <a:pt x="2562" y="4313"/>
                    <a:pt x="2570" y="4296"/>
                  </a:cubicBezTo>
                  <a:cubicBezTo>
                    <a:pt x="2578" y="4280"/>
                    <a:pt x="2598" y="4273"/>
                    <a:pt x="2614" y="4281"/>
                  </a:cubicBezTo>
                  <a:lnTo>
                    <a:pt x="3030" y="4485"/>
                  </a:lnTo>
                  <a:lnTo>
                    <a:pt x="2982" y="4517"/>
                  </a:lnTo>
                  <a:lnTo>
                    <a:pt x="2955" y="4055"/>
                  </a:lnTo>
                  <a:cubicBezTo>
                    <a:pt x="2954" y="4037"/>
                    <a:pt x="2968" y="4021"/>
                    <a:pt x="2987" y="4020"/>
                  </a:cubicBezTo>
                  <a:cubicBezTo>
                    <a:pt x="3005" y="4019"/>
                    <a:pt x="3021" y="4033"/>
                    <a:pt x="3022" y="40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grpSp>
        <p:nvGrpSpPr>
          <p:cNvPr id="2" name="Csoportba foglalás 1"/>
          <p:cNvGrpSpPr/>
          <p:nvPr/>
        </p:nvGrpSpPr>
        <p:grpSpPr>
          <a:xfrm>
            <a:off x="762149" y="5118662"/>
            <a:ext cx="8019824" cy="1468236"/>
            <a:chOff x="234268" y="5651500"/>
            <a:chExt cx="10189665" cy="1283994"/>
          </a:xfrm>
        </p:grpSpPr>
        <p:sp>
          <p:nvSpPr>
            <p:cNvPr id="79" name="Freeform 48"/>
            <p:cNvSpPr>
              <a:spLocks noEditPoints="1"/>
            </p:cNvSpPr>
            <p:nvPr/>
          </p:nvSpPr>
          <p:spPr bwMode="auto">
            <a:xfrm flipH="1" flipV="1">
              <a:off x="683568" y="5651500"/>
              <a:ext cx="2210098" cy="945852"/>
            </a:xfrm>
            <a:custGeom>
              <a:avLst/>
              <a:gdLst>
                <a:gd name="T0" fmla="*/ 49 w 3099"/>
                <a:gd name="T1" fmla="*/ 3382 h 3382"/>
                <a:gd name="T2" fmla="*/ 3079 w 3099"/>
                <a:gd name="T3" fmla="*/ 71 h 3382"/>
                <a:gd name="T4" fmla="*/ 3030 w 3099"/>
                <a:gd name="T5" fmla="*/ 26 h 3382"/>
                <a:gd name="T6" fmla="*/ 0 w 3099"/>
                <a:gd name="T7" fmla="*/ 3337 h 3382"/>
                <a:gd name="T8" fmla="*/ 49 w 3099"/>
                <a:gd name="T9" fmla="*/ 3382 h 3382"/>
                <a:gd name="T10" fmla="*/ 2989 w 3099"/>
                <a:gd name="T11" fmla="*/ 509 h 3382"/>
                <a:gd name="T12" fmla="*/ 3099 w 3099"/>
                <a:gd name="T13" fmla="*/ 0 h 3382"/>
                <a:gd name="T14" fmla="*/ 2602 w 3099"/>
                <a:gd name="T15" fmla="*/ 155 h 3382"/>
                <a:gd name="T16" fmla="*/ 2580 w 3099"/>
                <a:gd name="T17" fmla="*/ 196 h 3382"/>
                <a:gd name="T18" fmla="*/ 2622 w 3099"/>
                <a:gd name="T19" fmla="*/ 218 h 3382"/>
                <a:gd name="T20" fmla="*/ 3064 w 3099"/>
                <a:gd name="T21" fmla="*/ 81 h 3382"/>
                <a:gd name="T22" fmla="*/ 3022 w 3099"/>
                <a:gd name="T23" fmla="*/ 42 h 3382"/>
                <a:gd name="T24" fmla="*/ 2924 w 3099"/>
                <a:gd name="T25" fmla="*/ 494 h 3382"/>
                <a:gd name="T26" fmla="*/ 2949 w 3099"/>
                <a:gd name="T27" fmla="*/ 534 h 3382"/>
                <a:gd name="T28" fmla="*/ 2989 w 3099"/>
                <a:gd name="T29" fmla="*/ 509 h 33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99"/>
                <a:gd name="T46" fmla="*/ 0 h 3382"/>
                <a:gd name="T47" fmla="*/ 3099 w 3099"/>
                <a:gd name="T48" fmla="*/ 3382 h 33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99" h="3382">
                  <a:moveTo>
                    <a:pt x="49" y="3382"/>
                  </a:moveTo>
                  <a:lnTo>
                    <a:pt x="3079" y="71"/>
                  </a:lnTo>
                  <a:lnTo>
                    <a:pt x="3030" y="26"/>
                  </a:lnTo>
                  <a:lnTo>
                    <a:pt x="0" y="3337"/>
                  </a:lnTo>
                  <a:lnTo>
                    <a:pt x="49" y="3382"/>
                  </a:lnTo>
                  <a:close/>
                  <a:moveTo>
                    <a:pt x="2989" y="509"/>
                  </a:moveTo>
                  <a:lnTo>
                    <a:pt x="3099" y="0"/>
                  </a:lnTo>
                  <a:lnTo>
                    <a:pt x="2602" y="155"/>
                  </a:lnTo>
                  <a:cubicBezTo>
                    <a:pt x="2585" y="160"/>
                    <a:pt x="2575" y="179"/>
                    <a:pt x="2580" y="196"/>
                  </a:cubicBezTo>
                  <a:cubicBezTo>
                    <a:pt x="2586" y="214"/>
                    <a:pt x="2605" y="224"/>
                    <a:pt x="2622" y="218"/>
                  </a:cubicBezTo>
                  <a:lnTo>
                    <a:pt x="3064" y="81"/>
                  </a:lnTo>
                  <a:lnTo>
                    <a:pt x="3022" y="42"/>
                  </a:lnTo>
                  <a:lnTo>
                    <a:pt x="2924" y="494"/>
                  </a:lnTo>
                  <a:cubicBezTo>
                    <a:pt x="2920" y="512"/>
                    <a:pt x="2931" y="530"/>
                    <a:pt x="2949" y="534"/>
                  </a:cubicBezTo>
                  <a:cubicBezTo>
                    <a:pt x="2967" y="538"/>
                    <a:pt x="2985" y="527"/>
                    <a:pt x="2989" y="50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Szövegdoboz 79"/>
            <p:cNvSpPr txBox="1"/>
            <p:nvPr/>
          </p:nvSpPr>
          <p:spPr>
            <a:xfrm>
              <a:off x="234268" y="6612508"/>
              <a:ext cx="10189665" cy="322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External Grid / Cloud resources, agINFRA data components, registries (CIARD RING</a:t>
              </a:r>
              <a:r>
                <a:rPr lang="en-US" dirty="0">
                  <a:solidFill>
                    <a:schemeClr val="bg1"/>
                  </a:solidFill>
                </a:rPr>
                <a:t>)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8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30"/>
          <a:stretch/>
        </p:blipFill>
        <p:spPr bwMode="auto">
          <a:xfrm>
            <a:off x="1107718" y="1816957"/>
            <a:ext cx="2166594" cy="33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ZTAKI Desktop Gri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7704"/>
            <a:ext cx="8858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id User Support Environme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816" y="2467794"/>
            <a:ext cx="1718569" cy="43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IN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637" y="4058052"/>
            <a:ext cx="767871" cy="34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BOIN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868" y="4065232"/>
            <a:ext cx="767871" cy="34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Freeform 14"/>
          <p:cNvSpPr>
            <a:spLocks noEditPoints="1"/>
          </p:cNvSpPr>
          <p:nvPr/>
        </p:nvSpPr>
        <p:spPr bwMode="auto">
          <a:xfrm>
            <a:off x="6662586" y="3325991"/>
            <a:ext cx="461047" cy="1325219"/>
          </a:xfrm>
          <a:custGeom>
            <a:avLst/>
            <a:gdLst>
              <a:gd name="T0" fmla="*/ 56 w 3052"/>
              <a:gd name="T1" fmla="*/ 0 h 4570"/>
              <a:gd name="T2" fmla="*/ 3043 w 3052"/>
              <a:gd name="T3" fmla="*/ 4497 h 4570"/>
              <a:gd name="T4" fmla="*/ 2988 w 3052"/>
              <a:gd name="T5" fmla="*/ 4534 h 4570"/>
              <a:gd name="T6" fmla="*/ 0 w 3052"/>
              <a:gd name="T7" fmla="*/ 37 h 4570"/>
              <a:gd name="T8" fmla="*/ 56 w 3052"/>
              <a:gd name="T9" fmla="*/ 0 h 4570"/>
              <a:gd name="T10" fmla="*/ 3022 w 3052"/>
              <a:gd name="T11" fmla="*/ 4051 h 4570"/>
              <a:gd name="T12" fmla="*/ 3052 w 3052"/>
              <a:gd name="T13" fmla="*/ 4570 h 4570"/>
              <a:gd name="T14" fmla="*/ 2585 w 3052"/>
              <a:gd name="T15" fmla="*/ 4341 h 4570"/>
              <a:gd name="T16" fmla="*/ 2570 w 3052"/>
              <a:gd name="T17" fmla="*/ 4296 h 4570"/>
              <a:gd name="T18" fmla="*/ 2614 w 3052"/>
              <a:gd name="T19" fmla="*/ 4281 h 4570"/>
              <a:gd name="T20" fmla="*/ 3030 w 3052"/>
              <a:gd name="T21" fmla="*/ 4485 h 4570"/>
              <a:gd name="T22" fmla="*/ 2982 w 3052"/>
              <a:gd name="T23" fmla="*/ 4517 h 4570"/>
              <a:gd name="T24" fmla="*/ 2955 w 3052"/>
              <a:gd name="T25" fmla="*/ 4055 h 4570"/>
              <a:gd name="T26" fmla="*/ 2987 w 3052"/>
              <a:gd name="T27" fmla="*/ 4020 h 4570"/>
              <a:gd name="T28" fmla="*/ 3022 w 3052"/>
              <a:gd name="T29" fmla="*/ 4051 h 45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52"/>
              <a:gd name="T46" fmla="*/ 0 h 4570"/>
              <a:gd name="T47" fmla="*/ 3052 w 3052"/>
              <a:gd name="T48" fmla="*/ 4570 h 457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52" h="4570">
                <a:moveTo>
                  <a:pt x="56" y="0"/>
                </a:moveTo>
                <a:lnTo>
                  <a:pt x="3043" y="4497"/>
                </a:lnTo>
                <a:lnTo>
                  <a:pt x="2988" y="4534"/>
                </a:lnTo>
                <a:lnTo>
                  <a:pt x="0" y="37"/>
                </a:lnTo>
                <a:lnTo>
                  <a:pt x="56" y="0"/>
                </a:lnTo>
                <a:close/>
                <a:moveTo>
                  <a:pt x="3022" y="4051"/>
                </a:moveTo>
                <a:lnTo>
                  <a:pt x="3052" y="4570"/>
                </a:lnTo>
                <a:lnTo>
                  <a:pt x="2585" y="4341"/>
                </a:lnTo>
                <a:cubicBezTo>
                  <a:pt x="2569" y="4333"/>
                  <a:pt x="2562" y="4313"/>
                  <a:pt x="2570" y="4296"/>
                </a:cubicBezTo>
                <a:cubicBezTo>
                  <a:pt x="2578" y="4280"/>
                  <a:pt x="2598" y="4273"/>
                  <a:pt x="2614" y="4281"/>
                </a:cubicBezTo>
                <a:lnTo>
                  <a:pt x="3030" y="4485"/>
                </a:lnTo>
                <a:lnTo>
                  <a:pt x="2982" y="4517"/>
                </a:lnTo>
                <a:lnTo>
                  <a:pt x="2955" y="4055"/>
                </a:lnTo>
                <a:cubicBezTo>
                  <a:pt x="2954" y="4037"/>
                  <a:pt x="2968" y="4021"/>
                  <a:pt x="2987" y="4020"/>
                </a:cubicBezTo>
                <a:cubicBezTo>
                  <a:pt x="3005" y="4019"/>
                  <a:pt x="3021" y="4033"/>
                  <a:pt x="3022" y="4051"/>
                </a:cubicBezTo>
                <a:close/>
              </a:path>
            </a:pathLst>
          </a:cu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pic>
        <p:nvPicPr>
          <p:cNvPr id="85" name="Picture 6" descr="BOIN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633" y="4070214"/>
            <a:ext cx="767871" cy="34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lpds.sztaki.hu/aginfra-osd/images/aginfra_logo_transp_128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00" y="87681"/>
            <a:ext cx="121920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églalap 40"/>
          <p:cNvSpPr/>
          <p:nvPr/>
        </p:nvSpPr>
        <p:spPr>
          <a:xfrm>
            <a:off x="877862" y="202259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Use Case 4 for </a:t>
            </a:r>
            <a:r>
              <a:rPr lang="en-US" sz="3200" dirty="0" err="1"/>
              <a:t>agINFRA</a:t>
            </a:r>
            <a:r>
              <a:rPr lang="en-US" sz="3200" dirty="0"/>
              <a:t> project members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2" name="Szövegdoboz 81"/>
          <p:cNvSpPr txBox="1"/>
          <p:nvPr/>
        </p:nvSpPr>
        <p:spPr>
          <a:xfrm>
            <a:off x="7956376" y="5589240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818" y="1451692"/>
            <a:ext cx="7272337" cy="4392612"/>
          </a:xfrm>
        </p:spPr>
        <p:txBody>
          <a:bodyPr/>
          <a:lstStyle/>
          <a:p>
            <a:r>
              <a:rPr lang="en-US" sz="2000" dirty="0" smtClean="0"/>
              <a:t>The 1-click concept enables the set up of various DCI infrastructures for various types of communities</a:t>
            </a:r>
          </a:p>
          <a:p>
            <a:r>
              <a:rPr lang="en-US" sz="2000" dirty="0" smtClean="0"/>
              <a:t>Very important to provide a centralized marketplace from where the required DCI service images can be accessed</a:t>
            </a:r>
          </a:p>
          <a:p>
            <a:r>
              <a:rPr lang="en-US" sz="2000" dirty="0" smtClean="0"/>
              <a:t>Gradually, new and new DCI infrastructure images can be provided and used by the 1-click solution according to the needs of various user communities</a:t>
            </a:r>
          </a:p>
          <a:p>
            <a:r>
              <a:rPr lang="en-US" sz="2000" dirty="0"/>
              <a:t>Further topics interesting for the before mentioned communities:</a:t>
            </a:r>
          </a:p>
          <a:p>
            <a:pPr lvl="1"/>
            <a:r>
              <a:rPr lang="en-US" sz="2000" dirty="0"/>
              <a:t>Brokering, auto scaling, market place development</a:t>
            </a:r>
          </a:p>
          <a:p>
            <a:r>
              <a:rPr lang="en-US" sz="2000" dirty="0" smtClean="0"/>
              <a:t>Based </a:t>
            </a:r>
            <a:r>
              <a:rPr lang="en-US" sz="2000" dirty="0" smtClean="0"/>
              <a:t>on the previous experiences SZTAKI is ready to actively work in </a:t>
            </a:r>
            <a:r>
              <a:rPr lang="en-US" sz="2000" dirty="0" smtClean="0"/>
              <a:t>these areas </a:t>
            </a:r>
            <a:r>
              <a:rPr lang="en-US" sz="2000" dirty="0" smtClean="0"/>
              <a:t>and to provide support for different user </a:t>
            </a:r>
            <a:r>
              <a:rPr lang="en-US" sz="2000" dirty="0" smtClean="0"/>
              <a:t>communities</a:t>
            </a:r>
          </a:p>
        </p:txBody>
      </p:sp>
    </p:spTree>
    <p:extLst>
      <p:ext uri="{BB962C8B-B14F-4D97-AF65-F5344CB8AC3E}">
        <p14:creationId xmlns:p14="http://schemas.microsoft.com/office/powerpoint/2010/main" val="3190196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1691678" y="3212976"/>
            <a:ext cx="7272809" cy="2006296"/>
          </a:xfrm>
          <a:prstGeom prst="rect">
            <a:avLst/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dirty="0" smtClean="0"/>
              <a:t>Private network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3994" y="3212976"/>
            <a:ext cx="1461660" cy="200629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 err="1">
                <a:sym typeface="Arial" charset="0"/>
              </a:rPr>
              <a:t>gLite</a:t>
            </a:r>
            <a:r>
              <a:rPr lang="en-US" dirty="0">
                <a:sym typeface="Arial" charset="0"/>
              </a:rPr>
              <a:t> UI</a:t>
            </a:r>
            <a:endParaRPr lang="en-GB" dirty="0">
              <a:sym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95477" y="3757093"/>
            <a:ext cx="992188" cy="94773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3G Bridge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981352" y="3736456"/>
            <a:ext cx="976313" cy="94932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BOINC </a:t>
            </a:r>
            <a:r>
              <a:rPr lang="en-US" dirty="0" smtClean="0">
                <a:sym typeface="Arial" charset="0"/>
              </a:rPr>
              <a:t>Server</a:t>
            </a:r>
            <a:r>
              <a:rPr lang="hu-HU" dirty="0" smtClean="0">
                <a:sym typeface="Arial" charset="0"/>
              </a:rPr>
              <a:t/>
            </a:r>
            <a:br>
              <a:rPr lang="hu-HU" dirty="0" smtClean="0">
                <a:sym typeface="Arial" charset="0"/>
              </a:rPr>
            </a:br>
            <a:endParaRPr lang="en-US" dirty="0">
              <a:sym typeface="Arial" charset="0"/>
            </a:endParaRPr>
          </a:p>
        </p:txBody>
      </p:sp>
      <p:cxnSp>
        <p:nvCxnSpPr>
          <p:cNvPr id="12" name="Straight Arrow Connector 12"/>
          <p:cNvCxnSpPr>
            <a:cxnSpLocks noChangeShapeType="1"/>
            <a:stCxn id="23" idx="3"/>
            <a:endCxn id="15" idx="1"/>
          </p:cNvCxnSpPr>
          <p:nvPr/>
        </p:nvCxnSpPr>
        <p:spPr bwMode="auto">
          <a:xfrm flipV="1">
            <a:off x="1467717" y="4242075"/>
            <a:ext cx="656010" cy="50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2123727" y="3768206"/>
            <a:ext cx="992188" cy="9477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WMS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409602" y="3768206"/>
            <a:ext cx="992188" cy="9477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MCE</a:t>
            </a:r>
          </a:p>
        </p:txBody>
      </p:sp>
      <p:cxnSp>
        <p:nvCxnSpPr>
          <p:cNvPr id="17" name="Straight Arrow Connector 27"/>
          <p:cNvCxnSpPr>
            <a:cxnSpLocks noChangeShapeType="1"/>
          </p:cNvCxnSpPr>
          <p:nvPr/>
        </p:nvCxnSpPr>
        <p:spPr bwMode="auto">
          <a:xfrm>
            <a:off x="3115915" y="4230168"/>
            <a:ext cx="293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28"/>
          <p:cNvCxnSpPr>
            <a:cxnSpLocks noChangeShapeType="1"/>
          </p:cNvCxnSpPr>
          <p:nvPr/>
        </p:nvCxnSpPr>
        <p:spPr bwMode="auto">
          <a:xfrm>
            <a:off x="4401790" y="4244456"/>
            <a:ext cx="293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29"/>
          <p:cNvCxnSpPr>
            <a:cxnSpLocks noChangeShapeType="1"/>
          </p:cNvCxnSpPr>
          <p:nvPr/>
        </p:nvCxnSpPr>
        <p:spPr bwMode="auto">
          <a:xfrm>
            <a:off x="5687665" y="4222231"/>
            <a:ext cx="293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475529" y="3773212"/>
            <a:ext cx="992188" cy="9477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 smtClean="0">
                <a:sym typeface="Arial" charset="0"/>
              </a:rPr>
              <a:t>WS-</a:t>
            </a:r>
            <a:r>
              <a:rPr lang="en-US" dirty="0" err="1" smtClean="0">
                <a:sym typeface="Arial" charset="0"/>
              </a:rPr>
              <a:t>PGRADEPortal</a:t>
            </a:r>
            <a:endParaRPr lang="en-US" dirty="0">
              <a:sym typeface="Arial" charset="0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910226" y="9790"/>
            <a:ext cx="8020651" cy="1944216"/>
          </a:xfrm>
        </p:spPr>
        <p:txBody>
          <a:bodyPr/>
          <a:lstStyle/>
          <a:p>
            <a:r>
              <a:rPr lang="en-US" sz="3600" dirty="0"/>
              <a:t>Use </a:t>
            </a:r>
            <a:r>
              <a:rPr lang="en-US" sz="3600" dirty="0" smtClean="0"/>
              <a:t>Case 1 </a:t>
            </a:r>
            <a:r>
              <a:rPr lang="en-US" sz="3600" dirty="0" smtClean="0"/>
              <a:t>architecture (SCI-BUS)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First successful experiment on CESNET</a:t>
            </a:r>
            <a:r>
              <a:rPr lang="en-US" sz="3600" dirty="0" smtClean="0"/>
              <a:t> and SZTAKI Clouds</a:t>
            </a:r>
            <a:endParaRPr lang="hu-H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84146" y="2070524"/>
            <a:ext cx="7248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gLite and BOINC infrastructure </a:t>
            </a:r>
            <a:r>
              <a:rPr lang="en-US" sz="2000" dirty="0" smtClean="0"/>
              <a:t>dynamically </a:t>
            </a:r>
            <a:r>
              <a:rPr lang="hu-HU" sz="2000" dirty="0" smtClean="0"/>
              <a:t>deployed </a:t>
            </a:r>
            <a:r>
              <a:rPr lang="en-US" sz="2000" dirty="0"/>
              <a:t>i</a:t>
            </a:r>
            <a:r>
              <a:rPr lang="hu-HU" sz="2000" dirty="0" smtClean="0"/>
              <a:t>n the same cloud </a:t>
            </a:r>
            <a:r>
              <a:rPr lang="en-US" sz="2000" dirty="0" smtClean="0"/>
              <a:t>in order to test WS-PGRADE portal with </a:t>
            </a:r>
            <a:r>
              <a:rPr lang="en-US" sz="2000" dirty="0" err="1" smtClean="0"/>
              <a:t>gLite</a:t>
            </a:r>
            <a:r>
              <a:rPr lang="en-US" sz="2000" dirty="0" smtClean="0"/>
              <a:t> and BOINC</a:t>
            </a:r>
            <a:endParaRPr lang="hu-HU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7251352" y="3736456"/>
            <a:ext cx="976313" cy="94932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BOINC </a:t>
            </a:r>
            <a:r>
              <a:rPr lang="hu-HU" dirty="0" smtClean="0">
                <a:sym typeface="Arial" charset="0"/>
              </a:rPr>
              <a:t>client</a:t>
            </a:r>
            <a:endParaRPr lang="en-US" dirty="0">
              <a:sym typeface="Arial" charset="0"/>
            </a:endParaRPr>
          </a:p>
        </p:txBody>
      </p:sp>
      <p:cxnSp>
        <p:nvCxnSpPr>
          <p:cNvPr id="29" name="Straight Arrow Connector 29"/>
          <p:cNvCxnSpPr>
            <a:cxnSpLocks noChangeShapeType="1"/>
          </p:cNvCxnSpPr>
          <p:nvPr/>
        </p:nvCxnSpPr>
        <p:spPr bwMode="auto">
          <a:xfrm>
            <a:off x="6957665" y="4222231"/>
            <a:ext cx="293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7403752" y="3888856"/>
            <a:ext cx="976313" cy="94932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BOINC </a:t>
            </a:r>
            <a:r>
              <a:rPr lang="hu-HU" dirty="0" smtClean="0">
                <a:sym typeface="Arial" charset="0"/>
              </a:rPr>
              <a:t>client</a:t>
            </a:r>
            <a:endParaRPr lang="en-US" dirty="0">
              <a:sym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556152" y="4041256"/>
            <a:ext cx="976313" cy="94932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defTabSz="914239">
              <a:defRPr/>
            </a:pPr>
            <a:r>
              <a:rPr lang="en-US" dirty="0">
                <a:sym typeface="Arial" charset="0"/>
              </a:rPr>
              <a:t>BOINC </a:t>
            </a:r>
            <a:r>
              <a:rPr lang="hu-HU" dirty="0" smtClean="0">
                <a:sym typeface="Arial" charset="0"/>
              </a:rPr>
              <a:t>client</a:t>
            </a:r>
            <a:endParaRPr lang="en-US" dirty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520259"/>
            <a:ext cx="561975" cy="365125"/>
          </a:xfrm>
        </p:spPr>
        <p:txBody>
          <a:bodyPr/>
          <a:lstStyle/>
          <a:p>
            <a:fld id="{91C24862-0216-46ED-A9AA-928D4E2D7B87}" type="slidenum">
              <a:rPr lang="hu-HU" smtClean="0"/>
              <a:t>3</a:t>
            </a:fld>
            <a:endParaRPr lang="hu-HU"/>
          </a:p>
        </p:txBody>
      </p:sp>
      <p:sp>
        <p:nvSpPr>
          <p:cNvPr id="2" name="TextBox 1"/>
          <p:cNvSpPr txBox="1"/>
          <p:nvPr/>
        </p:nvSpPr>
        <p:spPr>
          <a:xfrm>
            <a:off x="656686" y="6534834"/>
            <a:ext cx="7803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gLite and BOINC </a:t>
            </a:r>
            <a:r>
              <a:rPr lang="hu-HU" dirty="0" smtClean="0"/>
              <a:t>infrastructure deployed </a:t>
            </a:r>
            <a:r>
              <a:rPr lang="hu-HU" dirty="0"/>
              <a:t>on </a:t>
            </a:r>
            <a:r>
              <a:rPr lang="hu-HU" dirty="0" smtClean="0"/>
              <a:t>different cloud providers</a:t>
            </a:r>
            <a:endParaRPr lang="hu-HU" dirty="0"/>
          </a:p>
          <a:p>
            <a:endParaRPr lang="hu-H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9697" y="0"/>
            <a:ext cx="8165556" cy="899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kern="1200">
                <a:solidFill>
                  <a:srgbClr val="007BC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3200" dirty="0" smtClean="0"/>
              <a:t>Extended </a:t>
            </a:r>
            <a:r>
              <a:rPr lang="en-US" sz="3200" dirty="0" smtClean="0"/>
              <a:t>Use </a:t>
            </a:r>
            <a:r>
              <a:rPr lang="en-US" sz="3200" dirty="0"/>
              <a:t>C</a:t>
            </a:r>
            <a:r>
              <a:rPr lang="en-US" sz="3200" dirty="0" smtClean="0"/>
              <a:t>ase 1 architecture with 3 clouds</a:t>
            </a:r>
            <a:endParaRPr lang="en-GB" sz="32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20072" y="2852936"/>
            <a:ext cx="216024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27784" y="2852936"/>
            <a:ext cx="1440160" cy="432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20072" y="1916832"/>
            <a:ext cx="720080" cy="720080"/>
          </a:xfrm>
          <a:prstGeom prst="straightConnector1">
            <a:avLst/>
          </a:prstGeom>
          <a:ln w="38100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2160" y="3789040"/>
            <a:ext cx="576064" cy="11521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52120" y="5485974"/>
            <a:ext cx="360040" cy="403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476250"/>
            <a:ext cx="7272337" cy="941388"/>
          </a:xfrm>
        </p:spPr>
        <p:txBody>
          <a:bodyPr/>
          <a:lstStyle/>
          <a:p>
            <a:r>
              <a:rPr lang="en-US" dirty="0" smtClean="0"/>
              <a:t>Use case 2 for </a:t>
            </a:r>
            <a:r>
              <a:rPr lang="en-US" dirty="0" err="1" smtClean="0"/>
              <a:t>gLite</a:t>
            </a:r>
            <a:r>
              <a:rPr lang="en-US" dirty="0" smtClean="0"/>
              <a:t> VO </a:t>
            </a:r>
            <a:r>
              <a:rPr lang="en-US" dirty="0" smtClean="0"/>
              <a:t>communities (EDGI, IDGF-SP)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existing </a:t>
            </a:r>
            <a:r>
              <a:rPr lang="en-US" dirty="0" err="1"/>
              <a:t>gLite</a:t>
            </a:r>
            <a:r>
              <a:rPr lang="en-US" dirty="0"/>
              <a:t> VOs with desktop grids having large number of clients</a:t>
            </a:r>
          </a:p>
          <a:p>
            <a:r>
              <a:rPr lang="en-US" dirty="0"/>
              <a:t>Two options:</a:t>
            </a:r>
          </a:p>
          <a:p>
            <a:pPr lvl="1"/>
            <a:r>
              <a:rPr lang="en-US" dirty="0"/>
              <a:t>The desktop grid is maintained by IDGF</a:t>
            </a:r>
          </a:p>
          <a:p>
            <a:pPr lvl="1"/>
            <a:r>
              <a:rPr lang="en-US" dirty="0"/>
              <a:t>The desktop grid is set up by the </a:t>
            </a:r>
            <a:r>
              <a:rPr lang="en-US" dirty="0" err="1"/>
              <a:t>gLite</a:t>
            </a:r>
            <a:r>
              <a:rPr lang="en-US" dirty="0"/>
              <a:t> VO community</a:t>
            </a:r>
          </a:p>
          <a:p>
            <a:r>
              <a:rPr lang="en-US" dirty="0"/>
              <a:t>We show the second option as use case for EGI </a:t>
            </a:r>
            <a:r>
              <a:rPr lang="en-US" dirty="0" err="1" smtClean="0"/>
              <a:t>CloudFed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50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lhő 3"/>
          <p:cNvSpPr/>
          <p:nvPr/>
        </p:nvSpPr>
        <p:spPr bwMode="auto">
          <a:xfrm>
            <a:off x="3523184" y="1524000"/>
            <a:ext cx="5544616" cy="3600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92501" y="2172072"/>
            <a:ext cx="2880320" cy="1905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SZTAKI Desktop Grid server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4912" y="2286000"/>
            <a:ext cx="1973088" cy="183028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gLite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VO</a:t>
            </a:r>
            <a:endParaRPr lang="en-GB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95400" y="3216313"/>
            <a:ext cx="1513367" cy="6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m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odified gLite</a:t>
            </a:r>
            <a:br>
              <a:rPr lang="en-GB" b="1" dirty="0" smtClean="0"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cs typeface="Calibri" pitchFamily="34" charset="0"/>
              </a:rPr>
              <a:t>CREAM CE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Egyenes összekötő nyíllal 7"/>
          <p:cNvCxnSpPr>
            <a:stCxn id="7" idx="3"/>
          </p:cNvCxnSpPr>
          <p:nvPr/>
        </p:nvCxnSpPr>
        <p:spPr>
          <a:xfrm>
            <a:off x="2808767" y="3551257"/>
            <a:ext cx="1002449" cy="488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48076" y="2676128"/>
            <a:ext cx="1212577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3G Bridge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613326" y="2676128"/>
            <a:ext cx="121547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roject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380533" y="346821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DC-API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900813" y="3180184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380533" y="310817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Metajob</a:t>
            </a: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883224" y="2676128"/>
            <a:ext cx="432048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hu-HU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WS</a:t>
            </a:r>
            <a:endParaRPr lang="en-GB" sz="1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SOAP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557269" y="2895848"/>
            <a:ext cx="1006475" cy="12924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477894" y="2818060"/>
            <a:ext cx="1006475" cy="12982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404869" y="2748136"/>
            <a:ext cx="1009650" cy="12961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b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client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476877" y="3396208"/>
            <a:ext cx="864096" cy="57606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Virtualisation</a:t>
            </a:r>
            <a:b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820693" y="3468216"/>
            <a:ext cx="864096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Cím 1"/>
          <p:cNvSpPr txBox="1">
            <a:spLocks/>
          </p:cNvSpPr>
          <p:nvPr/>
        </p:nvSpPr>
        <p:spPr>
          <a:xfrm>
            <a:off x="914400" y="0"/>
            <a:ext cx="8229600" cy="94138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scenario to implement: using dynamically instantiated desktop grid resources through gLite 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2098" y="1916832"/>
            <a:ext cx="156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EGI Cloud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45275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57368" y="1440117"/>
            <a:ext cx="7272337" cy="4392612"/>
          </a:xfrm>
        </p:spPr>
        <p:txBody>
          <a:bodyPr/>
          <a:lstStyle/>
          <a:p>
            <a:r>
              <a:rPr lang="en-GB" dirty="0" smtClean="0"/>
              <a:t>If you want your own dynamically instantiated computational “cluster”</a:t>
            </a:r>
          </a:p>
          <a:p>
            <a:pPr lvl="1"/>
            <a:r>
              <a:rPr lang="en-GB" dirty="0" smtClean="0"/>
              <a:t>Setup a gLite CE with EDGI executor (</a:t>
            </a:r>
            <a:r>
              <a:rPr lang="en-GB" dirty="0" err="1" smtClean="0"/>
              <a:t>mCE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Instantiate the DG server image in the </a:t>
            </a:r>
            <a:r>
              <a:rPr lang="en-GB" dirty="0" err="1" smtClean="0"/>
              <a:t>FedCloud</a:t>
            </a:r>
            <a:endParaRPr lang="en-GB" dirty="0" smtClean="0"/>
          </a:p>
          <a:p>
            <a:pPr lvl="1"/>
            <a:r>
              <a:rPr lang="en-GB" dirty="0" smtClean="0"/>
              <a:t>Adjust the </a:t>
            </a:r>
            <a:r>
              <a:rPr lang="en-GB" dirty="0" err="1" smtClean="0"/>
              <a:t>mCE’s</a:t>
            </a:r>
            <a:r>
              <a:rPr lang="en-GB" dirty="0" smtClean="0"/>
              <a:t> configuration</a:t>
            </a:r>
          </a:p>
          <a:p>
            <a:pPr lvl="1"/>
            <a:r>
              <a:rPr lang="en-GB" dirty="0" smtClean="0"/>
              <a:t>…and submit your jobs!</a:t>
            </a:r>
          </a:p>
          <a:p>
            <a:pPr lvl="1"/>
            <a:r>
              <a:rPr lang="en-GB" dirty="0" smtClean="0"/>
              <a:t>Due to the GBAC virtualization any application can run in the DG</a:t>
            </a:r>
          </a:p>
        </p:txBody>
      </p:sp>
    </p:spTree>
    <p:extLst>
      <p:ext uri="{BB962C8B-B14F-4D97-AF65-F5344CB8AC3E}">
        <p14:creationId xmlns:p14="http://schemas.microsoft.com/office/powerpoint/2010/main" val="2165112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ím 1"/>
          <p:cNvSpPr txBox="1">
            <a:spLocks/>
          </p:cNvSpPr>
          <p:nvPr/>
        </p:nvSpPr>
        <p:spPr>
          <a:xfrm>
            <a:off x="914400" y="91931"/>
            <a:ext cx="7931398" cy="941388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GB" sz="3200" dirty="0"/>
              <a:t>If the cloud resources are not enough you can ask volunteers to join your project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8062094" y="4770898"/>
            <a:ext cx="1006475" cy="12924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7982719" y="4693110"/>
            <a:ext cx="1006475" cy="12982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7909694" y="4623186"/>
            <a:ext cx="1009650" cy="12961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b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client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981702" y="5271258"/>
            <a:ext cx="864096" cy="57606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Virtualisation</a:t>
            </a:r>
            <a:b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1429" y="5348166"/>
            <a:ext cx="141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volunteers</a:t>
            </a:r>
            <a:endParaRPr lang="en-US" sz="2000" dirty="0"/>
          </a:p>
        </p:txBody>
      </p:sp>
      <p:sp>
        <p:nvSpPr>
          <p:cNvPr id="32" name="Felhő 3"/>
          <p:cNvSpPr/>
          <p:nvPr/>
        </p:nvSpPr>
        <p:spPr bwMode="auto">
          <a:xfrm>
            <a:off x="3523184" y="1524000"/>
            <a:ext cx="5544616" cy="3600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092501" y="2172072"/>
            <a:ext cx="2880320" cy="1905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SZTAKI Desktop Grid server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27" name="Egyenes összekötő nyíllal 11"/>
          <p:cNvCxnSpPr>
            <a:endCxn id="23" idx="1"/>
          </p:cNvCxnSpPr>
          <p:nvPr/>
        </p:nvCxnSpPr>
        <p:spPr>
          <a:xfrm>
            <a:off x="6981478" y="3195344"/>
            <a:ext cx="928216" cy="207591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74912" y="2286000"/>
            <a:ext cx="1973088" cy="183028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gLite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VO</a:t>
            </a:r>
            <a:endParaRPr lang="en-GB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295400" y="3216313"/>
            <a:ext cx="1513367" cy="6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m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odified gLite</a:t>
            </a:r>
            <a:br>
              <a:rPr lang="en-GB" b="1" dirty="0" smtClean="0"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cs typeface="Calibri" pitchFamily="34" charset="0"/>
              </a:rPr>
              <a:t>CREAM CE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6" name="Egyenes összekötő nyíllal 7"/>
          <p:cNvCxnSpPr>
            <a:stCxn id="35" idx="3"/>
          </p:cNvCxnSpPr>
          <p:nvPr/>
        </p:nvCxnSpPr>
        <p:spPr>
          <a:xfrm>
            <a:off x="2808767" y="3551257"/>
            <a:ext cx="1002449" cy="488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4248076" y="2676128"/>
            <a:ext cx="1212577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3G Bridge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613326" y="2676128"/>
            <a:ext cx="121547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roject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4380533" y="346821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DC-API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40" name="Egyenes összekötő nyíllal 11"/>
          <p:cNvCxnSpPr/>
          <p:nvPr/>
        </p:nvCxnSpPr>
        <p:spPr>
          <a:xfrm>
            <a:off x="6900813" y="3180184"/>
            <a:ext cx="504056" cy="1516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4380533" y="310817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Metajob</a:t>
            </a: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883224" y="2676128"/>
            <a:ext cx="432048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hu-HU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WS</a:t>
            </a:r>
            <a:endParaRPr lang="en-GB" sz="1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SOAP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7542138" y="2609773"/>
            <a:ext cx="1006475" cy="12924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7462763" y="2531985"/>
            <a:ext cx="1006475" cy="12982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7389738" y="2462061"/>
            <a:ext cx="1009650" cy="12961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b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client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7461746" y="3110133"/>
            <a:ext cx="864096" cy="57606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Virtualisation</a:t>
            </a:r>
            <a:b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5820693" y="3468216"/>
            <a:ext cx="864096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82098" y="1916832"/>
            <a:ext cx="156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EGI Cloud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84902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7" y="476250"/>
            <a:ext cx="7920434" cy="941388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C</a:t>
            </a:r>
            <a:r>
              <a:rPr lang="en-US" dirty="0" smtClean="0"/>
              <a:t>ase 3 for biologists using </a:t>
            </a:r>
            <a:r>
              <a:rPr lang="en-US" dirty="0" err="1" smtClean="0"/>
              <a:t>autodock</a:t>
            </a:r>
            <a:r>
              <a:rPr lang="en-US" dirty="0" smtClean="0"/>
              <a:t> (SCI-BUS, IDGF-SP)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556792"/>
            <a:ext cx="7272337" cy="4392612"/>
          </a:xfrm>
        </p:spPr>
        <p:txBody>
          <a:bodyPr/>
          <a:lstStyle/>
          <a:p>
            <a:r>
              <a:rPr lang="en-US" sz="2400" dirty="0" smtClean="0"/>
              <a:t>Biologist can create the necessary infrastructure in the cloud by one click in order to run an </a:t>
            </a:r>
            <a:r>
              <a:rPr lang="en-US" sz="2400" dirty="0" err="1" smtClean="0"/>
              <a:t>autodock</a:t>
            </a:r>
            <a:r>
              <a:rPr lang="en-US" sz="2400" dirty="0" smtClean="0"/>
              <a:t> experiment</a:t>
            </a:r>
            <a:endParaRPr lang="en-US" sz="2400" dirty="0"/>
          </a:p>
          <a:p>
            <a:r>
              <a:rPr lang="en-US" sz="2400" dirty="0" smtClean="0"/>
              <a:t>The created infrastructure contains:</a:t>
            </a:r>
            <a:endParaRPr lang="en-US" sz="2400" dirty="0"/>
          </a:p>
          <a:p>
            <a:pPr lvl="1"/>
            <a:r>
              <a:rPr lang="en-US" sz="2400" dirty="0" smtClean="0"/>
              <a:t>An </a:t>
            </a:r>
            <a:r>
              <a:rPr lang="en-US" sz="2400" dirty="0" err="1" smtClean="0"/>
              <a:t>autodock</a:t>
            </a:r>
            <a:r>
              <a:rPr lang="en-US" sz="2400" dirty="0" smtClean="0"/>
              <a:t> gateway (customized from WS-PGRADE)</a:t>
            </a:r>
            <a:endParaRPr lang="en-US" sz="2400" dirty="0"/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desktop grid </a:t>
            </a:r>
            <a:r>
              <a:rPr lang="en-US" sz="2400" dirty="0" smtClean="0"/>
              <a:t>with 2 clients</a:t>
            </a:r>
            <a:endParaRPr lang="en-US" sz="2400" dirty="0"/>
          </a:p>
          <a:p>
            <a:r>
              <a:rPr lang="en-US" sz="2400" dirty="0"/>
              <a:t>Biologist can specify the molecule files and initiate the </a:t>
            </a:r>
            <a:r>
              <a:rPr lang="en-US" sz="2400" dirty="0" err="1"/>
              <a:t>autodock</a:t>
            </a:r>
            <a:r>
              <a:rPr lang="en-US" sz="2400" dirty="0"/>
              <a:t> calculation via the </a:t>
            </a:r>
            <a:r>
              <a:rPr lang="en-US" sz="2400" dirty="0" err="1"/>
              <a:t>autodock</a:t>
            </a:r>
            <a:r>
              <a:rPr lang="en-US" sz="2400" dirty="0"/>
              <a:t> gateway</a:t>
            </a:r>
          </a:p>
          <a:p>
            <a:r>
              <a:rPr lang="en-US" sz="2400" dirty="0" smtClean="0"/>
              <a:t>Volunteers can connect if more clients are needed</a:t>
            </a:r>
          </a:p>
          <a:p>
            <a:r>
              <a:rPr lang="en-US" sz="2400" dirty="0"/>
              <a:t>Grid certificate is not </a:t>
            </a:r>
            <a:r>
              <a:rPr lang="en-US" sz="2400" dirty="0" smtClean="0"/>
              <a:t>required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3027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lhő 3"/>
          <p:cNvSpPr/>
          <p:nvPr/>
        </p:nvSpPr>
        <p:spPr bwMode="auto">
          <a:xfrm>
            <a:off x="755576" y="1196752"/>
            <a:ext cx="8312224" cy="453650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92501" y="2172072"/>
            <a:ext cx="2880320" cy="1905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SZTAKI Desktop Grid server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94803" y="2548508"/>
            <a:ext cx="1697152" cy="140736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WS-PGRADE</a:t>
            </a:r>
          </a:p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Autodock</a:t>
            </a:r>
            <a:endParaRPr lang="en-GB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gateway</a:t>
            </a:r>
            <a:endParaRPr lang="en-GB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8" name="Egyenes összekötő nyíllal 7"/>
          <p:cNvCxnSpPr>
            <a:stCxn id="6" idx="3"/>
            <a:endCxn id="14" idx="1"/>
          </p:cNvCxnSpPr>
          <p:nvPr/>
        </p:nvCxnSpPr>
        <p:spPr>
          <a:xfrm>
            <a:off x="3391955" y="3252192"/>
            <a:ext cx="49126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48076" y="2676128"/>
            <a:ext cx="1212577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3G Bridge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613326" y="2676128"/>
            <a:ext cx="121547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roject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380533" y="346821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DC-API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900813" y="3180184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380533" y="3108176"/>
            <a:ext cx="1008112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Metajob</a:t>
            </a: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plugin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883224" y="2676128"/>
            <a:ext cx="432048" cy="11521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hu-HU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WS</a:t>
            </a:r>
            <a:endParaRPr lang="en-GB" sz="1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SOAP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557269" y="2895848"/>
            <a:ext cx="1006475" cy="12924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477894" y="2818060"/>
            <a:ext cx="1006475" cy="12982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GB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404869" y="2748136"/>
            <a:ext cx="1009650" cy="12961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BOINC</a:t>
            </a:r>
            <a:b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client</a:t>
            </a:r>
            <a:endParaRPr lang="en-GB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476877" y="3396208"/>
            <a:ext cx="864096" cy="57606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Virtualisation</a:t>
            </a:r>
            <a:b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</a:p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820693" y="3468216"/>
            <a:ext cx="864096" cy="2880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pPr algn="ctr"/>
            <a:r>
              <a:rPr lang="en-GB" sz="1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GBAC</a:t>
            </a:r>
            <a:endParaRPr lang="en-GB" sz="1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Cím 1"/>
          <p:cNvSpPr txBox="1">
            <a:spLocks/>
          </p:cNvSpPr>
          <p:nvPr/>
        </p:nvSpPr>
        <p:spPr>
          <a:xfrm>
            <a:off x="914400" y="0"/>
            <a:ext cx="8229600" cy="94138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Autodock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gateway with BOINC desktop Grid in the cloud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2098" y="1916832"/>
            <a:ext cx="156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EGI Cloud</a:t>
            </a:r>
            <a:endParaRPr lang="en-US" sz="2000" b="1" dirty="0"/>
          </a:p>
        </p:txBody>
      </p:sp>
      <p:sp>
        <p:nvSpPr>
          <p:cNvPr id="20" name="Lekerekített téglalap feliratnak 19"/>
          <p:cNvSpPr/>
          <p:nvPr/>
        </p:nvSpPr>
        <p:spPr>
          <a:xfrm>
            <a:off x="1259632" y="4613753"/>
            <a:ext cx="3200400" cy="1600200"/>
          </a:xfrm>
          <a:prstGeom prst="wedgeRoundRectCallout">
            <a:avLst>
              <a:gd name="adj1" fmla="val -20206"/>
              <a:gd name="adj2" fmla="val 49692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Since biologists have no idea how to create such a cloud system the whole infrastructure is created by 1 click</a:t>
            </a: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243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DEGISCO-IDGF-template_v9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717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Tahoma</vt:lpstr>
      <vt:lpstr>Wingdings</vt:lpstr>
      <vt:lpstr>ヒラギノ角ゴ ProN W6</vt:lpstr>
      <vt:lpstr>DEGISCO-IDGF-template_v92</vt:lpstr>
      <vt:lpstr>PowerPoint Presentation</vt:lpstr>
      <vt:lpstr>Use Case 1 architecture (SCI-BUS) First successful experiment on CESNET and SZTAKI Clouds</vt:lpstr>
      <vt:lpstr>PowerPoint Presentation</vt:lpstr>
      <vt:lpstr>Use case 2 for gLite VO communities (EDGI, IDGF-SP)</vt:lpstr>
      <vt:lpstr>PowerPoint Presentation</vt:lpstr>
      <vt:lpstr>Result</vt:lpstr>
      <vt:lpstr>PowerPoint Presentation</vt:lpstr>
      <vt:lpstr>Use Case 3 for biologists using autodock (SCI-BUS, IDGF-SP)</vt:lpstr>
      <vt:lpstr>PowerPoint Presentation</vt:lpstr>
      <vt:lpstr>Generic architecture of the 1-click solution</vt:lpstr>
      <vt:lpstr>Use Case 4 for agINFRA project members</vt:lpstr>
      <vt:lpstr>PowerPoint Presentation</vt:lpstr>
      <vt:lpstr>Conclusions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József Kovács</dc:creator>
  <cp:lastModifiedBy>kacsuk</cp:lastModifiedBy>
  <cp:revision>32</cp:revision>
  <dcterms:created xsi:type="dcterms:W3CDTF">2013-09-16T10:55:25Z</dcterms:created>
  <dcterms:modified xsi:type="dcterms:W3CDTF">2013-10-22T13:03:31Z</dcterms:modified>
</cp:coreProperties>
</file>