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Default Extension="tiff" ContentType="image/tiff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7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55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7" Type="http://schemas.openxmlformats.org/officeDocument/2006/relationships/image" Target="../media/image10.jpe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9.tiff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endParaRPr lang="en-US" sz="1800" smtClean="0">
              <a:solidFill>
                <a:prstClr val="black"/>
              </a:solidFill>
              <a:latin typeface="Calibri" charset="0"/>
            </a:endParaRPr>
          </a:p>
        </p:txBody>
      </p:sp>
      <p:grpSp>
        <p:nvGrpSpPr>
          <p:cNvPr id="6" name="Group 21"/>
          <p:cNvGrpSpPr>
            <a:grpSpLocks/>
          </p:cNvGrpSpPr>
          <p:nvPr/>
        </p:nvGrpSpPr>
        <p:grpSpPr bwMode="auto">
          <a:xfrm>
            <a:off x="0" y="0"/>
            <a:ext cx="9215438" cy="1081088"/>
            <a:chOff x="-1" y="0"/>
            <a:chExt cx="9215439" cy="1081088"/>
          </a:xfrm>
        </p:grpSpPr>
        <p:sp>
          <p:nvSpPr>
            <p:cNvPr id="7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pic>
          <p:nvPicPr>
            <p:cNvPr id="8" name="Picture 5"/>
            <p:cNvPicPr>
              <a:picLocks noChangeAspect="1" noChangeArrowheads="1"/>
            </p:cNvPicPr>
            <p:nvPr userDrawn="1"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0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>
                <a:gd name="T0" fmla="*/ 647902813 w 5001"/>
                <a:gd name="T1" fmla="*/ 0 h 2721"/>
                <a:gd name="T2" fmla="*/ 647902813 w 5001"/>
                <a:gd name="T3" fmla="*/ 352460171 h 2721"/>
                <a:gd name="T4" fmla="*/ 0 w 5001"/>
                <a:gd name="T5" fmla="*/ 352460171 h 2721"/>
                <a:gd name="T6" fmla="*/ 259161125 w 5001"/>
                <a:gd name="T7" fmla="*/ 0 h 2721"/>
                <a:gd name="T8" fmla="*/ 647902813 w 5001"/>
                <a:gd name="T9" fmla="*/ 0 h 27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11" name="Text Box 12"/>
            <p:cNvSpPr txBox="1">
              <a:spLocks noChangeArrowheads="1"/>
            </p:cNvSpPr>
            <p:nvPr userDrawn="1"/>
          </p:nvSpPr>
          <p:spPr bwMode="auto">
            <a:xfrm>
              <a:off x="6551613" y="503238"/>
              <a:ext cx="2663825" cy="577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5000" rIns="90000" bIns="45000"/>
            <a:lstStyle>
              <a:lvl1pPr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defRPr/>
              </a:pPr>
              <a:r>
                <a:rPr lang="en-GB" sz="3200" b="1" smtClean="0">
                  <a:solidFill>
                    <a:srgbClr val="FFFFFF"/>
                  </a:solidFill>
                  <a:ea typeface="SimSun" charset="0"/>
                </a:rPr>
                <a:t>EGI-InSPIRE</a:t>
              </a:r>
            </a:p>
          </p:txBody>
        </p:sp>
      </p:grpSp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16688" y="5640388"/>
            <a:ext cx="1447800" cy="5889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14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r"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</a:rPr>
              <a:t>www.egi.eu</a:t>
            </a:r>
          </a:p>
        </p:txBody>
      </p:sp>
      <p:sp>
        <p:nvSpPr>
          <p:cNvPr id="15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</a:rPr>
              <a:t>EGI-InSPIRE RI-261323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2130425"/>
            <a:ext cx="72008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886200"/>
            <a:ext cx="5832648" cy="13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31DD5D3-7215-434E-9605-10765E47E87E}" type="datetimeFigureOut">
              <a:rPr lang="en-GB" smtClean="0">
                <a:solidFill>
                  <a:prstClr val="white"/>
                </a:solidFill>
              </a:rPr>
              <a:pPr/>
              <a:t>22/10/2013</a:t>
            </a:fld>
            <a:endParaRPr lang="en-GB">
              <a:solidFill>
                <a:prstClr val="white"/>
              </a:solidFill>
            </a:endParaRPr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GB">
              <a:solidFill>
                <a:prstClr val="white"/>
              </a:solidFill>
            </a:endParaRPr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fld id="{3BBAF279-DC48-4836-A0A2-D934F059D954}" type="slidenum">
              <a:rPr lang="en-GB" smtClean="0">
                <a:solidFill>
                  <a:prstClr val="white"/>
                </a:solidFill>
              </a:rPr>
              <a:pPr/>
              <a:t>‹#›</a:t>
            </a:fld>
            <a:endParaRPr lang="en-GB">
              <a:solidFill>
                <a:prstClr val="white"/>
              </a:solidFill>
            </a:endParaRPr>
          </a:p>
        </p:txBody>
      </p:sp>
      <p:grpSp>
        <p:nvGrpSpPr>
          <p:cNvPr id="19" name="Group 21"/>
          <p:cNvGrpSpPr>
            <a:grpSpLocks/>
          </p:cNvGrpSpPr>
          <p:nvPr userDrawn="1"/>
        </p:nvGrpSpPr>
        <p:grpSpPr bwMode="auto">
          <a:xfrm>
            <a:off x="152400" y="152400"/>
            <a:ext cx="9215438" cy="1081088"/>
            <a:chOff x="-1" y="0"/>
            <a:chExt cx="9215439" cy="1081088"/>
          </a:xfrm>
        </p:grpSpPr>
        <p:sp>
          <p:nvSpPr>
            <p:cNvPr id="20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pic>
          <p:nvPicPr>
            <p:cNvPr id="21" name="Picture 5"/>
            <p:cNvPicPr>
              <a:picLocks noChangeAspect="1" noChangeArrowheads="1"/>
            </p:cNvPicPr>
            <p:nvPr userDrawn="1"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sp>
          <p:nvSpPr>
            <p:cNvPr id="22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3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>
                <a:gd name="T0" fmla="*/ 647902813 w 5001"/>
                <a:gd name="T1" fmla="*/ 0 h 2721"/>
                <a:gd name="T2" fmla="*/ 647902813 w 5001"/>
                <a:gd name="T3" fmla="*/ 352460171 h 2721"/>
                <a:gd name="T4" fmla="*/ 0 w 5001"/>
                <a:gd name="T5" fmla="*/ 352460171 h 2721"/>
                <a:gd name="T6" fmla="*/ 259161125 w 5001"/>
                <a:gd name="T7" fmla="*/ 0 h 2721"/>
                <a:gd name="T8" fmla="*/ 647902813 w 5001"/>
                <a:gd name="T9" fmla="*/ 0 h 27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24" name="Text Box 12"/>
            <p:cNvSpPr txBox="1">
              <a:spLocks noChangeArrowheads="1"/>
            </p:cNvSpPr>
            <p:nvPr userDrawn="1"/>
          </p:nvSpPr>
          <p:spPr bwMode="auto">
            <a:xfrm>
              <a:off x="6551613" y="503238"/>
              <a:ext cx="2663825" cy="577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5000" rIns="90000" bIns="45000"/>
            <a:lstStyle>
              <a:lvl1pPr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defRPr/>
              </a:pPr>
              <a:r>
                <a:rPr lang="en-GB" sz="3200" b="1" smtClean="0">
                  <a:solidFill>
                    <a:srgbClr val="FFFFFF"/>
                  </a:solidFill>
                  <a:ea typeface="SimSun" charset="0"/>
                </a:rPr>
                <a:t>EGI-InSPIRE</a:t>
              </a:r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>
            <a:normAutofit/>
          </a:bodyPr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31DD5D3-7215-434E-9605-10765E47E87E}" type="datetimeFigureOut">
              <a:rPr lang="en-GB" smtClean="0">
                <a:solidFill>
                  <a:prstClr val="white"/>
                </a:solidFill>
              </a:rPr>
              <a:pPr/>
              <a:t>22/10/2013</a:t>
            </a:fld>
            <a:endParaRPr lang="en-GB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BAF279-DC48-4836-A0A2-D934F059D954}" type="slidenum">
              <a:rPr lang="en-GB" smtClean="0">
                <a:solidFill>
                  <a:prstClr val="white"/>
                </a:solidFill>
              </a:rPr>
              <a:pPr/>
              <a:t>‹#›</a:t>
            </a:fld>
            <a:endParaRPr lang="en-GB">
              <a:solidFill>
                <a:prstClr val="white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31DD5D3-7215-434E-9605-10765E47E87E}" type="datetimeFigureOut">
              <a:rPr lang="en-GB" smtClean="0">
                <a:solidFill>
                  <a:prstClr val="white"/>
                </a:solidFill>
              </a:rPr>
              <a:pPr/>
              <a:t>22/10/2013</a:t>
            </a:fld>
            <a:endParaRPr lang="en-GB">
              <a:solidFill>
                <a:prstClr val="white"/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prstClr val="white"/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BAF279-DC48-4836-A0A2-D934F059D954}" type="slidenum">
              <a:rPr lang="en-GB" smtClean="0">
                <a:solidFill>
                  <a:prstClr val="white"/>
                </a:solidFill>
              </a:rPr>
              <a:pPr/>
              <a:t>‹#›</a:t>
            </a:fld>
            <a:endParaRPr lang="en-GB">
              <a:solidFill>
                <a:prstClr val="white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6630" y="1066800"/>
            <a:ext cx="5928970" cy="1470025"/>
          </a:xfrm>
        </p:spPr>
        <p:txBody>
          <a:bodyPr/>
          <a:lstStyle>
            <a:lvl1pPr algn="l">
              <a:defRPr baseline="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45285" y="2590800"/>
            <a:ext cx="2895600" cy="609600"/>
          </a:xfrm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3" hasCustomPrompt="1"/>
          </p:nvPr>
        </p:nvSpPr>
        <p:spPr>
          <a:xfrm>
            <a:off x="6705600" y="228600"/>
            <a:ext cx="2438400" cy="457200"/>
          </a:xfrm>
        </p:spPr>
        <p:txBody>
          <a:bodyPr/>
          <a:lstStyle>
            <a:lvl1pPr algn="r">
              <a:buNone/>
              <a:defRPr baseline="0">
                <a:solidFill>
                  <a:schemeClr val="bg1">
                    <a:lumMod val="50000"/>
                  </a:schemeClr>
                </a:solidFill>
              </a:defRPr>
            </a:lvl1pPr>
            <a:lvl2pPr>
              <a:buNone/>
              <a:defRPr/>
            </a:lvl2pPr>
          </a:lstStyle>
          <a:p>
            <a:pPr lvl="0"/>
            <a:r>
              <a:rPr lang="en-US" dirty="0" smtClean="0"/>
              <a:t>GDB</a:t>
            </a:r>
            <a:endParaRPr lang="en-US" dirty="0"/>
          </a:p>
        </p:txBody>
      </p:sp>
      <p:sp>
        <p:nvSpPr>
          <p:cNvPr id="28" name="Text Placeholder 27"/>
          <p:cNvSpPr>
            <a:spLocks noGrp="1"/>
          </p:cNvSpPr>
          <p:nvPr>
            <p:ph type="body" sz="quarter" idx="15"/>
          </p:nvPr>
        </p:nvSpPr>
        <p:spPr>
          <a:xfrm>
            <a:off x="1752600" y="3200400"/>
            <a:ext cx="3124200" cy="533400"/>
          </a:xfrm>
        </p:spPr>
        <p:txBody>
          <a:bodyPr>
            <a:normAutofit/>
          </a:bodyPr>
          <a:lstStyle>
            <a:lvl1pPr>
              <a:buNone/>
              <a:defRPr sz="2400" baseline="0">
                <a:solidFill>
                  <a:schemeClr val="bg1">
                    <a:lumMod val="50000"/>
                  </a:schemeClr>
                </a:solidFill>
              </a:defRPr>
            </a:lvl1pPr>
            <a:lvl5pPr>
              <a:buNone/>
              <a:defRPr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endParaRPr lang="en-US" dirty="0" smtClean="0"/>
          </a:p>
          <a:p>
            <a:pPr lvl="0"/>
            <a:endParaRPr lang="en-US" dirty="0"/>
          </a:p>
        </p:txBody>
      </p:sp>
      <p:sp>
        <p:nvSpPr>
          <p:cNvPr id="23" name="Date Placeholder 22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>
                <a:solidFill>
                  <a:srgbClr val="000000"/>
                </a:solidFill>
              </a:rPr>
              <a:t>July 20 2005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7D3A733-3763-4D2B-B796-B21126DA1EF0}" type="slidenum">
              <a:rPr 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26" name="Footer Placeholder 25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Two Cont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914400"/>
            <a:ext cx="8382000" cy="5211763"/>
          </a:xfrm>
        </p:spPr>
        <p:txBody>
          <a:bodyPr/>
          <a:lstStyle>
            <a:lvl1pPr>
              <a:defRPr lang="en-US" sz="3200" kern="1200" dirty="0" smtClean="0">
                <a:solidFill>
                  <a:srgbClr val="003399"/>
                </a:solidFill>
                <a:latin typeface="+mn-lt"/>
                <a:ea typeface="+mn-ea"/>
                <a:cs typeface="+mn-cs"/>
              </a:defRPr>
            </a:lvl1pPr>
            <a:lvl2pPr>
              <a:defRPr lang="en-US" sz="2800" kern="1200" dirty="0" smtClean="0">
                <a:solidFill>
                  <a:schemeClr val="accent5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52800" y="6356350"/>
            <a:ext cx="2895600" cy="365125"/>
          </a:xfrm>
        </p:spPr>
        <p:txBody>
          <a:bodyPr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781800" y="6356350"/>
            <a:ext cx="2133600" cy="365125"/>
          </a:xfrm>
        </p:spPr>
        <p:txBody>
          <a:bodyPr/>
          <a:lstStyle/>
          <a:p>
            <a:fld id="{8FA168C2-9F18-4032-8801-50E4CEA0EAFB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9" name="Title 1"/>
          <p:cNvSpPr>
            <a:spLocks noGrp="1"/>
          </p:cNvSpPr>
          <p:nvPr>
            <p:ph type="title"/>
          </p:nvPr>
        </p:nvSpPr>
        <p:spPr>
          <a:xfrm>
            <a:off x="762000" y="0"/>
            <a:ext cx="7924800" cy="762000"/>
          </a:xfrm>
        </p:spPr>
        <p:txBody>
          <a:bodyPr/>
          <a:lstStyle>
            <a:lvl1pPr>
              <a:defRPr b="1">
                <a:solidFill>
                  <a:schemeClr val="bg1"/>
                </a:solidFill>
                <a:latin typeface="Candara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Date Placeholder 22"/>
          <p:cNvSpPr>
            <a:spLocks noGrp="1"/>
          </p:cNvSpPr>
          <p:nvPr>
            <p:ph type="dt" sz="half" idx="16"/>
          </p:nvPr>
        </p:nvSpPr>
        <p:spPr>
          <a:xfrm>
            <a:off x="685800" y="6356350"/>
            <a:ext cx="1905000" cy="365125"/>
          </a:xfrm>
        </p:spPr>
        <p:txBody>
          <a:bodyPr/>
          <a:lstStyle/>
          <a:p>
            <a:r>
              <a:rPr lang="en-US" dirty="0" smtClean="0">
                <a:solidFill>
                  <a:prstClr val="white"/>
                </a:solidFill>
              </a:rPr>
              <a:t>13-JUN-2012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0" name="Rectangle 19"/>
          <p:cNvSpPr/>
          <p:nvPr userDrawn="1"/>
        </p:nvSpPr>
        <p:spPr>
          <a:xfrm rot="16200000">
            <a:off x="-3124200" y="3124201"/>
            <a:ext cx="6858000" cy="6096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pic>
        <p:nvPicPr>
          <p:cNvPr id="21" name="Picture 20" descr="WLCG-TextOnly_black.jpg"/>
          <p:cNvPicPr>
            <a:picLocks noChangeAspect="1"/>
          </p:cNvPicPr>
          <p:nvPr userDrawn="1"/>
        </p:nvPicPr>
        <p:blipFill>
          <a:blip r:embed="rId2" cstate="screen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 l="2464" t="16667" r="4985" b="16667"/>
          <a:stretch>
            <a:fillRect/>
          </a:stretch>
        </p:blipFill>
        <p:spPr>
          <a:xfrm rot="16200000">
            <a:off x="-588020" y="5250180"/>
            <a:ext cx="1752600" cy="548640"/>
          </a:xfrm>
          <a:prstGeom prst="rect">
            <a:avLst/>
          </a:prstGeom>
        </p:spPr>
      </p:pic>
      <p:pic>
        <p:nvPicPr>
          <p:cNvPr id="22" name="Picture 21" descr="WLCG-logo.jpg"/>
          <p:cNvPicPr>
            <a:picLocks noChangeAspect="1"/>
          </p:cNvPicPr>
          <p:nvPr userDrawn="1"/>
        </p:nvPicPr>
        <p:blipFill>
          <a:blip r:embed="rId3" cstate="screen"/>
          <a:stretch>
            <a:fillRect/>
          </a:stretch>
        </p:blipFill>
        <p:spPr>
          <a:xfrm>
            <a:off x="76200" y="6324600"/>
            <a:ext cx="457200" cy="457200"/>
          </a:xfrm>
          <a:prstGeom prst="rect">
            <a:avLst/>
          </a:prstGeom>
        </p:spPr>
      </p:pic>
      <p:pic>
        <p:nvPicPr>
          <p:cNvPr id="23" name="Picture 22" descr="01 nyte - globe encounters.tif"/>
          <p:cNvPicPr>
            <a:picLocks noChangeAspect="1"/>
          </p:cNvPicPr>
          <p:nvPr userDrawn="1"/>
        </p:nvPicPr>
        <p:blipFill>
          <a:blip r:embed="rId4" cstate="screen">
            <a:lum contrast="-10000"/>
          </a:blip>
          <a:srcRect/>
          <a:stretch>
            <a:fillRect/>
          </a:stretch>
        </p:blipFill>
        <p:spPr>
          <a:xfrm>
            <a:off x="7951" y="2057400"/>
            <a:ext cx="601649" cy="914400"/>
          </a:xfrm>
          <a:prstGeom prst="rect">
            <a:avLst/>
          </a:prstGeom>
        </p:spPr>
      </p:pic>
      <p:pic>
        <p:nvPicPr>
          <p:cNvPr id="24" name="Picture 23" descr="stacks_banner.jpg"/>
          <p:cNvPicPr>
            <a:picLocks noChangeAspect="1"/>
          </p:cNvPicPr>
          <p:nvPr userDrawn="1"/>
        </p:nvPicPr>
        <p:blipFill>
          <a:blip r:embed="rId5" cstate="screen"/>
          <a:srcRect/>
          <a:stretch>
            <a:fillRect/>
          </a:stretch>
        </p:blipFill>
        <p:spPr>
          <a:xfrm>
            <a:off x="0" y="0"/>
            <a:ext cx="609600" cy="762000"/>
          </a:xfrm>
          <a:prstGeom prst="rect">
            <a:avLst/>
          </a:prstGeom>
        </p:spPr>
      </p:pic>
      <p:pic>
        <p:nvPicPr>
          <p:cNvPr id="25" name="Picture 24" descr="0804041_30.tif"/>
          <p:cNvPicPr>
            <a:picLocks noChangeAspect="1"/>
          </p:cNvPicPr>
          <p:nvPr userDrawn="1"/>
        </p:nvPicPr>
        <p:blipFill>
          <a:blip r:embed="rId6" cstate="screen"/>
          <a:srcRect/>
          <a:stretch>
            <a:fillRect/>
          </a:stretch>
        </p:blipFill>
        <p:spPr>
          <a:xfrm>
            <a:off x="0" y="1371600"/>
            <a:ext cx="609600" cy="685800"/>
          </a:xfrm>
          <a:prstGeom prst="rect">
            <a:avLst/>
          </a:prstGeom>
        </p:spPr>
      </p:pic>
      <p:pic>
        <p:nvPicPr>
          <p:cNvPr id="26" name="Picture 25" descr="blueinstall.jpg"/>
          <p:cNvPicPr>
            <a:picLocks noChangeAspect="1"/>
          </p:cNvPicPr>
          <p:nvPr userDrawn="1"/>
        </p:nvPicPr>
        <p:blipFill>
          <a:blip r:embed="rId7" cstate="screen"/>
          <a:srcRect/>
          <a:stretch>
            <a:fillRect/>
          </a:stretch>
        </p:blipFill>
        <p:spPr>
          <a:xfrm>
            <a:off x="0" y="762000"/>
            <a:ext cx="609600" cy="609600"/>
          </a:xfrm>
          <a:prstGeom prst="rect">
            <a:avLst/>
          </a:prstGeom>
        </p:spPr>
      </p:pic>
      <p:sp>
        <p:nvSpPr>
          <p:cNvPr id="27" name="Rectangle 26"/>
          <p:cNvSpPr/>
          <p:nvPr userDrawn="1"/>
        </p:nvSpPr>
        <p:spPr>
          <a:xfrm>
            <a:off x="609600" y="0"/>
            <a:ext cx="8534400" cy="762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endParaRPr lang="en-US" sz="1800" smtClean="0">
              <a:solidFill>
                <a:prstClr val="black"/>
              </a:solidFill>
              <a:latin typeface="Calibri" charset="0"/>
            </a:endParaRPr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1035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pic>
          <p:nvPicPr>
            <p:cNvPr id="1036" name="Picture 5"/>
            <p:cNvPicPr>
              <a:picLocks noChangeAspect="1" noChangeArrowheads="1"/>
            </p:cNvPicPr>
            <p:nvPr userDrawn="1"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sp>
          <p:nvSpPr>
            <p:cNvPr id="1037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038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>
                <a:gd name="T0" fmla="*/ 647902813 w 5001"/>
                <a:gd name="T1" fmla="*/ 0 h 2721"/>
                <a:gd name="T2" fmla="*/ 647902813 w 5001"/>
                <a:gd name="T3" fmla="*/ 352460171 h 2721"/>
                <a:gd name="T4" fmla="*/ 0 w 5001"/>
                <a:gd name="T5" fmla="*/ 352460171 h 2721"/>
                <a:gd name="T6" fmla="*/ 259161125 w 5001"/>
                <a:gd name="T7" fmla="*/ 0 h 2721"/>
                <a:gd name="T8" fmla="*/ 647902813 w 5001"/>
                <a:gd name="T9" fmla="*/ 0 h 27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>
                <a:solidFill>
                  <a:prstClr val="black"/>
                </a:solidFill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124075" y="115888"/>
            <a:ext cx="6840538" cy="865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1188" y="1600200"/>
            <a:ext cx="8075612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913" y="6376988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bg1"/>
                </a:solidFill>
                <a:cs typeface="Arial" pitchFamily="34" charset="0"/>
              </a:defRPr>
            </a:lvl1pPr>
          </a:lstStyle>
          <a:p>
            <a:fld id="{331DD5D3-7215-434E-9605-10765E47E87E}" type="datetimeFigureOut">
              <a:rPr lang="en-GB" smtClean="0">
                <a:solidFill>
                  <a:prstClr val="white"/>
                </a:solidFill>
              </a:rPr>
              <a:pPr/>
              <a:t>22/10/2013</a:t>
            </a:fld>
            <a:endParaRPr lang="en-GB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endParaRPr lang="en-GB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1"/>
                </a:solidFill>
                <a:cs typeface="Arial" pitchFamily="34" charset="0"/>
              </a:defRPr>
            </a:lvl1pPr>
          </a:lstStyle>
          <a:p>
            <a:fld id="{3BBAF279-DC48-4836-A0A2-D934F059D954}" type="slidenum">
              <a:rPr lang="en-GB" smtClean="0">
                <a:solidFill>
                  <a:prstClr val="white"/>
                </a:solidFill>
              </a:rPr>
              <a:pPr/>
              <a:t>‹#›</a:t>
            </a:fld>
            <a:endParaRPr lang="en-GB">
              <a:solidFill>
                <a:prstClr val="white"/>
              </a:solidFill>
            </a:endParaRPr>
          </a:p>
        </p:txBody>
      </p:sp>
      <p:sp>
        <p:nvSpPr>
          <p:cNvPr id="1033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r"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</a:rPr>
              <a:t>www.egi.eu</a:t>
            </a:r>
          </a:p>
        </p:txBody>
      </p:sp>
      <p:sp>
        <p:nvSpPr>
          <p:cNvPr id="1034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</a:rPr>
              <a:t>EGI-InSPIRE RI-261323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Arial" pitchFamily="34" charset="0"/>
          <a:ea typeface="ＭＳ Ｐゴシック" charset="0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ea typeface="ＭＳ Ｐゴシック" charset="0"/>
          <a:cs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ea typeface="ＭＳ Ｐゴシック" charset="0"/>
          <a:cs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ea typeface="ＭＳ Ｐゴシック" charset="0"/>
          <a:cs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ea typeface="ＭＳ Ｐゴシック" charset="0"/>
          <a:cs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ＭＳ Ｐゴシック" charset="0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ＭＳ Ｐゴシック" charset="0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ＭＳ Ｐゴシック" charset="0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ＭＳ Ｐゴシック" charset="0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ＭＳ Ｐゴシック" charset="0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APEL for Accounting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John Gordon, Stuart Pullinger</a:t>
            </a:r>
          </a:p>
          <a:p>
            <a:r>
              <a:rPr lang="en-GB" dirty="0" smtClean="0"/>
              <a:t>STFC</a:t>
            </a:r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APEL Past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The APEL Central Accounting Repository has been in production service since 2004.</a:t>
            </a:r>
          </a:p>
          <a:p>
            <a:r>
              <a:rPr lang="en-GB" dirty="0" smtClean="0"/>
              <a:t>It holds </a:t>
            </a:r>
            <a:r>
              <a:rPr lang="en-GB" dirty="0" err="1" smtClean="0"/>
              <a:t>cpu</a:t>
            </a:r>
            <a:r>
              <a:rPr lang="en-GB" dirty="0" smtClean="0"/>
              <a:t> data for 2.5x10**9 jobs dating back to 2004</a:t>
            </a:r>
          </a:p>
          <a:p>
            <a:r>
              <a:rPr lang="en-GB" dirty="0" smtClean="0"/>
              <a:t>It holds data on EGI VOs and is also the worldwide repository for LHC jobs, also taking data from OSG, </a:t>
            </a:r>
            <a:r>
              <a:rPr lang="en-GB" dirty="0" err="1" smtClean="0"/>
              <a:t>NeIC</a:t>
            </a:r>
            <a:r>
              <a:rPr lang="en-GB" dirty="0" smtClean="0"/>
              <a:t>(</a:t>
            </a:r>
            <a:r>
              <a:rPr lang="en-GB" dirty="0" err="1" smtClean="0"/>
              <a:t>NorduGrid</a:t>
            </a:r>
            <a:r>
              <a:rPr lang="en-GB" dirty="0" smtClean="0"/>
              <a:t>), Asia-Pacific, Latin America, and Africa).</a:t>
            </a:r>
          </a:p>
          <a:p>
            <a:r>
              <a:rPr lang="en-GB" dirty="0" smtClean="0"/>
              <a:t>These data come from a variety of middleware stacks: Unicore, ARC, Globus, </a:t>
            </a:r>
            <a:r>
              <a:rPr lang="en-GB" dirty="0" err="1" smtClean="0"/>
              <a:t>gLite</a:t>
            </a:r>
            <a:r>
              <a:rPr lang="en-GB" dirty="0" smtClean="0"/>
              <a:t>, OSG, ARC, DTG, QCG</a:t>
            </a:r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APEL Technology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GB" dirty="0" smtClean="0"/>
              <a:t>APEL has a client which parses batch logs, adds identity and cuts OGF Usage Records</a:t>
            </a:r>
          </a:p>
          <a:p>
            <a:r>
              <a:rPr lang="en-GB" dirty="0" smtClean="0"/>
              <a:t>SSM is a message-based transport mechanism for reliable and efficient transfer of accounting records to an APEL server</a:t>
            </a:r>
          </a:p>
          <a:p>
            <a:r>
              <a:rPr lang="en-GB" dirty="0" smtClean="0"/>
              <a:t>The APEL server (or Repository) can be deployed hierarchically – region, country, grid, global - publishing selected data to the next level.</a:t>
            </a:r>
          </a:p>
          <a:p>
            <a:r>
              <a:rPr lang="en-GB" dirty="0" smtClean="0"/>
              <a:t>Several other site/country/grid/middleware accounting services (previous slide) have used SSM to publish selected data to APEL</a:t>
            </a: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APEL Developments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MPI within </a:t>
            </a:r>
            <a:r>
              <a:rPr lang="en-GB" dirty="0" err="1" smtClean="0"/>
              <a:t>cpu</a:t>
            </a:r>
            <a:r>
              <a:rPr lang="en-GB" dirty="0" smtClean="0"/>
              <a:t> accounting – in test/rollout</a:t>
            </a:r>
          </a:p>
          <a:p>
            <a:r>
              <a:rPr lang="en-GB" dirty="0" smtClean="0"/>
              <a:t>Storage (</a:t>
            </a:r>
            <a:r>
              <a:rPr lang="en-GB" dirty="0" err="1" smtClean="0"/>
              <a:t>StAR</a:t>
            </a:r>
            <a:r>
              <a:rPr lang="en-GB" dirty="0" smtClean="0"/>
              <a:t> records) in test</a:t>
            </a:r>
          </a:p>
          <a:p>
            <a:r>
              <a:rPr lang="en-GB" dirty="0" smtClean="0"/>
              <a:t>Cloud – in use in EGI Federated Cloud Testbed</a:t>
            </a:r>
          </a:p>
          <a:p>
            <a:r>
              <a:rPr lang="en-GB" dirty="0" smtClean="0"/>
              <a:t>These </a:t>
            </a:r>
            <a:r>
              <a:rPr lang="en-GB" dirty="0" smtClean="0"/>
              <a:t>will all have progressed by the start of H2020 </a:t>
            </a:r>
            <a:r>
              <a:rPr lang="en-GB" dirty="0" smtClean="0"/>
              <a:t>projects</a:t>
            </a:r>
          </a:p>
          <a:p>
            <a:r>
              <a:rPr lang="en-GB" dirty="0" smtClean="0"/>
              <a:t>GPGPU </a:t>
            </a:r>
            <a:r>
              <a:rPr lang="en-GB" smtClean="0"/>
              <a:t>and Pay-per-use </a:t>
            </a:r>
            <a:r>
              <a:rPr lang="en-GB" dirty="0" smtClean="0"/>
              <a:t>only recently started.</a:t>
            </a:r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APEL Future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The EGI Accounting Service is one of the core services which will survive Inspire.</a:t>
            </a:r>
          </a:p>
          <a:p>
            <a:r>
              <a:rPr lang="en-GB" dirty="0" smtClean="0"/>
              <a:t>The APEL Team is keen to collaborate in deployment and continuing development of </a:t>
            </a:r>
            <a:r>
              <a:rPr lang="en-GB" dirty="0" err="1" smtClean="0"/>
              <a:t>cpu</a:t>
            </a:r>
            <a:r>
              <a:rPr lang="en-GB" dirty="0" smtClean="0"/>
              <a:t>, storage, and cloud accounting. </a:t>
            </a:r>
          </a:p>
          <a:p>
            <a:r>
              <a:rPr lang="en-GB" dirty="0" smtClean="0"/>
              <a:t>...both within the EGI ecosystem and in independent projects deploying their own e-infrastructures</a:t>
            </a:r>
            <a:r>
              <a:rPr lang="en-GB" dirty="0" smtClean="0"/>
              <a:t>.</a:t>
            </a:r>
          </a:p>
          <a:p>
            <a:r>
              <a:rPr lang="en-GB" dirty="0" smtClean="0"/>
              <a:t>This also applies to GOCDB which in its latest form is designed for use by multiple projects/e-infrastructures</a:t>
            </a:r>
            <a:r>
              <a:rPr lang="en-GB" dirty="0" smtClean="0"/>
              <a:t>/</a:t>
            </a:r>
          </a:p>
          <a:p>
            <a:pPr lvl="1"/>
            <a:r>
              <a:rPr lang="en-GB" dirty="0" smtClean="0"/>
              <a:t>GOCDB is already in separate use by EUDAT.</a:t>
            </a:r>
            <a:r>
              <a:rPr lang="en-GB" dirty="0" smtClean="0"/>
              <a:t> </a:t>
            </a:r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EGI-InSPIRE 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299</Words>
  <Application>Microsoft Office PowerPoint</Application>
  <PresentationFormat>On-screen Show (4:3)</PresentationFormat>
  <Paragraphs>25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EGI-InSPIRE 2</vt:lpstr>
      <vt:lpstr>APEL for Accounting</vt:lpstr>
      <vt:lpstr>APEL Past</vt:lpstr>
      <vt:lpstr>APEL Technology</vt:lpstr>
      <vt:lpstr>APEL Developments</vt:lpstr>
      <vt:lpstr>APEL Future</vt:lpstr>
    </vt:vector>
  </TitlesOfParts>
  <Company>STFC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APEL for Accounting</dc:title>
  <dc:creator>John Gordon</dc:creator>
  <cp:lastModifiedBy>John Gordon</cp:lastModifiedBy>
  <cp:revision>4</cp:revision>
  <dcterms:created xsi:type="dcterms:W3CDTF">2013-10-21T20:00:24Z</dcterms:created>
  <dcterms:modified xsi:type="dcterms:W3CDTF">2013-10-22T12:21:05Z</dcterms:modified>
</cp:coreProperties>
</file>