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77" r:id="rId2"/>
    <p:sldId id="378" r:id="rId3"/>
    <p:sldId id="380" r:id="rId4"/>
    <p:sldId id="382" r:id="rId5"/>
    <p:sldId id="379" r:id="rId6"/>
    <p:sldId id="381" r:id="rId7"/>
    <p:sldId id="38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75" autoAdjust="0"/>
  </p:normalViewPr>
  <p:slideViewPr>
    <p:cSldViewPr>
      <p:cViewPr varScale="1">
        <p:scale>
          <a:sx n="106" d="100"/>
          <a:sy n="106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ED94D35-05EC-4F34-9C13-F781245CCCE1}" type="datetimeFigureOut">
              <a:rPr lang="en-US"/>
              <a:pPr>
                <a:defRPr/>
              </a:pPr>
              <a:t>22-Oct-13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C3D5AFE-B791-417E-991C-C95AF3FA0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02F44-E45D-4AFC-939D-4C11F5AF8268}" type="datetimeFigureOut">
              <a:rPr lang="en-US"/>
              <a:pPr>
                <a:defRPr/>
              </a:pPr>
              <a:t>22-Oct-13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2C83F-5371-4C20-878B-D255B63AB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822B1-6F6C-4359-87D9-73B324D55E70}" type="datetimeFigureOut">
              <a:rPr lang="en-US"/>
              <a:pPr>
                <a:defRPr/>
              </a:pPr>
              <a:t>22-Oct-13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5DE51-2B73-457D-85FB-34FA3743B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795D2-6865-44BC-81B2-D7EB78C10BD0}" type="datetimeFigureOut">
              <a:rPr lang="en-US"/>
              <a:pPr>
                <a:defRPr/>
              </a:pPr>
              <a:t>22-Oct-13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15D40-6B85-4779-877E-C2475B760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EC351-1EE8-465D-8893-2A49FACFD40E}" type="datetimeFigureOut">
              <a:rPr lang="en-US"/>
              <a:pPr>
                <a:defRPr/>
              </a:pPr>
              <a:t>22-Oct-13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CDBD8-FA14-4826-A38E-6554DA5BE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C4907-CD02-48A0-8496-28B43849EE82}" type="datetimeFigureOut">
              <a:rPr lang="en-US"/>
              <a:pPr>
                <a:defRPr/>
              </a:pPr>
              <a:t>22-Oct-13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1CCBE-D1B6-4BFD-8EB7-0CDBA3002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F5C85-0C1F-476A-AA1A-78D5900EAAFD}" type="datetimeFigureOut">
              <a:rPr lang="en-US"/>
              <a:pPr>
                <a:defRPr/>
              </a:pPr>
              <a:t>22-Oct-13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7BFC5-7F65-4F32-87D2-056315959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4DFCF-1A80-4967-9EAE-A0D3533F64A3}" type="datetimeFigureOut">
              <a:rPr lang="en-US"/>
              <a:pPr>
                <a:defRPr/>
              </a:pPr>
              <a:t>22-Oct-13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F16B9-AFFD-488D-823E-12B3102F4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E39B6-2E97-4B90-90F8-B37EBB22A14D}" type="datetimeFigureOut">
              <a:rPr lang="en-US"/>
              <a:pPr>
                <a:defRPr/>
              </a:pPr>
              <a:t>22-Oct-13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D87B5-A630-4CFA-A0A0-840CEA473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88865-D51F-4866-8DE0-816065E416A4}" type="datetimeFigureOut">
              <a:rPr lang="en-US"/>
              <a:pPr>
                <a:defRPr/>
              </a:pPr>
              <a:t>22-Oct-13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398D3-135A-4BF9-86B4-72F2A72DC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A4EB1-E8E7-43C1-8788-3697209A36D7}" type="datetimeFigureOut">
              <a:rPr lang="en-US"/>
              <a:pPr>
                <a:defRPr/>
              </a:pPr>
              <a:t>22-Oct-13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D9B6E-0015-4DE7-975E-7ECBD9BEB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FAA7F-92E2-465E-9219-B50004E6FDE5}" type="datetimeFigureOut">
              <a:rPr lang="en-US"/>
              <a:pPr>
                <a:defRPr/>
              </a:pPr>
              <a:t>22-Oct-13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12176-5B88-4ECD-A835-DC584EE2B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220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86CE5C-86A9-41CF-991C-D957A3D7F184}" type="datetimeFigureOut">
              <a:rPr lang="en-US"/>
              <a:pPr>
                <a:defRPr/>
              </a:pPr>
              <a:t>22-Oct-13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ED8DBC-48BB-4E87-AC2A-11FD1A0A9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7" r:id="rId1"/>
    <p:sldLayoutId id="2147484249" r:id="rId2"/>
    <p:sldLayoutId id="2147484258" r:id="rId3"/>
    <p:sldLayoutId id="2147484250" r:id="rId4"/>
    <p:sldLayoutId id="2147484251" r:id="rId5"/>
    <p:sldLayoutId id="2147484252" r:id="rId6"/>
    <p:sldLayoutId id="2147484253" r:id="rId7"/>
    <p:sldLayoutId id="2147484254" r:id="rId8"/>
    <p:sldLayoutId id="2147484259" r:id="rId9"/>
    <p:sldLayoutId id="2147484255" r:id="rId10"/>
    <p:sldLayoutId id="21474842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logo_SAV_no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7213" y="0"/>
            <a:ext cx="96678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 l="2969" t="7712" r="1485" b="5785"/>
          <a:stretch>
            <a:fillRect/>
          </a:stretch>
        </p:blipFill>
        <p:spPr bwMode="auto">
          <a:xfrm>
            <a:off x="0" y="0"/>
            <a:ext cx="45481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IISAS and H2020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Ladislav</a:t>
            </a:r>
            <a:r>
              <a:rPr lang="en-US" dirty="0" smtClean="0"/>
              <a:t> </a:t>
            </a:r>
            <a:r>
              <a:rPr lang="en-US" dirty="0" err="1" smtClean="0"/>
              <a:t>Hluchy</a:t>
            </a:r>
            <a:r>
              <a:rPr lang="en-US" dirty="0" smtClean="0"/>
              <a:t>, Viet Tran</a:t>
            </a:r>
          </a:p>
          <a:p>
            <a:r>
              <a:rPr lang="en-US" dirty="0" smtClean="0"/>
              <a:t>Institute of Informatics, SAS</a:t>
            </a:r>
          </a:p>
          <a:p>
            <a:r>
              <a:rPr lang="en-US" dirty="0" smtClean="0"/>
              <a:t>Slovakia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logo_SAV_no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7213" y="0"/>
            <a:ext cx="96678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 l="2969" t="7712" r="1485" b="5785"/>
          <a:stretch>
            <a:fillRect/>
          </a:stretch>
        </p:blipFill>
        <p:spPr bwMode="auto">
          <a:xfrm>
            <a:off x="0" y="0"/>
            <a:ext cx="45481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Institute of Informatics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Rich experiences with HPC, Grid and Cloud computing</a:t>
            </a:r>
          </a:p>
          <a:p>
            <a:pPr lvl="1"/>
            <a:r>
              <a:rPr lang="en-US" dirty="0" smtClean="0"/>
              <a:t>Related EU projects: CROSSGRID, </a:t>
            </a:r>
            <a:r>
              <a:rPr lang="en-US" dirty="0" err="1" smtClean="0"/>
              <a:t>Int.Eu.Grid</a:t>
            </a:r>
            <a:r>
              <a:rPr lang="en-US" dirty="0" smtClean="0"/>
              <a:t>, </a:t>
            </a:r>
            <a:r>
              <a:rPr lang="en-US" dirty="0" err="1" smtClean="0"/>
              <a:t>Kwf</a:t>
            </a:r>
            <a:r>
              <a:rPr lang="en-US" dirty="0" smtClean="0"/>
              <a:t>-Grid, MEDIGRID, DEGREE, EGEE, EGEE-II, EGEE-III, EGI-Inspire</a:t>
            </a:r>
          </a:p>
          <a:p>
            <a:pPr lvl="1"/>
            <a:r>
              <a:rPr lang="en-US" dirty="0" smtClean="0"/>
              <a:t>Coordinator of Slovak national grid initiative</a:t>
            </a:r>
          </a:p>
          <a:p>
            <a:pPr lvl="1"/>
            <a:r>
              <a:rPr lang="en-US" dirty="0" smtClean="0"/>
              <a:t>Member of EGI </a:t>
            </a:r>
            <a:r>
              <a:rPr lang="en-US" dirty="0" err="1" smtClean="0"/>
              <a:t>FedCloud</a:t>
            </a:r>
            <a:endParaRPr lang="en-US" dirty="0" smtClean="0"/>
          </a:p>
          <a:p>
            <a:pPr lvl="1"/>
            <a:r>
              <a:rPr lang="en-US" dirty="0" smtClean="0"/>
              <a:t>Available cloud infrastructures with </a:t>
            </a:r>
            <a:r>
              <a:rPr lang="en-US" dirty="0" err="1" smtClean="0"/>
              <a:t>Openstack</a:t>
            </a:r>
            <a:r>
              <a:rPr lang="en-US" dirty="0" smtClean="0"/>
              <a:t>, </a:t>
            </a:r>
            <a:r>
              <a:rPr lang="en-US" dirty="0" err="1" smtClean="0"/>
              <a:t>OpenNebula</a:t>
            </a:r>
            <a:r>
              <a:rPr lang="en-US" dirty="0" smtClean="0"/>
              <a:t> and Eucalyptus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Cloud </a:t>
            </a:r>
            <a:r>
              <a:rPr lang="en-US" sz="4000" dirty="0" smtClean="0"/>
              <a:t>Platform: Platform </a:t>
            </a:r>
            <a:r>
              <a:rPr lang="en-US" sz="4000" dirty="0" smtClean="0"/>
              <a:t>for development and deployment</a:t>
            </a:r>
            <a:endParaRPr lang="en-US" sz="4000" dirty="0"/>
          </a:p>
        </p:txBody>
      </p:sp>
      <p:grpSp>
        <p:nvGrpSpPr>
          <p:cNvPr id="5" name="Group 4"/>
          <p:cNvGrpSpPr/>
          <p:nvPr/>
        </p:nvGrpSpPr>
        <p:grpSpPr>
          <a:xfrm>
            <a:off x="1403648" y="1988840"/>
            <a:ext cx="7200800" cy="4264356"/>
            <a:chOff x="0" y="762000"/>
            <a:chExt cx="7924800" cy="4022836"/>
          </a:xfrm>
        </p:grpSpPr>
        <p:sp>
          <p:nvSpPr>
            <p:cNvPr id="6" name="Cube 5"/>
            <p:cNvSpPr/>
            <p:nvPr/>
          </p:nvSpPr>
          <p:spPr>
            <a:xfrm>
              <a:off x="1600200" y="1981200"/>
              <a:ext cx="2819400" cy="1066800"/>
            </a:xfrm>
            <a:prstGeom prst="cube">
              <a:avLst>
                <a:gd name="adj" fmla="val 6801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Base VM</a:t>
              </a:r>
              <a:endParaRPr lang="en-US" dirty="0"/>
            </a:p>
          </p:txBody>
        </p:sp>
        <p:sp>
          <p:nvSpPr>
            <p:cNvPr id="7" name="Cube 6"/>
            <p:cNvSpPr/>
            <p:nvPr/>
          </p:nvSpPr>
          <p:spPr>
            <a:xfrm>
              <a:off x="4800600" y="1981200"/>
              <a:ext cx="2819400" cy="1066800"/>
            </a:xfrm>
            <a:prstGeom prst="cube">
              <a:avLst>
                <a:gd name="adj" fmla="val 6801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Base VM</a:t>
              </a:r>
              <a:endParaRPr lang="en-US" dirty="0"/>
            </a:p>
          </p:txBody>
        </p:sp>
        <p:sp>
          <p:nvSpPr>
            <p:cNvPr id="8" name="Cube 7"/>
            <p:cNvSpPr/>
            <p:nvPr/>
          </p:nvSpPr>
          <p:spPr>
            <a:xfrm>
              <a:off x="152400" y="3429000"/>
              <a:ext cx="2819400" cy="1066800"/>
            </a:xfrm>
            <a:prstGeom prst="cube">
              <a:avLst>
                <a:gd name="adj" fmla="val 6801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Base VM</a:t>
              </a:r>
              <a:endParaRPr lang="en-US" dirty="0"/>
            </a:p>
          </p:txBody>
        </p:sp>
        <p:sp>
          <p:nvSpPr>
            <p:cNvPr id="9" name="Cube 8"/>
            <p:cNvSpPr/>
            <p:nvPr/>
          </p:nvSpPr>
          <p:spPr>
            <a:xfrm>
              <a:off x="0" y="1828800"/>
              <a:ext cx="7924800" cy="2819400"/>
            </a:xfrm>
            <a:prstGeom prst="cube">
              <a:avLst>
                <a:gd name="adj" fmla="val 83108"/>
              </a:avLst>
            </a:prstGeom>
            <a:solidFill>
              <a:srgbClr val="FFC0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0" name="Cube 9"/>
            <p:cNvSpPr/>
            <p:nvPr/>
          </p:nvSpPr>
          <p:spPr>
            <a:xfrm>
              <a:off x="1600200" y="1371600"/>
              <a:ext cx="2819400" cy="1066800"/>
            </a:xfrm>
            <a:prstGeom prst="cube">
              <a:avLst>
                <a:gd name="adj" fmla="val 6801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Apache</a:t>
              </a:r>
              <a:endParaRPr lang="en-US" dirty="0"/>
            </a:p>
          </p:txBody>
        </p:sp>
        <p:sp>
          <p:nvSpPr>
            <p:cNvPr id="11" name="Cube 10"/>
            <p:cNvSpPr/>
            <p:nvPr/>
          </p:nvSpPr>
          <p:spPr>
            <a:xfrm>
              <a:off x="1600200" y="762000"/>
              <a:ext cx="2819400" cy="1066800"/>
            </a:xfrm>
            <a:prstGeom prst="cube">
              <a:avLst>
                <a:gd name="adj" fmla="val 6801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Wordpress</a:t>
              </a:r>
              <a:endParaRPr lang="en-US" dirty="0"/>
            </a:p>
          </p:txBody>
        </p:sp>
        <p:sp>
          <p:nvSpPr>
            <p:cNvPr id="12" name="Cube 11"/>
            <p:cNvSpPr/>
            <p:nvPr/>
          </p:nvSpPr>
          <p:spPr>
            <a:xfrm>
              <a:off x="4800600" y="1371600"/>
              <a:ext cx="2819400" cy="1066800"/>
            </a:xfrm>
            <a:prstGeom prst="cube">
              <a:avLst>
                <a:gd name="adj" fmla="val 6801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MySQL</a:t>
              </a:r>
              <a:endParaRPr lang="en-US" dirty="0"/>
            </a:p>
          </p:txBody>
        </p:sp>
        <p:sp>
          <p:nvSpPr>
            <p:cNvPr id="13" name="Cube 12"/>
            <p:cNvSpPr/>
            <p:nvPr/>
          </p:nvSpPr>
          <p:spPr>
            <a:xfrm>
              <a:off x="152400" y="2895600"/>
              <a:ext cx="2819400" cy="1066800"/>
            </a:xfrm>
            <a:prstGeom prst="cube">
              <a:avLst>
                <a:gd name="adj" fmla="val 6801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Memcache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 rot="21057818">
              <a:off x="2311171" y="2984697"/>
              <a:ext cx="4102235" cy="1800139"/>
            </a:xfrm>
            <a:prstGeom prst="rect">
              <a:avLst/>
            </a:prstGeom>
            <a:noFill/>
            <a:scene3d>
              <a:camera prst="isometricOffAxis2Top"/>
              <a:lightRig rig="threePt" dir="t"/>
            </a:scene3d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2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Cloud platform</a:t>
              </a:r>
            </a:p>
            <a:p>
              <a:pPr algn="ctr"/>
              <a:endPara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platform provide OS-level </a:t>
            </a:r>
            <a:r>
              <a:rPr lang="en-US" dirty="0" err="1" smtClean="0"/>
              <a:t>PaaS</a:t>
            </a:r>
            <a:r>
              <a:rPr lang="en-US" dirty="0" smtClean="0"/>
              <a:t> (virtual machines with vanilla images), that hides implementation details of cloud </a:t>
            </a:r>
            <a:r>
              <a:rPr lang="en-US" dirty="0" err="1" smtClean="0"/>
              <a:t>middlewares</a:t>
            </a:r>
            <a:r>
              <a:rPr lang="en-US" dirty="0" smtClean="0"/>
              <a:t>/infrastructures</a:t>
            </a:r>
          </a:p>
          <a:p>
            <a:r>
              <a:rPr lang="en-US" dirty="0" smtClean="0"/>
              <a:t>Each app is encapsulated as component (software package + interface), that are deployed as runtime </a:t>
            </a:r>
            <a:r>
              <a:rPr lang="en-US" dirty="0" smtClean="0"/>
              <a:t>over the base platform</a:t>
            </a:r>
            <a:endParaRPr lang="en-US" dirty="0" smtClean="0"/>
          </a:p>
          <a:p>
            <a:r>
              <a:rPr lang="en-US" dirty="0" smtClean="0"/>
              <a:t>Component can be reused: composed to create large component, used as based </a:t>
            </a:r>
            <a:r>
              <a:rPr lang="en-US" dirty="0" err="1" smtClean="0"/>
              <a:t>PaaS</a:t>
            </a:r>
            <a:r>
              <a:rPr lang="en-US" dirty="0" smtClean="0"/>
              <a:t> to build higher level </a:t>
            </a:r>
            <a:r>
              <a:rPr lang="en-US" dirty="0" err="1" smtClean="0"/>
              <a:t>PaaS</a:t>
            </a:r>
            <a:r>
              <a:rPr lang="en-US" dirty="0" smtClean="0"/>
              <a:t>/</a:t>
            </a:r>
            <a:r>
              <a:rPr lang="en-US" dirty="0" err="1" smtClean="0"/>
              <a:t>SaaS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Cloud platform features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Different layers: from basic layer of the platform (OS level) via HADOOP, LAMP </a:t>
            </a:r>
            <a:r>
              <a:rPr lang="en-US" dirty="0" err="1" smtClean="0"/>
              <a:t>PaaS</a:t>
            </a:r>
            <a:r>
              <a:rPr lang="en-US" dirty="0" smtClean="0"/>
              <a:t> to user-defined </a:t>
            </a:r>
            <a:r>
              <a:rPr lang="en-US" dirty="0" err="1" smtClean="0"/>
              <a:t>PaaS</a:t>
            </a:r>
            <a:r>
              <a:rPr lang="en-US" dirty="0" smtClean="0"/>
              <a:t>/</a:t>
            </a:r>
            <a:r>
              <a:rPr lang="en-US" dirty="0" err="1" smtClean="0"/>
              <a:t>SaaS</a:t>
            </a:r>
            <a:endParaRPr lang="en-US" dirty="0" smtClean="0"/>
          </a:p>
          <a:p>
            <a:pPr lvl="1"/>
            <a:r>
              <a:rPr lang="en-US" dirty="0" smtClean="0"/>
              <a:t>Support for existing and legacy applications: do not require re-coding of existing apps, just packaging</a:t>
            </a:r>
          </a:p>
          <a:p>
            <a:pPr lvl="1"/>
            <a:r>
              <a:rPr lang="en-US" dirty="0" smtClean="0"/>
              <a:t>Interoperability: support for different infrastructures (</a:t>
            </a:r>
            <a:r>
              <a:rPr lang="en-US" dirty="0" err="1" smtClean="0"/>
              <a:t>Openstack</a:t>
            </a:r>
            <a:r>
              <a:rPr lang="en-US" dirty="0" smtClean="0"/>
              <a:t>, </a:t>
            </a:r>
            <a:r>
              <a:rPr lang="en-US" dirty="0" err="1" smtClean="0"/>
              <a:t>OpenNebula</a:t>
            </a:r>
            <a:r>
              <a:rPr lang="en-US" dirty="0" smtClean="0"/>
              <a:t>, EC2), create once, run anywhere</a:t>
            </a:r>
          </a:p>
          <a:p>
            <a:pPr lvl="1"/>
            <a:r>
              <a:rPr lang="en-US" dirty="0" smtClean="0"/>
              <a:t>Code reuse: new </a:t>
            </a:r>
            <a:r>
              <a:rPr lang="en-US" dirty="0" err="1" smtClean="0"/>
              <a:t>SaaS</a:t>
            </a:r>
            <a:r>
              <a:rPr lang="en-US" dirty="0" smtClean="0"/>
              <a:t>/</a:t>
            </a:r>
            <a:r>
              <a:rPr lang="en-US" dirty="0" err="1" smtClean="0"/>
              <a:t>PaaS</a:t>
            </a:r>
            <a:r>
              <a:rPr lang="en-US" dirty="0" smtClean="0"/>
              <a:t> can be built over </a:t>
            </a:r>
            <a:r>
              <a:rPr lang="en-US" dirty="0" err="1" smtClean="0"/>
              <a:t>PaaS</a:t>
            </a:r>
            <a:r>
              <a:rPr lang="en-US" dirty="0" smtClean="0"/>
              <a:t> created by other developers (e.g. cluster, HADOOP, LAMP) without learning implementation details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Cloud </a:t>
            </a:r>
            <a:r>
              <a:rPr lang="en-US" sz="5400" dirty="0" smtClean="0"/>
              <a:t>platform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different configuration tools for contextualization (APT, Puppet, Chef)</a:t>
            </a:r>
          </a:p>
          <a:p>
            <a:endParaRPr lang="en-US" dirty="0" smtClean="0"/>
          </a:p>
          <a:p>
            <a:r>
              <a:rPr lang="en-US" dirty="0" smtClean="0"/>
              <a:t>Support for migration between </a:t>
            </a:r>
            <a:r>
              <a:rPr lang="en-US" dirty="0" err="1" smtClean="0"/>
              <a:t>infrastures</a:t>
            </a:r>
            <a:r>
              <a:rPr lang="en-US" dirty="0" smtClean="0"/>
              <a:t>, VMs and/or </a:t>
            </a:r>
            <a:r>
              <a:rPr lang="en-US" dirty="0" err="1" smtClean="0"/>
              <a:t>PaaS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cases: </a:t>
            </a:r>
            <a:r>
              <a:rPr lang="en-US" dirty="0" err="1" smtClean="0"/>
              <a:t>Nagios</a:t>
            </a:r>
            <a:r>
              <a:rPr lang="en-US" dirty="0" smtClean="0"/>
              <a:t> server, web-hosting server (LAMP), HADOOP cluster, biomedical apps (gene identification)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H2020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Marketplace of existing components: Users can search, use/deploy existing components, upload new components with few clicks</a:t>
            </a:r>
          </a:p>
          <a:p>
            <a:endParaRPr lang="en-US" dirty="0" smtClean="0"/>
          </a:p>
          <a:p>
            <a:r>
              <a:rPr lang="en-US" dirty="0" smtClean="0"/>
              <a:t>Scaling and elasticity: auto-deploy components to adapt actual load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2754</TotalTime>
  <Words>310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IISAS and H2020</vt:lpstr>
      <vt:lpstr>Institute of Informatics</vt:lpstr>
      <vt:lpstr>Cloud Platform: Platform for development and deployment</vt:lpstr>
      <vt:lpstr>Basic approaches</vt:lpstr>
      <vt:lpstr>Cloud platform features</vt:lpstr>
      <vt:lpstr>Cloud platform features</vt:lpstr>
      <vt:lpstr>H2020 vision</vt:lpstr>
    </vt:vector>
  </TitlesOfParts>
  <Company>UI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laco</dc:creator>
  <cp:lastModifiedBy>viet</cp:lastModifiedBy>
  <cp:revision>154</cp:revision>
  <dcterms:created xsi:type="dcterms:W3CDTF">2012-08-02T06:28:59Z</dcterms:created>
  <dcterms:modified xsi:type="dcterms:W3CDTF">2013-10-22T11:58:54Z</dcterms:modified>
</cp:coreProperties>
</file>