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9"/>
  </p:notesMasterIdLst>
  <p:sldIdLst>
    <p:sldId id="276" r:id="rId3"/>
    <p:sldId id="272" r:id="rId4"/>
    <p:sldId id="282" r:id="rId5"/>
    <p:sldId id="281" r:id="rId6"/>
    <p:sldId id="280" r:id="rId7"/>
    <p:sldId id="27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B23"/>
    <a:srgbClr val="745E8C"/>
    <a:srgbClr val="A64947"/>
    <a:srgbClr val="4E7DFA"/>
    <a:srgbClr val="60743A"/>
    <a:srgbClr val="CC6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983" autoAdjust="0"/>
  </p:normalViewPr>
  <p:slideViewPr>
    <p:cSldViewPr>
      <p:cViewPr varScale="1">
        <p:scale>
          <a:sx n="48" d="100"/>
          <a:sy n="48" d="100"/>
        </p:scale>
        <p:origin x="-24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3A192-EDFD-44D7-A1AD-8B1C058C22EA}" type="datetimeFigureOut">
              <a:rPr lang="de-DE" smtClean="0"/>
              <a:pPr/>
              <a:t>17.09.2013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91B3C-2391-4D6B-B7F8-5240FE71987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25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Hello, My name is Tomasz Piontek, I'm from PSNC. I'm also a participant of the MAPPER project of behalf of which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will give this presentation.</a:t>
            </a:r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I will tell a few words about the MAPPER project itself focusing on its main goal and characteristic of multiscale approach.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end I will switch the topic to the project requirements concerning e-Infrastructures, what is the main subject of this session.</a:t>
            </a:r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91B3C-2391-4D6B-B7F8-5240FE71987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10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1BBFAF-E1C8-4347-81D1-D00BAB7972AD}" type="slidenum">
              <a:rPr lang="pl-PL"/>
              <a:pPr/>
              <a:t>2</a:t>
            </a:fld>
            <a:endParaRPr lang="pl-PL"/>
          </a:p>
        </p:txBody>
      </p:sp>
      <p:sp>
        <p:nvSpPr>
          <p:cNvPr id="860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ln/>
          <a:extLst/>
        </p:spPr>
        <p:txBody>
          <a:bodyPr wrap="none" anchor="ctr"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MAPPER is an infrastructural project funded </a:t>
            </a:r>
            <a:r>
              <a:rPr lang="pl-PL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EC in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Seventh Framework 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full name of the MAPPER project is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ultiscale </a:t>
            </a:r>
            <a:r>
              <a:rPr lang="en-US" altLang="zh-CN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lications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en-US" altLang="zh-CN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altLang="zh-CN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uropean </a:t>
            </a:r>
            <a:r>
              <a:rPr lang="en-US" altLang="zh-CN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e-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</a:t>
            </a:r>
            <a:r>
              <a:rPr lang="en-US" altLang="zh-CN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astructures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this full title in principle explains the  goal of the project, which is deployment of computational science environment for distributed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multiscale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computing on and across European e-infrastructures: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EGI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PRACE.</a:t>
            </a:r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MAPPER is driven by five big user communities: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VPH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computational biology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fusion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hydrology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nano</a:t>
            </a:r>
            <a:r>
              <a:rPr lang="en-US" altLang="zh-C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-material science</a:t>
            </a:r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But there are also some external groups interested in our solutions.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1BBFAF-E1C8-4347-81D1-D00BAB7972AD}" type="slidenum">
              <a:rPr lang="pl-PL"/>
              <a:pPr/>
              <a:t>3</a:t>
            </a:fld>
            <a:endParaRPr lang="pl-PL"/>
          </a:p>
        </p:txBody>
      </p:sp>
      <p:sp>
        <p:nvSpPr>
          <p:cNvPr id="860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ln/>
          <a:extLst/>
        </p:spPr>
        <p:txBody>
          <a:bodyPr wrap="none" anchor="ctr"/>
          <a:lstStyle/>
          <a:p>
            <a:pPr>
              <a:defRPr/>
            </a:pPr>
            <a:r>
              <a:rPr lang="en-US" dirty="0" smtClean="0">
                <a:cs typeface="+mn-cs"/>
              </a:rPr>
              <a:t>A few sentences characterizing</a:t>
            </a:r>
            <a:r>
              <a:rPr lang="en-US" baseline="0" dirty="0" smtClean="0">
                <a:cs typeface="+mn-cs"/>
              </a:rPr>
              <a:t> multi-scale problems and applications.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1BBFAF-E1C8-4347-81D1-D00BAB7972AD}" type="slidenum">
              <a:rPr lang="pl-PL"/>
              <a:pPr/>
              <a:t>4</a:t>
            </a:fld>
            <a:endParaRPr lang="pl-PL"/>
          </a:p>
        </p:txBody>
      </p:sp>
      <p:sp>
        <p:nvSpPr>
          <p:cNvPr id="860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ln/>
          <a:extLst/>
        </p:spPr>
        <p:txBody>
          <a:bodyPr wrap="none" anchor="ctr"/>
          <a:lstStyle/>
          <a:p>
            <a:pPr>
              <a:defRPr/>
            </a:pPr>
            <a:r>
              <a:rPr lang="en-US" dirty="0" smtClean="0">
                <a:cs typeface="+mn-cs"/>
              </a:rPr>
              <a:t>Why the multi-scale approach and MAPPER itself are so important for aforementioned communities: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1BBFAF-E1C8-4347-81D1-D00BAB7972AD}" type="slidenum">
              <a:rPr lang="pl-PL"/>
              <a:pPr/>
              <a:t>5</a:t>
            </a:fld>
            <a:endParaRPr lang="pl-PL"/>
          </a:p>
        </p:txBody>
      </p:sp>
      <p:sp>
        <p:nvSpPr>
          <p:cNvPr id="860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ln/>
          <a:extLst/>
        </p:spPr>
        <p:txBody>
          <a:bodyPr wrap="none" anchor="ctr"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Going to conclusions and to the clue of this presentation I will present MAPPER requirements concerning e-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infrastrucures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run the multi-scale code across European infrastructures users need access to them in a transparent way. In case of Mapper project the interoperability layer is provided by 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qcg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-broker service, which is part of QCG middleware. </a:t>
            </a:r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same service provides required co-allocation of resources  and uses for that advance reservation mechanism offered by QCG-Computing service which is the remote unified interface to variety of queuing systems via DRMAA API. </a:t>
            </a:r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Unfortunately the advance reservation is not available yet on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resources and without this functionality is not possible to synchronize cross-cluster execution, what makes impossible automatic and dynamic co-allocation of these resources in many </a:t>
            </a:r>
            <a:r>
              <a:rPr lang="en-US" altLang="zh-CN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resources scenario.</a:t>
            </a:r>
          </a:p>
          <a:p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MAPPER perspective we find also desirable functionality allowing users in an easy way to deploy applications and libraries on resources and to share them with a group of other users.</a:t>
            </a:r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the mapper environment covers different infrastructures thus the</a:t>
            </a:r>
            <a:r>
              <a:rPr lang="zh-CN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integrated authentication, accounting, monitoring sand user support system is required.</a:t>
            </a:r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1BBFAF-E1C8-4347-81D1-D00BAB7972AD}" type="slidenum">
              <a:rPr lang="pl-PL"/>
              <a:pPr/>
              <a:t>6</a:t>
            </a:fld>
            <a:endParaRPr lang="pl-PL"/>
          </a:p>
        </p:txBody>
      </p:sp>
      <p:sp>
        <p:nvSpPr>
          <p:cNvPr id="860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ln/>
          <a:extLst/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192688" cy="72008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Titelmasterformat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E7B23"/>
              </a:buClr>
              <a:buSzPct val="100000"/>
              <a:buFont typeface="Arial" pitchFamily="34" charset="0"/>
              <a:buChar char="•"/>
              <a:defRPr/>
            </a:lvl1pPr>
            <a:lvl2pPr>
              <a:buClr>
                <a:srgbClr val="745E8C"/>
              </a:buClr>
              <a:buSzPct val="100000"/>
              <a:buFont typeface="Arial" pitchFamily="34" charset="0"/>
              <a:buChar char="•"/>
              <a:defRPr/>
            </a:lvl2pPr>
            <a:lvl3pPr>
              <a:buClr>
                <a:srgbClr val="60743A"/>
              </a:buClr>
              <a:defRPr/>
            </a:lvl3pPr>
            <a:lvl4pPr>
              <a:buClr>
                <a:srgbClr val="A64947"/>
              </a:buClr>
              <a:buFont typeface="Arial" pitchFamily="34" charset="0"/>
              <a:buChar char="–"/>
              <a:defRPr/>
            </a:lvl4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Mapper Project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40769"/>
            <a:ext cx="4038600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Mapper Project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Mapper Project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123728" y="5805264"/>
            <a:ext cx="7020272" cy="720080"/>
          </a:xfrm>
          <a:prstGeom prst="rect">
            <a:avLst/>
          </a:prstGeom>
          <a:solidFill>
            <a:srgbClr val="745E8C"/>
          </a:solidFill>
          <a:ln>
            <a:solidFill>
              <a:srgbClr val="745E8C"/>
            </a:solidFill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284984"/>
            <a:ext cx="6624736" cy="1470025"/>
          </a:xfrm>
        </p:spPr>
        <p:txBody>
          <a:bodyPr/>
          <a:lstStyle>
            <a:lvl1pPr algn="l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123728" y="5805264"/>
            <a:ext cx="7020272" cy="720080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0" y="5805264"/>
            <a:ext cx="1907704" cy="720080"/>
          </a:xfrm>
          <a:prstGeom prst="rect">
            <a:avLst/>
          </a:prstGeom>
          <a:solidFill>
            <a:srgbClr val="FE7B23"/>
          </a:solidFill>
          <a:ln>
            <a:solidFill>
              <a:srgbClr val="FE7B23"/>
            </a:solidFill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5805264"/>
            <a:ext cx="1907704" cy="720080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011F17-8DC4-49DC-B6CE-D8272202CCDB}" type="datetime1">
              <a:rPr lang="de-DE" sz="2000" smtClean="0"/>
              <a:pPr/>
              <a:t>17.09.2013</a:t>
            </a:fld>
            <a:endParaRPr lang="de-DE" sz="2000" dirty="0"/>
          </a:p>
        </p:txBody>
      </p:sp>
      <p:pic>
        <p:nvPicPr>
          <p:cNvPr id="12" name="Picture 2" descr="C:\Dokumente und Einstellungen\klauseck\Desktop\logo_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4614949" cy="1872208"/>
          </a:xfrm>
          <a:prstGeom prst="rect">
            <a:avLst/>
          </a:prstGeom>
          <a:noFill/>
        </p:spPr>
      </p:pic>
      <p:pic>
        <p:nvPicPr>
          <p:cNvPr id="13" name="Grafik 12" descr="3.jpe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48264" y="620688"/>
            <a:ext cx="1809750" cy="676275"/>
          </a:xfrm>
          <a:prstGeom prst="rect">
            <a:avLst/>
          </a:prstGeom>
        </p:spPr>
      </p:pic>
      <p:pic>
        <p:nvPicPr>
          <p:cNvPr id="14" name="Grafik 13" descr="1.jpe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08304" y="2348880"/>
            <a:ext cx="1152127" cy="936104"/>
          </a:xfrm>
          <a:prstGeom prst="rect">
            <a:avLst/>
          </a:prstGeom>
        </p:spPr>
      </p:pic>
      <p:pic>
        <p:nvPicPr>
          <p:cNvPr id="15" name="Grafik 14" descr="2.jpe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308304" y="4509120"/>
            <a:ext cx="1152128" cy="803609"/>
          </a:xfrm>
          <a:prstGeom prst="rect">
            <a:avLst/>
          </a:prstGeom>
        </p:spPr>
      </p:pic>
      <p:sp>
        <p:nvSpPr>
          <p:cNvPr id="33" name="Textfeld 32"/>
          <p:cNvSpPr txBox="1"/>
          <p:nvPr userDrawn="1"/>
        </p:nvSpPr>
        <p:spPr>
          <a:xfrm>
            <a:off x="107504" y="6567155"/>
            <a:ext cx="89289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Mapper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project receives funding from the EC's Seventh Framework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(FP7/2007-2013) under grant agreement n° RI-261507.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3284339"/>
            <a:ext cx="7020272" cy="720080"/>
          </a:xfrm>
          <a:prstGeom prst="rect">
            <a:avLst/>
          </a:prstGeom>
          <a:solidFill>
            <a:srgbClr val="745E8C"/>
          </a:solidFill>
          <a:ln>
            <a:solidFill>
              <a:srgbClr val="745E8C"/>
            </a:solidFill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0" y="3284339"/>
            <a:ext cx="7020272" cy="720080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4283370" y="4796507"/>
            <a:ext cx="4860630" cy="720080"/>
          </a:xfrm>
          <a:prstGeom prst="rect">
            <a:avLst/>
          </a:prstGeom>
          <a:solidFill>
            <a:srgbClr val="FE7B23"/>
          </a:solidFill>
          <a:ln>
            <a:solidFill>
              <a:srgbClr val="FE7B23"/>
            </a:solidFill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Dokumente und Einstellungen\klauseck\Desktop\logo_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4614949" cy="1872208"/>
          </a:xfrm>
          <a:prstGeom prst="rect">
            <a:avLst/>
          </a:prstGeom>
          <a:noFill/>
        </p:spPr>
      </p:pic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283968" y="4796507"/>
            <a:ext cx="4860032" cy="720725"/>
          </a:xfrm>
        </p:spPr>
        <p:txBody>
          <a:bodyPr anchor="ctr">
            <a:normAutofit/>
          </a:bodyPr>
          <a:lstStyle>
            <a:lvl1pPr algn="ctr">
              <a:buNone/>
              <a:defRPr lang="de-DE" sz="2800" b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Mail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tern mit 10 Zacken 22"/>
          <p:cNvSpPr/>
          <p:nvPr userDrawn="1"/>
        </p:nvSpPr>
        <p:spPr>
          <a:xfrm>
            <a:off x="8316416" y="6021288"/>
            <a:ext cx="1281944" cy="1281944"/>
          </a:xfrm>
          <a:prstGeom prst="star10">
            <a:avLst/>
          </a:prstGeom>
          <a:solidFill>
            <a:srgbClr val="FE7B23"/>
          </a:solidFill>
          <a:ln>
            <a:solidFill>
              <a:srgbClr val="FE7B23"/>
            </a:solidFill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899592" y="1052736"/>
            <a:ext cx="8244408" cy="72008"/>
          </a:xfrm>
          <a:prstGeom prst="rect">
            <a:avLst/>
          </a:prstGeom>
          <a:solidFill>
            <a:srgbClr val="745E8C"/>
          </a:solidFill>
          <a:ln>
            <a:solidFill>
              <a:srgbClr val="745E8C"/>
            </a:solidFill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1206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6453336"/>
            <a:ext cx="8208912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Mapper Project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1052736"/>
            <a:ext cx="755576" cy="72008"/>
          </a:xfrm>
          <a:prstGeom prst="rect">
            <a:avLst/>
          </a:prstGeom>
          <a:solidFill>
            <a:srgbClr val="FE7B23"/>
          </a:solidFill>
          <a:ln>
            <a:solidFill>
              <a:srgbClr val="FE7B23"/>
            </a:solidFill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Dokumente und Einstellungen\klauseck\Desktop\logo_1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16632"/>
            <a:ext cx="2086407" cy="846420"/>
          </a:xfrm>
          <a:prstGeom prst="rect">
            <a:avLst/>
          </a:prstGeom>
          <a:noFill/>
        </p:spPr>
      </p:pic>
      <p:sp>
        <p:nvSpPr>
          <p:cNvPr id="13" name="Textfeld 12"/>
          <p:cNvSpPr txBox="1"/>
          <p:nvPr userDrawn="1"/>
        </p:nvSpPr>
        <p:spPr>
          <a:xfrm>
            <a:off x="8532440" y="6433591"/>
            <a:ext cx="611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0B39493-4D6C-4FCD-98C3-741815B69A18}" type="slidenum">
              <a:rPr lang="de-DE" sz="1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de-D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hteck 27"/>
          <p:cNvSpPr/>
          <p:nvPr userDrawn="1"/>
        </p:nvSpPr>
        <p:spPr>
          <a:xfrm>
            <a:off x="0" y="6237312"/>
            <a:ext cx="8244408" cy="72008"/>
          </a:xfrm>
          <a:prstGeom prst="rect">
            <a:avLst/>
          </a:prstGeom>
          <a:solidFill>
            <a:srgbClr val="745E8C"/>
          </a:solidFill>
          <a:ln>
            <a:solidFill>
              <a:srgbClr val="745E8C"/>
            </a:solidFill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E7B23"/>
        </a:buClr>
        <a:buSzPct val="100000"/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45E8C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0743A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8EC5-6BA9-42D1-B715-6DFAB3D79A15}" type="datetimeFigureOut">
              <a:rPr lang="de-DE" smtClean="0"/>
              <a:pPr/>
              <a:t>17.09.2013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2F938-277C-46E3-B72F-84984F3817C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3048000"/>
            <a:ext cx="7391400" cy="2514600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Requirements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for</a:t>
            </a:r>
            <a:r>
              <a:rPr lang="pl-PL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Multiscale Simulations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Tomasz </a:t>
            </a:r>
            <a:r>
              <a:rPr lang="en-GB" dirty="0" err="1" smtClean="0"/>
              <a:t>Piontek</a:t>
            </a:r>
            <a:r>
              <a:rPr lang="en-GB" dirty="0" smtClean="0"/>
              <a:t> on behalf of the MAPPER project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8207375" cy="268287"/>
          </a:xfrm>
        </p:spPr>
        <p:txBody>
          <a:bodyPr/>
          <a:lstStyle/>
          <a:p>
            <a:r>
              <a:rPr lang="de-DE" dirty="0" err="1" smtClean="0"/>
              <a:t>Mapper</a:t>
            </a:r>
            <a:r>
              <a:rPr lang="de-DE" dirty="0" smtClean="0"/>
              <a:t> Project</a:t>
            </a:r>
            <a:endParaRPr lang="de-DE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69" y="5733256"/>
            <a:ext cx="1040762" cy="817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MAPPER?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1340769"/>
            <a:ext cx="8435280" cy="468052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</a:t>
            </a:r>
            <a:r>
              <a:rPr lang="en-US" dirty="0" smtClean="0"/>
              <a:t>ultiscale </a:t>
            </a:r>
            <a:r>
              <a:rPr lang="en-US" b="1" dirty="0" err="1" smtClean="0"/>
              <a:t>APP</a:t>
            </a:r>
            <a:r>
              <a:rPr lang="en-US" dirty="0" err="1" smtClean="0"/>
              <a:t>lications</a:t>
            </a:r>
            <a:r>
              <a:rPr lang="en-US" dirty="0" smtClean="0"/>
              <a:t> on </a:t>
            </a:r>
            <a:r>
              <a:rPr lang="en-US" b="1" dirty="0" smtClean="0"/>
              <a:t>E</a:t>
            </a:r>
            <a:r>
              <a:rPr lang="en-US" dirty="0" smtClean="0"/>
              <a:t>uropean </a:t>
            </a:r>
            <a:br>
              <a:rPr lang="en-US" dirty="0" smtClean="0"/>
            </a:br>
            <a:r>
              <a:rPr lang="en-US" dirty="0" smtClean="0"/>
              <a:t>e-</a:t>
            </a:r>
            <a:r>
              <a:rPr lang="en-US" dirty="0" err="1" smtClean="0"/>
              <a:t>inf</a:t>
            </a:r>
            <a:r>
              <a:rPr lang="en-US" b="1" dirty="0" err="1" smtClean="0"/>
              <a:t>R</a:t>
            </a:r>
            <a:r>
              <a:rPr lang="en-US" dirty="0" err="1" smtClean="0"/>
              <a:t>astructures</a:t>
            </a:r>
            <a:r>
              <a:rPr lang="en-US" dirty="0" smtClean="0"/>
              <a:t> (FP-7 EU Project)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Deploy a computational science environment for distributed </a:t>
            </a:r>
            <a:r>
              <a:rPr lang="en-US" b="1" dirty="0" err="1" smtClean="0"/>
              <a:t>multiscale</a:t>
            </a:r>
            <a:r>
              <a:rPr lang="en-US" b="1" dirty="0" smtClean="0"/>
              <a:t> </a:t>
            </a:r>
            <a:r>
              <a:rPr lang="en-US" dirty="0" smtClean="0"/>
              <a:t>computing on and across European </a:t>
            </a:r>
            <a:br>
              <a:rPr lang="en-US" dirty="0" smtClean="0"/>
            </a:br>
            <a:r>
              <a:rPr lang="en-US" dirty="0" smtClean="0"/>
              <a:t>e-infrastructures: </a:t>
            </a:r>
            <a:r>
              <a:rPr lang="en-US" b="1" dirty="0" smtClean="0"/>
              <a:t>EGI</a:t>
            </a:r>
            <a:r>
              <a:rPr lang="en-US" dirty="0" smtClean="0"/>
              <a:t> &amp; </a:t>
            </a:r>
            <a:r>
              <a:rPr lang="en-US" b="1" dirty="0" smtClean="0"/>
              <a:t>PRACE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Driven by five big user communities: </a:t>
            </a:r>
            <a:r>
              <a:rPr lang="en-US" b="1" dirty="0" smtClean="0"/>
              <a:t>VPH</a:t>
            </a:r>
            <a:r>
              <a:rPr lang="en-US" dirty="0" smtClean="0"/>
              <a:t>, </a:t>
            </a:r>
            <a:r>
              <a:rPr lang="en-US" b="1" dirty="0" smtClean="0"/>
              <a:t>computational biology</a:t>
            </a:r>
            <a:r>
              <a:rPr lang="en-US" dirty="0" smtClean="0"/>
              <a:t>, </a:t>
            </a:r>
            <a:r>
              <a:rPr lang="en-US" b="1" dirty="0" smtClean="0"/>
              <a:t>fusion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b="1" dirty="0" smtClean="0"/>
              <a:t>hydrology</a:t>
            </a:r>
            <a:r>
              <a:rPr lang="en-US" dirty="0" smtClean="0"/>
              <a:t>, </a:t>
            </a:r>
            <a:r>
              <a:rPr lang="en-US" b="1" dirty="0" err="1" smtClean="0"/>
              <a:t>nano</a:t>
            </a:r>
            <a:r>
              <a:rPr lang="en-US" b="1" dirty="0" smtClean="0"/>
              <a:t>-material science</a:t>
            </a:r>
          </a:p>
          <a:p>
            <a:r>
              <a:rPr lang="en-US" b="1" dirty="0" smtClean="0"/>
              <a:t>+ </a:t>
            </a:r>
            <a:r>
              <a:rPr lang="en-US" dirty="0" smtClean="0"/>
              <a:t>external groups: astronomy, metallurgy, etc.</a:t>
            </a:r>
          </a:p>
          <a:p>
            <a:endParaRPr lang="en-GB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EGI </a:t>
            </a:r>
            <a:r>
              <a:rPr lang="de-DE" dirty="0" err="1" smtClean="0"/>
              <a:t>Technical</a:t>
            </a:r>
            <a:r>
              <a:rPr lang="de-DE" dirty="0" smtClean="0"/>
              <a:t> Forum 2013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Multiscale </a:t>
            </a:r>
            <a:r>
              <a:rPr lang="en-US" b="1" dirty="0" smtClean="0"/>
              <a:t>applications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4680520"/>
          </a:xfrm>
        </p:spPr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buFont typeface="Arial" charset="0"/>
              <a:buChar char="•"/>
            </a:pPr>
            <a:r>
              <a:rPr lang="en-US" sz="2600" dirty="0" smtClean="0"/>
              <a:t>Holistic simulation of multiscale phenomena in a single code is often impossible, thus </a:t>
            </a:r>
            <a:r>
              <a:rPr lang="en-US" sz="2600" b="1" dirty="0" smtClean="0"/>
              <a:t>coupling</a:t>
            </a:r>
            <a:r>
              <a:rPr lang="en-US" sz="2600" dirty="0" smtClean="0"/>
              <a:t> of </a:t>
            </a:r>
            <a:r>
              <a:rPr lang="en-US" sz="2600" b="1" dirty="0" smtClean="0"/>
              <a:t>many</a:t>
            </a:r>
            <a:r>
              <a:rPr lang="en-US" sz="2600" dirty="0" smtClean="0"/>
              <a:t> single scale </a:t>
            </a:r>
            <a:r>
              <a:rPr lang="en-US" sz="2600" b="1" dirty="0" smtClean="0"/>
              <a:t>modules</a:t>
            </a:r>
            <a:r>
              <a:rPr lang="en-US" sz="2600" dirty="0" smtClean="0"/>
              <a:t> (</a:t>
            </a:r>
            <a:r>
              <a:rPr lang="en-US" sz="2600" b="1" dirty="0" smtClean="0"/>
              <a:t>applications</a:t>
            </a:r>
            <a:r>
              <a:rPr lang="en-US" sz="2600" dirty="0" smtClean="0"/>
              <a:t>) in efficient way is needed </a:t>
            </a:r>
          </a:p>
          <a:p>
            <a:pPr marL="457200" indent="-457200">
              <a:spcBef>
                <a:spcPts val="300"/>
              </a:spcBef>
              <a:buFont typeface="Arial" charset="0"/>
              <a:buChar char="•"/>
            </a:pPr>
            <a:r>
              <a:rPr lang="en-US" sz="2600" dirty="0" smtClean="0"/>
              <a:t>The elementary codes may have different </a:t>
            </a:r>
            <a:r>
              <a:rPr lang="en-US" sz="2600" b="1" dirty="0" smtClean="0"/>
              <a:t>heterogeneous</a:t>
            </a:r>
            <a:r>
              <a:rPr lang="en-US" sz="2600" dirty="0" smtClean="0"/>
              <a:t> </a:t>
            </a:r>
            <a:r>
              <a:rPr lang="en-US" sz="2600" b="1" dirty="0" smtClean="0"/>
              <a:t>resource requirements</a:t>
            </a:r>
            <a:endParaRPr lang="en-US" sz="2600" dirty="0" smtClean="0"/>
          </a:p>
          <a:p>
            <a:pPr marL="457200" indent="-457200">
              <a:spcBef>
                <a:spcPts val="300"/>
              </a:spcBef>
              <a:buFont typeface="Arial" charset="0"/>
              <a:buChar char="•"/>
            </a:pPr>
            <a:r>
              <a:rPr lang="en-US" sz="2600" dirty="0" smtClean="0"/>
              <a:t>Usually at least one module </a:t>
            </a:r>
            <a:r>
              <a:rPr lang="en-US" sz="2600" b="1" dirty="0" smtClean="0"/>
              <a:t>requires</a:t>
            </a:r>
            <a:r>
              <a:rPr lang="en-US" sz="2600" dirty="0" smtClean="0"/>
              <a:t> specific HPC resources, libraries, etc.</a:t>
            </a:r>
          </a:p>
          <a:p>
            <a:pPr marL="457200" indent="-457200">
              <a:spcBef>
                <a:spcPts val="300"/>
              </a:spcBef>
              <a:buFont typeface="Arial" charset="0"/>
              <a:buChar char="•"/>
            </a:pPr>
            <a:r>
              <a:rPr lang="en-US" sz="2600" dirty="0" smtClean="0"/>
              <a:t>In case of </a:t>
            </a:r>
            <a:r>
              <a:rPr lang="en-US" sz="2600" b="1" dirty="0" smtClean="0"/>
              <a:t>tightly-coupled multiscale </a:t>
            </a:r>
            <a:r>
              <a:rPr lang="en-US" sz="2600" dirty="0" smtClean="0"/>
              <a:t>applications a </a:t>
            </a:r>
            <a:r>
              <a:rPr lang="en-US" sz="2600" b="1" dirty="0" smtClean="0"/>
              <a:t>resource co-allocation </a:t>
            </a:r>
            <a:r>
              <a:rPr lang="en-US" sz="2600" dirty="0" smtClean="0"/>
              <a:t>is needed </a:t>
            </a:r>
          </a:p>
          <a:p>
            <a:pPr marL="457200" indent="-457200">
              <a:spcBef>
                <a:spcPts val="300"/>
              </a:spcBef>
              <a:buFont typeface="Arial" charset="0"/>
              <a:buChar char="•"/>
            </a:pPr>
            <a:r>
              <a:rPr lang="en-US" sz="2600" dirty="0" smtClean="0"/>
              <a:t>(</a:t>
            </a:r>
            <a:r>
              <a:rPr lang="en-US" sz="2600" b="1" dirty="0" smtClean="0"/>
              <a:t>QCG</a:t>
            </a:r>
            <a:r>
              <a:rPr lang="en-US" sz="2600" dirty="0" smtClean="0"/>
              <a:t> middleware – part of </a:t>
            </a:r>
            <a:r>
              <a:rPr lang="en-US" sz="2600" b="1" dirty="0" smtClean="0"/>
              <a:t>UMD</a:t>
            </a:r>
            <a:r>
              <a:rPr lang="en-US" sz="2600" dirty="0" smtClean="0"/>
              <a:t> now, provides Advance Reservation capabilities for MAPPER)</a:t>
            </a:r>
          </a:p>
          <a:p>
            <a:pPr>
              <a:spcBef>
                <a:spcPts val="300"/>
              </a:spcBef>
            </a:pPr>
            <a:endParaRPr lang="en-US" sz="2600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EGI </a:t>
            </a:r>
            <a:r>
              <a:rPr lang="de-DE" dirty="0" err="1" smtClean="0"/>
              <a:t>Technical</a:t>
            </a:r>
            <a:r>
              <a:rPr lang="de-DE" dirty="0" smtClean="0"/>
              <a:t> Forum 2013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4869160"/>
            <a:ext cx="733497" cy="57606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6624736" cy="720080"/>
          </a:xfrm>
        </p:spPr>
        <p:txBody>
          <a:bodyPr/>
          <a:lstStyle/>
          <a:p>
            <a:r>
              <a:rPr lang="en-US" sz="3200" b="1" dirty="0" smtClean="0"/>
              <a:t>What is the strength of Mapper</a:t>
            </a:r>
            <a:r>
              <a:rPr lang="de-DE" dirty="0" smtClean="0"/>
              <a:t>?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Gathers many applications/communities from various domains under one umbrella</a:t>
            </a:r>
          </a:p>
          <a:p>
            <a:r>
              <a:rPr lang="en-GB" dirty="0" smtClean="0"/>
              <a:t>Addresses</a:t>
            </a:r>
            <a:r>
              <a:rPr lang="en-GB" b="1" dirty="0" smtClean="0"/>
              <a:t> </a:t>
            </a:r>
            <a:r>
              <a:rPr lang="en-GB" dirty="0" smtClean="0"/>
              <a:t>both</a:t>
            </a:r>
            <a:r>
              <a:rPr lang="en-GB" b="1" dirty="0" smtClean="0"/>
              <a:t> loosely</a:t>
            </a:r>
            <a:r>
              <a:rPr lang="en-GB" dirty="0" smtClean="0"/>
              <a:t> and </a:t>
            </a:r>
            <a:r>
              <a:rPr lang="en-GB" b="1" dirty="0" smtClean="0"/>
              <a:t>tightly coupled multi-scale </a:t>
            </a:r>
            <a:r>
              <a:rPr lang="en-GB" dirty="0" smtClean="0"/>
              <a:t>approaches </a:t>
            </a:r>
          </a:p>
          <a:p>
            <a:r>
              <a:rPr lang="en-GB" dirty="0" smtClean="0"/>
              <a:t>Provides support for </a:t>
            </a:r>
            <a:r>
              <a:rPr lang="en-GB" b="1" dirty="0" smtClean="0"/>
              <a:t>highly </a:t>
            </a:r>
            <a:r>
              <a:rPr lang="en-GB" b="1" dirty="0"/>
              <a:t>parallel </a:t>
            </a:r>
            <a:r>
              <a:rPr lang="en-GB" b="1" dirty="0" smtClean="0"/>
              <a:t>jobs</a:t>
            </a:r>
          </a:p>
          <a:p>
            <a:r>
              <a:rPr lang="en-GB" b="1" dirty="0" smtClean="0"/>
              <a:t>Thanks to QCG middleware integrates heterogeneous production resources</a:t>
            </a:r>
            <a:r>
              <a:rPr lang="en-GB" dirty="0" smtClean="0"/>
              <a:t>/</a:t>
            </a:r>
            <a:r>
              <a:rPr lang="en-GB" b="1" dirty="0" smtClean="0"/>
              <a:t>e-infrastructures</a:t>
            </a:r>
            <a:r>
              <a:rPr lang="en-GB" dirty="0" smtClean="0"/>
              <a:t> (PRACE/EGI/campus resources) in solving large-scale multiscale problems across Europe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EGI </a:t>
            </a:r>
            <a:r>
              <a:rPr lang="de-DE" dirty="0" err="1" smtClean="0"/>
              <a:t>Technical</a:t>
            </a:r>
            <a:r>
              <a:rPr lang="de-DE" dirty="0" smtClean="0"/>
              <a:t> Forum 2013</a:t>
            </a:r>
          </a:p>
          <a:p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162" y="4149080"/>
            <a:ext cx="1040762" cy="81737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MAPPER requirements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1340769"/>
            <a:ext cx="8507288" cy="4680520"/>
          </a:xfrm>
        </p:spPr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ccess </a:t>
            </a:r>
            <a:r>
              <a:rPr lang="en-US" sz="2800" dirty="0"/>
              <a:t>to </a:t>
            </a:r>
            <a:r>
              <a:rPr lang="en-US" sz="2800" b="1" dirty="0"/>
              <a:t>EGI/PRACE and EUDAT, GEANT</a:t>
            </a:r>
            <a:r>
              <a:rPr lang="en-US" sz="2800" dirty="0"/>
              <a:t> </a:t>
            </a:r>
            <a:r>
              <a:rPr lang="en-US" sz="2800" dirty="0" smtClean="0"/>
              <a:t>resources and services (</a:t>
            </a:r>
            <a:r>
              <a:rPr lang="en-US" sz="2800" b="1" dirty="0" smtClean="0"/>
              <a:t>QCG-Broker</a:t>
            </a:r>
            <a:r>
              <a:rPr lang="en-US" sz="2800" dirty="0"/>
              <a:t>)</a:t>
            </a:r>
          </a:p>
          <a:p>
            <a:pPr lvl="1"/>
            <a:r>
              <a:rPr lang="en-US" sz="2400" dirty="0" smtClean="0"/>
              <a:t>Unified (computing an data movement) interfaces</a:t>
            </a:r>
          </a:p>
          <a:p>
            <a:pPr lvl="1"/>
            <a:r>
              <a:rPr lang="en-US" sz="2400" dirty="0" smtClean="0"/>
              <a:t>Advance Reservation (</a:t>
            </a:r>
            <a:r>
              <a:rPr lang="en-US" sz="2400" b="1" dirty="0" smtClean="0"/>
              <a:t>QCG-Computing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Co-allocation of resources (</a:t>
            </a:r>
            <a:r>
              <a:rPr lang="en-US" sz="2400" b="1" dirty="0" smtClean="0"/>
              <a:t>QCG-Broker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Easy deployment of applications and data sharing – directories for groups of users</a:t>
            </a:r>
          </a:p>
          <a:p>
            <a:r>
              <a:rPr lang="en-US" sz="2800" dirty="0" smtClean="0"/>
              <a:t>Integrated Authentication/Accounting/Monitoring/User support systems (</a:t>
            </a:r>
            <a:r>
              <a:rPr lang="en-US" sz="2800" b="1" dirty="0" smtClean="0"/>
              <a:t>QCG-Accounting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EGI </a:t>
            </a:r>
            <a:r>
              <a:rPr lang="de-DE" dirty="0" err="1" smtClean="0"/>
              <a:t>Technical</a:t>
            </a:r>
            <a:r>
              <a:rPr lang="de-DE" dirty="0" smtClean="0"/>
              <a:t> Forum 2013</a:t>
            </a:r>
          </a:p>
          <a:p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162" y="2492896"/>
            <a:ext cx="1040762" cy="81737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7020272" cy="720080"/>
          </a:xfrm>
        </p:spPr>
        <p:txBody>
          <a:bodyPr/>
          <a:lstStyle/>
          <a:p>
            <a:r>
              <a:rPr lang="en-GB" dirty="0" smtClean="0"/>
              <a:t>www.mapper-project.eu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 smtClean="0"/>
              <a:t>info@mapper-project.eu</a:t>
            </a:r>
            <a:endParaRPr lang="en-GB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8207375" cy="268287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pper">
  <a:themeElements>
    <a:clrScheme name="Mapp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606</Words>
  <Application>Microsoft Office PowerPoint</Application>
  <PresentationFormat>Pokaz na ekranie (4:3)</PresentationFormat>
  <Paragraphs>62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8" baseType="lpstr">
      <vt:lpstr>Mapper</vt:lpstr>
      <vt:lpstr>Benutzerdefiniertes Design</vt:lpstr>
      <vt:lpstr>Requirements for Multiscale Simulations</vt:lpstr>
      <vt:lpstr>What is MAPPER?</vt:lpstr>
      <vt:lpstr>Multiscale applications</vt:lpstr>
      <vt:lpstr>What is the strength of Mapper?</vt:lpstr>
      <vt:lpstr>MAPPER requirements</vt:lpstr>
      <vt:lpstr>Prezentacja programu PowerPoint</vt:lpstr>
    </vt:vector>
  </TitlesOfParts>
  <Company>Uni München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MNM-Team</dc:creator>
  <cp:lastModifiedBy>Tomasz Piontek</cp:lastModifiedBy>
  <cp:revision>207</cp:revision>
  <dcterms:created xsi:type="dcterms:W3CDTF">2013-09-13T20:38:04Z</dcterms:created>
  <dcterms:modified xsi:type="dcterms:W3CDTF">2013-09-17T07:47:46Z</dcterms:modified>
</cp:coreProperties>
</file>