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55" r:id="rId2"/>
    <p:sldId id="331" r:id="rId3"/>
    <p:sldId id="344" r:id="rId4"/>
    <p:sldId id="326" r:id="rId5"/>
    <p:sldId id="340" r:id="rId6"/>
    <p:sldId id="341" r:id="rId7"/>
    <p:sldId id="342" r:id="rId8"/>
    <p:sldId id="343" r:id="rId9"/>
    <p:sldId id="345" r:id="rId10"/>
    <p:sldId id="348" r:id="rId11"/>
    <p:sldId id="349" r:id="rId12"/>
    <p:sldId id="350" r:id="rId13"/>
    <p:sldId id="346" r:id="rId14"/>
    <p:sldId id="354" r:id="rId15"/>
  </p:sldIdLst>
  <p:sldSz cx="9144000" cy="6858000" type="screen4x3"/>
  <p:notesSz cx="6708775" cy="983615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1B9C6"/>
    <a:srgbClr val="824A67"/>
    <a:srgbClr val="B3CDDD"/>
    <a:srgbClr val="406F9C"/>
    <a:srgbClr val="C9C0D5"/>
    <a:srgbClr val="745C8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74067" autoAdjust="0"/>
  </p:normalViewPr>
  <p:slideViewPr>
    <p:cSldViewPr>
      <p:cViewPr>
        <p:scale>
          <a:sx n="60" d="100"/>
          <a:sy n="60" d="100"/>
        </p:scale>
        <p:origin x="-159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8888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61445986-D0ED-4FBA-9D1E-5D7D60DCA7FB}" type="datetime1">
              <a:rPr lang="de-DE"/>
              <a:pPr>
                <a:defRPr/>
              </a:pPr>
              <a:t>21.10.2013</a:t>
            </a:fld>
            <a:endParaRPr lang="it-IT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243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8888" y="934243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DB4A94C-A4E4-411A-94AC-D9964FA8F7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247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798888" y="0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95C43621-14CE-4C63-B170-55C439D10CBE}" type="datetime1">
              <a:rPr lang="de-DE"/>
              <a:pPr>
                <a:defRPr/>
              </a:pPr>
              <a:t>21.10.2013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6600"/>
            <a:ext cx="4919663" cy="3689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1513" y="4673600"/>
            <a:ext cx="53657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34243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798888" y="9342438"/>
            <a:ext cx="29083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6C44867C-291D-48B7-9777-144452417991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471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5350" y="736600"/>
            <a:ext cx="4918075" cy="3689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Sempre il DRIHM </a:t>
            </a:r>
            <a:r>
              <a:rPr lang="it-IT" dirty="0" err="1" smtClean="0"/>
              <a:t>repository</a:t>
            </a:r>
            <a:r>
              <a:rPr lang="it-IT" baseline="0" dirty="0" smtClean="0"/>
              <a:t> viene attivato per trasferire il codice del bridge ma i dati non si muovono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4867C-291D-48B7-9777-14445241799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071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dirty="0" smtClean="0"/>
              <a:t>A </a:t>
            </a:r>
            <a:r>
              <a:rPr lang="de-DE" altLang="en-US" dirty="0" err="1" smtClean="0"/>
              <a:t>questo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punto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l‘esecuzione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degli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altri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modelli</a:t>
            </a:r>
            <a:endParaRPr lang="de-DE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Qui in teoria il gestore dei </a:t>
            </a:r>
            <a:r>
              <a:rPr lang="it-IT" dirty="0" err="1" smtClean="0"/>
              <a:t>workflow</a:t>
            </a:r>
            <a:r>
              <a:rPr lang="it-IT" dirty="0" smtClean="0"/>
              <a:t> dovrebbe lasciare</a:t>
            </a:r>
            <a:r>
              <a:rPr lang="it-IT" baseline="0" dirty="0" smtClean="0"/>
              <a:t> la selezione al WMS che però non considera ad oggi le macchine GT5, per cui diciamo che o scegliamo </a:t>
            </a:r>
            <a:r>
              <a:rPr lang="it-IT" baseline="0" dirty="0" err="1" smtClean="0"/>
              <a:t>Globus</a:t>
            </a:r>
            <a:r>
              <a:rPr lang="it-IT" baseline="0" dirty="0" smtClean="0"/>
              <a:t> o lasciamo al WMS l’esecuzione su </a:t>
            </a:r>
            <a:r>
              <a:rPr lang="it-IT" baseline="0" dirty="0" err="1" smtClean="0"/>
              <a:t>gLite</a:t>
            </a:r>
            <a:r>
              <a:rPr lang="it-IT" baseline="0" dirty="0" smtClean="0"/>
              <a:t>.</a:t>
            </a:r>
          </a:p>
          <a:p>
            <a:r>
              <a:rPr lang="it-IT" baseline="0" dirty="0" smtClean="0"/>
              <a:t>In teoria possiamo dire che WRF lo facciamo sempre su </a:t>
            </a:r>
            <a:r>
              <a:rPr lang="it-IT" baseline="0" dirty="0" err="1" smtClean="0"/>
              <a:t>supermuc</a:t>
            </a:r>
            <a:r>
              <a:rPr lang="it-IT" baseline="0" dirty="0" smtClean="0"/>
              <a:t> o cluster </a:t>
            </a:r>
            <a:r>
              <a:rPr lang="it-IT" baseline="0" dirty="0" err="1" smtClean="0"/>
              <a:t>lrz</a:t>
            </a:r>
            <a:r>
              <a:rPr lang="it-IT" baseline="0" dirty="0" smtClean="0"/>
              <a:t> perché comunque è job parallelo mentre gli ensemble li giriamo su EGI, ma è da vedere poi.</a:t>
            </a:r>
          </a:p>
          <a:p>
            <a:endParaRPr lang="it-IT" baseline="0" dirty="0" smtClean="0"/>
          </a:p>
          <a:p>
            <a:r>
              <a:rPr lang="it-IT" baseline="0" dirty="0" smtClean="0"/>
              <a:t>I dati se vado su EGI vanno spostati, attivo sempre il </a:t>
            </a:r>
            <a:r>
              <a:rPr lang="it-IT" baseline="0" dirty="0" err="1" smtClean="0"/>
              <a:t>repository</a:t>
            </a:r>
            <a:r>
              <a:rPr lang="it-IT" baseline="0" dirty="0" smtClean="0"/>
              <a:t> e stavolta anche lo </a:t>
            </a:r>
            <a:r>
              <a:rPr lang="it-IT" baseline="0" dirty="0" err="1" smtClean="0"/>
              <a:t>static</a:t>
            </a:r>
            <a:r>
              <a:rPr lang="it-IT" baseline="0" dirty="0" smtClean="0"/>
              <a:t> data (</a:t>
            </a:r>
            <a:r>
              <a:rPr lang="it-IT" baseline="0" dirty="0" err="1" smtClean="0"/>
              <a:t>tool</a:t>
            </a:r>
            <a:r>
              <a:rPr lang="it-IT" baseline="0" dirty="0" smtClean="0"/>
              <a:t> ancora in fase di sviluppo e non descritto in alcun report) per i dati statici di calibrazione dei bacini.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4867C-291D-48B7-9777-14445241799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34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Quando ho finito i risultati sono disponibili tramite il portale per la loro visualizzazione (3D o remota), e/o il download.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4867C-291D-48B7-9777-14445241799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432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Quin</a:t>
            </a:r>
            <a:r>
              <a:rPr lang="it-IT" dirty="0" smtClean="0"/>
              <a:t> on faccio altro che </a:t>
            </a:r>
            <a:r>
              <a:rPr lang="it-IT" dirty="0" err="1" smtClean="0"/>
              <a:t>hostare</a:t>
            </a:r>
            <a:r>
              <a:rPr lang="it-IT" baseline="0" dirty="0" smtClean="0"/>
              <a:t> la loro interfaccia che permette di visualizzare o scaricare i risultati.</a:t>
            </a:r>
          </a:p>
          <a:p>
            <a:endParaRPr lang="it-IT" baseline="0" dirty="0" smtClean="0"/>
          </a:p>
          <a:p>
            <a:r>
              <a:rPr lang="it-IT" baseline="0" dirty="0" smtClean="0"/>
              <a:t>NB: la sicurezza (certificati </a:t>
            </a:r>
            <a:r>
              <a:rPr lang="it-IT" baseline="0" dirty="0" err="1" smtClean="0"/>
              <a:t>grid</a:t>
            </a:r>
            <a:r>
              <a:rPr lang="it-IT" baseline="0" dirty="0" smtClean="0"/>
              <a:t>) non serve (almeno per ora)…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4867C-291D-48B7-9777-144452417991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80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Slide nascoste per</a:t>
            </a:r>
            <a:r>
              <a:rPr lang="it-IT" baseline="0" dirty="0" smtClean="0"/>
              <a:t> loro eventuale uso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4867C-291D-48B7-9777-14445241799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1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Quel</a:t>
            </a:r>
            <a:r>
              <a:rPr lang="it-IT" baseline="0" dirty="0" smtClean="0"/>
              <a:t> che succede nella DDCI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4867C-291D-48B7-9777-14445241799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41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dirty="0" err="1" smtClean="0"/>
              <a:t>Supponiamo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il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workflow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completo</a:t>
            </a:r>
            <a:r>
              <a:rPr lang="de-DE" altLang="en-US" baseline="0" dirty="0" smtClean="0"/>
              <a:t>, </a:t>
            </a:r>
            <a:r>
              <a:rPr lang="de-DE" altLang="en-US" baseline="0" dirty="0" err="1" smtClean="0"/>
              <a:t>vediamo</a:t>
            </a:r>
            <a:r>
              <a:rPr lang="de-DE" altLang="en-US" baseline="0" dirty="0" smtClean="0"/>
              <a:t> i </a:t>
            </a:r>
            <a:r>
              <a:rPr lang="de-DE" altLang="en-US" baseline="0" dirty="0" err="1" smtClean="0"/>
              <a:t>passi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significativi</a:t>
            </a:r>
            <a:endParaRPr lang="de-DE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</a:t>
            </a:r>
            <a:r>
              <a:rPr lang="it-IT" baseline="0" dirty="0" smtClean="0"/>
              <a:t> portlet passa le info al gestore del </a:t>
            </a:r>
            <a:r>
              <a:rPr lang="it-IT" baseline="0" dirty="0" err="1" smtClean="0"/>
              <a:t>workflow</a:t>
            </a:r>
            <a:r>
              <a:rPr lang="it-IT" baseline="0" dirty="0" smtClean="0"/>
              <a:t> (cioè la componente WS-PGRADE) che attiva l’esecuzione sulla macchina CIMA tramite Web Service.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4867C-291D-48B7-9777-14445241799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80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dirty="0" smtClean="0"/>
              <a:t>A </a:t>
            </a:r>
            <a:r>
              <a:rPr lang="de-DE" altLang="en-US" dirty="0" err="1" smtClean="0"/>
              <a:t>questo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punto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eseguo</a:t>
            </a:r>
            <a:r>
              <a:rPr lang="de-DE" altLang="en-US" dirty="0" smtClean="0"/>
              <a:t> WRF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gestore del </a:t>
            </a:r>
            <a:r>
              <a:rPr lang="it-IT" dirty="0" err="1" smtClean="0"/>
              <a:t>Workflow</a:t>
            </a:r>
            <a:r>
              <a:rPr lang="it-IT" dirty="0" smtClean="0"/>
              <a:t> selezionerà una macchina potente (se complesso </a:t>
            </a:r>
            <a:r>
              <a:rPr lang="it-IT" dirty="0" err="1" smtClean="0"/>
              <a:t>SuperMUC</a:t>
            </a:r>
            <a:r>
              <a:rPr lang="it-IT" dirty="0" smtClean="0"/>
              <a:t>, sennò</a:t>
            </a:r>
            <a:r>
              <a:rPr lang="it-IT" baseline="0" dirty="0" smtClean="0"/>
              <a:t> ad es il cluster LRZ), ci sposto i dati sopra dalla macchina CUIMA, l’eseguibile del DRIHM </a:t>
            </a:r>
            <a:r>
              <a:rPr lang="it-IT" baseline="0" dirty="0" err="1" smtClean="0"/>
              <a:t>repository</a:t>
            </a:r>
            <a:r>
              <a:rPr lang="it-IT" baseline="0" dirty="0" smtClean="0"/>
              <a:t> e macino i dati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44867C-291D-48B7-9777-14445241799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596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dirty="0" smtClean="0"/>
              <a:t>A </a:t>
            </a:r>
            <a:r>
              <a:rPr lang="de-DE" altLang="en-US" dirty="0" err="1" smtClean="0"/>
              <a:t>questo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punto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eseguo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il</a:t>
            </a:r>
            <a:r>
              <a:rPr lang="de-DE" altLang="en-US" baseline="0" dirty="0" smtClean="0"/>
              <a:t> Bridge per </a:t>
            </a:r>
            <a:r>
              <a:rPr lang="de-DE" altLang="en-US" baseline="0" dirty="0" err="1" smtClean="0"/>
              <a:t>ridurre</a:t>
            </a:r>
            <a:r>
              <a:rPr lang="de-DE" altLang="en-US" baseline="0" dirty="0" smtClean="0"/>
              <a:t> la </a:t>
            </a:r>
            <a:r>
              <a:rPr lang="de-DE" altLang="en-US" baseline="0" dirty="0" err="1" smtClean="0"/>
              <a:t>size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dei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dati</a:t>
            </a:r>
            <a:r>
              <a:rPr lang="de-DE" altLang="en-US" baseline="0" dirty="0" smtClean="0"/>
              <a:t> da </a:t>
            </a:r>
            <a:r>
              <a:rPr lang="de-DE" altLang="en-US" baseline="0" dirty="0" err="1" smtClean="0"/>
              <a:t>trasferire</a:t>
            </a:r>
            <a:r>
              <a:rPr lang="de-DE" altLang="en-US" baseline="0" dirty="0" smtClean="0"/>
              <a:t> ai </a:t>
            </a:r>
            <a:r>
              <a:rPr lang="de-DE" altLang="en-US" baseline="0" dirty="0" err="1" smtClean="0"/>
              <a:t>prossimi</a:t>
            </a:r>
            <a:r>
              <a:rPr lang="de-DE" altLang="en-US" baseline="0" dirty="0" smtClean="0"/>
              <a:t> </a:t>
            </a:r>
            <a:r>
              <a:rPr lang="de-DE" altLang="en-US" baseline="0" dirty="0" err="1" smtClean="0"/>
              <a:t>modelli</a:t>
            </a:r>
            <a:endParaRPr lang="de-DE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E707-CFBE-44A5-BBCA-6BD829091B93}" type="datetime1">
              <a:rPr lang="it-IT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E7225-0BB5-4406-800B-45142E94662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9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37128-C4C4-4B8F-A4A3-A0BA513D3F00}" type="datetime1">
              <a:rPr lang="it-IT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8D4E-A7AB-4120-ABCC-5EDB97CD682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1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1963" y="274638"/>
            <a:ext cx="187483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274638"/>
            <a:ext cx="547211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C7DD-9C7C-45F8-8A10-94D3E656B796}" type="datetime1">
              <a:rPr lang="it-IT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DF37-0591-416D-BEDE-1C59ED1FBA4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0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25754-947B-4277-82D8-48A37D930179}" type="datetime1">
              <a:rPr lang="it-IT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A3566-3973-4F85-A1D1-1AD3E579928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1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CFC59-BB1F-42A6-B086-7CDDA278D229}" type="datetime1">
              <a:rPr lang="it-IT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3BA4-8A4D-4DC8-806D-A7FABE6DE26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9F75D-B43B-448C-A090-54F09E48509D}" type="datetime1">
              <a:rPr lang="it-IT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C49F9-12D1-4D06-8E20-632C3F25C8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6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ACC2C-2AD0-4943-A4A2-2C57A0A98DEE}" type="datetime1">
              <a:rPr lang="it-IT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257BB-284C-46CE-9335-073C4EE583C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167E1-B200-4BF4-84E8-8790CA0E4225}" type="datetime1">
              <a:rPr lang="it-IT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D1D21-706A-418D-8F64-42D196CA2A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2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76B89-3949-45E4-81D8-0726702CD88F}" type="datetime1">
              <a:rPr lang="it-IT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64613-716A-4045-BA64-F2AD3FC80D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2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03050-3795-4186-9E24-AE5AA1CFA815}" type="datetime1">
              <a:rPr lang="it-IT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49178-116B-4AEB-B4C8-F798CCB70F3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9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30DD3-A268-41B9-9FF8-86C10276C8EA}" type="datetime1">
              <a:rPr lang="it-IT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3EDD-0A42-4143-B114-20F317A5387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4" descr="Logo Drihm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8" t="6322" r="27585" b="39809"/>
          <a:stretch>
            <a:fillRect/>
          </a:stretch>
        </p:blipFill>
        <p:spPr bwMode="auto">
          <a:xfrm>
            <a:off x="34925" y="68263"/>
            <a:ext cx="9715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8"/>
          <p:cNvSpPr>
            <a:spLocks noChangeArrowheads="1"/>
          </p:cNvSpPr>
          <p:nvPr userDrawn="1"/>
        </p:nvSpPr>
        <p:spPr bwMode="auto">
          <a:xfrm flipH="1">
            <a:off x="1042988" y="0"/>
            <a:ext cx="2159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7463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4438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0D35F3CE-1978-49A0-BF8E-C270D0951488}" type="datetime1">
              <a:rPr lang="it-IT"/>
              <a:pPr>
                <a:defRPr/>
              </a:pPr>
              <a:t>21/10/2013</a:t>
            </a:fld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66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BC17C379-DE79-4346-9029-3D5CE670595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1033" name="Picture 18" descr="Destruction in the French Riviera caused by flash flooding 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1" r="29385"/>
          <a:stretch>
            <a:fillRect/>
          </a:stretch>
        </p:blipFill>
        <p:spPr bwMode="auto">
          <a:xfrm>
            <a:off x="0" y="1052513"/>
            <a:ext cx="10429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xinsrc_4e1ee09f4a6c44ab95f9b25a7dd2c41b_franceflii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2" t="25862" r="7677"/>
          <a:stretch>
            <a:fillRect/>
          </a:stretch>
        </p:blipFill>
        <p:spPr bwMode="auto">
          <a:xfrm>
            <a:off x="0" y="3644900"/>
            <a:ext cx="104298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nr.it/" TargetMode="External"/><Relationship Id="rId13" Type="http://schemas.openxmlformats.org/officeDocument/2006/relationships/hyperlink" Target="http://www.hidmet.gov.rs/index_eng.php" TargetMode="External"/><Relationship Id="rId1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hyperlink" Target="http://www.dlr.de/" TargetMode="External"/><Relationship Id="rId15" Type="http://schemas.openxmlformats.org/officeDocument/2006/relationships/image" Target="../media/image12.png"/><Relationship Id="rId10" Type="http://schemas.openxmlformats.org/officeDocument/2006/relationships/hyperlink" Target="http://www.upm.es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jpe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9B6E6A-EC09-4D9B-BC4A-F370D6A36722}" type="slidenum">
              <a:rPr lang="en-US" smtClean="0">
                <a:latin typeface="Tahoma" pitchFamily="34" charset="0"/>
              </a:rPr>
              <a:pPr eaLnBrk="1" hangingPunct="1"/>
              <a:t>1</a:t>
            </a:fld>
            <a:endParaRPr lang="en-US" smtClean="0">
              <a:latin typeface="Tahoma" pitchFamily="34" charset="0"/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2879725" y="1924050"/>
            <a:ext cx="3382963" cy="3009900"/>
            <a:chOff x="1610" y="0"/>
            <a:chExt cx="2131" cy="1896"/>
          </a:xfrm>
        </p:grpSpPr>
        <p:pic>
          <p:nvPicPr>
            <p:cNvPr id="2072" name="Immagine 4" descr="Logo Drih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" t="3651"/>
            <a:stretch>
              <a:fillRect/>
            </a:stretch>
          </p:blipFill>
          <p:spPr bwMode="auto">
            <a:xfrm>
              <a:off x="1610" y="0"/>
              <a:ext cx="2131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3" name="CasellaDiTesto 4"/>
            <p:cNvSpPr txBox="1">
              <a:spLocks noChangeArrowheads="1"/>
            </p:cNvSpPr>
            <p:nvPr/>
          </p:nvSpPr>
          <p:spPr bwMode="auto">
            <a:xfrm>
              <a:off x="1859" y="1570"/>
              <a:ext cx="163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it-IT" sz="1400" i="1">
                  <a:latin typeface="Tahoma" pitchFamily="34" charset="0"/>
                </a:rPr>
                <a:t>Coordinating person:</a:t>
              </a:r>
            </a:p>
            <a:p>
              <a:pPr eaLnBrk="1" hangingPunct="1"/>
              <a:r>
                <a:rPr lang="it-IT" sz="1400" i="1">
                  <a:latin typeface="Tahoma" pitchFamily="34" charset="0"/>
                </a:rPr>
                <a:t>Eng. Antonio Parodi, PhD</a:t>
              </a:r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36663" y="0"/>
            <a:ext cx="6359525" cy="68691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7551738" y="0"/>
            <a:ext cx="2159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6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en-US"/>
          </a:p>
        </p:txBody>
      </p:sp>
      <p:grpSp>
        <p:nvGrpSpPr>
          <p:cNvPr id="2055" name="Group 29"/>
          <p:cNvGrpSpPr>
            <a:grpSpLocks/>
          </p:cNvGrpSpPr>
          <p:nvPr/>
        </p:nvGrpSpPr>
        <p:grpSpPr bwMode="auto">
          <a:xfrm>
            <a:off x="7802563" y="466873"/>
            <a:ext cx="1316037" cy="5986463"/>
            <a:chOff x="4915" y="284"/>
            <a:chExt cx="829" cy="3771"/>
          </a:xfrm>
        </p:grpSpPr>
        <p:pic>
          <p:nvPicPr>
            <p:cNvPr id="2059" name="Picture 11" descr="logo_fondazione_cima_dx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9" r="12955"/>
            <a:stretch>
              <a:fillRect/>
            </a:stretch>
          </p:blipFill>
          <p:spPr bwMode="auto">
            <a:xfrm>
              <a:off x="5159" y="284"/>
              <a:ext cx="341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2" descr="DLR Logo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3" b="12593"/>
            <a:stretch>
              <a:fillRect/>
            </a:stretch>
          </p:blipFill>
          <p:spPr bwMode="auto">
            <a:xfrm>
              <a:off x="5170" y="1064"/>
              <a:ext cx="318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61" name="Group 13"/>
            <p:cNvGrpSpPr>
              <a:grpSpLocks/>
            </p:cNvGrpSpPr>
            <p:nvPr/>
          </p:nvGrpSpPr>
          <p:grpSpPr bwMode="auto">
            <a:xfrm>
              <a:off x="4966" y="1398"/>
              <a:ext cx="728" cy="190"/>
              <a:chOff x="4971" y="1163"/>
              <a:chExt cx="728" cy="190"/>
            </a:xfrm>
          </p:grpSpPr>
          <p:pic>
            <p:nvPicPr>
              <p:cNvPr id="2070" name="Picture 14" descr="imati_gimp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0" y="1163"/>
                <a:ext cx="54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1" name="Picture 15" descr="cnr_gimp">
                <a:hlinkClick r:id="rId8"/>
              </p:cNvPr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1" y="1165"/>
                <a:ext cx="214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2" name="Picture 16" descr="Logo Universidad Politécnica de Madrid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2" b="22026"/>
            <a:stretch>
              <a:fillRect/>
            </a:stretch>
          </p:blipFill>
          <p:spPr bwMode="auto">
            <a:xfrm>
              <a:off x="5044" y="1606"/>
              <a:ext cx="57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7" descr="logo-cnrs-en[1]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/>
            <a:stretch>
              <a:fillRect/>
            </a:stretch>
          </p:blipFill>
          <p:spPr bwMode="auto">
            <a:xfrm>
              <a:off x="5050" y="2102"/>
              <a:ext cx="559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19" descr="RHMS of Serbia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" y="2604"/>
              <a:ext cx="7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0" descr="logo deltares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2" y="2976"/>
              <a:ext cx="69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1" descr="Logo of HR Wallingford Lt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71" b="32619"/>
            <a:stretch>
              <a:fillRect/>
            </a:stretch>
          </p:blipFill>
          <p:spPr bwMode="auto">
            <a:xfrm>
              <a:off x="4934" y="3415"/>
              <a:ext cx="79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6" t="23537" r="53253" b="60074"/>
            <a:stretch>
              <a:fillRect/>
            </a:stretch>
          </p:blipFill>
          <p:spPr bwMode="auto">
            <a:xfrm>
              <a:off x="4915" y="3793"/>
              <a:ext cx="82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25" descr="LogoLMU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" y="724"/>
              <a:ext cx="451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Immagine 4" descr="Logo Drih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3651"/>
          <a:stretch>
            <a:fillRect/>
          </a:stretch>
        </p:blipFill>
        <p:spPr bwMode="auto">
          <a:xfrm>
            <a:off x="2879725" y="-7938"/>
            <a:ext cx="3382963" cy="26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 flipH="1">
            <a:off x="1049338" y="0"/>
            <a:ext cx="2159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sp>
        <p:nvSpPr>
          <p:cNvPr id="2058" name="Titel 2"/>
          <p:cNvSpPr>
            <a:spLocks noGrp="1"/>
          </p:cNvSpPr>
          <p:nvPr>
            <p:ph type="ctrTitle"/>
          </p:nvPr>
        </p:nvSpPr>
        <p:spPr>
          <a:xfrm>
            <a:off x="1547813" y="2708275"/>
            <a:ext cx="5545137" cy="2305050"/>
          </a:xfrm>
        </p:spPr>
        <p:txBody>
          <a:bodyPr/>
          <a:lstStyle/>
          <a:p>
            <a:r>
              <a:rPr lang="de-DE" sz="2800" dirty="0" smtClean="0"/>
              <a:t>Second Annual Review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Demonstration - Part 3: </a:t>
            </a:r>
            <a:br>
              <a:rPr lang="de-DE" sz="2800" dirty="0" smtClean="0"/>
            </a:br>
            <a:r>
              <a:rPr lang="de-DE" sz="2800" dirty="0" smtClean="0"/>
              <a:t>An </a:t>
            </a:r>
            <a:r>
              <a:rPr lang="de-DE" sz="2800" dirty="0" err="1" smtClean="0"/>
              <a:t>overview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DRIHM </a:t>
            </a:r>
            <a:r>
              <a:rPr lang="de-DE" sz="2800" dirty="0" err="1" smtClean="0"/>
              <a:t>portal</a:t>
            </a:r>
            <a:endParaRPr lang="de-DE" sz="1400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10006808" y="47738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483768" y="51479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Daniele </a:t>
            </a:r>
            <a:r>
              <a:rPr lang="de-DE" dirty="0" err="1" smtClean="0"/>
              <a:t>D‘Agostino</a:t>
            </a:r>
            <a:r>
              <a:rPr lang="de-DE" dirty="0" smtClean="0"/>
              <a:t> (CNR-IMATI)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2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5" y="449765"/>
            <a:ext cx="7686675" cy="60102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325249" y="1844824"/>
            <a:ext cx="1584176" cy="50405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3319894" y="2564904"/>
            <a:ext cx="1584176" cy="50405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2454692" y="2224333"/>
            <a:ext cx="53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508104" y="2780928"/>
            <a:ext cx="1584176" cy="82809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a sinistra 9"/>
          <p:cNvSpPr/>
          <p:nvPr/>
        </p:nvSpPr>
        <p:spPr>
          <a:xfrm rot="1955168">
            <a:off x="4937128" y="2467651"/>
            <a:ext cx="510287" cy="252028"/>
          </a:xfrm>
          <a:prstGeom prst="leftArrow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00" y="648000"/>
            <a:ext cx="2190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2"/>
          <p:cNvSpPr>
            <a:spLocks noGrp="1"/>
          </p:cNvSpPr>
          <p:nvPr>
            <p:ph type="title" idx="4294967295"/>
          </p:nvPr>
        </p:nvSpPr>
        <p:spPr>
          <a:xfrm>
            <a:off x="1187450" y="115888"/>
            <a:ext cx="7499350" cy="490537"/>
          </a:xfrm>
        </p:spPr>
        <p:txBody>
          <a:bodyPr/>
          <a:lstStyle/>
          <a:p>
            <a:r>
              <a:rPr lang="de-DE" altLang="en-US" sz="4000" dirty="0" smtClean="0"/>
              <a:t>The </a:t>
            </a:r>
            <a:r>
              <a:rPr lang="de-DE" altLang="en-US" sz="4000" dirty="0" err="1" smtClean="0"/>
              <a:t>considered</a:t>
            </a:r>
            <a:r>
              <a:rPr lang="de-DE" altLang="en-US" sz="4000" dirty="0" smtClean="0"/>
              <a:t> Model Chain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2338388" y="1379538"/>
            <a:ext cx="5810250" cy="5505450"/>
            <a:chOff x="1111" y="663"/>
            <a:chExt cx="3660" cy="3468"/>
          </a:xfrm>
        </p:grpSpPr>
        <p:pic>
          <p:nvPicPr>
            <p:cNvPr id="10295" name="Picture 5" descr="DRIHM Modelling Structure v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663"/>
              <a:ext cx="3660" cy="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6" name="Oval 6"/>
            <p:cNvSpPr>
              <a:spLocks noChangeArrowheads="1"/>
            </p:cNvSpPr>
            <p:nvPr/>
          </p:nvSpPr>
          <p:spPr bwMode="auto">
            <a:xfrm>
              <a:off x="2744" y="1026"/>
              <a:ext cx="227" cy="181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7200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409825" y="1379538"/>
            <a:ext cx="5832475" cy="5472112"/>
          </a:xfrm>
          <a:prstGeom prst="rect">
            <a:avLst/>
          </a:prstGeom>
          <a:solidFill>
            <a:schemeClr val="bg1">
              <a:alpha val="74901"/>
            </a:schemeClr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7200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692275" y="3179763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7453313" y="3252788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692275" y="2027238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7453313" y="2100263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1692275" y="4332288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7453313" y="4405313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1692275" y="5556250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4933950" y="5629275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7453313" y="5629275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1116013" y="1379538"/>
            <a:ext cx="1152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“Large” Scale</a:t>
            </a:r>
          </a:p>
          <a:p>
            <a:pPr algn="l" eaLnBrk="1" hangingPunct="1"/>
            <a:r>
              <a:rPr lang="en-GB" altLang="en-US" sz="1200" b="1"/>
              <a:t>Meteorological</a:t>
            </a:r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1116013" y="2532063"/>
            <a:ext cx="1152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“Small” Scale</a:t>
            </a:r>
          </a:p>
          <a:p>
            <a:pPr algn="l" eaLnBrk="1" hangingPunct="1"/>
            <a:r>
              <a:rPr lang="en-GB" altLang="en-US" sz="1200" b="1"/>
              <a:t>Meteorological</a:t>
            </a:r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1116013" y="6132513"/>
            <a:ext cx="11525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Impact</a:t>
            </a:r>
          </a:p>
        </p:txBody>
      </p:sp>
      <p:sp>
        <p:nvSpPr>
          <p:cNvPr id="10258" name="Text Box 20"/>
          <p:cNvSpPr txBox="1">
            <a:spLocks noChangeArrowheads="1"/>
          </p:cNvSpPr>
          <p:nvPr/>
        </p:nvSpPr>
        <p:spPr bwMode="auto">
          <a:xfrm>
            <a:off x="1116013" y="4835525"/>
            <a:ext cx="1152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Hydraulic</a:t>
            </a:r>
          </a:p>
        </p:txBody>
      </p:sp>
      <p:sp>
        <p:nvSpPr>
          <p:cNvPr id="10259" name="Text Box 21"/>
          <p:cNvSpPr txBox="1">
            <a:spLocks noChangeArrowheads="1"/>
          </p:cNvSpPr>
          <p:nvPr/>
        </p:nvSpPr>
        <p:spPr bwMode="auto">
          <a:xfrm>
            <a:off x="1116013" y="3684588"/>
            <a:ext cx="11525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Hydrologic</a:t>
            </a:r>
          </a:p>
        </p:txBody>
      </p:sp>
      <p:sp>
        <p:nvSpPr>
          <p:cNvPr id="10260" name="Text Box 40"/>
          <p:cNvSpPr txBox="1">
            <a:spLocks noChangeArrowheads="1"/>
          </p:cNvSpPr>
          <p:nvPr/>
        </p:nvSpPr>
        <p:spPr bwMode="auto">
          <a:xfrm>
            <a:off x="5795963" y="368458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DRiFt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1" name="Text Box 41"/>
          <p:cNvSpPr txBox="1">
            <a:spLocks noChangeArrowheads="1"/>
          </p:cNvSpPr>
          <p:nvPr/>
        </p:nvSpPr>
        <p:spPr bwMode="auto">
          <a:xfrm>
            <a:off x="4932363" y="3251200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10262" name="Text Box 42"/>
          <p:cNvSpPr txBox="1">
            <a:spLocks noChangeArrowheads="1"/>
          </p:cNvSpPr>
          <p:nvPr/>
        </p:nvSpPr>
        <p:spPr bwMode="auto">
          <a:xfrm>
            <a:off x="4068763" y="2532063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RainFARM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3" name="Text Box 43"/>
          <p:cNvSpPr txBox="1">
            <a:spLocks noChangeArrowheads="1"/>
          </p:cNvSpPr>
          <p:nvPr/>
        </p:nvSpPr>
        <p:spPr bwMode="auto">
          <a:xfrm>
            <a:off x="4068763" y="137953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COSMO-Model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4" name="Text Box 45"/>
          <p:cNvSpPr txBox="1">
            <a:spLocks noChangeArrowheads="1"/>
          </p:cNvSpPr>
          <p:nvPr/>
        </p:nvSpPr>
        <p:spPr bwMode="auto">
          <a:xfrm>
            <a:off x="5795963" y="137953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Arome EPS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5" name="Text Box 51"/>
          <p:cNvSpPr txBox="1">
            <a:spLocks noChangeArrowheads="1"/>
          </p:cNvSpPr>
          <p:nvPr/>
        </p:nvSpPr>
        <p:spPr bwMode="auto">
          <a:xfrm>
            <a:off x="4933950" y="210026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10266" name="Text Box 52"/>
          <p:cNvSpPr txBox="1">
            <a:spLocks noChangeArrowheads="1"/>
          </p:cNvSpPr>
          <p:nvPr/>
        </p:nvSpPr>
        <p:spPr bwMode="auto">
          <a:xfrm>
            <a:off x="7524750" y="137953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Meso-NH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7" name="Text Box 65"/>
          <p:cNvSpPr txBox="1">
            <a:spLocks noChangeArrowheads="1"/>
          </p:cNvSpPr>
          <p:nvPr/>
        </p:nvSpPr>
        <p:spPr bwMode="auto">
          <a:xfrm>
            <a:off x="2339975" y="137953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WRF-NMM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8" name="Text Box 66"/>
          <p:cNvSpPr txBox="1">
            <a:spLocks noChangeArrowheads="1"/>
          </p:cNvSpPr>
          <p:nvPr/>
        </p:nvSpPr>
        <p:spPr bwMode="auto">
          <a:xfrm>
            <a:off x="2413000" y="210026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69" name="Text Box 67"/>
          <p:cNvSpPr txBox="1">
            <a:spLocks noChangeArrowheads="1"/>
          </p:cNvSpPr>
          <p:nvPr/>
        </p:nvSpPr>
        <p:spPr bwMode="auto">
          <a:xfrm>
            <a:off x="4068763" y="368458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HYPROM 2D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0" name="Text Box 68"/>
          <p:cNvSpPr txBox="1">
            <a:spLocks noChangeArrowheads="1"/>
          </p:cNvSpPr>
          <p:nvPr/>
        </p:nvSpPr>
        <p:spPr bwMode="auto">
          <a:xfrm>
            <a:off x="4068763" y="4835525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HYPROM 1D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1" name="Text Box 74"/>
          <p:cNvSpPr txBox="1">
            <a:spLocks noChangeArrowheads="1"/>
          </p:cNvSpPr>
          <p:nvPr/>
        </p:nvSpPr>
        <p:spPr bwMode="auto">
          <a:xfrm>
            <a:off x="2339975" y="2532063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WRF-NMM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2" name="Text Box 75"/>
          <p:cNvSpPr txBox="1">
            <a:spLocks noChangeArrowheads="1"/>
          </p:cNvSpPr>
          <p:nvPr/>
        </p:nvSpPr>
        <p:spPr bwMode="auto">
          <a:xfrm>
            <a:off x="2339975" y="368458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HBV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3" name="Text Box 90"/>
          <p:cNvSpPr txBox="1">
            <a:spLocks noChangeArrowheads="1"/>
          </p:cNvSpPr>
          <p:nvPr/>
        </p:nvSpPr>
        <p:spPr bwMode="auto">
          <a:xfrm>
            <a:off x="5795963" y="4835525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SOBEK-FLOW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4" name="Text Box 91"/>
          <p:cNvSpPr txBox="1">
            <a:spLocks noChangeArrowheads="1"/>
          </p:cNvSpPr>
          <p:nvPr/>
        </p:nvSpPr>
        <p:spPr bwMode="auto">
          <a:xfrm>
            <a:off x="7524750" y="4835525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 Delft3D-FLOW</a:t>
            </a:r>
          </a:p>
          <a:p>
            <a:pPr eaLnBrk="1" hangingPunct="1"/>
            <a:endParaRPr lang="en-GB" altLang="en-US" sz="900">
              <a:solidFill>
                <a:srgbClr val="424E7B"/>
              </a:solidFill>
              <a:latin typeface="Verdana" pitchFamily="34" charset="0"/>
            </a:endParaRPr>
          </a:p>
        </p:txBody>
      </p:sp>
      <p:sp>
        <p:nvSpPr>
          <p:cNvPr id="10275" name="Text Box 98"/>
          <p:cNvSpPr txBox="1">
            <a:spLocks noChangeArrowheads="1"/>
          </p:cNvSpPr>
          <p:nvPr/>
        </p:nvSpPr>
        <p:spPr bwMode="auto">
          <a:xfrm>
            <a:off x="2339975" y="4835525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TELEMAC-2D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6" name="Text Box 99"/>
          <p:cNvSpPr txBox="1">
            <a:spLocks noChangeArrowheads="1"/>
          </p:cNvSpPr>
          <p:nvPr/>
        </p:nvSpPr>
        <p:spPr bwMode="auto">
          <a:xfrm>
            <a:off x="2413000" y="5629275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77" name="Text Box 100"/>
          <p:cNvSpPr txBox="1">
            <a:spLocks noChangeArrowheads="1"/>
          </p:cNvSpPr>
          <p:nvPr/>
        </p:nvSpPr>
        <p:spPr bwMode="auto">
          <a:xfrm>
            <a:off x="2339975" y="6132513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Property Damage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8" name="Text Box 112"/>
          <p:cNvSpPr txBox="1">
            <a:spLocks noChangeArrowheads="1"/>
          </p:cNvSpPr>
          <p:nvPr/>
        </p:nvSpPr>
        <p:spPr bwMode="auto">
          <a:xfrm>
            <a:off x="7524750" y="2532063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accent1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900">
              <a:latin typeface="Verdana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Measured Rainfall</a:t>
            </a:r>
          </a:p>
          <a:p>
            <a:pPr eaLnBrk="1" hangingPunct="1"/>
            <a:endParaRPr lang="en-GB" altLang="en-US" sz="900">
              <a:solidFill>
                <a:srgbClr val="424E7B"/>
              </a:solidFill>
              <a:latin typeface="Verdana" pitchFamily="34" charset="0"/>
            </a:endParaRPr>
          </a:p>
        </p:txBody>
      </p:sp>
      <p:sp>
        <p:nvSpPr>
          <p:cNvPr id="10279" name="Text Box 113"/>
          <p:cNvSpPr txBox="1">
            <a:spLocks noChangeArrowheads="1"/>
          </p:cNvSpPr>
          <p:nvPr/>
        </p:nvSpPr>
        <p:spPr bwMode="auto">
          <a:xfrm>
            <a:off x="2413000" y="3252788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80" name="Text Box 114"/>
          <p:cNvSpPr txBox="1">
            <a:spLocks noChangeArrowheads="1"/>
          </p:cNvSpPr>
          <p:nvPr/>
        </p:nvSpPr>
        <p:spPr bwMode="auto">
          <a:xfrm>
            <a:off x="7524750" y="368458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RIBS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81" name="Text Box 115"/>
          <p:cNvSpPr txBox="1">
            <a:spLocks noChangeArrowheads="1"/>
          </p:cNvSpPr>
          <p:nvPr/>
        </p:nvSpPr>
        <p:spPr bwMode="auto">
          <a:xfrm>
            <a:off x="2413000" y="440531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82" name="Text Box 116"/>
          <p:cNvSpPr txBox="1">
            <a:spLocks noChangeArrowheads="1"/>
          </p:cNvSpPr>
          <p:nvPr/>
        </p:nvSpPr>
        <p:spPr bwMode="auto">
          <a:xfrm>
            <a:off x="4933950" y="440531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123" name="Ovale 122"/>
          <p:cNvSpPr/>
          <p:nvPr/>
        </p:nvSpPr>
        <p:spPr>
          <a:xfrm>
            <a:off x="3925888" y="2416175"/>
            <a:ext cx="15113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4" name="Ovale 123"/>
          <p:cNvSpPr/>
          <p:nvPr/>
        </p:nvSpPr>
        <p:spPr>
          <a:xfrm>
            <a:off x="5651500" y="3543300"/>
            <a:ext cx="1512888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5" name="Ovale 124"/>
          <p:cNvSpPr/>
          <p:nvPr/>
        </p:nvSpPr>
        <p:spPr>
          <a:xfrm>
            <a:off x="7380288" y="3543300"/>
            <a:ext cx="15113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0" name="Connettore 4 9"/>
          <p:cNvCxnSpPr>
            <a:stCxn id="10267" idx="2"/>
            <a:endCxn id="123" idx="0"/>
          </p:cNvCxnSpPr>
          <p:nvPr/>
        </p:nvCxnSpPr>
        <p:spPr>
          <a:xfrm rot="16200000" flipH="1">
            <a:off x="3506391" y="1241028"/>
            <a:ext cx="620712" cy="172958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mbo 10"/>
          <p:cNvSpPr/>
          <p:nvPr/>
        </p:nvSpPr>
        <p:spPr>
          <a:xfrm>
            <a:off x="7019925" y="3063875"/>
            <a:ext cx="360363" cy="32385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3" name="Connettore 4 12"/>
          <p:cNvCxnSpPr>
            <a:stCxn id="123" idx="6"/>
          </p:cNvCxnSpPr>
          <p:nvPr/>
        </p:nvCxnSpPr>
        <p:spPr>
          <a:xfrm>
            <a:off x="5437188" y="2740025"/>
            <a:ext cx="1762125" cy="323850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11" idx="1"/>
            <a:endCxn id="124" idx="0"/>
          </p:cNvCxnSpPr>
          <p:nvPr/>
        </p:nvCxnSpPr>
        <p:spPr>
          <a:xfrm flipH="1">
            <a:off x="6408738" y="3225800"/>
            <a:ext cx="611187" cy="31750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1" idx="3"/>
            <a:endCxn id="125" idx="0"/>
          </p:cNvCxnSpPr>
          <p:nvPr/>
        </p:nvCxnSpPr>
        <p:spPr>
          <a:xfrm>
            <a:off x="7380288" y="3225800"/>
            <a:ext cx="755650" cy="31750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5" y="449765"/>
            <a:ext cx="7686675" cy="60102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364180" y="2564904"/>
            <a:ext cx="1584176" cy="50405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5508104" y="2744924"/>
            <a:ext cx="1584176" cy="82809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4117337" y="4293096"/>
            <a:ext cx="1172067" cy="4680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1205805" y="3861048"/>
            <a:ext cx="1584176" cy="136815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5508104" y="1844824"/>
            <a:ext cx="1584176" cy="86409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48000"/>
            <a:ext cx="2190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0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5" y="449765"/>
            <a:ext cx="7686675" cy="60102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028384" y="1880828"/>
            <a:ext cx="864096" cy="97210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3364180" y="2564904"/>
            <a:ext cx="1584176" cy="50405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ccia a sinistra 6"/>
          <p:cNvSpPr/>
          <p:nvPr/>
        </p:nvSpPr>
        <p:spPr>
          <a:xfrm rot="9161688">
            <a:off x="6454754" y="2803890"/>
            <a:ext cx="1351294" cy="361195"/>
          </a:xfrm>
          <a:prstGeom prst="leftArrow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5436096" y="3933056"/>
            <a:ext cx="1872208" cy="122413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1205805" y="3068960"/>
            <a:ext cx="1584176" cy="38594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8028384" y="2816932"/>
            <a:ext cx="864096" cy="96192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8028384" y="4365104"/>
            <a:ext cx="864096" cy="1116124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00" y="648000"/>
            <a:ext cx="2190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5" y="803101"/>
            <a:ext cx="7686675" cy="60102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259632" y="3613816"/>
            <a:ext cx="1550132" cy="19442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8028384" y="2276872"/>
            <a:ext cx="864096" cy="91028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8028384" y="3204000"/>
            <a:ext cx="864096" cy="8280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259632" y="32048"/>
            <a:ext cx="7677410" cy="771053"/>
          </a:xfrm>
        </p:spPr>
        <p:txBody>
          <a:bodyPr/>
          <a:lstStyle/>
          <a:p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possibility</a:t>
            </a:r>
            <a:r>
              <a:rPr lang="it-IT" dirty="0" smtClean="0"/>
              <a:t>: Cb-TRAM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7302"/>
            <a:ext cx="2190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347864" y="836712"/>
            <a:ext cx="1584176" cy="50405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403350" y="1836738"/>
            <a:ext cx="7632700" cy="45450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315" name="Titolo 1"/>
          <p:cNvSpPr>
            <a:spLocks noGrp="1"/>
          </p:cNvSpPr>
          <p:nvPr>
            <p:ph type="title"/>
          </p:nvPr>
        </p:nvSpPr>
        <p:spPr>
          <a:xfrm>
            <a:off x="1187450" y="44450"/>
            <a:ext cx="7499350" cy="1143000"/>
          </a:xfrm>
        </p:spPr>
        <p:txBody>
          <a:bodyPr/>
          <a:lstStyle/>
          <a:p>
            <a:r>
              <a:rPr lang="it-IT" altLang="en-US" dirty="0" smtClean="0"/>
              <a:t>DDCI Ideal Architecture</a:t>
            </a:r>
            <a:endParaRPr lang="en-US" altLang="en-US" dirty="0" smtClean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1125538"/>
            <a:ext cx="1311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4" descr="data:image/jpeg;base64,/9j/4AAQSkZJRgABAQAAAQABAAD/2wCEAAkGBxQSERUUExQUFhQWGBgVFxUYGSEXGRQgHRoaIRwcGyAaHCghIBwnHBYVIjEiJi0rLi4uHh8zODMsNyotLisBCgoKDg0OGxAQGzYmHyY3Ny8sNDAsLCwsNCwsMCwsLCwsLCwsLCwsLCwsLCwsLCwsLCwsLCwsLCwsLCwsLCwsLP/AABEIAPMA0AMBEQACEQEDEQH/xAAcAAEAAQUBAQAAAAAAAAAAAAAABgMEBQcIAgH/xABNEAABAwIDAwcIBgcECgMBAAABAAIDBBEFEiEGEzEiM0FRYZGyBxQycXJzgaEWF1NUk+EjJDRCUrHBFWPC0TVidIKDkqKjs/BD0tMm/8QAGQEBAAMBAQAAAAAAAAAAAAAAAAIEBQMB/8QALxEAAgECBQQBBAICAgMAAAAAAAECAxEEEiExMhMUQVEiM2FxoYHwQpEjQ1Kx0f/aAAwDAQACEQMRAD8Ao4nXQ73EzNWVMc7J5vNmMe8BxDn2GgIAuGjiLBaMYu0LRVrame5r5Xet9DcWyu+8yp/OL77dtz39K9v3v9a1r9t1RqWzPLsXYXyq+5lVAmaWxWvpRidc2uqqqJoezdCF7wPR5dw0G37nVxKvxjLpxyJFNyjnkpM21gOTzWHdOe+PdsLHvN3uaWixcTrciypTvmdy1GzSsX6iSNHVEtKK2pGLirbMZn7mVpcGsjvyclje3VYEWt2rQSlkXStbyUW4qT6m5ujDC3cx5H52ZG5X3vnFhZ1+m41VCV7u5djtoXK8PTROF19EX1Arqytjl84kaxsb35clxbgDrmzDuWjKM9MkVt9ijGUdczZvRgsAFnF49IDSmK45P59LiLZH+a09XHTlgccpaGuDza9raD4yBaEYRyKFtWrlGU5Z3O+idjdTXXFxwOqzy8fUBz5FXMME588q214qC2CJj3kObmbbgLcS8cRwGnXp5XmWitbUzs3xervfQ31hufcx73nMjc/tZRm+d1mytfQ0Fe2pcrw9NV4FhYxmqq5qt8joYZTFDC15a1tr66dNsuvSSewK5OXRilHdlSMerJuWyNi4FhYpYGwtfI9rC6zpDmdYuLgCekDNlHYAqs5ZnctRVlYv1E9NVYDtpBR1uItq5pBmqXbsWc8ABz7gWvYajRXJ0ZTjFxXgqU6qjKSk/JmvJDWGamqXl7ng1UmUuJJDS1hAF+A14KGJjZpfYnh5Zk39ydqsWDEYi87w6noXp4Uqd5zt1PEdPagI9h2xLnDE2VDWZaqZ74XaOLbl5a7sIJaVYlW4uPg4Ro6ST8mf2HpKiGiihqg0SRDJdrswLR6OvY2w+C5VXGU24nSknGKTM8uZ0NfMwrEqavrJ6aGnkZUuYRvJC0gMBtoPaPyVlypyhFSexwUZxk2vJOMMfKYmGdrWykDO1pu0HpAPSFXla+h2V7alyvD01/j+HYvURTUzmUUkUhcGykuDmNJ0JFrZwLagcetWYSpRalqV5xqSTjoTHAcO82poYL5t1G1mbrsLE964Tlmk2dorKki/USRrfAMMxWhE7IYKZ7JZ5JwXyEHlWAGnY0K1OVKdm2yvCNSN0bGiJyjNYOsLgcAelVSwW+K7zcSbkAy5HbsE2Gaxy3PVey9ja+p4720Na0vkrk8wcx9TOJnNc8wNk/V3Sfu5hbX0WXdx0Vt4pZ720/ZVWG+Fr6/on2ykE0dHDHUACVjAx1jmBy6A37WgFVqjTk3HYsQTUUmZZQJmtqDYF7sNq6edke+kmkmhdcHLyWZOVbS5a4HsJVt111FJbeSsqPwae5N9m2TNpYW1IG+awNfY5g4t0zX7QAfiq07Znl2O8L5VfcySiSIANnK6hq55aDcSQ1Ds7opSWljrk3BHRdx+BAtpdWepCcUp7orqnOEm47MmGBNqBA3zoxme7i/d3yC7iWht9dG5R8OlcJ5b/HY7Rvb5bl+okiKbHYFNTVNfJKGhtRPvI7G9xd/HqPKC7VZqUYpeDjSg4uTfk++T7A5qSKobMGgyVEkrbHNyXBtr9uhStNTat6PaUHG9/ZKlxOpYVdE5ziQRbT/3gh4U4cPcHA3boQf/AHRBYsX7cYe0kGqiBBIIvwI49C69Gp6IdWHs8/TvDvvcPf8AknRqeh1oex9O8O+9w9/5J0anodaHsfTvDvvcPf8AknRqeh1oex9O8O+9w9/5J0anodaHsfTvDvvcPf8AknRqeh1oex9O8O+9w9/5J0anodaHsfTvDvvcPf8AknRqeh1oex9O8O+9w9/5J0anodaHsfTvDvvcPf8AknRqeh1oex9O8O+9w9/5J0anodaHsfTvDvvcPf8AknRqeh1oex9O8O+9w9/5J0anodaHsfTvDvvcPf8AknRqeh1oex9O8O+9w9/5J0anodaHsfTvDvvcPf8AknRqeh1oex9O8O+9w9/5J0anodaHsfTvDvvcPf8AknRqeh1oex9O8O+9w9/5J0anodaHsfTvDvvcPf8AknRqeh1oex9O8O+9w9/5J0anodaHsfTvDvvcPf8AknRqeh1oez0zbjDyQBVxEk2Avx+SdGp6HVh7JCuR0CAIDlLFOfl94/xFbUeKMWfJlspEAgCAIAgCAIAgCAIAgCAIAgCAIAgCAIAgCAr0HOx+23xBRlsyUOSOr1im2RPabyfUtdPv5jLnyhnJcALC9uLT1ldqdeUFZHKdGM3dmq8N2VbHSUVU6OVs7q2ONzXNsA0OJByltx6I1V2VW8pR8WKip5Un5uRLFOfl94/xFd48UVZ8mWykQCAIAgCAIAgCAIAgCAIAgCAIAgCAIAgCAICvQc7H7bfEFGWzJQ5I6vWKbYQBAcpYpz8vvH+IrajxRiz5MtlIgEAQBAEAQBAEAQBAEAQBAEAQBAEAQBAEAQFeg52P22+IKMtmShyR1esU2yCbUVtbU13mNHKKdrIhNNNa7tTYNb8uFunUW1sU1CMM8lc4Tc5Syx0MdOMRwqSGSWr87ppJWQyNeLObnOjm3JOmvT8OkTXTqppKzIfOm027o09inPy+8f4ir8eKM+fJlspEAgCAIAgCAIAgCAIAgCAIAgCAIAgCAIAgCAr0HOx+23xBRlsyUOSOr1im2RDazZGSedlVSVBp6prd2XWu2RvEB3xPURw00C706qissldHGpSbeaLszG0GxVbNNFJiVYJmwuEjIYxZpcOBPJaPlfoupyrQSapq1yEaU206j2NJ4pz8vvH+IrQjxRnT5MtlIgEAQBAEAQBAEAQBAEAQBAEAQBAEAQBAEAQFeg52P22+IKMtmShyR1esU2zE49tLS0QHnMzY83oixc49oa0E27bKcKcp8UQnUjDkzE0/lIw172sbUEue4NaN1KLkmwGsduJC6PD1Er2/9EVXpvRM5+xTn5feP8RWnHijKnyZbKRAIAgCAIAgCAIAgCAIAgCAIAgCAIAgCAIAgK9Bzsftt8QUZbMlDkjq9YptmsdsrUuK+dVNI+pp3QCNpawSCJwcb6O5N+PG3pG3SrdL5U8sXZ3KtT41MzV0KHbXDnSxtbhsrXOe1rXGniAaS4AG4dpY63R0Zpcv2eqpBvj+jUGKc/L7x/iKvx4ozp8mWykQCAIAgCAIAgCAIAgCAIAgCAIAgCAIAgCAICvQc7H7bfEFGWzJQ5I6vWKbYQBAcpYpz8vvH+IrajxRiz5MtlIgEAQBAEAQBAEAQBAEAQBAEAQBAEAQBAEAQFeg52P22+IKMtmShyR1esU2yF7bQVLHmZuJso4A0DI5jXXcL3IJ1JNxoOpd6Ti9Mt2camZa5rEU2eqMXqp2GCplkpQ9pdPJE2Bj2gjMGgguIIuNPku81RjHVa/m5xg6spaPQ1jinPy+8f4irkeKKM+TLZSIBAEAQBAEAQBAEAQBAEAQBAEAQBAEAQBAEBXoOdj9tviCjLZkockdXrFNsg+2Hk98/qhUecuiLWta1oZmtlJNwc46+roViliMkctivVoZ5XueaTYerY9jji1S5rXNcWEGzgCCWn9JwIFkdaDXAKlNPkaMxTn5feP8RWlHijNnyZbKRAIAgCAIAgCAIAgCAIAgCAIAgCAIAgCAIAgK9Bzsftt8QUZbMlDkjq9Yptkdx3baio5d1USlkmUOtu3u0N7ataR0FdYUZzV4o5yqwi7NlnTeUrDpHtY2dxc9wa0bqQXJNhxZ1lSeGqJXseKvTbtc0BinPy+8f4itOPFGVPky2UiAQBAEAQBAEAQBAEAQBAEAQBAEAQBAEAQBAV6DnY/bb4goy2ZKHJHV6xTbNabbSNosUjraiDfUskG4ecofu3BxINnafw267u6rK3S+dPInruVavwqKTWhja3FKfE6mkgw+nsI5455pt2Iw1rTqNNevja5AAupKMqcW5si5RqSSgjV+Kc/L7x/iKux4ooz5MtlIgEAQBAEAQBAEAQBAEAQBAEAQBAEAQBAEAQFeg52P22+IKMtmShyR1esU2z45oIsRcdSA8xQtYLNaGjqAt/JLixyrinPy+8f4itqPFGLPky2UiAQBAEAQBAEAQBAEAQBAEAQBAEAQBAEAQBAV6DnY/bb4goy2ZKHJHV6xTbNe+UXzynmhqKWqczfSRU24IvHmdms43uNeBsL9qtUMkk4yW2pWrZ4tOLKFP5QainqI6avgiL3uawSQSNPEgAllyRx6SPUvXQjKOaD/ANhV5RllkjTeKc/L7x/iKvx4ozp8mWykQCAIAgCAuP7Pl3e83Um7+0yOyf8ANayjmje19SeSVr2LdSIBAEAQBAEAQBAEAQBAEAQBAEBXoOdj9tviCjLZkockdXrFNsh21exTsQnBlqpGUzQ20DB+8L3dc6XsbcD09a7063TWi1OFSj1Hq9C+wPYehpLGOBpeNRI/9I8HrBd6J9myjOtOW7JwowjsjnXFOfl94/xFaseKMmfJlspEAgCAICtRFu8ZvPQzNz+zcZvldeSvZ2JRtdXOhzLHusxLNzkvfTJkt3ZbLGs728mxdWv4Od6ot3j8noZnZfVc2+Vlsq9tTHla7sUl6RCAIAgCAIAgCAIAgCAIAgCAr0HOx+23xBRlsyUOSOr1im2YTF9rKOlk3c87Y32DspDjob2OgPUV0jSnJXSOcqsYuzZHNoPKHD+rtop43vfURseMpPIcSHEXA1vZdYYd65l4Oc68dFFmkMU5+X3j/EVox4ozZ8mWykQCAIAgCAqb92XJmdk45bnL3cF5ZXuSzO1rlNekQgCAIAgCAIAgCAIAgCAIAgCAr0HOx+23xBRlsyUOSOr1im2Y3ENn6Wd+eanhkfYDM9gcbDgLkcNSpxqSirJkXCL3RHtothIpNwaWGnhfHPHK5wYGFzWkktBa31acNF0hXavmd9DlOinbKjQuKc/L7x/iK048UZk+TK+DYJPVvywRl1uLuDW+0ToPVxXk6kYL5M9hTlPYk/1ehlmz11NE/wDguCf+pzT8lw7m/GLZ37ZLlI9Yh5Mqhjc0Mkc2l7egT6rkj5heRxcW9VY9lhGtmQqogdG4se0tc02LXCxB7QVaTTV0VGmnZlWgw+Wd2WGN8jupoJt6+odpXkpKOrZ7GEpbIl+H+TOocwumkZFpcN5x3xsQB8CVXli4p6K5ZjhJeWQYFWiqZrB9lqqqsYonZT/8juQz1gnj8LrlOtCG7OsKM57IvtqNjX0MLJHyteXvyFrWmzeST6ROvo9QUaVdVJNJEqtDpxu2W2zuyNTWcqNobHw3j9Gnry9Lvhp2r2pXjDfcjToSnqtiSyeSqTLyalhd1FhA78x/kuHeL0WHg9NyFYzhEtLIY5m5XcQeIcOtp6QrUJxmroqTpyg7Mu9n9mKisJ3TbMGhkdyWDsv0nsF1GpWjDclToynsSv6qn2/aWZurdm3fm/oq/eL0Wez+5ENoNn5qN4bM0WPovbq1/qPX2HVWadWM1dFWpSlB6mKXQ5leho5JniOJjnvdwaOP5DtOi8lJRV2SjFydkTOPybPazPUVMMHr5QHYSXNF+9VXik3aKuWlhbK8nYx2ObETQRb6N7KiEC5fHxA6SRc6doJspwxEZPK9Gc6mHcVmTujA4Thz6iZkMds7zYX0HAnWwOlgV2nJRV2coQc5WRnsW2CqaaF80j4MjBc2c4k3IAAuwa3IXGGJjJ2R2nhpRV2yO0HOx+23xBdpbM4Q5I6vWKbZG8f25o6KXczyOa/KH2DHO0N7agW6CusKM5q6RzlVjF2ZZU3lOw6R7WNleXPcGNG7eLlxsOjrKk8NUSvYiq8G7JmmMNwV1ZXvhboDJI57v4WhxufXqAO0hX5VFCncz4089Rone2+Jtw2ljpqUbtz72I4taPSdf+Mk2v6+pVKEOrJykW68+lHLE1M43JJ1J1J61omc3c2p5IcRLoZYHOvuyHMaehrr3t2Zh8+1Z+LjZqRfwk7xaPHlew+PdRT2Akz7snpc0tcdeuxb817hJO7j4GLisqkRDCdsqqDdMbIBFHYbsMaA4X1uctySOm91YnQhK78leGImrLwbvn9F3qP8llrc02c50FU6J7JGWzNIIuA4fEHQralFSVmY6k4yujZnk22oqKmeSKd+8/R7xpIALbOaCOSBoc/yVHE0YxinEu4atKbakZrygtp9xG+qLjGyTMI28ZnZXWZfoGpJPUFyw+a7UTrXy5byNe4jt7VPIETm08bdGxxgaAcBci/dYdiuRw0FvqynLEze2hI/J7tnNNOKeodnzg5HkAOBAvlNtCCAdeNx2rjiKEYxzRO2HruTyyJNtvhdPNA19S7IyFweXAcog6Fg6eUco9YC4UJyjK0fJ3rQjJXl4Ne4pt9MQI6QCmgboxrQC63aTcD4d5VyOGjvPVlOeJe0NEXOyG3NQKmOOeQyRyODDmAuwuNgQQOsi4KjWw8crcSVHESzWkTzbvDmz0MwI1Y0ysPSCwX09YuPiqlCWWaLVaOaDNErWMk3dsBs62lp2ucP00oDnnpaDqGDsGl+2/YsuvVzy+xq0KWSP3NY7cYy6qq5Dc7uNxjjHQADYkdriL39XUr1CmoQRRr1HKZ62K2idRzi5/QPIbK3osdM1usfyuEr0s8fuKFVwlbwTXANmRT4vI5o/QiIyx9Qzm2Uer9IB2WVWpVzUUvJap0stVvwV/K1W5KRkY4yyC/qaLn55V5hI3nc9xUrQsapoOdj9tviCvy2Znw5I6vWKbZbzUMbzd8bHHhdzQT8wvbtHlkeG4ZCDcQxAjUHI3T5JmfsZV6NW+TGkGasl6TMYx6gST4h3K1iZcV9irh1rJ/cjPlZeTXAHgIWW73ld8JwK+L5kMVoqlajq3xPD43uY8cHNNj8ujsXjipKzJRk4u6KuI4pNUEGaV8hGgzG9vUOAXkYRjsj2c5T3ZaKRA6Pdzf+7/RYvk2vBze3gtoxnuTTyTH9fd7l/iYq2L4FrCcyS+WD9lh98PA9cMHyZ2xfA1OtAzjPbCG2I03t/wCFy41/ps74f6iNo+Uj/Rs//D/8rFRw31F/fBexP03/AHyaQWoZRcYabTRH+8Z4goy4snDkjoDGx+rz+6k8BWRDkjXlszQeCU4kqYWHUOkjaR2Fwv8AK61pu0WzIpq80joSpkysc7qa49wWQtzYexzfe62jFYQ8N5bAVpmoIXO9JoMRPWGGw16dLfG6yq8cs2ka1CWaCZB/K7WZqqOLojjv8XnX5NYrWEjaLZVxcvkkQyg52P22+IKzLZlWHJHV6xTbIXtVtDWGrFFh8bDNuxLJLJ6MbSbD48OviNONrFOnDLnnscak5ZssDGx47ilDLD/aDYZaeWRsRli0MbnHQnRunw6ON9DLJSmnk3IZ6kGs+xj/ACZyDLVt6RUvPwIFvCUxO8fweYf/AC/JhPLBhxzw1AGhBiceoglze8F3cuuDlo4nLFx2ka6V0ohAXtLhj5IZZhYRw5MxOly42Abpqf6KLmlJR9k1BuLl6LJSIHR7ub/3f6LF8m14Ob28FtGM9yaeSb9vPuX+JirYv6ZZwnMkvlg/ZYffDwPXDB8md8XwNTrQM4zuwv8ApCm9v/CVxr/TZ2w/1EbS8pH+jZ/+H/5WKjhvqL++C/ifpv8Avk0gtQyivh/Ox+2zxBRlxZKHJHQWN/s8/upPAVkQ5I2JbM0RszJlrKcnomj8QWrVV4MyaTtNG+69l4pB1seP+krJjujWexziFtGMz6h4b62LotzQ07LWOQPI6bvJcb/81lk1pZptmvSjlgkab2trt/WzyDgZCG9obyWnuaFpUY5YJGbWlmm2WFBzsftt8QUpbMhDkjq9YptkK2qwCsFWK7D3s3u73UsUnoyNBuLdvDpHAa8b2Kc4Zck9jhUhPNmgY2PBcUr5Yf7Q3MNPFI2UxR2LpC06A2c7Tj0/C/CTnSgnk1ZBRqTaz6Ig+xGONpsRmY82jme5hJ4NcHnIT2akfEKxXp5qaa8HCjUy1Gn5No4xhjKmF8Mg5LxbTi09BHaDqqEJuLui7OKkrM09jGwdZA4hsZmZ0Pj1v62+kD3jtK0oYmElq7GdPDTjtqeML2FrZnAGIxN6Xycm3w9I/AJLEU4+biGGnLfQyu3LoqSniw+E3IO9nd0uNtL9p426AGrnQvOTqS/g6V2oRVOP8kGVspnSBbyLf6tvksXybfg5ubwW0Yr3Jr5JR+vO7IXn/qj/AM1VxfD+S1hObJL5YB+qRH++Hgf/AJLjg+b/AAdsXwNTLQM4z2wgviNN7f8AhcuNf6bO+H+ojaXlGF8Nn/4Z/wC4xUcN9RF7EfTZo9ahlFxhovNEP7xniCjPiycOSOgca/Z5/dSeArIhyRry2ZzvG8ggg2IsQeojgtncxk7O50JgeJNqqeOZvB7eUOo8HNPqNwsacXCTRsQkpRuaGxqhMFRLE4WLHub6xfkn4tsfiteEs0UzJqRyyaLnZfCDV1UcQHJJzPPUwel/l6yFGrPJFslRhnlY3rWV8cO7DyG7x7YmDrJ4ALKUXK9jVclHc0rtXs5LT1b42xvcx7i6ItaSHAm4At0i9rdnaFp0qqlC7ZmVaUozskVMewptLUUsQFpN3C6bUnllxzcfUOGi8pzc4yf5sSnBQnFI6SWUahjq7HqWB+SapgifYHLJK1jrHgbOINtCpKEnqkeOSW7KMe1NE4hraylLiQABMwkk6AAZtTde9Kfp/wCjzPH2c04pz8vvH+IrXjxRjz5Mmey3lFdC0RVLXSMGjZG840dRvo4dtwfWq1XCqTvEs0sVZWkTBvlBoCL74jsMcl/ky3zVbtqnos9xT9mA2g8prcpZSMdmOm9eLBva1vSfXb1FdqeEe8zjUxa2ia1nmc9xc4lznEkuOpJPElXUklZFFtt3ZnMCmw+MxvnFU97TmLGtj3ZIOmpeHEcOpcpqq7qNjtTdJWbuT760aT7Op/5Wf/qqnaT9r+/wW+7h9yCYtLhsj3Pi88ZmcCWZYy0AuGfLy7+jmsOu3AK1BVUrO37Ks3Sburmb2X2kw6hzFjKx73ixe5sdwOoASaC+vcudWlVqb2/Z1p1aVPa5kMd24w+rhMMsVVlJBBDWAtI4EfpOOp7yoQw9SDumiU8RSmrO5AMRbTZm7h05b+/vWtBGv7uRxB0vxsrcc/8AlYqSyf4kl2cxbDKSXehtZI8XDS5sYDb6EgCTjYkarhUhVmrafs7050YO+pIq7yi0M0b4pIqkseC1wysGn4vFcY4WpF3TX9/g7PFU2rO5r3FhSWHmxqc19RM1gAFjwLHEk3t0dauQz/5W/gpz6f8AjcymA1eGwPjlkFZI9lnZcsYYHDp5y5APDgudSNWSaVv2dKcqMXfUmrvKfRkWMVSQdDyGa/8AdVbtJ+1/f4LPd0/ua8xk0JBNL501xOjJAzIB06h5d6r39auQ6n+VinPpf43LjZLauShcbDPE43fGTbX+Jp6HW7+63laiqi+57RrOn+CUYxi+E19nzPlhkAtcMdmt1HK17Sq8IVqei1RYnOjU1bse6DajDcPjc2kbJK93FxBaXW4ZnPAsOwD4JKjVqP5aBVaVNfHUhWO7Rz1U4me6xYbxtb6MdjcW7bgEnp7lahSjCNkVZ1ZTlmNmUvlIpDCHvc9smXlRBjib9IDrZbX4EkdtlReFney2LyxMMt2axrcTdVVu+foXyNIHHKAQGj4AAK8oKEMqKLm51Ls6hWObBrTylYth8M4bLSNqKpzG2LjkY1pJy5nE8L34D1kK3QhUaunZFWvOCequzA7OYNh76iOaoq6Vsmdhjpqa7WB2bkguddzje3+ZC6TnUUbRT/LIQpwzXbX8GOrvJfiDpXuEcdnPc4fpBwJJCnHFU0rHKWFm22UfqrxH7OP8QL3uqZ52lQfVXiP2cf4gTuqY7SoPqrxH7OP8QJ3VMdpUH1V4j9nH+IE7qmO0qD6q8R+zj/ECd1THaVB9VeI/Zx/iBO6pjtKg+qvEfs4/xAndUx2lQfVXiP2cf4gTuqY7SoPqrxH7OP8AECd1THaVB9VeI/Zx/iBO6pjtKg+qvEfs4/xAndUx2lQfVXiP2cf4gTuqY7SoPqrxH7OP8QJ3VMdpUH1V4j9nH+IE7qmO0qD6q8R+zj/ECd1THaVB9VeI/Zx/iBO6pjtKg+qvEfs4/wAQJ3VMdpUH1V4j9nH+IE7qmO0qD6q8R+zj/ECd1THaVB9VeI/Zx/iBO6pjtKg+qvEfs4/xAndUx2lQq0nkuxBsjHGOOwc0n9IOghePFU2j2OFmnc32s00jHV+A007881PDI+wGZ7GuNhwFyOGpU41JRVkyLhGW6KEeytE0hzaSnDgQQRE0EEcCNON171Z+2eKlBeC5r8bpoHBs1RDG48Gvkawn1AlRUJS2R65Jbsq1mJQwsEkssccZsA97g1pvw1JtqvFFt2SPW0tynh2MU9RfcTxS247t7X29eUleyhKO6CknsynLtBStk3TqmAS3tuzI0Ov1Wve696crXseZ47XPuIY9SwOyTVEET7ZsskjWGxvY2cb20PcvIwlLVI9ckt2fJNoKVsTZXVMAieS1shkaGOIvcB17E6HuK96cr2tqeZla9z1BjlM+N0rKiF0bPTkbI0tZ7RBsPivHCSdmj1ST8lc4hEIt8ZI9zlz73MMmX+LNe1u1eZXe3kXVrlnUbSUceXPVU7M7Q9uaVozNPBwudWmx1UlTm9keZ4+y9oa2OZgkhkZIw3s9jg5psbGxGmhBCi007MkncoYljVPTlonnhiLrloke1hdbjbMRfiF7GEpbI8bS3PFBtBSzvyQ1MEj7E5GSNe6w4mwN7aheunKKu0FJPZnpuO0xl3IqIN7e273jc9+rLe915kla9tDzNG9rmQUSRiqraSjieY5KqnY9psWOla1w6dQTcaEKapzaukRc4rdlxXYtBCxr5Zoo2O0a572ta7S+hJsdNV4oyeiR62luesOxSGoBdBLHKBoTG8PA9eUlJRcd0FJPYsjtVQh2U1lNmvly75l73ta2bjfRe9KfpnmePsr1+P0sD8k1RBE+wdlfI1jrG9jZxvbQ9yKEpK6R65Jbsuo6yNzN417DHYuzhwLbDibjSyjZ3sLq1z5S18UsYljkY+I3Ika4OYbEg8oG2hBB9RRxadmLlpBtDSPz5KmndkBc/LK05AOJdY6AdJUnTkt0eZ4+y3+l9B99pPxmf/Ze9Kf/AIv/AEM8fZmIpA5oc0hzXAEOBuCDwIPSLLnsSLeorgx1rEoeXPMeIgkCx1NkFyB7C0tNKcQdWNidUecyiXfWJawejbNwZ6WvZ2BWqzksuXaxXpKLzZtyLVTicAcASYhWlsBdfm7m3HW183zXdfW+9tTjL6P2voSPA4ZIccjFS2mbJLTvawUlxGLEuJkDhe5DTr2D4cZtOj8b7+TrG6q/Lz6MS+mfhcD3vioa6jMube3G/OYixub69Ol7cb9XS6qysm0/0Qs6a1s1+zK7SRyy44zcNpnPNE11qoEx23juhuubUfNQhZUflffwTnmdX4228nvb2GRtNhrXR0xl87ZeOK7YHOJdYC4uGnS9x0leUWs0rbW/k9qp5Y39n3Y2kbJiGIxVETIJZI2sdTRgbt0ZFi9p/evmHQLZuskBVdoRcXf7inrOSehHBVyPpWYISd8KwwOP9y12fN36+pq62Sl1vFv2cbtx6Xm/6M/tLRyf2zDHTMpSW0QDW1IJiDQ9w/dF7gWt8Vyg10m5X38HWafV+NtvJsDAIXsgY2VsDZBfMKcERDU+jfXha/bdVptX0/ZYje2pQ2po430s7nxsc5sMuUuaCW8g8CRpwC9ptqSE0srIbs5TZdnjLCxoqPN5rPa0bz0n3sQL3sPkF3m/+ez2ucIL/huixqaKgGzweGw59y1weLbzfWF9fSzZ9COrsU1KfXt/bEbQ6P8AdzYuzbpDR05lvvTDGX345sgzX7b3VWdszsWYXyq5rh0Ur8TxVkVFFV5jC0mR7WCG8ZAIDgS6+vAj0fUrWipwbdivrnkkrnnaPBpaTD8Kp35JZWVbNCeQ4uc8hhJHo8oNvbh0dCQmpznJbWPJxcYxX3MpsEy2K12+jZT1GSO1PGP0ZYLctp/eN8vQLZuskCFb6cbaolS+pK+jMRsFR1D9+6KPD3RCskDzUNcZR6GbJYWtlta/TddKzirXve3ghRUtbWtcz1XBG/aEiVrHN8xvZ4BHOdunWuSbVDT2dGl1tfRYbOBjajGGU1vMxHdobzYkMRzhnRxzDTqb0WUql3GDluRhZOeXYw2Y/R2gDiRA6py1BGn6Pfy3vbovl+Nl0/75e7afmxD/AKY+vJs+lw2hBj3cdMCWlseUMu5pbygLek0t48QqblPyWko+CJw4bD9IXx7qLJ5mHZMjct87dbWtftXdyfQv9zlZdb+DYbGAAAAAAWAGgA6gqpYMTiXOH1BenhRpvTb7Q/mgIzjmM4RNNK6opXyOhe6KWbzdzmtLDlOZzRqBbp6FYhCqkrPf7nGUqbbujMbS4hh7KWnbNHvKeYtEDImFzXG3JytZ2HQBQhGo5O2/klJwSSe3g8bE/wBmukk8zgEU0dhI10ZjkaDw9MXsbdHZde1epZZnoIZG/juYVlVg++e6Ogke+KRzHOjpXPa17Tr6ILb317lO1W2sv2RTp+F+jK7aOw0VEbaumdNPIw5A2N0ji1pJtZvVdx71Cl1MryuyJTcLq61LjZ1uG1UTY6eNuWmk3ghc1zHQPuTmyusQbk68OK8n1Iu78nsXCWi8FzhFbRVbn1rGgPhzwumeMhaGi7gdbFoDr3P9F5JTj8X5EZRl8l4MVR47hklW2ojieZXuEbaoQSZHOPIAz5ba+jdTcKijlb/i5FSpt5l/sttp8Vwx8/65STvkDjC1zqd9n5XHRh4O1JItxuvacaiXxf7PJyhf5IlGyYgFOBTQvgiDnWjfG6Ig3uTldrYk8VxqZs3ydzrG1tDztLjkNO3JNHO9j2PzbuJ0jQ21nZy0cnQ9PavYQcthKSS1LDZPaKkexsVLFNHC1rnNc6JzIQAeVZ7uTxJ6evqUqlOad5b/AJ1IwlFr47GCZimCb4TCnaBnsKnzdwhzX/iy5b36fiumWta1/wCL6nPNS3sbGab6jgqpYIdNtPQ0tVVZYpt8Czzl8cLnjRt2lxFwAGk6+td1TnKK108anJzim/2e8e2jw9zaR8jXTiVxlpt3G55zR2uQBqHAuGlr8epIU6iulp7DnB2f+j3SY1QTmWua072lYWylzHMljaA45S02uPT+IPUvHCorQ9hTg7y9GEoYcIqXhzcPmcXh0gkNO8NdYF18x5OtjbXUkLo3Vj/l+yKVN+P0ZeaPDK+nOISRMkjax13vaQ5ojLrgi/rsO1QXUhLImS+ElnKUO1NBDDFDFBKI6iN0jIooCS5hLmklrNdcpN+qxR06jbbe33PFOCVl5PcuP0FJQMzwSRUr3uiEL4SNTmc67H65TyjrxRQqSno9fyeuUIx12PdPHhlFUwiGBjZqhkj4nxszZmtbmdY9F28AOOiPqTi7vRBZIvQtBtfQCq3nm9UKp0eX9nk3hZf+G18txxt0L3pTy2urflHnUhm+5M6KpEsbJAHND2hwD2lrhccHA6g9hXBqzsdkY7EucPqCHhRpvTb7Q/mgIJs/hVTVOxWKGoiiifWVEcuaPePOZxBynMAOSbf1CuTlGORteEV4wk8y+5ebe4XuI8IpoZC0sqYoo5CA4tPJAeW8CQdbcDwUaMsznJ+jyrGyil7LvYrNBitZBVu3lXI1kjJ7ZRNG0WsGDRttOHUeq58q2lTi47EqV1NqW5Gdm8ThilrN5iTqQ+eTHdANIeMw5RzMJ1sW6HoXWpFtRtG+hGm7Xu7akj2yxKKnxrDppntZG2Kcl54C7HAfMgLlSi5UpJEqjtUiyts3KKvGJqyBrhTCnEJlLS0TvzA3bcC4AFr9g615P40lB73EPlUclsYPZihkqMFxGKHWR1RLlA4utuyW/EAj4rpUko1Yt+jnCLdOSXsk2y+2dEIKenzFk4bHCafduD2usG2Iy6C/73DrXGpRndvx7O0KkbJFv5Tj+nwv/bI/5tUsPtL8Ea+8fyT1ViwY7aP9kqPcy+BylDkiM+LIfs1SPn2cEcWr3wTNaP4iXP0+PD4qxUajXu/Zxgm6NkYmfaamdgwomteavctp/Nd27eCQAC9rcLjNf+uin05dXP43uQzrpZfOxsbZylfFSU8cnpshjY7p1awA/MKpNpybRZgmopMgNDSVMuKYsylnjhuYBIXx7w6xutl5QAI5XG/EKy3FU4OSvucFGTnKxbbQbPmkmwWkgmyPaaoNmLA6zju3OdkJsRdx0voLaqUKmZTk16PJ03HIkzxRPMUeN09Sc1YYnyvl4CePduylrRo0DN0fxW6EerhKOx5G6U09y+8m+KQ2pY/7Sc95jDfMyG5Qch5IIZm5NiePQo14u7eX+SdF6LUj2NRywVFThEYIbWVEUsRH7rH6v+AytHqY5dYWlFVX4Rxkmm6a8szO2e6p8Uo2+cGkjjpSxsrQCWAFwAs4Ea2A4LnSvKm9L6nWdlUWttD7tZUxTUuH5anzthxCNjpXADPfNdpAAGgdbhwSkmpS0toKlpJedS1pGPgxqgo33tTmo3LifThkjc6MettnM/3VJ2lSlNebX/JFXVRR9Eirz/8A0lP/ALG7xSrkvoP8k39f+P8A6TxViwYfEucPqC9PCjTem32h/NAZ0BeHoIQC3SgPm7HUO5AfS0HiAgPoQHwCyAZRx6UAIQH1AEB8AQDKOPSgPqA+AIAQgBaOpAfAwdQQH3KOKAFoPEBAfMg6ggPuXpQC3SgPqAxOIDln4L08KVOOW31j+aA//9k=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94881"/>
            <a:ext cx="9906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AutoShape 7" descr="https://encrypted-tbn2.gstatic.com/images?q=tbn:ANd9GcR9dWRJ8vioGz7LE9w01h9YcHcrxiOgbi4aucQvptv6ALbjhG_Zzg"/>
          <p:cNvSpPr>
            <a:spLocks noChangeAspect="1" noChangeArrowheads="1"/>
          </p:cNvSpPr>
          <p:nvPr/>
        </p:nvSpPr>
        <p:spPr bwMode="auto">
          <a:xfrm>
            <a:off x="46910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574" y="5522913"/>
            <a:ext cx="1143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3094881"/>
            <a:ext cx="16287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2" y="3129012"/>
            <a:ext cx="195602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CasellaDiTesto 9"/>
          <p:cNvSpPr txBox="1">
            <a:spLocks noChangeArrowheads="1"/>
          </p:cNvSpPr>
          <p:nvPr/>
        </p:nvSpPr>
        <p:spPr bwMode="auto">
          <a:xfrm>
            <a:off x="1660599" y="2132856"/>
            <a:ext cx="2119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dirty="0"/>
              <a:t>WPS and </a:t>
            </a:r>
            <a:br>
              <a:rPr lang="it-IT" altLang="en-US" dirty="0"/>
            </a:br>
            <a:r>
              <a:rPr lang="it-IT" altLang="en-US" dirty="0" err="1"/>
              <a:t>critical</a:t>
            </a:r>
            <a:r>
              <a:rPr lang="it-IT" altLang="en-US" dirty="0"/>
              <a:t> case </a:t>
            </a:r>
            <a:r>
              <a:rPr lang="it-IT" altLang="en-US" dirty="0" smtClean="0"/>
              <a:t/>
            </a:r>
            <a:br>
              <a:rPr lang="it-IT" altLang="en-US" dirty="0" smtClean="0"/>
            </a:br>
            <a:r>
              <a:rPr lang="it-IT" altLang="en-US" dirty="0" smtClean="0"/>
              <a:t>data </a:t>
            </a:r>
            <a:r>
              <a:rPr lang="it-IT" altLang="en-US" dirty="0" err="1"/>
              <a:t>repository</a:t>
            </a:r>
            <a:endParaRPr lang="en-US" altLang="en-US" dirty="0"/>
          </a:p>
        </p:txBody>
      </p:sp>
      <p:sp>
        <p:nvSpPr>
          <p:cNvPr id="13326" name="CasellaDiTesto 10"/>
          <p:cNvSpPr txBox="1">
            <a:spLocks noChangeArrowheads="1"/>
          </p:cNvSpPr>
          <p:nvPr/>
        </p:nvSpPr>
        <p:spPr bwMode="auto">
          <a:xfrm>
            <a:off x="3889375" y="2278906"/>
            <a:ext cx="2103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/>
              <a:t>Serious run for meteo models</a:t>
            </a:r>
            <a:endParaRPr lang="en-US" altLang="en-US"/>
          </a:p>
        </p:txBody>
      </p:sp>
      <p:sp>
        <p:nvSpPr>
          <p:cNvPr id="13327" name="CasellaDiTesto 17"/>
          <p:cNvSpPr txBox="1">
            <a:spLocks noChangeArrowheads="1"/>
          </p:cNvSpPr>
          <p:nvPr/>
        </p:nvSpPr>
        <p:spPr bwMode="auto">
          <a:xfrm>
            <a:off x="6212979" y="2296369"/>
            <a:ext cx="2103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dirty="0"/>
              <a:t>HMR Linux-</a:t>
            </a:r>
            <a:r>
              <a:rPr lang="it-IT" altLang="en-US" dirty="0" err="1"/>
              <a:t>based</a:t>
            </a:r>
            <a:r>
              <a:rPr lang="it-IT" altLang="en-US" dirty="0"/>
              <a:t> </a:t>
            </a:r>
            <a:r>
              <a:rPr lang="it-IT" altLang="en-US" dirty="0" err="1"/>
              <a:t>Models</a:t>
            </a:r>
            <a:endParaRPr lang="en-US" altLang="en-US" dirty="0"/>
          </a:p>
        </p:txBody>
      </p:sp>
      <p:sp>
        <p:nvSpPr>
          <p:cNvPr id="13328" name="CasellaDiTesto 18"/>
          <p:cNvSpPr txBox="1">
            <a:spLocks noChangeArrowheads="1"/>
          </p:cNvSpPr>
          <p:nvPr/>
        </p:nvSpPr>
        <p:spPr bwMode="auto">
          <a:xfrm>
            <a:off x="6267562" y="4748213"/>
            <a:ext cx="2105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dirty="0"/>
              <a:t>HMR Windows </a:t>
            </a:r>
            <a:r>
              <a:rPr lang="it-IT" altLang="en-US" dirty="0" err="1"/>
              <a:t>Models</a:t>
            </a:r>
            <a:endParaRPr lang="en-US" altLang="en-US" dirty="0"/>
          </a:p>
        </p:txBody>
      </p:sp>
      <p:pic>
        <p:nvPicPr>
          <p:cNvPr id="13329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22" y="5234106"/>
            <a:ext cx="1580556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CasellaDiTesto 20"/>
          <p:cNvSpPr txBox="1">
            <a:spLocks noChangeArrowheads="1"/>
          </p:cNvSpPr>
          <p:nvPr/>
        </p:nvSpPr>
        <p:spPr bwMode="auto">
          <a:xfrm>
            <a:off x="3875881" y="4859338"/>
            <a:ext cx="2103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dirty="0"/>
              <a:t>Testbed</a:t>
            </a:r>
            <a:endParaRPr lang="en-US" altLang="en-US" dirty="0"/>
          </a:p>
        </p:txBody>
      </p:sp>
      <p:pic>
        <p:nvPicPr>
          <p:cNvPr id="1333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92" y="5394325"/>
            <a:ext cx="914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CasellaDiTesto 22"/>
          <p:cNvSpPr txBox="1">
            <a:spLocks noChangeArrowheads="1"/>
          </p:cNvSpPr>
          <p:nvPr/>
        </p:nvSpPr>
        <p:spPr bwMode="auto">
          <a:xfrm>
            <a:off x="1691680" y="4581128"/>
            <a:ext cx="21050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en-US" dirty="0"/>
              <a:t>Citizen </a:t>
            </a:r>
            <a:r>
              <a:rPr lang="it-IT" altLang="en-US" dirty="0" err="1" smtClean="0"/>
              <a:t>Scientists</a:t>
            </a:r>
            <a:r>
              <a:rPr lang="it-IT" altLang="en-US" dirty="0" smtClean="0"/>
              <a:t/>
            </a:r>
            <a:br>
              <a:rPr lang="it-IT" altLang="en-US" dirty="0" smtClean="0"/>
            </a:br>
            <a:r>
              <a:rPr lang="it-IT" altLang="en-US" dirty="0" smtClean="0"/>
              <a:t>and </a:t>
            </a:r>
            <a:r>
              <a:rPr lang="it-IT" altLang="en-US" dirty="0" err="1" smtClean="0"/>
              <a:t>proprietary</a:t>
            </a:r>
            <a:r>
              <a:rPr lang="it-IT" altLang="en-US" dirty="0" smtClean="0"/>
              <a:t> software</a:t>
            </a:r>
            <a:endParaRPr lang="en-US" altLang="en-US" dirty="0"/>
          </a:p>
        </p:txBody>
      </p:sp>
      <p:pic>
        <p:nvPicPr>
          <p:cNvPr id="13334" name="Picture 22" descr="https://encrypted-tbn0.gstatic.com/images?q=tbn:ANd9GcT8pB03uigKGJIZjK5njN3W5WwbJyT5-FbiSZnzL-tZVnBAtNuSH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8" y="2868017"/>
            <a:ext cx="1200038" cy="7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Picture 24" descr="http://www.ecmwf.int/assets/images/text_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8" y="3838947"/>
            <a:ext cx="12954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8" name="Picture 26" descr="https://encrypted-tbn3.gstatic.com/images?q=tbn:ANd9GcT-yB_6-bKmjfiWk5BdvIPKGFd767QiPqLVaorn9n8LjraS5Nj5eQ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5945168"/>
            <a:ext cx="1068388" cy="88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9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77900"/>
            <a:ext cx="1562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355976" y="977900"/>
            <a:ext cx="1079624" cy="1154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61" b="75428"/>
          <a:stretch/>
        </p:blipFill>
        <p:spPr bwMode="auto">
          <a:xfrm>
            <a:off x="3271743" y="1268760"/>
            <a:ext cx="3016437" cy="71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5" y="449765"/>
            <a:ext cx="7686675" cy="60102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21668" y="3259082"/>
            <a:ext cx="1584176" cy="24192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3995936" y="3081911"/>
            <a:ext cx="1368152" cy="405287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3131840" y="3365376"/>
            <a:ext cx="864096" cy="243644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1221668" y="3429000"/>
            <a:ext cx="1584176" cy="40886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00" y="648000"/>
            <a:ext cx="2190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38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2"/>
          <p:cNvSpPr>
            <a:spLocks noGrp="1"/>
          </p:cNvSpPr>
          <p:nvPr>
            <p:ph type="title" idx="4294967295"/>
          </p:nvPr>
        </p:nvSpPr>
        <p:spPr>
          <a:xfrm>
            <a:off x="1187450" y="115888"/>
            <a:ext cx="7499350" cy="490537"/>
          </a:xfrm>
        </p:spPr>
        <p:txBody>
          <a:bodyPr/>
          <a:lstStyle/>
          <a:p>
            <a:r>
              <a:rPr lang="de-DE" altLang="en-US" sz="4000" dirty="0" smtClean="0"/>
              <a:t>The </a:t>
            </a:r>
            <a:r>
              <a:rPr lang="de-DE" altLang="en-US" sz="4000" dirty="0" err="1" smtClean="0"/>
              <a:t>considered</a:t>
            </a:r>
            <a:r>
              <a:rPr lang="de-DE" altLang="en-US" sz="4000" dirty="0" smtClean="0"/>
              <a:t> Model Chain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2338388" y="1379538"/>
            <a:ext cx="5810250" cy="5505450"/>
            <a:chOff x="1111" y="663"/>
            <a:chExt cx="3660" cy="3468"/>
          </a:xfrm>
        </p:grpSpPr>
        <p:pic>
          <p:nvPicPr>
            <p:cNvPr id="10295" name="Picture 5" descr="DRIHM Modelling Structure v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663"/>
              <a:ext cx="3660" cy="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6" name="Oval 6"/>
            <p:cNvSpPr>
              <a:spLocks noChangeArrowheads="1"/>
            </p:cNvSpPr>
            <p:nvPr/>
          </p:nvSpPr>
          <p:spPr bwMode="auto">
            <a:xfrm>
              <a:off x="2744" y="1026"/>
              <a:ext cx="227" cy="181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7200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409825" y="1379538"/>
            <a:ext cx="5832475" cy="5472112"/>
          </a:xfrm>
          <a:prstGeom prst="rect">
            <a:avLst/>
          </a:prstGeom>
          <a:solidFill>
            <a:schemeClr val="bg1">
              <a:alpha val="74901"/>
            </a:schemeClr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7200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692275" y="3179763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7453313" y="3252788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692275" y="2027238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7453313" y="2100263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1692275" y="4332288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7453313" y="4405313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1692275" y="5556250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4933950" y="5629275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7453313" y="5629275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1116013" y="1379538"/>
            <a:ext cx="1152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“Large” Scale</a:t>
            </a:r>
          </a:p>
          <a:p>
            <a:pPr algn="l" eaLnBrk="1" hangingPunct="1"/>
            <a:r>
              <a:rPr lang="en-GB" altLang="en-US" sz="1200" b="1"/>
              <a:t>Meteorological</a:t>
            </a:r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1116013" y="2532063"/>
            <a:ext cx="1152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“Small” Scale</a:t>
            </a:r>
          </a:p>
          <a:p>
            <a:pPr algn="l" eaLnBrk="1" hangingPunct="1"/>
            <a:r>
              <a:rPr lang="en-GB" altLang="en-US" sz="1200" b="1"/>
              <a:t>Meteorological</a:t>
            </a:r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1116013" y="6132513"/>
            <a:ext cx="11525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Impact</a:t>
            </a:r>
          </a:p>
        </p:txBody>
      </p:sp>
      <p:sp>
        <p:nvSpPr>
          <p:cNvPr id="10258" name="Text Box 20"/>
          <p:cNvSpPr txBox="1">
            <a:spLocks noChangeArrowheads="1"/>
          </p:cNvSpPr>
          <p:nvPr/>
        </p:nvSpPr>
        <p:spPr bwMode="auto">
          <a:xfrm>
            <a:off x="1116013" y="4835525"/>
            <a:ext cx="1152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Hydraulic</a:t>
            </a:r>
          </a:p>
        </p:txBody>
      </p:sp>
      <p:sp>
        <p:nvSpPr>
          <p:cNvPr id="10259" name="Text Box 21"/>
          <p:cNvSpPr txBox="1">
            <a:spLocks noChangeArrowheads="1"/>
          </p:cNvSpPr>
          <p:nvPr/>
        </p:nvSpPr>
        <p:spPr bwMode="auto">
          <a:xfrm>
            <a:off x="1116013" y="3684588"/>
            <a:ext cx="11525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Hydrologic</a:t>
            </a:r>
          </a:p>
        </p:txBody>
      </p:sp>
      <p:sp>
        <p:nvSpPr>
          <p:cNvPr id="10260" name="Text Box 40"/>
          <p:cNvSpPr txBox="1">
            <a:spLocks noChangeArrowheads="1"/>
          </p:cNvSpPr>
          <p:nvPr/>
        </p:nvSpPr>
        <p:spPr bwMode="auto">
          <a:xfrm>
            <a:off x="5795963" y="368458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DRiFt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1" name="Text Box 41"/>
          <p:cNvSpPr txBox="1">
            <a:spLocks noChangeArrowheads="1"/>
          </p:cNvSpPr>
          <p:nvPr/>
        </p:nvSpPr>
        <p:spPr bwMode="auto">
          <a:xfrm>
            <a:off x="4932363" y="3251200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10262" name="Text Box 42"/>
          <p:cNvSpPr txBox="1">
            <a:spLocks noChangeArrowheads="1"/>
          </p:cNvSpPr>
          <p:nvPr/>
        </p:nvSpPr>
        <p:spPr bwMode="auto">
          <a:xfrm>
            <a:off x="4068763" y="2532063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RainFARM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3" name="Text Box 43"/>
          <p:cNvSpPr txBox="1">
            <a:spLocks noChangeArrowheads="1"/>
          </p:cNvSpPr>
          <p:nvPr/>
        </p:nvSpPr>
        <p:spPr bwMode="auto">
          <a:xfrm>
            <a:off x="4068763" y="137953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COSMO-Model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4" name="Text Box 45"/>
          <p:cNvSpPr txBox="1">
            <a:spLocks noChangeArrowheads="1"/>
          </p:cNvSpPr>
          <p:nvPr/>
        </p:nvSpPr>
        <p:spPr bwMode="auto">
          <a:xfrm>
            <a:off x="5795963" y="137953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Arome EPS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5" name="Text Box 51"/>
          <p:cNvSpPr txBox="1">
            <a:spLocks noChangeArrowheads="1"/>
          </p:cNvSpPr>
          <p:nvPr/>
        </p:nvSpPr>
        <p:spPr bwMode="auto">
          <a:xfrm>
            <a:off x="4933950" y="210026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10266" name="Text Box 52"/>
          <p:cNvSpPr txBox="1">
            <a:spLocks noChangeArrowheads="1"/>
          </p:cNvSpPr>
          <p:nvPr/>
        </p:nvSpPr>
        <p:spPr bwMode="auto">
          <a:xfrm>
            <a:off x="7524750" y="137953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Meso-NH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7" name="Text Box 65"/>
          <p:cNvSpPr txBox="1">
            <a:spLocks noChangeArrowheads="1"/>
          </p:cNvSpPr>
          <p:nvPr/>
        </p:nvSpPr>
        <p:spPr bwMode="auto">
          <a:xfrm>
            <a:off x="2339975" y="137953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WRF-NMM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8" name="Text Box 66"/>
          <p:cNvSpPr txBox="1">
            <a:spLocks noChangeArrowheads="1"/>
          </p:cNvSpPr>
          <p:nvPr/>
        </p:nvSpPr>
        <p:spPr bwMode="auto">
          <a:xfrm>
            <a:off x="2413000" y="210026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69" name="Text Box 67"/>
          <p:cNvSpPr txBox="1">
            <a:spLocks noChangeArrowheads="1"/>
          </p:cNvSpPr>
          <p:nvPr/>
        </p:nvSpPr>
        <p:spPr bwMode="auto">
          <a:xfrm>
            <a:off x="4068763" y="368458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HYPROM 2D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0" name="Text Box 68"/>
          <p:cNvSpPr txBox="1">
            <a:spLocks noChangeArrowheads="1"/>
          </p:cNvSpPr>
          <p:nvPr/>
        </p:nvSpPr>
        <p:spPr bwMode="auto">
          <a:xfrm>
            <a:off x="4068763" y="4835525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HYPROM 1D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1" name="Text Box 74"/>
          <p:cNvSpPr txBox="1">
            <a:spLocks noChangeArrowheads="1"/>
          </p:cNvSpPr>
          <p:nvPr/>
        </p:nvSpPr>
        <p:spPr bwMode="auto">
          <a:xfrm>
            <a:off x="2339975" y="2532063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WRF-NMM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2" name="Text Box 75"/>
          <p:cNvSpPr txBox="1">
            <a:spLocks noChangeArrowheads="1"/>
          </p:cNvSpPr>
          <p:nvPr/>
        </p:nvSpPr>
        <p:spPr bwMode="auto">
          <a:xfrm>
            <a:off x="2339975" y="368458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HBV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3" name="Text Box 90"/>
          <p:cNvSpPr txBox="1">
            <a:spLocks noChangeArrowheads="1"/>
          </p:cNvSpPr>
          <p:nvPr/>
        </p:nvSpPr>
        <p:spPr bwMode="auto">
          <a:xfrm>
            <a:off x="5795963" y="4835525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SOBEK-FLOW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4" name="Text Box 91"/>
          <p:cNvSpPr txBox="1">
            <a:spLocks noChangeArrowheads="1"/>
          </p:cNvSpPr>
          <p:nvPr/>
        </p:nvSpPr>
        <p:spPr bwMode="auto">
          <a:xfrm>
            <a:off x="7524750" y="4835525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 Delft3D-FLOW</a:t>
            </a:r>
          </a:p>
          <a:p>
            <a:pPr eaLnBrk="1" hangingPunct="1"/>
            <a:endParaRPr lang="en-GB" altLang="en-US" sz="900">
              <a:solidFill>
                <a:srgbClr val="424E7B"/>
              </a:solidFill>
              <a:latin typeface="Verdana" pitchFamily="34" charset="0"/>
            </a:endParaRPr>
          </a:p>
        </p:txBody>
      </p:sp>
      <p:sp>
        <p:nvSpPr>
          <p:cNvPr id="10275" name="Text Box 98"/>
          <p:cNvSpPr txBox="1">
            <a:spLocks noChangeArrowheads="1"/>
          </p:cNvSpPr>
          <p:nvPr/>
        </p:nvSpPr>
        <p:spPr bwMode="auto">
          <a:xfrm>
            <a:off x="2339975" y="4835525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TELEMAC-2D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6" name="Text Box 99"/>
          <p:cNvSpPr txBox="1">
            <a:spLocks noChangeArrowheads="1"/>
          </p:cNvSpPr>
          <p:nvPr/>
        </p:nvSpPr>
        <p:spPr bwMode="auto">
          <a:xfrm>
            <a:off x="2413000" y="5629275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77" name="Text Box 100"/>
          <p:cNvSpPr txBox="1">
            <a:spLocks noChangeArrowheads="1"/>
          </p:cNvSpPr>
          <p:nvPr/>
        </p:nvSpPr>
        <p:spPr bwMode="auto">
          <a:xfrm>
            <a:off x="2339975" y="6132513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Property Damage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8" name="Text Box 112"/>
          <p:cNvSpPr txBox="1">
            <a:spLocks noChangeArrowheads="1"/>
          </p:cNvSpPr>
          <p:nvPr/>
        </p:nvSpPr>
        <p:spPr bwMode="auto">
          <a:xfrm>
            <a:off x="7524750" y="2532063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accent1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900">
              <a:latin typeface="Verdana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Measured Rainfall</a:t>
            </a:r>
          </a:p>
          <a:p>
            <a:pPr eaLnBrk="1" hangingPunct="1"/>
            <a:endParaRPr lang="en-GB" altLang="en-US" sz="900">
              <a:solidFill>
                <a:srgbClr val="424E7B"/>
              </a:solidFill>
              <a:latin typeface="Verdana" pitchFamily="34" charset="0"/>
            </a:endParaRPr>
          </a:p>
        </p:txBody>
      </p:sp>
      <p:sp>
        <p:nvSpPr>
          <p:cNvPr id="10279" name="Text Box 113"/>
          <p:cNvSpPr txBox="1">
            <a:spLocks noChangeArrowheads="1"/>
          </p:cNvSpPr>
          <p:nvPr/>
        </p:nvSpPr>
        <p:spPr bwMode="auto">
          <a:xfrm>
            <a:off x="2413000" y="3252788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80" name="Text Box 114"/>
          <p:cNvSpPr txBox="1">
            <a:spLocks noChangeArrowheads="1"/>
          </p:cNvSpPr>
          <p:nvPr/>
        </p:nvSpPr>
        <p:spPr bwMode="auto">
          <a:xfrm>
            <a:off x="7524750" y="368458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RIBS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81" name="Text Box 115"/>
          <p:cNvSpPr txBox="1">
            <a:spLocks noChangeArrowheads="1"/>
          </p:cNvSpPr>
          <p:nvPr/>
        </p:nvSpPr>
        <p:spPr bwMode="auto">
          <a:xfrm>
            <a:off x="2413000" y="440531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82" name="Text Box 116"/>
          <p:cNvSpPr txBox="1">
            <a:spLocks noChangeArrowheads="1"/>
          </p:cNvSpPr>
          <p:nvPr/>
        </p:nvSpPr>
        <p:spPr bwMode="auto">
          <a:xfrm>
            <a:off x="4933950" y="440531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2" name="Ovale 1"/>
          <p:cNvSpPr/>
          <p:nvPr/>
        </p:nvSpPr>
        <p:spPr>
          <a:xfrm>
            <a:off x="2160588" y="1238250"/>
            <a:ext cx="1512887" cy="1077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3" name="Ovale 122"/>
          <p:cNvSpPr/>
          <p:nvPr/>
        </p:nvSpPr>
        <p:spPr>
          <a:xfrm>
            <a:off x="3925888" y="2416175"/>
            <a:ext cx="15113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4" name="Ovale 123"/>
          <p:cNvSpPr/>
          <p:nvPr/>
        </p:nvSpPr>
        <p:spPr>
          <a:xfrm>
            <a:off x="5651500" y="3543300"/>
            <a:ext cx="1512888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5" name="Ovale 124"/>
          <p:cNvSpPr/>
          <p:nvPr/>
        </p:nvSpPr>
        <p:spPr>
          <a:xfrm>
            <a:off x="7380288" y="3543300"/>
            <a:ext cx="15113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2449513" y="1885950"/>
            <a:ext cx="935037" cy="3159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dirty="0"/>
              <a:t>Bridge</a:t>
            </a:r>
            <a:endParaRPr lang="en-US" dirty="0"/>
          </a:p>
        </p:txBody>
      </p:sp>
      <p:cxnSp>
        <p:nvCxnSpPr>
          <p:cNvPr id="10" name="Connettore 4 9"/>
          <p:cNvCxnSpPr>
            <a:stCxn id="2" idx="6"/>
            <a:endCxn id="123" idx="0"/>
          </p:cNvCxnSpPr>
          <p:nvPr/>
        </p:nvCxnSpPr>
        <p:spPr>
          <a:xfrm>
            <a:off x="3673475" y="1778000"/>
            <a:ext cx="1008063" cy="638175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mbo 10"/>
          <p:cNvSpPr/>
          <p:nvPr/>
        </p:nvSpPr>
        <p:spPr>
          <a:xfrm>
            <a:off x="7019925" y="3063875"/>
            <a:ext cx="360363" cy="32385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3" name="Connettore 4 12"/>
          <p:cNvCxnSpPr>
            <a:stCxn id="123" idx="6"/>
          </p:cNvCxnSpPr>
          <p:nvPr/>
        </p:nvCxnSpPr>
        <p:spPr>
          <a:xfrm>
            <a:off x="5437188" y="2740025"/>
            <a:ext cx="1762125" cy="323850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11" idx="1"/>
            <a:endCxn id="124" idx="0"/>
          </p:cNvCxnSpPr>
          <p:nvPr/>
        </p:nvCxnSpPr>
        <p:spPr>
          <a:xfrm flipH="1">
            <a:off x="6408738" y="3225800"/>
            <a:ext cx="611187" cy="31750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1" idx="3"/>
            <a:endCxn id="125" idx="0"/>
          </p:cNvCxnSpPr>
          <p:nvPr/>
        </p:nvCxnSpPr>
        <p:spPr>
          <a:xfrm>
            <a:off x="7380288" y="3225800"/>
            <a:ext cx="755650" cy="31750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55"/>
          <p:cNvSpPr/>
          <p:nvPr/>
        </p:nvSpPr>
        <p:spPr>
          <a:xfrm>
            <a:off x="1223963" y="809625"/>
            <a:ext cx="936625" cy="3159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dirty="0"/>
              <a:t>WPS</a:t>
            </a:r>
            <a:endParaRPr lang="en-US" dirty="0"/>
          </a:p>
        </p:txBody>
      </p:sp>
      <p:cxnSp>
        <p:nvCxnSpPr>
          <p:cNvPr id="57" name="Connettore 4 56"/>
          <p:cNvCxnSpPr>
            <a:stCxn id="56" idx="3"/>
            <a:endCxn id="2" idx="0"/>
          </p:cNvCxnSpPr>
          <p:nvPr/>
        </p:nvCxnSpPr>
        <p:spPr>
          <a:xfrm>
            <a:off x="2160588" y="966788"/>
            <a:ext cx="755650" cy="271462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2"/>
          <p:cNvSpPr>
            <a:spLocks noGrp="1"/>
          </p:cNvSpPr>
          <p:nvPr>
            <p:ph type="title" idx="4294967295"/>
          </p:nvPr>
        </p:nvSpPr>
        <p:spPr>
          <a:xfrm>
            <a:off x="1393130" y="0"/>
            <a:ext cx="7499350" cy="1125538"/>
          </a:xfrm>
        </p:spPr>
        <p:txBody>
          <a:bodyPr/>
          <a:lstStyle/>
          <a:p>
            <a:pPr lvl="1"/>
            <a:r>
              <a:rPr lang="en-GB" sz="3200" b="1" dirty="0"/>
              <a:t>The </a:t>
            </a:r>
            <a:r>
              <a:rPr lang="en-GB" sz="3200" b="1" dirty="0" err="1"/>
              <a:t>Preprocessing</a:t>
            </a:r>
            <a:r>
              <a:rPr lang="en-GB" sz="3200" b="1" dirty="0"/>
              <a:t> of 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 smtClean="0"/>
              <a:t>Meteorological </a:t>
            </a:r>
            <a:r>
              <a:rPr lang="en-GB" sz="3200" b="1" dirty="0"/>
              <a:t>Input data</a:t>
            </a:r>
            <a:endParaRPr lang="en-US" sz="3200" b="1" dirty="0"/>
          </a:p>
        </p:txBody>
      </p:sp>
      <p:sp>
        <p:nvSpPr>
          <p:cNvPr id="10243" name="Rectangle 6"/>
          <p:cNvSpPr txBox="1">
            <a:spLocks noGrp="1" noChangeArrowheads="1"/>
          </p:cNvSpPr>
          <p:nvPr/>
        </p:nvSpPr>
        <p:spPr bwMode="auto">
          <a:xfrm>
            <a:off x="8675688" y="6245225"/>
            <a:ext cx="4333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144CC8D-63E4-4CB9-A055-39F0DFCA5878}" type="slidenum">
              <a:rPr lang="en-US" altLang="en-US" sz="1400"/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2338388" y="1379538"/>
            <a:ext cx="5810250" cy="5505450"/>
            <a:chOff x="1111" y="663"/>
            <a:chExt cx="3660" cy="3468"/>
          </a:xfrm>
        </p:grpSpPr>
        <p:pic>
          <p:nvPicPr>
            <p:cNvPr id="10295" name="Picture 5" descr="DRIHM Modelling Structure v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663"/>
              <a:ext cx="3660" cy="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6" name="Oval 6"/>
            <p:cNvSpPr>
              <a:spLocks noChangeArrowheads="1"/>
            </p:cNvSpPr>
            <p:nvPr/>
          </p:nvSpPr>
          <p:spPr bwMode="auto">
            <a:xfrm>
              <a:off x="2744" y="1026"/>
              <a:ext cx="227" cy="181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7200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409825" y="1379538"/>
            <a:ext cx="5832475" cy="5472112"/>
          </a:xfrm>
          <a:prstGeom prst="rect">
            <a:avLst/>
          </a:prstGeom>
          <a:solidFill>
            <a:schemeClr val="bg1">
              <a:alpha val="74901"/>
            </a:schemeClr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7200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692275" y="3179763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7453313" y="3252788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692275" y="2027238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7453313" y="2100263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1692275" y="4332288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7453313" y="4405313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1692275" y="5556250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4933950" y="5629275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7453313" y="5629275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1116013" y="1379538"/>
            <a:ext cx="1152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“Large” Scale</a:t>
            </a:r>
          </a:p>
          <a:p>
            <a:pPr algn="l" eaLnBrk="1" hangingPunct="1"/>
            <a:r>
              <a:rPr lang="en-GB" altLang="en-US" sz="1200" b="1"/>
              <a:t>Meteorological</a:t>
            </a:r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1116013" y="2532063"/>
            <a:ext cx="1152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“Small” Scale</a:t>
            </a:r>
          </a:p>
          <a:p>
            <a:pPr algn="l" eaLnBrk="1" hangingPunct="1"/>
            <a:r>
              <a:rPr lang="en-GB" altLang="en-US" sz="1200" b="1"/>
              <a:t>Meteorological</a:t>
            </a:r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1116013" y="6132513"/>
            <a:ext cx="11525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Impact</a:t>
            </a:r>
          </a:p>
        </p:txBody>
      </p:sp>
      <p:sp>
        <p:nvSpPr>
          <p:cNvPr id="10258" name="Text Box 20"/>
          <p:cNvSpPr txBox="1">
            <a:spLocks noChangeArrowheads="1"/>
          </p:cNvSpPr>
          <p:nvPr/>
        </p:nvSpPr>
        <p:spPr bwMode="auto">
          <a:xfrm>
            <a:off x="1116013" y="4835525"/>
            <a:ext cx="1152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Hydraulic</a:t>
            </a:r>
          </a:p>
        </p:txBody>
      </p:sp>
      <p:sp>
        <p:nvSpPr>
          <p:cNvPr id="10259" name="Text Box 21"/>
          <p:cNvSpPr txBox="1">
            <a:spLocks noChangeArrowheads="1"/>
          </p:cNvSpPr>
          <p:nvPr/>
        </p:nvSpPr>
        <p:spPr bwMode="auto">
          <a:xfrm>
            <a:off x="1116013" y="3684588"/>
            <a:ext cx="11525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Hydrologic</a:t>
            </a:r>
          </a:p>
        </p:txBody>
      </p:sp>
      <p:sp>
        <p:nvSpPr>
          <p:cNvPr id="10260" name="Text Box 40"/>
          <p:cNvSpPr txBox="1">
            <a:spLocks noChangeArrowheads="1"/>
          </p:cNvSpPr>
          <p:nvPr/>
        </p:nvSpPr>
        <p:spPr bwMode="auto">
          <a:xfrm>
            <a:off x="5795963" y="368458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DRiFt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1" name="Text Box 41"/>
          <p:cNvSpPr txBox="1">
            <a:spLocks noChangeArrowheads="1"/>
          </p:cNvSpPr>
          <p:nvPr/>
        </p:nvSpPr>
        <p:spPr bwMode="auto">
          <a:xfrm>
            <a:off x="4932363" y="3251200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10262" name="Text Box 42"/>
          <p:cNvSpPr txBox="1">
            <a:spLocks noChangeArrowheads="1"/>
          </p:cNvSpPr>
          <p:nvPr/>
        </p:nvSpPr>
        <p:spPr bwMode="auto">
          <a:xfrm>
            <a:off x="4068763" y="2532063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RainFARM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3" name="Text Box 43"/>
          <p:cNvSpPr txBox="1">
            <a:spLocks noChangeArrowheads="1"/>
          </p:cNvSpPr>
          <p:nvPr/>
        </p:nvSpPr>
        <p:spPr bwMode="auto">
          <a:xfrm>
            <a:off x="4068763" y="137953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COSMO-Model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4" name="Text Box 45"/>
          <p:cNvSpPr txBox="1">
            <a:spLocks noChangeArrowheads="1"/>
          </p:cNvSpPr>
          <p:nvPr/>
        </p:nvSpPr>
        <p:spPr bwMode="auto">
          <a:xfrm>
            <a:off x="5795963" y="137953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Arome EPS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5" name="Text Box 51"/>
          <p:cNvSpPr txBox="1">
            <a:spLocks noChangeArrowheads="1"/>
          </p:cNvSpPr>
          <p:nvPr/>
        </p:nvSpPr>
        <p:spPr bwMode="auto">
          <a:xfrm>
            <a:off x="4933950" y="210026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10266" name="Text Box 52"/>
          <p:cNvSpPr txBox="1">
            <a:spLocks noChangeArrowheads="1"/>
          </p:cNvSpPr>
          <p:nvPr/>
        </p:nvSpPr>
        <p:spPr bwMode="auto">
          <a:xfrm>
            <a:off x="7524750" y="137953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Meso-NH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7" name="Text Box 65"/>
          <p:cNvSpPr txBox="1">
            <a:spLocks noChangeArrowheads="1"/>
          </p:cNvSpPr>
          <p:nvPr/>
        </p:nvSpPr>
        <p:spPr bwMode="auto">
          <a:xfrm>
            <a:off x="2339975" y="137953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WRF-NMM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8" name="Text Box 66"/>
          <p:cNvSpPr txBox="1">
            <a:spLocks noChangeArrowheads="1"/>
          </p:cNvSpPr>
          <p:nvPr/>
        </p:nvSpPr>
        <p:spPr bwMode="auto">
          <a:xfrm>
            <a:off x="2413000" y="210026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69" name="Text Box 67"/>
          <p:cNvSpPr txBox="1">
            <a:spLocks noChangeArrowheads="1"/>
          </p:cNvSpPr>
          <p:nvPr/>
        </p:nvSpPr>
        <p:spPr bwMode="auto">
          <a:xfrm>
            <a:off x="4068763" y="368458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HYPROM 2D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0" name="Text Box 68"/>
          <p:cNvSpPr txBox="1">
            <a:spLocks noChangeArrowheads="1"/>
          </p:cNvSpPr>
          <p:nvPr/>
        </p:nvSpPr>
        <p:spPr bwMode="auto">
          <a:xfrm>
            <a:off x="4068763" y="4835525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HYPROM 1D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1" name="Text Box 74"/>
          <p:cNvSpPr txBox="1">
            <a:spLocks noChangeArrowheads="1"/>
          </p:cNvSpPr>
          <p:nvPr/>
        </p:nvSpPr>
        <p:spPr bwMode="auto">
          <a:xfrm>
            <a:off x="2339975" y="2532063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WRF-NMM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2" name="Text Box 75"/>
          <p:cNvSpPr txBox="1">
            <a:spLocks noChangeArrowheads="1"/>
          </p:cNvSpPr>
          <p:nvPr/>
        </p:nvSpPr>
        <p:spPr bwMode="auto">
          <a:xfrm>
            <a:off x="2339975" y="368458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HBV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3" name="Text Box 90"/>
          <p:cNvSpPr txBox="1">
            <a:spLocks noChangeArrowheads="1"/>
          </p:cNvSpPr>
          <p:nvPr/>
        </p:nvSpPr>
        <p:spPr bwMode="auto">
          <a:xfrm>
            <a:off x="5795963" y="4835525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SOBEK-FLOW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4" name="Text Box 91"/>
          <p:cNvSpPr txBox="1">
            <a:spLocks noChangeArrowheads="1"/>
          </p:cNvSpPr>
          <p:nvPr/>
        </p:nvSpPr>
        <p:spPr bwMode="auto">
          <a:xfrm>
            <a:off x="7524750" y="4835525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 Delft3D-FLOW</a:t>
            </a:r>
          </a:p>
          <a:p>
            <a:pPr eaLnBrk="1" hangingPunct="1"/>
            <a:endParaRPr lang="en-GB" altLang="en-US" sz="900">
              <a:solidFill>
                <a:srgbClr val="424E7B"/>
              </a:solidFill>
              <a:latin typeface="Verdana" pitchFamily="34" charset="0"/>
            </a:endParaRPr>
          </a:p>
        </p:txBody>
      </p:sp>
      <p:sp>
        <p:nvSpPr>
          <p:cNvPr id="10275" name="Text Box 98"/>
          <p:cNvSpPr txBox="1">
            <a:spLocks noChangeArrowheads="1"/>
          </p:cNvSpPr>
          <p:nvPr/>
        </p:nvSpPr>
        <p:spPr bwMode="auto">
          <a:xfrm>
            <a:off x="2339975" y="4835525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TELEMAC-2D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6" name="Text Box 99"/>
          <p:cNvSpPr txBox="1">
            <a:spLocks noChangeArrowheads="1"/>
          </p:cNvSpPr>
          <p:nvPr/>
        </p:nvSpPr>
        <p:spPr bwMode="auto">
          <a:xfrm>
            <a:off x="2413000" y="5629275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77" name="Text Box 100"/>
          <p:cNvSpPr txBox="1">
            <a:spLocks noChangeArrowheads="1"/>
          </p:cNvSpPr>
          <p:nvPr/>
        </p:nvSpPr>
        <p:spPr bwMode="auto">
          <a:xfrm>
            <a:off x="2339975" y="6132513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Property Damage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8" name="Text Box 112"/>
          <p:cNvSpPr txBox="1">
            <a:spLocks noChangeArrowheads="1"/>
          </p:cNvSpPr>
          <p:nvPr/>
        </p:nvSpPr>
        <p:spPr bwMode="auto">
          <a:xfrm>
            <a:off x="7524750" y="2532063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accent1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900">
              <a:latin typeface="Verdana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Measured Rainfall</a:t>
            </a:r>
          </a:p>
          <a:p>
            <a:pPr eaLnBrk="1" hangingPunct="1"/>
            <a:endParaRPr lang="en-GB" altLang="en-US" sz="900">
              <a:solidFill>
                <a:srgbClr val="424E7B"/>
              </a:solidFill>
              <a:latin typeface="Verdana" pitchFamily="34" charset="0"/>
            </a:endParaRPr>
          </a:p>
        </p:txBody>
      </p:sp>
      <p:sp>
        <p:nvSpPr>
          <p:cNvPr id="10279" name="Text Box 113"/>
          <p:cNvSpPr txBox="1">
            <a:spLocks noChangeArrowheads="1"/>
          </p:cNvSpPr>
          <p:nvPr/>
        </p:nvSpPr>
        <p:spPr bwMode="auto">
          <a:xfrm>
            <a:off x="2413000" y="3252788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80" name="Text Box 114"/>
          <p:cNvSpPr txBox="1">
            <a:spLocks noChangeArrowheads="1"/>
          </p:cNvSpPr>
          <p:nvPr/>
        </p:nvSpPr>
        <p:spPr bwMode="auto">
          <a:xfrm>
            <a:off x="7524750" y="368458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RIBS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81" name="Text Box 115"/>
          <p:cNvSpPr txBox="1">
            <a:spLocks noChangeArrowheads="1"/>
          </p:cNvSpPr>
          <p:nvPr/>
        </p:nvSpPr>
        <p:spPr bwMode="auto">
          <a:xfrm>
            <a:off x="2413000" y="440531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82" name="Text Box 116"/>
          <p:cNvSpPr txBox="1">
            <a:spLocks noChangeArrowheads="1"/>
          </p:cNvSpPr>
          <p:nvPr/>
        </p:nvSpPr>
        <p:spPr bwMode="auto">
          <a:xfrm>
            <a:off x="4933950" y="440531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56" name="Rettangolo 55"/>
          <p:cNvSpPr/>
          <p:nvPr/>
        </p:nvSpPr>
        <p:spPr>
          <a:xfrm>
            <a:off x="1223963" y="809625"/>
            <a:ext cx="936625" cy="3159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dirty="0"/>
              <a:t>WPS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5" y="731093"/>
            <a:ext cx="7686675" cy="60102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419872" y="1232800"/>
            <a:ext cx="1517253" cy="3960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1205805" y="4149080"/>
            <a:ext cx="1584176" cy="136815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olo 2"/>
          <p:cNvSpPr txBox="1">
            <a:spLocks/>
          </p:cNvSpPr>
          <p:nvPr/>
        </p:nvSpPr>
        <p:spPr>
          <a:xfrm>
            <a:off x="1187450" y="-27384"/>
            <a:ext cx="749935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kern="0" dirty="0" err="1" smtClean="0"/>
              <a:t>What</a:t>
            </a:r>
            <a:r>
              <a:rPr lang="it-IT" kern="0" dirty="0" smtClean="0"/>
              <a:t> </a:t>
            </a:r>
            <a:r>
              <a:rPr lang="it-IT" kern="0" dirty="0" err="1" smtClean="0"/>
              <a:t>happens</a:t>
            </a:r>
            <a:r>
              <a:rPr lang="it-IT" kern="0" dirty="0" smtClean="0"/>
              <a:t> on the DDCI</a:t>
            </a:r>
            <a:endParaRPr lang="en-US" kern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00" y="936000"/>
            <a:ext cx="2190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2"/>
          <p:cNvSpPr>
            <a:spLocks noGrp="1"/>
          </p:cNvSpPr>
          <p:nvPr>
            <p:ph type="title" idx="4294967295"/>
          </p:nvPr>
        </p:nvSpPr>
        <p:spPr>
          <a:xfrm>
            <a:off x="1187450" y="115888"/>
            <a:ext cx="7499350" cy="490537"/>
          </a:xfrm>
        </p:spPr>
        <p:txBody>
          <a:bodyPr/>
          <a:lstStyle/>
          <a:p>
            <a:r>
              <a:rPr lang="de-DE" altLang="en-US" sz="4000" dirty="0" smtClean="0"/>
              <a:t>The </a:t>
            </a:r>
            <a:r>
              <a:rPr lang="de-DE" altLang="en-US" sz="4000" dirty="0" err="1" smtClean="0"/>
              <a:t>considered</a:t>
            </a:r>
            <a:r>
              <a:rPr lang="de-DE" altLang="en-US" sz="4000" dirty="0" smtClean="0"/>
              <a:t> Model Chain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2338388" y="1379538"/>
            <a:ext cx="5810250" cy="5505450"/>
            <a:chOff x="1111" y="663"/>
            <a:chExt cx="3660" cy="3468"/>
          </a:xfrm>
        </p:grpSpPr>
        <p:pic>
          <p:nvPicPr>
            <p:cNvPr id="10295" name="Picture 5" descr="DRIHM Modelling Structure v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663"/>
              <a:ext cx="3660" cy="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6" name="Oval 6"/>
            <p:cNvSpPr>
              <a:spLocks noChangeArrowheads="1"/>
            </p:cNvSpPr>
            <p:nvPr/>
          </p:nvSpPr>
          <p:spPr bwMode="auto">
            <a:xfrm>
              <a:off x="2744" y="1026"/>
              <a:ext cx="227" cy="181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7200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409825" y="1379538"/>
            <a:ext cx="5832475" cy="5472112"/>
          </a:xfrm>
          <a:prstGeom prst="rect">
            <a:avLst/>
          </a:prstGeom>
          <a:solidFill>
            <a:schemeClr val="bg1">
              <a:alpha val="74901"/>
            </a:schemeClr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7200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692275" y="3179763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7453313" y="3252788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692275" y="2027238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7453313" y="2100263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1692275" y="4332288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7453313" y="4405313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1692275" y="5556250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4933950" y="5629275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7453313" y="5629275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1116013" y="1379538"/>
            <a:ext cx="1152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“Large” Scale</a:t>
            </a:r>
          </a:p>
          <a:p>
            <a:pPr algn="l" eaLnBrk="1" hangingPunct="1"/>
            <a:r>
              <a:rPr lang="en-GB" altLang="en-US" sz="1200" b="1"/>
              <a:t>Meteorological</a:t>
            </a:r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1116013" y="2532063"/>
            <a:ext cx="1152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“Small” Scale</a:t>
            </a:r>
          </a:p>
          <a:p>
            <a:pPr algn="l" eaLnBrk="1" hangingPunct="1"/>
            <a:r>
              <a:rPr lang="en-GB" altLang="en-US" sz="1200" b="1"/>
              <a:t>Meteorological</a:t>
            </a:r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1116013" y="6132513"/>
            <a:ext cx="11525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Impact</a:t>
            </a:r>
          </a:p>
        </p:txBody>
      </p:sp>
      <p:sp>
        <p:nvSpPr>
          <p:cNvPr id="10258" name="Text Box 20"/>
          <p:cNvSpPr txBox="1">
            <a:spLocks noChangeArrowheads="1"/>
          </p:cNvSpPr>
          <p:nvPr/>
        </p:nvSpPr>
        <p:spPr bwMode="auto">
          <a:xfrm>
            <a:off x="1116013" y="4835525"/>
            <a:ext cx="1152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Hydraulic</a:t>
            </a:r>
          </a:p>
        </p:txBody>
      </p:sp>
      <p:sp>
        <p:nvSpPr>
          <p:cNvPr id="10259" name="Text Box 21"/>
          <p:cNvSpPr txBox="1">
            <a:spLocks noChangeArrowheads="1"/>
          </p:cNvSpPr>
          <p:nvPr/>
        </p:nvSpPr>
        <p:spPr bwMode="auto">
          <a:xfrm>
            <a:off x="1116013" y="3684588"/>
            <a:ext cx="11525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Hydrologic</a:t>
            </a:r>
          </a:p>
        </p:txBody>
      </p:sp>
      <p:sp>
        <p:nvSpPr>
          <p:cNvPr id="10260" name="Text Box 40"/>
          <p:cNvSpPr txBox="1">
            <a:spLocks noChangeArrowheads="1"/>
          </p:cNvSpPr>
          <p:nvPr/>
        </p:nvSpPr>
        <p:spPr bwMode="auto">
          <a:xfrm>
            <a:off x="5795963" y="368458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DRiFt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1" name="Text Box 41"/>
          <p:cNvSpPr txBox="1">
            <a:spLocks noChangeArrowheads="1"/>
          </p:cNvSpPr>
          <p:nvPr/>
        </p:nvSpPr>
        <p:spPr bwMode="auto">
          <a:xfrm>
            <a:off x="4932363" y="3251200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10262" name="Text Box 42"/>
          <p:cNvSpPr txBox="1">
            <a:spLocks noChangeArrowheads="1"/>
          </p:cNvSpPr>
          <p:nvPr/>
        </p:nvSpPr>
        <p:spPr bwMode="auto">
          <a:xfrm>
            <a:off x="4068763" y="2532063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RainFARM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3" name="Text Box 43"/>
          <p:cNvSpPr txBox="1">
            <a:spLocks noChangeArrowheads="1"/>
          </p:cNvSpPr>
          <p:nvPr/>
        </p:nvSpPr>
        <p:spPr bwMode="auto">
          <a:xfrm>
            <a:off x="4068763" y="137953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COSMO-Model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4" name="Text Box 45"/>
          <p:cNvSpPr txBox="1">
            <a:spLocks noChangeArrowheads="1"/>
          </p:cNvSpPr>
          <p:nvPr/>
        </p:nvSpPr>
        <p:spPr bwMode="auto">
          <a:xfrm>
            <a:off x="5795963" y="137953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Arome EPS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5" name="Text Box 51"/>
          <p:cNvSpPr txBox="1">
            <a:spLocks noChangeArrowheads="1"/>
          </p:cNvSpPr>
          <p:nvPr/>
        </p:nvSpPr>
        <p:spPr bwMode="auto">
          <a:xfrm>
            <a:off x="4933950" y="210026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10266" name="Text Box 52"/>
          <p:cNvSpPr txBox="1">
            <a:spLocks noChangeArrowheads="1"/>
          </p:cNvSpPr>
          <p:nvPr/>
        </p:nvSpPr>
        <p:spPr bwMode="auto">
          <a:xfrm>
            <a:off x="7524750" y="137953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Meso-NH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7" name="Text Box 65"/>
          <p:cNvSpPr txBox="1">
            <a:spLocks noChangeArrowheads="1"/>
          </p:cNvSpPr>
          <p:nvPr/>
        </p:nvSpPr>
        <p:spPr bwMode="auto">
          <a:xfrm>
            <a:off x="2339975" y="137953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WRF-NMM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8" name="Text Box 66"/>
          <p:cNvSpPr txBox="1">
            <a:spLocks noChangeArrowheads="1"/>
          </p:cNvSpPr>
          <p:nvPr/>
        </p:nvSpPr>
        <p:spPr bwMode="auto">
          <a:xfrm>
            <a:off x="2413000" y="210026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dirty="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 dirty="0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69" name="Text Box 67"/>
          <p:cNvSpPr txBox="1">
            <a:spLocks noChangeArrowheads="1"/>
          </p:cNvSpPr>
          <p:nvPr/>
        </p:nvSpPr>
        <p:spPr bwMode="auto">
          <a:xfrm>
            <a:off x="4068763" y="368458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HYPROM 2D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0" name="Text Box 68"/>
          <p:cNvSpPr txBox="1">
            <a:spLocks noChangeArrowheads="1"/>
          </p:cNvSpPr>
          <p:nvPr/>
        </p:nvSpPr>
        <p:spPr bwMode="auto">
          <a:xfrm>
            <a:off x="4068763" y="4835525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HYPROM 1D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1" name="Text Box 74"/>
          <p:cNvSpPr txBox="1">
            <a:spLocks noChangeArrowheads="1"/>
          </p:cNvSpPr>
          <p:nvPr/>
        </p:nvSpPr>
        <p:spPr bwMode="auto">
          <a:xfrm>
            <a:off x="2339975" y="2532063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WRF-NMM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2" name="Text Box 75"/>
          <p:cNvSpPr txBox="1">
            <a:spLocks noChangeArrowheads="1"/>
          </p:cNvSpPr>
          <p:nvPr/>
        </p:nvSpPr>
        <p:spPr bwMode="auto">
          <a:xfrm>
            <a:off x="2339975" y="368458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HBV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3" name="Text Box 90"/>
          <p:cNvSpPr txBox="1">
            <a:spLocks noChangeArrowheads="1"/>
          </p:cNvSpPr>
          <p:nvPr/>
        </p:nvSpPr>
        <p:spPr bwMode="auto">
          <a:xfrm>
            <a:off x="5795963" y="4835525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SOBEK-FLOW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4" name="Text Box 91"/>
          <p:cNvSpPr txBox="1">
            <a:spLocks noChangeArrowheads="1"/>
          </p:cNvSpPr>
          <p:nvPr/>
        </p:nvSpPr>
        <p:spPr bwMode="auto">
          <a:xfrm>
            <a:off x="7524750" y="4835525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 Delft3D-FLOW</a:t>
            </a:r>
          </a:p>
          <a:p>
            <a:pPr eaLnBrk="1" hangingPunct="1"/>
            <a:endParaRPr lang="en-GB" altLang="en-US" sz="900">
              <a:solidFill>
                <a:srgbClr val="424E7B"/>
              </a:solidFill>
              <a:latin typeface="Verdana" pitchFamily="34" charset="0"/>
            </a:endParaRPr>
          </a:p>
        </p:txBody>
      </p:sp>
      <p:sp>
        <p:nvSpPr>
          <p:cNvPr id="10275" name="Text Box 98"/>
          <p:cNvSpPr txBox="1">
            <a:spLocks noChangeArrowheads="1"/>
          </p:cNvSpPr>
          <p:nvPr/>
        </p:nvSpPr>
        <p:spPr bwMode="auto">
          <a:xfrm>
            <a:off x="2339975" y="4835525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TELEMAC-2D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6" name="Text Box 99"/>
          <p:cNvSpPr txBox="1">
            <a:spLocks noChangeArrowheads="1"/>
          </p:cNvSpPr>
          <p:nvPr/>
        </p:nvSpPr>
        <p:spPr bwMode="auto">
          <a:xfrm>
            <a:off x="2413000" y="5629275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77" name="Text Box 100"/>
          <p:cNvSpPr txBox="1">
            <a:spLocks noChangeArrowheads="1"/>
          </p:cNvSpPr>
          <p:nvPr/>
        </p:nvSpPr>
        <p:spPr bwMode="auto">
          <a:xfrm>
            <a:off x="2339975" y="6132513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Property Damage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8" name="Text Box 112"/>
          <p:cNvSpPr txBox="1">
            <a:spLocks noChangeArrowheads="1"/>
          </p:cNvSpPr>
          <p:nvPr/>
        </p:nvSpPr>
        <p:spPr bwMode="auto">
          <a:xfrm>
            <a:off x="7524750" y="2532063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accent1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900">
              <a:latin typeface="Verdana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Measured Rainfall</a:t>
            </a:r>
          </a:p>
          <a:p>
            <a:pPr eaLnBrk="1" hangingPunct="1"/>
            <a:endParaRPr lang="en-GB" altLang="en-US" sz="900">
              <a:solidFill>
                <a:srgbClr val="424E7B"/>
              </a:solidFill>
              <a:latin typeface="Verdana" pitchFamily="34" charset="0"/>
            </a:endParaRPr>
          </a:p>
        </p:txBody>
      </p:sp>
      <p:sp>
        <p:nvSpPr>
          <p:cNvPr id="10279" name="Text Box 113"/>
          <p:cNvSpPr txBox="1">
            <a:spLocks noChangeArrowheads="1"/>
          </p:cNvSpPr>
          <p:nvPr/>
        </p:nvSpPr>
        <p:spPr bwMode="auto">
          <a:xfrm>
            <a:off x="2413000" y="3252788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80" name="Text Box 114"/>
          <p:cNvSpPr txBox="1">
            <a:spLocks noChangeArrowheads="1"/>
          </p:cNvSpPr>
          <p:nvPr/>
        </p:nvSpPr>
        <p:spPr bwMode="auto">
          <a:xfrm>
            <a:off x="7524750" y="368458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RIBS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81" name="Text Box 115"/>
          <p:cNvSpPr txBox="1">
            <a:spLocks noChangeArrowheads="1"/>
          </p:cNvSpPr>
          <p:nvPr/>
        </p:nvSpPr>
        <p:spPr bwMode="auto">
          <a:xfrm>
            <a:off x="2413000" y="440531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82" name="Text Box 116"/>
          <p:cNvSpPr txBox="1">
            <a:spLocks noChangeArrowheads="1"/>
          </p:cNvSpPr>
          <p:nvPr/>
        </p:nvSpPr>
        <p:spPr bwMode="auto">
          <a:xfrm>
            <a:off x="4933950" y="440531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2" name="Ovale 1"/>
          <p:cNvSpPr/>
          <p:nvPr/>
        </p:nvSpPr>
        <p:spPr>
          <a:xfrm>
            <a:off x="2160588" y="1238251"/>
            <a:ext cx="1512887" cy="788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6" name="Rettangolo 55"/>
          <p:cNvSpPr/>
          <p:nvPr/>
        </p:nvSpPr>
        <p:spPr>
          <a:xfrm>
            <a:off x="1223963" y="809625"/>
            <a:ext cx="936625" cy="3159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dirty="0"/>
              <a:t>WPS</a:t>
            </a:r>
            <a:endParaRPr lang="en-US" dirty="0"/>
          </a:p>
        </p:txBody>
      </p:sp>
      <p:cxnSp>
        <p:nvCxnSpPr>
          <p:cNvPr id="57" name="Connettore 4 56"/>
          <p:cNvCxnSpPr>
            <a:stCxn id="56" idx="3"/>
            <a:endCxn id="2" idx="0"/>
          </p:cNvCxnSpPr>
          <p:nvPr/>
        </p:nvCxnSpPr>
        <p:spPr>
          <a:xfrm>
            <a:off x="2160588" y="967582"/>
            <a:ext cx="756444" cy="270669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9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5" y="404664"/>
            <a:ext cx="7686675" cy="60102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364180" y="1844824"/>
            <a:ext cx="1584176" cy="50405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1205805" y="3861048"/>
            <a:ext cx="1584176" cy="136815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3364180" y="2564904"/>
            <a:ext cx="1584176" cy="504056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2454692" y="2224333"/>
            <a:ext cx="53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reccia circolare a sinistra 7"/>
          <p:cNvSpPr/>
          <p:nvPr/>
        </p:nvSpPr>
        <p:spPr>
          <a:xfrm>
            <a:off x="5049142" y="1196752"/>
            <a:ext cx="819002" cy="1396913"/>
          </a:xfrm>
          <a:prstGeom prst="curvedLeftArrow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508104" y="2708920"/>
            <a:ext cx="1584176" cy="82809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a sinistra 9"/>
          <p:cNvSpPr/>
          <p:nvPr/>
        </p:nvSpPr>
        <p:spPr>
          <a:xfrm rot="2534383">
            <a:off x="5071303" y="2657785"/>
            <a:ext cx="510287" cy="252028"/>
          </a:xfrm>
          <a:prstGeom prst="leftArrow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00" y="648000"/>
            <a:ext cx="2190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7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 txBox="1">
            <a:spLocks noGrp="1" noChangeArrowheads="1"/>
          </p:cNvSpPr>
          <p:nvPr/>
        </p:nvSpPr>
        <p:spPr bwMode="auto">
          <a:xfrm>
            <a:off x="8675688" y="6245225"/>
            <a:ext cx="4333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144CC8D-63E4-4CB9-A055-39F0DFCA5878}" type="slidenum">
              <a:rPr lang="en-US" altLang="en-US" sz="1400"/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2338388" y="1379538"/>
            <a:ext cx="5810250" cy="5505450"/>
            <a:chOff x="1111" y="663"/>
            <a:chExt cx="3660" cy="3468"/>
          </a:xfrm>
        </p:grpSpPr>
        <p:pic>
          <p:nvPicPr>
            <p:cNvPr id="10295" name="Picture 5" descr="DRIHM Modelling Structure v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663"/>
              <a:ext cx="3660" cy="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6" name="Oval 6"/>
            <p:cNvSpPr>
              <a:spLocks noChangeArrowheads="1"/>
            </p:cNvSpPr>
            <p:nvPr/>
          </p:nvSpPr>
          <p:spPr bwMode="auto">
            <a:xfrm>
              <a:off x="2744" y="1026"/>
              <a:ext cx="227" cy="181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7200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409825" y="1379538"/>
            <a:ext cx="5832475" cy="5472112"/>
          </a:xfrm>
          <a:prstGeom prst="rect">
            <a:avLst/>
          </a:prstGeom>
          <a:solidFill>
            <a:schemeClr val="bg1">
              <a:alpha val="74901"/>
            </a:schemeClr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7200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692275" y="3179763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7453313" y="3252788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692275" y="2027238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7453313" y="2100263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1692275" y="4332288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7453313" y="4405313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1692275" y="5556250"/>
            <a:ext cx="7129463" cy="288925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4933950" y="5629275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7453313" y="5629275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Probability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1116013" y="1379538"/>
            <a:ext cx="1152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“Large” Scale</a:t>
            </a:r>
          </a:p>
          <a:p>
            <a:pPr algn="l" eaLnBrk="1" hangingPunct="1"/>
            <a:r>
              <a:rPr lang="en-GB" altLang="en-US" sz="1200" b="1"/>
              <a:t>Meteorological</a:t>
            </a:r>
          </a:p>
        </p:txBody>
      </p:sp>
      <p:sp>
        <p:nvSpPr>
          <p:cNvPr id="10256" name="Text Box 18"/>
          <p:cNvSpPr txBox="1">
            <a:spLocks noChangeArrowheads="1"/>
          </p:cNvSpPr>
          <p:nvPr/>
        </p:nvSpPr>
        <p:spPr bwMode="auto">
          <a:xfrm>
            <a:off x="1116013" y="2532063"/>
            <a:ext cx="11525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“Small” Scale</a:t>
            </a:r>
          </a:p>
          <a:p>
            <a:pPr algn="l" eaLnBrk="1" hangingPunct="1"/>
            <a:r>
              <a:rPr lang="en-GB" altLang="en-US" sz="1200" b="1"/>
              <a:t>Meteorological</a:t>
            </a:r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1116013" y="6132513"/>
            <a:ext cx="11525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Impact</a:t>
            </a:r>
          </a:p>
        </p:txBody>
      </p:sp>
      <p:sp>
        <p:nvSpPr>
          <p:cNvPr id="10258" name="Text Box 20"/>
          <p:cNvSpPr txBox="1">
            <a:spLocks noChangeArrowheads="1"/>
          </p:cNvSpPr>
          <p:nvPr/>
        </p:nvSpPr>
        <p:spPr bwMode="auto">
          <a:xfrm>
            <a:off x="1116013" y="4835525"/>
            <a:ext cx="1152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Hydraulic</a:t>
            </a:r>
          </a:p>
        </p:txBody>
      </p:sp>
      <p:sp>
        <p:nvSpPr>
          <p:cNvPr id="10259" name="Text Box 21"/>
          <p:cNvSpPr txBox="1">
            <a:spLocks noChangeArrowheads="1"/>
          </p:cNvSpPr>
          <p:nvPr/>
        </p:nvSpPr>
        <p:spPr bwMode="auto">
          <a:xfrm>
            <a:off x="1116013" y="3684588"/>
            <a:ext cx="11525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en-US" sz="1200" b="1"/>
              <a:t>Hydrologic</a:t>
            </a:r>
          </a:p>
        </p:txBody>
      </p:sp>
      <p:sp>
        <p:nvSpPr>
          <p:cNvPr id="10260" name="Text Box 40"/>
          <p:cNvSpPr txBox="1">
            <a:spLocks noChangeArrowheads="1"/>
          </p:cNvSpPr>
          <p:nvPr/>
        </p:nvSpPr>
        <p:spPr bwMode="auto">
          <a:xfrm>
            <a:off x="5795963" y="368458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DRiFt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1" name="Text Box 41"/>
          <p:cNvSpPr txBox="1">
            <a:spLocks noChangeArrowheads="1"/>
          </p:cNvSpPr>
          <p:nvPr/>
        </p:nvSpPr>
        <p:spPr bwMode="auto">
          <a:xfrm>
            <a:off x="4932363" y="3251200"/>
            <a:ext cx="1008062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10262" name="Text Box 42"/>
          <p:cNvSpPr txBox="1">
            <a:spLocks noChangeArrowheads="1"/>
          </p:cNvSpPr>
          <p:nvPr/>
        </p:nvSpPr>
        <p:spPr bwMode="auto">
          <a:xfrm>
            <a:off x="4068763" y="2532063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RainFARM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3" name="Text Box 43"/>
          <p:cNvSpPr txBox="1">
            <a:spLocks noChangeArrowheads="1"/>
          </p:cNvSpPr>
          <p:nvPr/>
        </p:nvSpPr>
        <p:spPr bwMode="auto">
          <a:xfrm>
            <a:off x="4068763" y="137953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COSMO-Model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4" name="Text Box 45"/>
          <p:cNvSpPr txBox="1">
            <a:spLocks noChangeArrowheads="1"/>
          </p:cNvSpPr>
          <p:nvPr/>
        </p:nvSpPr>
        <p:spPr bwMode="auto">
          <a:xfrm>
            <a:off x="5795963" y="137953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Arome EPS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5" name="Text Box 51"/>
          <p:cNvSpPr txBox="1">
            <a:spLocks noChangeArrowheads="1"/>
          </p:cNvSpPr>
          <p:nvPr/>
        </p:nvSpPr>
        <p:spPr bwMode="auto">
          <a:xfrm>
            <a:off x="4933950" y="210026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10266" name="Text Box 52"/>
          <p:cNvSpPr txBox="1">
            <a:spLocks noChangeArrowheads="1"/>
          </p:cNvSpPr>
          <p:nvPr/>
        </p:nvSpPr>
        <p:spPr bwMode="auto">
          <a:xfrm>
            <a:off x="7524750" y="137953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Meso-NH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7" name="Text Box 65"/>
          <p:cNvSpPr txBox="1">
            <a:spLocks noChangeArrowheads="1"/>
          </p:cNvSpPr>
          <p:nvPr/>
        </p:nvSpPr>
        <p:spPr bwMode="auto">
          <a:xfrm>
            <a:off x="2339975" y="137953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WRF-NMM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68" name="Text Box 66"/>
          <p:cNvSpPr txBox="1">
            <a:spLocks noChangeArrowheads="1"/>
          </p:cNvSpPr>
          <p:nvPr/>
        </p:nvSpPr>
        <p:spPr bwMode="auto">
          <a:xfrm>
            <a:off x="2413000" y="210026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69" name="Text Box 67"/>
          <p:cNvSpPr txBox="1">
            <a:spLocks noChangeArrowheads="1"/>
          </p:cNvSpPr>
          <p:nvPr/>
        </p:nvSpPr>
        <p:spPr bwMode="auto">
          <a:xfrm>
            <a:off x="4068763" y="3684588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HYPROM 2D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0" name="Text Box 68"/>
          <p:cNvSpPr txBox="1">
            <a:spLocks noChangeArrowheads="1"/>
          </p:cNvSpPr>
          <p:nvPr/>
        </p:nvSpPr>
        <p:spPr bwMode="auto">
          <a:xfrm>
            <a:off x="4068763" y="4835525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HYPROM 1D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1" name="Text Box 74"/>
          <p:cNvSpPr txBox="1">
            <a:spLocks noChangeArrowheads="1"/>
          </p:cNvSpPr>
          <p:nvPr/>
        </p:nvSpPr>
        <p:spPr bwMode="auto">
          <a:xfrm>
            <a:off x="2339975" y="2532063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WRF-NMM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2" name="Text Box 75"/>
          <p:cNvSpPr txBox="1">
            <a:spLocks noChangeArrowheads="1"/>
          </p:cNvSpPr>
          <p:nvPr/>
        </p:nvSpPr>
        <p:spPr bwMode="auto">
          <a:xfrm>
            <a:off x="2339975" y="368458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HBV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3" name="Text Box 90"/>
          <p:cNvSpPr txBox="1">
            <a:spLocks noChangeArrowheads="1"/>
          </p:cNvSpPr>
          <p:nvPr/>
        </p:nvSpPr>
        <p:spPr bwMode="auto">
          <a:xfrm>
            <a:off x="5795963" y="4835525"/>
            <a:ext cx="1223962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SOBEK-FLOW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4" name="Text Box 91"/>
          <p:cNvSpPr txBox="1">
            <a:spLocks noChangeArrowheads="1"/>
          </p:cNvSpPr>
          <p:nvPr/>
        </p:nvSpPr>
        <p:spPr bwMode="auto">
          <a:xfrm>
            <a:off x="7524750" y="4835525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 Delft3D-FLOW</a:t>
            </a:r>
          </a:p>
          <a:p>
            <a:pPr eaLnBrk="1" hangingPunct="1"/>
            <a:endParaRPr lang="en-GB" altLang="en-US" sz="900">
              <a:solidFill>
                <a:srgbClr val="424E7B"/>
              </a:solidFill>
              <a:latin typeface="Verdana" pitchFamily="34" charset="0"/>
            </a:endParaRPr>
          </a:p>
        </p:txBody>
      </p:sp>
      <p:sp>
        <p:nvSpPr>
          <p:cNvPr id="10275" name="Text Box 98"/>
          <p:cNvSpPr txBox="1">
            <a:spLocks noChangeArrowheads="1"/>
          </p:cNvSpPr>
          <p:nvPr/>
        </p:nvSpPr>
        <p:spPr bwMode="auto">
          <a:xfrm>
            <a:off x="2339975" y="4835525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TELEMAC-2D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6" name="Text Box 99"/>
          <p:cNvSpPr txBox="1">
            <a:spLocks noChangeArrowheads="1"/>
          </p:cNvSpPr>
          <p:nvPr/>
        </p:nvSpPr>
        <p:spPr bwMode="auto">
          <a:xfrm>
            <a:off x="2413000" y="5629275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77" name="Text Box 100"/>
          <p:cNvSpPr txBox="1">
            <a:spLocks noChangeArrowheads="1"/>
          </p:cNvSpPr>
          <p:nvPr/>
        </p:nvSpPr>
        <p:spPr bwMode="auto">
          <a:xfrm>
            <a:off x="2339975" y="6132513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Property Damage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78" name="Text Box 112"/>
          <p:cNvSpPr txBox="1">
            <a:spLocks noChangeArrowheads="1"/>
          </p:cNvSpPr>
          <p:nvPr/>
        </p:nvSpPr>
        <p:spPr bwMode="auto">
          <a:xfrm>
            <a:off x="7524750" y="2532063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chemeClr val="accent1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900">
              <a:latin typeface="Verdana" pitchFamily="34" charset="0"/>
            </a:endParaRPr>
          </a:p>
          <a:p>
            <a:pPr eaLnBrk="1" hangingPunct="1"/>
            <a:r>
              <a:rPr lang="en-GB" altLang="en-US" sz="900">
                <a:latin typeface="Verdana" pitchFamily="34" charset="0"/>
              </a:rPr>
              <a:t>Measured Rainfall</a:t>
            </a:r>
          </a:p>
          <a:p>
            <a:pPr eaLnBrk="1" hangingPunct="1"/>
            <a:endParaRPr lang="en-GB" altLang="en-US" sz="900">
              <a:solidFill>
                <a:srgbClr val="424E7B"/>
              </a:solidFill>
              <a:latin typeface="Verdana" pitchFamily="34" charset="0"/>
            </a:endParaRPr>
          </a:p>
        </p:txBody>
      </p:sp>
      <p:sp>
        <p:nvSpPr>
          <p:cNvPr id="10279" name="Text Box 113"/>
          <p:cNvSpPr txBox="1">
            <a:spLocks noChangeArrowheads="1"/>
          </p:cNvSpPr>
          <p:nvPr/>
        </p:nvSpPr>
        <p:spPr bwMode="auto">
          <a:xfrm>
            <a:off x="2413000" y="3252788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80" name="Text Box 114"/>
          <p:cNvSpPr txBox="1">
            <a:spLocks noChangeArrowheads="1"/>
          </p:cNvSpPr>
          <p:nvPr/>
        </p:nvSpPr>
        <p:spPr bwMode="auto">
          <a:xfrm>
            <a:off x="7524750" y="3684588"/>
            <a:ext cx="1223963" cy="415925"/>
          </a:xfrm>
          <a:prstGeom prst="rect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FFFF00"/>
              </a:gs>
            </a:gsLst>
            <a:lin ang="5400000" scaled="1"/>
          </a:gra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GB" altLang="en-US" sz="900" b="1">
              <a:solidFill>
                <a:srgbClr val="424E7B"/>
              </a:solidFill>
              <a:latin typeface="Arial Narrow" pitchFamily="34" charset="0"/>
            </a:endParaRPr>
          </a:p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>
                <a:latin typeface="Verdana" pitchFamily="34" charset="0"/>
              </a:rPr>
              <a:t>RIBS</a:t>
            </a:r>
          </a:p>
          <a:p>
            <a:pPr eaLnBrk="1" hangingPunct="1"/>
            <a:endParaRPr lang="en-GB" altLang="en-US" sz="900">
              <a:latin typeface="Verdana" pitchFamily="34" charset="0"/>
            </a:endParaRPr>
          </a:p>
        </p:txBody>
      </p:sp>
      <p:sp>
        <p:nvSpPr>
          <p:cNvPr id="10281" name="Text Box 115"/>
          <p:cNvSpPr txBox="1">
            <a:spLocks noChangeArrowheads="1"/>
          </p:cNvSpPr>
          <p:nvPr/>
        </p:nvSpPr>
        <p:spPr bwMode="auto">
          <a:xfrm>
            <a:off x="2413000" y="440531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424E7B"/>
                </a:solidFill>
                <a:latin typeface="Verdana" pitchFamily="34" charset="0"/>
              </a:rPr>
              <a:t> </a:t>
            </a:r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Deterministic</a:t>
            </a:r>
          </a:p>
        </p:txBody>
      </p:sp>
      <p:sp>
        <p:nvSpPr>
          <p:cNvPr id="10282" name="Text Box 116"/>
          <p:cNvSpPr txBox="1">
            <a:spLocks noChangeArrowheads="1"/>
          </p:cNvSpPr>
          <p:nvPr/>
        </p:nvSpPr>
        <p:spPr bwMode="auto">
          <a:xfrm>
            <a:off x="4933950" y="4405313"/>
            <a:ext cx="1008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900" b="1">
                <a:solidFill>
                  <a:schemeClr val="bg1"/>
                </a:solidFill>
                <a:latin typeface="Verdana" pitchFamily="34" charset="0"/>
              </a:rPr>
              <a:t>Ensemble</a:t>
            </a:r>
          </a:p>
        </p:txBody>
      </p:sp>
      <p:sp>
        <p:nvSpPr>
          <p:cNvPr id="2" name="Ovale 1"/>
          <p:cNvSpPr/>
          <p:nvPr/>
        </p:nvSpPr>
        <p:spPr>
          <a:xfrm>
            <a:off x="2160588" y="1238250"/>
            <a:ext cx="1512887" cy="1077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2449513" y="1885950"/>
            <a:ext cx="935037" cy="3159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dirty="0"/>
              <a:t>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3881</TotalTime>
  <Words>691</Words>
  <Application>Microsoft Office PowerPoint</Application>
  <PresentationFormat>Presentazione su schermo (4:3)</PresentationFormat>
  <Paragraphs>307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Default Design</vt:lpstr>
      <vt:lpstr>Second Annual Review  Demonstration - Part 3:  An overview of the DRIHM portal</vt:lpstr>
      <vt:lpstr>DDCI Ideal Architecture</vt:lpstr>
      <vt:lpstr>Presentazione standard di PowerPoint</vt:lpstr>
      <vt:lpstr>The considered Model Chain</vt:lpstr>
      <vt:lpstr>The Preprocessing of  Meteorological Input data</vt:lpstr>
      <vt:lpstr>Presentazione standard di PowerPoint</vt:lpstr>
      <vt:lpstr>The considered Model Chain</vt:lpstr>
      <vt:lpstr>Presentazione standard di PowerPoint</vt:lpstr>
      <vt:lpstr>Presentazione standard di PowerPoint</vt:lpstr>
      <vt:lpstr>Presentazione standard di PowerPoint</vt:lpstr>
      <vt:lpstr>The considered Model Chain</vt:lpstr>
      <vt:lpstr>Presentazione standard di PowerPoint</vt:lpstr>
      <vt:lpstr>Presentazione standard di PowerPoint</vt:lpstr>
      <vt:lpstr>Another possibility: Cb-TRAM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Antonio Parodi</dc:creator>
  <cp:lastModifiedBy>Daniele</cp:lastModifiedBy>
  <cp:revision>184</cp:revision>
  <dcterms:created xsi:type="dcterms:W3CDTF">2010-08-10T13:05:24Z</dcterms:created>
  <dcterms:modified xsi:type="dcterms:W3CDTF">2013-10-21T12:06:56Z</dcterms:modified>
</cp:coreProperties>
</file>