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687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37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97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8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496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31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21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18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74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02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2E8F3-3A3D-4F8D-BF2A-B03AF2B707EF}" type="datetimeFigureOut">
              <a:rPr lang="es-ES" smtClean="0"/>
              <a:t>20/11/2013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A9DF0-3056-4741-AE99-8D2E3D4C2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26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IBERGRID as RC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Total Capacity:</a:t>
            </a:r>
          </a:p>
          <a:p>
            <a:pPr marL="457200" lvl="1" indent="0">
              <a:buNone/>
            </a:pPr>
            <a:r>
              <a:rPr lang="en-US" sz="2600" dirty="0" smtClean="0"/>
              <a:t> &gt; 10k-20K cores, &gt; 3 Petabytes </a:t>
            </a:r>
          </a:p>
          <a:p>
            <a:r>
              <a:rPr lang="en-US" sz="3000" dirty="0" smtClean="0"/>
              <a:t>Evolving to cloud </a:t>
            </a:r>
            <a:r>
              <a:rPr lang="en-US" sz="2600" dirty="0" smtClean="0"/>
              <a:t>(conditioned by WLCG in some cases)</a:t>
            </a:r>
            <a:endParaRPr lang="en-US" sz="3000" dirty="0" smtClean="0"/>
          </a:p>
          <a:p>
            <a:r>
              <a:rPr lang="en-US" sz="3000" dirty="0" smtClean="0"/>
              <a:t>Capacity may substantially increase next year </a:t>
            </a:r>
          </a:p>
          <a:p>
            <a:pPr lvl="1"/>
            <a:r>
              <a:rPr lang="en-US" sz="2600" dirty="0" smtClean="0"/>
              <a:t>if structural funds are finally committed</a:t>
            </a:r>
          </a:p>
          <a:p>
            <a:r>
              <a:rPr lang="en-US" sz="3000" dirty="0" smtClean="0"/>
              <a:t>Business model</a:t>
            </a:r>
          </a:p>
          <a:p>
            <a:pPr lvl="1"/>
            <a:r>
              <a:rPr lang="en-US" sz="2600" dirty="0" smtClean="0"/>
              <a:t>open/free to research project</a:t>
            </a:r>
          </a:p>
          <a:p>
            <a:pPr lvl="1"/>
            <a:r>
              <a:rPr lang="en-US" sz="2600" dirty="0" smtClean="0"/>
              <a:t>condition: infrastructure linked to origin of funding</a:t>
            </a:r>
          </a:p>
          <a:p>
            <a:pPr lvl="1"/>
            <a:r>
              <a:rPr lang="en-US" sz="2600" dirty="0" smtClean="0"/>
              <a:t>pay per service ok. </a:t>
            </a:r>
          </a:p>
          <a:p>
            <a:r>
              <a:rPr lang="en-US" sz="3000" dirty="0" smtClean="0"/>
              <a:t>Initiatives: </a:t>
            </a:r>
          </a:p>
          <a:p>
            <a:pPr lvl="1"/>
            <a:r>
              <a:rPr lang="en-US" sz="2600" dirty="0" smtClean="0"/>
              <a:t>HEP + </a:t>
            </a:r>
            <a:r>
              <a:rPr lang="en-US" sz="2600" dirty="0" err="1" smtClean="0"/>
              <a:t>Astroparticle</a:t>
            </a:r>
            <a:endParaRPr lang="en-US" sz="2600" dirty="0" smtClean="0"/>
          </a:p>
          <a:p>
            <a:pPr lvl="1"/>
            <a:r>
              <a:rPr lang="en-US" sz="2600" dirty="0" smtClean="0"/>
              <a:t>Bio (</a:t>
            </a:r>
            <a:r>
              <a:rPr lang="en-US" sz="2600" dirty="0" err="1" smtClean="0"/>
              <a:t>inc.</a:t>
            </a:r>
            <a:r>
              <a:rPr lang="en-US" sz="2600" dirty="0" smtClean="0"/>
              <a:t> </a:t>
            </a:r>
            <a:r>
              <a:rPr lang="en-US" sz="2600" dirty="0" err="1" smtClean="0"/>
              <a:t>LifeWatch</a:t>
            </a:r>
            <a:r>
              <a:rPr lang="en-US" sz="2600" dirty="0" smtClean="0"/>
              <a:t> (ESFRI), collaboration with Brazil)</a:t>
            </a:r>
          </a:p>
          <a:p>
            <a:pPr lvl="1"/>
            <a:r>
              <a:rPr lang="en-US" sz="2600" dirty="0" smtClean="0"/>
              <a:t>projects with SME</a:t>
            </a:r>
          </a:p>
          <a:p>
            <a:pPr lvl="1"/>
            <a:r>
              <a:rPr lang="en-US" sz="2600" dirty="0" smtClean="0"/>
              <a:t>ICT + potentially FET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7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NGI-INGRID-PT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33600" y="129540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computing</a:t>
            </a:r>
            <a:r>
              <a:rPr lang="es-ES" dirty="0" smtClean="0"/>
              <a:t>: 2900HS06,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storage</a:t>
            </a:r>
            <a:r>
              <a:rPr lang="es-ES" dirty="0" smtClean="0"/>
              <a:t>: 10TB, </a:t>
            </a:r>
          </a:p>
          <a:p>
            <a:endParaRPr lang="es-ES" dirty="0"/>
          </a:p>
          <a:p>
            <a:r>
              <a:rPr lang="es-ES" dirty="0" smtClean="0"/>
              <a:t>Cloud </a:t>
            </a:r>
            <a:r>
              <a:rPr lang="es-ES" dirty="0" err="1" smtClean="0"/>
              <a:t>computing</a:t>
            </a:r>
            <a:r>
              <a:rPr lang="es-ES" dirty="0" smtClean="0"/>
              <a:t>: 128 </a:t>
            </a:r>
            <a:r>
              <a:rPr lang="es-ES" dirty="0" err="1" smtClean="0"/>
              <a:t>cores</a:t>
            </a:r>
            <a:r>
              <a:rPr lang="es-ES" dirty="0" smtClean="0"/>
              <a:t>, Cloud </a:t>
            </a:r>
            <a:r>
              <a:rPr lang="es-ES" dirty="0" err="1" smtClean="0"/>
              <a:t>storage</a:t>
            </a:r>
            <a:r>
              <a:rPr lang="es-ES" dirty="0" smtClean="0"/>
              <a:t>: 10TB	 </a:t>
            </a:r>
          </a:p>
          <a:p>
            <a:endParaRPr lang="es-ES" dirty="0"/>
          </a:p>
          <a:p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capacity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secured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upgrade</a:t>
            </a:r>
            <a:r>
              <a:rPr lang="es-ES" dirty="0" smtClean="0"/>
              <a:t> </a:t>
            </a:r>
            <a:r>
              <a:rPr lang="es-ES" dirty="0" err="1" smtClean="0"/>
              <a:t>expected</a:t>
            </a:r>
            <a:r>
              <a:rPr lang="es-ES" dirty="0" smtClean="0"/>
              <a:t> in 2014	 </a:t>
            </a:r>
          </a:p>
          <a:p>
            <a:endParaRPr lang="es-ES" dirty="0"/>
          </a:p>
          <a:p>
            <a:r>
              <a:rPr lang="es-ES" dirty="0" smtClean="0"/>
              <a:t>Free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projects</a:t>
            </a:r>
            <a:r>
              <a:rPr lang="es-ES" dirty="0" smtClean="0"/>
              <a:t> of 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interest</a:t>
            </a:r>
            <a:r>
              <a:rPr lang="es-ES" dirty="0" smtClean="0"/>
              <a:t> and </a:t>
            </a:r>
            <a:r>
              <a:rPr lang="es-ES" dirty="0" err="1" smtClean="0"/>
              <a:t>Pay</a:t>
            </a:r>
            <a:r>
              <a:rPr lang="es-ES" dirty="0" smtClean="0"/>
              <a:t> per use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others</a:t>
            </a:r>
            <a:r>
              <a:rPr lang="es-ES" dirty="0" smtClean="0"/>
              <a:t>	 </a:t>
            </a:r>
          </a:p>
          <a:p>
            <a:endParaRPr lang="es-ES" dirty="0"/>
          </a:p>
          <a:p>
            <a:r>
              <a:rPr lang="es-ES" dirty="0" err="1" smtClean="0"/>
              <a:t>Virtualization</a:t>
            </a:r>
            <a:r>
              <a:rPr lang="es-ES" dirty="0" smtClean="0"/>
              <a:t>, HPC, </a:t>
            </a:r>
            <a:r>
              <a:rPr lang="es-ES" dirty="0" err="1" smtClean="0"/>
              <a:t>services</a:t>
            </a:r>
            <a:r>
              <a:rPr lang="es-ES" dirty="0" smtClean="0"/>
              <a:t> </a:t>
            </a:r>
            <a:r>
              <a:rPr lang="es-ES" dirty="0" err="1" smtClean="0"/>
              <a:t>high-availability</a:t>
            </a:r>
            <a:r>
              <a:rPr lang="es-ES" dirty="0" smtClean="0"/>
              <a:t>,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core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, </a:t>
            </a:r>
            <a:r>
              <a:rPr lang="es-ES" dirty="0" err="1" smtClean="0"/>
              <a:t>monitoring</a:t>
            </a:r>
            <a:r>
              <a:rPr lang="es-ES" dirty="0" smtClean="0"/>
              <a:t>, </a:t>
            </a:r>
            <a:r>
              <a:rPr lang="es-ES" dirty="0" err="1" smtClean="0"/>
              <a:t>application</a:t>
            </a:r>
            <a:r>
              <a:rPr lang="es-ES" dirty="0" smtClean="0"/>
              <a:t> </a:t>
            </a:r>
            <a:r>
              <a:rPr lang="es-ES" dirty="0" err="1" smtClean="0"/>
              <a:t>porting</a:t>
            </a:r>
            <a:r>
              <a:rPr lang="es-ES" dirty="0" smtClean="0"/>
              <a:t>, </a:t>
            </a:r>
            <a:r>
              <a:rPr lang="es-ES" dirty="0" err="1" smtClean="0"/>
              <a:t>parallel</a:t>
            </a:r>
            <a:r>
              <a:rPr lang="es-ES" dirty="0" smtClean="0"/>
              <a:t> </a:t>
            </a:r>
            <a:r>
              <a:rPr lang="es-ES" dirty="0" err="1" smtClean="0"/>
              <a:t>computing</a:t>
            </a:r>
            <a:r>
              <a:rPr lang="es-ES" dirty="0" smtClean="0"/>
              <a:t>, </a:t>
            </a:r>
            <a:r>
              <a:rPr lang="es-ES" dirty="0" err="1" smtClean="0"/>
              <a:t>Infiniband</a:t>
            </a:r>
            <a:r>
              <a:rPr lang="es-ES" dirty="0" smtClean="0"/>
              <a:t>, Lustre, </a:t>
            </a:r>
            <a:r>
              <a:rPr lang="es-ES" dirty="0" err="1" smtClean="0"/>
              <a:t>Networking</a:t>
            </a:r>
            <a:r>
              <a:rPr lang="es-ES" dirty="0" smtClean="0"/>
              <a:t>, X.509,	 </a:t>
            </a:r>
          </a:p>
          <a:p>
            <a:endParaRPr lang="es-ES" dirty="0"/>
          </a:p>
          <a:p>
            <a:r>
              <a:rPr lang="es-ES" dirty="0" smtClean="0"/>
              <a:t>Civil </a:t>
            </a:r>
            <a:r>
              <a:rPr lang="es-ES" dirty="0" err="1" smtClean="0"/>
              <a:t>engineering</a:t>
            </a:r>
            <a:r>
              <a:rPr lang="es-ES" dirty="0" smtClean="0"/>
              <a:t>, </a:t>
            </a:r>
            <a:r>
              <a:rPr lang="es-ES" dirty="0" err="1" smtClean="0"/>
              <a:t>life</a:t>
            </a:r>
            <a:r>
              <a:rPr lang="es-ES" dirty="0" smtClean="0"/>
              <a:t> </a:t>
            </a:r>
            <a:r>
              <a:rPr lang="es-ES" dirty="0" err="1" smtClean="0"/>
              <a:t>sciences</a:t>
            </a:r>
            <a:r>
              <a:rPr lang="es-ES" dirty="0" smtClean="0"/>
              <a:t>, ICT, </a:t>
            </a:r>
            <a:r>
              <a:rPr lang="es-ES" dirty="0" err="1" smtClean="0"/>
              <a:t>astroparticles</a:t>
            </a:r>
            <a:r>
              <a:rPr lang="es-ES" dirty="0" smtClean="0"/>
              <a:t>, </a:t>
            </a:r>
            <a:r>
              <a:rPr lang="es-ES" dirty="0" err="1" smtClean="0"/>
              <a:t>high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 </a:t>
            </a:r>
            <a:r>
              <a:rPr lang="es-ES" dirty="0" err="1" smtClean="0"/>
              <a:t>physics</a:t>
            </a:r>
            <a:r>
              <a:rPr lang="es-ES" dirty="0" smtClean="0"/>
              <a:t>, </a:t>
            </a:r>
            <a:r>
              <a:rPr lang="es-ES" dirty="0" err="1" smtClean="0"/>
              <a:t>Portuguese</a:t>
            </a:r>
            <a:r>
              <a:rPr lang="es-ES" dirty="0" smtClean="0"/>
              <a:t>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Initiative</a:t>
            </a:r>
            <a:r>
              <a:rPr lang="es-ES" dirty="0" smtClean="0"/>
              <a:t>, IBERGRID, </a:t>
            </a:r>
            <a:r>
              <a:rPr lang="es-ES" dirty="0" err="1" smtClean="0"/>
              <a:t>LifeWatch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873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NGI-ES CSIC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33600" y="129540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storage</a:t>
            </a:r>
            <a:r>
              <a:rPr lang="es-ES" dirty="0" smtClean="0"/>
              <a:t>: ~2 PB,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computing</a:t>
            </a:r>
            <a:r>
              <a:rPr lang="es-ES" dirty="0" smtClean="0"/>
              <a:t>: ~4000 </a:t>
            </a:r>
            <a:r>
              <a:rPr lang="es-ES" dirty="0" err="1" smtClean="0"/>
              <a:t>cores</a:t>
            </a:r>
            <a:r>
              <a:rPr lang="es-ES" dirty="0" smtClean="0"/>
              <a:t>  </a:t>
            </a:r>
          </a:p>
          <a:p>
            <a:endParaRPr lang="es-ES" dirty="0"/>
          </a:p>
          <a:p>
            <a:r>
              <a:rPr lang="es-ES" dirty="0" smtClean="0"/>
              <a:t>Cloud </a:t>
            </a:r>
            <a:r>
              <a:rPr lang="es-ES" dirty="0" err="1" smtClean="0"/>
              <a:t>storage</a:t>
            </a:r>
            <a:r>
              <a:rPr lang="es-ES" dirty="0" smtClean="0"/>
              <a:t>: ~1 PB  Cloud </a:t>
            </a:r>
            <a:r>
              <a:rPr lang="es-ES" dirty="0" err="1" smtClean="0"/>
              <a:t>computing</a:t>
            </a:r>
            <a:r>
              <a:rPr lang="es-ES" dirty="0" smtClean="0"/>
              <a:t>: ~2000 </a:t>
            </a:r>
            <a:r>
              <a:rPr lang="es-ES" dirty="0" err="1" smtClean="0"/>
              <a:t>cores</a:t>
            </a:r>
            <a:r>
              <a:rPr lang="es-ES" dirty="0" smtClean="0"/>
              <a:t>	</a:t>
            </a:r>
          </a:p>
          <a:p>
            <a:endParaRPr lang="es-ES" dirty="0"/>
          </a:p>
          <a:p>
            <a:r>
              <a:rPr lang="es-ES" dirty="0" err="1" smtClean="0"/>
              <a:t>Resource</a:t>
            </a:r>
            <a:r>
              <a:rPr lang="es-ES" dirty="0" smtClean="0"/>
              <a:t> </a:t>
            </a:r>
            <a:r>
              <a:rPr lang="es-ES" dirty="0" err="1" smtClean="0"/>
              <a:t>allocation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VOs</a:t>
            </a:r>
            <a:r>
              <a:rPr lang="es-ES" dirty="0" smtClean="0"/>
              <a:t> /centers, 20% </a:t>
            </a:r>
            <a:r>
              <a:rPr lang="es-ES" dirty="0" err="1" smtClean="0"/>
              <a:t>resources</a:t>
            </a:r>
            <a:r>
              <a:rPr lang="es-ES" dirty="0" smtClean="0"/>
              <a:t> are open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projects</a:t>
            </a:r>
            <a:r>
              <a:rPr lang="es-ES" dirty="0" smtClean="0"/>
              <a:t> </a:t>
            </a:r>
            <a:r>
              <a:rPr lang="es-ES" dirty="0" err="1" smtClean="0"/>
              <a:t>agreed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NGI,</a:t>
            </a:r>
          </a:p>
          <a:p>
            <a:r>
              <a:rPr lang="es-ES" dirty="0" smtClean="0"/>
              <a:t> 10%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prioritized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pay</a:t>
            </a:r>
            <a:r>
              <a:rPr lang="es-ES" dirty="0" smtClean="0"/>
              <a:t> per use (at 0.05 euros/</a:t>
            </a:r>
            <a:r>
              <a:rPr lang="es-ES" dirty="0" err="1" smtClean="0"/>
              <a:t>core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"</a:t>
            </a:r>
            <a:r>
              <a:rPr lang="es-ES" dirty="0" err="1" smtClean="0"/>
              <a:t>external</a:t>
            </a:r>
            <a:r>
              <a:rPr lang="es-ES" dirty="0" smtClean="0"/>
              <a:t>" </a:t>
            </a:r>
            <a:r>
              <a:rPr lang="es-ES" dirty="0" err="1" smtClean="0"/>
              <a:t>users</a:t>
            </a:r>
            <a:endParaRPr lang="es-ES" dirty="0"/>
          </a:p>
          <a:p>
            <a:endParaRPr lang="es-ES" dirty="0" smtClean="0"/>
          </a:p>
          <a:p>
            <a:r>
              <a:rPr lang="es-ES" dirty="0" smtClean="0"/>
              <a:t>Cloud: </a:t>
            </a:r>
            <a:r>
              <a:rPr lang="es-ES" dirty="0" err="1" smtClean="0"/>
              <a:t>OpenStack</a:t>
            </a:r>
            <a:r>
              <a:rPr lang="es-ES" dirty="0" smtClean="0"/>
              <a:t>, VOMS, </a:t>
            </a:r>
            <a:r>
              <a:rPr lang="es-ES" dirty="0" err="1" smtClean="0"/>
              <a:t>Image</a:t>
            </a:r>
            <a:r>
              <a:rPr lang="es-ES" dirty="0" smtClean="0"/>
              <a:t> </a:t>
            </a:r>
            <a:r>
              <a:rPr lang="es-ES" dirty="0" err="1" smtClean="0"/>
              <a:t>Contextualization</a:t>
            </a:r>
            <a:r>
              <a:rPr lang="es-ES" dirty="0" smtClean="0"/>
              <a:t>, MPI/</a:t>
            </a:r>
            <a:r>
              <a:rPr lang="es-ES" dirty="0" err="1" smtClean="0"/>
              <a:t>parallel</a:t>
            </a:r>
            <a:r>
              <a:rPr lang="es-ES" dirty="0" smtClean="0"/>
              <a:t> </a:t>
            </a:r>
            <a:r>
              <a:rPr lang="es-ES" dirty="0" err="1" smtClean="0"/>
              <a:t>framework</a:t>
            </a:r>
            <a:r>
              <a:rPr lang="es-ES" dirty="0" smtClean="0"/>
              <a:t>, </a:t>
            </a:r>
            <a:r>
              <a:rPr lang="es-ES" dirty="0" err="1" smtClean="0"/>
              <a:t>Integration</a:t>
            </a:r>
            <a:r>
              <a:rPr lang="es-ES" dirty="0" smtClean="0"/>
              <a:t> of </a:t>
            </a:r>
            <a:r>
              <a:rPr lang="es-ES" dirty="0" err="1" smtClean="0"/>
              <a:t>supercomputing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, GPFS/HPC </a:t>
            </a:r>
            <a:r>
              <a:rPr lang="es-ES" dirty="0" err="1" smtClean="0"/>
              <a:t>storage</a:t>
            </a:r>
            <a:r>
              <a:rPr lang="es-ES" dirty="0" smtClean="0"/>
              <a:t>	 </a:t>
            </a:r>
          </a:p>
          <a:p>
            <a:endParaRPr lang="es-ES" dirty="0"/>
          </a:p>
          <a:p>
            <a:r>
              <a:rPr lang="es-ES" dirty="0" smtClean="0"/>
              <a:t>LHC-WLCG, LIFEWATCH, PLANCK, FET </a:t>
            </a:r>
            <a:r>
              <a:rPr lang="es-ES" dirty="0" err="1" smtClean="0"/>
              <a:t>projects</a:t>
            </a:r>
            <a:r>
              <a:rPr lang="es-ES" dirty="0" smtClean="0"/>
              <a:t>, ICT </a:t>
            </a:r>
            <a:r>
              <a:rPr lang="es-ES" dirty="0" err="1" smtClean="0"/>
              <a:t>projects</a:t>
            </a:r>
            <a:r>
              <a:rPr lang="es-ES" dirty="0" smtClean="0"/>
              <a:t>, </a:t>
            </a:r>
            <a:r>
              <a:rPr lang="es-ES" dirty="0" err="1" smtClean="0"/>
              <a:t>SMEs</a:t>
            </a:r>
            <a:r>
              <a:rPr lang="es-ES" dirty="0" smtClean="0"/>
              <a:t> </a:t>
            </a:r>
            <a:r>
              <a:rPr lang="es-ES" dirty="0" err="1" smtClean="0"/>
              <a:t>projects</a:t>
            </a:r>
            <a:r>
              <a:rPr lang="es-ES" dirty="0" smtClean="0"/>
              <a:t> (</a:t>
            </a:r>
            <a:r>
              <a:rPr lang="es-ES" dirty="0" err="1" smtClean="0"/>
              <a:t>modeling</a:t>
            </a:r>
            <a:r>
              <a:rPr lang="es-ES" dirty="0" smtClean="0"/>
              <a:t>, </a:t>
            </a:r>
            <a:r>
              <a:rPr lang="es-ES" dirty="0" err="1" smtClean="0"/>
              <a:t>parallel</a:t>
            </a:r>
            <a:r>
              <a:rPr lang="es-ES" dirty="0" smtClean="0"/>
              <a:t>)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5586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NGI-ES CESGA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33600" y="129540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storage</a:t>
            </a:r>
            <a:r>
              <a:rPr lang="es-ES" dirty="0" smtClean="0"/>
              <a:t>: ~100 TB,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computing</a:t>
            </a:r>
            <a:r>
              <a:rPr lang="es-ES" dirty="0" smtClean="0"/>
              <a:t>: ~720 </a:t>
            </a:r>
            <a:r>
              <a:rPr lang="es-ES" dirty="0" err="1" smtClean="0"/>
              <a:t>cores</a:t>
            </a:r>
            <a:r>
              <a:rPr lang="es-ES" dirty="0" smtClean="0"/>
              <a:t>, </a:t>
            </a:r>
          </a:p>
          <a:p>
            <a:endParaRPr lang="es-ES" dirty="0"/>
          </a:p>
          <a:p>
            <a:r>
              <a:rPr lang="es-ES" dirty="0" smtClean="0"/>
              <a:t>Cloud </a:t>
            </a:r>
            <a:r>
              <a:rPr lang="es-ES" dirty="0" err="1" smtClean="0"/>
              <a:t>storage</a:t>
            </a:r>
            <a:r>
              <a:rPr lang="es-ES" dirty="0" smtClean="0"/>
              <a:t>: ~10 TB, Cloud </a:t>
            </a:r>
            <a:r>
              <a:rPr lang="es-ES" dirty="0" err="1" smtClean="0"/>
              <a:t>computing</a:t>
            </a:r>
            <a:r>
              <a:rPr lang="es-ES" dirty="0" smtClean="0"/>
              <a:t>: ~280 </a:t>
            </a:r>
            <a:r>
              <a:rPr lang="es-ES" dirty="0" err="1" smtClean="0"/>
              <a:t>cores</a:t>
            </a:r>
            <a:r>
              <a:rPr lang="es-ES" dirty="0" smtClean="0"/>
              <a:t>	 </a:t>
            </a:r>
          </a:p>
          <a:p>
            <a:endParaRPr lang="es-ES" dirty="0"/>
          </a:p>
          <a:p>
            <a:r>
              <a:rPr lang="es-ES" dirty="0" err="1" smtClean="0"/>
              <a:t>Resource</a:t>
            </a:r>
            <a:r>
              <a:rPr lang="es-ES" dirty="0" smtClean="0"/>
              <a:t> </a:t>
            </a:r>
            <a:r>
              <a:rPr lang="es-ES" dirty="0" err="1" smtClean="0"/>
              <a:t>allocation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VOs</a:t>
            </a:r>
            <a:r>
              <a:rPr lang="es-ES" dirty="0" smtClean="0"/>
              <a:t> /centers, 20% </a:t>
            </a:r>
            <a:r>
              <a:rPr lang="es-ES" dirty="0" err="1" smtClean="0"/>
              <a:t>resources</a:t>
            </a:r>
            <a:r>
              <a:rPr lang="es-ES" dirty="0" smtClean="0"/>
              <a:t> are open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projects</a:t>
            </a:r>
            <a:r>
              <a:rPr lang="es-ES" dirty="0" smtClean="0"/>
              <a:t> </a:t>
            </a:r>
            <a:r>
              <a:rPr lang="es-ES" dirty="0" err="1" smtClean="0"/>
              <a:t>agreed</a:t>
            </a:r>
            <a:r>
              <a:rPr lang="es-ES" dirty="0" smtClean="0"/>
              <a:t> </a:t>
            </a:r>
            <a:r>
              <a:rPr lang="es-ES" dirty="0" err="1" smtClean="0"/>
              <a:t>within</a:t>
            </a:r>
            <a:r>
              <a:rPr lang="es-ES" dirty="0" smtClean="0"/>
              <a:t> NGI, </a:t>
            </a:r>
            <a:r>
              <a:rPr lang="es-ES" dirty="0" err="1" smtClean="0"/>
              <a:t>resources</a:t>
            </a:r>
            <a:r>
              <a:rPr lang="es-ES" dirty="0" smtClean="0"/>
              <a:t> can be </a:t>
            </a:r>
            <a:r>
              <a:rPr lang="es-ES" dirty="0" err="1" smtClean="0"/>
              <a:t>prioritized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pay</a:t>
            </a:r>
            <a:r>
              <a:rPr lang="es-ES" dirty="0" smtClean="0"/>
              <a:t> per use (at 0.05 euros/</a:t>
            </a:r>
            <a:r>
              <a:rPr lang="es-ES" dirty="0" err="1" smtClean="0"/>
              <a:t>core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external</a:t>
            </a:r>
            <a:r>
              <a:rPr lang="es-ES" dirty="0" smtClean="0"/>
              <a:t> </a:t>
            </a:r>
            <a:r>
              <a:rPr lang="es-ES" dirty="0" err="1" smtClean="0"/>
              <a:t>users</a:t>
            </a:r>
            <a:r>
              <a:rPr lang="es-ES" dirty="0" smtClean="0"/>
              <a:t>)	 </a:t>
            </a:r>
          </a:p>
          <a:p>
            <a:r>
              <a:rPr lang="es-ES" dirty="0" smtClean="0"/>
              <a:t>Cloud: </a:t>
            </a:r>
            <a:r>
              <a:rPr lang="es-ES" dirty="0" err="1" smtClean="0"/>
              <a:t>OpenNebula</a:t>
            </a:r>
            <a:r>
              <a:rPr lang="es-ES" dirty="0" smtClean="0"/>
              <a:t>, </a:t>
            </a:r>
            <a:r>
              <a:rPr lang="es-ES" dirty="0" err="1" smtClean="0"/>
              <a:t>Image</a:t>
            </a:r>
            <a:r>
              <a:rPr lang="es-ES" dirty="0" smtClean="0"/>
              <a:t> </a:t>
            </a:r>
            <a:r>
              <a:rPr lang="es-ES" dirty="0" err="1" smtClean="0"/>
              <a:t>Contextualization</a:t>
            </a:r>
            <a:r>
              <a:rPr lang="es-ES" dirty="0" smtClean="0"/>
              <a:t>, MPI/</a:t>
            </a:r>
            <a:r>
              <a:rPr lang="es-ES" dirty="0" err="1" smtClean="0"/>
              <a:t>parallel</a:t>
            </a:r>
            <a:r>
              <a:rPr lang="es-ES" dirty="0" smtClean="0"/>
              <a:t> </a:t>
            </a:r>
            <a:r>
              <a:rPr lang="es-ES" dirty="0" err="1" smtClean="0"/>
              <a:t>framework</a:t>
            </a:r>
            <a:r>
              <a:rPr lang="es-ES" dirty="0" smtClean="0"/>
              <a:t>, </a:t>
            </a:r>
            <a:r>
              <a:rPr lang="es-ES" dirty="0" err="1" smtClean="0"/>
              <a:t>Integration</a:t>
            </a:r>
            <a:r>
              <a:rPr lang="es-ES" dirty="0" smtClean="0"/>
              <a:t> of </a:t>
            </a:r>
            <a:r>
              <a:rPr lang="es-ES" dirty="0" err="1" smtClean="0"/>
              <a:t>supercomputing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, Lustre, </a:t>
            </a:r>
            <a:r>
              <a:rPr lang="es-ES" dirty="0" err="1" smtClean="0"/>
              <a:t>Grid</a:t>
            </a:r>
            <a:r>
              <a:rPr lang="es-ES" dirty="0" smtClean="0"/>
              <a:t>/Cloud </a:t>
            </a:r>
            <a:r>
              <a:rPr lang="es-ES" dirty="0" err="1" smtClean="0"/>
              <a:t>Accounting</a:t>
            </a:r>
            <a:r>
              <a:rPr lang="es-ES" dirty="0" smtClean="0"/>
              <a:t>, Software </a:t>
            </a:r>
            <a:r>
              <a:rPr lang="es-ES" dirty="0" err="1" smtClean="0"/>
              <a:t>provisioning</a:t>
            </a:r>
            <a:r>
              <a:rPr lang="es-ES" dirty="0" smtClean="0"/>
              <a:t>	 </a:t>
            </a:r>
          </a:p>
          <a:p>
            <a:endParaRPr lang="es-ES" dirty="0"/>
          </a:p>
          <a:p>
            <a:r>
              <a:rPr lang="es-ES" dirty="0" smtClean="0"/>
              <a:t>LHC-WLCG, </a:t>
            </a:r>
            <a:r>
              <a:rPr lang="es-ES" dirty="0" err="1" smtClean="0"/>
              <a:t>SMEs</a:t>
            </a:r>
            <a:r>
              <a:rPr lang="es-ES" dirty="0" smtClean="0"/>
              <a:t> </a:t>
            </a:r>
            <a:r>
              <a:rPr lang="es-ES" dirty="0" err="1" smtClean="0"/>
              <a:t>projects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1660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NGI-ES BIFI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33600" y="1295400"/>
            <a:ext cx="6477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storage</a:t>
            </a:r>
            <a:r>
              <a:rPr lang="es-ES" dirty="0" smtClean="0"/>
              <a:t>: 4TB,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computing</a:t>
            </a:r>
            <a:r>
              <a:rPr lang="es-ES" dirty="0" smtClean="0"/>
              <a:t>: 864 </a:t>
            </a:r>
            <a:r>
              <a:rPr lang="es-ES" dirty="0" err="1" smtClean="0"/>
              <a:t>cores</a:t>
            </a:r>
            <a:r>
              <a:rPr lang="es-ES" dirty="0" smtClean="0"/>
              <a:t> – </a:t>
            </a:r>
          </a:p>
          <a:p>
            <a:endParaRPr lang="es-ES" dirty="0"/>
          </a:p>
          <a:p>
            <a:r>
              <a:rPr lang="es-ES" dirty="0" smtClean="0"/>
              <a:t>Cloud </a:t>
            </a:r>
            <a:r>
              <a:rPr lang="es-ES" dirty="0" err="1" smtClean="0"/>
              <a:t>storage</a:t>
            </a:r>
            <a:r>
              <a:rPr lang="es-ES" dirty="0" smtClean="0"/>
              <a:t>: 4TB - Cloud </a:t>
            </a:r>
            <a:r>
              <a:rPr lang="es-ES" dirty="0" err="1" smtClean="0"/>
              <a:t>computing</a:t>
            </a:r>
            <a:r>
              <a:rPr lang="es-ES" dirty="0" smtClean="0"/>
              <a:t>: 432 </a:t>
            </a:r>
            <a:r>
              <a:rPr lang="es-ES" dirty="0" err="1" smtClean="0"/>
              <a:t>cores</a:t>
            </a:r>
            <a:r>
              <a:rPr lang="es-ES" dirty="0" smtClean="0"/>
              <a:t>	 </a:t>
            </a:r>
          </a:p>
          <a:p>
            <a:endParaRPr lang="es-ES" dirty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free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institutes</a:t>
            </a:r>
            <a:r>
              <a:rPr lang="es-ES" dirty="0" smtClean="0"/>
              <a:t> and </a:t>
            </a:r>
            <a:r>
              <a:rPr lang="es-ES" dirty="0" err="1" smtClean="0"/>
              <a:t>users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belong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University</a:t>
            </a:r>
            <a:r>
              <a:rPr lang="es-ES" dirty="0" smtClean="0"/>
              <a:t>.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cloud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researchers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some</a:t>
            </a:r>
            <a:r>
              <a:rPr lang="es-ES" dirty="0" smtClean="0"/>
              <a:t> </a:t>
            </a:r>
            <a:r>
              <a:rPr lang="es-ES" dirty="0" err="1" smtClean="0"/>
              <a:t>University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companies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pay</a:t>
            </a:r>
            <a:r>
              <a:rPr lang="es-ES" dirty="0" smtClean="0"/>
              <a:t> </a:t>
            </a:r>
            <a:r>
              <a:rPr lang="es-ES" dirty="0" err="1" smtClean="0"/>
              <a:t>depending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.	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provide</a:t>
            </a:r>
            <a:r>
              <a:rPr lang="es-ES" dirty="0" smtClean="0"/>
              <a:t> </a:t>
            </a:r>
            <a:r>
              <a:rPr lang="es-ES" dirty="0" err="1" smtClean="0"/>
              <a:t>technical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both</a:t>
            </a:r>
            <a:r>
              <a:rPr lang="es-ES" dirty="0" smtClean="0"/>
              <a:t>, </a:t>
            </a:r>
            <a:r>
              <a:rPr lang="es-ES" dirty="0" err="1" smtClean="0"/>
              <a:t>users</a:t>
            </a:r>
            <a:r>
              <a:rPr lang="es-ES" dirty="0" smtClean="0"/>
              <a:t> and 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administrators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endParaRPr lang="es-ES" dirty="0" smtClean="0"/>
          </a:p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institutes</a:t>
            </a:r>
            <a:r>
              <a:rPr lang="es-ES" dirty="0" smtClean="0"/>
              <a:t>. </a:t>
            </a:r>
            <a:r>
              <a:rPr lang="es-ES" dirty="0" err="1" smtClean="0"/>
              <a:t>One</a:t>
            </a:r>
            <a:r>
              <a:rPr lang="es-ES" dirty="0" smtClean="0"/>
              <a:t> of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fusion</a:t>
            </a:r>
            <a:r>
              <a:rPr lang="es-ES" dirty="0" smtClean="0"/>
              <a:t> VO </a:t>
            </a:r>
            <a:r>
              <a:rPr lang="es-ES" dirty="0" err="1" smtClean="0"/>
              <a:t>within</a:t>
            </a:r>
            <a:r>
              <a:rPr lang="es-ES" dirty="0" smtClean="0"/>
              <a:t> EGI.</a:t>
            </a:r>
          </a:p>
          <a:p>
            <a:endParaRPr lang="es-ES" dirty="0" smtClean="0"/>
          </a:p>
          <a:p>
            <a:r>
              <a:rPr lang="es-ES" dirty="0" err="1" smtClean="0"/>
              <a:t>CloudSME</a:t>
            </a:r>
            <a:r>
              <a:rPr lang="es-ES" dirty="0" smtClean="0"/>
              <a:t>, </a:t>
            </a:r>
            <a:r>
              <a:rPr lang="es-ES" dirty="0" err="1" smtClean="0"/>
              <a:t>Collaboration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users</a:t>
            </a:r>
            <a:r>
              <a:rPr lang="es-ES" dirty="0" smtClean="0"/>
              <a:t> and </a:t>
            </a:r>
            <a:r>
              <a:rPr lang="es-ES" dirty="0" err="1" smtClean="0"/>
              <a:t>companies</a:t>
            </a:r>
            <a:r>
              <a:rPr lang="es-ES" dirty="0" smtClean="0"/>
              <a:t>, SCI-BUS, </a:t>
            </a:r>
            <a:r>
              <a:rPr lang="es-ES" dirty="0" err="1" smtClean="0"/>
              <a:t>Development</a:t>
            </a:r>
            <a:r>
              <a:rPr lang="es-ES" dirty="0" smtClean="0"/>
              <a:t> and </a:t>
            </a:r>
            <a:r>
              <a:rPr lang="es-ES" dirty="0" err="1" smtClean="0"/>
              <a:t>deployment</a:t>
            </a:r>
            <a:r>
              <a:rPr lang="es-ES" dirty="0" smtClean="0"/>
              <a:t> of </a:t>
            </a:r>
            <a:r>
              <a:rPr lang="es-ES" dirty="0" err="1" smtClean="0"/>
              <a:t>Scientific</a:t>
            </a:r>
            <a:r>
              <a:rPr lang="es-ES" dirty="0" smtClean="0"/>
              <a:t> </a:t>
            </a:r>
            <a:r>
              <a:rPr lang="es-ES" dirty="0" err="1" smtClean="0"/>
              <a:t>Gateways</a:t>
            </a:r>
            <a:r>
              <a:rPr lang="es-ES" dirty="0" smtClean="0"/>
              <a:t> and </a:t>
            </a:r>
            <a:r>
              <a:rPr lang="es-ES" dirty="0" err="1" smtClean="0"/>
              <a:t>users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63436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NGI-ES UPV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133600" y="12954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/>
              <a:t>  90 </a:t>
            </a:r>
            <a:r>
              <a:rPr lang="es-ES" dirty="0" err="1" smtClean="0"/>
              <a:t>Grid</a:t>
            </a:r>
            <a:r>
              <a:rPr lang="es-ES" dirty="0" smtClean="0"/>
              <a:t> </a:t>
            </a:r>
            <a:r>
              <a:rPr lang="es-ES" dirty="0" err="1" smtClean="0"/>
              <a:t>cores</a:t>
            </a:r>
            <a:r>
              <a:rPr lang="es-ES" dirty="0" smtClean="0"/>
              <a:t> and 40 </a:t>
            </a:r>
            <a:r>
              <a:rPr lang="es-ES" dirty="0" err="1" smtClean="0"/>
              <a:t>cloud</a:t>
            </a:r>
            <a:r>
              <a:rPr lang="es-ES" dirty="0" smtClean="0"/>
              <a:t> virtual </a:t>
            </a:r>
            <a:r>
              <a:rPr lang="es-ES" dirty="0" err="1" smtClean="0"/>
              <a:t>cores</a:t>
            </a:r>
            <a:r>
              <a:rPr lang="es-ES" dirty="0" smtClean="0"/>
              <a:t>. 1TB of </a:t>
            </a:r>
            <a:r>
              <a:rPr lang="es-ES" dirty="0" err="1" smtClean="0"/>
              <a:t>Grid</a:t>
            </a:r>
            <a:r>
              <a:rPr lang="es-ES" dirty="0" smtClean="0"/>
              <a:t> Storage and 1TB of </a:t>
            </a:r>
            <a:r>
              <a:rPr lang="es-ES" dirty="0" err="1" smtClean="0"/>
              <a:t>cloud</a:t>
            </a:r>
            <a:r>
              <a:rPr lang="es-ES" dirty="0" smtClean="0"/>
              <a:t> </a:t>
            </a:r>
            <a:r>
              <a:rPr lang="es-ES" dirty="0" err="1" smtClean="0"/>
              <a:t>storage</a:t>
            </a:r>
            <a:r>
              <a:rPr lang="es-ES" dirty="0" smtClean="0"/>
              <a:t>.	 </a:t>
            </a:r>
          </a:p>
          <a:p>
            <a:r>
              <a:rPr lang="es-ES" dirty="0" smtClean="0"/>
              <a:t>Free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groups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Universities</a:t>
            </a:r>
            <a:r>
              <a:rPr lang="es-ES" dirty="0" smtClean="0"/>
              <a:t> and </a:t>
            </a:r>
            <a:r>
              <a:rPr lang="es-ES" dirty="0" err="1" smtClean="0"/>
              <a:t>public</a:t>
            </a:r>
            <a:r>
              <a:rPr lang="es-ES" dirty="0" smtClean="0"/>
              <a:t> </a:t>
            </a:r>
            <a:r>
              <a:rPr lang="es-ES" dirty="0" err="1" smtClean="0"/>
              <a:t>research</a:t>
            </a:r>
            <a:r>
              <a:rPr lang="es-ES" dirty="0" smtClean="0"/>
              <a:t> centres.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cloud</a:t>
            </a:r>
            <a:r>
              <a:rPr lang="es-ES" dirty="0" smtClean="0"/>
              <a:t> </a:t>
            </a:r>
            <a:r>
              <a:rPr lang="es-ES" dirty="0" err="1" smtClean="0"/>
              <a:t>infrastructures</a:t>
            </a:r>
            <a:r>
              <a:rPr lang="es-ES" dirty="0" smtClean="0"/>
              <a:t>,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request</a:t>
            </a:r>
            <a:r>
              <a:rPr lang="es-ES" dirty="0" smtClean="0"/>
              <a:t> a short </a:t>
            </a:r>
            <a:r>
              <a:rPr lang="es-ES" dirty="0" err="1" smtClean="0"/>
              <a:t>report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purpose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usage</a:t>
            </a:r>
            <a:r>
              <a:rPr lang="es-ES" dirty="0" smtClean="0"/>
              <a:t>. </a:t>
            </a:r>
          </a:p>
          <a:p>
            <a:endParaRPr lang="es-ES" dirty="0"/>
          </a:p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offer</a:t>
            </a:r>
            <a:r>
              <a:rPr lang="es-ES" dirty="0" smtClean="0"/>
              <a:t> </a:t>
            </a:r>
            <a:r>
              <a:rPr lang="es-ES" dirty="0" err="1" smtClean="0"/>
              <a:t>additional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VM catalogues, </a:t>
            </a:r>
            <a:r>
              <a:rPr lang="es-ES" dirty="0" err="1" smtClean="0"/>
              <a:t>automatic</a:t>
            </a:r>
            <a:r>
              <a:rPr lang="es-ES" dirty="0" smtClean="0"/>
              <a:t> </a:t>
            </a:r>
            <a:r>
              <a:rPr lang="es-ES" dirty="0" err="1" smtClean="0"/>
              <a:t>contextualization</a:t>
            </a:r>
            <a:r>
              <a:rPr lang="es-ES" dirty="0" smtClean="0"/>
              <a:t> and </a:t>
            </a:r>
            <a:r>
              <a:rPr lang="es-ES" dirty="0" err="1" smtClean="0"/>
              <a:t>automatic</a:t>
            </a:r>
            <a:r>
              <a:rPr lang="es-ES" dirty="0" smtClean="0"/>
              <a:t> </a:t>
            </a:r>
            <a:r>
              <a:rPr lang="es-ES" dirty="0" err="1" smtClean="0"/>
              <a:t>scaling</a:t>
            </a:r>
            <a:r>
              <a:rPr lang="es-ES" dirty="0" smtClean="0"/>
              <a:t>.	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provide</a:t>
            </a:r>
            <a:r>
              <a:rPr lang="es-ES" dirty="0" smtClean="0"/>
              <a:t> </a:t>
            </a:r>
            <a:r>
              <a:rPr lang="es-ES" dirty="0" err="1" smtClean="0"/>
              <a:t>technical</a:t>
            </a:r>
            <a:r>
              <a:rPr lang="es-ES" dirty="0" smtClean="0"/>
              <a:t> </a:t>
            </a:r>
            <a:r>
              <a:rPr lang="es-ES" dirty="0" err="1" smtClean="0"/>
              <a:t>support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users</a:t>
            </a:r>
            <a:r>
              <a:rPr lang="es-ES" dirty="0" smtClean="0"/>
              <a:t> and </a:t>
            </a:r>
            <a:r>
              <a:rPr lang="es-ES" dirty="0" err="1" smtClean="0"/>
              <a:t>application</a:t>
            </a:r>
            <a:r>
              <a:rPr lang="es-ES" dirty="0" smtClean="0"/>
              <a:t> </a:t>
            </a:r>
            <a:r>
              <a:rPr lang="es-ES" dirty="0" err="1" smtClean="0"/>
              <a:t>developers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exploiting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infrastructure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.	</a:t>
            </a:r>
          </a:p>
          <a:p>
            <a:endParaRPr lang="es-ES" dirty="0"/>
          </a:p>
          <a:p>
            <a:r>
              <a:rPr lang="es-ES" dirty="0" err="1" smtClean="0"/>
              <a:t>EUBrazilOpenBio</a:t>
            </a:r>
            <a:r>
              <a:rPr lang="es-ES" dirty="0" smtClean="0"/>
              <a:t>, </a:t>
            </a:r>
            <a:r>
              <a:rPr lang="es-ES" dirty="0" err="1" smtClean="0"/>
              <a:t>EUBrazilCC</a:t>
            </a:r>
            <a:r>
              <a:rPr lang="es-ES" dirty="0" smtClean="0"/>
              <a:t>, CODECLOUD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877712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204</Words>
  <Application>Microsoft Office PowerPoint</Application>
  <PresentationFormat>Presentación en pantalla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IBERGRID as RC</vt:lpstr>
      <vt:lpstr>NGI-INGRID-PT</vt:lpstr>
      <vt:lpstr>NGI-ES CSIC</vt:lpstr>
      <vt:lpstr>NGI-ES CESGA</vt:lpstr>
      <vt:lpstr>NGI-ES BIFI</vt:lpstr>
      <vt:lpstr>NGI-ES UPV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4</cp:revision>
  <dcterms:created xsi:type="dcterms:W3CDTF">2013-11-20T11:58:35Z</dcterms:created>
  <dcterms:modified xsi:type="dcterms:W3CDTF">2013-11-20T13:17:07Z</dcterms:modified>
</cp:coreProperties>
</file>