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69" r:id="rId3"/>
    <p:sldId id="268" r:id="rId4"/>
    <p:sldId id="259" r:id="rId5"/>
    <p:sldId id="262" r:id="rId6"/>
    <p:sldId id="270" r:id="rId7"/>
    <p:sldId id="273" r:id="rId8"/>
    <p:sldId id="271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00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11/20/13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ter.solagna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16824" cy="1946647"/>
          </a:xfrm>
        </p:spPr>
        <p:txBody>
          <a:bodyPr/>
          <a:lstStyle/>
          <a:p>
            <a:r>
              <a:rPr lang="en-GB" sz="3600" dirty="0" smtClean="0"/>
              <a:t>Towards </a:t>
            </a:r>
            <a:r>
              <a:rPr lang="en-GB" sz="3600" dirty="0"/>
              <a:t>a pan-European </a:t>
            </a:r>
            <a:r>
              <a:rPr lang="en-GB" sz="3600" dirty="0" smtClean="0"/>
              <a:t>Identity Federation </a:t>
            </a:r>
            <a:r>
              <a:rPr lang="en-GB" sz="3600" dirty="0"/>
              <a:t>for </a:t>
            </a:r>
            <a:r>
              <a:rPr lang="en-GB" sz="3600" dirty="0" smtClean="0"/>
              <a:t>Researchers 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7884368" cy="1343000"/>
          </a:xfrm>
        </p:spPr>
        <p:txBody>
          <a:bodyPr/>
          <a:lstStyle/>
          <a:p>
            <a:r>
              <a:rPr lang="en-GB" sz="2000" dirty="0" smtClean="0"/>
              <a:t>Peter Solagna</a:t>
            </a:r>
            <a:r>
              <a:rPr lang="en-GB" sz="2000" dirty="0" smtClean="0"/>
              <a:t>, Sergio </a:t>
            </a:r>
            <a:r>
              <a:rPr lang="en-GB" sz="2000" dirty="0" err="1" smtClean="0"/>
              <a:t>Andreozzi</a:t>
            </a:r>
            <a:r>
              <a:rPr lang="en-GB" sz="2000" dirty="0" smtClean="0"/>
              <a:t> (</a:t>
            </a:r>
            <a:r>
              <a:rPr lang="en-GB" sz="2000" dirty="0" err="1" smtClean="0"/>
              <a:t>EGI.eu</a:t>
            </a:r>
            <a:r>
              <a:rPr lang="en-GB" sz="2000" dirty="0" smtClean="0"/>
              <a:t>)</a:t>
            </a:r>
            <a:endParaRPr lang="en-GB" sz="2000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11/20/13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peter.solagna@egi.eu</a:t>
            </a:r>
            <a:r>
              <a:rPr lang="en-US" dirty="0" smtClean="0"/>
              <a:t> if you’re interested in contributing.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“Researchers in Europe can access the resources provided by the main European e-infrastructures using an integrate AAI easy to use and compliant with their (and service providers) requirements”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within a reasonable time line</a:t>
            </a:r>
            <a:r>
              <a:rPr lang="en-US" smtClean="0"/>
              <a:t>: 201?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0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AAI - current scenario in 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users and services are authenticated using X.509 certificates released by IGTF accredited CAs</a:t>
            </a:r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LoA</a:t>
            </a:r>
            <a:r>
              <a:rPr lang="en-US" dirty="0"/>
              <a:t> </a:t>
            </a:r>
            <a:r>
              <a:rPr lang="en-US" dirty="0" smtClean="0"/>
              <a:t>and amount of released information for every user, every use </a:t>
            </a:r>
            <a:r>
              <a:rPr lang="en-US" dirty="0" smtClean="0"/>
              <a:t>case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Authorization is based on VO membership attributes attached to a proxy certificate</a:t>
            </a:r>
          </a:p>
          <a:p>
            <a:endParaRPr lang="en-US" dirty="0"/>
          </a:p>
          <a:p>
            <a:r>
              <a:rPr lang="en-US" dirty="0" smtClean="0"/>
              <a:t>New user communities want to use their credentials, and many of them do not want to deal with certificates</a:t>
            </a:r>
          </a:p>
          <a:p>
            <a:endParaRPr lang="en-US" dirty="0" smtClean="0"/>
          </a:p>
          <a:p>
            <a:r>
              <a:rPr lang="en-US" dirty="0" smtClean="0"/>
              <a:t>NGIs provide credential translation services from User ID </a:t>
            </a:r>
            <a:r>
              <a:rPr lang="en-US" dirty="0" smtClean="0">
                <a:sym typeface="Wingdings"/>
              </a:rPr>
              <a:t> X.509, but these certificates are often supported only within the national borders due to lack of </a:t>
            </a:r>
            <a:r>
              <a:rPr lang="en-GB" dirty="0" smtClean="0">
                <a:sym typeface="Wingdings"/>
              </a:rPr>
              <a:t>harmonisation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01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the future AAI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Enable SSO access to e-Infrastructure(s) resources for users</a:t>
            </a:r>
          </a:p>
          <a:p>
            <a:pPr lvl="1"/>
            <a:r>
              <a:rPr lang="en-US" dirty="0" smtClean="0"/>
              <a:t>Use as much as possible the credentials already used by users </a:t>
            </a:r>
          </a:p>
          <a:p>
            <a:pPr lvl="1"/>
            <a:r>
              <a:rPr lang="en-US" dirty="0" smtClean="0"/>
              <a:t>Easy and user friendly</a:t>
            </a:r>
          </a:p>
          <a:p>
            <a:pPr lvl="1"/>
            <a:r>
              <a:rPr lang="en-US" dirty="0" smtClean="0"/>
              <a:t>Access as many resources as possible</a:t>
            </a:r>
          </a:p>
          <a:p>
            <a:pPr lvl="2"/>
            <a:r>
              <a:rPr lang="en-US" dirty="0" smtClean="0"/>
              <a:t>Meet the service provider’s requirements of traceability/accountability </a:t>
            </a:r>
          </a:p>
          <a:p>
            <a:r>
              <a:rPr lang="en-US" dirty="0"/>
              <a:t>Support different levels of assurance</a:t>
            </a:r>
          </a:p>
          <a:p>
            <a:pPr lvl="1"/>
            <a:r>
              <a:rPr lang="en-US" dirty="0" smtClean="0"/>
              <a:t>Different services require different minimum </a:t>
            </a:r>
            <a:r>
              <a:rPr lang="en-US" dirty="0" err="1" smtClean="0"/>
              <a:t>LoAs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Integrate with the current production AA infrastructure</a:t>
            </a:r>
          </a:p>
          <a:p>
            <a:pPr lvl="1"/>
            <a:r>
              <a:rPr lang="en-US" dirty="0" smtClean="0"/>
              <a:t>X.509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common set of policies agreed by all Service Providers:</a:t>
            </a:r>
          </a:p>
          <a:p>
            <a:pPr lvl="1"/>
            <a:r>
              <a:rPr lang="en-US" dirty="0" smtClean="0"/>
              <a:t>Which are the requirements to allow access to services and resources?</a:t>
            </a:r>
          </a:p>
          <a:p>
            <a:pPr lvl="2"/>
            <a:r>
              <a:rPr lang="en-US" dirty="0"/>
              <a:t>Minimum </a:t>
            </a:r>
            <a:r>
              <a:rPr lang="en-US" dirty="0" smtClean="0"/>
              <a:t>set of attributes, minimum </a:t>
            </a:r>
            <a:r>
              <a:rPr lang="en-US" dirty="0" err="1" smtClean="0"/>
              <a:t>LoA</a:t>
            </a:r>
            <a:endParaRPr lang="en-US" dirty="0"/>
          </a:p>
          <a:p>
            <a:pPr lvl="1"/>
            <a:r>
              <a:rPr lang="en-US" dirty="0" smtClean="0"/>
              <a:t>Which are the operational requirements?</a:t>
            </a:r>
          </a:p>
          <a:p>
            <a:pPr lvl="2"/>
            <a:r>
              <a:rPr lang="en-US" dirty="0" smtClean="0"/>
              <a:t>Incident response</a:t>
            </a:r>
          </a:p>
          <a:p>
            <a:r>
              <a:rPr lang="en-US" dirty="0" smtClean="0"/>
              <a:t>How these policies match with the features offered by the </a:t>
            </a:r>
            <a:r>
              <a:rPr lang="en-US" dirty="0" err="1" smtClean="0"/>
              <a:t>IdP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Identity providers federation</a:t>
            </a:r>
          </a:p>
          <a:p>
            <a:pPr lvl="1"/>
            <a:r>
              <a:rPr lang="en-US" dirty="0" smtClean="0"/>
              <a:t>Build an </a:t>
            </a:r>
            <a:r>
              <a:rPr lang="en-US" dirty="0" err="1" smtClean="0"/>
              <a:t>AuthN</a:t>
            </a:r>
            <a:r>
              <a:rPr lang="en-US" dirty="0" smtClean="0"/>
              <a:t> framework as much inclusive as possible</a:t>
            </a:r>
          </a:p>
          <a:p>
            <a:pPr lvl="1"/>
            <a:r>
              <a:rPr lang="en-US" dirty="0"/>
              <a:t>Which are the main </a:t>
            </a:r>
            <a:r>
              <a:rPr lang="en-US" dirty="0" err="1"/>
              <a:t>IdP</a:t>
            </a:r>
            <a:r>
              <a:rPr lang="en-US" dirty="0"/>
              <a:t> used by user communities?</a:t>
            </a:r>
          </a:p>
          <a:p>
            <a:pPr lvl="1"/>
            <a:r>
              <a:rPr lang="en-US" dirty="0" smtClean="0"/>
              <a:t>Which are the </a:t>
            </a:r>
            <a:r>
              <a:rPr lang="en-US" dirty="0" err="1" smtClean="0"/>
              <a:t>IdP</a:t>
            </a:r>
            <a:r>
              <a:rPr lang="en-US" dirty="0" smtClean="0"/>
              <a:t> Federations to integrate with?</a:t>
            </a:r>
          </a:p>
          <a:p>
            <a:pPr lvl="2"/>
            <a:r>
              <a:rPr lang="en-US" dirty="0" smtClean="0"/>
              <a:t>Not all the </a:t>
            </a:r>
            <a:r>
              <a:rPr lang="en-US" dirty="0" err="1" smtClean="0"/>
              <a:t>IdFederations</a:t>
            </a:r>
            <a:r>
              <a:rPr lang="en-US" dirty="0" smtClean="0"/>
              <a:t> used by UCs are federated in </a:t>
            </a:r>
            <a:r>
              <a:rPr lang="en-US" dirty="0" err="1" smtClean="0"/>
              <a:t>EduGain</a:t>
            </a:r>
            <a:endParaRPr lang="en-US" dirty="0" smtClean="0"/>
          </a:p>
          <a:p>
            <a:r>
              <a:rPr lang="en-US" dirty="0" smtClean="0"/>
              <a:t>Differentiated level of assurance</a:t>
            </a:r>
          </a:p>
          <a:p>
            <a:pPr lvl="1"/>
            <a:r>
              <a:rPr lang="en-US" dirty="0" smtClean="0"/>
              <a:t>Definition of a small set of categories for the definition of the </a:t>
            </a:r>
            <a:r>
              <a:rPr lang="en-US" dirty="0" err="1" smtClean="0"/>
              <a:t>LoA</a:t>
            </a:r>
            <a:r>
              <a:rPr lang="en-US" dirty="0" smtClean="0"/>
              <a:t>, which fulfill most of the use cases of SPs and </a:t>
            </a:r>
            <a:r>
              <a:rPr lang="en-US" dirty="0" err="1" smtClean="0"/>
              <a:t>Ucs</a:t>
            </a:r>
            <a:endParaRPr lang="en-US" dirty="0" smtClean="0"/>
          </a:p>
          <a:p>
            <a:pPr lvl="1"/>
            <a:r>
              <a:rPr lang="en-US" dirty="0" smtClean="0"/>
              <a:t>Which service of yours can be accessible with which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0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 providers federation</a:t>
            </a:r>
          </a:p>
          <a:p>
            <a:pPr lvl="1"/>
            <a:r>
              <a:rPr lang="en-US" dirty="0"/>
              <a:t>Enable a collaborative trust framework</a:t>
            </a:r>
          </a:p>
          <a:p>
            <a:pPr lvl="1"/>
            <a:r>
              <a:rPr lang="en-US" dirty="0"/>
              <a:t>User Communities play an important role in the ID attributes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What are the attributes required by the Site Administrators for the users accessing their resources?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7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RC contribution to </a:t>
            </a:r>
            <a:r>
              <a:rPr lang="en-US" sz="4000" dirty="0" err="1" smtClean="0"/>
              <a:t>futureAAI</a:t>
            </a:r>
            <a:r>
              <a:rPr lang="en-US" sz="4000" dirty="0" smtClean="0"/>
              <a:t>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providers contribution is essential to have a set useful set of policies for an European AA infrastructure</a:t>
            </a:r>
          </a:p>
          <a:p>
            <a:pPr lvl="1"/>
            <a:r>
              <a:rPr lang="en-US" dirty="0" smtClean="0"/>
              <a:t>The federated identities must have access to a big part of the resources </a:t>
            </a:r>
            <a:r>
              <a:rPr lang="en-US" dirty="0" smtClean="0">
                <a:sym typeface="Wingdings"/>
              </a:rPr>
              <a:t> Policies must be agreed also with the sites/NGIs</a:t>
            </a:r>
          </a:p>
          <a:p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can contribute in the deployment of pilots or proof of concepts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2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RC contribution for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AAI session of the December’s workshop one site could contribute bringing the resource </a:t>
            </a:r>
            <a:r>
              <a:rPr lang="en-US" dirty="0" err="1" smtClean="0"/>
              <a:t>centre</a:t>
            </a:r>
            <a:r>
              <a:rPr lang="en-US" dirty="0" smtClean="0"/>
              <a:t> point of view</a:t>
            </a:r>
          </a:p>
          <a:p>
            <a:pPr lvl="1"/>
            <a:r>
              <a:rPr lang="en-US" dirty="0" smtClean="0"/>
              <a:t>Big (or particularly representative) site (e.g. supporting many user communities)</a:t>
            </a:r>
          </a:p>
          <a:p>
            <a:pPr lvl="1"/>
            <a:r>
              <a:rPr lang="en-US" dirty="0" smtClean="0"/>
              <a:t>What are the service administrators’ requirements for identity federations?</a:t>
            </a:r>
          </a:p>
          <a:p>
            <a:pPr lvl="1"/>
            <a:r>
              <a:rPr lang="en-US" dirty="0" smtClean="0"/>
              <a:t>What are the minimum attributes required attached to a user credential?</a:t>
            </a:r>
          </a:p>
          <a:p>
            <a:pPr lvl="1"/>
            <a:r>
              <a:rPr lang="en-US" dirty="0" smtClean="0"/>
              <a:t>What are the relevant operational procedures (e.g. incident response)?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7751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2610</TotalTime>
  <Words>550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Towards a pan-European Identity Federation for Researchers </vt:lpstr>
      <vt:lpstr>Aspiration</vt:lpstr>
      <vt:lpstr>AAI - current scenario in EGI</vt:lpstr>
      <vt:lpstr>Features of the future AAI</vt:lpstr>
      <vt:lpstr>Objective 1</vt:lpstr>
      <vt:lpstr>Objective 2</vt:lpstr>
      <vt:lpstr>Objective 3</vt:lpstr>
      <vt:lpstr>RC contribution to futureAAI activity </vt:lpstr>
      <vt:lpstr>RC contribution for the workshop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 16-10-2013</dc:title>
  <dc:creator>Tiziana Ferrari</dc:creator>
  <cp:lastModifiedBy>Peter Solagna</cp:lastModifiedBy>
  <cp:revision>72</cp:revision>
  <dcterms:created xsi:type="dcterms:W3CDTF">2013-10-15T22:23:48Z</dcterms:created>
  <dcterms:modified xsi:type="dcterms:W3CDTF">2013-11-20T15:20:59Z</dcterms:modified>
</cp:coreProperties>
</file>