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4"/>
  </p:sldMasterIdLst>
  <p:notesMasterIdLst>
    <p:notesMasterId r:id="rId10"/>
  </p:notesMasterIdLst>
  <p:sldIdLst>
    <p:sldId id="256" r:id="rId5"/>
    <p:sldId id="263" r:id="rId6"/>
    <p:sldId id="265" r:id="rId7"/>
    <p:sldId id="266" r:id="rId8"/>
    <p:sldId id="267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2244" y="-7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72A105D-3D27-4A51-A2A2-65FB6A3B9EE6}" type="datetimeFigureOut">
              <a:rPr lang="en-US"/>
              <a:pPr>
                <a:defRPr/>
              </a:pPr>
              <a:t>1/28/2014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7501649-B9E3-4875-A626-A9100929597C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7137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</a:t>
              </a:r>
              <a:r>
                <a:rPr lang="en-GB" sz="3200" b="1" dirty="0" err="1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InSPIRE</a:t>
              </a:r>
              <a:endParaRPr lang="en-GB" sz="3200" b="1" dirty="0">
                <a:solidFill>
                  <a:srgbClr val="FFFFFF"/>
                </a:solidFill>
                <a:ea typeface="SimSun" charset="0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D30BDEB-DAC9-4436-925D-F77FA7140691}" type="datetime1">
              <a:rPr lang="en-US"/>
              <a:pPr>
                <a:defRPr/>
              </a:pPr>
              <a:t>1/28/2014</a:t>
            </a:fld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53E93C7-7FA6-4B67-89AC-03CBAB78CC39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410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2FC4C-5D6C-400B-9F4B-CC3D77DCDF10}" type="datetimeFigureOut">
              <a:rPr lang="en-US"/>
              <a:pPr>
                <a:defRPr/>
              </a:pPr>
              <a:t>1/28/2014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DEF26-A65D-420E-806B-5DECF286FE21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90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B38687-8083-4359-80B4-230EE3DB5611}" type="datetimeFigureOut">
              <a:rPr lang="en-US" smtClean="0"/>
              <a:pPr>
                <a:defRPr/>
              </a:pPr>
              <a:t>1/28/2014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AB38687-8083-4359-80B4-230EE3DB5611}" type="datetimeFigureOut">
              <a:rPr lang="en-US"/>
              <a:pPr>
                <a:defRPr/>
              </a:pPr>
              <a:t>1/28/2014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4511AA2-99FE-4BFE-B934-C050D2B58355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6" r:id="rId2"/>
    <p:sldLayoutId id="2147483658" r:id="rId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rt.egi.eu/rt/Dashboards/2636/GGUS-Requirements" TargetMode="External"/><Relationship Id="rId2" Type="http://schemas.openxmlformats.org/officeDocument/2006/relationships/hyperlink" Target="https://savannah.cern.ch/support/?group=es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t.egi.eu/rt/Ticket/Display.html?id=4347" TargetMode="External"/><Relationship Id="rId5" Type="http://schemas.openxmlformats.org/officeDocument/2006/relationships/hyperlink" Target="https://savannah.cern.ch/support/index.php?140100" TargetMode="External"/><Relationship Id="rId4" Type="http://schemas.openxmlformats.org/officeDocument/2006/relationships/hyperlink" Target="https://rt.egi.eu/rt/Ticket/Display.html?id=5811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avannah.cern.ch/support/index.php?134411" TargetMode="External"/><Relationship Id="rId2" Type="http://schemas.openxmlformats.org/officeDocument/2006/relationships/hyperlink" Target="https://savannah.cern.ch/support/index.php?13156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avannah.cern.ch/support/index.php?138640" TargetMode="External"/><Relationship Id="rId5" Type="http://schemas.openxmlformats.org/officeDocument/2006/relationships/hyperlink" Target="https://savannah.cern.ch/support/index.php?134416" TargetMode="External"/><Relationship Id="rId4" Type="http://schemas.openxmlformats.org/officeDocument/2006/relationships/hyperlink" Target="https://savannah.cern.ch/support/index.php?134413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rt.egi.eu/rt/Ticket/Display.html?id=6643" TargetMode="External"/><Relationship Id="rId2" Type="http://schemas.openxmlformats.org/officeDocument/2006/relationships/hyperlink" Target="https://rt.egi.eu/rt/Ticket/Display.html?id=499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619672" y="1700808"/>
            <a:ext cx="7200800" cy="2520279"/>
          </a:xfrm>
        </p:spPr>
        <p:txBody>
          <a:bodyPr/>
          <a:lstStyle/>
          <a:p>
            <a:r>
              <a:rPr lang="en-GB" dirty="0" smtClean="0"/>
              <a:t>Plans for the next </a:t>
            </a:r>
            <a:br>
              <a:rPr lang="en-GB" dirty="0" smtClean="0"/>
            </a:br>
            <a:r>
              <a:rPr lang="en-GB" dirty="0" smtClean="0"/>
              <a:t>GGUS release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67744" y="4437112"/>
            <a:ext cx="5832648" cy="792088"/>
          </a:xfrm>
        </p:spPr>
        <p:txBody>
          <a:bodyPr/>
          <a:lstStyle/>
          <a:p>
            <a:r>
              <a:rPr lang="en-GB" dirty="0" smtClean="0"/>
              <a:t>H. Dres, G. Grein (GGUS)</a:t>
            </a:r>
            <a:endParaRPr lang="en-GB" dirty="0"/>
          </a:p>
        </p:txBody>
      </p:sp>
      <p:sp>
        <p:nvSpPr>
          <p:cNvPr id="3076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1887163-61FB-4675-9153-F0293FEAB010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1/28/2014</a:t>
            </a:fld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7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</a:rPr>
              <a:t>GGUS-AB 20140130</a:t>
            </a:r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CF096EC-15E1-45F9-B167-FBE36F0982FF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Release Date</a:t>
            </a:r>
          </a:p>
        </p:txBody>
      </p:sp>
      <p:sp>
        <p:nvSpPr>
          <p:cNvPr id="4099" name="Content Placeholder 13"/>
          <p:cNvSpPr>
            <a:spLocks noGrp="1"/>
          </p:cNvSpPr>
          <p:nvPr>
            <p:ph idx="1"/>
          </p:nvPr>
        </p:nvSpPr>
        <p:spPr>
          <a:xfrm>
            <a:off x="395536" y="1351309"/>
            <a:ext cx="8291264" cy="4669979"/>
          </a:xfrm>
        </p:spPr>
        <p:txBody>
          <a:bodyPr/>
          <a:lstStyle/>
          <a:p>
            <a:r>
              <a:rPr lang="en-GB" dirty="0" smtClean="0"/>
              <a:t>Regular release date: Feb, 26</a:t>
            </a:r>
            <a:r>
              <a:rPr lang="en-GB" baseline="30000" dirty="0" smtClean="0"/>
              <a:t>th</a:t>
            </a:r>
            <a:r>
              <a:rPr lang="en-GB" dirty="0" smtClean="0"/>
              <a:t> </a:t>
            </a:r>
          </a:p>
          <a:p>
            <a:pPr marL="914400" lvl="2" indent="0">
              <a:buNone/>
            </a:pPr>
            <a:endParaRPr lang="en-US" sz="2000" dirty="0" smtClean="0"/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A44E401-527D-4353-91A3-F0375D3D15B5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1/28/2014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</a:rPr>
              <a:t>GGUS-AB 20140130</a:t>
            </a: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D699550-6D3C-45EC-A577-9F42B86B9FBE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8158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requests</a:t>
            </a:r>
          </a:p>
        </p:txBody>
      </p:sp>
      <p:sp>
        <p:nvSpPr>
          <p:cNvPr id="4099" name="Content Placeholder 13"/>
          <p:cNvSpPr>
            <a:spLocks noGrp="1"/>
          </p:cNvSpPr>
          <p:nvPr>
            <p:ph idx="1"/>
          </p:nvPr>
        </p:nvSpPr>
        <p:spPr>
          <a:xfrm>
            <a:off x="395536" y="1351309"/>
            <a:ext cx="8291264" cy="4669979"/>
          </a:xfrm>
        </p:spPr>
        <p:txBody>
          <a:bodyPr/>
          <a:lstStyle/>
          <a:p>
            <a:r>
              <a:rPr lang="en-GB" dirty="0" smtClean="0">
                <a:hlinkClick r:id="rId2"/>
              </a:rPr>
              <a:t>Savannah shopping list</a:t>
            </a:r>
            <a:endParaRPr lang="en-GB" dirty="0" smtClean="0"/>
          </a:p>
          <a:p>
            <a:r>
              <a:rPr lang="en-GB" dirty="0" smtClean="0">
                <a:hlinkClick r:id="rId3"/>
              </a:rPr>
              <a:t>EGI RT GGUS-Requirements queue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Bulk submit feature (</a:t>
            </a:r>
            <a:r>
              <a:rPr lang="en-GB" dirty="0" smtClean="0">
                <a:hlinkClick r:id="rId4"/>
              </a:rPr>
              <a:t>5811</a:t>
            </a:r>
            <a:r>
              <a:rPr lang="en-GB" dirty="0" smtClean="0"/>
              <a:t>)</a:t>
            </a:r>
          </a:p>
          <a:p>
            <a:r>
              <a:rPr lang="en-GB" dirty="0" smtClean="0"/>
              <a:t>Merging </a:t>
            </a:r>
            <a:r>
              <a:rPr lang="en-GB" dirty="0" err="1" smtClean="0"/>
              <a:t>xGUS</a:t>
            </a:r>
            <a:r>
              <a:rPr lang="en-GB" dirty="0" smtClean="0"/>
              <a:t> and GGUS structures (</a:t>
            </a:r>
            <a:r>
              <a:rPr lang="en-GB" dirty="0" smtClean="0">
                <a:hlinkClick r:id="rId5"/>
              </a:rPr>
              <a:t>SAV140100</a:t>
            </a:r>
            <a:r>
              <a:rPr lang="en-GB" dirty="0" smtClean="0"/>
              <a:t>)</a:t>
            </a:r>
          </a:p>
          <a:p>
            <a:r>
              <a:rPr lang="en-GB" smtClean="0"/>
              <a:t>Alternative authentication methods (</a:t>
            </a:r>
            <a:r>
              <a:rPr lang="en-GB" smtClean="0">
                <a:hlinkClick r:id="rId6"/>
              </a:rPr>
              <a:t>4347</a:t>
            </a:r>
            <a:r>
              <a:rPr lang="en-GB" smtClean="0"/>
              <a:t>)</a:t>
            </a:r>
            <a:endParaRPr lang="en-GB" dirty="0" smtClean="0"/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A44E401-527D-4353-91A3-F0375D3D15B5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1/28/2014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</a:rPr>
              <a:t>GGUS-AB 20140130</a:t>
            </a: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D699550-6D3C-45EC-A577-9F42B86B9FBE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3062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requests</a:t>
            </a:r>
          </a:p>
        </p:txBody>
      </p:sp>
      <p:sp>
        <p:nvSpPr>
          <p:cNvPr id="4099" name="Content Placeholder 13"/>
          <p:cNvSpPr>
            <a:spLocks noGrp="1"/>
          </p:cNvSpPr>
          <p:nvPr>
            <p:ph idx="1"/>
          </p:nvPr>
        </p:nvSpPr>
        <p:spPr>
          <a:xfrm>
            <a:off x="395536" y="1351309"/>
            <a:ext cx="8291264" cy="4669979"/>
          </a:xfrm>
        </p:spPr>
        <p:txBody>
          <a:bodyPr/>
          <a:lstStyle/>
          <a:p>
            <a:r>
              <a:rPr lang="en-GB" dirty="0" smtClean="0"/>
              <a:t>Integration of CMS into GGUS:</a:t>
            </a:r>
          </a:p>
          <a:p>
            <a:pPr lvl="1"/>
            <a:r>
              <a:rPr lang="en-GB" dirty="0" smtClean="0">
                <a:hlinkClick r:id="rId2"/>
              </a:rPr>
              <a:t>SAV131565</a:t>
            </a:r>
            <a:endParaRPr lang="en-GB" dirty="0" smtClean="0"/>
          </a:p>
          <a:p>
            <a:pPr lvl="1"/>
            <a:r>
              <a:rPr lang="en-GB" dirty="0" smtClean="0">
                <a:hlinkClick r:id="rId3"/>
              </a:rPr>
              <a:t>SAV134411</a:t>
            </a:r>
            <a:endParaRPr lang="en-GB" dirty="0" smtClean="0"/>
          </a:p>
          <a:p>
            <a:pPr lvl="1"/>
            <a:r>
              <a:rPr lang="en-GB" dirty="0" smtClean="0">
                <a:hlinkClick r:id="rId4"/>
              </a:rPr>
              <a:t>SAV134413</a:t>
            </a:r>
            <a:endParaRPr lang="en-GB" dirty="0" smtClean="0"/>
          </a:p>
          <a:p>
            <a:pPr lvl="1"/>
            <a:r>
              <a:rPr lang="en-GB" dirty="0" smtClean="0">
                <a:hlinkClick r:id="rId5"/>
              </a:rPr>
              <a:t>SAV134416</a:t>
            </a:r>
            <a:endParaRPr lang="en-GB" dirty="0" smtClean="0"/>
          </a:p>
          <a:p>
            <a:pPr lvl="1"/>
            <a:r>
              <a:rPr lang="en-GB" dirty="0" smtClean="0">
                <a:hlinkClick r:id="rId6"/>
              </a:rPr>
              <a:t>SAV138640</a:t>
            </a:r>
            <a:endParaRPr lang="en-GB" dirty="0" smtClean="0"/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A44E401-527D-4353-91A3-F0375D3D15B5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1/28/2014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</a:rPr>
              <a:t>GGUS-AB 20140130</a:t>
            </a: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D699550-6D3C-45EC-A577-9F42B86B9FBE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757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</a:t>
            </a:r>
            <a:r>
              <a:rPr lang="en-US" dirty="0" smtClean="0"/>
              <a:t>issues</a:t>
            </a:r>
            <a:endParaRPr lang="en-US" dirty="0" smtClean="0"/>
          </a:p>
        </p:txBody>
      </p:sp>
      <p:sp>
        <p:nvSpPr>
          <p:cNvPr id="4099" name="Content Placeholder 13"/>
          <p:cNvSpPr>
            <a:spLocks noGrp="1"/>
          </p:cNvSpPr>
          <p:nvPr>
            <p:ph idx="1"/>
          </p:nvPr>
        </p:nvSpPr>
        <p:spPr>
          <a:xfrm>
            <a:off x="395536" y="1351309"/>
            <a:ext cx="8291264" cy="4669979"/>
          </a:xfrm>
        </p:spPr>
        <p:txBody>
          <a:bodyPr/>
          <a:lstStyle/>
          <a:p>
            <a:r>
              <a:rPr lang="en-US" dirty="0"/>
              <a:t>Notification of failures of operational tools through </a:t>
            </a:r>
            <a:r>
              <a:rPr lang="en-US" dirty="0" smtClean="0"/>
              <a:t>GGUS (</a:t>
            </a:r>
            <a:r>
              <a:rPr lang="en-US" dirty="0" smtClean="0">
                <a:hlinkClick r:id="rId2"/>
              </a:rPr>
              <a:t>4991</a:t>
            </a:r>
            <a:r>
              <a:rPr lang="en-US" dirty="0" smtClean="0"/>
              <a:t>)</a:t>
            </a:r>
          </a:p>
          <a:p>
            <a:r>
              <a:rPr lang="en-GB" dirty="0"/>
              <a:t>Create a support unit "</a:t>
            </a:r>
            <a:r>
              <a:rPr lang="en-GB" dirty="0" err="1" smtClean="0"/>
              <a:t>AfricaArabia</a:t>
            </a:r>
            <a:r>
              <a:rPr lang="en-GB" dirty="0" smtClean="0"/>
              <a:t>“ (</a:t>
            </a:r>
            <a:r>
              <a:rPr lang="en-GB" smtClean="0">
                <a:hlinkClick r:id="rId3"/>
              </a:rPr>
              <a:t>6643</a:t>
            </a:r>
            <a:r>
              <a:rPr lang="en-GB" smtClean="0"/>
              <a:t>)</a:t>
            </a:r>
            <a:endParaRPr lang="en-GB" dirty="0" smtClean="0"/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A44E401-527D-4353-91A3-F0375D3D15B5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1/28/2014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</a:rPr>
              <a:t>GGUS-AB 20140130</a:t>
            </a: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D699550-6D3C-45EC-A577-9F42B86B9FBE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6405717"/>
      </p:ext>
    </p:extLst>
  </p:cSld>
  <p:clrMapOvr>
    <a:masterClrMapping/>
  </p:clrMapOvr>
</p:sld>
</file>

<file path=ppt/theme/theme1.xml><?xml version="1.0" encoding="utf-8"?>
<a:theme xmlns:a="http://schemas.openxmlformats.org/drawingml/2006/main" name="EGI-InSPIRE-Slide-Template_v4-1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4D9A8EF63B9AF4FBA5DF98C23A46CD0" ma:contentTypeVersion="0" ma:contentTypeDescription="Ein neues Dokument erstellen." ma:contentTypeScope="" ma:versionID="f44a23bd6864670a20fd9a4a35c7800b">
  <xsd:schema xmlns:xsd="http://www.w3.org/2001/XMLSchema" xmlns:p="http://schemas.microsoft.com/office/2006/metadata/properties" targetNamespace="http://schemas.microsoft.com/office/2006/metadata/properties" ma:root="true" ma:fieldsID="246f02dd96380beb4f7cdcce14d77fd6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 ma:readOnly="tru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E873876B-2C25-44A5-A20D-AE402443000E}">
  <ds:schemaRefs>
    <ds:schemaRef ds:uri="http://schemas.microsoft.com/office/2006/metadata/properties"/>
    <ds:schemaRef ds:uri="http://www.w3.org/XML/1998/namespace"/>
    <ds:schemaRef ds:uri="http://purl.org/dc/terms/"/>
    <ds:schemaRef ds:uri="http://purl.org/dc/dcmitype/"/>
    <ds:schemaRef ds:uri="http://purl.org/dc/elements/1.1/"/>
    <ds:schemaRef ds:uri="http://schemas.microsoft.com/office/2006/documentManagement/type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883739EB-DE23-41D0-B470-EA60657A82D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DBFC139-451E-4C01-BD0A-3966ED6B4E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EGI-InSPIRE-Slide-Template_v4-11</Template>
  <TotalTime>0</TotalTime>
  <Words>108</Words>
  <Application>Microsoft Office PowerPoint</Application>
  <PresentationFormat>Bildschirmpräsentation (4:3)</PresentationFormat>
  <Paragraphs>36</Paragraphs>
  <Slides>5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6" baseType="lpstr">
      <vt:lpstr>EGI-InSPIRE-Slide-Template_v4-11</vt:lpstr>
      <vt:lpstr>Plans for the next  GGUS release</vt:lpstr>
      <vt:lpstr>Release Date</vt:lpstr>
      <vt:lpstr>Open requests</vt:lpstr>
      <vt:lpstr>Open requests</vt:lpstr>
      <vt:lpstr>Open issues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GGUS Report Generator Assessment report</dc:title>
  <dc:creator>EGI</dc:creator>
  <cp:lastModifiedBy>Grein</cp:lastModifiedBy>
  <cp:revision>50</cp:revision>
  <dcterms:created xsi:type="dcterms:W3CDTF">2012-11-29T10:55:22Z</dcterms:created>
  <dcterms:modified xsi:type="dcterms:W3CDTF">2014-01-28T15:07:50Z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0x01010044D9A8EF63B9AF4FBA5DF98C23A46CD0</vt:lpwstr>
  </property>
  <property fmtid="{D5CDD505-2E9C-101B-9397-08002B2CF9AE}" pid="3" name="_CheckOutSrcUrl">
    <vt:lpwstr>https://team.scc.kit.edu/Abteilungen/SDM/GGUS/Dokumente/EGI/SA1/GGUS Advisory Board/GGUS_AB_NextRelease_201402.pptx</vt:lpwstr>
  </property>
</Properties>
</file>