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58" r:id="rId4"/>
    <p:sldId id="259" r:id="rId5"/>
    <p:sldId id="277" r:id="rId6"/>
    <p:sldId id="260" r:id="rId7"/>
    <p:sldId id="261" r:id="rId8"/>
    <p:sldId id="262" r:id="rId9"/>
    <p:sldId id="265" r:id="rId10"/>
    <p:sldId id="278" r:id="rId11"/>
    <p:sldId id="279" r:id="rId12"/>
    <p:sldId id="263" r:id="rId13"/>
    <p:sldId id="282" r:id="rId14"/>
    <p:sldId id="264" r:id="rId15"/>
    <p:sldId id="266" r:id="rId16"/>
    <p:sldId id="267" r:id="rId17"/>
    <p:sldId id="268" r:id="rId18"/>
    <p:sldId id="269" r:id="rId19"/>
    <p:sldId id="270" r:id="rId20"/>
    <p:sldId id="284" r:id="rId21"/>
    <p:sldId id="283" r:id="rId22"/>
    <p:sldId id="275" r:id="rId23"/>
    <p:sldId id="276" r:id="rId24"/>
    <p:sldId id="272" r:id="rId2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8000"/>
    <a:srgbClr val="FF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2B08AB-9FE7-42AB-895B-1471A82C17F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0598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863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392738"/>
            <a:ext cx="5976938" cy="10080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pic>
        <p:nvPicPr>
          <p:cNvPr id="2050" name="Picture 2" descr="C:\SZTAKI\Grafika\ER-flow_Logo_v2_tr_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876632"/>
            <a:ext cx="2628900" cy="26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SZTAKI\Grafika\ER-flow_Logo_v2_tr_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78"/>
            <a:ext cx="868122" cy="86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SZTAKI\Grafika\Danitól\SHIWA_powered_Logo_v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42" y="127500"/>
            <a:ext cx="1066800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wnloads\text4246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6477000"/>
            <a:ext cx="8650288" cy="29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wnloads\rect4018_8_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70" y="127500"/>
            <a:ext cx="6933516" cy="5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9F3B-DE42-40F2-93DF-5245982760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53D5-1AC7-4B0E-8439-91FD34B094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9899-C90E-4532-BACF-E4AE2FB6C6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noProof="0" smtClean="0"/>
              <a:t>Táblázat beszúrásához kattintson az ikonra</a:t>
            </a:r>
            <a:endParaRPr lang="en-GB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6344E-92F4-4314-8261-6D244FD14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588" y="381000"/>
            <a:ext cx="7143196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1CCA9-7B6F-446C-9B8A-B7083D0EF43C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EF871-D64E-4862-8040-2479B849A3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F0D82-9E88-4076-A5CF-414ABA406F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AFD2F-780B-4068-A6C2-F4906EB46C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5324-CBDA-4AB1-B6C0-866E945D41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12F9-E241-447A-AF2A-B28DFA5B03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F050-211E-4331-96A1-80807F742F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F49-E71E-41AF-9AAE-C18FCA47AE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304800"/>
            <a:ext cx="71431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092825"/>
            <a:ext cx="13779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EE0D6-F612-46AE-8B31-8C8D5B85B8D8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2" name="Picture 2" descr="C:\SZTAKI\Grafika\ER-flow_Logo_v2_tr_s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78"/>
            <a:ext cx="868122" cy="86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SZTAKI\Grafika\Danitól\SHIWA_powered_Logo_v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42" y="127500"/>
            <a:ext cx="1066800" cy="7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wnloads\text424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6477000"/>
            <a:ext cx="8650288" cy="29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wnloads\rect4018_8_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70" y="127500"/>
            <a:ext cx="6933516" cy="5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80808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flow.eu/shiwa-user-foru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rflow.e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7.w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sp.shiwa-workflow.e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epo.shiwa-workflow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9512" y="3573016"/>
            <a:ext cx="8277101" cy="1656184"/>
          </a:xfrm>
        </p:spPr>
        <p:txBody>
          <a:bodyPr/>
          <a:lstStyle/>
          <a:p>
            <a:r>
              <a:rPr lang="en-GB" sz="4000" b="1" dirty="0"/>
              <a:t>Building an European Research Community through Interoperable Workflow and Data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Gabor </a:t>
            </a:r>
            <a:r>
              <a:rPr lang="en-GB" b="1" dirty="0" err="1"/>
              <a:t>Terstyanszky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University of </a:t>
            </a:r>
            <a:r>
              <a:rPr lang="en-GB" b="1" dirty="0" smtClean="0"/>
              <a:t>Westminster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736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3517511" y="1915886"/>
            <a:ext cx="4383315" cy="301097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4265296" y="2837044"/>
            <a:ext cx="951814" cy="75276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42A9FF"/>
              </a:gs>
              <a:gs pos="100000">
                <a:srgbClr val="82CEFF"/>
              </a:gs>
            </a:gsLst>
            <a:lin ang="5400000" scaled="1"/>
          </a:gradFill>
          <a:ln w="9360">
            <a:solidFill>
              <a:srgbClr val="53A4E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328112" y="3039209"/>
            <a:ext cx="850900" cy="36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25"/>
              </a:spcBef>
            </a:pPr>
            <a:r>
              <a:rPr lang="en-US" altLang="en-US" sz="1000" b="1" dirty="0" smtClean="0"/>
              <a:t>SHIWA </a:t>
            </a:r>
            <a:br>
              <a:rPr lang="en-US" altLang="en-US" sz="1000" b="1" dirty="0" smtClean="0"/>
            </a:br>
            <a:r>
              <a:rPr lang="en-US" altLang="en-US" sz="1000" b="1" dirty="0" smtClean="0"/>
              <a:t>Portal</a:t>
            </a:r>
            <a:endParaRPr lang="en-US" altLang="en-US" sz="1000" b="1" dirty="0"/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4288992" y="3975191"/>
            <a:ext cx="903288" cy="67457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42A9FF"/>
              </a:gs>
              <a:gs pos="100000">
                <a:srgbClr val="82CEFF"/>
              </a:gs>
            </a:gsLst>
            <a:lin ang="5400000" scaled="1"/>
          </a:gradFill>
          <a:ln w="9360">
            <a:solidFill>
              <a:srgbClr val="53A4E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4314837" y="4144651"/>
            <a:ext cx="850900" cy="36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25"/>
              </a:spcBef>
            </a:pPr>
            <a:r>
              <a:rPr lang="en-US" altLang="en-US" sz="1000" b="1" dirty="0" smtClean="0"/>
              <a:t>SHIWA</a:t>
            </a:r>
            <a:br>
              <a:rPr lang="en-US" altLang="en-US" sz="1000" b="1" dirty="0" smtClean="0"/>
            </a:br>
            <a:r>
              <a:rPr lang="en-US" altLang="en-US" sz="1000" b="1" dirty="0" smtClean="0"/>
              <a:t>Repository</a:t>
            </a:r>
            <a:endParaRPr lang="en-US" altLang="en-US" sz="1000" b="1" dirty="0"/>
          </a:p>
        </p:txBody>
      </p:sp>
      <p:sp>
        <p:nvSpPr>
          <p:cNvPr id="18" name="AutoShape 30"/>
          <p:cNvSpPr>
            <a:spLocks noChangeArrowheads="1"/>
          </p:cNvSpPr>
          <p:nvPr/>
        </p:nvSpPr>
        <p:spPr bwMode="auto">
          <a:xfrm>
            <a:off x="6593702" y="2876360"/>
            <a:ext cx="903288" cy="67457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rgbClr val="53A4E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6705281" y="3124956"/>
            <a:ext cx="693148" cy="18265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25"/>
              </a:spcBef>
            </a:pPr>
            <a:r>
              <a:rPr lang="en-US" altLang="en-US" sz="1000" b="1" dirty="0" smtClean="0"/>
              <a:t>DCIs</a:t>
            </a:r>
            <a:endParaRPr lang="en-US" altLang="en-US" sz="1000" b="1" dirty="0"/>
          </a:p>
        </p:txBody>
      </p:sp>
      <p:cxnSp>
        <p:nvCxnSpPr>
          <p:cNvPr id="20" name="Elbow Connector 19"/>
          <p:cNvCxnSpPr>
            <a:stCxn id="10" idx="3"/>
            <a:endCxn id="18" idx="1"/>
          </p:cNvCxnSpPr>
          <p:nvPr/>
        </p:nvCxnSpPr>
        <p:spPr bwMode="auto">
          <a:xfrm>
            <a:off x="5217110" y="3213426"/>
            <a:ext cx="1376592" cy="223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0" idx="2"/>
            <a:endCxn id="12" idx="0"/>
          </p:cNvCxnSpPr>
          <p:nvPr/>
        </p:nvCxnSpPr>
        <p:spPr bwMode="auto">
          <a:xfrm rot="5400000">
            <a:off x="4548229" y="3782216"/>
            <a:ext cx="385383" cy="567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5277012" y="2716107"/>
            <a:ext cx="961511" cy="47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b="1" dirty="0" smtClean="0"/>
              <a:t>Execute native WF</a:t>
            </a: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3690110" y="3646383"/>
            <a:ext cx="961511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b="1" dirty="0" smtClean="0"/>
              <a:t>Publish </a:t>
            </a:r>
            <a:r>
              <a:rPr lang="en-US" sz="1000" b="1" dirty="0" smtClean="0"/>
              <a:t>WF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88099" y="2222283"/>
            <a:ext cx="1042988" cy="1465149"/>
            <a:chOff x="1503876" y="1592297"/>
            <a:chExt cx="1042988" cy="1234372"/>
          </a:xfrm>
        </p:grpSpPr>
        <p:pic>
          <p:nvPicPr>
            <p:cNvPr id="6" name="Picture 11" descr="MCj0290796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60074" y="2096419"/>
              <a:ext cx="762000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" name="Text Box 44"/>
            <p:cNvSpPr txBox="1">
              <a:spLocks noChangeArrowheads="1"/>
            </p:cNvSpPr>
            <p:nvPr/>
          </p:nvSpPr>
          <p:spPr bwMode="auto">
            <a:xfrm>
              <a:off x="1503876" y="1592297"/>
              <a:ext cx="1042988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00" b="1" dirty="0"/>
                <a:t>w</a:t>
              </a:r>
              <a:r>
                <a:rPr lang="en-US" sz="1000" b="1" dirty="0" smtClean="0"/>
                <a:t>orkflow developer</a:t>
              </a:r>
            </a:p>
          </p:txBody>
        </p:sp>
      </p:grpSp>
      <p:sp>
        <p:nvSpPr>
          <p:cNvPr id="44" name="Left-Right Arrow 43"/>
          <p:cNvSpPr/>
          <p:nvPr/>
        </p:nvSpPr>
        <p:spPr bwMode="auto">
          <a:xfrm>
            <a:off x="2106297" y="3148385"/>
            <a:ext cx="2208540" cy="198534"/>
          </a:xfrm>
          <a:prstGeom prst="left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2463900" y="2333944"/>
            <a:ext cx="813494" cy="84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b="1" dirty="0"/>
              <a:t>c</a:t>
            </a:r>
            <a:r>
              <a:rPr lang="en-US" sz="1000" b="1" dirty="0" smtClean="0"/>
              <a:t>reate</a:t>
            </a:r>
            <a:br>
              <a:rPr lang="en-US" sz="1000" b="1" dirty="0" smtClean="0"/>
            </a:br>
            <a:r>
              <a:rPr lang="en-US" sz="1000" b="1" dirty="0" smtClean="0"/>
              <a:t>migrate</a:t>
            </a:r>
            <a:br>
              <a:rPr lang="en-US" sz="1000" b="1" dirty="0" smtClean="0"/>
            </a:br>
            <a:r>
              <a:rPr lang="en-US" sz="1000" b="1" dirty="0" smtClean="0"/>
              <a:t>execute</a:t>
            </a:r>
            <a:br>
              <a:rPr lang="en-US" sz="1000" b="1" dirty="0" smtClean="0"/>
            </a:br>
            <a:r>
              <a:rPr lang="en-US" sz="1000" b="1" dirty="0" smtClean="0"/>
              <a:t>publish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3102413" y="2598984"/>
            <a:ext cx="555785" cy="29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b="1" dirty="0" smtClean="0"/>
              <a:t>WFs</a:t>
            </a:r>
          </a:p>
        </p:txBody>
      </p:sp>
      <p:sp>
        <p:nvSpPr>
          <p:cNvPr id="47" name="Cím 1"/>
          <p:cNvSpPr txBox="1">
            <a:spLocks/>
          </p:cNvSpPr>
          <p:nvPr/>
        </p:nvSpPr>
        <p:spPr bwMode="auto">
          <a:xfrm>
            <a:off x="539552" y="332656"/>
            <a:ext cx="792003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Phase 1: </a:t>
            </a:r>
            <a:br>
              <a:rPr lang="en-US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Workflow Development Environment</a:t>
            </a:r>
            <a:endParaRPr lang="en-GB" sz="3200" b="1" dirty="0">
              <a:solidFill>
                <a:srgbClr val="66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5800991" y="1961274"/>
            <a:ext cx="1826744" cy="5254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SHIWA Simulation Platform</a:t>
            </a:r>
          </a:p>
        </p:txBody>
      </p:sp>
    </p:spTree>
    <p:extLst>
      <p:ext uri="{BB962C8B-B14F-4D97-AF65-F5344CB8AC3E}">
        <p14:creationId xmlns:p14="http://schemas.microsoft.com/office/powerpoint/2010/main" val="32849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 bwMode="auto">
          <a:xfrm>
            <a:off x="539552" y="404664"/>
            <a:ext cx="792003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Phase 1:</a:t>
            </a:r>
            <a:br>
              <a:rPr lang="en-US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Workflow Execution Environment</a:t>
            </a:r>
            <a:endParaRPr lang="en-GB" sz="3200" b="1" dirty="0">
              <a:solidFill>
                <a:srgbClr val="66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014600" y="2321381"/>
            <a:ext cx="4109280" cy="28012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>
            <a:off x="4217219" y="3301628"/>
            <a:ext cx="951814" cy="63419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42A9FF"/>
              </a:gs>
              <a:gs pos="100000">
                <a:srgbClr val="82CEFF"/>
              </a:gs>
            </a:gsLst>
            <a:lin ang="5400000" scaled="1"/>
          </a:gradFill>
          <a:ln w="9360">
            <a:solidFill>
              <a:srgbClr val="53A4E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4280035" y="3471950"/>
            <a:ext cx="850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25"/>
              </a:spcBef>
            </a:pPr>
            <a:r>
              <a:rPr lang="en-US" altLang="en-US" sz="1000" b="1" dirty="0" smtClean="0"/>
              <a:t>SHIWA </a:t>
            </a:r>
            <a:br>
              <a:rPr lang="en-US" altLang="en-US" sz="1000" b="1" dirty="0" smtClean="0"/>
            </a:br>
            <a:r>
              <a:rPr lang="en-US" altLang="en-US" sz="1000" b="1" dirty="0" smtClean="0"/>
              <a:t>Portal</a:t>
            </a:r>
            <a:endParaRPr lang="en-US" altLang="en-US" sz="1000" b="1" dirty="0"/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4240915" y="4260504"/>
            <a:ext cx="903288" cy="568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42A9FF"/>
              </a:gs>
              <a:gs pos="100000">
                <a:srgbClr val="82CEFF"/>
              </a:gs>
            </a:gsLst>
            <a:lin ang="5400000" scaled="1"/>
          </a:gradFill>
          <a:ln w="9360">
            <a:solidFill>
              <a:srgbClr val="53A4E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4266760" y="4403272"/>
            <a:ext cx="850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25"/>
              </a:spcBef>
            </a:pPr>
            <a:r>
              <a:rPr lang="en-US" altLang="en-US" sz="1000" b="1" dirty="0" smtClean="0"/>
              <a:t>SHIWA</a:t>
            </a:r>
            <a:br>
              <a:rPr lang="en-US" altLang="en-US" sz="1000" b="1" dirty="0" smtClean="0"/>
            </a:br>
            <a:r>
              <a:rPr lang="en-US" altLang="en-US" sz="1000" b="1" dirty="0" smtClean="0"/>
              <a:t>Repository</a:t>
            </a:r>
            <a:endParaRPr lang="en-US" altLang="en-US" sz="1000" b="1" dirty="0"/>
          </a:p>
        </p:txBody>
      </p:sp>
      <p:sp>
        <p:nvSpPr>
          <p:cNvPr id="19" name="AutoShape 30"/>
          <p:cNvSpPr>
            <a:spLocks noChangeArrowheads="1"/>
          </p:cNvSpPr>
          <p:nvPr/>
        </p:nvSpPr>
        <p:spPr bwMode="auto">
          <a:xfrm>
            <a:off x="7619661" y="3334751"/>
            <a:ext cx="903288" cy="5683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rgbClr val="53A4E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7731240" y="3544191"/>
            <a:ext cx="693148" cy="153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25"/>
              </a:spcBef>
            </a:pPr>
            <a:r>
              <a:rPr lang="en-US" altLang="en-US" sz="1000" b="1" dirty="0" smtClean="0"/>
              <a:t>DCIs</a:t>
            </a:r>
            <a:endParaRPr lang="en-US" altLang="en-US" sz="1000" b="1" dirty="0"/>
          </a:p>
        </p:txBody>
      </p:sp>
      <p:cxnSp>
        <p:nvCxnSpPr>
          <p:cNvPr id="21" name="Elbow Connector 20"/>
          <p:cNvCxnSpPr>
            <a:stCxn id="11" idx="3"/>
            <a:endCxn id="19" idx="1"/>
          </p:cNvCxnSpPr>
          <p:nvPr/>
        </p:nvCxnSpPr>
        <p:spPr bwMode="auto">
          <a:xfrm>
            <a:off x="5169033" y="3618726"/>
            <a:ext cx="2450628" cy="18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3" idx="0"/>
            <a:endCxn id="11" idx="2"/>
          </p:cNvCxnSpPr>
          <p:nvPr/>
        </p:nvCxnSpPr>
        <p:spPr bwMode="auto">
          <a:xfrm rot="5400000" flipH="1" flipV="1">
            <a:off x="4530502" y="4097881"/>
            <a:ext cx="324681" cy="567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5228935" y="3199740"/>
            <a:ext cx="961511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b="1" dirty="0" smtClean="0"/>
              <a:t>Execute native WF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3642033" y="3983487"/>
            <a:ext cx="961511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b="1" dirty="0" smtClean="0"/>
              <a:t>Import WF</a:t>
            </a:r>
          </a:p>
        </p:txBody>
      </p:sp>
      <p:pic>
        <p:nvPicPr>
          <p:cNvPr id="4" name="Picture 3" descr="MCj029079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4691" y="3308301"/>
            <a:ext cx="762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1289443" y="2928004"/>
            <a:ext cx="1042988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b="1" dirty="0" smtClean="0"/>
              <a:t>researcher</a:t>
            </a:r>
          </a:p>
        </p:txBody>
      </p:sp>
      <p:sp>
        <p:nvSpPr>
          <p:cNvPr id="41" name="Left-Right Arrow 40"/>
          <p:cNvSpPr/>
          <p:nvPr/>
        </p:nvSpPr>
        <p:spPr bwMode="auto">
          <a:xfrm>
            <a:off x="2182405" y="3602031"/>
            <a:ext cx="2058509" cy="82886"/>
          </a:xfrm>
          <a:prstGeom prst="left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2187291" y="3167564"/>
            <a:ext cx="77398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b="1" dirty="0" smtClean="0"/>
              <a:t>import</a:t>
            </a:r>
            <a:br>
              <a:rPr lang="en-US" sz="1000" b="1" dirty="0" smtClean="0"/>
            </a:br>
            <a:r>
              <a:rPr lang="en-US" sz="1000" b="1" dirty="0" smtClean="0"/>
              <a:t>execute</a:t>
            </a:r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2741431" y="3301628"/>
            <a:ext cx="555785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b="1" dirty="0" smtClean="0"/>
              <a:t>WFs</a:t>
            </a: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5144203" y="2466529"/>
            <a:ext cx="1866866" cy="5254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SHIWA Simulation Platform</a:t>
            </a:r>
          </a:p>
        </p:txBody>
      </p:sp>
    </p:spTree>
    <p:extLst>
      <p:ext uri="{BB962C8B-B14F-4D97-AF65-F5344CB8AC3E}">
        <p14:creationId xmlns:p14="http://schemas.microsoft.com/office/powerpoint/2010/main" val="12170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B876A58-7C7E-4FBE-9CB4-01E1181E4A8E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sp>
        <p:nvSpPr>
          <p:cNvPr id="3" name="Cím 1"/>
          <p:cNvSpPr txBox="1">
            <a:spLocks/>
          </p:cNvSpPr>
          <p:nvPr/>
        </p:nvSpPr>
        <p:spPr bwMode="auto">
          <a:xfrm>
            <a:off x="908808" y="660177"/>
            <a:ext cx="7294562" cy="5365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Usage Scenario: End User View</a:t>
            </a:r>
            <a:endParaRPr lang="en-GB" sz="3200" b="1" dirty="0">
              <a:solidFill>
                <a:srgbClr val="66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/>
          <a:stretch/>
        </p:blipFill>
        <p:spPr bwMode="auto">
          <a:xfrm>
            <a:off x="488914" y="1628800"/>
            <a:ext cx="8134350" cy="407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1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ím 1"/>
          <p:cNvSpPr txBox="1">
            <a:spLocks/>
          </p:cNvSpPr>
          <p:nvPr/>
        </p:nvSpPr>
        <p:spPr bwMode="auto">
          <a:xfrm>
            <a:off x="539552" y="404664"/>
            <a:ext cx="792003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Phase 2:</a:t>
            </a:r>
            <a:br>
              <a:rPr lang="en-US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Workflow Execution Environment</a:t>
            </a:r>
            <a:endParaRPr lang="en-GB" sz="3200" b="1" dirty="0">
              <a:solidFill>
                <a:srgbClr val="660066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0095" y="1698171"/>
            <a:ext cx="7510707" cy="4136572"/>
            <a:chOff x="820095" y="2848955"/>
            <a:chExt cx="7510707" cy="4136572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3030105" y="2848955"/>
              <a:ext cx="4041519" cy="1767897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AutoShape 30"/>
            <p:cNvSpPr>
              <a:spLocks noChangeArrowheads="1"/>
            </p:cNvSpPr>
            <p:nvPr/>
          </p:nvSpPr>
          <p:spPr bwMode="auto">
            <a:xfrm>
              <a:off x="4393555" y="3566496"/>
              <a:ext cx="903288" cy="5683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42A9FF"/>
                </a:gs>
                <a:gs pos="100000">
                  <a:srgbClr val="82CEFF"/>
                </a:gs>
              </a:gsLst>
              <a:lin ang="5400000" scaled="1"/>
            </a:gradFill>
            <a:ln w="9360">
              <a:solidFill>
                <a:srgbClr val="53A4EF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4482931" y="3709264"/>
              <a:ext cx="8509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</a:pPr>
              <a:r>
                <a:rPr lang="en-US" altLang="en-US" sz="1000" b="1" dirty="0" smtClean="0"/>
                <a:t>SHIWA</a:t>
              </a:r>
              <a:br>
                <a:rPr lang="en-US" altLang="en-US" sz="1000" b="1" dirty="0" smtClean="0"/>
              </a:br>
              <a:r>
                <a:rPr lang="en-US" altLang="en-US" sz="1000" b="1" dirty="0" smtClean="0"/>
                <a:t>Repository</a:t>
              </a:r>
              <a:endParaRPr lang="en-US" altLang="en-US" sz="1000" b="1" dirty="0"/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3030105" y="4769253"/>
              <a:ext cx="4041520" cy="221627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4368624" y="5345334"/>
              <a:ext cx="951814" cy="63419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42A9FF"/>
                </a:gs>
                <a:gs pos="100000">
                  <a:srgbClr val="82CEFF"/>
                </a:gs>
              </a:gsLst>
              <a:lin ang="5400000" scaled="1"/>
            </a:gradFill>
            <a:ln w="9360">
              <a:solidFill>
                <a:srgbClr val="53A4EF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4431438" y="5525181"/>
              <a:ext cx="8509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</a:pPr>
              <a:r>
                <a:rPr lang="en-US" altLang="en-US" sz="1000" b="1" dirty="0" smtClean="0"/>
                <a:t>Community </a:t>
              </a:r>
              <a:br>
                <a:rPr lang="en-US" altLang="en-US" sz="1000" b="1" dirty="0" smtClean="0"/>
              </a:br>
              <a:r>
                <a:rPr lang="en-US" altLang="en-US" sz="1000" b="1" dirty="0" smtClean="0"/>
                <a:t>Portal</a:t>
              </a:r>
              <a:endParaRPr lang="en-US" altLang="en-US" sz="1000" b="1" dirty="0"/>
            </a:p>
          </p:txBody>
        </p:sp>
        <p:sp>
          <p:nvSpPr>
            <p:cNvPr id="17" name="Text Box 44"/>
            <p:cNvSpPr txBox="1">
              <a:spLocks noChangeArrowheads="1"/>
            </p:cNvSpPr>
            <p:nvPr/>
          </p:nvSpPr>
          <p:spPr bwMode="auto">
            <a:xfrm>
              <a:off x="3822351" y="4950228"/>
              <a:ext cx="961511" cy="248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00" b="1" dirty="0" smtClean="0"/>
                <a:t>Import WF</a:t>
              </a: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5923348" y="5063055"/>
              <a:ext cx="961511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00" b="1" dirty="0" smtClean="0"/>
                <a:t>Execute native WF</a:t>
              </a:r>
            </a:p>
          </p:txBody>
        </p:sp>
        <p:cxnSp>
          <p:nvCxnSpPr>
            <p:cNvPr id="19" name="Elbow Connector 18"/>
            <p:cNvCxnSpPr>
              <a:stCxn id="5" idx="2"/>
              <a:endCxn id="15" idx="0"/>
            </p:cNvCxnSpPr>
            <p:nvPr/>
          </p:nvCxnSpPr>
          <p:spPr bwMode="auto">
            <a:xfrm rot="5400000">
              <a:off x="4239609" y="4739743"/>
              <a:ext cx="1210513" cy="66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headEnd type="none" w="med" len="med"/>
              <a:tailEnd type="arrow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15" idx="3"/>
              <a:endCxn id="11" idx="1"/>
            </p:cNvCxnSpPr>
            <p:nvPr/>
          </p:nvCxnSpPr>
          <p:spPr bwMode="auto">
            <a:xfrm>
              <a:off x="5320438" y="5662432"/>
              <a:ext cx="2107076" cy="268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headEnd type="none" w="med" len="med"/>
              <a:tailEnd type="arrow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820095" y="5035121"/>
              <a:ext cx="3607889" cy="1110547"/>
              <a:chOff x="760734" y="4962685"/>
              <a:chExt cx="3607889" cy="1110547"/>
            </a:xfrm>
          </p:grpSpPr>
          <p:pic>
            <p:nvPicPr>
              <p:cNvPr id="22" name="Picture 21" descr="MCj0290796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35982" y="5342982"/>
                <a:ext cx="762000" cy="73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Text Box 44"/>
              <p:cNvSpPr txBox="1">
                <a:spLocks noChangeArrowheads="1"/>
              </p:cNvSpPr>
              <p:nvPr/>
            </p:nvSpPr>
            <p:spPr bwMode="auto">
              <a:xfrm>
                <a:off x="760734" y="4962685"/>
                <a:ext cx="1042988" cy="248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1000" b="1" dirty="0" smtClean="0"/>
                  <a:t>researcher</a:t>
                </a:r>
              </a:p>
            </p:txBody>
          </p:sp>
          <p:sp>
            <p:nvSpPr>
              <p:cNvPr id="24" name="Left-Right Arrow 23"/>
              <p:cNvSpPr/>
              <p:nvPr/>
            </p:nvSpPr>
            <p:spPr bwMode="auto">
              <a:xfrm>
                <a:off x="1678930" y="5607684"/>
                <a:ext cx="2689693" cy="165772"/>
              </a:xfrm>
              <a:prstGeom prst="leftRightArrow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25" name="Text Box 44"/>
              <p:cNvSpPr txBox="1">
                <a:spLocks noChangeArrowheads="1"/>
              </p:cNvSpPr>
              <p:nvPr/>
            </p:nvSpPr>
            <p:spPr bwMode="auto">
              <a:xfrm>
                <a:off x="1861778" y="5144189"/>
                <a:ext cx="773985" cy="556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1000" b="1" dirty="0" smtClean="0"/>
                  <a:t/>
                </a:r>
                <a:br>
                  <a:rPr lang="en-US" sz="1000" b="1" dirty="0" smtClean="0"/>
                </a:br>
                <a:r>
                  <a:rPr lang="en-US" sz="1000" b="1" dirty="0" smtClean="0"/>
                  <a:t>execute WFs</a:t>
                </a:r>
              </a:p>
            </p:txBody>
          </p:sp>
        </p:grpSp>
        <p:sp>
          <p:nvSpPr>
            <p:cNvPr id="11" name="AutoShape 30"/>
            <p:cNvSpPr>
              <a:spLocks noChangeArrowheads="1"/>
            </p:cNvSpPr>
            <p:nvPr/>
          </p:nvSpPr>
          <p:spPr bwMode="auto">
            <a:xfrm>
              <a:off x="7427514" y="5380955"/>
              <a:ext cx="903288" cy="56832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360">
              <a:solidFill>
                <a:srgbClr val="53A4EF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7539093" y="5590395"/>
              <a:ext cx="693148" cy="1538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</a:pPr>
              <a:r>
                <a:rPr lang="en-US" altLang="en-US" sz="1000" b="1" dirty="0" smtClean="0"/>
                <a:t>DCIs</a:t>
              </a:r>
              <a:endParaRPr lang="en-US" altLang="en-US" sz="1000" b="1" dirty="0"/>
            </a:p>
          </p:txBody>
        </p:sp>
      </p:grp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5189122" y="1828282"/>
            <a:ext cx="1826744" cy="5254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SHIWA Simulation Platform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5087143" y="5140027"/>
            <a:ext cx="1826744" cy="5254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Community gateway</a:t>
            </a:r>
            <a:endParaRPr lang="en-US" sz="14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7AB596-AD8E-4863-9D74-7876799B6547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1" b="5538"/>
          <a:stretch/>
        </p:blipFill>
        <p:spPr bwMode="auto">
          <a:xfrm>
            <a:off x="428625" y="1556792"/>
            <a:ext cx="8286750" cy="391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 bwMode="auto">
          <a:xfrm>
            <a:off x="1043608" y="332656"/>
            <a:ext cx="7294562" cy="93610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Usage Scenario: </a:t>
            </a:r>
            <a:br>
              <a:rPr lang="en-GB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</a:br>
            <a:r>
              <a:rPr lang="en-GB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Domain Customised </a:t>
            </a:r>
            <a:r>
              <a:rPr lang="en-GB" sz="32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Portlet</a:t>
            </a:r>
            <a:endParaRPr lang="en-GB" sz="3200" b="1" dirty="0">
              <a:solidFill>
                <a:srgbClr val="6600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26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7397F35-4676-44A7-B3EA-2E8EFA399487}" type="slidenum">
              <a:rPr lang="hu-HU" smtClean="0"/>
              <a:pPr eaLnBrk="1" hangingPunct="1">
                <a:defRPr/>
              </a:pPr>
              <a:t>15</a:t>
            </a:fld>
            <a:endParaRPr lang="hu-HU" smtClean="0"/>
          </a:p>
        </p:txBody>
      </p:sp>
      <p:pic>
        <p:nvPicPr>
          <p:cNvPr id="22531" name="Picture 2" descr="Heterogeneity_of_wf_sys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372319"/>
            <a:ext cx="8675687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400637"/>
            <a:ext cx="8538467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/>
              <a:t>Workflow Interoperability Challenges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8659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5D7AECB-8864-40BF-878F-4099FF1720BB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grpSp>
        <p:nvGrpSpPr>
          <p:cNvPr id="23555" name="Group 62"/>
          <p:cNvGrpSpPr>
            <a:grpSpLocks/>
          </p:cNvGrpSpPr>
          <p:nvPr/>
        </p:nvGrpSpPr>
        <p:grpSpPr bwMode="auto">
          <a:xfrm>
            <a:off x="1041400" y="2332955"/>
            <a:ext cx="7213600" cy="3616325"/>
            <a:chOff x="1854200" y="2188365"/>
            <a:chExt cx="5265738" cy="2324896"/>
          </a:xfrm>
        </p:grpSpPr>
        <p:sp>
          <p:nvSpPr>
            <p:cNvPr id="4" name="AutoShape 68"/>
            <p:cNvSpPr>
              <a:spLocks noChangeArrowheads="1"/>
            </p:cNvSpPr>
            <p:nvPr/>
          </p:nvSpPr>
          <p:spPr bwMode="auto">
            <a:xfrm>
              <a:off x="4329468" y="2218983"/>
              <a:ext cx="937496" cy="87056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23559" name="Text Box 69"/>
            <p:cNvSpPr txBox="1">
              <a:spLocks noChangeArrowheads="1"/>
            </p:cNvSpPr>
            <p:nvPr/>
          </p:nvSpPr>
          <p:spPr bwMode="auto">
            <a:xfrm>
              <a:off x="4411663" y="2508247"/>
              <a:ext cx="752475" cy="277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660066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80808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  <a:buFontTx/>
                <a:buNone/>
              </a:pPr>
              <a:r>
                <a:rPr lang="en-GB" altLang="en-US" sz="1400" b="1"/>
                <a:t>Submission Service</a:t>
              </a:r>
              <a:endParaRPr lang="en-US" altLang="en-US" sz="1400" b="1"/>
            </a:p>
          </p:txBody>
        </p:sp>
        <p:sp>
          <p:nvSpPr>
            <p:cNvPr id="23560" name="AutoShape 68"/>
            <p:cNvSpPr>
              <a:spLocks noChangeArrowheads="1"/>
            </p:cNvSpPr>
            <p:nvPr/>
          </p:nvSpPr>
          <p:spPr bwMode="auto">
            <a:xfrm>
              <a:off x="5999163" y="2217735"/>
              <a:ext cx="1120775" cy="87153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9360">
              <a:solidFill>
                <a:srgbClr val="53A4EF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660066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80808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B0F0"/>
                </a:solidFill>
              </a:endParaRPr>
            </a:p>
          </p:txBody>
        </p:sp>
        <p:sp>
          <p:nvSpPr>
            <p:cNvPr id="23561" name="Text Box 69"/>
            <p:cNvSpPr txBox="1">
              <a:spLocks noChangeArrowheads="1"/>
            </p:cNvSpPr>
            <p:nvPr/>
          </p:nvSpPr>
          <p:spPr bwMode="auto">
            <a:xfrm>
              <a:off x="6254750" y="2508248"/>
              <a:ext cx="600075" cy="2770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660066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80808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  <a:buFontTx/>
                <a:buNone/>
              </a:pPr>
              <a:r>
                <a:rPr lang="en-GB" altLang="en-US" sz="1400" b="1"/>
                <a:t>Workflow Engine B</a:t>
              </a:r>
              <a:endParaRPr lang="en-US" altLang="en-US" sz="1400" b="1"/>
            </a:p>
          </p:txBody>
        </p:sp>
        <p:cxnSp>
          <p:nvCxnSpPr>
            <p:cNvPr id="8" name="Elbow Connector 105"/>
            <p:cNvCxnSpPr>
              <a:stCxn id="4" idx="3"/>
              <a:endCxn id="23560" idx="1"/>
            </p:cNvCxnSpPr>
            <p:nvPr/>
          </p:nvCxnSpPr>
          <p:spPr bwMode="auto">
            <a:xfrm>
              <a:off x="5266964" y="2653752"/>
              <a:ext cx="732383" cy="0"/>
            </a:xfrm>
            <a:prstGeom prst="bentConnector3">
              <a:avLst>
                <a:gd name="adj1" fmla="val 50000"/>
              </a:avLst>
            </a:prstGeom>
            <a:ln>
              <a:prstDash val="sys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563" name="AutoShape 68"/>
            <p:cNvSpPr>
              <a:spLocks noChangeArrowheads="1"/>
            </p:cNvSpPr>
            <p:nvPr/>
          </p:nvSpPr>
          <p:spPr bwMode="auto">
            <a:xfrm>
              <a:off x="5994398" y="3621087"/>
              <a:ext cx="1120775" cy="871537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360">
              <a:solidFill>
                <a:srgbClr val="53A4EF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660066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80808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B0F0"/>
                </a:solidFill>
              </a:endParaRPr>
            </a:p>
          </p:txBody>
        </p:sp>
        <p:sp>
          <p:nvSpPr>
            <p:cNvPr id="10" name="Text Box 69"/>
            <p:cNvSpPr txBox="1">
              <a:spLocks noChangeArrowheads="1"/>
            </p:cNvSpPr>
            <p:nvPr/>
          </p:nvSpPr>
          <p:spPr bwMode="auto">
            <a:xfrm>
              <a:off x="6109435" y="3872333"/>
              <a:ext cx="913161" cy="415379"/>
            </a:xfrm>
            <a:prstGeom prst="rect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ts val="62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Distributed Computing Infrastructure</a:t>
              </a:r>
            </a:p>
          </p:txBody>
        </p:sp>
        <p:cxnSp>
          <p:nvCxnSpPr>
            <p:cNvPr id="11" name="Alak 39"/>
            <p:cNvCxnSpPr>
              <a:stCxn id="23560" idx="2"/>
              <a:endCxn id="23563" idx="0"/>
            </p:cNvCxnSpPr>
            <p:nvPr/>
          </p:nvCxnSpPr>
          <p:spPr bwMode="auto">
            <a:xfrm rot="5400000">
              <a:off x="6290882" y="3353088"/>
              <a:ext cx="531725" cy="4635"/>
            </a:xfrm>
            <a:prstGeom prst="bentConnector3">
              <a:avLst>
                <a:gd name="adj1" fmla="val 50000"/>
              </a:avLst>
            </a:prstGeom>
            <a:ln>
              <a:prstDash val="sys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AutoShape 68"/>
            <p:cNvSpPr>
              <a:spLocks noChangeArrowheads="1"/>
            </p:cNvSpPr>
            <p:nvPr/>
          </p:nvSpPr>
          <p:spPr bwMode="auto">
            <a:xfrm>
              <a:off x="1854200" y="2188365"/>
              <a:ext cx="1120592" cy="871581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50000"/>
                <a:lumOff val="50000"/>
              </a:schemeClr>
            </a:solidFill>
            <a:ln w="9360">
              <a:solidFill>
                <a:srgbClr val="53A4EF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B0F0"/>
                </a:solidFill>
              </a:endParaRPr>
            </a:p>
          </p:txBody>
        </p:sp>
        <p:sp>
          <p:nvSpPr>
            <p:cNvPr id="13" name="Text Box 69"/>
            <p:cNvSpPr txBox="1">
              <a:spLocks noChangeArrowheads="1"/>
            </p:cNvSpPr>
            <p:nvPr/>
          </p:nvSpPr>
          <p:spPr bwMode="auto">
            <a:xfrm>
              <a:off x="2110302" y="2526179"/>
              <a:ext cx="599116" cy="277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  <a:defRPr/>
              </a:pPr>
              <a:r>
                <a:rPr lang="en-GB" sz="1400" b="1" dirty="0" smtClean="0">
                  <a:solidFill>
                    <a:schemeClr val="bg1"/>
                  </a:solidFill>
                </a:rPr>
                <a:t>Workflow Engine A </a:t>
              </a:r>
              <a:endParaRPr lang="en-US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AutoShape 68"/>
            <p:cNvSpPr>
              <a:spLocks noChangeArrowheads="1"/>
            </p:cNvSpPr>
            <p:nvPr/>
          </p:nvSpPr>
          <p:spPr bwMode="auto">
            <a:xfrm>
              <a:off x="4329468" y="3641680"/>
              <a:ext cx="936337" cy="87158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23569" name="Text Box 69"/>
            <p:cNvSpPr txBox="1">
              <a:spLocks noChangeArrowheads="1"/>
            </p:cNvSpPr>
            <p:nvPr/>
          </p:nvSpPr>
          <p:spPr bwMode="auto">
            <a:xfrm>
              <a:off x="4429919" y="3922711"/>
              <a:ext cx="752475" cy="277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660066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80808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  <a:buFontTx/>
                <a:buNone/>
              </a:pPr>
              <a:r>
                <a:rPr lang="en-US" altLang="en-US" sz="1400" b="1"/>
                <a:t>Workflow Repository</a:t>
              </a:r>
            </a:p>
          </p:txBody>
        </p:sp>
        <p:cxnSp>
          <p:nvCxnSpPr>
            <p:cNvPr id="16" name="Elbow Connector 15"/>
            <p:cNvCxnSpPr>
              <a:stCxn id="4" idx="2"/>
              <a:endCxn id="14" idx="0"/>
            </p:cNvCxnSpPr>
            <p:nvPr/>
          </p:nvCxnSpPr>
          <p:spPr>
            <a:xfrm rot="5400000">
              <a:off x="4522147" y="3365032"/>
              <a:ext cx="552137" cy="1159"/>
            </a:xfrm>
            <a:prstGeom prst="bentConnector3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AutoShape 68"/>
            <p:cNvSpPr>
              <a:spLocks noChangeArrowheads="1"/>
            </p:cNvSpPr>
            <p:nvPr/>
          </p:nvSpPr>
          <p:spPr bwMode="auto">
            <a:xfrm>
              <a:off x="2812555" y="2383297"/>
              <a:ext cx="844789" cy="53784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23572" name="Text Box 69"/>
            <p:cNvSpPr txBox="1">
              <a:spLocks noChangeArrowheads="1"/>
            </p:cNvSpPr>
            <p:nvPr/>
          </p:nvSpPr>
          <p:spPr bwMode="auto">
            <a:xfrm>
              <a:off x="2877343" y="2421876"/>
              <a:ext cx="752475" cy="415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660066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80808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  <a:buFontTx/>
                <a:buNone/>
              </a:pPr>
              <a:r>
                <a:rPr lang="en-GB" altLang="en-US" sz="1400" b="1"/>
                <a:t>Submission Service Client</a:t>
              </a:r>
              <a:endParaRPr lang="en-US" altLang="en-US" sz="1400" b="1"/>
            </a:p>
          </p:txBody>
        </p:sp>
        <p:cxnSp>
          <p:nvCxnSpPr>
            <p:cNvPr id="19" name="Elbow Connector 105"/>
            <p:cNvCxnSpPr>
              <a:stCxn id="17" idx="3"/>
              <a:endCxn id="4" idx="1"/>
            </p:cNvCxnSpPr>
            <p:nvPr/>
          </p:nvCxnSpPr>
          <p:spPr bwMode="auto">
            <a:xfrm>
              <a:off x="3657344" y="2651711"/>
              <a:ext cx="672123" cy="2041"/>
            </a:xfrm>
            <a:prstGeom prst="bentConnector3">
              <a:avLst>
                <a:gd name="adj1" fmla="val 50000"/>
              </a:avLst>
            </a:prstGeom>
            <a:ln>
              <a:prstDash val="sys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662310" y="260648"/>
            <a:ext cx="7510090" cy="120077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/>
              <a:t>Coarse-grained Interoperability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(</a:t>
            </a:r>
            <a:r>
              <a:rPr lang="en-US" sz="3200" b="1" dirty="0"/>
              <a:t>CGI)</a:t>
            </a:r>
            <a:endParaRPr lang="hu-HU" sz="3200" b="1" dirty="0"/>
          </a:p>
        </p:txBody>
      </p:sp>
      <p:sp>
        <p:nvSpPr>
          <p:cNvPr id="23557" name="Rectangle 38"/>
          <p:cNvSpPr>
            <a:spLocks noChangeArrowheads="1"/>
          </p:cNvSpPr>
          <p:nvPr/>
        </p:nvSpPr>
        <p:spPr bwMode="auto">
          <a:xfrm>
            <a:off x="1357313" y="1461418"/>
            <a:ext cx="637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80808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CGI concept = workflow engine integration</a:t>
            </a:r>
          </a:p>
        </p:txBody>
      </p:sp>
    </p:spTree>
    <p:extLst>
      <p:ext uri="{BB962C8B-B14F-4D97-AF65-F5344CB8AC3E}">
        <p14:creationId xmlns:p14="http://schemas.microsoft.com/office/powerpoint/2010/main" val="3530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7C8044-B79C-4079-BF7A-B1BDE3C97CDF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sp>
        <p:nvSpPr>
          <p:cNvPr id="3" name="Rectangle 2"/>
          <p:cNvSpPr/>
          <p:nvPr/>
        </p:nvSpPr>
        <p:spPr>
          <a:xfrm>
            <a:off x="1397000" y="731838"/>
            <a:ext cx="63754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FF0000"/>
                </a:solidFill>
              </a:rPr>
              <a:t>formal description of workflows</a:t>
            </a:r>
          </a:p>
          <a:p>
            <a:pPr marL="177800">
              <a:defRPr/>
            </a:pPr>
            <a:r>
              <a:rPr lang="en-GB" sz="1400" b="1" dirty="0"/>
              <a:t>WF = :{</a:t>
            </a:r>
            <a:r>
              <a:rPr lang="en-GB" sz="1400" b="1" dirty="0" err="1"/>
              <a:t>WF</a:t>
            </a:r>
            <a:r>
              <a:rPr lang="en-GB" sz="1400" b="1" baseline="-25000" dirty="0" err="1"/>
              <a:t>abs</a:t>
            </a:r>
            <a:r>
              <a:rPr lang="en-GB" sz="1400" b="1" dirty="0"/>
              <a:t>, </a:t>
            </a:r>
            <a:r>
              <a:rPr lang="en-GB" sz="1400" b="1" dirty="0" err="1"/>
              <a:t>WF</a:t>
            </a:r>
            <a:r>
              <a:rPr lang="en-GB" sz="1400" b="1" baseline="-25000" dirty="0" err="1"/>
              <a:t>cnr</a:t>
            </a:r>
            <a:r>
              <a:rPr lang="en-GB" sz="1400" b="1" dirty="0"/>
              <a:t>, </a:t>
            </a:r>
            <a:r>
              <a:rPr lang="en-GB" sz="1400" b="1" dirty="0" err="1"/>
              <a:t>WF</a:t>
            </a:r>
            <a:r>
              <a:rPr lang="en-GB" sz="1400" b="1" baseline="-25000" dirty="0" err="1"/>
              <a:t>cnf</a:t>
            </a:r>
            <a:r>
              <a:rPr lang="en-GB" sz="1400" b="1" dirty="0"/>
              <a:t>, </a:t>
            </a:r>
            <a:r>
              <a:rPr lang="en-GB" sz="1400" b="1" dirty="0" err="1"/>
              <a:t>WF</a:t>
            </a:r>
            <a:r>
              <a:rPr lang="en-GB" sz="1400" b="1" baseline="-25000" dirty="0" err="1"/>
              <a:t>eng</a:t>
            </a:r>
            <a:r>
              <a:rPr lang="en-GB" sz="1400" b="1" dirty="0"/>
              <a:t>}</a:t>
            </a:r>
          </a:p>
          <a:p>
            <a:pPr marL="355600">
              <a:tabLst>
                <a:tab pos="1790700" algn="l"/>
              </a:tabLst>
              <a:defRPr/>
            </a:pPr>
            <a:r>
              <a:rPr lang="en-GB" sz="1400" b="1" dirty="0"/>
              <a:t>where	</a:t>
            </a:r>
            <a:r>
              <a:rPr lang="en-GB" sz="1400" b="1" dirty="0" err="1"/>
              <a:t>WF</a:t>
            </a:r>
            <a:r>
              <a:rPr lang="en-GB" sz="1400" b="1" baseline="-25000" dirty="0" err="1"/>
              <a:t>abs</a:t>
            </a:r>
            <a:r>
              <a:rPr lang="en-GB" sz="1400" b="1" dirty="0"/>
              <a:t>  - abstract workflow</a:t>
            </a:r>
          </a:p>
          <a:p>
            <a:pPr marL="1790700">
              <a:defRPr/>
            </a:pPr>
            <a:r>
              <a:rPr lang="en-GB" sz="1400" b="1" dirty="0" err="1"/>
              <a:t>WF</a:t>
            </a:r>
            <a:r>
              <a:rPr lang="en-GB" sz="1400" b="1" baseline="-25000" dirty="0" err="1"/>
              <a:t>cnr</a:t>
            </a:r>
            <a:r>
              <a:rPr lang="en-GB" sz="1400" b="1" dirty="0"/>
              <a:t>  - concrete workflow</a:t>
            </a:r>
          </a:p>
          <a:p>
            <a:pPr marL="1790700">
              <a:defRPr/>
            </a:pPr>
            <a:r>
              <a:rPr lang="en-GB" sz="1400" b="1" dirty="0" err="1"/>
              <a:t>WF</a:t>
            </a:r>
            <a:r>
              <a:rPr lang="en-GB" sz="1400" b="1" baseline="-25000" dirty="0" err="1"/>
              <a:t>cnf</a:t>
            </a:r>
            <a:r>
              <a:rPr lang="en-GB" sz="1400" b="1" dirty="0"/>
              <a:t>  - workflow configuration</a:t>
            </a:r>
          </a:p>
          <a:p>
            <a:pPr marL="1790700">
              <a:defRPr/>
            </a:pPr>
            <a:r>
              <a:rPr lang="en-GB" sz="1400" b="1" dirty="0" err="1"/>
              <a:t>WF</a:t>
            </a:r>
            <a:r>
              <a:rPr lang="en-GB" sz="1400" b="1" baseline="-25000" dirty="0" err="1"/>
              <a:t>eng</a:t>
            </a:r>
            <a:r>
              <a:rPr lang="en-GB" sz="1400" b="1" dirty="0"/>
              <a:t>  - workflow engine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143125"/>
            <a:ext cx="6400800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FF0000"/>
                </a:solidFill>
              </a:rPr>
              <a:t>formal description of workflow engines</a:t>
            </a:r>
            <a:endParaRPr lang="en-GB" sz="1400" b="1" dirty="0"/>
          </a:p>
          <a:p>
            <a:pPr marL="177800">
              <a:defRPr/>
            </a:pPr>
            <a:r>
              <a:rPr lang="en-GB" sz="1400" b="1" dirty="0"/>
              <a:t>WE = :{</a:t>
            </a:r>
            <a:r>
              <a:rPr lang="en-GB" sz="1400" b="1" dirty="0" err="1"/>
              <a:t>WE</a:t>
            </a:r>
            <a:r>
              <a:rPr lang="en-GB" sz="1400" b="1" baseline="-25000" dirty="0" err="1"/>
              <a:t>abs</a:t>
            </a:r>
            <a:r>
              <a:rPr lang="en-GB" sz="1400" b="1" dirty="0"/>
              <a:t>, </a:t>
            </a:r>
            <a:r>
              <a:rPr lang="en-GB" sz="1400" b="1" dirty="0" err="1"/>
              <a:t>WE</a:t>
            </a:r>
            <a:r>
              <a:rPr lang="en-GB" sz="1400" b="1" baseline="-25000" dirty="0" err="1"/>
              <a:t>cnc</a:t>
            </a:r>
            <a:r>
              <a:rPr lang="en-GB" sz="1400" b="1" dirty="0"/>
              <a:t>, </a:t>
            </a:r>
            <a:r>
              <a:rPr lang="en-GB" sz="1400" b="1" dirty="0" err="1"/>
              <a:t>WE</a:t>
            </a:r>
            <a:r>
              <a:rPr lang="en-GB" sz="1400" b="1" baseline="-25000" dirty="0" err="1"/>
              <a:t>cnf</a:t>
            </a:r>
            <a:r>
              <a:rPr lang="en-GB" sz="1400" b="1" dirty="0"/>
              <a:t>}</a:t>
            </a:r>
          </a:p>
          <a:p>
            <a:pPr marL="355600">
              <a:tabLst>
                <a:tab pos="1790700" algn="l"/>
              </a:tabLst>
              <a:defRPr/>
            </a:pPr>
            <a:r>
              <a:rPr lang="en-GB" sz="1400" b="1" dirty="0"/>
              <a:t>where	</a:t>
            </a:r>
            <a:r>
              <a:rPr lang="en-GB" sz="1400" b="1" dirty="0" err="1"/>
              <a:t>WE</a:t>
            </a:r>
            <a:r>
              <a:rPr lang="en-GB" sz="1400" b="1" baseline="-25000" dirty="0" err="1"/>
              <a:t>abs</a:t>
            </a:r>
            <a:r>
              <a:rPr lang="en-GB" sz="1400" b="1" dirty="0"/>
              <a:t>  - abstract workflow engine</a:t>
            </a:r>
          </a:p>
          <a:p>
            <a:pPr marL="1790700">
              <a:defRPr/>
            </a:pPr>
            <a:r>
              <a:rPr lang="en-GB" sz="1400" b="1" dirty="0" err="1"/>
              <a:t>WE</a:t>
            </a:r>
            <a:r>
              <a:rPr lang="en-GB" sz="1400" b="1" baseline="-25000" dirty="0" err="1"/>
              <a:t>cnr</a:t>
            </a:r>
            <a:r>
              <a:rPr lang="en-GB" sz="1400" b="1" dirty="0"/>
              <a:t>  - concrete workflow engine</a:t>
            </a:r>
          </a:p>
          <a:p>
            <a:pPr marL="1790700">
              <a:defRPr/>
            </a:pPr>
            <a:r>
              <a:rPr lang="en-GB" sz="1400" b="1" dirty="0" err="1"/>
              <a:t>WE</a:t>
            </a:r>
            <a:r>
              <a:rPr lang="en-GB" sz="1400" b="1" baseline="-25000" dirty="0" err="1"/>
              <a:t>cnf</a:t>
            </a:r>
            <a:r>
              <a:rPr lang="en-GB" sz="1400" b="1" dirty="0"/>
              <a:t>  - workflow engine configuration</a:t>
            </a: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80808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45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13113"/>
            <a:ext cx="665480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9991"/>
            <a:ext cx="7924800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/>
              <a:t>Formal Description of WEs and WFs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13772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D3451C-2023-47A4-B271-52C02E12FDA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990600" y="288007"/>
            <a:ext cx="7924800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/>
              <a:t>CGI Usage Scenario</a:t>
            </a:r>
            <a:endParaRPr lang="hu-HU" sz="3200" b="1" dirty="0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80808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56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5964"/>
            <a:ext cx="75184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2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959427" y="1442366"/>
            <a:ext cx="5036457" cy="413111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9" name="Cím 1"/>
          <p:cNvSpPr txBox="1">
            <a:spLocks/>
          </p:cNvSpPr>
          <p:nvPr/>
        </p:nvSpPr>
        <p:spPr bwMode="auto">
          <a:xfrm>
            <a:off x="1223963" y="375568"/>
            <a:ext cx="7294562" cy="965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CGI platform:</a:t>
            </a:r>
            <a:br>
              <a:rPr lang="en-US" sz="3200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SHIWA Simulation Platform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2252952" y="1902711"/>
            <a:ext cx="2187626" cy="2112153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125" name="AutoShape 68"/>
          <p:cNvSpPr>
            <a:spLocks noChangeArrowheads="1"/>
          </p:cNvSpPr>
          <p:nvPr/>
        </p:nvSpPr>
        <p:spPr bwMode="auto">
          <a:xfrm>
            <a:off x="2574746" y="2063634"/>
            <a:ext cx="1512168" cy="58605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360">
            <a:solidFill>
              <a:srgbClr val="53A4E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>
              <a:solidFill>
                <a:srgbClr val="00B0F0"/>
              </a:solidFill>
            </a:endParaRPr>
          </a:p>
        </p:txBody>
      </p:sp>
      <p:sp>
        <p:nvSpPr>
          <p:cNvPr id="126" name="Text Box 69"/>
          <p:cNvSpPr txBox="1">
            <a:spLocks noChangeArrowheads="1"/>
          </p:cNvSpPr>
          <p:nvPr/>
        </p:nvSpPr>
        <p:spPr bwMode="auto">
          <a:xfrm>
            <a:off x="3002031" y="2289646"/>
            <a:ext cx="600075" cy="184666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25"/>
              </a:spcBef>
            </a:pPr>
            <a:r>
              <a:rPr lang="en-GB" altLang="en-US" sz="1200" b="1" dirty="0" smtClean="0">
                <a:solidFill>
                  <a:schemeClr val="bg1"/>
                </a:solidFill>
              </a:rPr>
              <a:t>Porta</a:t>
            </a:r>
            <a:r>
              <a:rPr lang="en-GB" altLang="en-US" sz="1000" b="1" dirty="0" smtClean="0">
                <a:solidFill>
                  <a:schemeClr val="bg1"/>
                </a:solidFill>
              </a:rPr>
              <a:t>l </a:t>
            </a:r>
            <a:endParaRPr lang="en-US" altLang="en-US" sz="1000" b="1" dirty="0">
              <a:solidFill>
                <a:schemeClr val="bg1"/>
              </a:solidFill>
            </a:endParaRPr>
          </a:p>
        </p:txBody>
      </p:sp>
      <p:sp>
        <p:nvSpPr>
          <p:cNvPr id="127" name="AutoShape 68"/>
          <p:cNvSpPr>
            <a:spLocks noChangeArrowheads="1"/>
          </p:cNvSpPr>
          <p:nvPr/>
        </p:nvSpPr>
        <p:spPr bwMode="auto">
          <a:xfrm>
            <a:off x="2574572" y="3181285"/>
            <a:ext cx="1512168" cy="58605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360">
            <a:solidFill>
              <a:srgbClr val="53A4E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>
              <a:solidFill>
                <a:srgbClr val="00B0F0"/>
              </a:solidFill>
            </a:endParaRPr>
          </a:p>
        </p:txBody>
      </p:sp>
      <p:sp>
        <p:nvSpPr>
          <p:cNvPr id="128" name="Text Box 69"/>
          <p:cNvSpPr txBox="1">
            <a:spLocks noChangeArrowheads="1"/>
          </p:cNvSpPr>
          <p:nvPr/>
        </p:nvSpPr>
        <p:spPr bwMode="auto">
          <a:xfrm>
            <a:off x="2943741" y="3307283"/>
            <a:ext cx="748680" cy="36933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25"/>
              </a:spcBef>
            </a:pPr>
            <a:r>
              <a:rPr lang="en-GB" altLang="en-US" sz="1200" b="1" dirty="0" smtClean="0">
                <a:solidFill>
                  <a:schemeClr val="bg1"/>
                </a:solidFill>
              </a:rPr>
              <a:t>Workflow engine</a:t>
            </a:r>
            <a:r>
              <a:rPr lang="en-GB" altLang="en-US" sz="1000" b="1" dirty="0" smtClean="0">
                <a:solidFill>
                  <a:schemeClr val="bg1"/>
                </a:solidFill>
              </a:rPr>
              <a:t> </a:t>
            </a:r>
            <a:endParaRPr lang="en-US" altLang="en-US" sz="1000" b="1" dirty="0">
              <a:solidFill>
                <a:schemeClr val="bg1"/>
              </a:solidFill>
            </a:endParaRPr>
          </a:p>
        </p:txBody>
      </p:sp>
      <p:sp>
        <p:nvSpPr>
          <p:cNvPr id="129" name="AutoShape 68"/>
          <p:cNvSpPr>
            <a:spLocks noChangeArrowheads="1"/>
          </p:cNvSpPr>
          <p:nvPr/>
        </p:nvSpPr>
        <p:spPr bwMode="auto">
          <a:xfrm>
            <a:off x="5108133" y="2016665"/>
            <a:ext cx="1512168" cy="58605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rgbClr val="53A4E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>
              <a:solidFill>
                <a:srgbClr val="00B0F0"/>
              </a:solidFill>
            </a:endParaRPr>
          </a:p>
        </p:txBody>
      </p:sp>
      <p:sp>
        <p:nvSpPr>
          <p:cNvPr id="130" name="Text Box 69"/>
          <p:cNvSpPr txBox="1">
            <a:spLocks noChangeArrowheads="1"/>
          </p:cNvSpPr>
          <p:nvPr/>
        </p:nvSpPr>
        <p:spPr bwMode="auto">
          <a:xfrm>
            <a:off x="5139445" y="2159764"/>
            <a:ext cx="1421724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25"/>
              </a:spcBef>
            </a:pPr>
            <a:r>
              <a:rPr lang="en-GB" altLang="en-US" sz="1200" b="1" dirty="0" smtClean="0"/>
              <a:t>SHIWA </a:t>
            </a:r>
            <a:br>
              <a:rPr lang="en-GB" altLang="en-US" sz="1200" b="1" dirty="0" smtClean="0"/>
            </a:br>
            <a:r>
              <a:rPr lang="en-GB" altLang="en-US" sz="1200" b="1" dirty="0" smtClean="0"/>
              <a:t>Repository </a:t>
            </a:r>
            <a:endParaRPr lang="en-US" altLang="en-US" sz="1200" b="1" dirty="0"/>
          </a:p>
        </p:txBody>
      </p:sp>
      <p:sp>
        <p:nvSpPr>
          <p:cNvPr id="131" name="AutoShape 68"/>
          <p:cNvSpPr>
            <a:spLocks noChangeArrowheads="1"/>
          </p:cNvSpPr>
          <p:nvPr/>
        </p:nvSpPr>
        <p:spPr bwMode="auto">
          <a:xfrm>
            <a:off x="5135579" y="4801745"/>
            <a:ext cx="1512168" cy="58605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rgbClr val="53A4E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>
              <a:solidFill>
                <a:srgbClr val="00B0F0"/>
              </a:solidFill>
            </a:endParaRPr>
          </a:p>
        </p:txBody>
      </p:sp>
      <p:sp>
        <p:nvSpPr>
          <p:cNvPr id="132" name="Text Box 69"/>
          <p:cNvSpPr txBox="1">
            <a:spLocks noChangeArrowheads="1"/>
          </p:cNvSpPr>
          <p:nvPr/>
        </p:nvSpPr>
        <p:spPr bwMode="auto">
          <a:xfrm>
            <a:off x="5411829" y="4847772"/>
            <a:ext cx="947886" cy="5539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25"/>
              </a:spcBef>
            </a:pPr>
            <a:r>
              <a:rPr lang="en-GB" altLang="en-US" sz="1200" b="1" dirty="0" smtClean="0"/>
              <a:t>SHIWA Submission Service</a:t>
            </a:r>
            <a:endParaRPr lang="en-US" altLang="en-US" sz="1000" b="1" dirty="0"/>
          </a:p>
        </p:txBody>
      </p:sp>
      <p:sp>
        <p:nvSpPr>
          <p:cNvPr id="133" name="AutoShape 68"/>
          <p:cNvSpPr>
            <a:spLocks noChangeArrowheads="1"/>
          </p:cNvSpPr>
          <p:nvPr/>
        </p:nvSpPr>
        <p:spPr bwMode="auto">
          <a:xfrm>
            <a:off x="2569983" y="4805147"/>
            <a:ext cx="1512168" cy="58605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360">
            <a:solidFill>
              <a:srgbClr val="53A4E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>
              <a:solidFill>
                <a:srgbClr val="00B0F0"/>
              </a:solidFill>
            </a:endParaRPr>
          </a:p>
        </p:txBody>
      </p:sp>
      <p:sp>
        <p:nvSpPr>
          <p:cNvPr id="134" name="Text Box 69"/>
          <p:cNvSpPr txBox="1">
            <a:spLocks noChangeArrowheads="1"/>
          </p:cNvSpPr>
          <p:nvPr/>
        </p:nvSpPr>
        <p:spPr bwMode="auto">
          <a:xfrm>
            <a:off x="2858015" y="5031159"/>
            <a:ext cx="936104" cy="184666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25"/>
              </a:spcBef>
            </a:pPr>
            <a:r>
              <a:rPr lang="en-GB" altLang="en-US" sz="1200" b="1" dirty="0" smtClean="0">
                <a:solidFill>
                  <a:schemeClr val="bg1"/>
                </a:solidFill>
              </a:rPr>
              <a:t>DCI Bridge</a:t>
            </a:r>
            <a:r>
              <a:rPr lang="en-GB" altLang="en-US" sz="1000" b="1" dirty="0" smtClean="0">
                <a:solidFill>
                  <a:schemeClr val="bg1"/>
                </a:solidFill>
              </a:rPr>
              <a:t> </a:t>
            </a:r>
            <a:endParaRPr lang="en-US" altLang="en-US" sz="1000" b="1" dirty="0">
              <a:solidFill>
                <a:schemeClr val="bg1"/>
              </a:solidFill>
            </a:endParaRPr>
          </a:p>
        </p:txBody>
      </p:sp>
      <p:sp>
        <p:nvSpPr>
          <p:cNvPr id="136" name="AutoShape 68"/>
          <p:cNvSpPr>
            <a:spLocks noChangeArrowheads="1"/>
          </p:cNvSpPr>
          <p:nvPr/>
        </p:nvSpPr>
        <p:spPr bwMode="auto">
          <a:xfrm>
            <a:off x="5633270" y="2594037"/>
            <a:ext cx="442271" cy="28155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360">
            <a:solidFill>
              <a:srgbClr val="53A4E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38" name="Text Box 69"/>
          <p:cNvSpPr txBox="1">
            <a:spLocks noChangeArrowheads="1"/>
          </p:cNvSpPr>
          <p:nvPr/>
        </p:nvSpPr>
        <p:spPr bwMode="auto">
          <a:xfrm>
            <a:off x="5673185" y="2673981"/>
            <a:ext cx="393948" cy="153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25"/>
              </a:spcBef>
            </a:pPr>
            <a:r>
              <a:rPr lang="en-GB" altLang="en-US" sz="1000" b="1" dirty="0" smtClean="0">
                <a:solidFill>
                  <a:schemeClr val="bg1"/>
                </a:solidFill>
              </a:rPr>
              <a:t>API</a:t>
            </a:r>
            <a:endParaRPr lang="en-US" altLang="en-US" sz="1000" b="1" dirty="0">
              <a:solidFill>
                <a:schemeClr val="bg1"/>
              </a:solidFill>
            </a:endParaRPr>
          </a:p>
        </p:txBody>
      </p:sp>
      <p:sp>
        <p:nvSpPr>
          <p:cNvPr id="140" name="AutoShape 68"/>
          <p:cNvSpPr>
            <a:spLocks noChangeArrowheads="1"/>
          </p:cNvSpPr>
          <p:nvPr/>
        </p:nvSpPr>
        <p:spPr bwMode="auto">
          <a:xfrm>
            <a:off x="3119709" y="4504868"/>
            <a:ext cx="419801" cy="2968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360">
            <a:solidFill>
              <a:srgbClr val="53A4E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41" name="Text Box 69"/>
          <p:cNvSpPr txBox="1">
            <a:spLocks noChangeArrowheads="1"/>
          </p:cNvSpPr>
          <p:nvPr/>
        </p:nvSpPr>
        <p:spPr bwMode="auto">
          <a:xfrm>
            <a:off x="3133498" y="4583525"/>
            <a:ext cx="393948" cy="153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25"/>
              </a:spcBef>
            </a:pPr>
            <a:r>
              <a:rPr lang="en-GB" altLang="en-US" sz="1000" b="1" dirty="0" smtClean="0">
                <a:solidFill>
                  <a:schemeClr val="bg1"/>
                </a:solidFill>
              </a:rPr>
              <a:t>API</a:t>
            </a:r>
            <a:endParaRPr lang="en-US" altLang="en-US" sz="1000" b="1" dirty="0">
              <a:solidFill>
                <a:schemeClr val="bg1"/>
              </a:solidFill>
            </a:endParaRPr>
          </a:p>
        </p:txBody>
      </p:sp>
      <p:cxnSp>
        <p:nvCxnSpPr>
          <p:cNvPr id="143" name="Elbow Connector 142"/>
          <p:cNvCxnSpPr>
            <a:stCxn id="125" idx="2"/>
            <a:endCxn id="127" idx="0"/>
          </p:cNvCxnSpPr>
          <p:nvPr/>
        </p:nvCxnSpPr>
        <p:spPr>
          <a:xfrm rot="5400000">
            <a:off x="3064944" y="2915398"/>
            <a:ext cx="531599" cy="174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Elbow Connector 143"/>
          <p:cNvCxnSpPr>
            <a:stCxn id="127" idx="2"/>
            <a:endCxn id="140" idx="0"/>
          </p:cNvCxnSpPr>
          <p:nvPr/>
        </p:nvCxnSpPr>
        <p:spPr>
          <a:xfrm rot="5400000">
            <a:off x="2961368" y="4135579"/>
            <a:ext cx="737531" cy="1046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8" name="Group 147"/>
          <p:cNvGrpSpPr/>
          <p:nvPr/>
        </p:nvGrpSpPr>
        <p:grpSpPr>
          <a:xfrm>
            <a:off x="3067052" y="6061902"/>
            <a:ext cx="498724" cy="296863"/>
            <a:chOff x="1138510" y="3884829"/>
            <a:chExt cx="498724" cy="296863"/>
          </a:xfrm>
        </p:grpSpPr>
        <p:sp>
          <p:nvSpPr>
            <p:cNvPr id="174" name="AutoShape 68"/>
            <p:cNvSpPr>
              <a:spLocks noChangeArrowheads="1"/>
            </p:cNvSpPr>
            <p:nvPr/>
          </p:nvSpPr>
          <p:spPr bwMode="auto">
            <a:xfrm>
              <a:off x="1138510" y="3884829"/>
              <a:ext cx="498724" cy="296863"/>
            </a:xfrm>
            <a:prstGeom prst="roundRect">
              <a:avLst>
                <a:gd name="adj" fmla="val 16667"/>
              </a:avLst>
            </a:prstGeom>
            <a:noFill/>
            <a:ln w="9360">
              <a:solidFill>
                <a:schemeClr val="tx1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b="1"/>
            </a:p>
          </p:txBody>
        </p:sp>
        <p:sp>
          <p:nvSpPr>
            <p:cNvPr id="175" name="Text Box 69"/>
            <p:cNvSpPr txBox="1">
              <a:spLocks noChangeArrowheads="1"/>
            </p:cNvSpPr>
            <p:nvPr/>
          </p:nvSpPr>
          <p:spPr bwMode="auto">
            <a:xfrm>
              <a:off x="1181720" y="3962905"/>
              <a:ext cx="393948" cy="1539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</a:pPr>
              <a:r>
                <a:rPr lang="en-US" altLang="en-US" sz="1000" b="1" dirty="0" smtClean="0"/>
                <a:t>cloud</a:t>
              </a:r>
              <a:endParaRPr lang="en-US" altLang="en-US" sz="1000" b="1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717257" y="6061901"/>
            <a:ext cx="499803" cy="296863"/>
            <a:chOff x="1138510" y="3884829"/>
            <a:chExt cx="499803" cy="296863"/>
          </a:xfrm>
          <a:solidFill>
            <a:schemeClr val="bg1">
              <a:lumMod val="75000"/>
            </a:schemeClr>
          </a:solidFill>
        </p:grpSpPr>
        <p:sp>
          <p:nvSpPr>
            <p:cNvPr id="172" name="AutoShape 68"/>
            <p:cNvSpPr>
              <a:spLocks noChangeArrowheads="1"/>
            </p:cNvSpPr>
            <p:nvPr/>
          </p:nvSpPr>
          <p:spPr bwMode="auto">
            <a:xfrm>
              <a:off x="1138510" y="3884829"/>
              <a:ext cx="498724" cy="296863"/>
            </a:xfrm>
            <a:prstGeom prst="roundRect">
              <a:avLst>
                <a:gd name="adj" fmla="val 16667"/>
              </a:avLst>
            </a:prstGeom>
            <a:grpFill/>
            <a:ln w="9360">
              <a:solidFill>
                <a:schemeClr val="tx1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b="1"/>
            </a:p>
          </p:txBody>
        </p:sp>
        <p:sp>
          <p:nvSpPr>
            <p:cNvPr id="173" name="Text Box 69"/>
            <p:cNvSpPr txBox="1">
              <a:spLocks noChangeArrowheads="1"/>
            </p:cNvSpPr>
            <p:nvPr/>
          </p:nvSpPr>
          <p:spPr bwMode="auto">
            <a:xfrm>
              <a:off x="1153144" y="3962905"/>
              <a:ext cx="485169" cy="15388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</a:pPr>
              <a:r>
                <a:rPr lang="en-US" altLang="en-US" sz="1000" b="1" dirty="0" smtClean="0"/>
                <a:t>cluster</a:t>
              </a:r>
              <a:endParaRPr lang="en-US" altLang="en-US" sz="1000" b="1" dirty="0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061523" y="6061902"/>
            <a:ext cx="545604" cy="309653"/>
            <a:chOff x="1134839" y="3884829"/>
            <a:chExt cx="545604" cy="309653"/>
          </a:xfrm>
        </p:grpSpPr>
        <p:sp>
          <p:nvSpPr>
            <p:cNvPr id="170" name="AutoShape 68"/>
            <p:cNvSpPr>
              <a:spLocks noChangeArrowheads="1"/>
            </p:cNvSpPr>
            <p:nvPr/>
          </p:nvSpPr>
          <p:spPr bwMode="auto">
            <a:xfrm>
              <a:off x="1138510" y="3884829"/>
              <a:ext cx="498724" cy="296863"/>
            </a:xfrm>
            <a:prstGeom prst="roundRect">
              <a:avLst>
                <a:gd name="adj" fmla="val 16667"/>
              </a:avLst>
            </a:prstGeom>
            <a:noFill/>
            <a:ln w="9360">
              <a:solidFill>
                <a:schemeClr val="tx1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b="1"/>
            </a:p>
          </p:txBody>
        </p:sp>
        <p:sp>
          <p:nvSpPr>
            <p:cNvPr id="171" name="Text Box 69"/>
            <p:cNvSpPr txBox="1">
              <a:spLocks noChangeArrowheads="1"/>
            </p:cNvSpPr>
            <p:nvPr/>
          </p:nvSpPr>
          <p:spPr bwMode="auto">
            <a:xfrm>
              <a:off x="1134839" y="3886705"/>
              <a:ext cx="5456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</a:pPr>
              <a:r>
                <a:rPr lang="en-US" altLang="en-US" sz="1000" b="1" dirty="0"/>
                <a:t>d</a:t>
              </a:r>
              <a:r>
                <a:rPr lang="en-US" altLang="en-US" sz="1000" b="1" dirty="0" smtClean="0"/>
                <a:t>esktop grid</a:t>
              </a:r>
              <a:endParaRPr lang="en-US" altLang="en-US" sz="1000" b="1" dirty="0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4404298" y="6052377"/>
            <a:ext cx="545604" cy="309653"/>
            <a:chOff x="1134839" y="3884829"/>
            <a:chExt cx="545604" cy="309653"/>
          </a:xfrm>
          <a:solidFill>
            <a:schemeClr val="bg1">
              <a:lumMod val="75000"/>
            </a:schemeClr>
          </a:solidFill>
        </p:grpSpPr>
        <p:sp>
          <p:nvSpPr>
            <p:cNvPr id="168" name="AutoShape 68"/>
            <p:cNvSpPr>
              <a:spLocks noChangeArrowheads="1"/>
            </p:cNvSpPr>
            <p:nvPr/>
          </p:nvSpPr>
          <p:spPr bwMode="auto">
            <a:xfrm>
              <a:off x="1138510" y="3884829"/>
              <a:ext cx="498724" cy="296863"/>
            </a:xfrm>
            <a:prstGeom prst="roundRect">
              <a:avLst>
                <a:gd name="adj" fmla="val 16667"/>
              </a:avLst>
            </a:prstGeom>
            <a:grpFill/>
            <a:ln w="9360">
              <a:solidFill>
                <a:schemeClr val="tx1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b="1"/>
            </a:p>
          </p:txBody>
        </p:sp>
        <p:sp>
          <p:nvSpPr>
            <p:cNvPr id="169" name="Text Box 69"/>
            <p:cNvSpPr txBox="1">
              <a:spLocks noChangeArrowheads="1"/>
            </p:cNvSpPr>
            <p:nvPr/>
          </p:nvSpPr>
          <p:spPr bwMode="auto">
            <a:xfrm>
              <a:off x="1134839" y="3886705"/>
              <a:ext cx="545604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</a:pPr>
              <a:r>
                <a:rPr lang="en-US" altLang="en-US" sz="1000" b="1" dirty="0" smtClean="0"/>
                <a:t>service grid</a:t>
              </a:r>
              <a:endParaRPr lang="en-US" altLang="en-US" sz="1000" b="1" dirty="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5670403" y="6057735"/>
            <a:ext cx="829555" cy="313820"/>
            <a:chOff x="1058639" y="3884829"/>
            <a:chExt cx="677738" cy="309653"/>
          </a:xfrm>
        </p:grpSpPr>
        <p:sp>
          <p:nvSpPr>
            <p:cNvPr id="166" name="AutoShape 68"/>
            <p:cNvSpPr>
              <a:spLocks noChangeArrowheads="1"/>
            </p:cNvSpPr>
            <p:nvPr/>
          </p:nvSpPr>
          <p:spPr bwMode="auto">
            <a:xfrm>
              <a:off x="1138510" y="3884829"/>
              <a:ext cx="498724" cy="296863"/>
            </a:xfrm>
            <a:prstGeom prst="roundRect">
              <a:avLst>
                <a:gd name="adj" fmla="val 16667"/>
              </a:avLst>
            </a:prstGeom>
            <a:noFill/>
            <a:ln w="9360">
              <a:solidFill>
                <a:schemeClr val="tx1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b="1"/>
            </a:p>
          </p:txBody>
        </p:sp>
        <p:sp>
          <p:nvSpPr>
            <p:cNvPr id="167" name="Text Box 69"/>
            <p:cNvSpPr txBox="1">
              <a:spLocks noChangeArrowheads="1"/>
            </p:cNvSpPr>
            <p:nvPr/>
          </p:nvSpPr>
          <p:spPr bwMode="auto">
            <a:xfrm>
              <a:off x="1058639" y="3886705"/>
              <a:ext cx="6777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</a:pPr>
              <a:r>
                <a:rPr lang="en-US" altLang="en-US" sz="1000" b="1" dirty="0"/>
                <a:t>s</a:t>
              </a:r>
              <a:r>
                <a:rPr lang="en-US" altLang="en-US" sz="1000" b="1" dirty="0" smtClean="0"/>
                <a:t>uper</a:t>
              </a:r>
              <a:br>
                <a:rPr lang="en-US" altLang="en-US" sz="1000" b="1" dirty="0" smtClean="0"/>
              </a:br>
              <a:r>
                <a:rPr lang="en-US" altLang="en-US" sz="1000" b="1" dirty="0" smtClean="0"/>
                <a:t>computer</a:t>
              </a:r>
              <a:endParaRPr lang="en-US" altLang="en-US" sz="1000" b="1" dirty="0"/>
            </a:p>
          </p:txBody>
        </p:sp>
      </p:grpSp>
      <p:cxnSp>
        <p:nvCxnSpPr>
          <p:cNvPr id="153" name="Elbow Connector 152"/>
          <p:cNvCxnSpPr>
            <a:stCxn id="133" idx="2"/>
            <a:endCxn id="174" idx="0"/>
          </p:cNvCxnSpPr>
          <p:nvPr/>
        </p:nvCxnSpPr>
        <p:spPr>
          <a:xfrm rot="5400000">
            <a:off x="2985890" y="5721724"/>
            <a:ext cx="670703" cy="9653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Elbow Connector 153"/>
          <p:cNvCxnSpPr>
            <a:stCxn id="133" idx="2"/>
            <a:endCxn id="172" idx="0"/>
          </p:cNvCxnSpPr>
          <p:nvPr/>
        </p:nvCxnSpPr>
        <p:spPr>
          <a:xfrm rot="16200000" flipH="1">
            <a:off x="3310992" y="5406274"/>
            <a:ext cx="670702" cy="64055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33" idx="2"/>
            <a:endCxn id="168" idx="0"/>
          </p:cNvCxnSpPr>
          <p:nvPr/>
        </p:nvCxnSpPr>
        <p:spPr>
          <a:xfrm rot="16200000" flipH="1">
            <a:off x="3661110" y="5056156"/>
            <a:ext cx="661178" cy="1331264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Elbow Connector 155"/>
          <p:cNvCxnSpPr>
            <a:stCxn id="133" idx="2"/>
            <a:endCxn id="170" idx="0"/>
          </p:cNvCxnSpPr>
          <p:nvPr/>
        </p:nvCxnSpPr>
        <p:spPr>
          <a:xfrm rot="16200000" flipH="1">
            <a:off x="3984960" y="4732305"/>
            <a:ext cx="670703" cy="1988489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Elbow Connector 156"/>
          <p:cNvCxnSpPr>
            <a:stCxn id="133" idx="2"/>
            <a:endCxn id="166" idx="0"/>
          </p:cNvCxnSpPr>
          <p:nvPr/>
        </p:nvCxnSpPr>
        <p:spPr>
          <a:xfrm rot="16200000" flipH="1">
            <a:off x="4366459" y="4350807"/>
            <a:ext cx="666536" cy="274732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8" name="Text Box 69"/>
          <p:cNvSpPr txBox="1">
            <a:spLocks noChangeArrowheads="1"/>
          </p:cNvSpPr>
          <p:nvPr/>
        </p:nvSpPr>
        <p:spPr bwMode="auto">
          <a:xfrm>
            <a:off x="2627133" y="1662906"/>
            <a:ext cx="163299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25"/>
              </a:spcBef>
            </a:pPr>
            <a:r>
              <a:rPr lang="en-GB" altLang="en-US" sz="1200" b="1" dirty="0" smtClean="0"/>
              <a:t>SHIWA Gateway </a:t>
            </a:r>
            <a:endParaRPr lang="en-US" altLang="en-US" sz="1200" b="1" dirty="0"/>
          </a:p>
        </p:txBody>
      </p:sp>
      <p:sp>
        <p:nvSpPr>
          <p:cNvPr id="159" name="Text Box 69"/>
          <p:cNvSpPr txBox="1">
            <a:spLocks noChangeArrowheads="1"/>
          </p:cNvSpPr>
          <p:nvPr/>
        </p:nvSpPr>
        <p:spPr bwMode="auto">
          <a:xfrm>
            <a:off x="2145225" y="4510706"/>
            <a:ext cx="708220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25"/>
              </a:spcBef>
            </a:pPr>
            <a:r>
              <a:rPr lang="en-US" altLang="en-US" sz="1200" b="1" dirty="0" smtClean="0"/>
              <a:t>submit</a:t>
            </a:r>
            <a:endParaRPr lang="en-US" altLang="en-US" sz="1200" b="1" dirty="0"/>
          </a:p>
        </p:txBody>
      </p:sp>
      <p:sp>
        <p:nvSpPr>
          <p:cNvPr id="161" name="AutoShape 68"/>
          <p:cNvSpPr>
            <a:spLocks noChangeArrowheads="1"/>
          </p:cNvSpPr>
          <p:nvPr/>
        </p:nvSpPr>
        <p:spPr bwMode="auto">
          <a:xfrm>
            <a:off x="5632034" y="4512360"/>
            <a:ext cx="442271" cy="28155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360">
            <a:solidFill>
              <a:srgbClr val="53A4E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62" name="Text Box 69"/>
          <p:cNvSpPr txBox="1">
            <a:spLocks noChangeArrowheads="1"/>
          </p:cNvSpPr>
          <p:nvPr/>
        </p:nvSpPr>
        <p:spPr bwMode="auto">
          <a:xfrm>
            <a:off x="5681474" y="4582779"/>
            <a:ext cx="393948" cy="153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25"/>
              </a:spcBef>
            </a:pPr>
            <a:r>
              <a:rPr lang="en-GB" altLang="en-US" sz="1000" b="1" dirty="0" smtClean="0">
                <a:solidFill>
                  <a:schemeClr val="bg1"/>
                </a:solidFill>
              </a:rPr>
              <a:t>API</a:t>
            </a:r>
            <a:endParaRPr lang="en-US" altLang="en-US" sz="1000" b="1" dirty="0">
              <a:solidFill>
                <a:schemeClr val="bg1"/>
              </a:solidFill>
            </a:endParaRPr>
          </a:p>
        </p:txBody>
      </p:sp>
      <p:sp>
        <p:nvSpPr>
          <p:cNvPr id="163" name="Text Box 69"/>
          <p:cNvSpPr txBox="1">
            <a:spLocks noChangeArrowheads="1"/>
          </p:cNvSpPr>
          <p:nvPr/>
        </p:nvSpPr>
        <p:spPr bwMode="auto">
          <a:xfrm>
            <a:off x="2527831" y="4086114"/>
            <a:ext cx="70822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25"/>
              </a:spcBef>
            </a:pPr>
            <a:r>
              <a:rPr lang="en-GB" altLang="en-US" sz="1000" b="1" dirty="0" smtClean="0">
                <a:solidFill>
                  <a:srgbClr val="FF0000"/>
                </a:solidFill>
              </a:rPr>
              <a:t>PGRADE workflows</a:t>
            </a:r>
            <a:endParaRPr lang="en-US" alt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90588" y="381000"/>
            <a:ext cx="7143196" cy="887760"/>
          </a:xfrm>
        </p:spPr>
        <p:txBody>
          <a:bodyPr/>
          <a:lstStyle/>
          <a:p>
            <a:r>
              <a:rPr lang="en-US" sz="3200" b="1" dirty="0" smtClean="0">
                <a:ea typeface="ＭＳ Ｐゴシック" pitchFamily="34" charset="-128"/>
              </a:rPr>
              <a:t>Challenges and Motivation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7666" y="1268760"/>
            <a:ext cx="8964488" cy="5328592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>
                <a:ea typeface="ＭＳ Ｐゴシック" pitchFamily="34" charset="-128"/>
              </a:rPr>
              <a:t>Challenges </a:t>
            </a:r>
          </a:p>
          <a:p>
            <a:pPr lvl="1"/>
            <a:r>
              <a:rPr lang="en-GB" sz="2000" b="1" dirty="0" smtClean="0">
                <a:ea typeface="ＭＳ Ｐゴシック" pitchFamily="34" charset="-128"/>
              </a:rPr>
              <a:t>Learn how to create and use workflows</a:t>
            </a:r>
          </a:p>
          <a:p>
            <a:pPr lvl="1"/>
            <a:r>
              <a:rPr lang="en-GB" sz="2000" b="1" dirty="0" smtClean="0">
                <a:ea typeface="ＭＳ Ｐゴシック" pitchFamily="34" charset="-128"/>
              </a:rPr>
              <a:t>Many different workflow systems exists </a:t>
            </a:r>
            <a:r>
              <a:rPr lang="en-GB" sz="2000" b="1" dirty="0" smtClean="0">
                <a:ea typeface="ＭＳ Ｐゴシック" pitchFamily="34" charset="-128"/>
                <a:sym typeface="Wingdings" pitchFamily="2" charset="2"/>
              </a:rPr>
              <a:t> We expect no change</a:t>
            </a:r>
            <a:endParaRPr lang="en-GB" sz="2000" b="1" dirty="0" smtClean="0">
              <a:ea typeface="ＭＳ Ｐゴシック" pitchFamily="34" charset="-128"/>
            </a:endParaRPr>
          </a:p>
          <a:p>
            <a:pPr lvl="1"/>
            <a:r>
              <a:rPr lang="en-GB" sz="2000" b="1" dirty="0" smtClean="0">
                <a:ea typeface="ＭＳ Ｐゴシック" pitchFamily="34" charset="-128"/>
              </a:rPr>
              <a:t>Technological choice isolates users and user communities</a:t>
            </a:r>
          </a:p>
          <a:p>
            <a:pPr lvl="1"/>
            <a:r>
              <a:rPr lang="en-GB" sz="2000" b="1" dirty="0" smtClean="0">
                <a:ea typeface="ＭＳ Ｐゴシック" pitchFamily="34" charset="-128"/>
              </a:rPr>
              <a:t>Technological choice selects DCI/middleware (WS, gLite, Globus, …)</a:t>
            </a:r>
          </a:p>
          <a:p>
            <a:pPr>
              <a:buNone/>
            </a:pPr>
            <a:r>
              <a:rPr lang="en-GB" sz="2400" b="1" dirty="0" smtClean="0">
                <a:ea typeface="ＭＳ Ｐゴシック" pitchFamily="34" charset="-128"/>
              </a:rPr>
              <a:t>Benefits of</a:t>
            </a:r>
            <a:r>
              <a:rPr lang="hu-HU" sz="2400" b="1" dirty="0" smtClean="0"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the</a:t>
            </a:r>
            <a:r>
              <a:rPr lang="en-GB" sz="2400" b="1" dirty="0" smtClean="0">
                <a:ea typeface="ＭＳ Ｐゴシック" pitchFamily="34" charset="-128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ea typeface="ＭＳ Ｐゴシック" pitchFamily="34" charset="-128"/>
              </a:rPr>
              <a:t>SHIWA Simulation Platform</a:t>
            </a:r>
          </a:p>
          <a:p>
            <a:pPr lvl="1"/>
            <a:r>
              <a:rPr lang="en-GB" sz="2000" b="1" dirty="0" smtClean="0">
                <a:ea typeface="ＭＳ Ｐゴシック" pitchFamily="34" charset="-128"/>
              </a:rPr>
              <a:t>Share your own workflow, re-use workflows of others</a:t>
            </a:r>
          </a:p>
          <a:p>
            <a:pPr lvl="1"/>
            <a:r>
              <a:rPr lang="en-GB" sz="2000" b="1" dirty="0" smtClean="0">
                <a:ea typeface="ＭＳ Ｐゴシック" pitchFamily="34" charset="-128"/>
              </a:rPr>
              <a:t>Create and execute ‘meta-workflows’: built from smaller workflows that use different workflow languages/technologies</a:t>
            </a:r>
          </a:p>
          <a:p>
            <a:pPr lvl="1"/>
            <a:r>
              <a:rPr lang="en-GB" sz="2000" b="1" dirty="0" smtClean="0">
                <a:ea typeface="ＭＳ Ｐゴシック" pitchFamily="34" charset="-128"/>
              </a:rPr>
              <a:t>Combine workflows and DCIs</a:t>
            </a:r>
          </a:p>
          <a:p>
            <a:pPr>
              <a:buFontTx/>
              <a:buNone/>
            </a:pPr>
            <a:r>
              <a:rPr lang="en-GB" sz="2400" b="1" dirty="0" smtClean="0">
                <a:ea typeface="ＭＳ Ｐゴシック" pitchFamily="34" charset="-128"/>
              </a:rPr>
              <a:t>SHIWA</a:t>
            </a:r>
            <a:r>
              <a:rPr lang="hu-HU" sz="2400" b="1" dirty="0" smtClean="0">
                <a:ea typeface="ＭＳ Ｐゴシック" pitchFamily="34" charset="-128"/>
              </a:rPr>
              <a:t> </a:t>
            </a:r>
            <a:r>
              <a:rPr lang="hu-HU" sz="2400" b="1" dirty="0" smtClean="0">
                <a:ea typeface="ＭＳ Ｐゴシック" pitchFamily="34" charset="-128"/>
                <a:sym typeface="Wingdings" pitchFamily="2" charset="2"/>
              </a:rPr>
              <a:t></a:t>
            </a:r>
            <a:r>
              <a:rPr lang="en-GB" sz="2400" b="1" dirty="0" smtClean="0"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GB" sz="2400" b="1" dirty="0" smtClean="0">
                <a:ea typeface="ＭＳ Ｐゴシック" pitchFamily="34" charset="-128"/>
              </a:rPr>
              <a:t>ER-flow</a:t>
            </a:r>
          </a:p>
          <a:p>
            <a:pPr lvl="1"/>
            <a:r>
              <a:rPr lang="en-GB" sz="1600" b="1" dirty="0" smtClean="0">
                <a:ea typeface="ＭＳ Ｐゴシック" pitchFamily="34" charset="-128"/>
              </a:rPr>
              <a:t>SHIWA: FP7 R&amp;D project. Created the SHIWA Simulation Platform (2010-2012)</a:t>
            </a:r>
          </a:p>
          <a:p>
            <a:pPr lvl="1"/>
            <a:r>
              <a:rPr lang="en-GB" sz="1600" b="1" dirty="0" smtClean="0">
                <a:ea typeface="ＭＳ Ｐゴシック" pitchFamily="34" charset="-128"/>
              </a:rPr>
              <a:t>ER-flow: FP7 support action project. Disseminates the SHIWA technology (2012-2014).</a:t>
            </a:r>
          </a:p>
          <a:p>
            <a:pPr>
              <a:buFontTx/>
              <a:buNone/>
            </a:pPr>
            <a:endParaRPr lang="en-GB" sz="2000" dirty="0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1CCA9-7B6F-446C-9B8A-B7083D0EF43C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95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328351" y="1857829"/>
            <a:ext cx="8379765" cy="3702407"/>
            <a:chOff x="328351" y="666536"/>
            <a:chExt cx="8379765" cy="3702407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3033486" y="666536"/>
              <a:ext cx="4325257" cy="3702407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AutoShape 32"/>
            <p:cNvSpPr>
              <a:spLocks noChangeArrowheads="1"/>
            </p:cNvSpPr>
            <p:nvPr/>
          </p:nvSpPr>
          <p:spPr bwMode="auto">
            <a:xfrm>
              <a:off x="3850854" y="1489249"/>
              <a:ext cx="951814" cy="63419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42A9FF"/>
                </a:gs>
                <a:gs pos="100000">
                  <a:srgbClr val="82CEFF"/>
                </a:gs>
              </a:gsLst>
              <a:lin ang="5400000" scaled="1"/>
            </a:gradFill>
            <a:ln w="9360">
              <a:solidFill>
                <a:srgbClr val="53A4EF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Text Box 33"/>
            <p:cNvSpPr txBox="1">
              <a:spLocks noChangeArrowheads="1"/>
            </p:cNvSpPr>
            <p:nvPr/>
          </p:nvSpPr>
          <p:spPr bwMode="auto">
            <a:xfrm>
              <a:off x="3913670" y="1659571"/>
              <a:ext cx="8509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</a:pPr>
              <a:r>
                <a:rPr lang="en-US" altLang="en-US" sz="1000" b="1" dirty="0" smtClean="0"/>
                <a:t>SHIWA </a:t>
              </a:r>
              <a:br>
                <a:rPr lang="en-US" altLang="en-US" sz="1000" b="1" dirty="0" smtClean="0"/>
              </a:br>
              <a:r>
                <a:rPr lang="en-US" altLang="en-US" sz="1000" b="1" dirty="0" smtClean="0"/>
                <a:t>Portal</a:t>
              </a:r>
              <a:endParaRPr lang="en-US" altLang="en-US" sz="1000" b="1" dirty="0"/>
            </a:p>
          </p:txBody>
        </p:sp>
        <p:sp>
          <p:nvSpPr>
            <p:cNvPr id="5" name="AutoShape 30"/>
            <p:cNvSpPr>
              <a:spLocks noChangeArrowheads="1"/>
            </p:cNvSpPr>
            <p:nvPr/>
          </p:nvSpPr>
          <p:spPr bwMode="auto">
            <a:xfrm>
              <a:off x="3874550" y="2448125"/>
              <a:ext cx="903288" cy="5683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42A9FF"/>
                </a:gs>
                <a:gs pos="100000">
                  <a:srgbClr val="82CEFF"/>
                </a:gs>
              </a:gsLst>
              <a:lin ang="5400000" scaled="1"/>
            </a:gradFill>
            <a:ln w="9360">
              <a:solidFill>
                <a:srgbClr val="53A4EF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3900395" y="2590893"/>
              <a:ext cx="8509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</a:pPr>
              <a:r>
                <a:rPr lang="en-US" altLang="en-US" sz="1000" b="1" dirty="0" smtClean="0"/>
                <a:t>SHIWA</a:t>
              </a:r>
              <a:br>
                <a:rPr lang="en-US" altLang="en-US" sz="1000" b="1" dirty="0" smtClean="0"/>
              </a:br>
              <a:r>
                <a:rPr lang="en-US" altLang="en-US" sz="1000" b="1" dirty="0" smtClean="0"/>
                <a:t>Repository</a:t>
              </a:r>
              <a:endParaRPr lang="en-US" altLang="en-US" sz="1000" b="1" dirty="0"/>
            </a:p>
          </p:txBody>
        </p: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3935672" y="3439415"/>
              <a:ext cx="951814" cy="63419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42A9FF"/>
                </a:gs>
                <a:gs pos="100000">
                  <a:srgbClr val="82CEFF"/>
                </a:gs>
              </a:gsLst>
              <a:lin ang="5400000" scaled="1"/>
            </a:gradFill>
            <a:ln w="9360">
              <a:solidFill>
                <a:srgbClr val="53A4EF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3979436" y="3552587"/>
              <a:ext cx="8509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</a:pPr>
              <a:r>
                <a:rPr lang="en-US" altLang="en-US" sz="1000" b="1" dirty="0" smtClean="0"/>
                <a:t>SHIWA </a:t>
              </a:r>
              <a:br>
                <a:rPr lang="en-US" altLang="en-US" sz="1000" b="1" dirty="0" smtClean="0"/>
              </a:br>
              <a:r>
                <a:rPr lang="en-US" altLang="en-US" sz="1000" b="1" dirty="0" smtClean="0"/>
                <a:t>Submission Service</a:t>
              </a:r>
              <a:endParaRPr lang="en-US" altLang="en-US" sz="1000" b="1" dirty="0"/>
            </a:p>
          </p:txBody>
        </p:sp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6155321" y="3435046"/>
              <a:ext cx="951814" cy="634195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360">
              <a:solidFill>
                <a:srgbClr val="53A4EF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Text Box 33"/>
            <p:cNvSpPr txBox="1">
              <a:spLocks noChangeArrowheads="1"/>
            </p:cNvSpPr>
            <p:nvPr/>
          </p:nvSpPr>
          <p:spPr bwMode="auto">
            <a:xfrm>
              <a:off x="6155321" y="3639802"/>
              <a:ext cx="860545" cy="30777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</a:pPr>
              <a:r>
                <a:rPr lang="en-US" altLang="en-US" sz="1000" b="1" dirty="0" smtClean="0"/>
                <a:t>Workflow Engines</a:t>
              </a:r>
              <a:endParaRPr lang="en-US" altLang="en-US" sz="1000" b="1" dirty="0"/>
            </a:p>
          </p:txBody>
        </p:sp>
        <p:sp>
          <p:nvSpPr>
            <p:cNvPr id="11" name="AutoShape 30"/>
            <p:cNvSpPr>
              <a:spLocks noChangeArrowheads="1"/>
            </p:cNvSpPr>
            <p:nvPr/>
          </p:nvSpPr>
          <p:spPr bwMode="auto">
            <a:xfrm>
              <a:off x="7804828" y="1522372"/>
              <a:ext cx="903288" cy="56832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360">
              <a:solidFill>
                <a:srgbClr val="53A4EF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7916407" y="1731812"/>
              <a:ext cx="693148" cy="1538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</a:pPr>
              <a:r>
                <a:rPr lang="en-US" altLang="en-US" sz="1000" b="1" dirty="0" smtClean="0"/>
                <a:t>DCIs</a:t>
              </a:r>
              <a:endParaRPr lang="en-US" altLang="en-US" sz="1000" b="1" dirty="0"/>
            </a:p>
          </p:txBody>
        </p:sp>
        <p:cxnSp>
          <p:nvCxnSpPr>
            <p:cNvPr id="13" name="Elbow Connector 12"/>
            <p:cNvCxnSpPr>
              <a:stCxn id="3" idx="3"/>
              <a:endCxn id="11" idx="1"/>
            </p:cNvCxnSpPr>
            <p:nvPr/>
          </p:nvCxnSpPr>
          <p:spPr bwMode="auto">
            <a:xfrm>
              <a:off x="4802668" y="1806347"/>
              <a:ext cx="3002160" cy="188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3" idx="3"/>
            </p:cNvCxnSpPr>
            <p:nvPr/>
          </p:nvCxnSpPr>
          <p:spPr bwMode="auto">
            <a:xfrm flipH="1">
              <a:off x="4666416" y="1806347"/>
              <a:ext cx="136252" cy="1640181"/>
            </a:xfrm>
            <a:prstGeom prst="bentConnector4">
              <a:avLst>
                <a:gd name="adj1" fmla="val -314583"/>
                <a:gd name="adj2" fmla="val 88123"/>
              </a:avLst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7" idx="3"/>
              <a:endCxn id="9" idx="1"/>
            </p:cNvCxnSpPr>
            <p:nvPr/>
          </p:nvCxnSpPr>
          <p:spPr bwMode="auto">
            <a:xfrm flipV="1">
              <a:off x="4887486" y="3752144"/>
              <a:ext cx="1267835" cy="4369"/>
            </a:xfrm>
            <a:prstGeom prst="bentConnector3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9" idx="3"/>
              <a:endCxn id="11" idx="2"/>
            </p:cNvCxnSpPr>
            <p:nvPr/>
          </p:nvCxnSpPr>
          <p:spPr bwMode="auto">
            <a:xfrm flipV="1">
              <a:off x="7107135" y="2090697"/>
              <a:ext cx="1149337" cy="1661447"/>
            </a:xfrm>
            <a:prstGeom prst="bentConnector2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3" idx="2"/>
              <a:endCxn id="5" idx="0"/>
            </p:cNvCxnSpPr>
            <p:nvPr/>
          </p:nvCxnSpPr>
          <p:spPr bwMode="auto">
            <a:xfrm rot="5400000">
              <a:off x="4164138" y="2285501"/>
              <a:ext cx="324681" cy="567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 bwMode="auto">
            <a:xfrm rot="16200000" flipH="1">
              <a:off x="3945164" y="3237457"/>
              <a:ext cx="442013" cy="1"/>
            </a:xfrm>
            <a:prstGeom prst="bentConnector3">
              <a:avLst/>
            </a:prstGeom>
            <a:ln>
              <a:headEnd type="arrow"/>
              <a:tailEnd type="arrow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4862570" y="1387361"/>
              <a:ext cx="961511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00" b="1" dirty="0" smtClean="0"/>
                <a:t>Execute native WF</a:t>
              </a:r>
            </a:p>
          </p:txBody>
        </p:sp>
        <p:sp>
          <p:nvSpPr>
            <p:cNvPr id="20" name="Text Box 44"/>
            <p:cNvSpPr txBox="1">
              <a:spLocks noChangeArrowheads="1"/>
            </p:cNvSpPr>
            <p:nvPr/>
          </p:nvSpPr>
          <p:spPr bwMode="auto">
            <a:xfrm>
              <a:off x="3275668" y="2171108"/>
              <a:ext cx="961511" cy="248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00" b="1" dirty="0" smtClean="0"/>
                <a:t>Export WF</a:t>
              </a:r>
            </a:p>
          </p:txBody>
        </p:sp>
        <p:sp>
          <p:nvSpPr>
            <p:cNvPr id="21" name="Text Box 44"/>
            <p:cNvSpPr txBox="1">
              <a:spLocks noChangeArrowheads="1"/>
            </p:cNvSpPr>
            <p:nvPr/>
          </p:nvSpPr>
          <p:spPr bwMode="auto">
            <a:xfrm>
              <a:off x="5305226" y="2561726"/>
              <a:ext cx="1204656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00" b="1" dirty="0" smtClean="0"/>
                <a:t>Execute non-native WF</a:t>
              </a:r>
            </a:p>
          </p:txBody>
        </p:sp>
        <p:sp>
          <p:nvSpPr>
            <p:cNvPr id="22" name="Text Box 44"/>
            <p:cNvSpPr txBox="1">
              <a:spLocks noChangeArrowheads="1"/>
            </p:cNvSpPr>
            <p:nvPr/>
          </p:nvSpPr>
          <p:spPr bwMode="auto">
            <a:xfrm>
              <a:off x="4919075" y="3298099"/>
              <a:ext cx="1204656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00" b="1" dirty="0" smtClean="0"/>
                <a:t>Execute non-native WF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28351" y="1049797"/>
              <a:ext cx="3522503" cy="1234372"/>
              <a:chOff x="749257" y="1601329"/>
              <a:chExt cx="3522503" cy="1234372"/>
            </a:xfrm>
          </p:grpSpPr>
          <p:pic>
            <p:nvPicPr>
              <p:cNvPr id="38" name="Picture 11" descr="MCj0290796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05455" y="2105451"/>
                <a:ext cx="762000" cy="73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Text Box 44"/>
              <p:cNvSpPr txBox="1">
                <a:spLocks noChangeArrowheads="1"/>
              </p:cNvSpPr>
              <p:nvPr/>
            </p:nvSpPr>
            <p:spPr bwMode="auto">
              <a:xfrm>
                <a:off x="749257" y="1601329"/>
                <a:ext cx="1042988" cy="402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1000" b="1" dirty="0"/>
                  <a:t>w</a:t>
                </a:r>
                <a:r>
                  <a:rPr lang="en-US" sz="1000" b="1" dirty="0" smtClean="0"/>
                  <a:t>orkflow developer</a:t>
                </a:r>
              </a:p>
            </p:txBody>
          </p:sp>
          <p:sp>
            <p:nvSpPr>
              <p:cNvPr id="40" name="Left-Right Arrow 39"/>
              <p:cNvSpPr/>
              <p:nvPr/>
            </p:nvSpPr>
            <p:spPr bwMode="auto">
              <a:xfrm>
                <a:off x="1648404" y="2381559"/>
                <a:ext cx="2623356" cy="137321"/>
              </a:xfrm>
              <a:prstGeom prst="leftRightArrow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41" name="Text Box 44"/>
              <p:cNvSpPr txBox="1">
                <a:spLocks noChangeArrowheads="1"/>
              </p:cNvSpPr>
              <p:nvPr/>
            </p:nvSpPr>
            <p:spPr bwMode="auto">
              <a:xfrm>
                <a:off x="1813250" y="1626751"/>
                <a:ext cx="813494" cy="7100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1000" b="1" dirty="0"/>
                  <a:t>c</a:t>
                </a:r>
                <a:r>
                  <a:rPr lang="en-US" sz="1000" b="1" dirty="0" smtClean="0"/>
                  <a:t>reate</a:t>
                </a:r>
                <a:br>
                  <a:rPr lang="en-US" sz="1000" b="1" dirty="0" smtClean="0"/>
                </a:br>
                <a:r>
                  <a:rPr lang="en-US" sz="1000" b="1" dirty="0" smtClean="0"/>
                  <a:t>migrate</a:t>
                </a:r>
                <a:br>
                  <a:rPr lang="en-US" sz="1000" b="1" dirty="0" smtClean="0"/>
                </a:br>
                <a:r>
                  <a:rPr lang="en-US" sz="1000" b="1" dirty="0" smtClean="0"/>
                  <a:t>execute</a:t>
                </a:r>
                <a:br>
                  <a:rPr lang="en-US" sz="1000" b="1" dirty="0" smtClean="0"/>
                </a:br>
                <a:r>
                  <a:rPr lang="en-US" sz="1000" b="1" dirty="0" smtClean="0"/>
                  <a:t>publish</a:t>
                </a:r>
              </a:p>
            </p:txBody>
          </p:sp>
          <p:sp>
            <p:nvSpPr>
              <p:cNvPr id="42" name="Text Box 44"/>
              <p:cNvSpPr txBox="1">
                <a:spLocks noChangeArrowheads="1"/>
              </p:cNvSpPr>
              <p:nvPr/>
            </p:nvSpPr>
            <p:spPr bwMode="auto">
              <a:xfrm>
                <a:off x="2474889" y="1918695"/>
                <a:ext cx="555785" cy="248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1000" b="1" dirty="0" smtClean="0"/>
                  <a:t>WFs</a:t>
                </a:r>
              </a:p>
            </p:txBody>
          </p:sp>
        </p:grpSp>
      </p:grpSp>
      <p:sp>
        <p:nvSpPr>
          <p:cNvPr id="30" name="Cím 1"/>
          <p:cNvSpPr txBox="1">
            <a:spLocks/>
          </p:cNvSpPr>
          <p:nvPr/>
        </p:nvSpPr>
        <p:spPr bwMode="auto">
          <a:xfrm>
            <a:off x="539552" y="188640"/>
            <a:ext cx="792003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Phase 3:</a:t>
            </a:r>
            <a:br>
              <a:rPr lang="en-US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Creating and Running Workflows  of Different Workflow Systems</a:t>
            </a:r>
            <a:endParaRPr lang="en-GB" sz="3200" b="1" dirty="0">
              <a:solidFill>
                <a:srgbClr val="66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5189122" y="1958908"/>
            <a:ext cx="1826744" cy="5254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SHIWA Simulation Platform</a:t>
            </a:r>
          </a:p>
        </p:txBody>
      </p:sp>
    </p:spTree>
    <p:extLst>
      <p:ext uri="{BB962C8B-B14F-4D97-AF65-F5344CB8AC3E}">
        <p14:creationId xmlns:p14="http://schemas.microsoft.com/office/powerpoint/2010/main" val="39805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382264" y="1648613"/>
            <a:ext cx="8291833" cy="4869846"/>
            <a:chOff x="382264" y="1271249"/>
            <a:chExt cx="8291833" cy="4869846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2742861" y="1271249"/>
              <a:ext cx="4669465" cy="298761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AutoShape 32"/>
            <p:cNvSpPr>
              <a:spLocks noChangeArrowheads="1"/>
            </p:cNvSpPr>
            <p:nvPr/>
          </p:nvSpPr>
          <p:spPr bwMode="auto">
            <a:xfrm>
              <a:off x="3995994" y="1373137"/>
              <a:ext cx="951814" cy="63419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42A9FF"/>
                </a:gs>
                <a:gs pos="100000">
                  <a:srgbClr val="82CEFF"/>
                </a:gs>
              </a:gsLst>
              <a:lin ang="5400000" scaled="1"/>
            </a:gradFill>
            <a:ln w="9360">
              <a:solidFill>
                <a:srgbClr val="53A4EF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Text Box 33"/>
            <p:cNvSpPr txBox="1">
              <a:spLocks noChangeArrowheads="1"/>
            </p:cNvSpPr>
            <p:nvPr/>
          </p:nvSpPr>
          <p:spPr bwMode="auto">
            <a:xfrm>
              <a:off x="4058810" y="1543459"/>
              <a:ext cx="8509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</a:pPr>
              <a:r>
                <a:rPr lang="en-US" altLang="en-US" sz="1000" b="1" dirty="0" smtClean="0"/>
                <a:t>SHIWA </a:t>
              </a:r>
              <a:br>
                <a:rPr lang="en-US" altLang="en-US" sz="1000" b="1" dirty="0" smtClean="0"/>
              </a:br>
              <a:r>
                <a:rPr lang="en-US" altLang="en-US" sz="1000" b="1" dirty="0" smtClean="0"/>
                <a:t>Portal</a:t>
              </a:r>
              <a:endParaRPr lang="en-US" altLang="en-US" sz="1000" b="1" dirty="0"/>
            </a:p>
          </p:txBody>
        </p:sp>
        <p:sp>
          <p:nvSpPr>
            <p:cNvPr id="5" name="AutoShape 30"/>
            <p:cNvSpPr>
              <a:spLocks noChangeArrowheads="1"/>
            </p:cNvSpPr>
            <p:nvPr/>
          </p:nvSpPr>
          <p:spPr bwMode="auto">
            <a:xfrm>
              <a:off x="4019690" y="2332013"/>
              <a:ext cx="903288" cy="5683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42A9FF"/>
                </a:gs>
                <a:gs pos="100000">
                  <a:srgbClr val="82CEFF"/>
                </a:gs>
              </a:gsLst>
              <a:lin ang="5400000" scaled="1"/>
            </a:gradFill>
            <a:ln w="9360">
              <a:solidFill>
                <a:srgbClr val="53A4EF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4045535" y="2474781"/>
              <a:ext cx="8509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</a:pPr>
              <a:r>
                <a:rPr lang="en-US" altLang="en-US" sz="1000" b="1" dirty="0" smtClean="0"/>
                <a:t>SHIWA</a:t>
              </a:r>
              <a:br>
                <a:rPr lang="en-US" altLang="en-US" sz="1000" b="1" dirty="0" smtClean="0"/>
              </a:br>
              <a:r>
                <a:rPr lang="en-US" altLang="en-US" sz="1000" b="1" dirty="0" smtClean="0"/>
                <a:t>Repository</a:t>
              </a:r>
              <a:endParaRPr lang="en-US" altLang="en-US" sz="1000" b="1" dirty="0"/>
            </a:p>
          </p:txBody>
        </p: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4080812" y="3323303"/>
              <a:ext cx="951814" cy="63419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42A9FF"/>
                </a:gs>
                <a:gs pos="100000">
                  <a:srgbClr val="82CEFF"/>
                </a:gs>
              </a:gsLst>
              <a:lin ang="5400000" scaled="1"/>
            </a:gradFill>
            <a:ln w="9360">
              <a:solidFill>
                <a:srgbClr val="53A4EF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4124576" y="3436475"/>
              <a:ext cx="8509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</a:pPr>
              <a:r>
                <a:rPr lang="en-US" altLang="en-US" sz="1000" b="1" dirty="0" smtClean="0"/>
                <a:t>SHIWA </a:t>
              </a:r>
              <a:br>
                <a:rPr lang="en-US" altLang="en-US" sz="1000" b="1" dirty="0" smtClean="0"/>
              </a:br>
              <a:r>
                <a:rPr lang="en-US" altLang="en-US" sz="1000" b="1" dirty="0" smtClean="0"/>
                <a:t>Submission Service</a:t>
              </a:r>
              <a:endParaRPr lang="en-US" altLang="en-US" sz="1000" b="1" dirty="0"/>
            </a:p>
          </p:txBody>
        </p:sp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6300461" y="3318934"/>
              <a:ext cx="951814" cy="634195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360">
              <a:solidFill>
                <a:srgbClr val="53A4EF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Text Box 33"/>
            <p:cNvSpPr txBox="1">
              <a:spLocks noChangeArrowheads="1"/>
            </p:cNvSpPr>
            <p:nvPr/>
          </p:nvSpPr>
          <p:spPr bwMode="auto">
            <a:xfrm>
              <a:off x="6300461" y="3523690"/>
              <a:ext cx="860545" cy="30777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</a:pPr>
              <a:r>
                <a:rPr lang="en-US" altLang="en-US" sz="1000" b="1" dirty="0" smtClean="0"/>
                <a:t>Workflow Engines</a:t>
              </a:r>
              <a:endParaRPr lang="en-US" altLang="en-US" sz="1000" b="1" dirty="0"/>
            </a:p>
          </p:txBody>
        </p:sp>
        <p:sp>
          <p:nvSpPr>
            <p:cNvPr id="11" name="AutoShape 30"/>
            <p:cNvSpPr>
              <a:spLocks noChangeArrowheads="1"/>
            </p:cNvSpPr>
            <p:nvPr/>
          </p:nvSpPr>
          <p:spPr bwMode="auto">
            <a:xfrm>
              <a:off x="7770809" y="2161451"/>
              <a:ext cx="903288" cy="56832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360">
              <a:solidFill>
                <a:srgbClr val="53A4EF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7872407" y="2368670"/>
              <a:ext cx="693148" cy="1538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</a:pPr>
              <a:r>
                <a:rPr lang="en-US" altLang="en-US" sz="1000" b="1" dirty="0" smtClean="0"/>
                <a:t>DCIs</a:t>
              </a:r>
              <a:endParaRPr lang="en-US" altLang="en-US" sz="1000" b="1" dirty="0"/>
            </a:p>
          </p:txBody>
        </p:sp>
        <p:cxnSp>
          <p:nvCxnSpPr>
            <p:cNvPr id="15" name="Elbow Connector 14"/>
            <p:cNvCxnSpPr>
              <a:stCxn id="7" idx="3"/>
              <a:endCxn id="9" idx="1"/>
            </p:cNvCxnSpPr>
            <p:nvPr/>
          </p:nvCxnSpPr>
          <p:spPr bwMode="auto">
            <a:xfrm flipV="1">
              <a:off x="5032626" y="3636032"/>
              <a:ext cx="1267835" cy="4369"/>
            </a:xfrm>
            <a:prstGeom prst="bentConnector3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9" idx="0"/>
              <a:endCxn id="11" idx="1"/>
            </p:cNvCxnSpPr>
            <p:nvPr/>
          </p:nvCxnSpPr>
          <p:spPr bwMode="auto">
            <a:xfrm rot="5400000" flipH="1" flipV="1">
              <a:off x="6836928" y="2385054"/>
              <a:ext cx="873320" cy="994441"/>
            </a:xfrm>
            <a:prstGeom prst="bentConnector2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 bwMode="auto">
            <a:xfrm rot="16200000" flipH="1">
              <a:off x="4090304" y="3121345"/>
              <a:ext cx="442013" cy="1"/>
            </a:xfrm>
            <a:prstGeom prst="bentConnector3">
              <a:avLst/>
            </a:prstGeom>
            <a:ln>
              <a:headEnd type="arrow"/>
              <a:tailEnd type="arrow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0" name="Text Box 44"/>
            <p:cNvSpPr txBox="1">
              <a:spLocks noChangeArrowheads="1"/>
            </p:cNvSpPr>
            <p:nvPr/>
          </p:nvSpPr>
          <p:spPr bwMode="auto">
            <a:xfrm>
              <a:off x="2771543" y="3188073"/>
              <a:ext cx="961511" cy="248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00" b="1" dirty="0" smtClean="0"/>
                <a:t>Export WF</a:t>
              </a:r>
            </a:p>
          </p:txBody>
        </p:sp>
        <p:sp>
          <p:nvSpPr>
            <p:cNvPr id="21" name="Text Box 44"/>
            <p:cNvSpPr txBox="1">
              <a:spLocks noChangeArrowheads="1"/>
            </p:cNvSpPr>
            <p:nvPr/>
          </p:nvSpPr>
          <p:spPr bwMode="auto">
            <a:xfrm>
              <a:off x="5450366" y="2445614"/>
              <a:ext cx="1204656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00" b="1" dirty="0" smtClean="0"/>
                <a:t>Execute non-native WF</a:t>
              </a:r>
            </a:p>
          </p:txBody>
        </p:sp>
        <p:sp>
          <p:nvSpPr>
            <p:cNvPr id="22" name="Text Box 44"/>
            <p:cNvSpPr txBox="1">
              <a:spLocks noChangeArrowheads="1"/>
            </p:cNvSpPr>
            <p:nvPr/>
          </p:nvSpPr>
          <p:spPr bwMode="auto">
            <a:xfrm>
              <a:off x="5064215" y="3181987"/>
              <a:ext cx="1204656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00" b="1" dirty="0" smtClean="0"/>
                <a:t>Execute non-native WF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2757375" y="4401739"/>
              <a:ext cx="4654952" cy="173935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AutoShape 32"/>
            <p:cNvSpPr>
              <a:spLocks noChangeArrowheads="1"/>
            </p:cNvSpPr>
            <p:nvPr/>
          </p:nvSpPr>
          <p:spPr bwMode="auto">
            <a:xfrm>
              <a:off x="4080210" y="4977821"/>
              <a:ext cx="951814" cy="63419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42A9FF"/>
                </a:gs>
                <a:gs pos="100000">
                  <a:srgbClr val="82CEFF"/>
                </a:gs>
              </a:gsLst>
              <a:lin ang="5400000" scaled="1"/>
            </a:gradFill>
            <a:ln w="9360">
              <a:solidFill>
                <a:srgbClr val="53A4EF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4158708" y="5157668"/>
              <a:ext cx="8509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25"/>
                </a:spcBef>
              </a:pPr>
              <a:r>
                <a:rPr lang="en-US" altLang="en-US" sz="1000" b="1" dirty="0" smtClean="0"/>
                <a:t>Community </a:t>
              </a:r>
              <a:br>
                <a:rPr lang="en-US" altLang="en-US" sz="1000" b="1" dirty="0" smtClean="0"/>
              </a:br>
              <a:r>
                <a:rPr lang="en-US" altLang="en-US" sz="1000" b="1" dirty="0" smtClean="0"/>
                <a:t>Portal</a:t>
              </a:r>
              <a:endParaRPr lang="en-US" altLang="en-US" sz="1000" b="1" dirty="0"/>
            </a:p>
          </p:txBody>
        </p:sp>
        <p:sp>
          <p:nvSpPr>
            <p:cNvPr id="26" name="Text Box 44"/>
            <p:cNvSpPr txBox="1">
              <a:spLocks noChangeArrowheads="1"/>
            </p:cNvSpPr>
            <p:nvPr/>
          </p:nvSpPr>
          <p:spPr bwMode="auto">
            <a:xfrm>
              <a:off x="3549621" y="4582715"/>
              <a:ext cx="961511" cy="248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00" b="1" dirty="0" smtClean="0"/>
                <a:t>Import WF</a:t>
              </a:r>
            </a:p>
          </p:txBody>
        </p:sp>
        <p:sp>
          <p:nvSpPr>
            <p:cNvPr id="27" name="Text Box 44"/>
            <p:cNvSpPr txBox="1">
              <a:spLocks noChangeArrowheads="1"/>
            </p:cNvSpPr>
            <p:nvPr/>
          </p:nvSpPr>
          <p:spPr bwMode="auto">
            <a:xfrm>
              <a:off x="5650618" y="4695542"/>
              <a:ext cx="961511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00" b="1" dirty="0" smtClean="0"/>
                <a:t>Execute native WF</a:t>
              </a:r>
            </a:p>
          </p:txBody>
        </p:sp>
        <p:cxnSp>
          <p:nvCxnSpPr>
            <p:cNvPr id="28" name="Elbow Connector 27"/>
            <p:cNvCxnSpPr>
              <a:stCxn id="5" idx="1"/>
            </p:cNvCxnSpPr>
            <p:nvPr/>
          </p:nvCxnSpPr>
          <p:spPr bwMode="auto">
            <a:xfrm rot="10800000" flipH="1" flipV="1">
              <a:off x="4019690" y="2616175"/>
              <a:ext cx="564468" cy="2361645"/>
            </a:xfrm>
            <a:prstGeom prst="bentConnector4">
              <a:avLst>
                <a:gd name="adj1" fmla="val -40498"/>
                <a:gd name="adj2" fmla="val 72610"/>
              </a:avLst>
            </a:prstGeom>
            <a:ln>
              <a:solidFill>
                <a:srgbClr val="FF0000"/>
              </a:solidFill>
              <a:headEnd type="none" w="med" len="med"/>
              <a:tailEnd type="arrow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/>
            <p:nvPr/>
          </p:nvCxnSpPr>
          <p:spPr bwMode="auto">
            <a:xfrm rot="5400000" flipH="1" flipV="1">
              <a:off x="4300323" y="4447207"/>
              <a:ext cx="1020323" cy="60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headEnd type="none" w="med" len="med"/>
              <a:tailEnd type="arrow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24" idx="3"/>
              <a:endCxn id="11" idx="2"/>
            </p:cNvCxnSpPr>
            <p:nvPr/>
          </p:nvCxnSpPr>
          <p:spPr bwMode="auto">
            <a:xfrm flipV="1">
              <a:off x="5032024" y="2729776"/>
              <a:ext cx="3190429" cy="2565143"/>
            </a:xfrm>
            <a:prstGeom prst="bentConnector2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32" name="Picture 31" descr="MCj0290796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3252" y="4961298"/>
              <a:ext cx="762000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3" name="Text Box 44"/>
            <p:cNvSpPr txBox="1">
              <a:spLocks noChangeArrowheads="1"/>
            </p:cNvSpPr>
            <p:nvPr/>
          </p:nvSpPr>
          <p:spPr bwMode="auto">
            <a:xfrm>
              <a:off x="488004" y="4581001"/>
              <a:ext cx="1042988" cy="248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00" b="1" dirty="0" smtClean="0"/>
                <a:t>researcher</a:t>
              </a:r>
            </a:p>
          </p:txBody>
        </p:sp>
        <p:sp>
          <p:nvSpPr>
            <p:cNvPr id="34" name="Left-Right Arrow 33"/>
            <p:cNvSpPr/>
            <p:nvPr/>
          </p:nvSpPr>
          <p:spPr bwMode="auto">
            <a:xfrm>
              <a:off x="1406201" y="5226000"/>
              <a:ext cx="2639334" cy="183370"/>
            </a:xfrm>
            <a:prstGeom prst="leftRightArrow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5" name="Text Box 44"/>
            <p:cNvSpPr txBox="1">
              <a:spLocks noChangeArrowheads="1"/>
            </p:cNvSpPr>
            <p:nvPr/>
          </p:nvSpPr>
          <p:spPr bwMode="auto">
            <a:xfrm>
              <a:off x="1523569" y="5403318"/>
              <a:ext cx="773985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00" b="1" dirty="0" smtClean="0"/>
                <a:t>import</a:t>
              </a:r>
              <a:br>
                <a:rPr lang="en-US" sz="1000" b="1" dirty="0" smtClean="0"/>
              </a:br>
              <a:r>
                <a:rPr lang="en-US" sz="1000" b="1" dirty="0" smtClean="0"/>
                <a:t>execute</a:t>
              </a:r>
            </a:p>
          </p:txBody>
        </p:sp>
        <p:sp>
          <p:nvSpPr>
            <p:cNvPr id="36" name="Text Box 44"/>
            <p:cNvSpPr txBox="1">
              <a:spLocks noChangeArrowheads="1"/>
            </p:cNvSpPr>
            <p:nvPr/>
          </p:nvSpPr>
          <p:spPr bwMode="auto">
            <a:xfrm>
              <a:off x="2215758" y="4839450"/>
              <a:ext cx="555785" cy="248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00" b="1" dirty="0" smtClean="0"/>
                <a:t>WFs</a:t>
              </a:r>
            </a:p>
          </p:txBody>
        </p:sp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>
              <a:off x="382264" y="5738804"/>
              <a:ext cx="1042988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00" b="1" dirty="0"/>
                <a:t>w</a:t>
              </a:r>
              <a:r>
                <a:rPr lang="en-US" sz="1000" b="1" dirty="0" smtClean="0"/>
                <a:t>orkflow developer</a:t>
              </a:r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1523569" y="4507064"/>
              <a:ext cx="813494" cy="710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00" b="1" dirty="0"/>
                <a:t>c</a:t>
              </a:r>
              <a:r>
                <a:rPr lang="en-US" sz="1000" b="1" dirty="0" smtClean="0"/>
                <a:t>reate</a:t>
              </a:r>
              <a:br>
                <a:rPr lang="en-US" sz="1000" b="1" dirty="0" smtClean="0"/>
              </a:br>
              <a:r>
                <a:rPr lang="en-US" sz="1000" b="1" dirty="0" smtClean="0"/>
                <a:t>migrate</a:t>
              </a:r>
              <a:br>
                <a:rPr lang="en-US" sz="1000" b="1" dirty="0" smtClean="0"/>
              </a:br>
              <a:r>
                <a:rPr lang="en-US" sz="1000" b="1" dirty="0" smtClean="0"/>
                <a:t>execute</a:t>
              </a:r>
              <a:br>
                <a:rPr lang="en-US" sz="1000" b="1" dirty="0" smtClean="0"/>
              </a:br>
              <a:r>
                <a:rPr lang="en-US" sz="1000" b="1" dirty="0" smtClean="0"/>
                <a:t>publish</a:t>
              </a:r>
            </a:p>
          </p:txBody>
        </p:sp>
        <p:sp>
          <p:nvSpPr>
            <p:cNvPr id="43" name="Text Box 44"/>
            <p:cNvSpPr txBox="1">
              <a:spLocks noChangeArrowheads="1"/>
            </p:cNvSpPr>
            <p:nvPr/>
          </p:nvSpPr>
          <p:spPr bwMode="auto">
            <a:xfrm>
              <a:off x="2187076" y="5490402"/>
              <a:ext cx="555785" cy="248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000" b="1" dirty="0" smtClean="0"/>
                <a:t>WFs</a:t>
              </a:r>
            </a:p>
          </p:txBody>
        </p:sp>
      </p:grpSp>
      <p:sp>
        <p:nvSpPr>
          <p:cNvPr id="37" name="Cím 1"/>
          <p:cNvSpPr txBox="1">
            <a:spLocks/>
          </p:cNvSpPr>
          <p:nvPr/>
        </p:nvSpPr>
        <p:spPr bwMode="auto">
          <a:xfrm>
            <a:off x="539552" y="188640"/>
            <a:ext cx="792003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Phase 3:</a:t>
            </a:r>
            <a:br>
              <a:rPr lang="en-US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Creating and Running Workflows  of Different Workflow Systems</a:t>
            </a:r>
            <a:endParaRPr lang="en-GB" sz="3200" b="1" dirty="0">
              <a:solidFill>
                <a:srgbClr val="66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5367028" y="1812010"/>
            <a:ext cx="1866866" cy="5254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SHIWA Simulation Platform</a:t>
            </a: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5450366" y="5878780"/>
            <a:ext cx="1866866" cy="5254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Community gateway</a:t>
            </a:r>
            <a:endParaRPr lang="en-US" sz="14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9D5306D-72C1-4C14-88B7-3D7DC7B2178A}" type="slidenum">
              <a:rPr lang="hu-HU" smtClean="0"/>
              <a:pPr eaLnBrk="1" hangingPunct="1">
                <a:defRPr/>
              </a:pPr>
              <a:t>22</a:t>
            </a:fld>
            <a:endParaRPr lang="hu-HU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4194" y="504031"/>
            <a:ext cx="7924800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/>
              <a:t>Research Community Support</a:t>
            </a:r>
            <a:endParaRPr lang="hu-HU" sz="3200" b="1" dirty="0"/>
          </a:p>
        </p:txBody>
      </p:sp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319088" y="1481953"/>
            <a:ext cx="8355012" cy="409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eaLnBrk="1" hangingPunct="1">
              <a:spcBef>
                <a:spcPct val="50000"/>
              </a:spcBef>
              <a:tabLst>
                <a:tab pos="5748338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n-cs"/>
              </a:rPr>
              <a:t>ER-flow partners</a:t>
            </a:r>
            <a:r>
              <a:rPr lang="en-US" sz="2000" b="1" dirty="0">
                <a:cs typeface="+mn-cs"/>
              </a:rPr>
              <a:t/>
            </a:r>
            <a:br>
              <a:rPr lang="en-US" sz="2000" b="1" dirty="0">
                <a:cs typeface="+mn-cs"/>
              </a:rPr>
            </a:br>
            <a:r>
              <a:rPr lang="en-GB" sz="2000" b="1" dirty="0" err="1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AstroPhysics</a:t>
            </a:r>
            <a:r>
              <a:rPr lang="en-GB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 community	  7 workflows</a:t>
            </a:r>
          </a:p>
          <a:p>
            <a:pPr marL="355600" indent="-355600" eaLnBrk="1" hangingPunct="1">
              <a:spcBef>
                <a:spcPct val="50000"/>
              </a:spcBef>
              <a:tabLst>
                <a:tab pos="5748338" algn="l"/>
              </a:tabLst>
              <a:defRPr/>
            </a:pPr>
            <a:r>
              <a:rPr lang="en-GB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lang="en-GB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  <a:cs typeface="+mn-cs"/>
              </a:rPr>
              <a:t>Computational Chemistry community	16 workflows</a:t>
            </a:r>
          </a:p>
          <a:p>
            <a:pPr marL="355600" indent="-355600" eaLnBrk="1" hangingPunct="1">
              <a:spcBef>
                <a:spcPct val="50000"/>
              </a:spcBef>
              <a:tabLst>
                <a:tab pos="5748338" algn="l"/>
              </a:tabLst>
              <a:defRPr/>
            </a:pPr>
            <a:r>
              <a:rPr lang="en-GB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	</a:t>
            </a:r>
            <a:r>
              <a:rPr lang="en-GB" sz="2000" b="1" dirty="0" err="1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Heliophysics</a:t>
            </a:r>
            <a:r>
              <a:rPr lang="en-GB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 community	  6 workflows</a:t>
            </a:r>
          </a:p>
          <a:p>
            <a:pPr marL="355600" indent="-355600" eaLnBrk="1" hangingPunct="1">
              <a:spcBef>
                <a:spcPct val="50000"/>
              </a:spcBef>
              <a:tabLst>
                <a:tab pos="5748338" algn="l"/>
              </a:tabLst>
              <a:defRPr/>
            </a:pPr>
            <a:r>
              <a:rPr lang="en-GB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lang="en-GB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  <a:cs typeface="+mn-cs"/>
              </a:rPr>
              <a:t>Life Sciences community	13 workflows</a:t>
            </a:r>
            <a:endParaRPr lang="en-US" sz="2000" b="1" dirty="0" smtClean="0">
              <a:solidFill>
                <a:srgbClr val="00FF00"/>
              </a:solidFill>
              <a:cs typeface="+mn-cs"/>
            </a:endParaRPr>
          </a:p>
          <a:p>
            <a:pPr marL="355600" indent="-355600" eaLnBrk="1" hangingPunct="1">
              <a:spcBef>
                <a:spcPct val="50000"/>
              </a:spcBef>
              <a:tabLst>
                <a:tab pos="4310063" algn="l"/>
                <a:tab pos="5748338" algn="l"/>
              </a:tabLst>
              <a:defRPr/>
            </a:pPr>
            <a:endParaRPr lang="en-US" sz="2000" b="1" dirty="0" smtClean="0">
              <a:solidFill>
                <a:srgbClr val="FF0000"/>
              </a:solidFill>
              <a:cs typeface="+mn-cs"/>
            </a:endParaRPr>
          </a:p>
          <a:p>
            <a:pPr marL="355600" indent="-355600" eaLnBrk="1" hangingPunct="1">
              <a:spcBef>
                <a:spcPct val="50000"/>
              </a:spcBef>
              <a:tabLst>
                <a:tab pos="4310063" algn="l"/>
                <a:tab pos="5748338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n-cs"/>
              </a:rPr>
              <a:t>External communities</a:t>
            </a:r>
            <a:br>
              <a:rPr lang="en-US" sz="2000" b="1" dirty="0" smtClean="0">
                <a:solidFill>
                  <a:srgbClr val="FF0000"/>
                </a:solidFill>
                <a:cs typeface="+mn-cs"/>
              </a:rPr>
            </a:br>
            <a:r>
              <a:rPr lang="en-GB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Hydrometeorology community	DRIHM	</a:t>
            </a:r>
            <a:r>
              <a:rPr lang="en-GB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10 workflows</a:t>
            </a:r>
            <a:endParaRPr lang="en-GB" sz="2000" b="1" dirty="0" smtClean="0">
              <a:solidFill>
                <a:srgbClr val="660066"/>
              </a:solidFill>
              <a:latin typeface="+mn-lt"/>
              <a:ea typeface="ＭＳ Ｐゴシック" pitchFamily="34" charset="-128"/>
            </a:endParaRPr>
          </a:p>
          <a:p>
            <a:pPr marL="355600" indent="-355600" eaLnBrk="1" hangingPunct="1">
              <a:spcBef>
                <a:spcPct val="50000"/>
              </a:spcBef>
              <a:tabLst>
                <a:tab pos="4310063" algn="l"/>
                <a:tab pos="5748338" algn="l"/>
              </a:tabLst>
              <a:defRPr/>
            </a:pPr>
            <a:r>
              <a:rPr lang="en-GB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	</a:t>
            </a:r>
            <a:r>
              <a:rPr lang="en-GB" sz="2000" b="1" dirty="0" err="1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Seizmology</a:t>
            </a:r>
            <a:r>
              <a:rPr lang="en-GB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 community	VERCE</a:t>
            </a:r>
            <a:r>
              <a:rPr lang="en-GB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	</a:t>
            </a:r>
            <a:r>
              <a:rPr lang="en-GB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50 </a:t>
            </a:r>
            <a:r>
              <a:rPr lang="en-GB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workflows</a:t>
            </a:r>
            <a:r>
              <a:rPr lang="en-US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/>
            </a:r>
            <a:br>
              <a:rPr lang="en-US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</a:br>
            <a:endParaRPr lang="en-US" sz="2000" b="1" dirty="0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273" y="6823457"/>
            <a:ext cx="137795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9D5306D-72C1-4C14-88B7-3D7DC7B2178A}" type="slidenum">
              <a:rPr lang="hu-HU" smtClean="0"/>
              <a:pPr eaLnBrk="1" hangingPunct="1">
                <a:defRPr/>
              </a:pPr>
              <a:t>23</a:t>
            </a:fld>
            <a:endParaRPr lang="hu-HU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7642" y="332656"/>
            <a:ext cx="7924800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/>
              <a:t>Research Community Support</a:t>
            </a:r>
            <a:endParaRPr lang="hu-HU" sz="3200" b="1" dirty="0"/>
          </a:p>
        </p:txBody>
      </p:sp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393452" y="900724"/>
            <a:ext cx="8355012" cy="548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154238" indent="-2154238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n-cs"/>
              </a:rPr>
              <a:t>Phase 1 – introduction to the workflow technology</a:t>
            </a:r>
          </a:p>
          <a:p>
            <a:pPr marL="2154238" indent="-1790700" eaLnBrk="1" hangingPunct="1">
              <a:spcBef>
                <a:spcPct val="50000"/>
              </a:spcBef>
              <a:defRPr/>
            </a:pPr>
            <a:r>
              <a:rPr lang="en-GB" sz="2000" b="1" dirty="0" smtClean="0">
                <a:latin typeface="+mn-lt"/>
                <a:ea typeface="ＭＳ Ｐゴシック" pitchFamily="34" charset="-128"/>
              </a:rPr>
              <a:t>Platform: 	</a:t>
            </a:r>
            <a:r>
              <a:rPr lang="en-GB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SHIWA Simulation Platform</a:t>
            </a:r>
          </a:p>
          <a:p>
            <a:pPr marL="2154238" indent="-1790700" eaLnBrk="1" hangingPunct="1">
              <a:spcBef>
                <a:spcPct val="50000"/>
              </a:spcBef>
              <a:defRPr/>
            </a:pPr>
            <a:r>
              <a:rPr lang="en-GB" sz="2000" b="1" dirty="0" smtClean="0">
                <a:latin typeface="+mn-lt"/>
                <a:ea typeface="ＭＳ Ｐゴシック" pitchFamily="34" charset="-128"/>
              </a:rPr>
              <a:t>Support:</a:t>
            </a:r>
            <a:r>
              <a:rPr lang="en-GB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	workflow creation and execution</a:t>
            </a:r>
          </a:p>
          <a:p>
            <a:pPr marL="2154238" indent="-1790700" eaLnBrk="1" hangingPunct="1">
              <a:spcBef>
                <a:spcPct val="50000"/>
              </a:spcBef>
              <a:defRPr/>
            </a:pPr>
            <a:r>
              <a:rPr lang="en-GB" sz="2000" b="1" dirty="0" smtClean="0">
                <a:latin typeface="+mn-lt"/>
                <a:ea typeface="ＭＳ Ｐゴシック" pitchFamily="34" charset="-128"/>
              </a:rPr>
              <a:t>Training:  </a:t>
            </a:r>
            <a:r>
              <a:rPr lang="en-GB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	platform and workflow training 	</a:t>
            </a:r>
          </a:p>
          <a:p>
            <a:pPr marL="2154238" indent="-2154238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Phase 2 – creating and running workflows</a:t>
            </a:r>
          </a:p>
          <a:p>
            <a:pPr marL="2154238" indent="-1790700" eaLnBrk="1" hangingPunct="1">
              <a:spcBef>
                <a:spcPct val="50000"/>
              </a:spcBef>
              <a:defRPr/>
            </a:pPr>
            <a:r>
              <a:rPr lang="en-GB" sz="2000" b="1" dirty="0">
                <a:ea typeface="ＭＳ Ｐゴシック" pitchFamily="34" charset="-128"/>
              </a:rPr>
              <a:t>Platform: 	</a:t>
            </a:r>
            <a:r>
              <a:rPr lang="en-GB" sz="2000" b="1" dirty="0">
                <a:solidFill>
                  <a:srgbClr val="660066"/>
                </a:solidFill>
                <a:ea typeface="ＭＳ Ｐゴシック" pitchFamily="34" charset="-128"/>
              </a:rPr>
              <a:t>SHIWA Simulation </a:t>
            </a:r>
            <a:r>
              <a:rPr lang="en-GB" sz="2000" b="1" dirty="0" smtClean="0">
                <a:solidFill>
                  <a:srgbClr val="660066"/>
                </a:solidFill>
                <a:ea typeface="ＭＳ Ｐゴシック" pitchFamily="34" charset="-128"/>
              </a:rPr>
              <a:t>Platform or community portal</a:t>
            </a:r>
            <a:endParaRPr lang="en-GB" sz="2000" b="1" dirty="0">
              <a:solidFill>
                <a:srgbClr val="660066"/>
              </a:solidFill>
              <a:ea typeface="ＭＳ Ｐゴシック" pitchFamily="34" charset="-128"/>
            </a:endParaRPr>
          </a:p>
          <a:p>
            <a:pPr marL="2154238" indent="-1790700" eaLnBrk="1" hangingPunct="1">
              <a:spcBef>
                <a:spcPct val="50000"/>
              </a:spcBef>
              <a:defRPr/>
            </a:pPr>
            <a:r>
              <a:rPr lang="en-GB" sz="2000" b="1" dirty="0">
                <a:ea typeface="ＭＳ Ｐゴシック" pitchFamily="34" charset="-128"/>
              </a:rPr>
              <a:t>Support</a:t>
            </a:r>
            <a:r>
              <a:rPr lang="en-GB" sz="2000" b="1" dirty="0" smtClean="0">
                <a:ea typeface="ＭＳ Ｐゴシック" pitchFamily="34" charset="-128"/>
              </a:rPr>
              <a:t>:</a:t>
            </a:r>
            <a:r>
              <a:rPr lang="en-GB" sz="2000" b="1" dirty="0" smtClean="0">
                <a:solidFill>
                  <a:srgbClr val="660066"/>
                </a:solidFill>
                <a:ea typeface="ＭＳ Ｐゴシック" pitchFamily="34" charset="-128"/>
              </a:rPr>
              <a:t>	portal deployment + workflow porting</a:t>
            </a:r>
            <a:r>
              <a:rPr lang="en-GB" sz="2000" b="1" dirty="0">
                <a:solidFill>
                  <a:srgbClr val="660066"/>
                </a:solidFill>
                <a:ea typeface="ＭＳ Ｐゴシック" pitchFamily="34" charset="-128"/>
              </a:rPr>
              <a:t>	</a:t>
            </a:r>
          </a:p>
          <a:p>
            <a:pPr marL="2154238" indent="-1790700" eaLnBrk="1" hangingPunct="1">
              <a:spcBef>
                <a:spcPct val="50000"/>
              </a:spcBef>
              <a:defRPr/>
            </a:pPr>
            <a:r>
              <a:rPr lang="en-GB" sz="2000" b="1" dirty="0">
                <a:ea typeface="ＭＳ Ｐゴシック" pitchFamily="34" charset="-128"/>
              </a:rPr>
              <a:t>Training</a:t>
            </a:r>
            <a:r>
              <a:rPr lang="en-GB" sz="2000" b="1" dirty="0" smtClean="0">
                <a:ea typeface="ＭＳ Ｐゴシック" pitchFamily="34" charset="-128"/>
              </a:rPr>
              <a:t>:	</a:t>
            </a:r>
            <a:r>
              <a:rPr lang="en-GB" sz="2000" b="1" dirty="0" smtClean="0">
                <a:solidFill>
                  <a:srgbClr val="660066"/>
                </a:solidFill>
                <a:ea typeface="ＭＳ Ｐゴシック" pitchFamily="34" charset="-128"/>
              </a:rPr>
              <a:t>gateway deployment and management</a:t>
            </a:r>
            <a:endParaRPr lang="en-US" sz="2000" b="1" dirty="0" smtClean="0">
              <a:solidFill>
                <a:srgbClr val="660066"/>
              </a:solidFill>
            </a:endParaRPr>
          </a:p>
          <a:p>
            <a:pPr marL="2154238" indent="-2154238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Phase 3 – combining workflows of different workflow systems</a:t>
            </a:r>
          </a:p>
          <a:p>
            <a:pPr marL="2154238" indent="-1790700" eaLnBrk="1" hangingPunct="1">
              <a:spcBef>
                <a:spcPct val="50000"/>
              </a:spcBef>
              <a:defRPr/>
            </a:pPr>
            <a:r>
              <a:rPr lang="en-GB" sz="2000" b="1" dirty="0">
                <a:ea typeface="ＭＳ Ｐゴシック" pitchFamily="34" charset="-128"/>
              </a:rPr>
              <a:t>Platform: 	</a:t>
            </a:r>
            <a:r>
              <a:rPr lang="en-GB" sz="2000" b="1" dirty="0">
                <a:solidFill>
                  <a:srgbClr val="660066"/>
                </a:solidFill>
                <a:ea typeface="ＭＳ Ｐゴシック" pitchFamily="34" charset="-128"/>
              </a:rPr>
              <a:t>SHIWA Simulation </a:t>
            </a:r>
            <a:r>
              <a:rPr lang="en-GB" sz="2000" b="1" dirty="0" smtClean="0">
                <a:solidFill>
                  <a:srgbClr val="660066"/>
                </a:solidFill>
                <a:ea typeface="ＭＳ Ｐゴシック" pitchFamily="34" charset="-128"/>
              </a:rPr>
              <a:t>Platform + community portal</a:t>
            </a:r>
            <a:endParaRPr lang="en-GB" sz="2000" b="1" dirty="0">
              <a:solidFill>
                <a:srgbClr val="660066"/>
              </a:solidFill>
              <a:ea typeface="ＭＳ Ｐゴシック" pitchFamily="34" charset="-128"/>
            </a:endParaRPr>
          </a:p>
          <a:p>
            <a:pPr marL="2154238" indent="-1790700" eaLnBrk="1" hangingPunct="1">
              <a:spcBef>
                <a:spcPct val="50000"/>
              </a:spcBef>
              <a:defRPr/>
            </a:pPr>
            <a:r>
              <a:rPr lang="en-GB" sz="2000" b="1" dirty="0">
                <a:ea typeface="ＭＳ Ｐゴシック" pitchFamily="34" charset="-128"/>
              </a:rPr>
              <a:t>Support</a:t>
            </a:r>
            <a:r>
              <a:rPr lang="en-GB" sz="2000" b="1" dirty="0" smtClean="0">
                <a:ea typeface="ＭＳ Ｐゴシック" pitchFamily="34" charset="-128"/>
              </a:rPr>
              <a:t>:</a:t>
            </a:r>
            <a:r>
              <a:rPr lang="en-GB" sz="2000" b="1" dirty="0" smtClean="0">
                <a:solidFill>
                  <a:srgbClr val="660066"/>
                </a:solidFill>
                <a:ea typeface="ＭＳ Ｐゴシック" pitchFamily="34" charset="-128"/>
              </a:rPr>
              <a:t>	access to repository + submission service</a:t>
            </a:r>
            <a:r>
              <a:rPr lang="en-GB" sz="2000" b="1" dirty="0">
                <a:solidFill>
                  <a:srgbClr val="660066"/>
                </a:solidFill>
                <a:ea typeface="ＭＳ Ｐゴシック" pitchFamily="34" charset="-128"/>
              </a:rPr>
              <a:t>	</a:t>
            </a:r>
          </a:p>
          <a:p>
            <a:pPr marL="2154238" indent="-1790700" eaLnBrk="1" hangingPunct="1">
              <a:spcBef>
                <a:spcPct val="50000"/>
              </a:spcBef>
              <a:defRPr/>
            </a:pPr>
            <a:r>
              <a:rPr lang="en-GB" sz="2000" b="1" dirty="0">
                <a:ea typeface="ＭＳ Ｐゴシック" pitchFamily="34" charset="-128"/>
              </a:rPr>
              <a:t>Training</a:t>
            </a:r>
            <a:r>
              <a:rPr lang="en-GB" sz="2000" b="1" dirty="0" smtClean="0">
                <a:ea typeface="ＭＳ Ｐゴシック" pitchFamily="34" charset="-128"/>
              </a:rPr>
              <a:t>:</a:t>
            </a:r>
            <a:r>
              <a:rPr lang="en-GB" sz="2000" b="1" dirty="0" smtClean="0">
                <a:solidFill>
                  <a:srgbClr val="660066"/>
                </a:solidFill>
                <a:ea typeface="ＭＳ Ｐゴシック" pitchFamily="34" charset="-128"/>
              </a:rPr>
              <a:t>	CGI training</a:t>
            </a:r>
            <a:endParaRPr lang="en-US" sz="2000" b="1" dirty="0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6B2A1F-00D3-4A62-AA0C-7A601575D453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pic>
        <p:nvPicPr>
          <p:cNvPr id="28675" name="Picture 2" descr="C:\SZTAKI_cubby\Grafika\Danitól\ER-flow_application_porting_750x3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845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 bwMode="auto">
          <a:xfrm>
            <a:off x="1208088" y="876201"/>
            <a:ext cx="7294562" cy="5365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3600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3" name="Téglalap 2"/>
          <p:cNvSpPr/>
          <p:nvPr/>
        </p:nvSpPr>
        <p:spPr>
          <a:xfrm>
            <a:off x="1581510" y="5767444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SHIWA User </a:t>
            </a:r>
            <a:r>
              <a:rPr lang="en-GB" dirty="0" smtClean="0"/>
              <a:t>Forum</a:t>
            </a:r>
            <a:r>
              <a:rPr lang="hu-HU" dirty="0" smtClean="0"/>
              <a:t>: </a:t>
            </a:r>
            <a:r>
              <a:rPr lang="en-GB" dirty="0" smtClean="0">
                <a:hlinkClick r:id="rId3"/>
              </a:rPr>
              <a:t>www.erflow.eu/shiwa-user-forum</a:t>
            </a:r>
            <a:endParaRPr lang="hu-HU" dirty="0" smtClean="0"/>
          </a:p>
          <a:p>
            <a:pPr algn="ctr"/>
            <a:r>
              <a:rPr lang="hu-HU" dirty="0" err="1" smtClean="0"/>
              <a:t>Website</a:t>
            </a:r>
            <a:r>
              <a:rPr lang="hu-HU" dirty="0" smtClean="0"/>
              <a:t>: </a:t>
            </a:r>
            <a:r>
              <a:rPr lang="hu-HU" kern="0" dirty="0" err="1">
                <a:hlinkClick r:id="rId4"/>
              </a:rPr>
              <a:t>www.erflow.eu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2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9D5306D-72C1-4C14-88B7-3D7DC7B2178A}" type="slidenum">
              <a:rPr lang="hu-HU" smtClean="0"/>
              <a:pPr eaLnBrk="1" hangingPunct="1">
                <a:defRPr/>
              </a:pPr>
              <a:t>3</a:t>
            </a:fld>
            <a:endParaRPr lang="hu-HU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4194" y="504031"/>
            <a:ext cx="7924800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/>
              <a:t>Key</a:t>
            </a:r>
            <a:r>
              <a:rPr lang="en-US" sz="3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/>
              <a:t>Players</a:t>
            </a:r>
            <a:r>
              <a:rPr lang="en-US" sz="3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/>
              <a:t>and Challenges</a:t>
            </a:r>
            <a:endParaRPr lang="hu-HU" sz="3200" b="1" dirty="0"/>
          </a:p>
        </p:txBody>
      </p:sp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319088" y="1117302"/>
            <a:ext cx="8355012" cy="548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n-cs"/>
              </a:rPr>
              <a:t>Researchers</a:t>
            </a:r>
            <a:r>
              <a:rPr lang="en-US" sz="2000" b="1" dirty="0">
                <a:cs typeface="+mn-cs"/>
              </a:rPr>
              <a:t/>
            </a:r>
            <a:br>
              <a:rPr lang="en-US" sz="2000" b="1" dirty="0">
                <a:cs typeface="+mn-cs"/>
              </a:rPr>
            </a:br>
            <a:r>
              <a:rPr lang="hu-HU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R</a:t>
            </a:r>
            <a:r>
              <a:rPr lang="en-US" sz="2000" b="1" dirty="0" err="1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esearchers</a:t>
            </a:r>
            <a:r>
              <a:rPr lang="en-US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 of one particular research field, </a:t>
            </a:r>
            <a:r>
              <a:rPr lang="en-US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for example Astrophysicists</a:t>
            </a:r>
            <a:r>
              <a:rPr lang="en-US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, Computational Chemists, </a:t>
            </a:r>
            <a:r>
              <a:rPr lang="en-US" sz="2000" b="1" dirty="0" err="1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Heliophysicists</a:t>
            </a:r>
            <a:r>
              <a:rPr lang="en-US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, Bio Scientists, etc. with basic computing knowledge </a:t>
            </a:r>
            <a:br>
              <a:rPr lang="en-US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</a:br>
            <a:r>
              <a:rPr lang="en-US" sz="2000" b="1" dirty="0" smtClean="0">
                <a:solidFill>
                  <a:srgbClr val="00FF00"/>
                </a:solidFill>
              </a:rPr>
              <a:t>10 or 100 thousands or millions</a:t>
            </a:r>
          </a:p>
          <a:p>
            <a:pPr marL="177800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Challenges</a:t>
            </a:r>
            <a:r>
              <a:rPr lang="en-US" sz="2000" b="1" dirty="0" smtClean="0"/>
              <a:t>:</a:t>
            </a:r>
            <a:r>
              <a:rPr lang="hu-HU" sz="2000" b="1" dirty="0" smtClean="0"/>
              <a:t> </a:t>
            </a:r>
            <a:r>
              <a:rPr lang="hu-HU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T</a:t>
            </a:r>
            <a:r>
              <a:rPr lang="en-US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hey </a:t>
            </a:r>
            <a:r>
              <a:rPr lang="en-US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are not familiar with the technology to run experiments on computing infrastructures and probably they will never learn </a:t>
            </a:r>
            <a:r>
              <a:rPr lang="en-US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it</a:t>
            </a:r>
            <a:r>
              <a:rPr lang="hu-HU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.</a:t>
            </a:r>
            <a:endParaRPr lang="en-US" sz="2000" b="1" dirty="0">
              <a:solidFill>
                <a:srgbClr val="660066"/>
              </a:solidFill>
              <a:latin typeface="+mn-lt"/>
              <a:ea typeface="ＭＳ Ｐゴシック" pitchFamily="34" charset="-128"/>
            </a:endParaRPr>
          </a:p>
          <a:p>
            <a:pPr marL="355600" indent="-355600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Workflow developers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hu-HU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T</a:t>
            </a:r>
            <a:r>
              <a:rPr lang="en-US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hey </a:t>
            </a:r>
            <a:r>
              <a:rPr lang="en-US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are familiar with both Computer Science and a particular research field</a:t>
            </a:r>
            <a:br>
              <a:rPr lang="en-US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</a:br>
            <a:r>
              <a:rPr lang="en-US" sz="2000" b="1" dirty="0" smtClean="0">
                <a:solidFill>
                  <a:srgbClr val="00FF00"/>
                </a:solidFill>
              </a:rPr>
              <a:t>up to a few thousands</a:t>
            </a:r>
          </a:p>
          <a:p>
            <a:pPr marL="355600" indent="-355600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Workflow engine developers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Computer </a:t>
            </a:r>
            <a:r>
              <a:rPr lang="en-US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Scientists with knowledge about data and compute technologies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00FF00"/>
                </a:solidFill>
              </a:rPr>
              <a:t>up to a few hundreds</a:t>
            </a:r>
          </a:p>
        </p:txBody>
      </p:sp>
    </p:spTree>
    <p:extLst>
      <p:ext uri="{BB962C8B-B14F-4D97-AF65-F5344CB8AC3E}">
        <p14:creationId xmlns:p14="http://schemas.microsoft.com/office/powerpoint/2010/main" val="33260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74E63BA-7B76-431E-9114-377703753031}" type="slidenum">
              <a:rPr lang="hu-HU" smtClean="0"/>
              <a:pPr eaLnBrk="1" hangingPunct="1">
                <a:defRPr/>
              </a:pPr>
              <a:t>4</a:t>
            </a:fld>
            <a:endParaRPr lang="hu-HU" smtClean="0"/>
          </a:p>
        </p:txBody>
      </p:sp>
      <p:sp>
        <p:nvSpPr>
          <p:cNvPr id="15363" name="Slide Number Placeholder 1"/>
          <p:cNvSpPr txBox="1">
            <a:spLocks/>
          </p:cNvSpPr>
          <p:nvPr/>
        </p:nvSpPr>
        <p:spPr bwMode="auto">
          <a:xfrm>
            <a:off x="7235825" y="6092825"/>
            <a:ext cx="1377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80808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520AC76-3AE7-40F5-87F7-4EB534D9E2E5}" type="slidenum">
              <a:rPr lang="hu-HU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hu-HU" altLang="en-US" sz="1400"/>
          </a:p>
        </p:txBody>
      </p:sp>
      <p:sp>
        <p:nvSpPr>
          <p:cNvPr id="5" name="Rectangle 75"/>
          <p:cNvSpPr>
            <a:spLocks noChangeArrowheads="1"/>
          </p:cNvSpPr>
          <p:nvPr/>
        </p:nvSpPr>
        <p:spPr bwMode="auto">
          <a:xfrm>
            <a:off x="228600" y="3505200"/>
            <a:ext cx="8686800" cy="3200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GB">
              <a:ea typeface="ＭＳ Ｐゴシック" charset="0"/>
              <a:cs typeface="+mn-cs"/>
            </a:endParaRPr>
          </a:p>
        </p:txBody>
      </p:sp>
      <p:grpSp>
        <p:nvGrpSpPr>
          <p:cNvPr id="15365" name="Group 74"/>
          <p:cNvGrpSpPr>
            <a:grpSpLocks/>
          </p:cNvGrpSpPr>
          <p:nvPr/>
        </p:nvGrpSpPr>
        <p:grpSpPr bwMode="auto">
          <a:xfrm>
            <a:off x="228600" y="3581400"/>
            <a:ext cx="8515350" cy="2703513"/>
            <a:chOff x="144" y="2256"/>
            <a:chExt cx="5364" cy="1703"/>
          </a:xfrm>
        </p:grpSpPr>
        <p:grpSp>
          <p:nvGrpSpPr>
            <p:cNvPr id="15377" name="Group 62"/>
            <p:cNvGrpSpPr>
              <a:grpSpLocks/>
            </p:cNvGrpSpPr>
            <p:nvPr/>
          </p:nvGrpSpPr>
          <p:grpSpPr bwMode="auto">
            <a:xfrm>
              <a:off x="2304" y="3072"/>
              <a:ext cx="912" cy="624"/>
              <a:chOff x="2832" y="3216"/>
              <a:chExt cx="912" cy="624"/>
            </a:xfrm>
          </p:grpSpPr>
          <p:sp>
            <p:nvSpPr>
              <p:cNvPr id="15396" name="AutoShape 3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912" cy="624"/>
              </a:xfrm>
              <a:prstGeom prst="cloudCallout">
                <a:avLst>
                  <a:gd name="adj1" fmla="val -45065"/>
                  <a:gd name="adj2" fmla="val 46315"/>
                </a:avLst>
              </a:prstGeom>
              <a:solidFill>
                <a:srgbClr val="D1D1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0066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08080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8" name="Text Box 44"/>
              <p:cNvSpPr txBox="1">
                <a:spLocks noChangeArrowheads="1"/>
              </p:cNvSpPr>
              <p:nvPr/>
            </p:nvSpPr>
            <p:spPr bwMode="auto">
              <a:xfrm>
                <a:off x="2976" y="3408"/>
                <a:ext cx="6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2000" smtClean="0">
                    <a:cs typeface="+mn-cs"/>
                  </a:rPr>
                  <a:t>Clouds</a:t>
                </a:r>
              </a:p>
            </p:txBody>
          </p:sp>
        </p:grpSp>
        <p:grpSp>
          <p:nvGrpSpPr>
            <p:cNvPr id="15378" name="Group 60"/>
            <p:cNvGrpSpPr>
              <a:grpSpLocks/>
            </p:cNvGrpSpPr>
            <p:nvPr/>
          </p:nvGrpSpPr>
          <p:grpSpPr bwMode="auto">
            <a:xfrm>
              <a:off x="144" y="2400"/>
              <a:ext cx="1152" cy="791"/>
              <a:chOff x="2304" y="3360"/>
              <a:chExt cx="1152" cy="791"/>
            </a:xfrm>
          </p:grpSpPr>
          <p:pic>
            <p:nvPicPr>
              <p:cNvPr id="25" name="Picture 31" descr="BS00369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48" y="3360"/>
                <a:ext cx="768" cy="5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Text Box 58"/>
              <p:cNvSpPr txBox="1">
                <a:spLocks noChangeArrowheads="1"/>
              </p:cNvSpPr>
              <p:nvPr/>
            </p:nvSpPr>
            <p:spPr bwMode="auto">
              <a:xfrm>
                <a:off x="2304" y="3936"/>
                <a:ext cx="1152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600" b="1" dirty="0" smtClean="0">
                    <a:cs typeface="+mn-cs"/>
                  </a:rPr>
                  <a:t>Local clusters</a:t>
                </a:r>
              </a:p>
            </p:txBody>
          </p:sp>
        </p:grpSp>
        <p:grpSp>
          <p:nvGrpSpPr>
            <p:cNvPr id="15379" name="Group 61"/>
            <p:cNvGrpSpPr>
              <a:grpSpLocks/>
            </p:cNvGrpSpPr>
            <p:nvPr/>
          </p:nvGrpSpPr>
          <p:grpSpPr bwMode="auto">
            <a:xfrm>
              <a:off x="960" y="3024"/>
              <a:ext cx="1296" cy="887"/>
              <a:chOff x="3552" y="3264"/>
              <a:chExt cx="1296" cy="887"/>
            </a:xfrm>
          </p:grpSpPr>
          <p:pic>
            <p:nvPicPr>
              <p:cNvPr id="15392" name="Picture 11" descr="MCj0404159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3264"/>
                <a:ext cx="67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 Box 59"/>
              <p:cNvSpPr txBox="1">
                <a:spLocks noChangeArrowheads="1"/>
              </p:cNvSpPr>
              <p:nvPr/>
            </p:nvSpPr>
            <p:spPr bwMode="auto">
              <a:xfrm>
                <a:off x="3552" y="3936"/>
                <a:ext cx="1296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600" b="1" dirty="0" smtClean="0">
                    <a:cs typeface="+mn-cs"/>
                  </a:rPr>
                  <a:t>Supercomputers</a:t>
                </a:r>
              </a:p>
            </p:txBody>
          </p:sp>
        </p:grpSp>
        <p:sp>
          <p:nvSpPr>
            <p:cNvPr id="11" name="Line 63"/>
            <p:cNvSpPr>
              <a:spLocks noChangeShapeType="1"/>
            </p:cNvSpPr>
            <p:nvPr/>
          </p:nvSpPr>
          <p:spPr bwMode="auto">
            <a:xfrm flipV="1">
              <a:off x="1056" y="2400"/>
              <a:ext cx="1536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sp>
          <p:nvSpPr>
            <p:cNvPr id="12" name="Line 64"/>
            <p:cNvSpPr>
              <a:spLocks noChangeShapeType="1"/>
            </p:cNvSpPr>
            <p:nvPr/>
          </p:nvSpPr>
          <p:spPr bwMode="auto">
            <a:xfrm flipV="1">
              <a:off x="1680" y="2592"/>
              <a:ext cx="864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sp>
          <p:nvSpPr>
            <p:cNvPr id="13" name="Line 65"/>
            <p:cNvSpPr>
              <a:spLocks noChangeShapeType="1"/>
            </p:cNvSpPr>
            <p:nvPr/>
          </p:nvSpPr>
          <p:spPr bwMode="auto">
            <a:xfrm>
              <a:off x="2736" y="268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sp>
          <p:nvSpPr>
            <p:cNvPr id="14" name="Line 66"/>
            <p:cNvSpPr>
              <a:spLocks noChangeShapeType="1"/>
            </p:cNvSpPr>
            <p:nvPr/>
          </p:nvSpPr>
          <p:spPr bwMode="auto">
            <a:xfrm>
              <a:off x="2928" y="2304"/>
              <a:ext cx="120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sp>
          <p:nvSpPr>
            <p:cNvPr id="15" name="Line 67"/>
            <p:cNvSpPr>
              <a:spLocks noChangeShapeType="1"/>
            </p:cNvSpPr>
            <p:nvPr/>
          </p:nvSpPr>
          <p:spPr bwMode="auto">
            <a:xfrm>
              <a:off x="2976" y="2448"/>
              <a:ext cx="86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sp>
          <p:nvSpPr>
            <p:cNvPr id="16" name="Line 68"/>
            <p:cNvSpPr>
              <a:spLocks noChangeShapeType="1"/>
            </p:cNvSpPr>
            <p:nvPr/>
          </p:nvSpPr>
          <p:spPr bwMode="auto">
            <a:xfrm>
              <a:off x="2976" y="2592"/>
              <a:ext cx="576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grpSp>
          <p:nvGrpSpPr>
            <p:cNvPr id="15386" name="Group 72"/>
            <p:cNvGrpSpPr>
              <a:grpSpLocks/>
            </p:cNvGrpSpPr>
            <p:nvPr/>
          </p:nvGrpSpPr>
          <p:grpSpPr bwMode="auto">
            <a:xfrm>
              <a:off x="3552" y="2256"/>
              <a:ext cx="1956" cy="1703"/>
              <a:chOff x="3552" y="2256"/>
              <a:chExt cx="1956" cy="1703"/>
            </a:xfrm>
          </p:grpSpPr>
          <p:grpSp>
            <p:nvGrpSpPr>
              <p:cNvPr id="15387" name="Group 48"/>
              <p:cNvGrpSpPr>
                <a:grpSpLocks/>
              </p:cNvGrpSpPr>
              <p:nvPr/>
            </p:nvGrpSpPr>
            <p:grpSpPr bwMode="auto">
              <a:xfrm>
                <a:off x="3552" y="2256"/>
                <a:ext cx="1956" cy="1470"/>
                <a:chOff x="204" y="1026"/>
                <a:chExt cx="3492" cy="2721"/>
              </a:xfrm>
            </p:grpSpPr>
            <p:sp>
              <p:nvSpPr>
                <p:cNvPr id="20" name="Rectangle 49"/>
                <p:cNvSpPr>
                  <a:spLocks noChangeArrowheads="1"/>
                </p:cNvSpPr>
                <p:nvPr/>
              </p:nvSpPr>
              <p:spPr bwMode="auto">
                <a:xfrm>
                  <a:off x="204" y="2840"/>
                  <a:ext cx="3492" cy="907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600">
                      <a:ea typeface="ＭＳ Ｐゴシック" charset="0"/>
                      <a:cs typeface="+mn-cs"/>
                    </a:rPr>
                    <a:t>Desktop grids (DGs)</a:t>
                  </a:r>
                </a:p>
                <a:p>
                  <a:pPr algn="ctr">
                    <a:defRPr/>
                  </a:pPr>
                  <a:r>
                    <a:rPr lang="en-US" sz="1600">
                      <a:ea typeface="ＭＳ Ｐゴシック" charset="0"/>
                      <a:cs typeface="+mn-cs"/>
                    </a:rPr>
                    <a:t>(BOINC, Condor, etc.)</a:t>
                  </a:r>
                </a:p>
              </p:txBody>
            </p:sp>
            <p:sp>
              <p:nvSpPr>
                <p:cNvPr id="21" name="Rectangle 50"/>
                <p:cNvSpPr>
                  <a:spLocks noChangeArrowheads="1"/>
                </p:cNvSpPr>
                <p:nvPr/>
              </p:nvSpPr>
              <p:spPr bwMode="auto">
                <a:xfrm>
                  <a:off x="749" y="1933"/>
                  <a:ext cx="2449" cy="907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600">
                      <a:ea typeface="ＭＳ Ｐゴシック" charset="0"/>
                      <a:cs typeface="+mn-cs"/>
                    </a:rPr>
                    <a:t>Cluster based </a:t>
                  </a:r>
                </a:p>
                <a:p>
                  <a:pPr algn="ctr">
                    <a:defRPr/>
                  </a:pPr>
                  <a:r>
                    <a:rPr lang="en-US" sz="1600">
                      <a:ea typeface="ＭＳ Ｐゴシック" charset="0"/>
                      <a:cs typeface="+mn-cs"/>
                    </a:rPr>
                    <a:t>service grids (SGs)</a:t>
                  </a:r>
                </a:p>
                <a:p>
                  <a:pPr algn="ctr">
                    <a:defRPr/>
                  </a:pPr>
                  <a:r>
                    <a:rPr lang="en-US" sz="1600">
                      <a:ea typeface="ＭＳ Ｐゴシック" charset="0"/>
                      <a:cs typeface="+mn-cs"/>
                    </a:rPr>
                    <a:t>(EGEE, OSG, etc.) </a:t>
                  </a:r>
                </a:p>
              </p:txBody>
            </p:sp>
            <p:sp>
              <p:nvSpPr>
                <p:cNvPr id="22" name="Rectangle 51"/>
                <p:cNvSpPr>
                  <a:spLocks noChangeArrowheads="1"/>
                </p:cNvSpPr>
                <p:nvPr/>
              </p:nvSpPr>
              <p:spPr bwMode="auto">
                <a:xfrm>
                  <a:off x="1147" y="1026"/>
                  <a:ext cx="1828" cy="90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600" dirty="0">
                      <a:ea typeface="ＭＳ Ｐゴシック" charset="0"/>
                      <a:cs typeface="+mn-cs"/>
                    </a:rPr>
                    <a:t>Supercomputer 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ea typeface="ＭＳ Ｐゴシック" charset="0"/>
                      <a:cs typeface="+mn-cs"/>
                    </a:rPr>
                    <a:t>based SGs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ea typeface="ＭＳ Ｐゴシック" charset="0"/>
                      <a:cs typeface="+mn-cs"/>
                    </a:rPr>
                    <a:t>(DEISA, </a:t>
                  </a:r>
                  <a:r>
                    <a:rPr lang="en-US" sz="1600" dirty="0" err="1">
                      <a:ea typeface="ＭＳ Ｐゴシック" charset="0"/>
                      <a:cs typeface="+mn-cs"/>
                    </a:rPr>
                    <a:t>TeraGrid</a:t>
                  </a:r>
                  <a:r>
                    <a:rPr lang="en-US" sz="1600" dirty="0">
                      <a:ea typeface="ＭＳ Ｐゴシック" charset="0"/>
                      <a:cs typeface="+mn-cs"/>
                    </a:rPr>
                    <a:t>)</a:t>
                  </a:r>
                </a:p>
              </p:txBody>
            </p:sp>
          </p:grpSp>
          <p:sp>
            <p:nvSpPr>
              <p:cNvPr id="19" name="Text Box 71"/>
              <p:cNvSpPr txBox="1">
                <a:spLocks noChangeArrowheads="1"/>
              </p:cNvSpPr>
              <p:nvPr/>
            </p:nvSpPr>
            <p:spPr bwMode="auto">
              <a:xfrm>
                <a:off x="4032" y="3744"/>
                <a:ext cx="1248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600" b="1" dirty="0" smtClean="0">
                    <a:cs typeface="+mn-cs"/>
                  </a:rPr>
                  <a:t>Grid systems</a:t>
                </a:r>
              </a:p>
            </p:txBody>
          </p:sp>
        </p:grpSp>
      </p:grpSp>
      <p:sp>
        <p:nvSpPr>
          <p:cNvPr id="7" name="Text Box 76"/>
          <p:cNvSpPr txBox="1">
            <a:spLocks noChangeArrowheads="1"/>
          </p:cNvSpPr>
          <p:nvPr/>
        </p:nvSpPr>
        <p:spPr bwMode="auto">
          <a:xfrm>
            <a:off x="3200400" y="6324600"/>
            <a:ext cx="2971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E-science infrastructure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688975" y="360015"/>
            <a:ext cx="7924800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/>
              <a:t>What </a:t>
            </a:r>
            <a:r>
              <a:rPr lang="en-US" sz="3200" b="1" dirty="0" smtClean="0"/>
              <a:t>Do </a:t>
            </a:r>
            <a:r>
              <a:rPr lang="en-US" sz="3200" b="1" dirty="0"/>
              <a:t>R</a:t>
            </a:r>
            <a:r>
              <a:rPr lang="en-US" sz="3200" b="1" dirty="0" smtClean="0"/>
              <a:t>esearchers </a:t>
            </a:r>
            <a:r>
              <a:rPr lang="en-US" sz="3200" b="1" dirty="0"/>
              <a:t>N</a:t>
            </a:r>
            <a:r>
              <a:rPr lang="en-US" sz="3200" b="1" dirty="0" smtClean="0"/>
              <a:t>eed</a:t>
            </a:r>
            <a:r>
              <a:rPr lang="en-US" sz="3200" b="1" dirty="0"/>
              <a:t>?</a:t>
            </a:r>
            <a:endParaRPr lang="hu-HU" sz="3200" b="1" dirty="0"/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1119641" y="2012951"/>
            <a:ext cx="12954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cs typeface="Times New Roman" charset="0"/>
              </a:rPr>
              <a:t>Workflow Repository</a:t>
            </a:r>
            <a:endParaRPr lang="hu-HU" sz="1600" b="1" dirty="0" smtClean="0">
              <a:solidFill>
                <a:srgbClr val="FF0000"/>
              </a:solidFill>
              <a:cs typeface="Times New Roman" charset="0"/>
            </a:endParaRPr>
          </a:p>
        </p:txBody>
      </p:sp>
      <p:graphicFrame>
        <p:nvGraphicFramePr>
          <p:cNvPr id="15369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655944"/>
              </p:ext>
            </p:extLst>
          </p:nvPr>
        </p:nvGraphicFramePr>
        <p:xfrm>
          <a:off x="2703513" y="1765300"/>
          <a:ext cx="5302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Drawing" r:id="rId5" imgW="535577" imgH="1005840" progId="FLW3Drawing">
                  <p:embed/>
                </p:oleObj>
              </mc:Choice>
              <mc:Fallback>
                <p:oleObj name="Drawing" r:id="rId5" imgW="535577" imgH="1005840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1765300"/>
                        <a:ext cx="5302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54"/>
          <p:cNvSpPr txBox="1">
            <a:spLocks noChangeArrowheads="1"/>
          </p:cNvSpPr>
          <p:nvPr/>
        </p:nvSpPr>
        <p:spPr bwMode="auto">
          <a:xfrm>
            <a:off x="4849813" y="1001713"/>
            <a:ext cx="4141787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They need</a:t>
            </a:r>
            <a:r>
              <a:rPr lang="hu-HU" sz="2000" b="1" dirty="0" smtClean="0">
                <a:solidFill>
                  <a:srgbClr val="FF0000"/>
                </a:solidFill>
              </a:rPr>
              <a:t>…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to </a:t>
            </a:r>
            <a:r>
              <a:rPr lang="en-US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run experiments seamlessly</a:t>
            </a:r>
            <a:br>
              <a:rPr lang="en-US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</a:br>
            <a:r>
              <a:rPr lang="en-US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i.e. executing workflows which access to data and compute resources hiding all technical details</a:t>
            </a:r>
          </a:p>
        </p:txBody>
      </p:sp>
      <p:sp>
        <p:nvSpPr>
          <p:cNvPr id="33" name="Line 55"/>
          <p:cNvSpPr>
            <a:spLocks noChangeShapeType="1"/>
          </p:cNvSpPr>
          <p:nvPr/>
        </p:nvSpPr>
        <p:spPr bwMode="auto">
          <a:xfrm>
            <a:off x="3200400" y="2182813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defRPr/>
            </a:pPr>
            <a:endParaRPr lang="en-US" b="1">
              <a:ea typeface="ＭＳ Ｐゴシック" charset="0"/>
              <a:cs typeface="+mn-cs"/>
            </a:endParaRPr>
          </a:p>
        </p:txBody>
      </p:sp>
      <p:graphicFrame>
        <p:nvGraphicFramePr>
          <p:cNvPr id="15372" name="Object 34"/>
          <p:cNvGraphicFramePr>
            <a:graphicFrameLocks noChangeAspect="1"/>
          </p:cNvGraphicFramePr>
          <p:nvPr/>
        </p:nvGraphicFramePr>
        <p:xfrm>
          <a:off x="4114800" y="3200400"/>
          <a:ext cx="53657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Drawing" r:id="rId7" imgW="535577" imgH="1005840" progId="FLW3Drawing">
                  <p:embed/>
                </p:oleObj>
              </mc:Choice>
              <mc:Fallback>
                <p:oleObj name="Drawing" r:id="rId7" imgW="535577" imgH="1005840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00400"/>
                        <a:ext cx="536575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4622800" y="2921000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cs typeface="Times New Roman" charset="0"/>
              </a:rPr>
              <a:t>Science Gateway</a:t>
            </a:r>
            <a:endParaRPr lang="hu-HU" sz="1600" b="1" dirty="0" smtClean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36" name="Text Box 56"/>
          <p:cNvSpPr txBox="1">
            <a:spLocks noChangeArrowheads="1"/>
          </p:cNvSpPr>
          <p:nvPr/>
        </p:nvSpPr>
        <p:spPr bwMode="auto">
          <a:xfrm>
            <a:off x="319088" y="1060450"/>
            <a:ext cx="3567112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They </a:t>
            </a:r>
            <a:r>
              <a:rPr lang="en-US" sz="2000" b="1" dirty="0">
                <a:solidFill>
                  <a:srgbClr val="FF0000"/>
                </a:solidFill>
              </a:rPr>
              <a:t>want</a:t>
            </a:r>
            <a:r>
              <a:rPr lang="hu-HU" sz="2000" b="1" dirty="0">
                <a:solidFill>
                  <a:srgbClr val="FF0000"/>
                </a:solidFill>
              </a:rPr>
              <a:t>…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to </a:t>
            </a:r>
            <a:r>
              <a:rPr lang="en-US" sz="2000" b="1" dirty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run experiments</a:t>
            </a:r>
          </a:p>
        </p:txBody>
      </p:sp>
      <p:sp>
        <p:nvSpPr>
          <p:cNvPr id="37" name="Line 57"/>
          <p:cNvSpPr>
            <a:spLocks noChangeShapeType="1"/>
          </p:cNvSpPr>
          <p:nvPr/>
        </p:nvSpPr>
        <p:spPr bwMode="auto">
          <a:xfrm>
            <a:off x="4419600" y="25908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15376" name="Picture 11" descr="MCj0290796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65300"/>
            <a:ext cx="7064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6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9D5306D-72C1-4C14-88B7-3D7DC7B2178A}" type="slidenum">
              <a:rPr lang="hu-HU" smtClean="0"/>
              <a:pPr eaLnBrk="1" hangingPunct="1">
                <a:defRPr/>
              </a:pPr>
              <a:t>5</a:t>
            </a:fld>
            <a:endParaRPr lang="hu-HU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4194" y="504031"/>
            <a:ext cx="8139906" cy="10842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/>
              <a:t>Co-operation between Communities and ER-flow</a:t>
            </a:r>
            <a:endParaRPr lang="hu-HU" sz="3200" b="1" dirty="0"/>
          </a:p>
        </p:txBody>
      </p:sp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465460" y="1588285"/>
            <a:ext cx="8355012" cy="486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154238" indent="-2154238" algn="just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n-cs"/>
              </a:rPr>
              <a:t>Phase 1 – introduction to the workflow technology</a:t>
            </a:r>
          </a:p>
          <a:p>
            <a:pPr marL="2154238" indent="-1790700" algn="just" eaLnBrk="1" hangingPunct="1">
              <a:spcBef>
                <a:spcPct val="50000"/>
              </a:spcBef>
              <a:defRPr/>
            </a:pPr>
            <a:r>
              <a:rPr lang="en-GB" sz="2000" b="1" dirty="0" smtClean="0">
                <a:latin typeface="+mn-lt"/>
                <a:ea typeface="ＭＳ Ｐゴシック" pitchFamily="34" charset="-128"/>
              </a:rPr>
              <a:t>Target group:</a:t>
            </a:r>
            <a:r>
              <a:rPr lang="en-GB" sz="2000" b="1" dirty="0" smtClean="0">
                <a:solidFill>
                  <a:srgbClr val="660066"/>
                </a:solidFill>
                <a:latin typeface="+mn-lt"/>
                <a:ea typeface="ＭＳ Ｐゴシック" pitchFamily="34" charset="-128"/>
              </a:rPr>
              <a:t>  communities without any or basic experience in the workflow technology </a:t>
            </a:r>
          </a:p>
          <a:p>
            <a:pPr marL="355600" indent="-355600" algn="just" eaLnBrk="1" hangingPunct="1">
              <a:spcBef>
                <a:spcPct val="50000"/>
              </a:spcBef>
              <a:defRPr/>
            </a:pPr>
            <a:endParaRPr lang="en-US" sz="2000" b="1" dirty="0" smtClean="0">
              <a:solidFill>
                <a:srgbClr val="00FF00"/>
              </a:solidFill>
            </a:endParaRPr>
          </a:p>
          <a:p>
            <a:pPr marL="2154238" indent="-2154238" algn="just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Phase 2 – creating and running workflows</a:t>
            </a:r>
          </a:p>
          <a:p>
            <a:pPr marL="2154238" indent="-1790700" algn="just" eaLnBrk="1" hangingPunct="1">
              <a:spcBef>
                <a:spcPct val="50000"/>
              </a:spcBef>
              <a:defRPr/>
            </a:pPr>
            <a:r>
              <a:rPr lang="en-GB" sz="2000" b="1" dirty="0" smtClean="0">
                <a:ea typeface="ＭＳ Ｐゴシック" pitchFamily="34" charset="-128"/>
              </a:rPr>
              <a:t>Target </a:t>
            </a:r>
            <a:r>
              <a:rPr lang="en-GB" sz="2000" b="1" dirty="0">
                <a:ea typeface="ＭＳ Ｐゴシック" pitchFamily="34" charset="-128"/>
              </a:rPr>
              <a:t>group:</a:t>
            </a:r>
            <a:r>
              <a:rPr lang="en-GB" sz="2000" b="1" dirty="0">
                <a:solidFill>
                  <a:srgbClr val="660066"/>
                </a:solidFill>
                <a:ea typeface="ＭＳ Ｐゴシック" pitchFamily="34" charset="-128"/>
              </a:rPr>
              <a:t>  communities </a:t>
            </a:r>
            <a:r>
              <a:rPr lang="en-GB" sz="2000" b="1" dirty="0" smtClean="0">
                <a:solidFill>
                  <a:srgbClr val="660066"/>
                </a:solidFill>
                <a:ea typeface="ＭＳ Ｐゴシック" pitchFamily="34" charset="-128"/>
              </a:rPr>
              <a:t>those use workflows to run experiments </a:t>
            </a:r>
            <a:endParaRPr lang="en-GB" sz="2000" b="1" dirty="0">
              <a:solidFill>
                <a:srgbClr val="660066"/>
              </a:solidFill>
              <a:ea typeface="ＭＳ Ｐゴシック" pitchFamily="34" charset="-128"/>
            </a:endParaRPr>
          </a:p>
          <a:p>
            <a:pPr marL="355600" indent="-355600" algn="just" eaLnBrk="1" hangingPunct="1">
              <a:spcBef>
                <a:spcPct val="50000"/>
              </a:spcBef>
              <a:defRPr/>
            </a:pPr>
            <a:endParaRPr lang="en-US" sz="2000" b="1" dirty="0" smtClean="0">
              <a:solidFill>
                <a:srgbClr val="00FF00"/>
              </a:solidFill>
            </a:endParaRPr>
          </a:p>
          <a:p>
            <a:pPr marL="2154238" indent="-2154238" algn="just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Phase 3 – combining workflows of different workflow systems</a:t>
            </a:r>
          </a:p>
          <a:p>
            <a:pPr marL="2154238" indent="-1790700" algn="just" eaLnBrk="1" hangingPunct="1">
              <a:spcBef>
                <a:spcPct val="50000"/>
              </a:spcBef>
              <a:defRPr/>
            </a:pPr>
            <a:r>
              <a:rPr lang="en-GB" sz="2000" b="1" dirty="0" smtClean="0">
                <a:ea typeface="ＭＳ Ｐゴシック" pitchFamily="34" charset="-128"/>
              </a:rPr>
              <a:t>Target </a:t>
            </a:r>
            <a:r>
              <a:rPr lang="en-GB" sz="2000" b="1" dirty="0">
                <a:ea typeface="ＭＳ Ｐゴシック" pitchFamily="34" charset="-128"/>
              </a:rPr>
              <a:t>group:</a:t>
            </a:r>
            <a:r>
              <a:rPr lang="en-GB" sz="2000" b="1" dirty="0">
                <a:solidFill>
                  <a:srgbClr val="660066"/>
                </a:solidFill>
                <a:ea typeface="ＭＳ Ｐゴシック" pitchFamily="34" charset="-128"/>
              </a:rPr>
              <a:t>  communities those use workflows to run experiments </a:t>
            </a:r>
            <a:r>
              <a:rPr lang="en-GB" sz="2000" b="1" dirty="0" smtClean="0">
                <a:solidFill>
                  <a:srgbClr val="660066"/>
                </a:solidFill>
                <a:ea typeface="ＭＳ Ｐゴシック" pitchFamily="34" charset="-128"/>
              </a:rPr>
              <a:t>and are interested in using workflows of other workflow systems</a:t>
            </a:r>
            <a:endParaRPr lang="en-US" sz="2000" b="1" dirty="0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CBA991-9AB2-412C-AE40-7D52B004E05B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8829" y="643286"/>
            <a:ext cx="8418742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/>
              <a:t>SHIWA Simulation Platform = SSP</a:t>
            </a:r>
            <a:endParaRPr lang="hu-HU" sz="3200" b="1" dirty="0"/>
          </a:p>
        </p:txBody>
      </p:sp>
      <p:pic>
        <p:nvPicPr>
          <p:cNvPr id="2050" name="Picture 2" descr="C:\SZTAKI_cubby\Grafika\Danitól\SSP_v3_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11" y="1784183"/>
            <a:ext cx="7050378" cy="40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 számának helye 1"/>
          <p:cNvSpPr>
            <a:spLocks noGrp="1"/>
          </p:cNvSpPr>
          <p:nvPr>
            <p:ph type="sldNum" sz="quarter" idx="4294967295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0548983-B447-4929-8F01-B359F0B92036}" type="slidenum">
              <a:rPr lang="hu-HU" smtClean="0"/>
              <a:pPr eaLnBrk="1" hangingPunct="1">
                <a:defRPr/>
              </a:pPr>
              <a:t>7</a:t>
            </a:fld>
            <a:endParaRPr lang="hu-HU" smtClean="0"/>
          </a:p>
        </p:txBody>
      </p:sp>
      <p:sp>
        <p:nvSpPr>
          <p:cNvPr id="17411" name="Dia számának helye 1"/>
          <p:cNvSpPr txBox="1">
            <a:spLocks/>
          </p:cNvSpPr>
          <p:nvPr/>
        </p:nvSpPr>
        <p:spPr bwMode="auto">
          <a:xfrm>
            <a:off x="7235825" y="6092825"/>
            <a:ext cx="1377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80808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0A6BF3B-AE86-43B3-B3D8-4A078C6355E0}" type="slidenum">
              <a:rPr lang="hu-HU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hu-HU" altLang="en-US" sz="1400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693738" y="476672"/>
            <a:ext cx="79200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SHIWA Portal: Editing Workflow </a:t>
            </a:r>
            <a:endParaRPr lang="en-GB" sz="3200" b="1" dirty="0">
              <a:solidFill>
                <a:srgbClr val="66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4" b="39360"/>
          <a:stretch>
            <a:fillRect/>
          </a:stretch>
        </p:blipFill>
        <p:spPr bwMode="auto">
          <a:xfrm>
            <a:off x="1485900" y="1463253"/>
            <a:ext cx="67183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8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 számának helye 1"/>
          <p:cNvSpPr>
            <a:spLocks noGrp="1"/>
          </p:cNvSpPr>
          <p:nvPr>
            <p:ph type="sldNum" sz="quarter" idx="4294967295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E74AFCB-3270-48EB-8F91-527985BA9600}" type="slidenum">
              <a:rPr lang="hu-HU" smtClean="0"/>
              <a:pPr eaLnBrk="1" hangingPunct="1">
                <a:defRPr/>
              </a:pPr>
              <a:t>8</a:t>
            </a:fld>
            <a:endParaRPr lang="hu-HU" smtClean="0"/>
          </a:p>
        </p:txBody>
      </p:sp>
      <p:pic>
        <p:nvPicPr>
          <p:cNvPr id="18435" name="Kép 2" descr="execution_develo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7286"/>
            <a:ext cx="87058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ím 1"/>
          <p:cNvSpPr txBox="1">
            <a:spLocks/>
          </p:cNvSpPr>
          <p:nvPr/>
        </p:nvSpPr>
        <p:spPr bwMode="auto">
          <a:xfrm>
            <a:off x="539552" y="332656"/>
            <a:ext cx="79200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SHIWA Portal: Executing Workflow</a:t>
            </a:r>
            <a:endParaRPr lang="en-GB" sz="3200" b="1" dirty="0">
              <a:solidFill>
                <a:srgbClr val="6600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9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 számának helye 1"/>
          <p:cNvSpPr>
            <a:spLocks noGrp="1"/>
          </p:cNvSpPr>
          <p:nvPr>
            <p:ph type="sldNum" sz="quarter" idx="4294967295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BABEC45-AFC4-48F2-9F89-163CEBACFFBA}" type="slidenum">
              <a:rPr lang="hu-HU" smtClean="0"/>
              <a:pPr eaLnBrk="1" hangingPunct="1">
                <a:defRPr/>
              </a:pPr>
              <a:t>9</a:t>
            </a:fld>
            <a:endParaRPr lang="hu-HU" smtClean="0"/>
          </a:p>
        </p:txBody>
      </p:sp>
      <p:pic>
        <p:nvPicPr>
          <p:cNvPr id="2150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" r="-372"/>
          <a:stretch/>
        </p:blipFill>
        <p:spPr bwMode="auto">
          <a:xfrm>
            <a:off x="179512" y="1518550"/>
            <a:ext cx="5615082" cy="42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ím 1"/>
          <p:cNvSpPr txBox="1">
            <a:spLocks/>
          </p:cNvSpPr>
          <p:nvPr/>
        </p:nvSpPr>
        <p:spPr bwMode="auto">
          <a:xfrm>
            <a:off x="1043608" y="332656"/>
            <a:ext cx="7232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SHIWA Workflow Repository</a:t>
            </a:r>
            <a:endParaRPr lang="en-GB" sz="3200" b="1" dirty="0">
              <a:solidFill>
                <a:srgbClr val="66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5688632" y="1815309"/>
            <a:ext cx="3491880" cy="384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0808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 kern="0" dirty="0" smtClean="0">
                <a:ea typeface="ＭＳ Ｐゴシック" pitchFamily="34" charset="-128"/>
              </a:rPr>
              <a:t>F</a:t>
            </a:r>
            <a:r>
              <a:rPr lang="en-GB" sz="1800" b="1" kern="0" dirty="0" err="1" smtClean="0">
                <a:ea typeface="ＭＳ Ｐゴシック" pitchFamily="34" charset="-128"/>
              </a:rPr>
              <a:t>acilitates</a:t>
            </a:r>
            <a:r>
              <a:rPr lang="en-GB" sz="1800" b="1" kern="0" dirty="0" smtClean="0">
                <a:ea typeface="ＭＳ Ｐゴシック" pitchFamily="34" charset="-128"/>
              </a:rPr>
              <a:t> </a:t>
            </a:r>
            <a:r>
              <a:rPr lang="en-GB" sz="1800" b="1" kern="0" dirty="0" smtClean="0">
                <a:solidFill>
                  <a:srgbClr val="FF0000"/>
                </a:solidFill>
                <a:ea typeface="ＭＳ Ｐゴシック" pitchFamily="34" charset="-128"/>
              </a:rPr>
              <a:t>publishing</a:t>
            </a:r>
            <a:r>
              <a:rPr lang="en-GB" sz="1800" b="1" kern="0" dirty="0" smtClean="0">
                <a:ea typeface="ＭＳ Ｐゴシック" pitchFamily="34" charset="-128"/>
              </a:rPr>
              <a:t> and </a:t>
            </a:r>
            <a:r>
              <a:rPr lang="en-GB" sz="1800" b="1" kern="0" dirty="0" smtClean="0">
                <a:solidFill>
                  <a:srgbClr val="FF0000"/>
                </a:solidFill>
                <a:ea typeface="ＭＳ Ｐゴシック" pitchFamily="34" charset="-128"/>
              </a:rPr>
              <a:t>sharing</a:t>
            </a:r>
            <a:r>
              <a:rPr lang="en-GB" sz="1800" b="1" kern="0" dirty="0" smtClean="0">
                <a:ea typeface="ＭＳ Ｐゴシック" pitchFamily="34" charset="-128"/>
              </a:rPr>
              <a:t> workflows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Supports:</a:t>
            </a:r>
          </a:p>
          <a:p>
            <a:pPr marL="269875" indent="-179388">
              <a:lnSpc>
                <a:spcPct val="90000"/>
              </a:lnSpc>
            </a:pPr>
            <a:r>
              <a:rPr lang="en-US" sz="1800" b="1" kern="0" dirty="0" smtClean="0">
                <a:ea typeface="ＭＳ Ｐゴシック" pitchFamily="34" charset="-128"/>
              </a:rPr>
              <a:t>Abstract workflows with multiple implementations of over 10 workflow systems</a:t>
            </a:r>
          </a:p>
          <a:p>
            <a:pPr marL="269875" indent="-179388">
              <a:lnSpc>
                <a:spcPct val="90000"/>
              </a:lnSpc>
            </a:pPr>
            <a:r>
              <a:rPr lang="en-US" sz="1800" b="1" kern="0" dirty="0" smtClean="0">
                <a:ea typeface="ＭＳ Ｐゴシック" pitchFamily="34" charset="-128"/>
              </a:rPr>
              <a:t>Concrete workflows with execution specific data</a:t>
            </a:r>
            <a:endParaRPr lang="en-GB" sz="1800" b="1" kern="0" dirty="0" smtClean="0"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Available:</a:t>
            </a:r>
          </a:p>
          <a:p>
            <a:pPr marL="179388" indent="-179388">
              <a:lnSpc>
                <a:spcPct val="90000"/>
              </a:lnSpc>
            </a:pPr>
            <a:r>
              <a:rPr lang="en-US" sz="1800" b="1" kern="0" dirty="0" smtClean="0">
                <a:ea typeface="ＭＳ Ｐゴシック" pitchFamily="34" charset="-128"/>
              </a:rPr>
              <a:t>From the SHIWA Portal</a:t>
            </a:r>
          </a:p>
          <a:p>
            <a:pPr marL="269875" indent="-269875">
              <a:lnSpc>
                <a:spcPct val="90000"/>
              </a:lnSpc>
              <a:buFontTx/>
              <a:buNone/>
            </a:pPr>
            <a:r>
              <a:rPr lang="en-US" sz="1800" b="1" kern="0" dirty="0" smtClean="0">
                <a:ea typeface="ＭＳ Ｐゴシック" pitchFamily="34" charset="-128"/>
                <a:hlinkClick r:id="rId3"/>
              </a:rPr>
              <a:t>http://</a:t>
            </a:r>
            <a:r>
              <a:rPr lang="hu-HU" sz="1800" b="1" kern="0" dirty="0" err="1" smtClean="0">
                <a:ea typeface="ＭＳ Ｐゴシック" pitchFamily="34" charset="-128"/>
                <a:hlinkClick r:id="rId3"/>
              </a:rPr>
              <a:t>ssp.shiwa-workflow.eu</a:t>
            </a:r>
            <a:endParaRPr lang="en-US" sz="1800" b="1" kern="0" dirty="0" smtClean="0">
              <a:ea typeface="ＭＳ Ｐゴシック" pitchFamily="34" charset="-128"/>
            </a:endParaRPr>
          </a:p>
          <a:p>
            <a:pPr marL="179388" indent="-179388">
              <a:lnSpc>
                <a:spcPct val="90000"/>
              </a:lnSpc>
            </a:pPr>
            <a:r>
              <a:rPr lang="en-US" sz="1800" b="1" kern="0" dirty="0" smtClean="0">
                <a:ea typeface="ＭＳ Ｐゴシック" pitchFamily="34" charset="-128"/>
              </a:rPr>
              <a:t>Standalone interface: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 kern="0" dirty="0" smtClean="0">
                <a:ea typeface="ＭＳ Ｐゴシック" pitchFamily="34" charset="-128"/>
                <a:hlinkClick r:id="rId4"/>
              </a:rPr>
              <a:t>http://repo.shiwa-workflow.eu</a:t>
            </a:r>
            <a:r>
              <a:rPr lang="en-US" sz="1800" b="1" kern="0" dirty="0" smtClean="0">
                <a:ea typeface="ＭＳ Ｐゴシック" pitchFamily="34" charset="-128"/>
              </a:rPr>
              <a:t> </a:t>
            </a:r>
            <a:endParaRPr lang="en-GB" sz="2800" b="1" kern="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77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late_v4">
  <a:themeElements>
    <a:clrScheme name="shiwa-presentat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hiwa-presentati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wa-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ppt_template_v4</Template>
  <TotalTime>2212</TotalTime>
  <Words>572</Words>
  <Application>Microsoft Office PowerPoint</Application>
  <PresentationFormat>On-screen Show (4:3)</PresentationFormat>
  <Paragraphs>208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ppt_template_v4</vt:lpstr>
      <vt:lpstr>Drawing</vt:lpstr>
      <vt:lpstr>Building an European Research Community through Interoperable Workflow and Data</vt:lpstr>
      <vt:lpstr>Challenges and 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MTA SZTAKI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 European Research Community through Interoperable Workflow and Data</dc:title>
  <dc:creator>Kitti Varga</dc:creator>
  <cp:lastModifiedBy>terstyg</cp:lastModifiedBy>
  <cp:revision>35</cp:revision>
  <dcterms:created xsi:type="dcterms:W3CDTF">2014-02-05T10:09:15Z</dcterms:created>
  <dcterms:modified xsi:type="dcterms:W3CDTF">2014-05-21T06:43:23Z</dcterms:modified>
</cp:coreProperties>
</file>