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8"/>
  </p:notes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64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72A105D-3D27-4A51-A2A2-65FB6A3B9EE6}" type="datetimeFigureOut">
              <a:rPr lang="en-US"/>
              <a:pPr>
                <a:defRPr/>
              </a:pPr>
              <a:t>5/16/2014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7501649-B9E3-4875-A626-A910092959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13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5800"/>
            <a:ext cx="1447800" cy="579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5" name="Text Box 2"/>
          <p:cNvSpPr txBox="1">
            <a:spLocks noChangeArrowheads="1"/>
          </p:cNvSpPr>
          <p:nvPr userDrawn="1"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6" name="Group 21"/>
          <p:cNvGrpSpPr>
            <a:grpSpLocks/>
          </p:cNvGrpSpPr>
          <p:nvPr userDrawn="1"/>
        </p:nvGrpSpPr>
        <p:grpSpPr bwMode="auto">
          <a:xfrm>
            <a:off x="0" y="0"/>
            <a:ext cx="9215438" cy="1081088"/>
            <a:chOff x="-1" y="0"/>
            <a:chExt cx="9215439" cy="1081088"/>
          </a:xfrm>
        </p:grpSpPr>
        <p:sp>
          <p:nvSpPr>
            <p:cNvPr id="7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8" name="Picture 5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0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Text Box 12"/>
            <p:cNvSpPr txBox="1">
              <a:spLocks noChangeArrowheads="1"/>
            </p:cNvSpPr>
            <p:nvPr userDrawn="1"/>
          </p:nvSpPr>
          <p:spPr bwMode="auto">
            <a:xfrm>
              <a:off x="6551613" y="503238"/>
              <a:ext cx="2663825" cy="5778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5000" rIns="90000" bIns="45000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  <a:defRPr/>
              </a:pPr>
              <a:r>
                <a:rPr lang="en-GB" sz="3200" b="1" dirty="0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EGI-</a:t>
              </a:r>
              <a:r>
                <a:rPr lang="en-GB" sz="3200" b="1" dirty="0" err="1">
                  <a:solidFill>
                    <a:srgbClr val="FFFFFF"/>
                  </a:solidFill>
                  <a:ea typeface="SimSun" charset="0"/>
                  <a:cs typeface="Arial" pitchFamily="34" charset="0"/>
                </a:rPr>
                <a:t>InSPIRE</a:t>
              </a:r>
              <a:endParaRPr lang="en-GB" sz="3200" b="1" dirty="0">
                <a:solidFill>
                  <a:srgbClr val="FFFFFF"/>
                </a:solidFill>
                <a:ea typeface="SimSun" charset="0"/>
                <a:cs typeface="Arial" pitchFamily="34" charset="0"/>
              </a:endParaRPr>
            </a:p>
          </p:txBody>
        </p:sp>
      </p:grpSp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3888" y="5713413"/>
            <a:ext cx="7810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13" name="Picture 4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640388"/>
            <a:ext cx="1447800" cy="58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4" name="Rectangle 17"/>
          <p:cNvSpPr>
            <a:spLocks noChangeArrowheads="1"/>
          </p:cNvSpPr>
          <p:nvPr userDrawn="1"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5" name="Rectangle 18"/>
          <p:cNvSpPr>
            <a:spLocks noChangeArrowheads="1"/>
          </p:cNvSpPr>
          <p:nvPr userDrawn="1"/>
        </p:nvSpPr>
        <p:spPr bwMode="auto">
          <a:xfrm>
            <a:off x="53752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672" y="2130425"/>
            <a:ext cx="7200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67744" y="3886200"/>
            <a:ext cx="5832648" cy="1343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0"/>
          </p:nvPr>
        </p:nvSpPr>
        <p:spPr>
          <a:xfrm>
            <a:off x="62136" y="637667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D30BDEB-DAC9-4436-925D-F77FA7140691}" type="datetime1">
              <a:rPr lang="en-US"/>
              <a:pPr>
                <a:defRPr/>
              </a:pPr>
              <a:t>5/16/2014</a:t>
            </a:fld>
            <a:endParaRPr lang="en-US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75475" y="6356350"/>
            <a:ext cx="2133600" cy="365125"/>
          </a:xfrm>
        </p:spPr>
        <p:txBody>
          <a:bodyPr/>
          <a:lstStyle>
            <a:lvl1pPr>
              <a:defRPr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A53E93C7-7FA6-4B67-89AC-03CBAB78CC3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410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8075612" cy="4525963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2FC4C-5D6C-400B-9F4B-CC3D77DCDF10}" type="datetimeFigureOut">
              <a:rPr lang="en-US"/>
              <a:pPr>
                <a:defRPr/>
              </a:pPr>
              <a:t>5/16/2014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DEF26-A65D-420E-806B-5DECF286FE2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84901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B38687-8083-4359-80B4-230EE3DB5611}" type="datetimeFigureOut">
              <a:rPr lang="en-US" smtClean="0"/>
              <a:pPr>
                <a:defRPr/>
              </a:pPr>
              <a:t>5/16/2014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11AA2-99FE-4BFE-B934-C050D2B583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632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2"/>
          <p:cNvSpPr txBox="1">
            <a:spLocks noChangeArrowheads="1"/>
          </p:cNvSpPr>
          <p:nvPr/>
        </p:nvSpPr>
        <p:spPr bwMode="auto">
          <a:xfrm>
            <a:off x="0" y="6308725"/>
            <a:ext cx="9144000" cy="549275"/>
          </a:xfrm>
          <a:prstGeom prst="rect">
            <a:avLst/>
          </a:prstGeom>
          <a:solidFill>
            <a:srgbClr val="0067B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grpSp>
        <p:nvGrpSpPr>
          <p:cNvPr id="1027" name="Group 12"/>
          <p:cNvGrpSpPr>
            <a:grpSpLocks/>
          </p:cNvGrpSpPr>
          <p:nvPr/>
        </p:nvGrpSpPr>
        <p:grpSpPr bwMode="auto">
          <a:xfrm>
            <a:off x="0" y="0"/>
            <a:ext cx="9144000" cy="1044575"/>
            <a:chOff x="-1" y="0"/>
            <a:chExt cx="9144001" cy="1044575"/>
          </a:xfrm>
        </p:grpSpPr>
        <p:sp>
          <p:nvSpPr>
            <p:cNvPr id="8" name="Rectangle 4"/>
            <p:cNvSpPr>
              <a:spLocks noChangeArrowheads="1"/>
            </p:cNvSpPr>
            <p:nvPr userDrawn="1"/>
          </p:nvSpPr>
          <p:spPr bwMode="auto">
            <a:xfrm>
              <a:off x="-1" y="0"/>
              <a:ext cx="9144001" cy="1044575"/>
            </a:xfrm>
            <a:prstGeom prst="rect">
              <a:avLst/>
            </a:pr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pic>
          <p:nvPicPr>
            <p:cNvPr id="1036" name="Picture 5"/>
            <p:cNvPicPr>
              <a:picLocks noChangeAspect="1" noChangeArrowheads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735138" cy="979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pic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prstGeom prst="rect">
              <a:avLst/>
            </a:prstGeom>
            <a:solidFill>
              <a:srgbClr val="FFFFFF"/>
            </a:solidFill>
            <a:ln w="936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1" name="Freeform 7"/>
            <p:cNvSpPr>
              <a:spLocks noChangeArrowheads="1"/>
            </p:cNvSpPr>
            <p:nvPr/>
          </p:nvSpPr>
          <p:spPr bwMode="auto">
            <a:xfrm>
              <a:off x="1619249" y="0"/>
              <a:ext cx="1800225" cy="979488"/>
            </a:xfrm>
            <a:custGeom>
              <a:avLst/>
              <a:gdLst/>
              <a:ahLst/>
              <a:cxnLst>
                <a:cxn ang="0">
                  <a:pos x="5000" y="0"/>
                </a:cxn>
                <a:cxn ang="0">
                  <a:pos x="5000" y="2720"/>
                </a:cxn>
                <a:cxn ang="0">
                  <a:pos x="0" y="2720"/>
                </a:cxn>
                <a:cxn ang="0">
                  <a:pos x="2000" y="0"/>
                </a:cxn>
                <a:cxn ang="0">
                  <a:pos x="5000" y="0"/>
                </a:cxn>
              </a:cxnLst>
              <a:rect l="0" t="0" r="r" b="b"/>
              <a:pathLst>
                <a:path w="5001" h="2721">
                  <a:moveTo>
                    <a:pt x="5000" y="0"/>
                  </a:moveTo>
                  <a:lnTo>
                    <a:pt x="5000" y="2720"/>
                  </a:lnTo>
                  <a:lnTo>
                    <a:pt x="0" y="2720"/>
                  </a:lnTo>
                  <a:cubicBezTo>
                    <a:pt x="2000" y="2720"/>
                    <a:pt x="0" y="0"/>
                    <a:pt x="2000" y="0"/>
                  </a:cubicBezTo>
                  <a:cubicBezTo>
                    <a:pt x="2667" y="0"/>
                    <a:pt x="4333" y="0"/>
                    <a:pt x="5000" y="0"/>
                  </a:cubicBezTo>
                </a:path>
              </a:pathLst>
            </a:custGeom>
            <a:solidFill>
              <a:srgbClr val="0067B1"/>
            </a:solidFill>
            <a:ln w="9360">
              <a:solidFill>
                <a:srgbClr val="0067B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2124075" y="115888"/>
            <a:ext cx="6840538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11188" y="1600200"/>
            <a:ext cx="807561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913" y="63769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5AB38687-8083-4359-80B4-230EE3DB5611}" type="datetimeFigureOut">
              <a:rPr lang="en-US"/>
              <a:pPr>
                <a:defRPr/>
              </a:pPr>
              <a:t>5/16/2014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992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B4511AA2-99FE-4BFE-B934-C050D2B583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7667625" y="6586538"/>
            <a:ext cx="14478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algn="r"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www.egi.eu</a:t>
            </a:r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53975" y="6605588"/>
            <a:ext cx="2286000" cy="279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 fontAlgn="auto">
              <a:spcBef>
                <a:spcPts val="875"/>
              </a:spcBef>
              <a:spcAft>
                <a:spcPts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/>
            </a:pP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EGI-</a:t>
            </a:r>
            <a:r>
              <a:rPr lang="en-US" sz="1200" dirty="0" err="1">
                <a:solidFill>
                  <a:srgbClr val="FFFFFF"/>
                </a:solidFill>
                <a:ea typeface="SimSun" charset="0"/>
                <a:cs typeface="Arial" pitchFamily="34" charset="0"/>
              </a:rPr>
              <a:t>InSPIRE</a:t>
            </a:r>
            <a:r>
              <a:rPr lang="en-US" sz="1200" dirty="0">
                <a:solidFill>
                  <a:srgbClr val="FFFFFF"/>
                </a:solidFill>
                <a:ea typeface="SimSun" charset="0"/>
                <a:cs typeface="Arial" pitchFamily="34" charset="0"/>
              </a:rPr>
              <a:t> RI-261323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6" r:id="rId2"/>
    <p:sldLayoutId id="2147483658" r:id="rId3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EGI-FCTF/opennebula-cloudac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iki.egi.eu/wiki/Fedcloud-tf:WorkGroups:Scenario4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ftp://ftp.in2p3.fr/ccin2p3/egi-acct-osdriver/apel-ssm-openstack/" TargetMode="External"/><Relationship Id="rId2" Type="http://schemas.openxmlformats.org/officeDocument/2006/relationships/hyperlink" Target="https://github.com/EGI-FCTF/osss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github.com/schwicke/ceilometer2ss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Cloud Accounting Options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Stuart Pullinger – STFC</a:t>
            </a:r>
          </a:p>
          <a:p>
            <a:r>
              <a:rPr lang="en-GB" dirty="0" smtClean="0"/>
              <a:t>APEL Team</a:t>
            </a:r>
            <a:endParaRPr lang="en-GB" dirty="0"/>
          </a:p>
        </p:txBody>
      </p:sp>
      <p:sp>
        <p:nvSpPr>
          <p:cNvPr id="3076" name="Date Placeholder 3"/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91887163-61FB-4675-9153-F0293FEAB010}" type="datetime1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5/16/2014</a:t>
            </a:fld>
            <a:endParaRPr lang="en-US" dirty="0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7" name="Footer Placeholder 5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  <p:sp>
        <p:nvSpPr>
          <p:cNvPr id="30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8CF096EC-15E1-45F9-B167-FBE36F0982FF}" type="slidenum">
              <a:rPr lang="en-US">
                <a:solidFill>
                  <a:schemeClr val="bg1"/>
                </a:solidFill>
                <a:latin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solidFill>
                <a:schemeClr val="bg1"/>
              </a:solidFill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do I get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opennebula-cloudacc</a:t>
            </a:r>
            <a:endParaRPr lang="en-GB" dirty="0" smtClean="0"/>
          </a:p>
          <a:p>
            <a:pPr lvl="1"/>
            <a:r>
              <a:rPr lang="en-GB" dirty="0">
                <a:hlinkClick r:id="rId2"/>
              </a:rPr>
              <a:t>https://</a:t>
            </a:r>
            <a:r>
              <a:rPr lang="en-GB" dirty="0" smtClean="0">
                <a:hlinkClick r:id="rId2"/>
              </a:rPr>
              <a:t>github.com/EGI-FCTF/opennebula-cloudacc</a:t>
            </a:r>
            <a:endParaRPr lang="en-GB" dirty="0" smtClean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50993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US" sz="3600" dirty="0"/>
              <a:t>What configuration is required</a:t>
            </a:r>
            <a:r>
              <a:rPr lang="en-US" sz="3600" dirty="0" smtClean="0"/>
              <a:t>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osssm</a:t>
            </a:r>
            <a:endParaRPr lang="en-GB" dirty="0" smtClean="0"/>
          </a:p>
          <a:p>
            <a:pPr lvl="1"/>
            <a:r>
              <a:rPr lang="en-GB" dirty="0" smtClean="0"/>
              <a:t>/</a:t>
            </a:r>
            <a:r>
              <a:rPr lang="en-GB" dirty="0" err="1" smtClean="0"/>
              <a:t>etc</a:t>
            </a:r>
            <a:r>
              <a:rPr lang="en-GB" dirty="0" smtClean="0"/>
              <a:t>/</a:t>
            </a:r>
            <a:r>
              <a:rPr lang="en-GB" dirty="0" err="1" smtClean="0"/>
              <a:t>ossmrc</a:t>
            </a:r>
            <a:endParaRPr lang="en-GB" dirty="0" smtClean="0"/>
          </a:p>
          <a:p>
            <a:pPr lvl="2"/>
            <a:r>
              <a:rPr lang="en-GB" dirty="0" err="1" smtClean="0"/>
              <a:t>ssm_input_path</a:t>
            </a:r>
            <a:endParaRPr lang="en-GB" dirty="0" smtClean="0"/>
          </a:p>
          <a:p>
            <a:r>
              <a:rPr lang="en-GB" dirty="0" smtClean="0"/>
              <a:t>ceilometer2ssm</a:t>
            </a:r>
          </a:p>
          <a:p>
            <a:pPr lvl="1"/>
            <a:r>
              <a:rPr lang="en-GB" dirty="0" smtClean="0"/>
              <a:t>see INSTALL file for </a:t>
            </a:r>
            <a:r>
              <a:rPr lang="en-GB" dirty="0" err="1" smtClean="0"/>
              <a:t>autotools</a:t>
            </a:r>
            <a:r>
              <a:rPr lang="en-GB" dirty="0" smtClean="0"/>
              <a:t> instructions</a:t>
            </a:r>
          </a:p>
          <a:p>
            <a:pPr lvl="1"/>
            <a:r>
              <a:rPr lang="en-GB" dirty="0" smtClean="0"/>
              <a:t>reads </a:t>
            </a:r>
            <a:r>
              <a:rPr lang="en-GB" dirty="0" err="1" smtClean="0"/>
              <a:t>apel</a:t>
            </a:r>
            <a:r>
              <a:rPr lang="en-GB" dirty="0" smtClean="0"/>
              <a:t> </a:t>
            </a:r>
            <a:r>
              <a:rPr lang="en-GB" dirty="0" err="1" smtClean="0"/>
              <a:t>ssm</a:t>
            </a:r>
            <a:r>
              <a:rPr lang="en-GB" dirty="0" smtClean="0"/>
              <a:t> sender </a:t>
            </a:r>
            <a:r>
              <a:rPr lang="en-GB" dirty="0" err="1" smtClean="0"/>
              <a:t>config</a:t>
            </a:r>
            <a:r>
              <a:rPr lang="en-GB" dirty="0" smtClean="0"/>
              <a:t> from /</a:t>
            </a:r>
            <a:r>
              <a:rPr lang="en-GB" dirty="0" err="1" smtClean="0"/>
              <a:t>etc</a:t>
            </a:r>
            <a:r>
              <a:rPr lang="en-GB" dirty="0" smtClean="0"/>
              <a:t>/</a:t>
            </a:r>
            <a:r>
              <a:rPr lang="en-GB" dirty="0" err="1" smtClean="0"/>
              <a:t>apel</a:t>
            </a:r>
            <a:r>
              <a:rPr lang="en-GB" dirty="0" smtClean="0"/>
              <a:t>/</a:t>
            </a:r>
            <a:r>
              <a:rPr lang="en-GB" dirty="0" err="1" smtClean="0"/>
              <a:t>sender.cfg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7360710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What configuration is required?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/>
              <a:t>opennebula-cloudacc</a:t>
            </a:r>
            <a:endParaRPr lang="en-GB" dirty="0"/>
          </a:p>
          <a:p>
            <a:pPr lvl="1"/>
            <a:r>
              <a:rPr lang="en-GB" dirty="0"/>
              <a:t>single bash script</a:t>
            </a:r>
          </a:p>
          <a:p>
            <a:pPr lvl="1"/>
            <a:r>
              <a:rPr lang="en-GB" dirty="0"/>
              <a:t>parameters set at top of script</a:t>
            </a:r>
          </a:p>
          <a:p>
            <a:pPr lvl="2"/>
            <a:r>
              <a:rPr lang="en-GB" dirty="0" err="1"/>
              <a:t>apel_outgoing_dir</a:t>
            </a:r>
            <a:endParaRPr lang="en-GB" dirty="0"/>
          </a:p>
          <a:p>
            <a:pPr lvl="2"/>
            <a:r>
              <a:rPr lang="en-GB" dirty="0"/>
              <a:t>see </a:t>
            </a:r>
            <a:r>
              <a:rPr lang="en-GB" dirty="0" err="1"/>
              <a:t>github</a:t>
            </a:r>
            <a:r>
              <a:rPr lang="en-GB" dirty="0"/>
              <a:t> for </a:t>
            </a:r>
            <a:r>
              <a:rPr lang="en-GB" dirty="0" smtClean="0"/>
              <a:t>instructions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095707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What configuration is required?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ssmsend.cfg</a:t>
            </a:r>
            <a:endParaRPr lang="en-GB" dirty="0" smtClean="0"/>
          </a:p>
          <a:p>
            <a:pPr marL="457200" lvl="1" indent="0">
              <a:buNone/>
            </a:pPr>
            <a:r>
              <a:rPr lang="en-GB" dirty="0" smtClean="0"/>
              <a:t>[broker]</a:t>
            </a:r>
          </a:p>
          <a:p>
            <a:pPr marL="457200" lvl="1" indent="0">
              <a:buNone/>
            </a:pPr>
            <a:r>
              <a:rPr lang="en-GB" dirty="0" smtClean="0"/>
              <a:t>network = PROD</a:t>
            </a:r>
          </a:p>
          <a:p>
            <a:pPr marL="457200" lvl="1" indent="0">
              <a:buNone/>
            </a:pPr>
            <a:r>
              <a:rPr lang="en-GB" dirty="0" smtClean="0"/>
              <a:t>…</a:t>
            </a:r>
          </a:p>
          <a:p>
            <a:pPr marL="457200" lvl="1" indent="0">
              <a:buNone/>
            </a:pPr>
            <a:r>
              <a:rPr lang="en-GB" dirty="0" smtClean="0"/>
              <a:t>[messaging]</a:t>
            </a:r>
          </a:p>
          <a:p>
            <a:pPr marL="457200" lvl="1" indent="0">
              <a:buNone/>
            </a:pPr>
            <a:r>
              <a:rPr lang="en-GB" dirty="0" smtClean="0"/>
              <a:t>queue = </a:t>
            </a:r>
            <a:r>
              <a:rPr lang="en-GB" dirty="0" err="1" smtClean="0"/>
              <a:t>global.accounting.test.cloud.central</a:t>
            </a:r>
            <a:endParaRPr lang="en-GB" dirty="0"/>
          </a:p>
          <a:p>
            <a:r>
              <a:rPr lang="en-GB" dirty="0" err="1" smtClean="0"/>
              <a:t>cron</a:t>
            </a:r>
            <a:r>
              <a:rPr lang="en-GB" dirty="0" smtClean="0"/>
              <a:t> job to run both</a:t>
            </a:r>
          </a:p>
          <a:p>
            <a:pPr lvl="1"/>
            <a:r>
              <a:rPr lang="en-GB" dirty="0" smtClean="0"/>
              <a:t>once per day</a:t>
            </a:r>
          </a:p>
        </p:txBody>
      </p:sp>
    </p:spTree>
    <p:extLst>
      <p:ext uri="{BB962C8B-B14F-4D97-AF65-F5344CB8AC3E}">
        <p14:creationId xmlns:p14="http://schemas.microsoft.com/office/powerpoint/2010/main" val="11479975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What configuration is required?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Authentication</a:t>
            </a:r>
          </a:p>
          <a:p>
            <a:pPr lvl="1"/>
            <a:r>
              <a:rPr lang="en-GB" dirty="0" smtClean="0"/>
              <a:t>Trusted (IGTF) host certificate</a:t>
            </a:r>
          </a:p>
          <a:p>
            <a:pPr lvl="1"/>
            <a:r>
              <a:rPr lang="en-GB" dirty="0" smtClean="0"/>
              <a:t>SSL client capability</a:t>
            </a:r>
          </a:p>
          <a:p>
            <a:r>
              <a:rPr lang="en-GB" dirty="0" smtClean="0"/>
              <a:t>Authorisation</a:t>
            </a:r>
            <a:endParaRPr lang="en-GB" dirty="0"/>
          </a:p>
          <a:p>
            <a:pPr lvl="1"/>
            <a:r>
              <a:rPr lang="en-GB" dirty="0" smtClean="0"/>
              <a:t>Message brokers</a:t>
            </a:r>
          </a:p>
          <a:p>
            <a:pPr lvl="2"/>
            <a:r>
              <a:rPr lang="en-GB" dirty="0" smtClean="0"/>
              <a:t>GOCDB endpoint: “</a:t>
            </a:r>
            <a:r>
              <a:rPr lang="en-GB" dirty="0" err="1" smtClean="0"/>
              <a:t>eu.egi.cloud.accounting</a:t>
            </a:r>
            <a:r>
              <a:rPr lang="en-GB" dirty="0" smtClean="0"/>
              <a:t>”</a:t>
            </a:r>
          </a:p>
          <a:p>
            <a:pPr lvl="2"/>
            <a:r>
              <a:rPr lang="en-GB" dirty="0" smtClean="0"/>
              <a:t>Containing Certificate DN</a:t>
            </a:r>
            <a:endParaRPr lang="en-GB" dirty="0"/>
          </a:p>
          <a:p>
            <a:pPr lvl="1"/>
            <a:r>
              <a:rPr lang="en-GB" dirty="0" smtClean="0"/>
              <a:t>APEL team need the DN (for now)</a:t>
            </a:r>
          </a:p>
        </p:txBody>
      </p:sp>
    </p:spTree>
    <p:extLst>
      <p:ext uri="{BB962C8B-B14F-4D97-AF65-F5344CB8AC3E}">
        <p14:creationId xmlns:p14="http://schemas.microsoft.com/office/powerpoint/2010/main" val="1426587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Resources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FedCloud</a:t>
            </a:r>
            <a:r>
              <a:rPr lang="en-GB" dirty="0" smtClean="0"/>
              <a:t> wiki</a:t>
            </a:r>
          </a:p>
          <a:p>
            <a:pPr lvl="1"/>
            <a:r>
              <a:rPr lang="en-GB" dirty="0">
                <a:hlinkClick r:id="rId2"/>
              </a:rPr>
              <a:t>https://wiki.egi.eu/wiki/Fedcloud-tf:WorkGroups:Scenario4</a:t>
            </a:r>
            <a:endParaRPr lang="en-GB" dirty="0" smtClean="0"/>
          </a:p>
          <a:p>
            <a:r>
              <a:rPr lang="en-GB" dirty="0" err="1" smtClean="0"/>
              <a:t>FedCloud</a:t>
            </a:r>
            <a:r>
              <a:rPr lang="en-GB" dirty="0" smtClean="0"/>
              <a:t> list</a:t>
            </a:r>
          </a:p>
          <a:p>
            <a:pPr lvl="1"/>
            <a:r>
              <a:rPr lang="en-GB" dirty="0"/>
              <a:t>fedcloud-tf@mailman.egi.eu</a:t>
            </a:r>
            <a:endParaRPr lang="en-GB" dirty="0" smtClean="0"/>
          </a:p>
          <a:p>
            <a:r>
              <a:rPr lang="en-GB" dirty="0" smtClean="0"/>
              <a:t>APEL Team</a:t>
            </a:r>
          </a:p>
          <a:p>
            <a:pPr lvl="1"/>
            <a:r>
              <a:rPr lang="en-GB" dirty="0" smtClean="0"/>
              <a:t>apel-admins@stfc.ac.uk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50589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Any questions?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51392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How does Cloud Accounting work?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What is accounted for?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Which cloud stacks are supported?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What software do I use?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Where do I get it?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What configuration is required?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Conclusions and Questions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596176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does it work?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Cloud VMMS </a:t>
            </a:r>
          </a:p>
          <a:p>
            <a:pPr lvl="1"/>
            <a:r>
              <a:rPr lang="en-GB" dirty="0" smtClean="0"/>
              <a:t>client script reads accounting data</a:t>
            </a:r>
          </a:p>
          <a:p>
            <a:pPr lvl="1"/>
            <a:r>
              <a:rPr lang="en-GB" dirty="0" smtClean="0"/>
              <a:t>messages files written to out directory</a:t>
            </a:r>
          </a:p>
          <a:p>
            <a:r>
              <a:rPr lang="en-GB" dirty="0" smtClean="0"/>
              <a:t>SSM sender</a:t>
            </a:r>
          </a:p>
          <a:p>
            <a:pPr lvl="1"/>
            <a:r>
              <a:rPr lang="en-GB" dirty="0" smtClean="0"/>
              <a:t>reads messages from out directory</a:t>
            </a:r>
          </a:p>
          <a:p>
            <a:pPr lvl="1"/>
            <a:r>
              <a:rPr lang="en-GB" dirty="0" smtClean="0"/>
              <a:t>sends to message brokers</a:t>
            </a:r>
          </a:p>
          <a:p>
            <a:r>
              <a:rPr lang="en-GB" dirty="0" smtClean="0"/>
              <a:t>Accounting repository</a:t>
            </a:r>
          </a:p>
          <a:p>
            <a:r>
              <a:rPr lang="en-GB" dirty="0"/>
              <a:t>A</a:t>
            </a:r>
            <a:r>
              <a:rPr lang="en-GB" dirty="0" smtClean="0"/>
              <a:t>ccounting portal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9969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How does it work?</a:t>
            </a:r>
            <a:endParaRPr lang="en-GB" dirty="0"/>
          </a:p>
        </p:txBody>
      </p:sp>
      <p:sp>
        <p:nvSpPr>
          <p:cNvPr id="4" name="Cloud 3"/>
          <p:cNvSpPr/>
          <p:nvPr/>
        </p:nvSpPr>
        <p:spPr>
          <a:xfrm>
            <a:off x="487011" y="1717975"/>
            <a:ext cx="2808312" cy="151216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Cloud</a:t>
            </a:r>
            <a:endParaRPr lang="en-GB" dirty="0"/>
          </a:p>
        </p:txBody>
      </p:sp>
      <p:sp>
        <p:nvSpPr>
          <p:cNvPr id="5" name="Flowchart: Magnetic Disk 4"/>
          <p:cNvSpPr/>
          <p:nvPr/>
        </p:nvSpPr>
        <p:spPr>
          <a:xfrm>
            <a:off x="1315103" y="4130205"/>
            <a:ext cx="1152128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VMMS</a:t>
            </a:r>
            <a:endParaRPr lang="en-GB" dirty="0"/>
          </a:p>
        </p:txBody>
      </p:sp>
      <p:sp>
        <p:nvSpPr>
          <p:cNvPr id="10" name="Cloud 9"/>
          <p:cNvSpPr/>
          <p:nvPr/>
        </p:nvSpPr>
        <p:spPr>
          <a:xfrm>
            <a:off x="4571999" y="1781035"/>
            <a:ext cx="2808312" cy="1512168"/>
          </a:xfrm>
          <a:prstGeom prst="cloud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Message Brokers</a:t>
            </a:r>
            <a:endParaRPr lang="en-GB" dirty="0"/>
          </a:p>
        </p:txBody>
      </p:sp>
      <p:sp>
        <p:nvSpPr>
          <p:cNvPr id="12" name="Flowchart: Magnetic Disk 11"/>
          <p:cNvSpPr/>
          <p:nvPr/>
        </p:nvSpPr>
        <p:spPr>
          <a:xfrm>
            <a:off x="5400091" y="4193265"/>
            <a:ext cx="1152128" cy="1296144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Apel</a:t>
            </a:r>
            <a:endParaRPr lang="en-GB" dirty="0" smtClean="0"/>
          </a:p>
          <a:p>
            <a:pPr algn="ctr"/>
            <a:r>
              <a:rPr lang="en-GB" dirty="0" smtClean="0"/>
              <a:t>Repo</a:t>
            </a:r>
            <a:endParaRPr lang="en-GB" dirty="0"/>
          </a:p>
        </p:txBody>
      </p:sp>
      <p:sp>
        <p:nvSpPr>
          <p:cNvPr id="13" name="Bevel 12"/>
          <p:cNvSpPr/>
          <p:nvPr/>
        </p:nvSpPr>
        <p:spPr>
          <a:xfrm>
            <a:off x="7511349" y="3463981"/>
            <a:ext cx="1187624" cy="1080120"/>
          </a:xfrm>
          <a:prstGeom prst="beve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Portal</a:t>
            </a:r>
            <a:endParaRPr lang="en-GB" dirty="0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014093" y="3256176"/>
            <a:ext cx="487519" cy="72008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1898977" y="3410125"/>
            <a:ext cx="0" cy="549302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2242463" y="3256176"/>
            <a:ext cx="487519" cy="72008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Snip Single Corner Rectangle 33"/>
          <p:cNvSpPr/>
          <p:nvPr/>
        </p:nvSpPr>
        <p:spPr>
          <a:xfrm>
            <a:off x="3712034" y="3905233"/>
            <a:ext cx="864096" cy="93610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Snip Single Corner Rectangle 32"/>
          <p:cNvSpPr/>
          <p:nvPr/>
        </p:nvSpPr>
        <p:spPr>
          <a:xfrm>
            <a:off x="3491878" y="3684776"/>
            <a:ext cx="864096" cy="93610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Snip Single Corner Rectangle 7"/>
          <p:cNvSpPr/>
          <p:nvPr/>
        </p:nvSpPr>
        <p:spPr>
          <a:xfrm>
            <a:off x="3279986" y="3463981"/>
            <a:ext cx="864096" cy="936104"/>
          </a:xfrm>
          <a:prstGeom prst="snip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Msg</a:t>
            </a:r>
            <a:endParaRPr lang="en-GB" dirty="0"/>
          </a:p>
        </p:txBody>
      </p:sp>
      <p:cxnSp>
        <p:nvCxnSpPr>
          <p:cNvPr id="36" name="Straight Arrow Connector 35"/>
          <p:cNvCxnSpPr>
            <a:stCxn id="5" idx="4"/>
            <a:endCxn id="8" idx="2"/>
          </p:cNvCxnSpPr>
          <p:nvPr/>
        </p:nvCxnSpPr>
        <p:spPr>
          <a:xfrm flipV="1">
            <a:off x="2467231" y="3932033"/>
            <a:ext cx="812755" cy="846244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34" idx="0"/>
            <a:endCxn id="10" idx="1"/>
          </p:cNvCxnSpPr>
          <p:nvPr/>
        </p:nvCxnSpPr>
        <p:spPr>
          <a:xfrm flipV="1">
            <a:off x="4576130" y="3291593"/>
            <a:ext cx="1400025" cy="1081692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10" idx="1"/>
            <a:endCxn id="12" idx="1"/>
          </p:cNvCxnSpPr>
          <p:nvPr/>
        </p:nvCxnSpPr>
        <p:spPr>
          <a:xfrm>
            <a:off x="5976155" y="3291593"/>
            <a:ext cx="0" cy="901672"/>
          </a:xfrm>
          <a:prstGeom prst="straightConnector1">
            <a:avLst/>
          </a:prstGeom>
          <a:ln w="38100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lbow Connector 49"/>
          <p:cNvCxnSpPr/>
          <p:nvPr/>
        </p:nvCxnSpPr>
        <p:spPr>
          <a:xfrm>
            <a:off x="6660232" y="-603448"/>
            <a:ext cx="914400" cy="914400"/>
          </a:xfrm>
          <a:prstGeom prst="bentConnector3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lbow Connector 51"/>
          <p:cNvCxnSpPr>
            <a:stCxn id="10" idx="0"/>
            <a:endCxn id="13" idx="6"/>
          </p:cNvCxnSpPr>
          <p:nvPr/>
        </p:nvCxnSpPr>
        <p:spPr>
          <a:xfrm>
            <a:off x="7377971" y="2537119"/>
            <a:ext cx="727190" cy="926862"/>
          </a:xfrm>
          <a:prstGeom prst="bentConnector2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 flipH="1">
            <a:off x="2639673" y="4620880"/>
            <a:ext cx="9363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Client Script</a:t>
            </a:r>
            <a:endParaRPr lang="en-GB" dirty="0"/>
          </a:p>
        </p:txBody>
      </p:sp>
      <p:sp>
        <p:nvSpPr>
          <p:cNvPr id="54" name="TextBox 53"/>
          <p:cNvSpPr txBox="1"/>
          <p:nvPr/>
        </p:nvSpPr>
        <p:spPr>
          <a:xfrm>
            <a:off x="4556060" y="3431987"/>
            <a:ext cx="720082" cy="368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SSM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75237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accounted for?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Currently</a:t>
            </a:r>
          </a:p>
          <a:p>
            <a:pPr lvl="1"/>
            <a:r>
              <a:rPr lang="en-GB" dirty="0" smtClean="0"/>
              <a:t>Site</a:t>
            </a:r>
          </a:p>
          <a:p>
            <a:pPr lvl="1"/>
            <a:r>
              <a:rPr lang="en-GB" dirty="0" smtClean="0"/>
              <a:t>User: local user/group, Grid Certificate DN</a:t>
            </a:r>
          </a:p>
          <a:p>
            <a:pPr lvl="1"/>
            <a:r>
              <a:rPr lang="en-GB" dirty="0" smtClean="0"/>
              <a:t>VMUUID (VM instance identifier)</a:t>
            </a:r>
          </a:p>
          <a:p>
            <a:pPr lvl="1"/>
            <a:r>
              <a:rPr lang="en-GB" dirty="0" smtClean="0"/>
              <a:t>Start (and End) Time</a:t>
            </a:r>
          </a:p>
          <a:p>
            <a:pPr lvl="1"/>
            <a:r>
              <a:rPr lang="en-GB" dirty="0" smtClean="0"/>
              <a:t>Status</a:t>
            </a:r>
          </a:p>
          <a:p>
            <a:pPr lvl="1"/>
            <a:r>
              <a:rPr lang="en-GB" dirty="0" smtClean="0"/>
              <a:t>Wall and CPU Duration</a:t>
            </a:r>
          </a:p>
          <a:p>
            <a:pPr lvl="1"/>
            <a:r>
              <a:rPr lang="en-GB" dirty="0" smtClean="0"/>
              <a:t>VM source image</a:t>
            </a:r>
          </a:p>
          <a:p>
            <a:pPr lvl="1"/>
            <a:r>
              <a:rPr lang="en-GB" dirty="0" smtClean="0"/>
              <a:t>Cloud Type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5180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accounted for?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Planned</a:t>
            </a:r>
          </a:p>
          <a:p>
            <a:pPr lvl="1"/>
            <a:r>
              <a:rPr lang="en-GB" dirty="0" smtClean="0"/>
              <a:t>FQAN: VO, VO Group, VO Role</a:t>
            </a:r>
          </a:p>
          <a:p>
            <a:pPr lvl="1"/>
            <a:r>
              <a:rPr lang="en-GB" dirty="0" smtClean="0"/>
              <a:t>Network in and out</a:t>
            </a:r>
          </a:p>
          <a:p>
            <a:pPr lvl="1"/>
            <a:r>
              <a:rPr lang="en-GB" dirty="0" smtClean="0"/>
              <a:t>Memory</a:t>
            </a:r>
          </a:p>
          <a:p>
            <a:pPr lvl="1"/>
            <a:r>
              <a:rPr lang="en-GB" dirty="0" smtClean="0"/>
              <a:t>Disk</a:t>
            </a:r>
          </a:p>
          <a:p>
            <a:pPr lvl="1"/>
            <a:r>
              <a:rPr lang="en-GB" dirty="0" smtClean="0"/>
              <a:t>Storage Record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103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4000" dirty="0" smtClean="0"/>
              <a:t>Which stacks are supported?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OpenStack</a:t>
            </a:r>
            <a:endParaRPr lang="en-GB" dirty="0" smtClean="0"/>
          </a:p>
          <a:p>
            <a:r>
              <a:rPr lang="en-GB" dirty="0" err="1" smtClean="0"/>
              <a:t>OpenNebula</a:t>
            </a:r>
            <a:endParaRPr lang="en-GB" dirty="0"/>
          </a:p>
          <a:p>
            <a:pPr lvl="1"/>
            <a:r>
              <a:rPr lang="en-GB" dirty="0" smtClean="0"/>
              <a:t>Inc. </a:t>
            </a:r>
            <a:r>
              <a:rPr lang="en-GB" dirty="0" err="1" smtClean="0"/>
              <a:t>Stratuslab</a:t>
            </a:r>
            <a:endParaRPr lang="en-GB" dirty="0" smtClean="0"/>
          </a:p>
          <a:p>
            <a:r>
              <a:rPr lang="en-GB" dirty="0" err="1" smtClean="0"/>
              <a:t>WNoDes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9668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software do I use?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OpenStack</a:t>
            </a:r>
            <a:endParaRPr lang="en-GB" dirty="0" smtClean="0"/>
          </a:p>
          <a:p>
            <a:pPr lvl="1"/>
            <a:r>
              <a:rPr lang="en-GB" dirty="0" err="1" smtClean="0"/>
              <a:t>osssm</a:t>
            </a:r>
            <a:endParaRPr lang="en-GB" dirty="0" smtClean="0"/>
          </a:p>
          <a:p>
            <a:pPr lvl="2"/>
            <a:r>
              <a:rPr lang="en-GB" dirty="0" smtClean="0"/>
              <a:t>for older versions</a:t>
            </a:r>
          </a:p>
          <a:p>
            <a:pPr lvl="2"/>
            <a:r>
              <a:rPr lang="en-GB" dirty="0" smtClean="0"/>
              <a:t>no longer maintained</a:t>
            </a:r>
          </a:p>
          <a:p>
            <a:pPr lvl="1"/>
            <a:r>
              <a:rPr lang="en-GB" dirty="0" smtClean="0"/>
              <a:t>ceilometer2ssm</a:t>
            </a:r>
          </a:p>
          <a:p>
            <a:pPr lvl="2"/>
            <a:r>
              <a:rPr lang="en-GB" dirty="0" smtClean="0"/>
              <a:t>for newer versions (Grizzly onwards)</a:t>
            </a:r>
          </a:p>
          <a:p>
            <a:r>
              <a:rPr lang="en-GB" dirty="0" err="1" smtClean="0"/>
              <a:t>OpenNebula</a:t>
            </a:r>
            <a:endParaRPr lang="en-GB" dirty="0" smtClean="0"/>
          </a:p>
          <a:p>
            <a:pPr lvl="1"/>
            <a:r>
              <a:rPr lang="en-GB" dirty="0" err="1" smtClean="0"/>
              <a:t>opennebula-cloudacc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44861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Where do I get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osssm</a:t>
            </a:r>
            <a:endParaRPr lang="en-GB" dirty="0" smtClean="0"/>
          </a:p>
          <a:p>
            <a:pPr lvl="1"/>
            <a:r>
              <a:rPr lang="en-GB" dirty="0" smtClean="0"/>
              <a:t>Source code</a:t>
            </a:r>
          </a:p>
          <a:p>
            <a:pPr lvl="2"/>
            <a:r>
              <a:rPr lang="en-GB" dirty="0" smtClean="0">
                <a:hlinkClick r:id="rId2"/>
              </a:rPr>
              <a:t>https</a:t>
            </a:r>
            <a:r>
              <a:rPr lang="en-GB" dirty="0">
                <a:hlinkClick r:id="rId2"/>
              </a:rPr>
              <a:t>://</a:t>
            </a:r>
            <a:r>
              <a:rPr lang="en-GB" dirty="0" smtClean="0">
                <a:hlinkClick r:id="rId2"/>
              </a:rPr>
              <a:t>github.com/EGI-FCTF/osssm</a:t>
            </a:r>
            <a:endParaRPr lang="en-GB" dirty="0" smtClean="0"/>
          </a:p>
          <a:p>
            <a:pPr lvl="1"/>
            <a:r>
              <a:rPr lang="en-GB" dirty="0" smtClean="0"/>
              <a:t>Binaries</a:t>
            </a:r>
          </a:p>
          <a:p>
            <a:pPr lvl="2"/>
            <a:r>
              <a:rPr lang="en-GB" dirty="0">
                <a:hlinkClick r:id="rId3"/>
              </a:rPr>
              <a:t>ftp://ftp.in2p3.fr/ccin2p3/egi-acct-osdriver/apel-ssm-openstack</a:t>
            </a:r>
            <a:r>
              <a:rPr lang="en-GB" dirty="0" smtClean="0">
                <a:hlinkClick r:id="rId3"/>
              </a:rPr>
              <a:t>/</a:t>
            </a:r>
            <a:endParaRPr lang="en-GB" dirty="0" smtClean="0"/>
          </a:p>
          <a:p>
            <a:r>
              <a:rPr lang="en-GB" dirty="0" smtClean="0"/>
              <a:t>ceilometer2ssm</a:t>
            </a:r>
          </a:p>
          <a:p>
            <a:pPr lvl="1"/>
            <a:r>
              <a:rPr lang="en-GB" dirty="0">
                <a:hlinkClick r:id="rId4"/>
              </a:rPr>
              <a:t>https://</a:t>
            </a:r>
            <a:r>
              <a:rPr lang="en-GB" dirty="0" smtClean="0">
                <a:hlinkClick r:id="rId4"/>
              </a:rPr>
              <a:t>github.com/schwicke/ceilometer2ssm</a:t>
            </a:r>
            <a:endParaRPr lang="en-GB" dirty="0"/>
          </a:p>
          <a:p>
            <a:pPr lvl="1"/>
            <a:r>
              <a:rPr lang="en-GB" dirty="0" err="1" smtClean="0"/>
              <a:t>autotools</a:t>
            </a:r>
            <a:r>
              <a:rPr lang="en-GB" dirty="0" smtClean="0"/>
              <a:t> installation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1294968"/>
      </p:ext>
    </p:extLst>
  </p:cSld>
  <p:clrMapOvr>
    <a:masterClrMapping/>
  </p:clrMapOvr>
</p:sld>
</file>

<file path=ppt/theme/theme1.xml><?xml version="1.0" encoding="utf-8"?>
<a:theme xmlns:a="http://schemas.openxmlformats.org/drawingml/2006/main" name="EGI_Inspire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EGI_Inspire_template</Template>
  <TotalTime>3905</TotalTime>
  <Words>349</Words>
  <Application>Microsoft Office PowerPoint</Application>
  <PresentationFormat>On-screen Show (4:3)</PresentationFormat>
  <Paragraphs>115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EGI_Inspire_template</vt:lpstr>
      <vt:lpstr>Cloud Accounting Options</vt:lpstr>
      <vt:lpstr>Outline</vt:lpstr>
      <vt:lpstr>How does it work?</vt:lpstr>
      <vt:lpstr>How does it work?</vt:lpstr>
      <vt:lpstr>What is accounted for?</vt:lpstr>
      <vt:lpstr>What is accounted for?</vt:lpstr>
      <vt:lpstr>Which stacks are supported?</vt:lpstr>
      <vt:lpstr>What software do I use?</vt:lpstr>
      <vt:lpstr>Where do I get it?</vt:lpstr>
      <vt:lpstr>Where do I get it?</vt:lpstr>
      <vt:lpstr>What configuration is required?</vt:lpstr>
      <vt:lpstr>What configuration is required?</vt:lpstr>
      <vt:lpstr>What configuration is required?</vt:lpstr>
      <vt:lpstr>What configuration is required?</vt:lpstr>
      <vt:lpstr>Resources</vt:lpstr>
      <vt:lpstr>Questions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Cloud Accounting Options</dc:title>
  <dc:creator>Pullinger, Stuart (STFC,RAL,SC)</dc:creator>
  <cp:lastModifiedBy>Pullinger, Stuart (STFC,RAL,SC)</cp:lastModifiedBy>
  <cp:revision>16</cp:revision>
  <dcterms:created xsi:type="dcterms:W3CDTF">2014-05-16T15:44:04Z</dcterms:created>
  <dcterms:modified xsi:type="dcterms:W3CDTF">2014-05-19T08:49:30Z</dcterms:modified>
</cp:coreProperties>
</file>