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9" r:id="rId3"/>
    <p:sldMasterId id="2147483684" r:id="rId4"/>
  </p:sldMasterIdLst>
  <p:notesMasterIdLst>
    <p:notesMasterId r:id="rId36"/>
  </p:notesMasterIdLst>
  <p:sldIdLst>
    <p:sldId id="256" r:id="rId5"/>
    <p:sldId id="327" r:id="rId6"/>
    <p:sldId id="344" r:id="rId7"/>
    <p:sldId id="389" r:id="rId8"/>
    <p:sldId id="390" r:id="rId9"/>
    <p:sldId id="391" r:id="rId10"/>
    <p:sldId id="280" r:id="rId11"/>
    <p:sldId id="324" r:id="rId12"/>
    <p:sldId id="288" r:id="rId13"/>
    <p:sldId id="326" r:id="rId14"/>
    <p:sldId id="328" r:id="rId15"/>
    <p:sldId id="329" r:id="rId16"/>
    <p:sldId id="316" r:id="rId17"/>
    <p:sldId id="336" r:id="rId18"/>
    <p:sldId id="335" r:id="rId19"/>
    <p:sldId id="338" r:id="rId20"/>
    <p:sldId id="339" r:id="rId21"/>
    <p:sldId id="340" r:id="rId22"/>
    <p:sldId id="342" r:id="rId23"/>
    <p:sldId id="343" r:id="rId24"/>
    <p:sldId id="382" r:id="rId25"/>
    <p:sldId id="379" r:id="rId26"/>
    <p:sldId id="381" r:id="rId27"/>
    <p:sldId id="380" r:id="rId28"/>
    <p:sldId id="332" r:id="rId29"/>
    <p:sldId id="333" r:id="rId30"/>
    <p:sldId id="384" r:id="rId31"/>
    <p:sldId id="385" r:id="rId32"/>
    <p:sldId id="386" r:id="rId33"/>
    <p:sldId id="392" r:id="rId34"/>
    <p:sldId id="325" r:id="rId3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FFFF00"/>
    <a:srgbClr val="00A0FF"/>
    <a:srgbClr val="00C495"/>
    <a:srgbClr val="008CD2"/>
    <a:srgbClr val="AF0A19"/>
    <a:srgbClr val="4B3228"/>
    <a:srgbClr val="00AAAA"/>
    <a:srgbClr val="E17D00"/>
    <a:srgbClr val="E102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7849" autoAdjust="0"/>
  </p:normalViewPr>
  <p:slideViewPr>
    <p:cSldViewPr>
      <p:cViewPr>
        <p:scale>
          <a:sx n="75" d="100"/>
          <a:sy n="75" d="100"/>
        </p:scale>
        <p:origin x="-1824" y="-4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4" d="100"/>
        <a:sy n="6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ED58C8-4CCC-0944-8FA5-B472066A1484}" type="doc">
      <dgm:prSet loTypeId="urn:microsoft.com/office/officeart/2005/8/layout/vProcess5" loCatId="" qsTypeId="urn:microsoft.com/office/officeart/2005/8/quickstyle/simple2" qsCatId="simple" csTypeId="urn:microsoft.com/office/officeart/2005/8/colors/colorful1#1" csCatId="colorful" phldr="1"/>
      <dgm:spPr/>
      <dgm:t>
        <a:bodyPr/>
        <a:lstStyle/>
        <a:p>
          <a:endParaRPr lang="fr-FR"/>
        </a:p>
      </dgm:t>
    </dgm:pt>
    <dgm:pt modelId="{577CFF40-0086-F747-839E-A4A4283DE2CC}">
      <dgm:prSet phldrT="[Texte]"/>
      <dgm:spPr/>
      <dgm:t>
        <a:bodyPr/>
        <a:lstStyle/>
        <a:p>
          <a:r>
            <a:rPr lang="en-GB" noProof="0" dirty="0" smtClean="0"/>
            <a:t>R&amp;D, design studies</a:t>
          </a:r>
        </a:p>
        <a:p>
          <a:r>
            <a:rPr lang="en-GB" noProof="0" dirty="0" smtClean="0"/>
            <a:t>2001-2008</a:t>
          </a:r>
          <a:endParaRPr lang="en-GB" noProof="0" dirty="0"/>
        </a:p>
      </dgm:t>
    </dgm:pt>
    <dgm:pt modelId="{5B634DB2-CCBF-EA49-9E2F-6C82B78EE95F}" type="parTrans" cxnId="{17BE6F9B-78D7-5C43-8C62-AF2251FB43A9}">
      <dgm:prSet/>
      <dgm:spPr/>
      <dgm:t>
        <a:bodyPr/>
        <a:lstStyle/>
        <a:p>
          <a:endParaRPr lang="fr-FR"/>
        </a:p>
      </dgm:t>
    </dgm:pt>
    <dgm:pt modelId="{D5293408-5DC2-3142-A90A-03B96AB5298C}" type="sibTrans" cxnId="{17BE6F9B-78D7-5C43-8C62-AF2251FB43A9}">
      <dgm:prSet/>
      <dgm:spPr>
        <a:ln>
          <a:solidFill>
            <a:schemeClr val="tx1">
              <a:alpha val="90000"/>
            </a:schemeClr>
          </a:solidFill>
        </a:ln>
      </dgm:spPr>
      <dgm:t>
        <a:bodyPr/>
        <a:lstStyle/>
        <a:p>
          <a:endParaRPr lang="fr-FR"/>
        </a:p>
      </dgm:t>
    </dgm:pt>
    <dgm:pt modelId="{49BE4C3C-826A-A744-BA92-3187ED67F1DB}">
      <dgm:prSet phldrT="[Texte]"/>
      <dgm:spPr>
        <a:solidFill>
          <a:srgbClr val="B03BDF"/>
        </a:solidFill>
      </dgm:spPr>
      <dgm:t>
        <a:bodyPr/>
        <a:lstStyle/>
        <a:p>
          <a:r>
            <a:rPr lang="en-GB" noProof="0" dirty="0" smtClean="0"/>
            <a:t>Preparatory phase (EC-FP7)</a:t>
          </a:r>
        </a:p>
        <a:p>
          <a:r>
            <a:rPr lang="en-GB" noProof="0" dirty="0" smtClean="0"/>
            <a:t>2008-2013</a:t>
          </a:r>
          <a:endParaRPr lang="en-GB" noProof="0" dirty="0"/>
        </a:p>
      </dgm:t>
    </dgm:pt>
    <dgm:pt modelId="{8A3B3013-5EAE-2F44-86C9-F17FD0EF6FE1}" type="parTrans" cxnId="{CDA2BDEA-8370-7E4F-9B0A-F7B1E72337DF}">
      <dgm:prSet/>
      <dgm:spPr/>
      <dgm:t>
        <a:bodyPr/>
        <a:lstStyle/>
        <a:p>
          <a:endParaRPr lang="fr-FR"/>
        </a:p>
      </dgm:t>
    </dgm:pt>
    <dgm:pt modelId="{D259706D-1D69-F745-A735-ED3830A561A3}" type="sibTrans" cxnId="{CDA2BDEA-8370-7E4F-9B0A-F7B1E72337DF}">
      <dgm:prSet/>
      <dgm:spPr>
        <a:ln>
          <a:solidFill>
            <a:schemeClr val="tx1">
              <a:alpha val="90000"/>
            </a:schemeClr>
          </a:solidFill>
        </a:ln>
      </dgm:spPr>
      <dgm:t>
        <a:bodyPr/>
        <a:lstStyle/>
        <a:p>
          <a:endParaRPr lang="fr-FR"/>
        </a:p>
      </dgm:t>
    </dgm:pt>
    <dgm:pt modelId="{CC5AED1B-1E7E-9F44-BF44-91FBD1368A9F}">
      <dgm:prSet phldrT="[Texte]"/>
      <dgm:spPr>
        <a:solidFill>
          <a:srgbClr val="660066"/>
        </a:solidFill>
      </dgm:spPr>
      <dgm:t>
        <a:bodyPr/>
        <a:lstStyle/>
        <a:p>
          <a:r>
            <a:rPr lang="fr-FR" dirty="0" smtClean="0"/>
            <a:t>Construction phase</a:t>
          </a:r>
        </a:p>
        <a:p>
          <a:r>
            <a:rPr lang="fr-FR" dirty="0" smtClean="0"/>
            <a:t>2011-2016</a:t>
          </a:r>
          <a:endParaRPr lang="fr-FR" dirty="0"/>
        </a:p>
      </dgm:t>
    </dgm:pt>
    <dgm:pt modelId="{822CCF0B-7D3B-874D-B9E4-DBAE5483A385}" type="parTrans" cxnId="{E6BA754C-32BA-C144-93F0-886A45A52F08}">
      <dgm:prSet/>
      <dgm:spPr/>
      <dgm:t>
        <a:bodyPr/>
        <a:lstStyle/>
        <a:p>
          <a:endParaRPr lang="fr-FR"/>
        </a:p>
      </dgm:t>
    </dgm:pt>
    <dgm:pt modelId="{F41F3F7A-6195-6940-9457-BB83282D0530}" type="sibTrans" cxnId="{E6BA754C-32BA-C144-93F0-886A45A52F08}">
      <dgm:prSet/>
      <dgm:spPr>
        <a:ln>
          <a:solidFill>
            <a:schemeClr val="tx1">
              <a:alpha val="90000"/>
            </a:schemeClr>
          </a:solidFill>
        </a:ln>
      </dgm:spPr>
      <dgm:t>
        <a:bodyPr/>
        <a:lstStyle/>
        <a:p>
          <a:endParaRPr lang="fr-FR"/>
        </a:p>
      </dgm:t>
    </dgm:pt>
    <dgm:pt modelId="{67F99618-D6EA-6D47-B786-6C89D0C0FDE8}">
      <dgm:prSet/>
      <dgm:spPr>
        <a:solidFill>
          <a:srgbClr val="800000"/>
        </a:solidFill>
      </dgm:spPr>
      <dgm:t>
        <a:bodyPr/>
        <a:lstStyle/>
        <a:p>
          <a:r>
            <a:rPr lang="en-GB" noProof="0" dirty="0" smtClean="0"/>
            <a:t>Operational phase</a:t>
          </a:r>
        </a:p>
        <a:p>
          <a:r>
            <a:rPr lang="en-GB" noProof="0" dirty="0" smtClean="0"/>
            <a:t>2015-…</a:t>
          </a:r>
          <a:endParaRPr lang="en-GB" noProof="0" dirty="0"/>
        </a:p>
      </dgm:t>
    </dgm:pt>
    <dgm:pt modelId="{1BC68783-C3C6-7D4D-8068-5DAD5A171219}" type="parTrans" cxnId="{E455C43A-B063-F046-8023-0FDB5DAC65D1}">
      <dgm:prSet/>
      <dgm:spPr/>
      <dgm:t>
        <a:bodyPr/>
        <a:lstStyle/>
        <a:p>
          <a:endParaRPr lang="fr-FR"/>
        </a:p>
      </dgm:t>
    </dgm:pt>
    <dgm:pt modelId="{8F914FBC-AEFB-4346-A084-44990A6F6200}" type="sibTrans" cxnId="{E455C43A-B063-F046-8023-0FDB5DAC65D1}">
      <dgm:prSet/>
      <dgm:spPr/>
      <dgm:t>
        <a:bodyPr/>
        <a:lstStyle/>
        <a:p>
          <a:endParaRPr lang="fr-FR"/>
        </a:p>
      </dgm:t>
    </dgm:pt>
    <dgm:pt modelId="{A964CB55-0082-504C-8F19-7B56E8B8EA59}" type="pres">
      <dgm:prSet presAssocID="{07ED58C8-4CCC-0944-8FA5-B472066A1484}" presName="outerComposite" presStyleCnt="0">
        <dgm:presLayoutVars>
          <dgm:chMax val="5"/>
          <dgm:dir/>
          <dgm:resizeHandles val="exact"/>
        </dgm:presLayoutVars>
      </dgm:prSet>
      <dgm:spPr/>
      <dgm:t>
        <a:bodyPr/>
        <a:lstStyle/>
        <a:p>
          <a:endParaRPr lang="fr-FR"/>
        </a:p>
      </dgm:t>
    </dgm:pt>
    <dgm:pt modelId="{504E5BA4-C0E8-D445-8862-87382E32F69F}" type="pres">
      <dgm:prSet presAssocID="{07ED58C8-4CCC-0944-8FA5-B472066A1484}" presName="dummyMaxCanvas" presStyleCnt="0">
        <dgm:presLayoutVars/>
      </dgm:prSet>
      <dgm:spPr/>
    </dgm:pt>
    <dgm:pt modelId="{673BC107-9640-8547-88E1-7126030BE9B9}" type="pres">
      <dgm:prSet presAssocID="{07ED58C8-4CCC-0944-8FA5-B472066A1484}" presName="FourNodes_1" presStyleLbl="node1" presStyleIdx="0" presStyleCnt="4" custScaleX="47926" custScaleY="67073" custLinFactNeighborX="-26037" custLinFactNeighborY="20600">
        <dgm:presLayoutVars>
          <dgm:bulletEnabled val="1"/>
        </dgm:presLayoutVars>
      </dgm:prSet>
      <dgm:spPr/>
      <dgm:t>
        <a:bodyPr/>
        <a:lstStyle/>
        <a:p>
          <a:endParaRPr lang="fr-FR"/>
        </a:p>
      </dgm:t>
    </dgm:pt>
    <dgm:pt modelId="{9EDA28E9-6D12-304E-AC41-CB978E82CD44}" type="pres">
      <dgm:prSet presAssocID="{07ED58C8-4CCC-0944-8FA5-B472066A1484}" presName="FourNodes_2" presStyleLbl="node1" presStyleIdx="1" presStyleCnt="4" custScaleX="51475" custScaleY="67073" custLinFactNeighborX="1751" custLinFactNeighborY="5500">
        <dgm:presLayoutVars>
          <dgm:bulletEnabled val="1"/>
        </dgm:presLayoutVars>
      </dgm:prSet>
      <dgm:spPr/>
      <dgm:t>
        <a:bodyPr/>
        <a:lstStyle/>
        <a:p>
          <a:endParaRPr lang="fr-FR"/>
        </a:p>
      </dgm:t>
    </dgm:pt>
    <dgm:pt modelId="{E0D41C2C-73FE-7E44-B7C1-D6E2512A9BF0}" type="pres">
      <dgm:prSet presAssocID="{07ED58C8-4CCC-0944-8FA5-B472066A1484}" presName="FourNodes_3" presStyleLbl="node1" presStyleIdx="2" presStyleCnt="4" custScaleX="39577" custScaleY="67073" custLinFactNeighborX="15496" custLinFactNeighborY="-11586">
        <dgm:presLayoutVars>
          <dgm:bulletEnabled val="1"/>
        </dgm:presLayoutVars>
      </dgm:prSet>
      <dgm:spPr/>
      <dgm:t>
        <a:bodyPr/>
        <a:lstStyle/>
        <a:p>
          <a:endParaRPr lang="fr-FR"/>
        </a:p>
      </dgm:t>
    </dgm:pt>
    <dgm:pt modelId="{6632F8AA-9DF9-E64D-9F0A-3B34011CB912}" type="pres">
      <dgm:prSet presAssocID="{07ED58C8-4CCC-0944-8FA5-B472066A1484}" presName="FourNodes_4" presStyleLbl="node1" presStyleIdx="3" presStyleCnt="4" custScaleX="41078" custScaleY="67073" custLinFactNeighborX="27810" custLinFactNeighborY="-35511">
        <dgm:presLayoutVars>
          <dgm:bulletEnabled val="1"/>
        </dgm:presLayoutVars>
      </dgm:prSet>
      <dgm:spPr/>
      <dgm:t>
        <a:bodyPr/>
        <a:lstStyle/>
        <a:p>
          <a:endParaRPr lang="fr-FR"/>
        </a:p>
      </dgm:t>
    </dgm:pt>
    <dgm:pt modelId="{392C9768-8494-DB4C-8373-C5BF7E21C93A}" type="pres">
      <dgm:prSet presAssocID="{07ED58C8-4CCC-0944-8FA5-B472066A1484}" presName="FourConn_1-2" presStyleLbl="fgAccFollowNode1" presStyleIdx="0" presStyleCnt="3" custScaleX="73176" custScaleY="47571" custLinFactX="-195914" custLinFactNeighborX="-200000" custLinFactNeighborY="20021">
        <dgm:presLayoutVars>
          <dgm:bulletEnabled val="1"/>
        </dgm:presLayoutVars>
      </dgm:prSet>
      <dgm:spPr/>
      <dgm:t>
        <a:bodyPr/>
        <a:lstStyle/>
        <a:p>
          <a:endParaRPr lang="fr-FR"/>
        </a:p>
      </dgm:t>
    </dgm:pt>
    <dgm:pt modelId="{76E51E62-AF78-BC49-8C46-56043E20428A}" type="pres">
      <dgm:prSet presAssocID="{07ED58C8-4CCC-0944-8FA5-B472066A1484}" presName="FourConn_2-3" presStyleLbl="fgAccFollowNode1" presStyleIdx="1" presStyleCnt="3" custScaleX="73176" custScaleY="47571" custLinFactX="-81699" custLinFactNeighborX="-100000" custLinFactNeighborY="-3926">
        <dgm:presLayoutVars>
          <dgm:bulletEnabled val="1"/>
        </dgm:presLayoutVars>
      </dgm:prSet>
      <dgm:spPr/>
      <dgm:t>
        <a:bodyPr/>
        <a:lstStyle/>
        <a:p>
          <a:endParaRPr lang="fr-FR"/>
        </a:p>
      </dgm:t>
    </dgm:pt>
    <dgm:pt modelId="{5A9C89FD-0F6C-8C45-8BD3-D71C1DA16FA8}" type="pres">
      <dgm:prSet presAssocID="{07ED58C8-4CCC-0944-8FA5-B472066A1484}" presName="FourConn_3-4" presStyleLbl="fgAccFollowNode1" presStyleIdx="2" presStyleCnt="3" custScaleX="73176" custScaleY="47571" custLinFactX="-75092" custLinFactNeighborX="-100000" custLinFactNeighborY="-29688">
        <dgm:presLayoutVars>
          <dgm:bulletEnabled val="1"/>
        </dgm:presLayoutVars>
      </dgm:prSet>
      <dgm:spPr/>
      <dgm:t>
        <a:bodyPr/>
        <a:lstStyle/>
        <a:p>
          <a:endParaRPr lang="fr-FR"/>
        </a:p>
      </dgm:t>
    </dgm:pt>
    <dgm:pt modelId="{D0E249E7-345D-8249-9A15-ABE384552FA0}" type="pres">
      <dgm:prSet presAssocID="{07ED58C8-4CCC-0944-8FA5-B472066A1484}" presName="FourNodes_1_text" presStyleLbl="node1" presStyleIdx="3" presStyleCnt="4">
        <dgm:presLayoutVars>
          <dgm:bulletEnabled val="1"/>
        </dgm:presLayoutVars>
      </dgm:prSet>
      <dgm:spPr/>
      <dgm:t>
        <a:bodyPr/>
        <a:lstStyle/>
        <a:p>
          <a:endParaRPr lang="fr-FR"/>
        </a:p>
      </dgm:t>
    </dgm:pt>
    <dgm:pt modelId="{CF041254-8891-2C4A-83DF-0D1BC0ED618A}" type="pres">
      <dgm:prSet presAssocID="{07ED58C8-4CCC-0944-8FA5-B472066A1484}" presName="FourNodes_2_text" presStyleLbl="node1" presStyleIdx="3" presStyleCnt="4">
        <dgm:presLayoutVars>
          <dgm:bulletEnabled val="1"/>
        </dgm:presLayoutVars>
      </dgm:prSet>
      <dgm:spPr/>
      <dgm:t>
        <a:bodyPr/>
        <a:lstStyle/>
        <a:p>
          <a:endParaRPr lang="fr-FR"/>
        </a:p>
      </dgm:t>
    </dgm:pt>
    <dgm:pt modelId="{AA4C1522-3238-B04D-AEE2-32DC52513907}" type="pres">
      <dgm:prSet presAssocID="{07ED58C8-4CCC-0944-8FA5-B472066A1484}" presName="FourNodes_3_text" presStyleLbl="node1" presStyleIdx="3" presStyleCnt="4">
        <dgm:presLayoutVars>
          <dgm:bulletEnabled val="1"/>
        </dgm:presLayoutVars>
      </dgm:prSet>
      <dgm:spPr/>
      <dgm:t>
        <a:bodyPr/>
        <a:lstStyle/>
        <a:p>
          <a:endParaRPr lang="fr-FR"/>
        </a:p>
      </dgm:t>
    </dgm:pt>
    <dgm:pt modelId="{748D4BA6-8704-B74D-A224-6E530113DABA}" type="pres">
      <dgm:prSet presAssocID="{07ED58C8-4CCC-0944-8FA5-B472066A1484}" presName="FourNodes_4_text" presStyleLbl="node1" presStyleIdx="3" presStyleCnt="4">
        <dgm:presLayoutVars>
          <dgm:bulletEnabled val="1"/>
        </dgm:presLayoutVars>
      </dgm:prSet>
      <dgm:spPr/>
      <dgm:t>
        <a:bodyPr/>
        <a:lstStyle/>
        <a:p>
          <a:endParaRPr lang="fr-FR"/>
        </a:p>
      </dgm:t>
    </dgm:pt>
  </dgm:ptLst>
  <dgm:cxnLst>
    <dgm:cxn modelId="{4036FD2A-F009-4508-882B-1EE9D5B64BE4}" type="presOf" srcId="{07ED58C8-4CCC-0944-8FA5-B472066A1484}" destId="{A964CB55-0082-504C-8F19-7B56E8B8EA59}" srcOrd="0" destOrd="0" presId="urn:microsoft.com/office/officeart/2005/8/layout/vProcess5"/>
    <dgm:cxn modelId="{7064B412-AA9E-4CB0-BDB0-DED1D8E79C33}" type="presOf" srcId="{577CFF40-0086-F747-839E-A4A4283DE2CC}" destId="{D0E249E7-345D-8249-9A15-ABE384552FA0}" srcOrd="1" destOrd="0" presId="urn:microsoft.com/office/officeart/2005/8/layout/vProcess5"/>
    <dgm:cxn modelId="{478D0E1E-B7D7-40DB-B29E-3E7EA6DC6AB0}" type="presOf" srcId="{D259706D-1D69-F745-A735-ED3830A561A3}" destId="{76E51E62-AF78-BC49-8C46-56043E20428A}" srcOrd="0" destOrd="0" presId="urn:microsoft.com/office/officeart/2005/8/layout/vProcess5"/>
    <dgm:cxn modelId="{17BE6F9B-78D7-5C43-8C62-AF2251FB43A9}" srcId="{07ED58C8-4CCC-0944-8FA5-B472066A1484}" destId="{577CFF40-0086-F747-839E-A4A4283DE2CC}" srcOrd="0" destOrd="0" parTransId="{5B634DB2-CCBF-EA49-9E2F-6C82B78EE95F}" sibTransId="{D5293408-5DC2-3142-A90A-03B96AB5298C}"/>
    <dgm:cxn modelId="{CDA2BDEA-8370-7E4F-9B0A-F7B1E72337DF}" srcId="{07ED58C8-4CCC-0944-8FA5-B472066A1484}" destId="{49BE4C3C-826A-A744-BA92-3187ED67F1DB}" srcOrd="1" destOrd="0" parTransId="{8A3B3013-5EAE-2F44-86C9-F17FD0EF6FE1}" sibTransId="{D259706D-1D69-F745-A735-ED3830A561A3}"/>
    <dgm:cxn modelId="{34670CD8-3D66-4476-94EF-569EFB286D19}" type="presOf" srcId="{577CFF40-0086-F747-839E-A4A4283DE2CC}" destId="{673BC107-9640-8547-88E1-7126030BE9B9}" srcOrd="0" destOrd="0" presId="urn:microsoft.com/office/officeart/2005/8/layout/vProcess5"/>
    <dgm:cxn modelId="{E6BA754C-32BA-C144-93F0-886A45A52F08}" srcId="{07ED58C8-4CCC-0944-8FA5-B472066A1484}" destId="{CC5AED1B-1E7E-9F44-BF44-91FBD1368A9F}" srcOrd="2" destOrd="0" parTransId="{822CCF0B-7D3B-874D-B9E4-DBAE5483A385}" sibTransId="{F41F3F7A-6195-6940-9457-BB83282D0530}"/>
    <dgm:cxn modelId="{C512E581-1757-4663-86F6-F1BD08970267}" type="presOf" srcId="{D5293408-5DC2-3142-A90A-03B96AB5298C}" destId="{392C9768-8494-DB4C-8373-C5BF7E21C93A}" srcOrd="0" destOrd="0" presId="urn:microsoft.com/office/officeart/2005/8/layout/vProcess5"/>
    <dgm:cxn modelId="{BF7B76C0-3012-43EE-9AFD-5C3829080E3E}" type="presOf" srcId="{CC5AED1B-1E7E-9F44-BF44-91FBD1368A9F}" destId="{AA4C1522-3238-B04D-AEE2-32DC52513907}" srcOrd="1" destOrd="0" presId="urn:microsoft.com/office/officeart/2005/8/layout/vProcess5"/>
    <dgm:cxn modelId="{332C70F8-B75A-4570-B897-C52C1FCFEBF5}" type="presOf" srcId="{CC5AED1B-1E7E-9F44-BF44-91FBD1368A9F}" destId="{E0D41C2C-73FE-7E44-B7C1-D6E2512A9BF0}" srcOrd="0" destOrd="0" presId="urn:microsoft.com/office/officeart/2005/8/layout/vProcess5"/>
    <dgm:cxn modelId="{D98B78DC-8222-4140-B307-534144C54E5D}" type="presOf" srcId="{67F99618-D6EA-6D47-B786-6C89D0C0FDE8}" destId="{748D4BA6-8704-B74D-A224-6E530113DABA}" srcOrd="1" destOrd="0" presId="urn:microsoft.com/office/officeart/2005/8/layout/vProcess5"/>
    <dgm:cxn modelId="{74F50412-B8E1-4F55-B362-EC48B423D7BC}" type="presOf" srcId="{67F99618-D6EA-6D47-B786-6C89D0C0FDE8}" destId="{6632F8AA-9DF9-E64D-9F0A-3B34011CB912}" srcOrd="0" destOrd="0" presId="urn:microsoft.com/office/officeart/2005/8/layout/vProcess5"/>
    <dgm:cxn modelId="{AD0913F5-AAB0-487C-A59D-9DF24BF1564E}" type="presOf" srcId="{49BE4C3C-826A-A744-BA92-3187ED67F1DB}" destId="{CF041254-8891-2C4A-83DF-0D1BC0ED618A}" srcOrd="1" destOrd="0" presId="urn:microsoft.com/office/officeart/2005/8/layout/vProcess5"/>
    <dgm:cxn modelId="{0A1A99B4-9268-4D3C-9E00-9576A9F25889}" type="presOf" srcId="{F41F3F7A-6195-6940-9457-BB83282D0530}" destId="{5A9C89FD-0F6C-8C45-8BD3-D71C1DA16FA8}" srcOrd="0" destOrd="0" presId="urn:microsoft.com/office/officeart/2005/8/layout/vProcess5"/>
    <dgm:cxn modelId="{E455C43A-B063-F046-8023-0FDB5DAC65D1}" srcId="{07ED58C8-4CCC-0944-8FA5-B472066A1484}" destId="{67F99618-D6EA-6D47-B786-6C89D0C0FDE8}" srcOrd="3" destOrd="0" parTransId="{1BC68783-C3C6-7D4D-8068-5DAD5A171219}" sibTransId="{8F914FBC-AEFB-4346-A084-44990A6F6200}"/>
    <dgm:cxn modelId="{A5FDEB50-8F70-4DBE-A5CC-310B91BA52BF}" type="presOf" srcId="{49BE4C3C-826A-A744-BA92-3187ED67F1DB}" destId="{9EDA28E9-6D12-304E-AC41-CB978E82CD44}" srcOrd="0" destOrd="0" presId="urn:microsoft.com/office/officeart/2005/8/layout/vProcess5"/>
    <dgm:cxn modelId="{B75C74CC-FC1C-4ADD-86DF-09268A81AEE2}" type="presParOf" srcId="{A964CB55-0082-504C-8F19-7B56E8B8EA59}" destId="{504E5BA4-C0E8-D445-8862-87382E32F69F}" srcOrd="0" destOrd="0" presId="urn:microsoft.com/office/officeart/2005/8/layout/vProcess5"/>
    <dgm:cxn modelId="{A9776CEC-A601-4563-9B07-08CF24574FD8}" type="presParOf" srcId="{A964CB55-0082-504C-8F19-7B56E8B8EA59}" destId="{673BC107-9640-8547-88E1-7126030BE9B9}" srcOrd="1" destOrd="0" presId="urn:microsoft.com/office/officeart/2005/8/layout/vProcess5"/>
    <dgm:cxn modelId="{4F15DABD-3588-40C9-98D4-49668EDDFB20}" type="presParOf" srcId="{A964CB55-0082-504C-8F19-7B56E8B8EA59}" destId="{9EDA28E9-6D12-304E-AC41-CB978E82CD44}" srcOrd="2" destOrd="0" presId="urn:microsoft.com/office/officeart/2005/8/layout/vProcess5"/>
    <dgm:cxn modelId="{6A0B718A-422A-451B-95D6-D90493693A01}" type="presParOf" srcId="{A964CB55-0082-504C-8F19-7B56E8B8EA59}" destId="{E0D41C2C-73FE-7E44-B7C1-D6E2512A9BF0}" srcOrd="3" destOrd="0" presId="urn:microsoft.com/office/officeart/2005/8/layout/vProcess5"/>
    <dgm:cxn modelId="{234D1296-A459-4DA4-8E30-7F99E146E288}" type="presParOf" srcId="{A964CB55-0082-504C-8F19-7B56E8B8EA59}" destId="{6632F8AA-9DF9-E64D-9F0A-3B34011CB912}" srcOrd="4" destOrd="0" presId="urn:microsoft.com/office/officeart/2005/8/layout/vProcess5"/>
    <dgm:cxn modelId="{69760F47-BA5E-44FE-84BE-7BC0752A0AC9}" type="presParOf" srcId="{A964CB55-0082-504C-8F19-7B56E8B8EA59}" destId="{392C9768-8494-DB4C-8373-C5BF7E21C93A}" srcOrd="5" destOrd="0" presId="urn:microsoft.com/office/officeart/2005/8/layout/vProcess5"/>
    <dgm:cxn modelId="{8D0E790D-9B11-4FE6-8264-AF1269602ADD}" type="presParOf" srcId="{A964CB55-0082-504C-8F19-7B56E8B8EA59}" destId="{76E51E62-AF78-BC49-8C46-56043E20428A}" srcOrd="6" destOrd="0" presId="urn:microsoft.com/office/officeart/2005/8/layout/vProcess5"/>
    <dgm:cxn modelId="{DD4D9165-DBB0-435A-AFD6-9E1B163D61B9}" type="presParOf" srcId="{A964CB55-0082-504C-8F19-7B56E8B8EA59}" destId="{5A9C89FD-0F6C-8C45-8BD3-D71C1DA16FA8}" srcOrd="7" destOrd="0" presId="urn:microsoft.com/office/officeart/2005/8/layout/vProcess5"/>
    <dgm:cxn modelId="{EFC35277-DA31-4019-B9A2-159A95421F69}" type="presParOf" srcId="{A964CB55-0082-504C-8F19-7B56E8B8EA59}" destId="{D0E249E7-345D-8249-9A15-ABE384552FA0}" srcOrd="8" destOrd="0" presId="urn:microsoft.com/office/officeart/2005/8/layout/vProcess5"/>
    <dgm:cxn modelId="{04BD0DB3-1BC1-46A6-B974-0D015243A965}" type="presParOf" srcId="{A964CB55-0082-504C-8F19-7B56E8B8EA59}" destId="{CF041254-8891-2C4A-83DF-0D1BC0ED618A}" srcOrd="9" destOrd="0" presId="urn:microsoft.com/office/officeart/2005/8/layout/vProcess5"/>
    <dgm:cxn modelId="{EF2FCF08-655F-4A97-B5C0-507532A6863C}" type="presParOf" srcId="{A964CB55-0082-504C-8F19-7B56E8B8EA59}" destId="{AA4C1522-3238-B04D-AEE2-32DC52513907}" srcOrd="10" destOrd="0" presId="urn:microsoft.com/office/officeart/2005/8/layout/vProcess5"/>
    <dgm:cxn modelId="{14DFAED3-6896-4716-9F65-3FD5DBE4A468}" type="presParOf" srcId="{A964CB55-0082-504C-8F19-7B56E8B8EA59}" destId="{748D4BA6-8704-B74D-A224-6E530113DABA}"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BC107-9640-8547-88E1-7126030BE9B9}">
      <dsp:nvSpPr>
        <dsp:cNvPr id="0" name=""/>
        <dsp:cNvSpPr/>
      </dsp:nvSpPr>
      <dsp:spPr>
        <a:xfrm>
          <a:off x="0" y="461616"/>
          <a:ext cx="3189449" cy="83537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noProof="0" dirty="0" smtClean="0"/>
            <a:t>R&amp;D, design studies</a:t>
          </a:r>
        </a:p>
        <a:p>
          <a:pPr lvl="0" algn="l" defTabSz="800100">
            <a:lnSpc>
              <a:spcPct val="90000"/>
            </a:lnSpc>
            <a:spcBef>
              <a:spcPct val="0"/>
            </a:spcBef>
            <a:spcAft>
              <a:spcPct val="35000"/>
            </a:spcAft>
          </a:pPr>
          <a:r>
            <a:rPr lang="en-GB" sz="1800" kern="1200" noProof="0" dirty="0" smtClean="0"/>
            <a:t>2001-2008</a:t>
          </a:r>
          <a:endParaRPr lang="en-GB" sz="1800" kern="1200" noProof="0" dirty="0"/>
        </a:p>
      </dsp:txBody>
      <dsp:txXfrm>
        <a:off x="24467" y="486083"/>
        <a:ext cx="2480934" cy="786443"/>
      </dsp:txXfrm>
    </dsp:sp>
    <dsp:sp modelId="{9EDA28E9-6D12-304E-AC41-CB978E82CD44}">
      <dsp:nvSpPr>
        <dsp:cNvPr id="0" name=""/>
        <dsp:cNvSpPr/>
      </dsp:nvSpPr>
      <dsp:spPr>
        <a:xfrm>
          <a:off x="2288536" y="1745474"/>
          <a:ext cx="3425634" cy="835377"/>
        </a:xfrm>
        <a:prstGeom prst="roundRect">
          <a:avLst>
            <a:gd name="adj" fmla="val 10000"/>
          </a:avLst>
        </a:prstGeom>
        <a:solidFill>
          <a:srgbClr val="B03BD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noProof="0" dirty="0" smtClean="0"/>
            <a:t>Preparatory phase (EC-FP7)</a:t>
          </a:r>
        </a:p>
        <a:p>
          <a:pPr lvl="0" algn="l" defTabSz="800100">
            <a:lnSpc>
              <a:spcPct val="90000"/>
            </a:lnSpc>
            <a:spcBef>
              <a:spcPct val="0"/>
            </a:spcBef>
            <a:spcAft>
              <a:spcPct val="35000"/>
            </a:spcAft>
          </a:pPr>
          <a:r>
            <a:rPr lang="en-GB" sz="1800" kern="1200" noProof="0" dirty="0" smtClean="0"/>
            <a:t>2008-2013</a:t>
          </a:r>
          <a:endParaRPr lang="en-GB" sz="1800" kern="1200" noProof="0" dirty="0"/>
        </a:p>
      </dsp:txBody>
      <dsp:txXfrm>
        <a:off x="2313003" y="1769941"/>
        <a:ext cx="2673082" cy="786443"/>
      </dsp:txXfrm>
    </dsp:sp>
    <dsp:sp modelId="{E0D41C2C-73FE-7E44-B7C1-D6E2512A9BF0}">
      <dsp:nvSpPr>
        <dsp:cNvPr id="0" name=""/>
        <dsp:cNvSpPr/>
      </dsp:nvSpPr>
      <dsp:spPr>
        <a:xfrm>
          <a:off x="4148194" y="3004596"/>
          <a:ext cx="2633828" cy="835377"/>
        </a:xfrm>
        <a:prstGeom prst="roundRect">
          <a:avLst>
            <a:gd name="adj" fmla="val 10000"/>
          </a:avLst>
        </a:prstGeom>
        <a:solidFill>
          <a:srgbClr val="660066"/>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smtClean="0"/>
            <a:t>Construction phase</a:t>
          </a:r>
        </a:p>
        <a:p>
          <a:pPr lvl="0" algn="l" defTabSz="800100">
            <a:lnSpc>
              <a:spcPct val="90000"/>
            </a:lnSpc>
            <a:spcBef>
              <a:spcPct val="0"/>
            </a:spcBef>
            <a:spcAft>
              <a:spcPct val="35000"/>
            </a:spcAft>
          </a:pPr>
          <a:r>
            <a:rPr lang="fr-FR" sz="1800" kern="1200" dirty="0" smtClean="0"/>
            <a:t>2011-2016</a:t>
          </a:r>
          <a:endParaRPr lang="fr-FR" sz="1800" kern="1200" dirty="0"/>
        </a:p>
      </dsp:txBody>
      <dsp:txXfrm>
        <a:off x="4172661" y="3029063"/>
        <a:ext cx="2047204" cy="786443"/>
      </dsp:txXfrm>
    </dsp:sp>
    <dsp:sp modelId="{6632F8AA-9DF9-E64D-9F0A-3B34011CB912}">
      <dsp:nvSpPr>
        <dsp:cNvPr id="0" name=""/>
        <dsp:cNvSpPr/>
      </dsp:nvSpPr>
      <dsp:spPr>
        <a:xfrm>
          <a:off x="5475091" y="4178541"/>
          <a:ext cx="2733719" cy="835377"/>
        </a:xfrm>
        <a:prstGeom prst="roundRect">
          <a:avLst>
            <a:gd name="adj" fmla="val 10000"/>
          </a:avLst>
        </a:prstGeom>
        <a:solidFill>
          <a:srgbClr val="80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noProof="0" dirty="0" smtClean="0"/>
            <a:t>Operational phase</a:t>
          </a:r>
        </a:p>
        <a:p>
          <a:pPr lvl="0" algn="l" defTabSz="800100">
            <a:lnSpc>
              <a:spcPct val="90000"/>
            </a:lnSpc>
            <a:spcBef>
              <a:spcPct val="0"/>
            </a:spcBef>
            <a:spcAft>
              <a:spcPct val="35000"/>
            </a:spcAft>
          </a:pPr>
          <a:r>
            <a:rPr lang="en-GB" sz="1800" kern="1200" noProof="0" dirty="0" smtClean="0"/>
            <a:t>2015-…</a:t>
          </a:r>
          <a:endParaRPr lang="en-GB" sz="1800" kern="1200" noProof="0" dirty="0"/>
        </a:p>
      </dsp:txBody>
      <dsp:txXfrm>
        <a:off x="5499558" y="4203008"/>
        <a:ext cx="2123285" cy="786443"/>
      </dsp:txXfrm>
    </dsp:sp>
    <dsp:sp modelId="{392C9768-8494-DB4C-8373-C5BF7E21C93A}">
      <dsp:nvSpPr>
        <dsp:cNvPr id="0" name=""/>
        <dsp:cNvSpPr/>
      </dsp:nvSpPr>
      <dsp:spPr>
        <a:xfrm>
          <a:off x="2748811" y="1328223"/>
          <a:ext cx="592402" cy="385115"/>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fr-FR" sz="1700" kern="1200"/>
        </a:p>
      </dsp:txBody>
      <dsp:txXfrm>
        <a:off x="2882101" y="1328223"/>
        <a:ext cx="325822" cy="289799"/>
      </dsp:txXfrm>
    </dsp:sp>
    <dsp:sp modelId="{76E51E62-AF78-BC49-8C46-56043E20428A}">
      <dsp:nvSpPr>
        <dsp:cNvPr id="0" name=""/>
        <dsp:cNvSpPr/>
      </dsp:nvSpPr>
      <dsp:spPr>
        <a:xfrm>
          <a:off x="5040358" y="2606283"/>
          <a:ext cx="592402" cy="385115"/>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fr-FR" sz="1700" kern="1200"/>
        </a:p>
      </dsp:txBody>
      <dsp:txXfrm>
        <a:off x="5173648" y="2606283"/>
        <a:ext cx="325822" cy="289799"/>
      </dsp:txXfrm>
    </dsp:sp>
    <dsp:sp modelId="{5A9C89FD-0F6C-8C45-8BD3-D71C1DA16FA8}">
      <dsp:nvSpPr>
        <dsp:cNvPr id="0" name=""/>
        <dsp:cNvSpPr/>
      </dsp:nvSpPr>
      <dsp:spPr>
        <a:xfrm>
          <a:off x="5642879" y="3869649"/>
          <a:ext cx="592402" cy="385115"/>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fr-FR" sz="1700" kern="1200"/>
        </a:p>
      </dsp:txBody>
      <dsp:txXfrm>
        <a:off x="5776169" y="3869649"/>
        <a:ext cx="325822" cy="28979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E26D7E-6EA3-4F2D-BE94-EAA87D4EB8CD}" type="datetimeFigureOut">
              <a:rPr lang="de-DE" smtClean="0"/>
              <a:pPr/>
              <a:t>21.05.2014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A562C-CF5F-498A-A34C-F7FA9804374D}" type="slidenum">
              <a:rPr lang="de-DE" smtClean="0"/>
              <a:pPr/>
              <a:t>‹#›</a:t>
            </a:fld>
            <a:endParaRPr lang="de-DE"/>
          </a:p>
        </p:txBody>
      </p:sp>
    </p:spTree>
    <p:extLst>
      <p:ext uri="{BB962C8B-B14F-4D97-AF65-F5344CB8AC3E}">
        <p14:creationId xmlns:p14="http://schemas.microsoft.com/office/powerpoint/2010/main" val="3781151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p:spPr>
      </p:sp>
      <p:sp>
        <p:nvSpPr>
          <p:cNvPr id="49155" name="Rectangle 3"/>
          <p:cNvSpPr>
            <a:spLocks noGrp="1"/>
          </p:cNvSpPr>
          <p:nvPr>
            <p:ph type="body" idx="1"/>
          </p:nvPr>
        </p:nvSpPr>
        <p:spPr bwMode="auto">
          <a:noFill/>
        </p:spPr>
        <p:txBody>
          <a:bodyPr wrap="square" numCol="1" anchor="t" anchorCtr="0" compatLnSpc="1">
            <a:prstTxWarp prst="textNoShape">
              <a:avLst/>
            </a:prstTxWarp>
          </a:bodyPr>
          <a:lstStyle/>
          <a:p>
            <a:endParaRPr lang="en-AU"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p:spPr>
      </p:sp>
      <p:sp>
        <p:nvSpPr>
          <p:cNvPr id="50179" name="Rectangle 3"/>
          <p:cNvSpPr>
            <a:spLocks noGrp="1"/>
          </p:cNvSpPr>
          <p:nvPr>
            <p:ph type="body" idx="1"/>
          </p:nvPr>
        </p:nvSpPr>
        <p:spPr bwMode="auto">
          <a:noFill/>
        </p:spPr>
        <p:txBody>
          <a:bodyPr wrap="square" numCol="1" anchor="t" anchorCtr="0" compatLnSpc="1">
            <a:prstTxWarp prst="textNoShape">
              <a:avLst/>
            </a:prstTxWarp>
          </a:bodyPr>
          <a:lstStyle/>
          <a:p>
            <a:endParaRPr lang="en-AU"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D8A562C-CF5F-498A-A34C-F7FA9804374D}" type="slidenum">
              <a:rPr lang="de-DE" smtClean="0"/>
              <a:pPr/>
              <a:t>10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DD8A562C-CF5F-498A-A34C-F7FA9804374D}" type="slidenum">
              <a:rPr lang="de-DE" smtClean="0"/>
              <a:pPr/>
              <a:t>14</a:t>
            </a:fld>
            <a:endParaRPr lang="de-DE"/>
          </a:p>
        </p:txBody>
      </p:sp>
    </p:spTree>
    <p:extLst>
      <p:ext uri="{BB962C8B-B14F-4D97-AF65-F5344CB8AC3E}">
        <p14:creationId xmlns:p14="http://schemas.microsoft.com/office/powerpoint/2010/main" val="125201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5EBBC54-F605-439C-82D6-32B012EFBF45}" type="slidenum">
              <a:rPr lang="en-US">
                <a:latin typeface="Arial" charset="0"/>
              </a:rPr>
              <a:pPr/>
              <a:t>19</a:t>
            </a:fld>
            <a:endParaRPr lang="en-US">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libri" charset="0"/>
                <a:ea typeface="ＭＳ Ｐゴシック" charset="0"/>
                <a:cs typeface="ＭＳ Ｐゴシック" charset="0"/>
              </a:rPr>
              <a:t>The research themes in</a:t>
            </a:r>
            <a:r>
              <a:rPr lang="en-GB" baseline="0" dirty="0" smtClean="0">
                <a:latin typeface="Calibri" charset="0"/>
                <a:ea typeface="ＭＳ Ｐゴシック" charset="0"/>
                <a:cs typeface="ＭＳ Ｐゴシック" charset="0"/>
              </a:rPr>
              <a:t> environmental sciences, such as global warming, climate change, pollution, freshwater and food supply, deforestation, biodiversity loss, volcanoes and earthquakes - are typically broad and have high societal relevance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Calibri"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Calibri" charset="0"/>
                <a:ea typeface="ＭＳ Ｐゴシック" charset="0"/>
                <a:cs typeface="ＭＳ Ｐゴシック" charset="0"/>
              </a:rPr>
              <a:t>But the same time the environmental grand challenges are complex and coupled and therefore require systemic and highly interdisciplinary approach  </a:t>
            </a:r>
          </a:p>
          <a:p>
            <a:pPr eaLnBrk="1" hangingPunct="1"/>
            <a:endParaRPr lang="en-GB" baseline="0" dirty="0" smtClean="0">
              <a:latin typeface="Calibri" charset="0"/>
              <a:ea typeface="ＭＳ Ｐゴシック" charset="0"/>
              <a:cs typeface="ＭＳ Ｐゴシック" charset="0"/>
            </a:endParaRPr>
          </a:p>
          <a:p>
            <a:pPr eaLnBrk="1" hangingPunct="1"/>
            <a:endParaRPr lang="en-GB" b="0" baseline="0" dirty="0" smtClean="0">
              <a:latin typeface="Calibri" charset="0"/>
              <a:ea typeface="ＭＳ Ｐゴシック" charset="0"/>
              <a:cs typeface="ＭＳ Ｐゴシック" charset="0"/>
            </a:endParaRPr>
          </a:p>
          <a:p>
            <a:pPr eaLnBrk="1" hangingPunct="1"/>
            <a:endParaRPr lang="en-GB" b="0" baseline="0" dirty="0" smtClean="0">
              <a:latin typeface="Calibri" charset="0"/>
              <a:ea typeface="ＭＳ Ｐゴシック" charset="0"/>
              <a:cs typeface="ＭＳ Ｐゴシック" charset="0"/>
            </a:endParaRPr>
          </a:p>
          <a:p>
            <a:pPr eaLnBrk="1" hangingPunct="1"/>
            <a:r>
              <a:rPr lang="en-GB" b="0" baseline="0" dirty="0" smtClean="0">
                <a:latin typeface="Calibri" charset="0"/>
                <a:ea typeface="ＭＳ Ｐゴシック" charset="0"/>
                <a:cs typeface="ＭＳ Ｐゴシック" charset="0"/>
              </a:rPr>
              <a:t>(We may ask that are the current research structures sufficient the support novel </a:t>
            </a:r>
            <a:r>
              <a:rPr lang="en-GB" b="0" baseline="0" dirty="0" err="1" smtClean="0">
                <a:latin typeface="Calibri" charset="0"/>
                <a:ea typeface="ＭＳ Ｐゴシック" charset="0"/>
                <a:cs typeface="ＭＳ Ｐゴシック" charset="0"/>
              </a:rPr>
              <a:t>enviromental</a:t>
            </a:r>
            <a:r>
              <a:rPr lang="en-GB" b="0" baseline="0" dirty="0" smtClean="0">
                <a:latin typeface="Calibri" charset="0"/>
                <a:ea typeface="ＭＳ Ｐゴシック" charset="0"/>
                <a:cs typeface="ＭＳ Ｐゴシック" charset="0"/>
              </a:rPr>
              <a:t> research and enhancing our capacity to meet the global environmental challenges?) </a:t>
            </a:r>
          </a:p>
          <a:p>
            <a:pPr eaLnBrk="1" hangingPunct="1"/>
            <a:endParaRPr lang="en-GB" baseline="0" dirty="0" smtClean="0">
              <a:latin typeface="Calibri" charset="0"/>
              <a:ea typeface="ＭＳ Ｐゴシック" charset="0"/>
              <a:cs typeface="ＭＳ Ｐゴシック" charset="0"/>
            </a:endParaRPr>
          </a:p>
          <a:p>
            <a:pPr eaLnBrk="1" hangingPunct="1"/>
            <a:endParaRPr lang="fi-FI"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51D25DD-E63C-4C9C-B3A7-8C73392A29D7}" type="slidenum">
              <a:rPr lang="en-US">
                <a:latin typeface="Arial" charset="0"/>
              </a:rPr>
              <a:pPr/>
              <a:t>20</a:t>
            </a:fld>
            <a:endParaRPr lang="en-US">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noProof="0"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pPr>
              <a:defRPr/>
            </a:pPr>
            <a:fld id="{484F16D6-CFEB-4932-A0C0-DCF6486B29C0}" type="slidenum">
              <a:rPr lang="de-DE" smtClean="0"/>
              <a:pPr>
                <a:defRPr/>
              </a:pPr>
              <a:t>21</a:t>
            </a:fld>
            <a:endParaRPr lang="de-DE"/>
          </a:p>
        </p:txBody>
      </p:sp>
    </p:spTree>
    <p:extLst>
      <p:ext uri="{BB962C8B-B14F-4D97-AF65-F5344CB8AC3E}">
        <p14:creationId xmlns:p14="http://schemas.microsoft.com/office/powerpoint/2010/main" val="375659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observations are stored as </a:t>
            </a:r>
            <a:r>
              <a:rPr lang="en-US" b="1" dirty="0" smtClean="0"/>
              <a:t>contextual data (</a:t>
            </a:r>
            <a:r>
              <a:rPr lang="en-US" b="1" dirty="0" err="1" smtClean="0"/>
              <a:t>data+metadata</a:t>
            </a:r>
            <a:r>
              <a:rPr lang="en-US" b="1" dirty="0" smtClean="0"/>
              <a:t>) </a:t>
            </a:r>
            <a:r>
              <a:rPr lang="en-US" dirty="0" smtClean="0"/>
              <a:t>in a permanent storage facility (CSC)</a:t>
            </a:r>
          </a:p>
          <a:p>
            <a:r>
              <a:rPr lang="en-US" b="1" dirty="0" smtClean="0"/>
              <a:t>Available</a:t>
            </a:r>
            <a:r>
              <a:rPr lang="en-US" dirty="0" smtClean="0"/>
              <a:t> and </a:t>
            </a:r>
            <a:r>
              <a:rPr lang="en-US" b="1" dirty="0" smtClean="0"/>
              <a:t>discoverable</a:t>
            </a:r>
            <a:r>
              <a:rPr lang="en-US" dirty="0" smtClean="0"/>
              <a:t> via user interface</a:t>
            </a:r>
          </a:p>
          <a:p>
            <a:r>
              <a:rPr lang="en-US" dirty="0" smtClean="0"/>
              <a:t>Submission to international networks</a:t>
            </a:r>
          </a:p>
          <a:p>
            <a:endParaRPr lang="en-US" dirty="0"/>
          </a:p>
        </p:txBody>
      </p:sp>
      <p:sp>
        <p:nvSpPr>
          <p:cNvPr id="4" name="Slide Number Placeholder 3"/>
          <p:cNvSpPr>
            <a:spLocks noGrp="1"/>
          </p:cNvSpPr>
          <p:nvPr>
            <p:ph type="sldNum" sz="quarter" idx="10"/>
          </p:nvPr>
        </p:nvSpPr>
        <p:spPr/>
        <p:txBody>
          <a:bodyPr/>
          <a:lstStyle/>
          <a:p>
            <a:fld id="{E96BE21C-91CE-44A8-BAF1-9E29BAF38181}" type="slidenum">
              <a:rPr lang="en-US" smtClean="0"/>
              <a:t>23</a:t>
            </a:fld>
            <a:endParaRPr lang="en-US"/>
          </a:p>
        </p:txBody>
      </p:sp>
    </p:spTree>
    <p:extLst>
      <p:ext uri="{BB962C8B-B14F-4D97-AF65-F5344CB8AC3E}">
        <p14:creationId xmlns:p14="http://schemas.microsoft.com/office/powerpoint/2010/main" val="712712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userDrawn="1"/>
        </p:nvSpPr>
        <p:spPr>
          <a:xfrm>
            <a:off x="360000" y="3456000"/>
            <a:ext cx="8424000" cy="340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360000" y="6156000"/>
            <a:ext cx="2808000" cy="70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a:off x="3168000" y="6156000"/>
            <a:ext cx="2808000" cy="70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Bildplatzhalter 14"/>
          <p:cNvSpPr>
            <a:spLocks noGrp="1"/>
          </p:cNvSpPr>
          <p:nvPr userDrawn="1">
            <p:ph type="pic" sz="quarter" idx="13"/>
          </p:nvPr>
        </p:nvSpPr>
        <p:spPr>
          <a:xfrm>
            <a:off x="3168000" y="3456000"/>
            <a:ext cx="5616575" cy="2700000"/>
          </a:xfrm>
        </p:spPr>
        <p:txBody>
          <a:bodyPr/>
          <a:lstStyle/>
          <a:p>
            <a:endParaRPr lang="de-DE" dirty="0"/>
          </a:p>
        </p:txBody>
      </p:sp>
      <p:sp>
        <p:nvSpPr>
          <p:cNvPr id="6" name="Textplatzhalter 5"/>
          <p:cNvSpPr>
            <a:spLocks noGrp="1"/>
          </p:cNvSpPr>
          <p:nvPr>
            <p:ph type="body" sz="quarter" idx="15" hasCustomPrompt="1"/>
          </p:nvPr>
        </p:nvSpPr>
        <p:spPr>
          <a:xfrm>
            <a:off x="529200" y="2160000"/>
            <a:ext cx="8243888" cy="532800"/>
          </a:xfrm>
        </p:spPr>
        <p:txBody>
          <a:bodyPr/>
          <a:lstStyle>
            <a:lvl1pPr>
              <a:lnSpc>
                <a:spcPts val="3500"/>
              </a:lnSpc>
              <a:spcAft>
                <a:spcPts val="0"/>
              </a:spcAft>
              <a:defRPr sz="3400"/>
            </a:lvl1pPr>
          </a:lstStyle>
          <a:p>
            <a:pPr lvl="0"/>
            <a:r>
              <a:rPr lang="de-DE" dirty="0" smtClean="0"/>
              <a:t>Titel </a:t>
            </a:r>
            <a:r>
              <a:rPr lang="de-DE" dirty="0" err="1" smtClean="0"/>
              <a:t>Subline</a:t>
            </a:r>
            <a:r>
              <a:rPr lang="de-DE" dirty="0" smtClean="0"/>
              <a:t> </a:t>
            </a:r>
            <a:r>
              <a:rPr lang="de-DE" dirty="0" err="1" smtClean="0"/>
              <a:t>Powerpoint</a:t>
            </a:r>
            <a:endParaRPr lang="de-DE" dirty="0"/>
          </a:p>
        </p:txBody>
      </p:sp>
      <p:sp>
        <p:nvSpPr>
          <p:cNvPr id="9" name="Textplatzhalter 8"/>
          <p:cNvSpPr>
            <a:spLocks noGrp="1"/>
          </p:cNvSpPr>
          <p:nvPr>
            <p:ph type="body" sz="quarter" idx="16" hasCustomPrompt="1"/>
          </p:nvPr>
        </p:nvSpPr>
        <p:spPr>
          <a:xfrm>
            <a:off x="539750" y="2726952"/>
            <a:ext cx="8244000" cy="270000"/>
          </a:xfrm>
        </p:spPr>
        <p:txBody>
          <a:bodyPr/>
          <a:lstStyle>
            <a:lvl1pPr>
              <a:lnSpc>
                <a:spcPts val="1900"/>
              </a:lnSpc>
              <a:spcAft>
                <a:spcPts val="0"/>
              </a:spcAft>
              <a:defRPr sz="1600" b="1">
                <a:solidFill>
                  <a:schemeClr val="tx1">
                    <a:lumMod val="50000"/>
                    <a:lumOff val="50000"/>
                  </a:schemeClr>
                </a:solidFill>
              </a:defRPr>
            </a:lvl1pPr>
          </a:lstStyle>
          <a:p>
            <a:pPr lvl="0"/>
            <a:r>
              <a:rPr lang="de-DE" dirty="0" smtClean="0"/>
              <a:t>Vorname Nachname</a:t>
            </a:r>
            <a:endParaRPr lang="de-DE" dirty="0"/>
          </a:p>
        </p:txBody>
      </p:sp>
      <p:sp>
        <p:nvSpPr>
          <p:cNvPr id="17" name="Textplatzhalter 16"/>
          <p:cNvSpPr>
            <a:spLocks noGrp="1"/>
          </p:cNvSpPr>
          <p:nvPr>
            <p:ph type="body" sz="quarter" idx="18" hasCustomPrompt="1"/>
          </p:nvPr>
        </p:nvSpPr>
        <p:spPr>
          <a:xfrm>
            <a:off x="540000" y="6156000"/>
            <a:ext cx="2448000" cy="702000"/>
          </a:xfrm>
        </p:spPr>
        <p:txBody>
          <a:bodyPr anchor="ctr" anchorCtr="0"/>
          <a:lstStyle>
            <a:lvl1pPr>
              <a:lnSpc>
                <a:spcPts val="1700"/>
              </a:lnSpc>
              <a:spcAft>
                <a:spcPts val="0"/>
              </a:spcAft>
              <a:defRPr sz="1400" b="1" baseline="0">
                <a:solidFill>
                  <a:schemeClr val="bg1"/>
                </a:solidFill>
              </a:defRPr>
            </a:lvl1pPr>
          </a:lstStyle>
          <a:p>
            <a:pPr lvl="0"/>
            <a:r>
              <a:rPr lang="de-DE" dirty="0" smtClean="0"/>
              <a:t>Bordeaux, 25. March 2014</a:t>
            </a:r>
          </a:p>
        </p:txBody>
      </p:sp>
      <p:sp>
        <p:nvSpPr>
          <p:cNvPr id="18" name="Titel 17"/>
          <p:cNvSpPr>
            <a:spLocks noGrp="1"/>
          </p:cNvSpPr>
          <p:nvPr>
            <p:ph type="title" hasCustomPrompt="1"/>
          </p:nvPr>
        </p:nvSpPr>
        <p:spPr>
          <a:xfrm>
            <a:off x="529200" y="1627200"/>
            <a:ext cx="8244000" cy="532800"/>
          </a:xfrm>
        </p:spPr>
        <p:txBody>
          <a:bodyPr/>
          <a:lstStyle>
            <a:lvl1pPr>
              <a:defRPr sz="3400">
                <a:solidFill>
                  <a:schemeClr val="tx2"/>
                </a:solidFill>
              </a:defRPr>
            </a:lvl1pPr>
          </a:lstStyle>
          <a:p>
            <a:r>
              <a:rPr lang="de-DE" dirty="0" smtClean="0"/>
              <a:t>Titel Headline</a:t>
            </a:r>
            <a:endParaRPr lang="de-DE" dirty="0"/>
          </a:p>
        </p:txBody>
      </p:sp>
      <p:pic>
        <p:nvPicPr>
          <p:cNvPr id="16" name="Picture 1"/>
          <p:cNvPicPr>
            <a:picLocks noChangeAspect="1" noChangeArrowheads="1"/>
          </p:cNvPicPr>
          <p:nvPr userDrawn="1"/>
        </p:nvPicPr>
        <p:blipFill>
          <a:blip r:embed="rId2" cstate="print"/>
          <a:srcRect/>
          <a:stretch>
            <a:fillRect/>
          </a:stretch>
        </p:blipFill>
        <p:spPr bwMode="auto">
          <a:xfrm>
            <a:off x="6817392" y="6158647"/>
            <a:ext cx="3227216" cy="859510"/>
          </a:xfrm>
          <a:prstGeom prst="rect">
            <a:avLst/>
          </a:prstGeom>
          <a:noFill/>
          <a:ln w="9525">
            <a:noFill/>
            <a:round/>
            <a:headEnd/>
            <a:tailEnd/>
          </a:ln>
          <a:effectLst/>
        </p:spPr>
      </p:pic>
      <p:sp>
        <p:nvSpPr>
          <p:cNvPr id="4" name="Rechteck 3"/>
          <p:cNvSpPr/>
          <p:nvPr userDrawn="1"/>
        </p:nvSpPr>
        <p:spPr>
          <a:xfrm>
            <a:off x="3168000" y="6170514"/>
            <a:ext cx="3712811" cy="862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grün)">
    <p:spTree>
      <p:nvGrpSpPr>
        <p:cNvPr id="1" name=""/>
        <p:cNvGrpSpPr/>
        <p:nvPr/>
      </p:nvGrpSpPr>
      <p:grpSpPr>
        <a:xfrm>
          <a:off x="0" y="0"/>
          <a:ext cx="0" cy="0"/>
          <a:chOff x="0" y="0"/>
          <a:chExt cx="0" cy="0"/>
        </a:xfrm>
      </p:grpSpPr>
      <p:sp>
        <p:nvSpPr>
          <p:cNvPr id="4" name="Rechteck 3"/>
          <p:cNvSpPr/>
          <p:nvPr userDrawn="1"/>
        </p:nvSpPr>
        <p:spPr>
          <a:xfrm>
            <a:off x="0" y="0"/>
            <a:ext cx="9144000" cy="11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10" name="Textplatzhalter 9"/>
          <p:cNvSpPr>
            <a:spLocks noGrp="1"/>
          </p:cNvSpPr>
          <p:nvPr>
            <p:ph type="body" sz="quarter" idx="11"/>
          </p:nvPr>
        </p:nvSpPr>
        <p:spPr>
          <a:xfrm>
            <a:off x="36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Datumsplatzhalter 8"/>
          <p:cNvSpPr>
            <a:spLocks noGrp="1"/>
          </p:cNvSpPr>
          <p:nvPr>
            <p:ph type="dt" sz="half" idx="12"/>
          </p:nvPr>
        </p:nvSpPr>
        <p:spPr/>
        <p:txBody>
          <a:bodyPr/>
          <a:lstStyle/>
          <a:p>
            <a:r>
              <a:rPr lang="de-DE" dirty="0" smtClean="0"/>
              <a:t>April 2013</a:t>
            </a:r>
            <a:endParaRPr lang="de-DE" dirty="0"/>
          </a:p>
        </p:txBody>
      </p:sp>
      <p:sp>
        <p:nvSpPr>
          <p:cNvPr id="11" name="Fußzeilenplatzhalter 10"/>
          <p:cNvSpPr>
            <a:spLocks noGrp="1"/>
          </p:cNvSpPr>
          <p:nvPr>
            <p:ph type="ftr" sz="quarter" idx="13"/>
          </p:nvPr>
        </p:nvSpPr>
        <p:spPr/>
        <p:txBody>
          <a:bodyPr/>
          <a:lstStyle/>
          <a:p>
            <a:r>
              <a:rPr lang="de-DE" dirty="0" smtClean="0"/>
              <a:t>Präsentation des </a:t>
            </a:r>
            <a:r>
              <a:rPr lang="de-DE" dirty="0" err="1" smtClean="0"/>
              <a:t>Thünen</a:t>
            </a:r>
            <a:r>
              <a:rPr lang="de-DE" dirty="0" smtClean="0"/>
              <a:t>-Instituts</a:t>
            </a:r>
            <a:endParaRPr lang="de-DE" dirty="0"/>
          </a:p>
        </p:txBody>
      </p:sp>
      <p:sp>
        <p:nvSpPr>
          <p:cNvPr id="3" name="Foliennummernplatzhalter 2"/>
          <p:cNvSpPr>
            <a:spLocks noGrp="1"/>
          </p:cNvSpPr>
          <p:nvPr>
            <p:ph type="sldNum" sz="quarter" idx="14"/>
          </p:nvPr>
        </p:nvSpPr>
        <p:spPr/>
        <p:txBody>
          <a:bodyPr/>
          <a:lstStyle/>
          <a:p>
            <a:r>
              <a:rPr lang="de-DE" smtClean="0"/>
              <a:t>Seite </a:t>
            </a:r>
            <a:fld id="{F3B6E0BC-0F61-478D-BA3E-A8842250F2DE}" type="slidenum">
              <a:rPr lang="de-DE" smtClean="0"/>
              <a:pPr/>
              <a:t>‹#›</a:t>
            </a:fld>
            <a:endParaRPr lang="de-DE" dirty="0"/>
          </a:p>
        </p:txBody>
      </p:sp>
    </p:spTree>
    <p:extLst>
      <p:ext uri="{BB962C8B-B14F-4D97-AF65-F5344CB8AC3E}">
        <p14:creationId xmlns:p14="http://schemas.microsoft.com/office/powerpoint/2010/main" val="24792149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horizontal (grün)">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9" name="Bildplatzhalter 8"/>
          <p:cNvSpPr>
            <a:spLocks noGrp="1"/>
          </p:cNvSpPr>
          <p:nvPr>
            <p:ph type="pic" sz="quarter" idx="11"/>
          </p:nvPr>
        </p:nvSpPr>
        <p:spPr>
          <a:xfrm>
            <a:off x="360000" y="1512000"/>
            <a:ext cx="4104000" cy="2678400"/>
          </a:xfrm>
        </p:spPr>
        <p:txBody>
          <a:bodyPr/>
          <a:lstStyle/>
          <a:p>
            <a:endParaRPr lang="de-DE"/>
          </a:p>
        </p:txBody>
      </p:sp>
      <p:sp>
        <p:nvSpPr>
          <p:cNvPr id="11" name="Textplatzhalter 10"/>
          <p:cNvSpPr>
            <a:spLocks noGrp="1"/>
          </p:cNvSpPr>
          <p:nvPr>
            <p:ph type="body" sz="quarter" idx="12"/>
          </p:nvPr>
        </p:nvSpPr>
        <p:spPr>
          <a:xfrm>
            <a:off x="4680000" y="1440000"/>
            <a:ext cx="4104000" cy="44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Datumsplatzhalter 7"/>
          <p:cNvSpPr>
            <a:spLocks noGrp="1"/>
          </p:cNvSpPr>
          <p:nvPr>
            <p:ph type="dt" sz="half" idx="13"/>
          </p:nvPr>
        </p:nvSpPr>
        <p:spPr/>
        <p:txBody>
          <a:bodyPr/>
          <a:lstStyle/>
          <a:p>
            <a:r>
              <a:rPr lang="de-DE" dirty="0" smtClean="0"/>
              <a:t>April 2013</a:t>
            </a:r>
            <a:endParaRPr lang="de-DE" dirty="0"/>
          </a:p>
        </p:txBody>
      </p:sp>
      <p:sp>
        <p:nvSpPr>
          <p:cNvPr id="10" name="Fußzeilenplatzhalter 9"/>
          <p:cNvSpPr>
            <a:spLocks noGrp="1"/>
          </p:cNvSpPr>
          <p:nvPr>
            <p:ph type="ftr" sz="quarter" idx="14"/>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3" name="Textplatzhalter 9"/>
          <p:cNvSpPr>
            <a:spLocks noGrp="1"/>
          </p:cNvSpPr>
          <p:nvPr>
            <p:ph type="body" sz="quarter" idx="15" hasCustomPrompt="1"/>
          </p:nvPr>
        </p:nvSpPr>
        <p:spPr>
          <a:xfrm>
            <a:off x="360000" y="4370400"/>
            <a:ext cx="4104000" cy="218008"/>
          </a:xfrm>
        </p:spPr>
        <p:txBody>
          <a:bodyPr>
            <a:sp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6"/>
          </p:nvPr>
        </p:nvSpPr>
        <p:spPr/>
        <p:txBody>
          <a:bodyPr/>
          <a:lstStyle/>
          <a:p>
            <a:r>
              <a:rPr lang="de-DE" smtClean="0"/>
              <a:t>Seite </a:t>
            </a:r>
            <a:fld id="{F3B6E0BC-0F61-478D-BA3E-A8842250F2DE}" type="slidenum">
              <a:rPr lang="de-DE" smtClean="0"/>
              <a:pPr/>
              <a:t>‹#›</a:t>
            </a:fld>
            <a:endParaRPr lang="de-DE" dirty="0"/>
          </a:p>
        </p:txBody>
      </p:sp>
    </p:spTree>
    <p:extLst>
      <p:ext uri="{BB962C8B-B14F-4D97-AF65-F5344CB8AC3E}">
        <p14:creationId xmlns:p14="http://schemas.microsoft.com/office/powerpoint/2010/main" val="25551082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vertikal (grün)">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360000" y="162000"/>
            <a:ext cx="8424000" cy="486000"/>
          </a:xfrm>
        </p:spPr>
        <p:txBody>
          <a:bodyPr/>
          <a:lstStyle>
            <a:lvl1pPr>
              <a:defRPr sz="2600" baseline="0"/>
            </a:lvl1pPr>
          </a:lstStyle>
          <a:p>
            <a:r>
              <a:rPr lang="de-DE" dirty="0" smtClean="0"/>
              <a:t>Nachhaltig oder überfischt?</a:t>
            </a:r>
            <a:endParaRPr lang="de-DE" dirty="0"/>
          </a:p>
        </p:txBody>
      </p:sp>
      <p:sp>
        <p:nvSpPr>
          <p:cNvPr id="10" name="Textplatzhalter 9"/>
          <p:cNvSpPr>
            <a:spLocks noGrp="1"/>
          </p:cNvSpPr>
          <p:nvPr>
            <p:ph type="body" sz="quarter" idx="11" hasCustomPrompt="1"/>
          </p:nvPr>
        </p:nvSpPr>
        <p:spPr>
          <a:xfrm>
            <a:off x="360000" y="522000"/>
            <a:ext cx="8424862" cy="486000"/>
          </a:xfrm>
        </p:spPr>
        <p:txBody>
          <a:bodyPr anchor="b" anchorCtr="0"/>
          <a:lstStyle>
            <a:lvl1pPr>
              <a:lnSpc>
                <a:spcPts val="3500"/>
              </a:lnSpc>
              <a:spcAft>
                <a:spcPts val="0"/>
              </a:spcAft>
              <a:defRPr sz="2600">
                <a:solidFill>
                  <a:schemeClr val="bg1"/>
                </a:solidFill>
              </a:defRPr>
            </a:lvl1pPr>
          </a:lstStyle>
          <a:p>
            <a:pPr lvl="0"/>
            <a:r>
              <a:rPr lang="de-DE" dirty="0" smtClean="0"/>
              <a:t>Hier steht die zweite Zeile der Headline</a:t>
            </a:r>
            <a:endParaRPr lang="de-DE" dirty="0"/>
          </a:p>
        </p:txBody>
      </p:sp>
      <p:sp>
        <p:nvSpPr>
          <p:cNvPr id="12" name="Textplatzhalter 11"/>
          <p:cNvSpPr>
            <a:spLocks noGrp="1"/>
          </p:cNvSpPr>
          <p:nvPr>
            <p:ph type="body" sz="quarter" idx="12"/>
          </p:nvPr>
        </p:nvSpPr>
        <p:spPr>
          <a:xfrm>
            <a:off x="324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Bildplatzhalter 13"/>
          <p:cNvSpPr>
            <a:spLocks noGrp="1"/>
          </p:cNvSpPr>
          <p:nvPr>
            <p:ph type="pic" sz="quarter" idx="13"/>
          </p:nvPr>
        </p:nvSpPr>
        <p:spPr>
          <a:xfrm>
            <a:off x="360000" y="1512000"/>
            <a:ext cx="2667600" cy="3690000"/>
          </a:xfrm>
        </p:spPr>
        <p:txBody>
          <a:bodyPr/>
          <a:lstStyle/>
          <a:p>
            <a:endParaRPr lang="de-DE"/>
          </a:p>
        </p:txBody>
      </p:sp>
      <p:sp>
        <p:nvSpPr>
          <p:cNvPr id="9" name="Datumsplatzhalter 8"/>
          <p:cNvSpPr>
            <a:spLocks noGrp="1"/>
          </p:cNvSpPr>
          <p:nvPr>
            <p:ph type="dt" sz="half" idx="14"/>
          </p:nvPr>
        </p:nvSpPr>
        <p:spPr/>
        <p:txBody>
          <a:bodyPr/>
          <a:lstStyle/>
          <a:p>
            <a:r>
              <a:rPr lang="de-DE" dirty="0" smtClean="0"/>
              <a:t>April 2013</a:t>
            </a:r>
            <a:endParaRPr lang="de-DE" dirty="0"/>
          </a:p>
        </p:txBody>
      </p:sp>
      <p:sp>
        <p:nvSpPr>
          <p:cNvPr id="11" name="Fußzeilenplatzhalter 10"/>
          <p:cNvSpPr>
            <a:spLocks noGrp="1"/>
          </p:cNvSpPr>
          <p:nvPr>
            <p:ph type="ftr" sz="quarter" idx="15"/>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5" name="Textplatzhalter 9"/>
          <p:cNvSpPr>
            <a:spLocks noGrp="1"/>
          </p:cNvSpPr>
          <p:nvPr>
            <p:ph type="body" sz="quarter" idx="16" hasCustomPrompt="1"/>
          </p:nvPr>
        </p:nvSpPr>
        <p:spPr>
          <a:xfrm>
            <a:off x="360000" y="5382000"/>
            <a:ext cx="2667600" cy="720000"/>
          </a:xfrm>
        </p:spPr>
        <p:txBody>
          <a:bodyPr>
            <a:no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7"/>
          </p:nvPr>
        </p:nvSpPr>
        <p:spPr/>
        <p:txBody>
          <a:bodyPr/>
          <a:lstStyle/>
          <a:p>
            <a:r>
              <a:rPr lang="de-DE" smtClean="0"/>
              <a:t>Seite </a:t>
            </a:r>
            <a:fld id="{F3B6E0BC-0F61-478D-BA3E-A8842250F2DE}" type="slidenum">
              <a:rPr lang="de-DE" smtClean="0"/>
              <a:pPr/>
              <a:t>‹#›</a:t>
            </a:fld>
            <a:endParaRPr lang="de-DE" dirty="0"/>
          </a:p>
        </p:txBody>
      </p:sp>
    </p:spTree>
    <p:extLst>
      <p:ext uri="{BB962C8B-B14F-4D97-AF65-F5344CB8AC3E}">
        <p14:creationId xmlns:p14="http://schemas.microsoft.com/office/powerpoint/2010/main" val="21347539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folie (blaugrün)">
    <p:bg>
      <p:bgPr>
        <a:solidFill>
          <a:schemeClr val="accent4"/>
        </a:solidFill>
        <a:effectLst/>
      </p:bgPr>
    </p:bg>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5"/>
          <p:cNvSpPr>
            <a:spLocks noGrp="1"/>
          </p:cNvSpPr>
          <p:nvPr>
            <p:ph type="body" sz="quarter" idx="15" hasCustomPrompt="1"/>
          </p:nvPr>
        </p:nvSpPr>
        <p:spPr>
          <a:xfrm>
            <a:off x="529200" y="2160000"/>
            <a:ext cx="8243888" cy="532800"/>
          </a:xfrm>
        </p:spPr>
        <p:txBody>
          <a:bodyPr/>
          <a:lstStyle>
            <a:lvl1pPr>
              <a:lnSpc>
                <a:spcPts val="3500"/>
              </a:lnSpc>
              <a:spcAft>
                <a:spcPts val="0"/>
              </a:spcAft>
              <a:defRPr sz="3400" baseline="0">
                <a:solidFill>
                  <a:schemeClr val="bg1"/>
                </a:solidFill>
              </a:defRPr>
            </a:lvl1pPr>
          </a:lstStyle>
          <a:p>
            <a:pPr lvl="0"/>
            <a:r>
              <a:rPr lang="de-DE" dirty="0" smtClean="0"/>
              <a:t>Hier steht eine Headline</a:t>
            </a:r>
            <a:endParaRPr lang="de-DE" dirty="0"/>
          </a:p>
        </p:txBody>
      </p:sp>
      <p:sp>
        <p:nvSpPr>
          <p:cNvPr id="6" name="Textplatzhalter 8"/>
          <p:cNvSpPr>
            <a:spLocks noGrp="1"/>
          </p:cNvSpPr>
          <p:nvPr>
            <p:ph type="body" sz="quarter" idx="16" hasCustomPrompt="1"/>
          </p:nvPr>
        </p:nvSpPr>
        <p:spPr>
          <a:xfrm>
            <a:off x="539750" y="2726952"/>
            <a:ext cx="8244000" cy="270000"/>
          </a:xfrm>
        </p:spPr>
        <p:txBody>
          <a:bodyPr/>
          <a:lstStyle>
            <a:lvl1pPr>
              <a:lnSpc>
                <a:spcPts val="1900"/>
              </a:lnSpc>
              <a:spcAft>
                <a:spcPts val="0"/>
              </a:spcAft>
              <a:defRPr sz="1600" b="1">
                <a:solidFill>
                  <a:schemeClr val="bg1"/>
                </a:solidFill>
              </a:defRPr>
            </a:lvl1pPr>
          </a:lstStyle>
          <a:p>
            <a:pPr lvl="0"/>
            <a:r>
              <a:rPr lang="de-DE" dirty="0" smtClean="0"/>
              <a:t>Vorname Nachname</a:t>
            </a:r>
            <a:endParaRPr lang="de-DE" dirty="0"/>
          </a:p>
        </p:txBody>
      </p:sp>
      <p:sp>
        <p:nvSpPr>
          <p:cNvPr id="14" name="Rechteck 13"/>
          <p:cNvSpPr/>
          <p:nvPr userDrawn="1"/>
        </p:nvSpPr>
        <p:spPr>
          <a:xfrm>
            <a:off x="360000" y="3456000"/>
            <a:ext cx="8424000" cy="340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userDrawn="1"/>
        </p:nvSpPr>
        <p:spPr>
          <a:xfrm>
            <a:off x="360000" y="6156000"/>
            <a:ext cx="2808000" cy="70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userDrawn="1"/>
        </p:nvSpPr>
        <p:spPr>
          <a:xfrm>
            <a:off x="3168000" y="6156000"/>
            <a:ext cx="2808000" cy="70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userDrawn="1"/>
        </p:nvSpPr>
        <p:spPr>
          <a:xfrm>
            <a:off x="5976000" y="6156000"/>
            <a:ext cx="2808000" cy="70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8" hasCustomPrompt="1"/>
          </p:nvPr>
        </p:nvSpPr>
        <p:spPr>
          <a:xfrm>
            <a:off x="540000" y="6156000"/>
            <a:ext cx="2448000" cy="702000"/>
          </a:xfrm>
        </p:spPr>
        <p:txBody>
          <a:bodyPr anchor="ctr" anchorCtr="0"/>
          <a:lstStyle>
            <a:lvl1pPr>
              <a:lnSpc>
                <a:spcPts val="1700"/>
              </a:lnSpc>
              <a:spcAft>
                <a:spcPts val="0"/>
              </a:spcAft>
              <a:defRPr sz="1400" b="1" baseline="0">
                <a:solidFill>
                  <a:schemeClr val="bg1"/>
                </a:solidFill>
              </a:defRPr>
            </a:lvl1pPr>
          </a:lstStyle>
          <a:p>
            <a:pPr lvl="0"/>
            <a:r>
              <a:rPr lang="de-DE" dirty="0" smtClean="0"/>
              <a:t>Braunschweig,</a:t>
            </a:r>
            <a:br>
              <a:rPr lang="de-DE" dirty="0" smtClean="0"/>
            </a:br>
            <a:r>
              <a:rPr lang="de-DE" dirty="0" smtClean="0"/>
              <a:t>den XX.XX.2012</a:t>
            </a:r>
          </a:p>
        </p:txBody>
      </p:sp>
      <p:sp>
        <p:nvSpPr>
          <p:cNvPr id="18" name="Bildplatzhalter 14"/>
          <p:cNvSpPr>
            <a:spLocks noGrp="1"/>
          </p:cNvSpPr>
          <p:nvPr>
            <p:ph type="pic" sz="quarter" idx="13"/>
          </p:nvPr>
        </p:nvSpPr>
        <p:spPr>
          <a:xfrm>
            <a:off x="360000" y="3456000"/>
            <a:ext cx="5616575" cy="2700000"/>
          </a:xfrm>
        </p:spPr>
        <p:txBody>
          <a:bodyPr/>
          <a:lstStyle/>
          <a:p>
            <a:endParaRPr lang="de-DE" dirty="0"/>
          </a:p>
        </p:txBody>
      </p:sp>
      <p:sp>
        <p:nvSpPr>
          <p:cNvPr id="19" name="Titel 18"/>
          <p:cNvSpPr>
            <a:spLocks noGrp="1"/>
          </p:cNvSpPr>
          <p:nvPr>
            <p:ph type="title" hasCustomPrompt="1"/>
          </p:nvPr>
        </p:nvSpPr>
        <p:spPr>
          <a:xfrm>
            <a:off x="529200" y="1627200"/>
            <a:ext cx="8244000" cy="532800"/>
          </a:xfrm>
        </p:spPr>
        <p:txBody>
          <a:bodyPr/>
          <a:lstStyle>
            <a:lvl1pPr>
              <a:defRPr sz="3400"/>
            </a:lvl1pPr>
          </a:lstStyle>
          <a:p>
            <a:r>
              <a:rPr lang="de-DE" dirty="0" smtClean="0"/>
              <a:t>Kapitel 3 (blaugrün)</a:t>
            </a:r>
            <a:endParaRPr lang="de-DE" dirty="0"/>
          </a:p>
        </p:txBody>
      </p:sp>
      <p:sp>
        <p:nvSpPr>
          <p:cNvPr id="3" name="Textplatzhalter 2"/>
          <p:cNvSpPr>
            <a:spLocks noGrp="1"/>
          </p:cNvSpPr>
          <p:nvPr>
            <p:ph type="body" sz="quarter" idx="19" hasCustomPrompt="1"/>
          </p:nvPr>
        </p:nvSpPr>
        <p:spPr>
          <a:xfrm>
            <a:off x="540000" y="2966400"/>
            <a:ext cx="8244000" cy="270000"/>
          </a:xfrm>
        </p:spPr>
        <p:txBody>
          <a:bodyPr/>
          <a:lstStyle>
            <a:lvl1pPr>
              <a:lnSpc>
                <a:spcPts val="1900"/>
              </a:lnSpc>
              <a:spcAft>
                <a:spcPts val="0"/>
              </a:spcAft>
              <a:defRPr sz="1600" baseline="0">
                <a:solidFill>
                  <a:schemeClr val="bg1"/>
                </a:solidFill>
                <a:latin typeface="+mj-lt"/>
                <a:cs typeface="Calibri"/>
              </a:defRPr>
            </a:lvl1pPr>
          </a:lstStyle>
          <a:p>
            <a:pPr lvl="0"/>
            <a:r>
              <a:rPr lang="de-DE" dirty="0" err="1" smtClean="0"/>
              <a:t>Thünen</a:t>
            </a:r>
            <a:r>
              <a:rPr lang="de-DE" dirty="0" smtClean="0"/>
              <a:t>-Institut für XXX</a:t>
            </a:r>
            <a:endParaRPr lang="de-DE" dirty="0"/>
          </a:p>
        </p:txBody>
      </p:sp>
    </p:spTree>
    <p:extLst>
      <p:ext uri="{BB962C8B-B14F-4D97-AF65-F5344CB8AC3E}">
        <p14:creationId xmlns:p14="http://schemas.microsoft.com/office/powerpoint/2010/main" val="18409328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laugrün)">
    <p:spTree>
      <p:nvGrpSpPr>
        <p:cNvPr id="1" name=""/>
        <p:cNvGrpSpPr/>
        <p:nvPr/>
      </p:nvGrpSpPr>
      <p:grpSpPr>
        <a:xfrm>
          <a:off x="0" y="0"/>
          <a:ext cx="0" cy="0"/>
          <a:chOff x="0" y="0"/>
          <a:chExt cx="0" cy="0"/>
        </a:xfrm>
      </p:grpSpPr>
      <p:sp>
        <p:nvSpPr>
          <p:cNvPr id="4" name="Rechteck 3"/>
          <p:cNvSpPr/>
          <p:nvPr userDrawn="1"/>
        </p:nvSpPr>
        <p:spPr>
          <a:xfrm>
            <a:off x="0" y="0"/>
            <a:ext cx="9144000" cy="11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10" name="Textplatzhalter 9"/>
          <p:cNvSpPr>
            <a:spLocks noGrp="1"/>
          </p:cNvSpPr>
          <p:nvPr>
            <p:ph type="body" sz="quarter" idx="11"/>
          </p:nvPr>
        </p:nvSpPr>
        <p:spPr>
          <a:xfrm>
            <a:off x="36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Datumsplatzhalter 8"/>
          <p:cNvSpPr>
            <a:spLocks noGrp="1"/>
          </p:cNvSpPr>
          <p:nvPr>
            <p:ph type="dt" sz="half" idx="12"/>
          </p:nvPr>
        </p:nvSpPr>
        <p:spPr/>
        <p:txBody>
          <a:bodyPr/>
          <a:lstStyle/>
          <a:p>
            <a:r>
              <a:rPr lang="de-DE" dirty="0" smtClean="0"/>
              <a:t>April 2013</a:t>
            </a:r>
            <a:endParaRPr lang="de-DE" dirty="0"/>
          </a:p>
        </p:txBody>
      </p:sp>
      <p:sp>
        <p:nvSpPr>
          <p:cNvPr id="11" name="Fußzeilenplatzhalter 10"/>
          <p:cNvSpPr>
            <a:spLocks noGrp="1"/>
          </p:cNvSpPr>
          <p:nvPr>
            <p:ph type="ftr" sz="quarter" idx="13"/>
          </p:nvPr>
        </p:nvSpPr>
        <p:spPr/>
        <p:txBody>
          <a:bodyPr/>
          <a:lstStyle/>
          <a:p>
            <a:r>
              <a:rPr lang="de-DE" dirty="0" smtClean="0"/>
              <a:t>Präsentation des </a:t>
            </a:r>
            <a:r>
              <a:rPr lang="de-DE" dirty="0" err="1" smtClean="0"/>
              <a:t>Thünen</a:t>
            </a:r>
            <a:r>
              <a:rPr lang="de-DE" dirty="0" smtClean="0"/>
              <a:t>-Instituts</a:t>
            </a:r>
            <a:endParaRPr lang="de-DE" dirty="0"/>
          </a:p>
        </p:txBody>
      </p:sp>
      <p:sp>
        <p:nvSpPr>
          <p:cNvPr id="3" name="Foliennummernplatzhalter 2"/>
          <p:cNvSpPr>
            <a:spLocks noGrp="1"/>
          </p:cNvSpPr>
          <p:nvPr>
            <p:ph type="sldNum" sz="quarter" idx="14"/>
          </p:nvPr>
        </p:nvSpPr>
        <p:spPr/>
        <p:txBody>
          <a:bodyPr/>
          <a:lstStyle/>
          <a:p>
            <a:r>
              <a:rPr lang="de-DE" smtClean="0"/>
              <a:t>Seite </a:t>
            </a:r>
            <a:fld id="{148A30C4-5196-49B3-9EA8-D26A2B095CB3}" type="slidenum">
              <a:rPr lang="de-DE" smtClean="0"/>
              <a:pPr/>
              <a:t>‹#›</a:t>
            </a:fld>
            <a:endParaRPr lang="de-DE" dirty="0"/>
          </a:p>
        </p:txBody>
      </p:sp>
    </p:spTree>
    <p:extLst>
      <p:ext uri="{BB962C8B-B14F-4D97-AF65-F5344CB8AC3E}">
        <p14:creationId xmlns:p14="http://schemas.microsoft.com/office/powerpoint/2010/main" val="15132343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horizontal (blaugrün)">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9" name="Bildplatzhalter 8"/>
          <p:cNvSpPr>
            <a:spLocks noGrp="1"/>
          </p:cNvSpPr>
          <p:nvPr>
            <p:ph type="pic" sz="quarter" idx="11"/>
          </p:nvPr>
        </p:nvSpPr>
        <p:spPr>
          <a:xfrm>
            <a:off x="360000" y="1512000"/>
            <a:ext cx="4104000" cy="2678400"/>
          </a:xfrm>
        </p:spPr>
        <p:txBody>
          <a:bodyPr/>
          <a:lstStyle/>
          <a:p>
            <a:endParaRPr lang="de-DE"/>
          </a:p>
        </p:txBody>
      </p:sp>
      <p:sp>
        <p:nvSpPr>
          <p:cNvPr id="11" name="Textplatzhalter 10"/>
          <p:cNvSpPr>
            <a:spLocks noGrp="1"/>
          </p:cNvSpPr>
          <p:nvPr>
            <p:ph type="body" sz="quarter" idx="12"/>
          </p:nvPr>
        </p:nvSpPr>
        <p:spPr>
          <a:xfrm>
            <a:off x="4680000" y="1440000"/>
            <a:ext cx="4104000" cy="44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Datumsplatzhalter 7"/>
          <p:cNvSpPr>
            <a:spLocks noGrp="1"/>
          </p:cNvSpPr>
          <p:nvPr>
            <p:ph type="dt" sz="half" idx="13"/>
          </p:nvPr>
        </p:nvSpPr>
        <p:spPr/>
        <p:txBody>
          <a:bodyPr/>
          <a:lstStyle/>
          <a:p>
            <a:r>
              <a:rPr lang="de-DE" dirty="0" smtClean="0"/>
              <a:t>April 2013</a:t>
            </a:r>
            <a:endParaRPr lang="de-DE" dirty="0"/>
          </a:p>
        </p:txBody>
      </p:sp>
      <p:sp>
        <p:nvSpPr>
          <p:cNvPr id="10" name="Fußzeilenplatzhalter 9"/>
          <p:cNvSpPr>
            <a:spLocks noGrp="1"/>
          </p:cNvSpPr>
          <p:nvPr>
            <p:ph type="ftr" sz="quarter" idx="14"/>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3" name="Textplatzhalter 9"/>
          <p:cNvSpPr>
            <a:spLocks noGrp="1"/>
          </p:cNvSpPr>
          <p:nvPr>
            <p:ph type="body" sz="quarter" idx="15" hasCustomPrompt="1"/>
          </p:nvPr>
        </p:nvSpPr>
        <p:spPr>
          <a:xfrm>
            <a:off x="360000" y="4370400"/>
            <a:ext cx="4104000" cy="218008"/>
          </a:xfrm>
        </p:spPr>
        <p:txBody>
          <a:bodyPr>
            <a:sp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6"/>
          </p:nvPr>
        </p:nvSpPr>
        <p:spPr/>
        <p:txBody>
          <a:bodyPr/>
          <a:lstStyle/>
          <a:p>
            <a:r>
              <a:rPr lang="de-DE" smtClean="0"/>
              <a:t>Seite </a:t>
            </a:r>
            <a:fld id="{148A30C4-5196-49B3-9EA8-D26A2B095CB3}" type="slidenum">
              <a:rPr lang="de-DE" smtClean="0"/>
              <a:pPr/>
              <a:t>‹#›</a:t>
            </a:fld>
            <a:endParaRPr lang="de-DE" dirty="0"/>
          </a:p>
        </p:txBody>
      </p:sp>
    </p:spTree>
    <p:extLst>
      <p:ext uri="{BB962C8B-B14F-4D97-AF65-F5344CB8AC3E}">
        <p14:creationId xmlns:p14="http://schemas.microsoft.com/office/powerpoint/2010/main" val="31135531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vertikal (blaugrün)">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360000" y="162000"/>
            <a:ext cx="8424000" cy="486000"/>
          </a:xfrm>
        </p:spPr>
        <p:txBody>
          <a:bodyPr/>
          <a:lstStyle>
            <a:lvl1pPr>
              <a:defRPr sz="2600" baseline="0"/>
            </a:lvl1pPr>
          </a:lstStyle>
          <a:p>
            <a:r>
              <a:rPr lang="de-DE" dirty="0" smtClean="0"/>
              <a:t>Nachhaltig oder überfischt?</a:t>
            </a:r>
            <a:endParaRPr lang="de-DE" dirty="0"/>
          </a:p>
        </p:txBody>
      </p:sp>
      <p:sp>
        <p:nvSpPr>
          <p:cNvPr id="10" name="Textplatzhalter 9"/>
          <p:cNvSpPr>
            <a:spLocks noGrp="1"/>
          </p:cNvSpPr>
          <p:nvPr>
            <p:ph type="body" sz="quarter" idx="11" hasCustomPrompt="1"/>
          </p:nvPr>
        </p:nvSpPr>
        <p:spPr>
          <a:xfrm>
            <a:off x="360000" y="522000"/>
            <a:ext cx="8424862" cy="486000"/>
          </a:xfrm>
        </p:spPr>
        <p:txBody>
          <a:bodyPr anchor="b" anchorCtr="0"/>
          <a:lstStyle>
            <a:lvl1pPr>
              <a:lnSpc>
                <a:spcPts val="3500"/>
              </a:lnSpc>
              <a:spcAft>
                <a:spcPts val="0"/>
              </a:spcAft>
              <a:defRPr sz="2600">
                <a:solidFill>
                  <a:schemeClr val="bg1"/>
                </a:solidFill>
              </a:defRPr>
            </a:lvl1pPr>
          </a:lstStyle>
          <a:p>
            <a:pPr lvl="0"/>
            <a:r>
              <a:rPr lang="de-DE" dirty="0" smtClean="0"/>
              <a:t>Hier steht die zweite Zeile der Headline</a:t>
            </a:r>
            <a:endParaRPr lang="de-DE" dirty="0"/>
          </a:p>
        </p:txBody>
      </p:sp>
      <p:sp>
        <p:nvSpPr>
          <p:cNvPr id="12" name="Textplatzhalter 11"/>
          <p:cNvSpPr>
            <a:spLocks noGrp="1"/>
          </p:cNvSpPr>
          <p:nvPr>
            <p:ph type="body" sz="quarter" idx="12"/>
          </p:nvPr>
        </p:nvSpPr>
        <p:spPr>
          <a:xfrm>
            <a:off x="324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Bildplatzhalter 13"/>
          <p:cNvSpPr>
            <a:spLocks noGrp="1"/>
          </p:cNvSpPr>
          <p:nvPr>
            <p:ph type="pic" sz="quarter" idx="13"/>
          </p:nvPr>
        </p:nvSpPr>
        <p:spPr>
          <a:xfrm>
            <a:off x="360000" y="1512000"/>
            <a:ext cx="2667600" cy="3690000"/>
          </a:xfrm>
        </p:spPr>
        <p:txBody>
          <a:bodyPr/>
          <a:lstStyle/>
          <a:p>
            <a:endParaRPr lang="de-DE"/>
          </a:p>
        </p:txBody>
      </p:sp>
      <p:sp>
        <p:nvSpPr>
          <p:cNvPr id="9" name="Datumsplatzhalter 8"/>
          <p:cNvSpPr>
            <a:spLocks noGrp="1"/>
          </p:cNvSpPr>
          <p:nvPr>
            <p:ph type="dt" sz="half" idx="14"/>
          </p:nvPr>
        </p:nvSpPr>
        <p:spPr/>
        <p:txBody>
          <a:bodyPr/>
          <a:lstStyle/>
          <a:p>
            <a:r>
              <a:rPr lang="de-DE" dirty="0" smtClean="0"/>
              <a:t>April 2013</a:t>
            </a:r>
            <a:endParaRPr lang="de-DE" dirty="0"/>
          </a:p>
        </p:txBody>
      </p:sp>
      <p:sp>
        <p:nvSpPr>
          <p:cNvPr id="11" name="Fußzeilenplatzhalter 10"/>
          <p:cNvSpPr>
            <a:spLocks noGrp="1"/>
          </p:cNvSpPr>
          <p:nvPr>
            <p:ph type="ftr" sz="quarter" idx="15"/>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5" name="Textplatzhalter 9"/>
          <p:cNvSpPr>
            <a:spLocks noGrp="1"/>
          </p:cNvSpPr>
          <p:nvPr>
            <p:ph type="body" sz="quarter" idx="16" hasCustomPrompt="1"/>
          </p:nvPr>
        </p:nvSpPr>
        <p:spPr>
          <a:xfrm>
            <a:off x="360000" y="5382000"/>
            <a:ext cx="2667600" cy="720000"/>
          </a:xfrm>
        </p:spPr>
        <p:txBody>
          <a:bodyPr>
            <a:no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7"/>
          </p:nvPr>
        </p:nvSpPr>
        <p:spPr/>
        <p:txBody>
          <a:bodyPr/>
          <a:lstStyle/>
          <a:p>
            <a:r>
              <a:rPr lang="de-DE" smtClean="0"/>
              <a:t>Seite </a:t>
            </a:r>
            <a:fld id="{148A30C4-5196-49B3-9EA8-D26A2B095CB3}" type="slidenum">
              <a:rPr lang="de-DE" smtClean="0"/>
              <a:pPr/>
              <a:t>‹#›</a:t>
            </a:fld>
            <a:endParaRPr lang="de-DE" dirty="0"/>
          </a:p>
        </p:txBody>
      </p:sp>
    </p:spTree>
    <p:extLst>
      <p:ext uri="{BB962C8B-B14F-4D97-AF65-F5344CB8AC3E}">
        <p14:creationId xmlns:p14="http://schemas.microsoft.com/office/powerpoint/2010/main" val="22295301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folie (rot)">
    <p:bg>
      <p:bgPr>
        <a:solidFill>
          <a:schemeClr val="accent3"/>
        </a:solidFill>
        <a:effectLst/>
      </p:bgPr>
    </p:bg>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5"/>
          <p:cNvSpPr>
            <a:spLocks noGrp="1"/>
          </p:cNvSpPr>
          <p:nvPr>
            <p:ph type="body" sz="quarter" idx="15" hasCustomPrompt="1"/>
          </p:nvPr>
        </p:nvSpPr>
        <p:spPr>
          <a:xfrm>
            <a:off x="529200" y="2160000"/>
            <a:ext cx="8243888" cy="532800"/>
          </a:xfrm>
        </p:spPr>
        <p:txBody>
          <a:bodyPr/>
          <a:lstStyle>
            <a:lvl1pPr>
              <a:lnSpc>
                <a:spcPts val="3500"/>
              </a:lnSpc>
              <a:spcAft>
                <a:spcPts val="0"/>
              </a:spcAft>
              <a:defRPr sz="3400" baseline="0">
                <a:solidFill>
                  <a:schemeClr val="bg1"/>
                </a:solidFill>
              </a:defRPr>
            </a:lvl1pPr>
          </a:lstStyle>
          <a:p>
            <a:pPr lvl="0"/>
            <a:r>
              <a:rPr lang="de-DE" dirty="0" smtClean="0"/>
              <a:t>Hier steht eine Headline</a:t>
            </a:r>
            <a:endParaRPr lang="de-DE" dirty="0"/>
          </a:p>
        </p:txBody>
      </p:sp>
      <p:sp>
        <p:nvSpPr>
          <p:cNvPr id="6" name="Textplatzhalter 8"/>
          <p:cNvSpPr>
            <a:spLocks noGrp="1"/>
          </p:cNvSpPr>
          <p:nvPr>
            <p:ph type="body" sz="quarter" idx="16" hasCustomPrompt="1"/>
          </p:nvPr>
        </p:nvSpPr>
        <p:spPr>
          <a:xfrm>
            <a:off x="539750" y="2726952"/>
            <a:ext cx="8244000" cy="270000"/>
          </a:xfrm>
        </p:spPr>
        <p:txBody>
          <a:bodyPr/>
          <a:lstStyle>
            <a:lvl1pPr>
              <a:lnSpc>
                <a:spcPts val="1900"/>
              </a:lnSpc>
              <a:spcAft>
                <a:spcPts val="0"/>
              </a:spcAft>
              <a:defRPr sz="1600" b="1">
                <a:solidFill>
                  <a:schemeClr val="bg1"/>
                </a:solidFill>
              </a:defRPr>
            </a:lvl1pPr>
          </a:lstStyle>
          <a:p>
            <a:pPr lvl="0"/>
            <a:r>
              <a:rPr lang="de-DE" dirty="0" smtClean="0"/>
              <a:t>Vorname Nachname</a:t>
            </a:r>
            <a:endParaRPr lang="de-DE" dirty="0"/>
          </a:p>
        </p:txBody>
      </p:sp>
      <p:sp>
        <p:nvSpPr>
          <p:cNvPr id="14" name="Rechteck 13"/>
          <p:cNvSpPr/>
          <p:nvPr userDrawn="1"/>
        </p:nvSpPr>
        <p:spPr>
          <a:xfrm>
            <a:off x="360000" y="3456000"/>
            <a:ext cx="8424000" cy="340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userDrawn="1"/>
        </p:nvSpPr>
        <p:spPr>
          <a:xfrm>
            <a:off x="360000" y="6156000"/>
            <a:ext cx="2808000" cy="702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userDrawn="1"/>
        </p:nvSpPr>
        <p:spPr>
          <a:xfrm>
            <a:off x="3168000" y="6156000"/>
            <a:ext cx="2808000" cy="70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userDrawn="1"/>
        </p:nvSpPr>
        <p:spPr>
          <a:xfrm>
            <a:off x="5976000" y="6156000"/>
            <a:ext cx="2808000" cy="70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8" hasCustomPrompt="1"/>
          </p:nvPr>
        </p:nvSpPr>
        <p:spPr>
          <a:xfrm>
            <a:off x="540000" y="6156000"/>
            <a:ext cx="2448000" cy="702000"/>
          </a:xfrm>
        </p:spPr>
        <p:txBody>
          <a:bodyPr anchor="ctr" anchorCtr="0"/>
          <a:lstStyle>
            <a:lvl1pPr>
              <a:lnSpc>
                <a:spcPts val="1700"/>
              </a:lnSpc>
              <a:spcAft>
                <a:spcPts val="0"/>
              </a:spcAft>
              <a:defRPr sz="1400" b="1" baseline="0">
                <a:solidFill>
                  <a:schemeClr val="bg1"/>
                </a:solidFill>
              </a:defRPr>
            </a:lvl1pPr>
          </a:lstStyle>
          <a:p>
            <a:pPr lvl="0"/>
            <a:r>
              <a:rPr lang="de-DE" dirty="0" smtClean="0"/>
              <a:t>Braunschweig,</a:t>
            </a:r>
            <a:br>
              <a:rPr lang="de-DE" dirty="0" smtClean="0"/>
            </a:br>
            <a:r>
              <a:rPr lang="de-DE" dirty="0" smtClean="0"/>
              <a:t>den XX.XX.2012</a:t>
            </a:r>
          </a:p>
        </p:txBody>
      </p:sp>
      <p:sp>
        <p:nvSpPr>
          <p:cNvPr id="18" name="Bildplatzhalter 14"/>
          <p:cNvSpPr>
            <a:spLocks noGrp="1"/>
          </p:cNvSpPr>
          <p:nvPr>
            <p:ph type="pic" sz="quarter" idx="13"/>
          </p:nvPr>
        </p:nvSpPr>
        <p:spPr>
          <a:xfrm>
            <a:off x="3168000" y="3456000"/>
            <a:ext cx="5616575" cy="2700000"/>
          </a:xfrm>
        </p:spPr>
        <p:txBody>
          <a:bodyPr/>
          <a:lstStyle/>
          <a:p>
            <a:endParaRPr lang="de-DE" dirty="0"/>
          </a:p>
        </p:txBody>
      </p:sp>
      <p:sp>
        <p:nvSpPr>
          <p:cNvPr id="19" name="Titel 18"/>
          <p:cNvSpPr>
            <a:spLocks noGrp="1"/>
          </p:cNvSpPr>
          <p:nvPr>
            <p:ph type="title" hasCustomPrompt="1"/>
          </p:nvPr>
        </p:nvSpPr>
        <p:spPr>
          <a:xfrm>
            <a:off x="529200" y="1627200"/>
            <a:ext cx="8244000" cy="532800"/>
          </a:xfrm>
        </p:spPr>
        <p:txBody>
          <a:bodyPr/>
          <a:lstStyle>
            <a:lvl1pPr>
              <a:defRPr sz="3400"/>
            </a:lvl1pPr>
          </a:lstStyle>
          <a:p>
            <a:r>
              <a:rPr lang="de-DE" dirty="0" smtClean="0"/>
              <a:t>Kapitel 4 (rot)</a:t>
            </a:r>
            <a:endParaRPr lang="de-DE" dirty="0"/>
          </a:p>
        </p:txBody>
      </p:sp>
      <p:sp>
        <p:nvSpPr>
          <p:cNvPr id="3" name="Textplatzhalter 2"/>
          <p:cNvSpPr>
            <a:spLocks noGrp="1"/>
          </p:cNvSpPr>
          <p:nvPr>
            <p:ph type="body" sz="quarter" idx="19" hasCustomPrompt="1"/>
          </p:nvPr>
        </p:nvSpPr>
        <p:spPr>
          <a:xfrm>
            <a:off x="540000" y="2966400"/>
            <a:ext cx="8244000" cy="270000"/>
          </a:xfrm>
        </p:spPr>
        <p:txBody>
          <a:bodyPr/>
          <a:lstStyle>
            <a:lvl1pPr>
              <a:lnSpc>
                <a:spcPts val="1900"/>
              </a:lnSpc>
              <a:spcAft>
                <a:spcPts val="0"/>
              </a:spcAft>
              <a:defRPr sz="1600" baseline="0">
                <a:solidFill>
                  <a:schemeClr val="bg1"/>
                </a:solidFill>
                <a:latin typeface="+mj-lt"/>
                <a:cs typeface="Calibri"/>
              </a:defRPr>
            </a:lvl1pPr>
          </a:lstStyle>
          <a:p>
            <a:pPr lvl="0"/>
            <a:r>
              <a:rPr lang="de-DE" dirty="0" err="1" smtClean="0"/>
              <a:t>Thünen</a:t>
            </a:r>
            <a:r>
              <a:rPr lang="de-DE" dirty="0" smtClean="0"/>
              <a:t>-Institut für XXX</a:t>
            </a:r>
            <a:endParaRPr lang="de-DE" dirty="0"/>
          </a:p>
        </p:txBody>
      </p:sp>
    </p:spTree>
    <p:extLst>
      <p:ext uri="{BB962C8B-B14F-4D97-AF65-F5344CB8AC3E}">
        <p14:creationId xmlns:p14="http://schemas.microsoft.com/office/powerpoint/2010/main" val="25448916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rot)">
    <p:spTree>
      <p:nvGrpSpPr>
        <p:cNvPr id="1" name=""/>
        <p:cNvGrpSpPr/>
        <p:nvPr/>
      </p:nvGrpSpPr>
      <p:grpSpPr>
        <a:xfrm>
          <a:off x="0" y="0"/>
          <a:ext cx="0" cy="0"/>
          <a:chOff x="0" y="0"/>
          <a:chExt cx="0" cy="0"/>
        </a:xfrm>
      </p:grpSpPr>
      <p:sp>
        <p:nvSpPr>
          <p:cNvPr id="4" name="Rechteck 3"/>
          <p:cNvSpPr/>
          <p:nvPr userDrawn="1"/>
        </p:nvSpPr>
        <p:spPr>
          <a:xfrm>
            <a:off x="0" y="0"/>
            <a:ext cx="9144000" cy="11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10" name="Textplatzhalter 9"/>
          <p:cNvSpPr>
            <a:spLocks noGrp="1"/>
          </p:cNvSpPr>
          <p:nvPr>
            <p:ph type="body" sz="quarter" idx="11"/>
          </p:nvPr>
        </p:nvSpPr>
        <p:spPr>
          <a:xfrm>
            <a:off x="36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Datumsplatzhalter 8"/>
          <p:cNvSpPr>
            <a:spLocks noGrp="1"/>
          </p:cNvSpPr>
          <p:nvPr>
            <p:ph type="dt" sz="half" idx="12"/>
          </p:nvPr>
        </p:nvSpPr>
        <p:spPr/>
        <p:txBody>
          <a:bodyPr/>
          <a:lstStyle/>
          <a:p>
            <a:r>
              <a:rPr lang="de-DE" dirty="0" smtClean="0"/>
              <a:t>April 2013</a:t>
            </a:r>
            <a:endParaRPr lang="de-DE" dirty="0"/>
          </a:p>
        </p:txBody>
      </p:sp>
      <p:sp>
        <p:nvSpPr>
          <p:cNvPr id="11" name="Fußzeilenplatzhalter 10"/>
          <p:cNvSpPr>
            <a:spLocks noGrp="1"/>
          </p:cNvSpPr>
          <p:nvPr>
            <p:ph type="ftr" sz="quarter" idx="13"/>
          </p:nvPr>
        </p:nvSpPr>
        <p:spPr/>
        <p:txBody>
          <a:bodyPr/>
          <a:lstStyle/>
          <a:p>
            <a:r>
              <a:rPr lang="de-DE" dirty="0" smtClean="0"/>
              <a:t>Präsentation des </a:t>
            </a:r>
            <a:r>
              <a:rPr lang="de-DE" dirty="0" err="1" smtClean="0"/>
              <a:t>Thünen</a:t>
            </a:r>
            <a:r>
              <a:rPr lang="de-DE" dirty="0" smtClean="0"/>
              <a:t>-Instituts</a:t>
            </a:r>
            <a:endParaRPr lang="de-DE" dirty="0"/>
          </a:p>
        </p:txBody>
      </p:sp>
      <p:sp>
        <p:nvSpPr>
          <p:cNvPr id="3" name="Foliennummernplatzhalter 2"/>
          <p:cNvSpPr>
            <a:spLocks noGrp="1"/>
          </p:cNvSpPr>
          <p:nvPr>
            <p:ph type="sldNum" sz="quarter" idx="14"/>
          </p:nvPr>
        </p:nvSpPr>
        <p:spPr/>
        <p:txBody>
          <a:bodyPr/>
          <a:lstStyle/>
          <a:p>
            <a:r>
              <a:rPr lang="de-DE" smtClean="0"/>
              <a:t>Seite </a:t>
            </a:r>
            <a:fld id="{6DCA0D67-1F4F-4F3C-96B3-530FDDDCDFD8}" type="slidenum">
              <a:rPr lang="de-DE" smtClean="0"/>
              <a:pPr/>
              <a:t>‹#›</a:t>
            </a:fld>
            <a:endParaRPr lang="de-DE" dirty="0"/>
          </a:p>
        </p:txBody>
      </p:sp>
    </p:spTree>
    <p:extLst>
      <p:ext uri="{BB962C8B-B14F-4D97-AF65-F5344CB8AC3E}">
        <p14:creationId xmlns:p14="http://schemas.microsoft.com/office/powerpoint/2010/main" val="4259516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horizontal (rot)">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9" name="Bildplatzhalter 8"/>
          <p:cNvSpPr>
            <a:spLocks noGrp="1"/>
          </p:cNvSpPr>
          <p:nvPr>
            <p:ph type="pic" sz="quarter" idx="11"/>
          </p:nvPr>
        </p:nvSpPr>
        <p:spPr>
          <a:xfrm>
            <a:off x="360000" y="1512000"/>
            <a:ext cx="4104000" cy="2678400"/>
          </a:xfrm>
        </p:spPr>
        <p:txBody>
          <a:bodyPr/>
          <a:lstStyle/>
          <a:p>
            <a:endParaRPr lang="de-DE"/>
          </a:p>
        </p:txBody>
      </p:sp>
      <p:sp>
        <p:nvSpPr>
          <p:cNvPr id="11" name="Textplatzhalter 10"/>
          <p:cNvSpPr>
            <a:spLocks noGrp="1"/>
          </p:cNvSpPr>
          <p:nvPr>
            <p:ph type="body" sz="quarter" idx="12"/>
          </p:nvPr>
        </p:nvSpPr>
        <p:spPr>
          <a:xfrm>
            <a:off x="4680000" y="1440000"/>
            <a:ext cx="4104000" cy="44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Datumsplatzhalter 7"/>
          <p:cNvSpPr>
            <a:spLocks noGrp="1"/>
          </p:cNvSpPr>
          <p:nvPr>
            <p:ph type="dt" sz="half" idx="13"/>
          </p:nvPr>
        </p:nvSpPr>
        <p:spPr/>
        <p:txBody>
          <a:bodyPr/>
          <a:lstStyle/>
          <a:p>
            <a:r>
              <a:rPr lang="de-DE" dirty="0" smtClean="0"/>
              <a:t>April 2013</a:t>
            </a:r>
            <a:endParaRPr lang="de-DE" dirty="0"/>
          </a:p>
        </p:txBody>
      </p:sp>
      <p:sp>
        <p:nvSpPr>
          <p:cNvPr id="10" name="Fußzeilenplatzhalter 9"/>
          <p:cNvSpPr>
            <a:spLocks noGrp="1"/>
          </p:cNvSpPr>
          <p:nvPr>
            <p:ph type="ftr" sz="quarter" idx="14"/>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3" name="Textplatzhalter 9"/>
          <p:cNvSpPr>
            <a:spLocks noGrp="1"/>
          </p:cNvSpPr>
          <p:nvPr>
            <p:ph type="body" sz="quarter" idx="15" hasCustomPrompt="1"/>
          </p:nvPr>
        </p:nvSpPr>
        <p:spPr>
          <a:xfrm>
            <a:off x="360000" y="4370400"/>
            <a:ext cx="4104000" cy="218008"/>
          </a:xfrm>
        </p:spPr>
        <p:txBody>
          <a:bodyPr>
            <a:sp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6"/>
          </p:nvPr>
        </p:nvSpPr>
        <p:spPr/>
        <p:txBody>
          <a:bodyPr/>
          <a:lstStyle/>
          <a:p>
            <a:r>
              <a:rPr lang="de-DE" smtClean="0"/>
              <a:t>Seite </a:t>
            </a:r>
            <a:fld id="{6DCA0D67-1F4F-4F3C-96B3-530FDDDCDFD8}" type="slidenum">
              <a:rPr lang="de-DE" smtClean="0"/>
              <a:pPr/>
              <a:t>‹#›</a:t>
            </a:fld>
            <a:endParaRPr lang="de-DE" dirty="0"/>
          </a:p>
        </p:txBody>
      </p:sp>
    </p:spTree>
    <p:extLst>
      <p:ext uri="{BB962C8B-B14F-4D97-AF65-F5344CB8AC3E}">
        <p14:creationId xmlns:p14="http://schemas.microsoft.com/office/powerpoint/2010/main" val="34896707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blau)">
    <p:spTree>
      <p:nvGrpSpPr>
        <p:cNvPr id="1" name=""/>
        <p:cNvGrpSpPr/>
        <p:nvPr/>
      </p:nvGrpSpPr>
      <p:grpSpPr>
        <a:xfrm>
          <a:off x="0" y="0"/>
          <a:ext cx="0" cy="0"/>
          <a:chOff x="0" y="0"/>
          <a:chExt cx="0" cy="0"/>
        </a:xfrm>
      </p:grpSpPr>
      <p:sp>
        <p:nvSpPr>
          <p:cNvPr id="4" name="Rechteck 3"/>
          <p:cNvSpPr/>
          <p:nvPr userDrawn="1"/>
        </p:nvSpPr>
        <p:spPr>
          <a:xfrm>
            <a:off x="0" y="0"/>
            <a:ext cx="9144000" cy="11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15" name="Datumsplatzhalter 14"/>
          <p:cNvSpPr>
            <a:spLocks noGrp="1"/>
          </p:cNvSpPr>
          <p:nvPr>
            <p:ph type="dt" sz="half" idx="12"/>
          </p:nvPr>
        </p:nvSpPr>
        <p:spPr/>
        <p:txBody>
          <a:bodyPr/>
          <a:lstStyle>
            <a:lvl1pPr>
              <a:defRPr/>
            </a:lvl1pPr>
          </a:lstStyle>
          <a:p>
            <a:r>
              <a:rPr lang="de-DE" dirty="0" smtClean="0"/>
              <a:t>21.May 2014</a:t>
            </a:r>
            <a:endParaRPr lang="de-DE" dirty="0"/>
          </a:p>
        </p:txBody>
      </p:sp>
      <p:sp>
        <p:nvSpPr>
          <p:cNvPr id="5" name="Foliennummernplatzhalter 4"/>
          <p:cNvSpPr>
            <a:spLocks noGrp="1"/>
          </p:cNvSpPr>
          <p:nvPr>
            <p:ph type="sldNum" sz="quarter" idx="14"/>
          </p:nvPr>
        </p:nvSpPr>
        <p:spPr/>
        <p:txBody>
          <a:bodyPr/>
          <a:lstStyle/>
          <a:p>
            <a:r>
              <a:rPr lang="de-DE" smtClean="0"/>
              <a:t>Seite </a:t>
            </a:r>
            <a:fld id="{3FE2E321-9699-4537-B4F6-C35DF19B42AC}" type="slidenum">
              <a:rPr lang="de-DE" smtClean="0"/>
              <a:pPr/>
              <a:t>‹#›</a:t>
            </a:fld>
            <a:endParaRPr lang="de-DE" dirty="0"/>
          </a:p>
        </p:txBody>
      </p:sp>
      <p:pic>
        <p:nvPicPr>
          <p:cNvPr id="1026" name="Picture 2" descr="EGI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7864" y="6045283"/>
            <a:ext cx="792088" cy="8766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4292476" y="6320933"/>
            <a:ext cx="1824217" cy="492443"/>
          </a:xfrm>
          <a:prstGeom prst="rect">
            <a:avLst/>
          </a:prstGeom>
          <a:noFill/>
        </p:spPr>
        <p:txBody>
          <a:bodyPr wrap="none" lIns="0" tIns="0" rIns="0" bIns="0" rtlCol="0">
            <a:spAutoFit/>
          </a:bodyPr>
          <a:lstStyle/>
          <a:p>
            <a:pPr marL="0">
              <a:lnSpc>
                <a:spcPct val="100000"/>
              </a:lnSpc>
              <a:spcAft>
                <a:spcPts val="0"/>
              </a:spcAft>
            </a:pPr>
            <a:r>
              <a:rPr lang="fi-FI" sz="1600" b="1" dirty="0" err="1" smtClean="0">
                <a:solidFill>
                  <a:schemeClr val="tx2"/>
                </a:solidFill>
                <a:latin typeface="Arial" panose="020B0604020202020204" pitchFamily="34" charset="0"/>
                <a:cs typeface="Arial" panose="020B0604020202020204" pitchFamily="34" charset="0"/>
              </a:rPr>
              <a:t>Community</a:t>
            </a:r>
            <a:r>
              <a:rPr lang="fi-FI" sz="1600" b="1" dirty="0" smtClean="0">
                <a:solidFill>
                  <a:schemeClr val="tx2"/>
                </a:solidFill>
                <a:latin typeface="Arial" panose="020B0604020202020204" pitchFamily="34" charset="0"/>
                <a:cs typeface="Arial" panose="020B0604020202020204" pitchFamily="34" charset="0"/>
              </a:rPr>
              <a:t> Forum</a:t>
            </a:r>
          </a:p>
          <a:p>
            <a:pPr marL="0">
              <a:lnSpc>
                <a:spcPct val="100000"/>
              </a:lnSpc>
              <a:spcAft>
                <a:spcPts val="0"/>
              </a:spcAft>
            </a:pPr>
            <a:r>
              <a:rPr lang="fi-FI" sz="1600" b="1" dirty="0" smtClean="0">
                <a:solidFill>
                  <a:schemeClr val="tx2"/>
                </a:solidFill>
                <a:latin typeface="Arial" panose="020B0604020202020204" pitchFamily="34" charset="0"/>
                <a:cs typeface="Arial" panose="020B0604020202020204" pitchFamily="34" charset="0"/>
              </a:rPr>
              <a:t>Helsinki</a:t>
            </a:r>
            <a:endParaRPr lang="fi-FI" sz="1600" b="1" dirty="0"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9452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vertikal (rot)">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360000" y="162000"/>
            <a:ext cx="8424000" cy="486000"/>
          </a:xfrm>
        </p:spPr>
        <p:txBody>
          <a:bodyPr/>
          <a:lstStyle>
            <a:lvl1pPr>
              <a:defRPr sz="2600" baseline="0"/>
            </a:lvl1pPr>
          </a:lstStyle>
          <a:p>
            <a:r>
              <a:rPr lang="de-DE" dirty="0" smtClean="0"/>
              <a:t>Nachhaltig oder überfischt?</a:t>
            </a:r>
            <a:endParaRPr lang="de-DE" dirty="0"/>
          </a:p>
        </p:txBody>
      </p:sp>
      <p:sp>
        <p:nvSpPr>
          <p:cNvPr id="10" name="Textplatzhalter 9"/>
          <p:cNvSpPr>
            <a:spLocks noGrp="1"/>
          </p:cNvSpPr>
          <p:nvPr>
            <p:ph type="body" sz="quarter" idx="11" hasCustomPrompt="1"/>
          </p:nvPr>
        </p:nvSpPr>
        <p:spPr>
          <a:xfrm>
            <a:off x="360000" y="522000"/>
            <a:ext cx="8424862" cy="486000"/>
          </a:xfrm>
        </p:spPr>
        <p:txBody>
          <a:bodyPr anchor="b" anchorCtr="0"/>
          <a:lstStyle>
            <a:lvl1pPr>
              <a:lnSpc>
                <a:spcPts val="3500"/>
              </a:lnSpc>
              <a:spcAft>
                <a:spcPts val="0"/>
              </a:spcAft>
              <a:defRPr sz="2600">
                <a:solidFill>
                  <a:schemeClr val="bg1"/>
                </a:solidFill>
              </a:defRPr>
            </a:lvl1pPr>
          </a:lstStyle>
          <a:p>
            <a:pPr lvl="0"/>
            <a:r>
              <a:rPr lang="de-DE" dirty="0" smtClean="0"/>
              <a:t>Hier steht die zweite Zeile der Headline</a:t>
            </a:r>
            <a:endParaRPr lang="de-DE" dirty="0"/>
          </a:p>
        </p:txBody>
      </p:sp>
      <p:sp>
        <p:nvSpPr>
          <p:cNvPr id="12" name="Textplatzhalter 11"/>
          <p:cNvSpPr>
            <a:spLocks noGrp="1"/>
          </p:cNvSpPr>
          <p:nvPr>
            <p:ph type="body" sz="quarter" idx="12"/>
          </p:nvPr>
        </p:nvSpPr>
        <p:spPr>
          <a:xfrm>
            <a:off x="324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Bildplatzhalter 13"/>
          <p:cNvSpPr>
            <a:spLocks noGrp="1"/>
          </p:cNvSpPr>
          <p:nvPr>
            <p:ph type="pic" sz="quarter" idx="13"/>
          </p:nvPr>
        </p:nvSpPr>
        <p:spPr>
          <a:xfrm>
            <a:off x="360000" y="1512000"/>
            <a:ext cx="2667600" cy="3690000"/>
          </a:xfrm>
        </p:spPr>
        <p:txBody>
          <a:bodyPr/>
          <a:lstStyle/>
          <a:p>
            <a:endParaRPr lang="de-DE"/>
          </a:p>
        </p:txBody>
      </p:sp>
      <p:sp>
        <p:nvSpPr>
          <p:cNvPr id="9" name="Datumsplatzhalter 8"/>
          <p:cNvSpPr>
            <a:spLocks noGrp="1"/>
          </p:cNvSpPr>
          <p:nvPr>
            <p:ph type="dt" sz="half" idx="14"/>
          </p:nvPr>
        </p:nvSpPr>
        <p:spPr/>
        <p:txBody>
          <a:bodyPr/>
          <a:lstStyle/>
          <a:p>
            <a:r>
              <a:rPr lang="de-DE" dirty="0" smtClean="0"/>
              <a:t>April 2013</a:t>
            </a:r>
            <a:endParaRPr lang="de-DE" dirty="0"/>
          </a:p>
        </p:txBody>
      </p:sp>
      <p:sp>
        <p:nvSpPr>
          <p:cNvPr id="11" name="Fußzeilenplatzhalter 10"/>
          <p:cNvSpPr>
            <a:spLocks noGrp="1"/>
          </p:cNvSpPr>
          <p:nvPr>
            <p:ph type="ftr" sz="quarter" idx="15"/>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5" name="Textplatzhalter 9"/>
          <p:cNvSpPr>
            <a:spLocks noGrp="1"/>
          </p:cNvSpPr>
          <p:nvPr>
            <p:ph type="body" sz="quarter" idx="16" hasCustomPrompt="1"/>
          </p:nvPr>
        </p:nvSpPr>
        <p:spPr>
          <a:xfrm>
            <a:off x="360000" y="5382000"/>
            <a:ext cx="2667600" cy="720000"/>
          </a:xfrm>
        </p:spPr>
        <p:txBody>
          <a:bodyPr>
            <a:no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7"/>
          </p:nvPr>
        </p:nvSpPr>
        <p:spPr/>
        <p:txBody>
          <a:bodyPr/>
          <a:lstStyle/>
          <a:p>
            <a:r>
              <a:rPr lang="de-DE" smtClean="0"/>
              <a:t>Seite </a:t>
            </a:r>
            <a:fld id="{6DCA0D67-1F4F-4F3C-96B3-530FDDDCDFD8}" type="slidenum">
              <a:rPr lang="de-DE" smtClean="0"/>
              <a:pPr/>
              <a:t>‹#›</a:t>
            </a:fld>
            <a:endParaRPr lang="de-DE" dirty="0"/>
          </a:p>
        </p:txBody>
      </p:sp>
    </p:spTree>
    <p:extLst>
      <p:ext uri="{BB962C8B-B14F-4D97-AF65-F5344CB8AC3E}">
        <p14:creationId xmlns:p14="http://schemas.microsoft.com/office/powerpoint/2010/main" val="42406424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horizontal (blau)">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9" name="Bildplatzhalter 8"/>
          <p:cNvSpPr>
            <a:spLocks noGrp="1"/>
          </p:cNvSpPr>
          <p:nvPr>
            <p:ph type="pic" sz="quarter" idx="11"/>
          </p:nvPr>
        </p:nvSpPr>
        <p:spPr>
          <a:xfrm>
            <a:off x="360000" y="1512000"/>
            <a:ext cx="4104000" cy="2678400"/>
          </a:xfrm>
        </p:spPr>
        <p:txBody>
          <a:bodyPr/>
          <a:lstStyle/>
          <a:p>
            <a:endParaRPr lang="de-DE"/>
          </a:p>
        </p:txBody>
      </p:sp>
      <p:sp>
        <p:nvSpPr>
          <p:cNvPr id="11" name="Textplatzhalter 10"/>
          <p:cNvSpPr>
            <a:spLocks noGrp="1"/>
          </p:cNvSpPr>
          <p:nvPr>
            <p:ph type="body" sz="quarter" idx="12"/>
          </p:nvPr>
        </p:nvSpPr>
        <p:spPr>
          <a:xfrm>
            <a:off x="4680000" y="1440000"/>
            <a:ext cx="410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extplatzhalter 9"/>
          <p:cNvSpPr>
            <a:spLocks noGrp="1"/>
          </p:cNvSpPr>
          <p:nvPr>
            <p:ph type="body" sz="quarter" idx="15" hasCustomPrompt="1"/>
          </p:nvPr>
        </p:nvSpPr>
        <p:spPr>
          <a:xfrm>
            <a:off x="360000" y="4370400"/>
            <a:ext cx="4104000" cy="218008"/>
          </a:xfrm>
        </p:spPr>
        <p:txBody>
          <a:bodyPr>
            <a:sp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5" name="Datumsplatzhalter 4"/>
          <p:cNvSpPr>
            <a:spLocks noGrp="1"/>
          </p:cNvSpPr>
          <p:nvPr>
            <p:ph type="dt" sz="half" idx="16"/>
          </p:nvPr>
        </p:nvSpPr>
        <p:spPr/>
        <p:txBody>
          <a:bodyPr/>
          <a:lstStyle>
            <a:lvl1pPr>
              <a:defRPr/>
            </a:lvl1pPr>
          </a:lstStyle>
          <a:p>
            <a:r>
              <a:rPr lang="de-DE" dirty="0" smtClean="0"/>
              <a:t>19.3.2014</a:t>
            </a:r>
            <a:endParaRPr lang="de-DE" dirty="0"/>
          </a:p>
        </p:txBody>
      </p:sp>
      <p:sp>
        <p:nvSpPr>
          <p:cNvPr id="8" name="Foliennummernplatzhalter 7"/>
          <p:cNvSpPr>
            <a:spLocks noGrp="1"/>
          </p:cNvSpPr>
          <p:nvPr>
            <p:ph type="sldNum" sz="quarter" idx="18"/>
          </p:nvPr>
        </p:nvSpPr>
        <p:spPr/>
        <p:txBody>
          <a:bodyPr/>
          <a:lstStyle/>
          <a:p>
            <a:r>
              <a:rPr lang="de-DE" smtClean="0"/>
              <a:t>Seite </a:t>
            </a:r>
            <a:fld id="{3FE2E321-9699-4537-B4F6-C35DF19B42AC}" type="slidenum">
              <a:rPr lang="de-DE" smtClean="0"/>
              <a:pPr/>
              <a:t>‹#›</a:t>
            </a:fld>
            <a:endParaRPr lang="de-DE" dirty="0"/>
          </a:p>
        </p:txBody>
      </p:sp>
    </p:spTree>
    <p:extLst>
      <p:ext uri="{BB962C8B-B14F-4D97-AF65-F5344CB8AC3E}">
        <p14:creationId xmlns:p14="http://schemas.microsoft.com/office/powerpoint/2010/main" val="7624589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vertikal (blau)">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360000" y="162000"/>
            <a:ext cx="8424000" cy="486000"/>
          </a:xfrm>
        </p:spPr>
        <p:txBody>
          <a:bodyPr/>
          <a:lstStyle>
            <a:lvl1pPr>
              <a:defRPr sz="2600" baseline="0"/>
            </a:lvl1pPr>
          </a:lstStyle>
          <a:p>
            <a:r>
              <a:rPr lang="de-DE" dirty="0" smtClean="0"/>
              <a:t>Nachhaltig oder überfischt?</a:t>
            </a:r>
            <a:endParaRPr lang="de-DE" dirty="0"/>
          </a:p>
        </p:txBody>
      </p:sp>
      <p:sp>
        <p:nvSpPr>
          <p:cNvPr id="10" name="Textplatzhalter 9"/>
          <p:cNvSpPr>
            <a:spLocks noGrp="1"/>
          </p:cNvSpPr>
          <p:nvPr>
            <p:ph type="body" sz="quarter" idx="11" hasCustomPrompt="1"/>
          </p:nvPr>
        </p:nvSpPr>
        <p:spPr>
          <a:xfrm>
            <a:off x="360000" y="522000"/>
            <a:ext cx="8424862" cy="486000"/>
          </a:xfrm>
        </p:spPr>
        <p:txBody>
          <a:bodyPr anchor="b" anchorCtr="0"/>
          <a:lstStyle>
            <a:lvl1pPr>
              <a:lnSpc>
                <a:spcPts val="3500"/>
              </a:lnSpc>
              <a:spcAft>
                <a:spcPts val="0"/>
              </a:spcAft>
              <a:defRPr sz="2600">
                <a:solidFill>
                  <a:schemeClr val="bg1"/>
                </a:solidFill>
              </a:defRPr>
            </a:lvl1pPr>
          </a:lstStyle>
          <a:p>
            <a:pPr lvl="0"/>
            <a:r>
              <a:rPr lang="de-DE" dirty="0" smtClean="0"/>
              <a:t>Hier steht die zweite Zeile der Headline</a:t>
            </a:r>
            <a:endParaRPr lang="de-DE" dirty="0"/>
          </a:p>
        </p:txBody>
      </p:sp>
      <p:sp>
        <p:nvSpPr>
          <p:cNvPr id="12" name="Textplatzhalter 11"/>
          <p:cNvSpPr>
            <a:spLocks noGrp="1"/>
          </p:cNvSpPr>
          <p:nvPr>
            <p:ph type="body" sz="quarter" idx="12"/>
          </p:nvPr>
        </p:nvSpPr>
        <p:spPr>
          <a:xfrm>
            <a:off x="324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Bildplatzhalter 13"/>
          <p:cNvSpPr>
            <a:spLocks noGrp="1"/>
          </p:cNvSpPr>
          <p:nvPr>
            <p:ph type="pic" sz="quarter" idx="13"/>
          </p:nvPr>
        </p:nvSpPr>
        <p:spPr>
          <a:xfrm>
            <a:off x="360000" y="1512000"/>
            <a:ext cx="2667600" cy="3690000"/>
          </a:xfrm>
        </p:spPr>
        <p:txBody>
          <a:bodyPr/>
          <a:lstStyle/>
          <a:p>
            <a:endParaRPr lang="de-DE"/>
          </a:p>
        </p:txBody>
      </p:sp>
      <p:sp>
        <p:nvSpPr>
          <p:cNvPr id="13" name="Datumsplatzhalter 12"/>
          <p:cNvSpPr>
            <a:spLocks noGrp="1"/>
          </p:cNvSpPr>
          <p:nvPr>
            <p:ph type="dt" sz="half" idx="14"/>
          </p:nvPr>
        </p:nvSpPr>
        <p:spPr/>
        <p:txBody>
          <a:bodyPr/>
          <a:lstStyle/>
          <a:p>
            <a:r>
              <a:rPr lang="de-DE" dirty="0" smtClean="0"/>
              <a:t>April 2013</a:t>
            </a:r>
            <a:endParaRPr lang="de-DE" dirty="0"/>
          </a:p>
        </p:txBody>
      </p:sp>
      <p:sp>
        <p:nvSpPr>
          <p:cNvPr id="17" name="Textplatzhalter 9"/>
          <p:cNvSpPr>
            <a:spLocks noGrp="1"/>
          </p:cNvSpPr>
          <p:nvPr>
            <p:ph type="body" sz="quarter" idx="16" hasCustomPrompt="1"/>
          </p:nvPr>
        </p:nvSpPr>
        <p:spPr>
          <a:xfrm>
            <a:off x="360000" y="5382000"/>
            <a:ext cx="2667600" cy="720000"/>
          </a:xfrm>
        </p:spPr>
        <p:txBody>
          <a:bodyPr>
            <a:no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4" name="Foliennummernplatzhalter 3"/>
          <p:cNvSpPr>
            <a:spLocks noGrp="1"/>
          </p:cNvSpPr>
          <p:nvPr>
            <p:ph type="sldNum" sz="quarter" idx="17"/>
          </p:nvPr>
        </p:nvSpPr>
        <p:spPr/>
        <p:txBody>
          <a:bodyPr/>
          <a:lstStyle/>
          <a:p>
            <a:r>
              <a:rPr lang="de-DE" smtClean="0"/>
              <a:t>Seite </a:t>
            </a:r>
            <a:fld id="{3FE2E321-9699-4537-B4F6-C35DF19B42AC}" type="slidenum">
              <a:rPr lang="de-DE" smtClean="0"/>
              <a:pPr/>
              <a:t>‹#›</a:t>
            </a:fld>
            <a:endParaRPr lang="de-DE" dirty="0"/>
          </a:p>
        </p:txBody>
      </p:sp>
    </p:spTree>
    <p:extLst>
      <p:ext uri="{BB962C8B-B14F-4D97-AF65-F5344CB8AC3E}">
        <p14:creationId xmlns:p14="http://schemas.microsoft.com/office/powerpoint/2010/main" val="4661017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a:stretch>
            <a:fillRect/>
          </a:stretch>
        </p:blipFill>
        <p:spPr bwMode="auto">
          <a:xfrm>
            <a:off x="35496" y="44624"/>
            <a:ext cx="2664296" cy="855597"/>
          </a:xfrm>
          <a:prstGeom prst="rect">
            <a:avLst/>
          </a:prstGeom>
          <a:noFill/>
          <a:ln w="9525">
            <a:noFill/>
            <a:miter lim="800000"/>
            <a:headEnd/>
            <a:tailEnd/>
          </a:ln>
        </p:spPr>
      </p:pic>
      <p:sp>
        <p:nvSpPr>
          <p:cNvPr id="8" name="Rechteck 7"/>
          <p:cNvSpPr/>
          <p:nvPr userDrawn="1"/>
        </p:nvSpPr>
        <p:spPr>
          <a:xfrm>
            <a:off x="0" y="6309320"/>
            <a:ext cx="9144000" cy="548680"/>
          </a:xfrm>
          <a:prstGeom prst="rect">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mn-lt"/>
              </a:rPr>
              <a:t>Dr.</a:t>
            </a:r>
            <a:r>
              <a:rPr lang="de-DE" sz="1600" baseline="0" dirty="0" smtClean="0">
                <a:latin typeface="+mn-lt"/>
              </a:rPr>
              <a:t> habil. Werner L. Kutsch</a:t>
            </a:r>
            <a:endParaRPr lang="de-DE" sz="1600" dirty="0" smtClean="0">
              <a:latin typeface="+mn-lt"/>
            </a:endParaRPr>
          </a:p>
          <a:p>
            <a:pPr algn="ctr"/>
            <a:r>
              <a:rPr lang="de-DE" sz="1600" dirty="0" smtClean="0">
                <a:latin typeface="+mn-lt"/>
              </a:rPr>
              <a:t>Institut für agrarrelevante</a:t>
            </a:r>
            <a:r>
              <a:rPr lang="de-DE" sz="1600" baseline="0" dirty="0" smtClean="0">
                <a:latin typeface="+mn-lt"/>
              </a:rPr>
              <a:t> Klimaforschung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50622B10-E739-4862-BB0B-F4443A72420B}" type="datetime1">
              <a:rPr lang="fr-FR" altLang="fi-FI"/>
              <a:pPr>
                <a:defRPr/>
              </a:pPr>
              <a:t>21/05/2014</a:t>
            </a:fld>
            <a:endParaRPr lang="fr-FR" altLang="fi-FI"/>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735C54AE-F5B2-4602-8B4A-2FA2CFC28A73}" type="slidenum">
              <a:rPr lang="fr-FR" altLang="fi-FI"/>
              <a:pPr/>
              <a:t>‹#›</a:t>
            </a:fld>
            <a:endParaRPr lang="fr-FR" alt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1F7C6F14-8197-4C3C-B747-813FA6B78C6E}" type="datetimeFigureOut">
              <a:rPr lang="de-DE" smtClean="0"/>
              <a:pPr/>
              <a:t>21.05.2014</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39341EA-3A3C-4775-B75F-A15C13974F40}" type="slidenum">
              <a:rPr lang="de-DE" smtClean="0"/>
              <a:pPr/>
              <a:t>‹#›</a:t>
            </a:fld>
            <a:endParaRPr lang="de-DE"/>
          </a:p>
        </p:txBody>
      </p:sp>
    </p:spTree>
    <p:extLst>
      <p:ext uri="{BB962C8B-B14F-4D97-AF65-F5344CB8AC3E}">
        <p14:creationId xmlns:p14="http://schemas.microsoft.com/office/powerpoint/2010/main" val="358162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1F7C6F14-8197-4C3C-B747-813FA6B78C6E}" type="datetimeFigureOut">
              <a:rPr lang="de-DE" smtClean="0"/>
              <a:pPr/>
              <a:t>21.05.2014</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39341EA-3A3C-4775-B75F-A15C13974F40}" type="slidenum">
              <a:rPr lang="de-DE" smtClean="0"/>
              <a:pPr/>
              <a:t>‹#›</a:t>
            </a:fld>
            <a:endParaRPr lang="de-DE"/>
          </a:p>
        </p:txBody>
      </p:sp>
    </p:spTree>
    <p:extLst>
      <p:ext uri="{BB962C8B-B14F-4D97-AF65-F5344CB8AC3E}">
        <p14:creationId xmlns:p14="http://schemas.microsoft.com/office/powerpoint/2010/main" val="149967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folie (grün)">
    <p:bg>
      <p:bgPr>
        <a:solidFill>
          <a:schemeClr val="accent5"/>
        </a:solidFill>
        <a:effectLst/>
      </p:bgPr>
    </p:bg>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5"/>
          <p:cNvSpPr>
            <a:spLocks noGrp="1"/>
          </p:cNvSpPr>
          <p:nvPr>
            <p:ph type="body" sz="quarter" idx="15" hasCustomPrompt="1"/>
          </p:nvPr>
        </p:nvSpPr>
        <p:spPr>
          <a:xfrm>
            <a:off x="529200" y="2160000"/>
            <a:ext cx="8243888" cy="532800"/>
          </a:xfrm>
        </p:spPr>
        <p:txBody>
          <a:bodyPr/>
          <a:lstStyle>
            <a:lvl1pPr>
              <a:lnSpc>
                <a:spcPts val="3500"/>
              </a:lnSpc>
              <a:spcAft>
                <a:spcPts val="0"/>
              </a:spcAft>
              <a:defRPr sz="3400" baseline="0">
                <a:solidFill>
                  <a:schemeClr val="bg1"/>
                </a:solidFill>
              </a:defRPr>
            </a:lvl1pPr>
          </a:lstStyle>
          <a:p>
            <a:pPr lvl="0"/>
            <a:r>
              <a:rPr lang="de-DE" dirty="0" smtClean="0"/>
              <a:t>Hier steht eine Headline</a:t>
            </a:r>
            <a:endParaRPr lang="de-DE" dirty="0"/>
          </a:p>
        </p:txBody>
      </p:sp>
      <p:sp>
        <p:nvSpPr>
          <p:cNvPr id="6" name="Textplatzhalter 8"/>
          <p:cNvSpPr>
            <a:spLocks noGrp="1"/>
          </p:cNvSpPr>
          <p:nvPr>
            <p:ph type="body" sz="quarter" idx="16" hasCustomPrompt="1"/>
          </p:nvPr>
        </p:nvSpPr>
        <p:spPr>
          <a:xfrm>
            <a:off x="539750" y="2726952"/>
            <a:ext cx="8244000" cy="270000"/>
          </a:xfrm>
        </p:spPr>
        <p:txBody>
          <a:bodyPr/>
          <a:lstStyle>
            <a:lvl1pPr>
              <a:lnSpc>
                <a:spcPts val="1900"/>
              </a:lnSpc>
              <a:spcAft>
                <a:spcPts val="0"/>
              </a:spcAft>
              <a:defRPr sz="1600" b="1">
                <a:solidFill>
                  <a:schemeClr val="bg1"/>
                </a:solidFill>
              </a:defRPr>
            </a:lvl1pPr>
          </a:lstStyle>
          <a:p>
            <a:pPr lvl="0"/>
            <a:r>
              <a:rPr lang="de-DE" dirty="0" smtClean="0"/>
              <a:t>Vorname Nachname</a:t>
            </a:r>
            <a:endParaRPr lang="de-DE" dirty="0"/>
          </a:p>
        </p:txBody>
      </p:sp>
      <p:sp>
        <p:nvSpPr>
          <p:cNvPr id="13" name="Rechteck 12"/>
          <p:cNvSpPr/>
          <p:nvPr userDrawn="1"/>
        </p:nvSpPr>
        <p:spPr>
          <a:xfrm>
            <a:off x="360000" y="3456000"/>
            <a:ext cx="8424000" cy="340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a:off x="360000" y="6156000"/>
            <a:ext cx="2808000" cy="702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userDrawn="1"/>
        </p:nvSpPr>
        <p:spPr>
          <a:xfrm>
            <a:off x="3168000" y="6156000"/>
            <a:ext cx="2808000" cy="70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userDrawn="1"/>
        </p:nvSpPr>
        <p:spPr>
          <a:xfrm>
            <a:off x="5976000" y="6156000"/>
            <a:ext cx="2808000" cy="70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8" hasCustomPrompt="1"/>
          </p:nvPr>
        </p:nvSpPr>
        <p:spPr>
          <a:xfrm>
            <a:off x="540000" y="6156000"/>
            <a:ext cx="2448000" cy="702000"/>
          </a:xfrm>
        </p:spPr>
        <p:txBody>
          <a:bodyPr anchor="ctr" anchorCtr="0"/>
          <a:lstStyle>
            <a:lvl1pPr>
              <a:lnSpc>
                <a:spcPts val="1700"/>
              </a:lnSpc>
              <a:spcAft>
                <a:spcPts val="0"/>
              </a:spcAft>
              <a:defRPr sz="1400" b="1" baseline="0">
                <a:solidFill>
                  <a:schemeClr val="bg1"/>
                </a:solidFill>
              </a:defRPr>
            </a:lvl1pPr>
          </a:lstStyle>
          <a:p>
            <a:pPr lvl="0"/>
            <a:r>
              <a:rPr lang="de-DE" dirty="0" smtClean="0"/>
              <a:t>Braunschweig,</a:t>
            </a:r>
            <a:br>
              <a:rPr lang="de-DE" dirty="0" smtClean="0"/>
            </a:br>
            <a:r>
              <a:rPr lang="de-DE" dirty="0" smtClean="0"/>
              <a:t>den XX.XX.2012</a:t>
            </a:r>
          </a:p>
        </p:txBody>
      </p:sp>
      <p:sp>
        <p:nvSpPr>
          <p:cNvPr id="18" name="Bildplatzhalter 14"/>
          <p:cNvSpPr>
            <a:spLocks noGrp="1"/>
          </p:cNvSpPr>
          <p:nvPr>
            <p:ph type="pic" sz="quarter" idx="13"/>
          </p:nvPr>
        </p:nvSpPr>
        <p:spPr>
          <a:xfrm>
            <a:off x="3168000" y="3456000"/>
            <a:ext cx="5616575" cy="2700000"/>
          </a:xfrm>
        </p:spPr>
        <p:txBody>
          <a:bodyPr/>
          <a:lstStyle/>
          <a:p>
            <a:endParaRPr lang="de-DE" dirty="0"/>
          </a:p>
        </p:txBody>
      </p:sp>
      <p:sp>
        <p:nvSpPr>
          <p:cNvPr id="19" name="Titel 18"/>
          <p:cNvSpPr>
            <a:spLocks noGrp="1"/>
          </p:cNvSpPr>
          <p:nvPr>
            <p:ph type="title" hasCustomPrompt="1"/>
          </p:nvPr>
        </p:nvSpPr>
        <p:spPr>
          <a:xfrm>
            <a:off x="529200" y="1627200"/>
            <a:ext cx="8244000" cy="532800"/>
          </a:xfrm>
        </p:spPr>
        <p:txBody>
          <a:bodyPr/>
          <a:lstStyle>
            <a:lvl1pPr>
              <a:defRPr sz="3400"/>
            </a:lvl1pPr>
          </a:lstStyle>
          <a:p>
            <a:r>
              <a:rPr lang="de-DE" dirty="0" smtClean="0"/>
              <a:t>Kapitel 2 (grün)</a:t>
            </a:r>
            <a:endParaRPr lang="de-DE" dirty="0"/>
          </a:p>
        </p:txBody>
      </p:sp>
      <p:sp>
        <p:nvSpPr>
          <p:cNvPr id="3" name="Textplatzhalter 2"/>
          <p:cNvSpPr>
            <a:spLocks noGrp="1"/>
          </p:cNvSpPr>
          <p:nvPr>
            <p:ph type="body" sz="quarter" idx="19" hasCustomPrompt="1"/>
          </p:nvPr>
        </p:nvSpPr>
        <p:spPr>
          <a:xfrm>
            <a:off x="540000" y="2966400"/>
            <a:ext cx="8244000" cy="270000"/>
          </a:xfrm>
        </p:spPr>
        <p:txBody>
          <a:bodyPr/>
          <a:lstStyle>
            <a:lvl1pPr>
              <a:lnSpc>
                <a:spcPts val="1900"/>
              </a:lnSpc>
              <a:spcAft>
                <a:spcPts val="0"/>
              </a:spcAft>
              <a:defRPr sz="1600" baseline="0">
                <a:solidFill>
                  <a:schemeClr val="bg1"/>
                </a:solidFill>
                <a:latin typeface="+mj-lt"/>
                <a:cs typeface="Calibri"/>
              </a:defRPr>
            </a:lvl1pPr>
          </a:lstStyle>
          <a:p>
            <a:pPr lvl="0"/>
            <a:r>
              <a:rPr lang="de-DE" dirty="0" err="1" smtClean="0"/>
              <a:t>Thünen</a:t>
            </a:r>
            <a:r>
              <a:rPr lang="de-DE" dirty="0" smtClean="0"/>
              <a:t>-Institut für XXX</a:t>
            </a:r>
            <a:endParaRPr lang="de-DE" dirty="0"/>
          </a:p>
        </p:txBody>
      </p:sp>
    </p:spTree>
    <p:extLst>
      <p:ext uri="{BB962C8B-B14F-4D97-AF65-F5344CB8AC3E}">
        <p14:creationId xmlns:p14="http://schemas.microsoft.com/office/powerpoint/2010/main" val="34927157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gi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gi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5.gi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hteck 9"/>
          <p:cNvSpPr/>
          <p:nvPr userDrawn="1"/>
        </p:nvSpPr>
        <p:spPr>
          <a:xfrm>
            <a:off x="0" y="6156000"/>
            <a:ext cx="9144000" cy="702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360000" y="0"/>
            <a:ext cx="8424000" cy="972000"/>
          </a:xfrm>
          <a:prstGeom prst="rect">
            <a:avLst/>
          </a:prstGeom>
        </p:spPr>
        <p:txBody>
          <a:bodyPr vert="horz" lIns="0" tIns="0" rIns="0" bIns="0" rtlCol="0" anchor="b" anchorCtr="0">
            <a:noAutofit/>
          </a:bodyPr>
          <a:lstStyle/>
          <a:p>
            <a:endParaRPr lang="de-DE" dirty="0"/>
          </a:p>
        </p:txBody>
      </p:sp>
      <p:sp>
        <p:nvSpPr>
          <p:cNvPr id="3" name="Textplatzhalter 2"/>
          <p:cNvSpPr>
            <a:spLocks noGrp="1"/>
          </p:cNvSpPr>
          <p:nvPr>
            <p:ph type="body" idx="1"/>
          </p:nvPr>
        </p:nvSpPr>
        <p:spPr>
          <a:xfrm>
            <a:off x="457200" y="1600200"/>
            <a:ext cx="8229600" cy="1833835"/>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4" name="Datumsplatzhalter 3"/>
          <p:cNvSpPr>
            <a:spLocks noGrp="1"/>
          </p:cNvSpPr>
          <p:nvPr>
            <p:ph type="dt" sz="half" idx="2"/>
          </p:nvPr>
        </p:nvSpPr>
        <p:spPr>
          <a:xfrm>
            <a:off x="360000" y="6480000"/>
            <a:ext cx="972000" cy="270000"/>
          </a:xfrm>
          <a:prstGeom prst="rect">
            <a:avLst/>
          </a:prstGeom>
        </p:spPr>
        <p:txBody>
          <a:bodyPr vert="horz" lIns="0" tIns="0" rIns="0" bIns="0" rtlCol="0" anchor="t" anchorCtr="0"/>
          <a:lstStyle>
            <a:lvl1pPr algn="l">
              <a:defRPr sz="1300">
                <a:solidFill>
                  <a:schemeClr val="tx1">
                    <a:lumMod val="50000"/>
                    <a:lumOff val="50000"/>
                  </a:schemeClr>
                </a:solidFill>
              </a:defRPr>
            </a:lvl1pPr>
          </a:lstStyle>
          <a:p>
            <a:r>
              <a:rPr lang="de-DE" dirty="0" smtClean="0"/>
              <a:t>19.3.2014</a:t>
            </a:r>
            <a:endParaRPr lang="de-DE" dirty="0"/>
          </a:p>
        </p:txBody>
      </p:sp>
      <p:sp>
        <p:nvSpPr>
          <p:cNvPr id="11" name="Fußzeilenplatzhalter 10"/>
          <p:cNvSpPr>
            <a:spLocks noGrp="1"/>
          </p:cNvSpPr>
          <p:nvPr>
            <p:ph type="ftr" sz="quarter" idx="3"/>
          </p:nvPr>
        </p:nvSpPr>
        <p:spPr>
          <a:xfrm>
            <a:off x="1548000" y="6480000"/>
            <a:ext cx="1583418" cy="360000"/>
          </a:xfrm>
          <a:prstGeom prst="rect">
            <a:avLst/>
          </a:prstGeom>
        </p:spPr>
        <p:txBody>
          <a:bodyPr vert="horz" lIns="0" tIns="0" rIns="0" bIns="0" rtlCol="0" anchor="t" anchorCtr="0"/>
          <a:lstStyle>
            <a:lvl1pPr algn="l">
              <a:defRPr sz="1400" b="0">
                <a:solidFill>
                  <a:schemeClr val="tx1">
                    <a:lumMod val="50000"/>
                    <a:lumOff val="50000"/>
                  </a:schemeClr>
                </a:solidFill>
              </a:defRPr>
            </a:lvl1pPr>
          </a:lstStyle>
          <a:p>
            <a:endParaRPr lang="de-DE" dirty="0"/>
          </a:p>
        </p:txBody>
      </p:sp>
      <p:sp>
        <p:nvSpPr>
          <p:cNvPr id="12" name="Textfeld 11"/>
          <p:cNvSpPr txBox="1"/>
          <p:nvPr userDrawn="1"/>
        </p:nvSpPr>
        <p:spPr>
          <a:xfrm>
            <a:off x="1547664" y="6292800"/>
            <a:ext cx="5544000" cy="270000"/>
          </a:xfrm>
          <a:prstGeom prst="rect">
            <a:avLst/>
          </a:prstGeom>
          <a:noFill/>
        </p:spPr>
        <p:txBody>
          <a:bodyPr wrap="square" lIns="0" tIns="0" rIns="0" bIns="0" rtlCol="0">
            <a:noAutofit/>
          </a:bodyPr>
          <a:lstStyle/>
          <a:p>
            <a:r>
              <a:rPr lang="de-DE" sz="1400" b="1" dirty="0" smtClean="0">
                <a:solidFill>
                  <a:schemeClr val="tx1">
                    <a:lumMod val="50000"/>
                    <a:lumOff val="50000"/>
                  </a:schemeClr>
                </a:solidFill>
              </a:rPr>
              <a:t>Werner L. Kutsch</a:t>
            </a:r>
            <a:endParaRPr lang="de-DE" sz="1400" b="1" dirty="0">
              <a:solidFill>
                <a:schemeClr val="tx1">
                  <a:lumMod val="50000"/>
                  <a:lumOff val="50000"/>
                </a:schemeClr>
              </a:solidFill>
            </a:endParaRPr>
          </a:p>
        </p:txBody>
      </p:sp>
      <p:cxnSp>
        <p:nvCxnSpPr>
          <p:cNvPr id="13" name="Gerade Verbindung 12"/>
          <p:cNvCxnSpPr/>
          <p:nvPr userDrawn="1"/>
        </p:nvCxnSpPr>
        <p:spPr>
          <a:xfrm>
            <a:off x="1440000" y="6318000"/>
            <a:ext cx="0" cy="3600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4"/>
          </p:nvPr>
        </p:nvSpPr>
        <p:spPr>
          <a:xfrm>
            <a:off x="360000" y="6300000"/>
            <a:ext cx="972000" cy="216000"/>
          </a:xfrm>
          <a:prstGeom prst="rect">
            <a:avLst/>
          </a:prstGeom>
        </p:spPr>
        <p:txBody>
          <a:bodyPr vert="horz" lIns="0" tIns="0" rIns="0" bIns="0" rtlCol="0" anchor="t" anchorCtr="0"/>
          <a:lstStyle>
            <a:lvl1pPr algn="l">
              <a:defRPr sz="1400" b="1">
                <a:solidFill>
                  <a:schemeClr val="tx1">
                    <a:tint val="75000"/>
                  </a:schemeClr>
                </a:solidFill>
              </a:defRPr>
            </a:lvl1pPr>
          </a:lstStyle>
          <a:p>
            <a:r>
              <a:rPr lang="de-DE" dirty="0" smtClean="0"/>
              <a:t>Seite </a:t>
            </a:r>
            <a:fld id="{3FE2E321-9699-4537-B4F6-C35DF19B42AC}" type="slidenum">
              <a:rPr lang="de-DE" smtClean="0"/>
              <a:pPr/>
              <a:t>‹#›</a:t>
            </a:fld>
            <a:endParaRPr lang="de-DE" dirty="0"/>
          </a:p>
        </p:txBody>
      </p:sp>
      <p:pic>
        <p:nvPicPr>
          <p:cNvPr id="15" name="Picture 1"/>
          <p:cNvPicPr>
            <a:picLocks noChangeAspect="1" noChangeArrowheads="1"/>
          </p:cNvPicPr>
          <p:nvPr userDrawn="1"/>
        </p:nvPicPr>
        <p:blipFill>
          <a:blip r:embed="rId11" cstate="print"/>
          <a:srcRect/>
          <a:stretch>
            <a:fillRect/>
          </a:stretch>
        </p:blipFill>
        <p:spPr bwMode="auto">
          <a:xfrm>
            <a:off x="6880811" y="6158647"/>
            <a:ext cx="3227216" cy="859510"/>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9" r:id="rId4"/>
    <p:sldLayoutId id="2147483689" r:id="rId5"/>
    <p:sldLayoutId id="2147483694" r:id="rId6"/>
    <p:sldLayoutId id="2147483695" r:id="rId7"/>
    <p:sldLayoutId id="2147483696" r:id="rId8"/>
  </p:sldLayoutIdLst>
  <p:timing>
    <p:tnLst>
      <p:par>
        <p:cTn id="1" dur="indefinite" restart="never" nodeType="tmRoot"/>
      </p:par>
    </p:tnLst>
  </p:timing>
  <p:hf hdr="0"/>
  <p:txStyles>
    <p:titleStyle>
      <a:lvl1pPr algn="l" defTabSz="914400" rtl="0" eaLnBrk="1" latinLnBrk="0" hangingPunct="1">
        <a:lnSpc>
          <a:spcPts val="3500"/>
        </a:lnSpc>
        <a:spcBef>
          <a:spcPct val="0"/>
        </a:spcBef>
        <a:buNone/>
        <a:defRPr sz="3000" b="1" i="0" kern="1200" baseline="0">
          <a:solidFill>
            <a:schemeClr val="bg1"/>
          </a:solidFill>
          <a:latin typeface="Calibri" pitchFamily="34" charset="0"/>
          <a:ea typeface="+mj-ea"/>
          <a:cs typeface="+mj-cs"/>
        </a:defRPr>
      </a:lvl1pPr>
    </p:titleStyle>
    <p:body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2"/>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14" y="-12545"/>
            <a:ext cx="9144000" cy="6858000"/>
          </a:xfrm>
          <a:prstGeom prst="rect">
            <a:avLst/>
          </a:prstGeom>
        </p:spPr>
      </p:pic>
      <p:sp>
        <p:nvSpPr>
          <p:cNvPr id="12" name="Rechteck 11"/>
          <p:cNvSpPr/>
          <p:nvPr userDrawn="1"/>
        </p:nvSpPr>
        <p:spPr>
          <a:xfrm>
            <a:off x="0" y="6156000"/>
            <a:ext cx="9144000" cy="702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Datumsplatzhalter 3"/>
          <p:cNvSpPr>
            <a:spLocks noGrp="1"/>
          </p:cNvSpPr>
          <p:nvPr>
            <p:ph type="dt" sz="half" idx="2"/>
          </p:nvPr>
        </p:nvSpPr>
        <p:spPr>
          <a:xfrm>
            <a:off x="360000" y="6480000"/>
            <a:ext cx="972000" cy="27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April 2013</a:t>
            </a:r>
            <a:endParaRPr lang="de-DE" dirty="0"/>
          </a:p>
        </p:txBody>
      </p:sp>
      <p:sp>
        <p:nvSpPr>
          <p:cNvPr id="15" name="Fußzeilenplatzhalter 10"/>
          <p:cNvSpPr>
            <a:spLocks noGrp="1"/>
          </p:cNvSpPr>
          <p:nvPr>
            <p:ph type="ftr" sz="quarter" idx="3"/>
          </p:nvPr>
        </p:nvSpPr>
        <p:spPr>
          <a:xfrm>
            <a:off x="1548000" y="6480000"/>
            <a:ext cx="5544000" cy="36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AK‐Klausurtagung Organische Bodensubstanz</a:t>
            </a:r>
          </a:p>
        </p:txBody>
      </p:sp>
      <p:sp>
        <p:nvSpPr>
          <p:cNvPr id="16" name="Textfeld 15"/>
          <p:cNvSpPr txBox="1"/>
          <p:nvPr userDrawn="1"/>
        </p:nvSpPr>
        <p:spPr>
          <a:xfrm>
            <a:off x="1547664" y="6292800"/>
            <a:ext cx="5544000" cy="270000"/>
          </a:xfrm>
          <a:prstGeom prst="rect">
            <a:avLst/>
          </a:prstGeom>
          <a:noFill/>
        </p:spPr>
        <p:txBody>
          <a:bodyPr wrap="square" lIns="0" tIns="0" rIns="0" bIns="0" rtlCol="0">
            <a:noAutofit/>
          </a:bodyPr>
          <a:lstStyle/>
          <a:p>
            <a:r>
              <a:rPr lang="de-DE" sz="1400" b="1" dirty="0" smtClean="0">
                <a:solidFill>
                  <a:schemeClr val="tx1">
                    <a:lumMod val="50000"/>
                    <a:lumOff val="50000"/>
                  </a:schemeClr>
                </a:solidFill>
              </a:rPr>
              <a:t>Name des Wissenschaftlers</a:t>
            </a:r>
            <a:endParaRPr lang="de-DE" sz="1400" b="1" dirty="0">
              <a:solidFill>
                <a:schemeClr val="tx1">
                  <a:lumMod val="50000"/>
                  <a:lumOff val="50000"/>
                </a:schemeClr>
              </a:solidFill>
            </a:endParaRPr>
          </a:p>
        </p:txBody>
      </p:sp>
      <p:cxnSp>
        <p:nvCxnSpPr>
          <p:cNvPr id="17" name="Gerade Verbindung 16"/>
          <p:cNvCxnSpPr/>
          <p:nvPr userDrawn="1"/>
        </p:nvCxnSpPr>
        <p:spPr>
          <a:xfrm>
            <a:off x="1440000" y="6318000"/>
            <a:ext cx="0" cy="3600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2" descr="C:\Dokumente und Einstellungen\Eva2\Desktop\THUENEN\THUENEN_Markenzeichen\Screen\THUENEN_Web.gif"/>
          <p:cNvPicPr>
            <a:picLocks noChangeAspect="1" noChangeArrowheads="1"/>
          </p:cNvPicPr>
          <p:nvPr userDrawn="1"/>
        </p:nvPicPr>
        <p:blipFill>
          <a:blip r:embed="rId7" cstate="print"/>
          <a:srcRect/>
          <a:stretch>
            <a:fillRect/>
          </a:stretch>
        </p:blipFill>
        <p:spPr bwMode="auto">
          <a:xfrm>
            <a:off x="7614000" y="6228000"/>
            <a:ext cx="1285875" cy="514350"/>
          </a:xfrm>
          <a:prstGeom prst="rect">
            <a:avLst/>
          </a:prstGeom>
          <a:noFill/>
        </p:spPr>
      </p:pic>
      <p:sp>
        <p:nvSpPr>
          <p:cNvPr id="2" name="Titelplatzhalter 1"/>
          <p:cNvSpPr>
            <a:spLocks noGrp="1"/>
          </p:cNvSpPr>
          <p:nvPr>
            <p:ph type="title"/>
          </p:nvPr>
        </p:nvSpPr>
        <p:spPr>
          <a:xfrm>
            <a:off x="360000" y="0"/>
            <a:ext cx="8424000" cy="972000"/>
          </a:xfrm>
          <a:prstGeom prst="rect">
            <a:avLst/>
          </a:prstGeom>
        </p:spPr>
        <p:txBody>
          <a:bodyPr vert="horz" lIns="0" tIns="0" rIns="0" bIns="0" rtlCol="0" anchor="b" anchorCtr="0">
            <a:noAutofit/>
          </a:bodyPr>
          <a:lstStyle/>
          <a:p>
            <a:endParaRPr lang="de-DE" dirty="0"/>
          </a:p>
        </p:txBody>
      </p:sp>
      <p:sp>
        <p:nvSpPr>
          <p:cNvPr id="3" name="Textplatzhalter 2"/>
          <p:cNvSpPr>
            <a:spLocks noGrp="1"/>
          </p:cNvSpPr>
          <p:nvPr>
            <p:ph type="body" idx="1"/>
          </p:nvPr>
        </p:nvSpPr>
        <p:spPr>
          <a:xfrm>
            <a:off x="457200" y="1600200"/>
            <a:ext cx="8229600" cy="1833835"/>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5" name="Foliennummernplatzhalter 4"/>
          <p:cNvSpPr>
            <a:spLocks noGrp="1"/>
          </p:cNvSpPr>
          <p:nvPr>
            <p:ph type="sldNum" sz="quarter" idx="4"/>
          </p:nvPr>
        </p:nvSpPr>
        <p:spPr>
          <a:xfrm>
            <a:off x="360000" y="6300000"/>
            <a:ext cx="972000" cy="216000"/>
          </a:xfrm>
          <a:prstGeom prst="rect">
            <a:avLst/>
          </a:prstGeom>
        </p:spPr>
        <p:txBody>
          <a:bodyPr vert="horz" lIns="0" tIns="0" rIns="0" bIns="0" rtlCol="0" anchor="t" anchorCtr="0"/>
          <a:lstStyle>
            <a:lvl1pPr algn="l">
              <a:defRPr sz="1400" b="1">
                <a:solidFill>
                  <a:schemeClr val="tx1">
                    <a:tint val="75000"/>
                  </a:schemeClr>
                </a:solidFill>
              </a:defRPr>
            </a:lvl1pPr>
          </a:lstStyle>
          <a:p>
            <a:r>
              <a:rPr lang="de-DE" dirty="0" smtClean="0"/>
              <a:t>Seite </a:t>
            </a:r>
            <a:fld id="{F3B6E0BC-0F61-478D-BA3E-A8842250F2DE}" type="slidenum">
              <a:rPr lang="de-DE" smtClean="0"/>
              <a:pPr/>
              <a:t>‹#›</a:t>
            </a:fld>
            <a:endParaRPr lang="de-DE" dirty="0"/>
          </a:p>
        </p:txBody>
      </p:sp>
    </p:spTree>
    <p:extLst>
      <p:ext uri="{BB962C8B-B14F-4D97-AF65-F5344CB8AC3E}">
        <p14:creationId xmlns:p14="http://schemas.microsoft.com/office/powerpoint/2010/main" val="2052133501"/>
      </p:ext>
    </p:extLst>
  </p:cSld>
  <p:clrMap bg1="lt1" tx1="dk1" bg2="lt2" tx2="dk2" accent1="accent1" accent2="accent2" accent3="accent3" accent4="accent4" accent5="accent5" accent6="accent6" hlink="hlink" folHlink="folHlink"/>
  <p:sldLayoutIdLst>
    <p:sldLayoutId id="2147483678" r:id="rId1"/>
    <p:sldLayoutId id="2147483675" r:id="rId2"/>
    <p:sldLayoutId id="2147483676" r:id="rId3"/>
    <p:sldLayoutId id="2147483677" r:id="rId4"/>
  </p:sldLayoutIdLst>
  <p:timing>
    <p:tnLst>
      <p:par>
        <p:cTn id="1" dur="indefinite" restart="never" nodeType="tmRoot"/>
      </p:par>
    </p:tnLst>
  </p:timing>
  <p:hf hdr="0"/>
  <p:txStyles>
    <p:titleStyle>
      <a:lvl1pPr algn="l" defTabSz="914400" rtl="0" eaLnBrk="1" latinLnBrk="0" hangingPunct="1">
        <a:lnSpc>
          <a:spcPts val="3500"/>
        </a:lnSpc>
        <a:spcBef>
          <a:spcPct val="0"/>
        </a:spcBef>
        <a:buNone/>
        <a:defRPr sz="3000" b="1" i="0" kern="1200" baseline="0">
          <a:solidFill>
            <a:schemeClr val="bg1"/>
          </a:solidFill>
          <a:latin typeface="Calibri" pitchFamily="34" charset="0"/>
          <a:ea typeface="+mj-ea"/>
          <a:cs typeface="+mj-cs"/>
        </a:defRPr>
      </a:lvl1pPr>
    </p:titleStyle>
    <p:body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5"/>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hteck 6"/>
          <p:cNvSpPr/>
          <p:nvPr userDrawn="1"/>
        </p:nvSpPr>
        <p:spPr>
          <a:xfrm>
            <a:off x="0" y="6156000"/>
            <a:ext cx="9144000" cy="702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Datumsplatzhalter 3"/>
          <p:cNvSpPr>
            <a:spLocks noGrp="1"/>
          </p:cNvSpPr>
          <p:nvPr>
            <p:ph type="dt" sz="half" idx="2"/>
          </p:nvPr>
        </p:nvSpPr>
        <p:spPr>
          <a:xfrm>
            <a:off x="360000" y="6480000"/>
            <a:ext cx="972000" cy="27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April 2013</a:t>
            </a:r>
            <a:endParaRPr lang="de-DE" dirty="0"/>
          </a:p>
        </p:txBody>
      </p:sp>
      <p:sp>
        <p:nvSpPr>
          <p:cNvPr id="10" name="Fußzeilenplatzhalter 10"/>
          <p:cNvSpPr>
            <a:spLocks noGrp="1"/>
          </p:cNvSpPr>
          <p:nvPr>
            <p:ph type="ftr" sz="quarter" idx="3"/>
          </p:nvPr>
        </p:nvSpPr>
        <p:spPr>
          <a:xfrm>
            <a:off x="1548000" y="6480000"/>
            <a:ext cx="5544000" cy="36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Präsentation des </a:t>
            </a:r>
            <a:r>
              <a:rPr lang="de-DE" dirty="0" err="1" smtClean="0"/>
              <a:t>Thünen</a:t>
            </a:r>
            <a:r>
              <a:rPr lang="de-DE" dirty="0" smtClean="0"/>
              <a:t>-Instituts</a:t>
            </a:r>
            <a:endParaRPr lang="de-DE" dirty="0"/>
          </a:p>
        </p:txBody>
      </p:sp>
      <p:sp>
        <p:nvSpPr>
          <p:cNvPr id="11" name="Textfeld 10"/>
          <p:cNvSpPr txBox="1"/>
          <p:nvPr userDrawn="1"/>
        </p:nvSpPr>
        <p:spPr>
          <a:xfrm>
            <a:off x="1547664" y="6292800"/>
            <a:ext cx="5544000" cy="270000"/>
          </a:xfrm>
          <a:prstGeom prst="rect">
            <a:avLst/>
          </a:prstGeom>
          <a:noFill/>
        </p:spPr>
        <p:txBody>
          <a:bodyPr wrap="square" lIns="0" tIns="0" rIns="0" bIns="0" rtlCol="0">
            <a:noAutofit/>
          </a:bodyPr>
          <a:lstStyle/>
          <a:p>
            <a:r>
              <a:rPr lang="de-DE" sz="1400" b="1" dirty="0" smtClean="0">
                <a:solidFill>
                  <a:schemeClr val="tx1">
                    <a:lumMod val="50000"/>
                    <a:lumOff val="50000"/>
                  </a:schemeClr>
                </a:solidFill>
              </a:rPr>
              <a:t>Name des Wissenschaftlers</a:t>
            </a:r>
            <a:endParaRPr lang="de-DE" sz="1400" b="1" dirty="0">
              <a:solidFill>
                <a:schemeClr val="tx1">
                  <a:lumMod val="50000"/>
                  <a:lumOff val="50000"/>
                </a:schemeClr>
              </a:solidFill>
            </a:endParaRPr>
          </a:p>
        </p:txBody>
      </p:sp>
      <p:cxnSp>
        <p:nvCxnSpPr>
          <p:cNvPr id="12" name="Gerade Verbindung 11"/>
          <p:cNvCxnSpPr/>
          <p:nvPr userDrawn="1"/>
        </p:nvCxnSpPr>
        <p:spPr>
          <a:xfrm>
            <a:off x="1440000" y="6318000"/>
            <a:ext cx="0" cy="3600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Dokumente und Einstellungen\Eva2\Desktop\THUENEN\THUENEN_Markenzeichen\Screen\THUENEN_Web.gif"/>
          <p:cNvPicPr>
            <a:picLocks noChangeAspect="1" noChangeArrowheads="1"/>
          </p:cNvPicPr>
          <p:nvPr userDrawn="1"/>
        </p:nvPicPr>
        <p:blipFill>
          <a:blip r:embed="rId7" cstate="print"/>
          <a:srcRect/>
          <a:stretch>
            <a:fillRect/>
          </a:stretch>
        </p:blipFill>
        <p:spPr bwMode="auto">
          <a:xfrm>
            <a:off x="7614000" y="6228000"/>
            <a:ext cx="1285875" cy="514350"/>
          </a:xfrm>
          <a:prstGeom prst="rect">
            <a:avLst/>
          </a:prstGeom>
          <a:noFill/>
        </p:spPr>
      </p:pic>
      <p:sp>
        <p:nvSpPr>
          <p:cNvPr id="2" name="Titelplatzhalter 1"/>
          <p:cNvSpPr>
            <a:spLocks noGrp="1"/>
          </p:cNvSpPr>
          <p:nvPr>
            <p:ph type="title"/>
          </p:nvPr>
        </p:nvSpPr>
        <p:spPr>
          <a:xfrm>
            <a:off x="360000" y="0"/>
            <a:ext cx="8424000" cy="972000"/>
          </a:xfrm>
          <a:prstGeom prst="rect">
            <a:avLst/>
          </a:prstGeom>
        </p:spPr>
        <p:txBody>
          <a:bodyPr vert="horz" lIns="0" tIns="0" rIns="0" bIns="0" rtlCol="0" anchor="b" anchorCtr="0">
            <a:noAutofit/>
          </a:bodyPr>
          <a:lstStyle/>
          <a:p>
            <a:endParaRPr lang="de-DE" dirty="0"/>
          </a:p>
        </p:txBody>
      </p:sp>
      <p:sp>
        <p:nvSpPr>
          <p:cNvPr id="3" name="Textplatzhalter 2"/>
          <p:cNvSpPr>
            <a:spLocks noGrp="1"/>
          </p:cNvSpPr>
          <p:nvPr>
            <p:ph type="body" idx="1"/>
          </p:nvPr>
        </p:nvSpPr>
        <p:spPr>
          <a:xfrm>
            <a:off x="457200" y="1600200"/>
            <a:ext cx="8229600" cy="1833835"/>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4" name="Foliennummernplatzhalter 3"/>
          <p:cNvSpPr>
            <a:spLocks noGrp="1"/>
          </p:cNvSpPr>
          <p:nvPr>
            <p:ph type="sldNum" sz="quarter" idx="4"/>
          </p:nvPr>
        </p:nvSpPr>
        <p:spPr>
          <a:xfrm>
            <a:off x="360000" y="6300000"/>
            <a:ext cx="972000" cy="216000"/>
          </a:xfrm>
          <a:prstGeom prst="rect">
            <a:avLst/>
          </a:prstGeom>
        </p:spPr>
        <p:txBody>
          <a:bodyPr vert="horz" lIns="0" tIns="0" rIns="0" bIns="0" rtlCol="0" anchor="t" anchorCtr="0"/>
          <a:lstStyle>
            <a:lvl1pPr algn="l">
              <a:defRPr sz="1400" b="1">
                <a:solidFill>
                  <a:schemeClr val="tx1">
                    <a:tint val="75000"/>
                  </a:schemeClr>
                </a:solidFill>
              </a:defRPr>
            </a:lvl1pPr>
          </a:lstStyle>
          <a:p>
            <a:r>
              <a:rPr lang="de-DE" dirty="0" smtClean="0"/>
              <a:t>Seite </a:t>
            </a:r>
            <a:fld id="{148A30C4-5196-49B3-9EA8-D26A2B095CB3}" type="slidenum">
              <a:rPr lang="de-DE" smtClean="0"/>
              <a:pPr/>
              <a:t>‹#›</a:t>
            </a:fld>
            <a:endParaRPr lang="de-DE" dirty="0"/>
          </a:p>
        </p:txBody>
      </p:sp>
    </p:spTree>
    <p:extLst>
      <p:ext uri="{BB962C8B-B14F-4D97-AF65-F5344CB8AC3E}">
        <p14:creationId xmlns:p14="http://schemas.microsoft.com/office/powerpoint/2010/main" val="175260076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iming>
    <p:tnLst>
      <p:par>
        <p:cTn id="1" dur="indefinite" restart="never" nodeType="tmRoot"/>
      </p:par>
    </p:tnLst>
  </p:timing>
  <p:hf hdr="0"/>
  <p:txStyles>
    <p:titleStyle>
      <a:lvl1pPr algn="l" defTabSz="914400" rtl="0" eaLnBrk="1" latinLnBrk="0" hangingPunct="1">
        <a:lnSpc>
          <a:spcPts val="3500"/>
        </a:lnSpc>
        <a:spcBef>
          <a:spcPct val="0"/>
        </a:spcBef>
        <a:buNone/>
        <a:defRPr sz="3000" b="1" i="0" kern="1200" baseline="0">
          <a:solidFill>
            <a:schemeClr val="bg1"/>
          </a:solidFill>
          <a:latin typeface="Calibri" pitchFamily="34" charset="0"/>
          <a:ea typeface="+mj-ea"/>
          <a:cs typeface="+mj-cs"/>
        </a:defRPr>
      </a:lvl1pPr>
    </p:titleStyle>
    <p:body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4"/>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hteck 6"/>
          <p:cNvSpPr/>
          <p:nvPr userDrawn="1"/>
        </p:nvSpPr>
        <p:spPr>
          <a:xfrm>
            <a:off x="0" y="6156000"/>
            <a:ext cx="9144000" cy="702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Datumsplatzhalter 3"/>
          <p:cNvSpPr>
            <a:spLocks noGrp="1"/>
          </p:cNvSpPr>
          <p:nvPr>
            <p:ph type="dt" sz="half" idx="2"/>
          </p:nvPr>
        </p:nvSpPr>
        <p:spPr>
          <a:xfrm>
            <a:off x="360000" y="6480000"/>
            <a:ext cx="972000" cy="27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April 2013</a:t>
            </a:r>
            <a:endParaRPr lang="de-DE" dirty="0"/>
          </a:p>
        </p:txBody>
      </p:sp>
      <p:sp>
        <p:nvSpPr>
          <p:cNvPr id="10" name="Fußzeilenplatzhalter 10"/>
          <p:cNvSpPr>
            <a:spLocks noGrp="1"/>
          </p:cNvSpPr>
          <p:nvPr>
            <p:ph type="ftr" sz="quarter" idx="3"/>
          </p:nvPr>
        </p:nvSpPr>
        <p:spPr>
          <a:xfrm>
            <a:off x="1548000" y="6480000"/>
            <a:ext cx="5544000" cy="36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Präsentation des </a:t>
            </a:r>
            <a:r>
              <a:rPr lang="de-DE" dirty="0" err="1" smtClean="0"/>
              <a:t>Thünen</a:t>
            </a:r>
            <a:r>
              <a:rPr lang="de-DE" dirty="0" smtClean="0"/>
              <a:t>-Instituts</a:t>
            </a:r>
            <a:endParaRPr lang="de-DE" dirty="0"/>
          </a:p>
        </p:txBody>
      </p:sp>
      <p:sp>
        <p:nvSpPr>
          <p:cNvPr id="11" name="Textfeld 10"/>
          <p:cNvSpPr txBox="1"/>
          <p:nvPr userDrawn="1"/>
        </p:nvSpPr>
        <p:spPr>
          <a:xfrm>
            <a:off x="1547664" y="6292800"/>
            <a:ext cx="5544000" cy="270000"/>
          </a:xfrm>
          <a:prstGeom prst="rect">
            <a:avLst/>
          </a:prstGeom>
          <a:noFill/>
        </p:spPr>
        <p:txBody>
          <a:bodyPr wrap="square" lIns="0" tIns="0" rIns="0" bIns="0" rtlCol="0">
            <a:noAutofit/>
          </a:bodyPr>
          <a:lstStyle/>
          <a:p>
            <a:r>
              <a:rPr lang="de-DE" sz="1400" b="1" dirty="0" smtClean="0">
                <a:solidFill>
                  <a:schemeClr val="tx1">
                    <a:lumMod val="50000"/>
                    <a:lumOff val="50000"/>
                  </a:schemeClr>
                </a:solidFill>
              </a:rPr>
              <a:t>Name des Wissenschaftlers</a:t>
            </a:r>
            <a:endParaRPr lang="de-DE" sz="1400" b="1" dirty="0">
              <a:solidFill>
                <a:schemeClr val="tx1">
                  <a:lumMod val="50000"/>
                  <a:lumOff val="50000"/>
                </a:schemeClr>
              </a:solidFill>
            </a:endParaRPr>
          </a:p>
        </p:txBody>
      </p:sp>
      <p:cxnSp>
        <p:nvCxnSpPr>
          <p:cNvPr id="12" name="Gerade Verbindung 11"/>
          <p:cNvCxnSpPr/>
          <p:nvPr userDrawn="1"/>
        </p:nvCxnSpPr>
        <p:spPr>
          <a:xfrm>
            <a:off x="1440000" y="6318000"/>
            <a:ext cx="0" cy="3600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Dokumente und Einstellungen\Eva2\Desktop\THUENEN\THUENEN_Markenzeichen\Screen\THUENEN_Web.gif"/>
          <p:cNvPicPr>
            <a:picLocks noChangeAspect="1" noChangeArrowheads="1"/>
          </p:cNvPicPr>
          <p:nvPr userDrawn="1"/>
        </p:nvPicPr>
        <p:blipFill>
          <a:blip r:embed="rId7" cstate="print"/>
          <a:srcRect/>
          <a:stretch>
            <a:fillRect/>
          </a:stretch>
        </p:blipFill>
        <p:spPr bwMode="auto">
          <a:xfrm>
            <a:off x="7614000" y="6228000"/>
            <a:ext cx="1285875" cy="514350"/>
          </a:xfrm>
          <a:prstGeom prst="rect">
            <a:avLst/>
          </a:prstGeom>
          <a:noFill/>
        </p:spPr>
      </p:pic>
      <p:sp>
        <p:nvSpPr>
          <p:cNvPr id="2" name="Titelplatzhalter 1"/>
          <p:cNvSpPr>
            <a:spLocks noGrp="1"/>
          </p:cNvSpPr>
          <p:nvPr>
            <p:ph type="title"/>
          </p:nvPr>
        </p:nvSpPr>
        <p:spPr>
          <a:xfrm>
            <a:off x="360000" y="0"/>
            <a:ext cx="8424000" cy="972000"/>
          </a:xfrm>
          <a:prstGeom prst="rect">
            <a:avLst/>
          </a:prstGeom>
        </p:spPr>
        <p:txBody>
          <a:bodyPr vert="horz" lIns="0" tIns="0" rIns="0" bIns="0" rtlCol="0" anchor="b" anchorCtr="0">
            <a:noAutofit/>
          </a:bodyPr>
          <a:lstStyle/>
          <a:p>
            <a:endParaRPr lang="de-DE" dirty="0"/>
          </a:p>
        </p:txBody>
      </p:sp>
      <p:sp>
        <p:nvSpPr>
          <p:cNvPr id="3" name="Textplatzhalter 2"/>
          <p:cNvSpPr>
            <a:spLocks noGrp="1"/>
          </p:cNvSpPr>
          <p:nvPr>
            <p:ph type="body" idx="1"/>
          </p:nvPr>
        </p:nvSpPr>
        <p:spPr>
          <a:xfrm>
            <a:off x="457200" y="1600200"/>
            <a:ext cx="8229600" cy="1833835"/>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4" name="Foliennummernplatzhalter 3"/>
          <p:cNvSpPr>
            <a:spLocks noGrp="1"/>
          </p:cNvSpPr>
          <p:nvPr>
            <p:ph type="sldNum" sz="quarter" idx="4"/>
          </p:nvPr>
        </p:nvSpPr>
        <p:spPr>
          <a:xfrm>
            <a:off x="360000" y="6300000"/>
            <a:ext cx="972000" cy="216000"/>
          </a:xfrm>
          <a:prstGeom prst="rect">
            <a:avLst/>
          </a:prstGeom>
        </p:spPr>
        <p:txBody>
          <a:bodyPr vert="horz" lIns="0" tIns="0" rIns="0" bIns="0" rtlCol="0" anchor="t" anchorCtr="0"/>
          <a:lstStyle>
            <a:lvl1pPr algn="l">
              <a:defRPr sz="1400" b="1">
                <a:solidFill>
                  <a:schemeClr val="tx1">
                    <a:tint val="75000"/>
                  </a:schemeClr>
                </a:solidFill>
              </a:defRPr>
            </a:lvl1pPr>
          </a:lstStyle>
          <a:p>
            <a:r>
              <a:rPr lang="de-DE" dirty="0" smtClean="0"/>
              <a:t>Seite </a:t>
            </a:r>
            <a:fld id="{6DCA0D67-1F4F-4F3C-96B3-530FDDDCDFD8}" type="slidenum">
              <a:rPr lang="de-DE" smtClean="0"/>
              <a:pPr/>
              <a:t>‹#›</a:t>
            </a:fld>
            <a:endParaRPr lang="de-DE" dirty="0"/>
          </a:p>
        </p:txBody>
      </p:sp>
    </p:spTree>
    <p:extLst>
      <p:ext uri="{BB962C8B-B14F-4D97-AF65-F5344CB8AC3E}">
        <p14:creationId xmlns:p14="http://schemas.microsoft.com/office/powerpoint/2010/main" val="3657533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iming>
    <p:tnLst>
      <p:par>
        <p:cTn id="1" dur="indefinite" restart="never" nodeType="tmRoot"/>
      </p:par>
    </p:tnLst>
  </p:timing>
  <p:hf hdr="0"/>
  <p:txStyles>
    <p:titleStyle>
      <a:lvl1pPr algn="l" defTabSz="914400" rtl="0" eaLnBrk="1" latinLnBrk="0" hangingPunct="1">
        <a:lnSpc>
          <a:spcPts val="3500"/>
        </a:lnSpc>
        <a:spcBef>
          <a:spcPct val="0"/>
        </a:spcBef>
        <a:buNone/>
        <a:defRPr sz="3000" b="1" i="0" kern="1200" baseline="0">
          <a:solidFill>
            <a:schemeClr val="bg1"/>
          </a:solidFill>
          <a:latin typeface="Calibri" pitchFamily="34" charset="0"/>
          <a:ea typeface="+mj-ea"/>
          <a:cs typeface="+mj-cs"/>
        </a:defRPr>
      </a:lvl1pPr>
    </p:titleStyle>
    <p:body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3"/>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www.globalcarbonproject.org/carbonbudget/" TargetMode="External"/><Relationship Id="rId2"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hyperlink" Target="http://cdiac.ornl.gov/trends/emis/meth_reg.html" TargetMode="External"/><Relationship Id="rId5" Type="http://schemas.openxmlformats.org/officeDocument/2006/relationships/hyperlink" Target="http://www.earth-syst-sci-data-discuss.net/5/1107/2012" TargetMode="External"/><Relationship Id="rId4" Type="http://schemas.openxmlformats.org/officeDocument/2006/relationships/hyperlink" Target="Peters%20et%20al.%20201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werner.kutsch@helsinki.fi"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oleObject" Target="../embeddings/Microsoft_Excel_97-2003_Worksheet1.xls"/><Relationship Id="rId10" Type="http://schemas.openxmlformats.org/officeDocument/2006/relationships/image" Target="../media/image15.jpeg"/><Relationship Id="rId4" Type="http://schemas.openxmlformats.org/officeDocument/2006/relationships/oleObject" Target="../embeddings/oleObject1.bin"/><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2.xml"/><Relationship Id="rId7"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Microsoft_Excel_97-2003_Worksheet2.xls"/><Relationship Id="rId10" Type="http://schemas.openxmlformats.org/officeDocument/2006/relationships/image" Target="../media/image21.jpeg"/><Relationship Id="rId4" Type="http://schemas.openxmlformats.org/officeDocument/2006/relationships/oleObject" Target="../embeddings/oleObject2.bin"/><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6"/>
          </p:nvPr>
        </p:nvSpPr>
        <p:spPr>
          <a:xfrm>
            <a:off x="539750" y="2924944"/>
            <a:ext cx="8244000" cy="531044"/>
          </a:xfrm>
        </p:spPr>
        <p:txBody>
          <a:bodyPr/>
          <a:lstStyle/>
          <a:p>
            <a:r>
              <a:rPr lang="de-DE" dirty="0" smtClean="0"/>
              <a:t>Werner L. Kutsch, 	</a:t>
            </a:r>
            <a:r>
              <a:rPr lang="de-DE" dirty="0" err="1" smtClean="0"/>
              <a:t>Director</a:t>
            </a:r>
            <a:r>
              <a:rPr lang="de-DE" dirty="0" smtClean="0"/>
              <a:t> General </a:t>
            </a:r>
            <a:r>
              <a:rPr lang="de-DE" dirty="0" err="1" smtClean="0"/>
              <a:t>of</a:t>
            </a:r>
            <a:r>
              <a:rPr lang="de-DE" dirty="0" smtClean="0"/>
              <a:t> ICOS RI, Helsinki, Europe</a:t>
            </a:r>
          </a:p>
          <a:p>
            <a:endParaRPr lang="de-DE" dirty="0"/>
          </a:p>
          <a:p>
            <a:endParaRPr lang="de-DE" dirty="0"/>
          </a:p>
        </p:txBody>
      </p:sp>
      <p:sp>
        <p:nvSpPr>
          <p:cNvPr id="2" name="Titel 1"/>
          <p:cNvSpPr>
            <a:spLocks noGrp="1"/>
          </p:cNvSpPr>
          <p:nvPr>
            <p:ph type="title"/>
          </p:nvPr>
        </p:nvSpPr>
        <p:spPr/>
        <p:txBody>
          <a:bodyPr/>
          <a:lstStyle/>
          <a:p>
            <a:r>
              <a:rPr lang="de-DE" dirty="0" smtClean="0"/>
              <a:t>The Integrated Carbon Observation System ICOS</a:t>
            </a:r>
            <a:endParaRPr lang="de-DE" dirty="0"/>
          </a:p>
        </p:txBody>
      </p:sp>
      <p:pic>
        <p:nvPicPr>
          <p:cNvPr id="10" name="Bildplatzhalt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7948" b="17948"/>
          <a:stretch>
            <a:fillRect/>
          </a:stretch>
        </p:blipFill>
        <p:spPr>
          <a:xfrm>
            <a:off x="3168650" y="3455988"/>
            <a:ext cx="5616575" cy="2700337"/>
          </a:xfrm>
        </p:spPr>
      </p:pic>
      <p:sp>
        <p:nvSpPr>
          <p:cNvPr id="7" name="Textplatzhalter 6"/>
          <p:cNvSpPr>
            <a:spLocks noGrp="1"/>
          </p:cNvSpPr>
          <p:nvPr>
            <p:ph type="body" sz="quarter" idx="18"/>
          </p:nvPr>
        </p:nvSpPr>
        <p:spPr/>
        <p:txBody>
          <a:bodyPr/>
          <a:lstStyle/>
          <a:p>
            <a:r>
              <a:rPr lang="de-DE" dirty="0" smtClean="0"/>
              <a:t>Helsinki, 21. May 2014</a:t>
            </a:r>
            <a:endParaRPr lang="de-DE" dirty="0"/>
          </a:p>
        </p:txBody>
      </p:sp>
    </p:spTree>
    <p:extLst>
      <p:ext uri="{BB962C8B-B14F-4D97-AF65-F5344CB8AC3E}">
        <p14:creationId xmlns:p14="http://schemas.microsoft.com/office/powerpoint/2010/main" val="993161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 </a:t>
            </a:r>
            <a:r>
              <a:rPr lang="de-DE" dirty="0" err="1" smtClean="0"/>
              <a:t>atmospheric</a:t>
            </a:r>
            <a:r>
              <a:rPr lang="de-DE" dirty="0" smtClean="0"/>
              <a:t> </a:t>
            </a:r>
            <a:r>
              <a:rPr lang="de-DE" dirty="0" err="1" smtClean="0"/>
              <a:t>stations</a:t>
            </a:r>
            <a:r>
              <a:rPr lang="de-DE" dirty="0" smtClean="0"/>
              <a:t> </a:t>
            </a:r>
            <a:br>
              <a:rPr lang="de-DE" dirty="0" smtClean="0"/>
            </a:br>
            <a:r>
              <a:rPr lang="de-DE" dirty="0" err="1" smtClean="0"/>
              <a:t>and</a:t>
            </a:r>
            <a:r>
              <a:rPr lang="de-DE" dirty="0" smtClean="0"/>
              <a:t> inverse </a:t>
            </a:r>
            <a:r>
              <a:rPr lang="de-DE" dirty="0" err="1" smtClean="0"/>
              <a:t>modelling</a:t>
            </a:r>
            <a:r>
              <a:rPr lang="de-DE" dirty="0" smtClean="0"/>
              <a:t> </a:t>
            </a:r>
            <a:r>
              <a:rPr lang="de-DE" dirty="0" err="1" smtClean="0"/>
              <a:t>of</a:t>
            </a:r>
            <a:r>
              <a:rPr lang="de-DE" dirty="0" smtClean="0"/>
              <a:t> CO</a:t>
            </a:r>
            <a:r>
              <a:rPr lang="de-DE" baseline="-25000" dirty="0" smtClean="0"/>
              <a:t>2</a:t>
            </a:r>
            <a:r>
              <a:rPr lang="de-DE" dirty="0" smtClean="0"/>
              <a:t> </a:t>
            </a:r>
            <a:r>
              <a:rPr lang="de-DE" dirty="0" err="1" smtClean="0"/>
              <a:t>fluxes</a:t>
            </a:r>
            <a:endParaRPr lang="de-DE" dirty="0"/>
          </a:p>
        </p:txBody>
      </p:sp>
      <p:sp>
        <p:nvSpPr>
          <p:cNvPr id="5" name="Foliennummernplatzhalter 4"/>
          <p:cNvSpPr>
            <a:spLocks noGrp="1"/>
          </p:cNvSpPr>
          <p:nvPr>
            <p:ph type="sldNum" sz="quarter" idx="14"/>
          </p:nvPr>
        </p:nvSpPr>
        <p:spPr/>
        <p:txBody>
          <a:bodyPr/>
          <a:lstStyle/>
          <a:p>
            <a:r>
              <a:rPr lang="de-DE" smtClean="0"/>
              <a:t>Seite </a:t>
            </a:r>
            <a:fld id="{3FE2E321-9699-4537-B4F6-C35DF19B42AC}" type="slidenum">
              <a:rPr lang="de-DE" smtClean="0"/>
              <a:pPr/>
              <a:t>10</a:t>
            </a:fld>
            <a:endParaRPr lang="de-DE"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133253"/>
            <a:ext cx="3773488"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2133253"/>
            <a:ext cx="363696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stomShape 3"/>
          <p:cNvSpPr>
            <a:spLocks noChangeArrowheads="1"/>
          </p:cNvSpPr>
          <p:nvPr/>
        </p:nvSpPr>
        <p:spPr bwMode="auto">
          <a:xfrm>
            <a:off x="971550" y="5224115"/>
            <a:ext cx="7777163" cy="6531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89973" tIns="44986" rIns="89973" bIns="44986"/>
          <a:lstStyle/>
          <a:p>
            <a:pPr algn="ctr"/>
            <a:r>
              <a:rPr lang="en-US" b="0" dirty="0">
                <a:solidFill>
                  <a:srgbClr val="000000"/>
                </a:solidFill>
                <a:latin typeface="Calibri" charset="0"/>
              </a:rPr>
              <a:t>Uncertainty reduction on CO</a:t>
            </a:r>
            <a:r>
              <a:rPr lang="en-US" b="0" baseline="-25000" dirty="0">
                <a:solidFill>
                  <a:srgbClr val="000000"/>
                </a:solidFill>
                <a:latin typeface="Calibri" charset="0"/>
              </a:rPr>
              <a:t>2</a:t>
            </a:r>
            <a:r>
              <a:rPr lang="en-US" b="0" dirty="0">
                <a:solidFill>
                  <a:srgbClr val="000000"/>
                </a:solidFill>
                <a:latin typeface="Calibri" charset="0"/>
              </a:rPr>
              <a:t> fluxes during the month of </a:t>
            </a:r>
            <a:r>
              <a:rPr lang="en-US" b="0" dirty="0" smtClean="0">
                <a:solidFill>
                  <a:srgbClr val="000000"/>
                </a:solidFill>
                <a:latin typeface="Calibri" charset="0"/>
              </a:rPr>
              <a:t>July 2007</a:t>
            </a:r>
            <a:endParaRPr lang="en-US" b="0" dirty="0">
              <a:solidFill>
                <a:srgbClr val="000000"/>
              </a:solidFill>
              <a:latin typeface="Calibri" charset="0"/>
            </a:endParaRPr>
          </a:p>
          <a:p>
            <a:pPr algn="ctr"/>
            <a:r>
              <a:rPr lang="en-US" b="0" dirty="0">
                <a:solidFill>
                  <a:srgbClr val="000000"/>
                </a:solidFill>
                <a:latin typeface="Calibri" charset="0"/>
              </a:rPr>
              <a:t>red = CO</a:t>
            </a:r>
            <a:r>
              <a:rPr lang="en-US" b="0" baseline="-25000" dirty="0">
                <a:solidFill>
                  <a:srgbClr val="000000"/>
                </a:solidFill>
                <a:latin typeface="Calibri" charset="0"/>
              </a:rPr>
              <a:t>2</a:t>
            </a:r>
            <a:r>
              <a:rPr lang="en-US" b="0" dirty="0">
                <a:solidFill>
                  <a:srgbClr val="000000"/>
                </a:solidFill>
                <a:latin typeface="Calibri" charset="0"/>
              </a:rPr>
              <a:t> flux is better constrained </a:t>
            </a:r>
            <a:endParaRPr lang="fr-FR" b="0" dirty="0">
              <a:latin typeface="Calibri" charset="0"/>
            </a:endParaRPr>
          </a:p>
        </p:txBody>
      </p:sp>
      <p:sp>
        <p:nvSpPr>
          <p:cNvPr id="9" name="CustomShape 5"/>
          <p:cNvSpPr>
            <a:spLocks noChangeArrowheads="1"/>
          </p:cNvSpPr>
          <p:nvPr/>
        </p:nvSpPr>
        <p:spPr bwMode="auto">
          <a:xfrm>
            <a:off x="971550" y="1485553"/>
            <a:ext cx="2628900" cy="358775"/>
          </a:xfrm>
          <a:prstGeom prst="rect">
            <a:avLst/>
          </a:prstGeom>
          <a:solidFill>
            <a:schemeClr val="bg1"/>
          </a:solidFill>
          <a:ln w="28575">
            <a:solidFill>
              <a:srgbClr val="FF0000"/>
            </a:solidFill>
            <a:miter lim="800000"/>
            <a:headEnd/>
            <a:tailEnd/>
          </a:ln>
        </p:spPr>
        <p:txBody>
          <a:bodyPr lIns="89973" tIns="44986" rIns="89973" bIns="44986"/>
          <a:lstStyle/>
          <a:p>
            <a:pPr algn="ctr">
              <a:lnSpc>
                <a:spcPct val="90000"/>
              </a:lnSpc>
            </a:pPr>
            <a:r>
              <a:rPr lang="en-US" sz="1800" b="0">
                <a:solidFill>
                  <a:srgbClr val="FF0000"/>
                </a:solidFill>
                <a:latin typeface="Calibri" charset="0"/>
              </a:rPr>
              <a:t>ICOS 23 stations Europe</a:t>
            </a:r>
            <a:endParaRPr lang="fr-FR" sz="1800" b="0">
              <a:solidFill>
                <a:srgbClr val="FF0000"/>
              </a:solidFill>
              <a:latin typeface="Calibri" charset="0"/>
            </a:endParaRPr>
          </a:p>
        </p:txBody>
      </p:sp>
      <p:sp>
        <p:nvSpPr>
          <p:cNvPr id="10" name="CustomShape 6"/>
          <p:cNvSpPr>
            <a:spLocks noChangeArrowheads="1"/>
          </p:cNvSpPr>
          <p:nvPr/>
        </p:nvSpPr>
        <p:spPr bwMode="auto">
          <a:xfrm>
            <a:off x="5472113" y="1485553"/>
            <a:ext cx="2562225" cy="358775"/>
          </a:xfrm>
          <a:prstGeom prst="rect">
            <a:avLst/>
          </a:prstGeom>
          <a:solidFill>
            <a:schemeClr val="bg1"/>
          </a:solidFill>
          <a:ln w="28575">
            <a:solidFill>
              <a:srgbClr val="FF0000"/>
            </a:solidFill>
            <a:miter lim="800000"/>
            <a:headEnd/>
            <a:tailEnd/>
          </a:ln>
        </p:spPr>
        <p:txBody>
          <a:bodyPr lIns="89973" tIns="44986" rIns="89973" bIns="44986"/>
          <a:lstStyle/>
          <a:p>
            <a:pPr algn="ctr">
              <a:lnSpc>
                <a:spcPct val="90000"/>
              </a:lnSpc>
            </a:pPr>
            <a:r>
              <a:rPr lang="en-US" sz="1800" b="0">
                <a:solidFill>
                  <a:srgbClr val="FF0000"/>
                </a:solidFill>
                <a:latin typeface="Calibri" charset="0"/>
              </a:rPr>
              <a:t>ICOS 50 stations Europe</a:t>
            </a:r>
            <a:endParaRPr lang="fr-FR" sz="1800" b="0">
              <a:solidFill>
                <a:srgbClr val="FF0000"/>
              </a:solidFill>
              <a:latin typeface="Calibri" charset="0"/>
            </a:endParaRPr>
          </a:p>
        </p:txBody>
      </p:sp>
      <p:sp>
        <p:nvSpPr>
          <p:cNvPr id="11" name="ZoneTexte 16"/>
          <p:cNvSpPr txBox="1">
            <a:spLocks noChangeArrowheads="1"/>
          </p:cNvSpPr>
          <p:nvPr/>
        </p:nvSpPr>
        <p:spPr bwMode="auto">
          <a:xfrm>
            <a:off x="6372200" y="4797127"/>
            <a:ext cx="22788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Gill Sans" charset="0"/>
                <a:ea typeface="MS PGothic" charset="0"/>
                <a:cs typeface="MS PGothic" charset="0"/>
              </a:defRPr>
            </a:lvl1pPr>
            <a:lvl2pPr marL="742950" indent="-285750">
              <a:defRPr sz="2400" b="1">
                <a:solidFill>
                  <a:schemeClr val="tx1"/>
                </a:solidFill>
                <a:latin typeface="Gill Sans" charset="0"/>
                <a:ea typeface="MS PGothic" charset="0"/>
                <a:cs typeface="MS PGothic" charset="0"/>
              </a:defRPr>
            </a:lvl2pPr>
            <a:lvl3pPr marL="1143000" indent="-228600">
              <a:defRPr sz="2400" b="1">
                <a:solidFill>
                  <a:schemeClr val="tx1"/>
                </a:solidFill>
                <a:latin typeface="Gill Sans" charset="0"/>
                <a:ea typeface="MS PGothic" charset="0"/>
                <a:cs typeface="MS PGothic" charset="0"/>
              </a:defRPr>
            </a:lvl3pPr>
            <a:lvl4pPr marL="1600200" indent="-228600">
              <a:defRPr sz="2400" b="1">
                <a:solidFill>
                  <a:schemeClr val="tx1"/>
                </a:solidFill>
                <a:latin typeface="Gill Sans" charset="0"/>
                <a:ea typeface="MS PGothic" charset="0"/>
                <a:cs typeface="MS PGothic" charset="0"/>
              </a:defRPr>
            </a:lvl4pPr>
            <a:lvl5pPr marL="2057400" indent="-228600">
              <a:defRPr sz="2400" b="1">
                <a:solidFill>
                  <a:schemeClr val="tx1"/>
                </a:solidFill>
                <a:latin typeface="Gill San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Gill San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Gill San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Gill San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Gill Sans" charset="0"/>
                <a:ea typeface="MS PGothic" charset="0"/>
                <a:cs typeface="MS PGothic" charset="0"/>
              </a:defRPr>
            </a:lvl9pPr>
          </a:lstStyle>
          <a:p>
            <a:r>
              <a:rPr lang="fr-FR" sz="1600" b="0" dirty="0" err="1">
                <a:latin typeface="Calibri" charset="0"/>
              </a:rPr>
              <a:t>Kadygrov</a:t>
            </a:r>
            <a:r>
              <a:rPr lang="fr-FR" sz="1600" b="0" dirty="0">
                <a:latin typeface="Calibri" charset="0"/>
              </a:rPr>
              <a:t> et </a:t>
            </a:r>
            <a:r>
              <a:rPr lang="fr-FR" sz="1600" b="0" dirty="0" smtClean="0">
                <a:latin typeface="Calibri" charset="0"/>
              </a:rPr>
              <a:t>al. EGU 2013</a:t>
            </a:r>
            <a:endParaRPr lang="fr-FR" sz="1600" b="0" dirty="0">
              <a:latin typeface="Calibri" charset="0"/>
            </a:endParaRPr>
          </a:p>
        </p:txBody>
      </p:sp>
      <p:sp>
        <p:nvSpPr>
          <p:cNvPr id="12" name="Text Box 336"/>
          <p:cNvSpPr txBox="1">
            <a:spLocks noChangeArrowheads="1"/>
          </p:cNvSpPr>
          <p:nvPr/>
        </p:nvSpPr>
        <p:spPr bwMode="auto">
          <a:xfrm>
            <a:off x="-77610" y="5867980"/>
            <a:ext cx="2018373" cy="369332"/>
          </a:xfrm>
          <a:prstGeom prst="rect">
            <a:avLst/>
          </a:prstGeom>
          <a:noFill/>
          <a:ln w="9525" algn="ctr">
            <a:noFill/>
            <a:miter lim="800000"/>
            <a:headEnd/>
            <a:tailEnd/>
          </a:ln>
          <a:effectLst/>
        </p:spPr>
        <p:txBody>
          <a:bodyPr wrap="none">
            <a:spAutoFit/>
          </a:bodyPr>
          <a:lstStyle/>
          <a:p>
            <a:r>
              <a:rPr lang="de-DE" sz="1800" dirty="0">
                <a:solidFill>
                  <a:schemeClr val="tx2"/>
                </a:solidFill>
              </a:rPr>
              <a:t>[</a:t>
            </a:r>
            <a:r>
              <a:rPr lang="de-DE" sz="1800" dirty="0" err="1" smtClean="0">
                <a:solidFill>
                  <a:schemeClr val="tx2"/>
                </a:solidFill>
              </a:rPr>
              <a:t>courtesy</a:t>
            </a:r>
            <a:r>
              <a:rPr lang="de-DE" sz="1800" dirty="0" smtClean="0">
                <a:solidFill>
                  <a:schemeClr val="tx2"/>
                </a:solidFill>
              </a:rPr>
              <a:t> J.D. Paris</a:t>
            </a:r>
            <a:r>
              <a:rPr lang="de-DE" sz="1800" dirty="0" smtClean="0">
                <a:solidFill>
                  <a:schemeClr val="tx2"/>
                </a:solidFill>
                <a:latin typeface="Comic Sans MS" pitchFamily="66" charset="0"/>
              </a:rPr>
              <a:t>]</a:t>
            </a:r>
            <a:endParaRPr lang="de-DE" sz="1800" dirty="0">
              <a:solidFill>
                <a:schemeClr val="tx2"/>
              </a:solidFill>
              <a:latin typeface="Comic Sans MS" pitchFamily="66" charset="0"/>
            </a:endParaRPr>
          </a:p>
        </p:txBody>
      </p:sp>
      <p:sp>
        <p:nvSpPr>
          <p:cNvPr id="13"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Tree>
    <p:extLst>
      <p:ext uri="{BB962C8B-B14F-4D97-AF65-F5344CB8AC3E}">
        <p14:creationId xmlns:p14="http://schemas.microsoft.com/office/powerpoint/2010/main" val="1873681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Verification</a:t>
            </a:r>
            <a:r>
              <a:rPr lang="de-DE" dirty="0" smtClean="0"/>
              <a:t> </a:t>
            </a:r>
            <a:r>
              <a:rPr lang="de-DE" dirty="0" err="1" smtClean="0"/>
              <a:t>of</a:t>
            </a:r>
            <a:r>
              <a:rPr lang="de-DE" dirty="0" smtClean="0"/>
              <a:t> </a:t>
            </a:r>
            <a:r>
              <a:rPr lang="de-DE" dirty="0" err="1" smtClean="0"/>
              <a:t>policies</a:t>
            </a:r>
            <a:r>
              <a:rPr lang="de-DE" dirty="0" smtClean="0"/>
              <a:t> </a:t>
            </a:r>
            <a:r>
              <a:rPr lang="de-DE" dirty="0" err="1" smtClean="0"/>
              <a:t>to</a:t>
            </a:r>
            <a:r>
              <a:rPr lang="de-DE" dirty="0" smtClean="0"/>
              <a:t> </a:t>
            </a:r>
            <a:r>
              <a:rPr lang="de-DE" dirty="0" err="1" smtClean="0"/>
              <a:t>reduce</a:t>
            </a:r>
            <a:r>
              <a:rPr lang="de-DE" dirty="0" smtClean="0"/>
              <a:t> GHG </a:t>
            </a:r>
            <a:r>
              <a:rPr lang="de-DE" dirty="0" err="1" smtClean="0"/>
              <a:t>emissions</a:t>
            </a:r>
            <a:endParaRPr lang="de-DE" dirty="0"/>
          </a:p>
        </p:txBody>
      </p:sp>
      <p:sp>
        <p:nvSpPr>
          <p:cNvPr id="5" name="Foliennummernplatzhalter 4"/>
          <p:cNvSpPr>
            <a:spLocks noGrp="1"/>
          </p:cNvSpPr>
          <p:nvPr>
            <p:ph type="sldNum" sz="quarter" idx="14"/>
          </p:nvPr>
        </p:nvSpPr>
        <p:spPr/>
        <p:txBody>
          <a:bodyPr/>
          <a:lstStyle/>
          <a:p>
            <a:r>
              <a:rPr lang="de-DE" smtClean="0"/>
              <a:t>Seite </a:t>
            </a:r>
            <a:fld id="{3FE2E321-9699-4537-B4F6-C35DF19B42AC}" type="slidenum">
              <a:rPr lang="de-DE" smtClean="0"/>
              <a:pPr/>
              <a:t>11</a:t>
            </a:fld>
            <a:endParaRPr lang="de-DE" dirty="0"/>
          </a:p>
        </p:txBody>
      </p:sp>
      <p:pic>
        <p:nvPicPr>
          <p:cNvPr id="2050" name="Picture 2" descr="http://www.ipcc.ch/ipccreports/tar/wg1/images/figts-17.gif"/>
          <p:cNvPicPr>
            <a:picLocks noChangeAspect="1" noChangeArrowheads="1"/>
          </p:cNvPicPr>
          <p:nvPr/>
        </p:nvPicPr>
        <p:blipFill>
          <a:blip r:embed="rId2" cstate="print"/>
          <a:srcRect/>
          <a:stretch>
            <a:fillRect/>
          </a:stretch>
        </p:blipFill>
        <p:spPr bwMode="auto">
          <a:xfrm>
            <a:off x="225152" y="1484784"/>
            <a:ext cx="5715000" cy="4505325"/>
          </a:xfrm>
          <a:prstGeom prst="rect">
            <a:avLst/>
          </a:prstGeom>
          <a:noFill/>
        </p:spPr>
      </p:pic>
      <p:grpSp>
        <p:nvGrpSpPr>
          <p:cNvPr id="9" name="Gruppieren 8"/>
          <p:cNvGrpSpPr/>
          <p:nvPr/>
        </p:nvGrpSpPr>
        <p:grpSpPr>
          <a:xfrm>
            <a:off x="3203848" y="1111597"/>
            <a:ext cx="6673850" cy="4859455"/>
            <a:chOff x="3203848" y="1111597"/>
            <a:chExt cx="6673850" cy="4859455"/>
          </a:xfrm>
        </p:grpSpPr>
        <p:sp>
          <p:nvSpPr>
            <p:cNvPr id="7" name="Rechteck 6"/>
            <p:cNvSpPr/>
            <p:nvPr/>
          </p:nvSpPr>
          <p:spPr>
            <a:xfrm>
              <a:off x="3203848" y="1290532"/>
              <a:ext cx="5616624" cy="468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2" descr="U:\GCP\Slides\fig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111597"/>
              <a:ext cx="667385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Placeholder 3"/>
          <p:cNvSpPr txBox="1">
            <a:spLocks/>
          </p:cNvSpPr>
          <p:nvPr/>
        </p:nvSpPr>
        <p:spPr bwMode="auto">
          <a:xfrm>
            <a:off x="1043608" y="5840379"/>
            <a:ext cx="8210550" cy="444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ts val="2400"/>
              </a:lnSpc>
              <a:spcBef>
                <a:spcPts val="0"/>
              </a:spcBef>
              <a:spcAft>
                <a:spcPts val="1200"/>
              </a:spcAft>
              <a:buClrTx/>
              <a:buSzTx/>
              <a:buFont typeface="Arial" pitchFamily="34" charset="0"/>
              <a:buNone/>
              <a:tabLst/>
              <a:defRPr/>
            </a:pPr>
            <a:r>
              <a:rPr kumimoji="0" lang="en-GB" sz="1200" b="0" i="0" u="none" strike="noStrike" kern="1200" cap="none" spc="0" normalizeH="0" baseline="0" noProof="0" dirty="0" smtClean="0">
                <a:ln>
                  <a:noFill/>
                </a:ln>
                <a:solidFill>
                  <a:schemeClr val="tx2"/>
                </a:solidFill>
                <a:effectLst/>
                <a:uLnTx/>
                <a:uFillTx/>
                <a:latin typeface="Arial" charset="0"/>
                <a:ea typeface="ＭＳ Ｐゴシック" charset="0"/>
                <a:cs typeface="Arial" charset="0"/>
              </a:rPr>
              <a:t>Sources: IPCC;</a:t>
            </a:r>
            <a:r>
              <a:rPr kumimoji="0" lang="en-GB" sz="1200" b="0" i="0" u="none" strike="noStrike" kern="1200" cap="none" spc="0" normalizeH="0" noProof="0" dirty="0" smtClean="0">
                <a:ln>
                  <a:noFill/>
                </a:ln>
                <a:solidFill>
                  <a:schemeClr val="tx2"/>
                </a:solidFill>
                <a:effectLst/>
                <a:uLnTx/>
                <a:uFillTx/>
                <a:latin typeface="Arial" charset="0"/>
                <a:ea typeface="ＭＳ Ｐゴシック" charset="0"/>
                <a:cs typeface="Arial" charset="0"/>
              </a:rPr>
              <a:t> </a:t>
            </a:r>
            <a:r>
              <a:rPr kumimoji="0" lang="en-GB" sz="1200" b="0" i="0" u="none" strike="noStrike" kern="1200" cap="none" spc="0" normalizeH="0" baseline="0" noProof="0" dirty="0" smtClean="0">
                <a:ln>
                  <a:noFill/>
                </a:ln>
                <a:solidFill>
                  <a:schemeClr val="tx2"/>
                </a:solidFill>
                <a:effectLst/>
                <a:uLnTx/>
                <a:uFillTx/>
                <a:latin typeface="Arial" charset="0"/>
                <a:ea typeface="ＭＳ Ｐゴシック" charset="0"/>
                <a:cs typeface="Arial" charset="0"/>
                <a:hlinkClick r:id="rId4" action="ppaction://hlinkfile"/>
              </a:rPr>
              <a:t>Peters et al. 2012a</a:t>
            </a:r>
            <a:r>
              <a:rPr kumimoji="0" lang="en-GB" sz="1200" b="0" i="0" u="none" strike="noStrike" kern="1200" cap="none" spc="0" normalizeH="0" baseline="0" noProof="0" dirty="0" smtClean="0">
                <a:ln>
                  <a:noFill/>
                </a:ln>
                <a:solidFill>
                  <a:schemeClr val="tx2"/>
                </a:solidFill>
                <a:effectLst/>
                <a:uLnTx/>
                <a:uFillTx/>
                <a:latin typeface="Arial" charset="0"/>
                <a:ea typeface="ＭＳ Ｐゴシック" charset="0"/>
                <a:cs typeface="Arial" charset="0"/>
              </a:rPr>
              <a:t>;  </a:t>
            </a:r>
            <a:r>
              <a:rPr kumimoji="0" lang="en-US" sz="1200" b="0" i="0" u="none" strike="noStrike" kern="1200" cap="none" spc="0" normalizeH="0" baseline="0" noProof="0" dirty="0" smtClean="0">
                <a:ln>
                  <a:noFill/>
                </a:ln>
                <a:solidFill>
                  <a:srgbClr val="000090"/>
                </a:solidFill>
                <a:effectLst/>
                <a:uLnTx/>
                <a:uFillTx/>
                <a:latin typeface="Arial" charset="0"/>
                <a:ea typeface="ＭＳ Ｐゴシック" charset="0"/>
                <a:cs typeface="Arial" charset="0"/>
                <a:hlinkClick r:id="rId5"/>
              </a:rPr>
              <a:t>Le </a:t>
            </a:r>
            <a:r>
              <a:rPr kumimoji="0" lang="en-US" sz="1200" b="0" i="0" u="none" strike="noStrike" kern="1200" cap="none" spc="0" normalizeH="0" baseline="0" noProof="0" dirty="0" err="1" smtClean="0">
                <a:ln>
                  <a:noFill/>
                </a:ln>
                <a:solidFill>
                  <a:srgbClr val="000090"/>
                </a:solidFill>
                <a:effectLst/>
                <a:uLnTx/>
                <a:uFillTx/>
                <a:latin typeface="Arial" charset="0"/>
                <a:ea typeface="ＭＳ Ｐゴシック" charset="0"/>
                <a:cs typeface="Arial" charset="0"/>
                <a:hlinkClick r:id="rId5"/>
              </a:rPr>
              <a:t>Quéré</a:t>
            </a:r>
            <a:r>
              <a:rPr kumimoji="0" lang="en-US" sz="1200" b="0" i="0" u="none" strike="noStrike" kern="1200" cap="none" spc="0" normalizeH="0" baseline="0" noProof="0" dirty="0" smtClean="0">
                <a:ln>
                  <a:noFill/>
                </a:ln>
                <a:solidFill>
                  <a:srgbClr val="000090"/>
                </a:solidFill>
                <a:effectLst/>
                <a:uLnTx/>
                <a:uFillTx/>
                <a:latin typeface="Arial" charset="0"/>
                <a:ea typeface="ＭＳ Ｐゴシック" charset="0"/>
                <a:cs typeface="Arial" charset="0"/>
                <a:hlinkClick r:id="rId5"/>
              </a:rPr>
              <a:t> et al. 2012</a:t>
            </a:r>
            <a:r>
              <a:rPr kumimoji="0" lang="en-US" sz="1200" b="0" i="0" u="none" strike="noStrike" kern="1200" cap="none" spc="0" normalizeH="0" baseline="0" noProof="0" dirty="0" smtClean="0">
                <a:ln>
                  <a:noFill/>
                </a:ln>
                <a:solidFill>
                  <a:srgbClr val="000090"/>
                </a:solidFill>
                <a:effectLst/>
                <a:uLnTx/>
                <a:uFillTx/>
                <a:latin typeface="Arial" charset="0"/>
                <a:ea typeface="ＭＳ Ｐゴシック" charset="0"/>
                <a:cs typeface="Arial" charset="0"/>
              </a:rPr>
              <a:t>; </a:t>
            </a:r>
            <a:r>
              <a:rPr kumimoji="0" lang="en-US" sz="1200" b="0" i="0" u="none" strike="noStrike" kern="1200" cap="none" spc="0" normalizeH="0" baseline="0" noProof="0" dirty="0" smtClean="0">
                <a:ln>
                  <a:noFill/>
                </a:ln>
                <a:solidFill>
                  <a:srgbClr val="000090"/>
                </a:solidFill>
                <a:effectLst/>
                <a:uLnTx/>
                <a:uFillTx/>
                <a:latin typeface="Arial" charset="0"/>
                <a:ea typeface="ＭＳ Ｐゴシック" charset="0"/>
                <a:cs typeface="Arial" charset="0"/>
                <a:hlinkClick r:id="rId6"/>
              </a:rPr>
              <a:t>CDIAC Data</a:t>
            </a:r>
            <a:r>
              <a:rPr kumimoji="0" lang="en-US" sz="1200" b="0" i="0" u="none" strike="noStrike" kern="1200" cap="none" spc="0" normalizeH="0" baseline="0" noProof="0" dirty="0" smtClean="0">
                <a:ln>
                  <a:noFill/>
                </a:ln>
                <a:solidFill>
                  <a:srgbClr val="000090"/>
                </a:solidFill>
                <a:effectLst/>
                <a:uLnTx/>
                <a:uFillTx/>
                <a:latin typeface="Arial" charset="0"/>
                <a:ea typeface="ＭＳ Ｐゴシック" charset="0"/>
                <a:cs typeface="Arial" charset="0"/>
              </a:rPr>
              <a:t>; </a:t>
            </a:r>
            <a:r>
              <a:rPr kumimoji="0" lang="en-US" sz="1200" b="0" i="0" u="none" strike="noStrike" kern="1200" cap="none" spc="0" normalizeH="0" baseline="0" noProof="0" dirty="0" smtClean="0">
                <a:ln>
                  <a:noFill/>
                </a:ln>
                <a:solidFill>
                  <a:srgbClr val="000090"/>
                </a:solidFill>
                <a:effectLst/>
                <a:uLnTx/>
                <a:uFillTx/>
                <a:latin typeface="Arial" charset="0"/>
                <a:ea typeface="ＭＳ Ｐゴシック" charset="0"/>
                <a:cs typeface="Arial" charset="0"/>
                <a:hlinkClick r:id="rId7"/>
              </a:rPr>
              <a:t>Global Carbon Project 2012</a:t>
            </a:r>
            <a:endParaRPr kumimoji="0" lang="en-GB" sz="1200" b="0" i="0" u="none" strike="noStrike" kern="1200" cap="none" spc="0" normalizeH="0" baseline="0" noProof="0" dirty="0">
              <a:ln>
                <a:noFill/>
              </a:ln>
              <a:solidFill>
                <a:schemeClr val="tx2"/>
              </a:solidFill>
              <a:effectLst/>
              <a:uLnTx/>
              <a:uFillTx/>
              <a:latin typeface="Arial" charset="0"/>
              <a:ea typeface="ＭＳ Ｐゴシック" charset="0"/>
              <a:cs typeface="Arial" charset="0"/>
            </a:endParaRPr>
          </a:p>
        </p:txBody>
      </p:sp>
      <p:sp>
        <p:nvSpPr>
          <p:cNvPr id="12"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Tree>
    <p:extLst>
      <p:ext uri="{BB962C8B-B14F-4D97-AF65-F5344CB8AC3E}">
        <p14:creationId xmlns:p14="http://schemas.microsoft.com/office/powerpoint/2010/main" val="5734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Verification</a:t>
            </a:r>
            <a:r>
              <a:rPr lang="de-DE" dirty="0" smtClean="0"/>
              <a:t> </a:t>
            </a:r>
            <a:r>
              <a:rPr lang="de-DE" dirty="0" err="1" smtClean="0"/>
              <a:t>of</a:t>
            </a:r>
            <a:r>
              <a:rPr lang="de-DE" dirty="0" smtClean="0"/>
              <a:t> </a:t>
            </a:r>
            <a:r>
              <a:rPr lang="de-DE" dirty="0" err="1" smtClean="0"/>
              <a:t>policies</a:t>
            </a:r>
            <a:r>
              <a:rPr lang="de-DE" dirty="0" smtClean="0"/>
              <a:t> </a:t>
            </a:r>
            <a:r>
              <a:rPr lang="de-DE" dirty="0" err="1" smtClean="0"/>
              <a:t>to</a:t>
            </a:r>
            <a:r>
              <a:rPr lang="de-DE" dirty="0" smtClean="0"/>
              <a:t> </a:t>
            </a:r>
            <a:r>
              <a:rPr lang="de-DE" dirty="0" err="1" smtClean="0"/>
              <a:t>reduce</a:t>
            </a:r>
            <a:r>
              <a:rPr lang="de-DE" dirty="0" smtClean="0"/>
              <a:t> GHG </a:t>
            </a:r>
            <a:r>
              <a:rPr lang="de-DE" dirty="0" err="1" smtClean="0"/>
              <a:t>emissions</a:t>
            </a:r>
            <a:endParaRPr lang="de-DE" dirty="0"/>
          </a:p>
        </p:txBody>
      </p:sp>
      <p:sp>
        <p:nvSpPr>
          <p:cNvPr id="5" name="Foliennummernplatzhalter 4"/>
          <p:cNvSpPr>
            <a:spLocks noGrp="1"/>
          </p:cNvSpPr>
          <p:nvPr>
            <p:ph type="sldNum" sz="quarter" idx="14"/>
          </p:nvPr>
        </p:nvSpPr>
        <p:spPr/>
        <p:txBody>
          <a:bodyPr/>
          <a:lstStyle/>
          <a:p>
            <a:r>
              <a:rPr lang="de-DE" smtClean="0"/>
              <a:t>Seite </a:t>
            </a:r>
            <a:fld id="{3FE2E321-9699-4537-B4F6-C35DF19B42AC}" type="slidenum">
              <a:rPr lang="de-DE" smtClean="0"/>
              <a:pPr/>
              <a:t>12</a:t>
            </a:fld>
            <a:endParaRPr lang="de-DE" dirty="0"/>
          </a:p>
        </p:txBody>
      </p:sp>
      <p:pic>
        <p:nvPicPr>
          <p:cNvPr id="48130" name="Picture 2"/>
          <p:cNvPicPr>
            <a:picLocks noChangeAspect="1" noChangeArrowheads="1"/>
          </p:cNvPicPr>
          <p:nvPr/>
        </p:nvPicPr>
        <p:blipFill>
          <a:blip r:embed="rId2" cstate="print"/>
          <a:srcRect/>
          <a:stretch>
            <a:fillRect/>
          </a:stretch>
        </p:blipFill>
        <p:spPr bwMode="auto">
          <a:xfrm>
            <a:off x="-108520" y="1373934"/>
            <a:ext cx="6192688" cy="4650939"/>
          </a:xfrm>
          <a:prstGeom prst="rect">
            <a:avLst/>
          </a:prstGeom>
          <a:noFill/>
          <a:ln w="9525">
            <a:noFill/>
            <a:miter lim="800000"/>
            <a:headEnd/>
            <a:tailEnd/>
          </a:ln>
          <a:effectLst/>
        </p:spPr>
      </p:pic>
      <p:grpSp>
        <p:nvGrpSpPr>
          <p:cNvPr id="24" name="Gruppieren 23"/>
          <p:cNvGrpSpPr/>
          <p:nvPr/>
        </p:nvGrpSpPr>
        <p:grpSpPr>
          <a:xfrm>
            <a:off x="2164204" y="1556792"/>
            <a:ext cx="6699422" cy="3960440"/>
            <a:chOff x="2164204" y="1556792"/>
            <a:chExt cx="6699422" cy="3960440"/>
          </a:xfrm>
        </p:grpSpPr>
        <p:cxnSp>
          <p:nvCxnSpPr>
            <p:cNvPr id="8" name="Gerade Verbindung mit Pfeil 7"/>
            <p:cNvCxnSpPr/>
            <p:nvPr/>
          </p:nvCxnSpPr>
          <p:spPr>
            <a:xfrm>
              <a:off x="2164204" y="1556792"/>
              <a:ext cx="0" cy="936104"/>
            </a:xfrm>
            <a:prstGeom prst="straightConnector1">
              <a:avLst/>
            </a:prstGeom>
            <a:ln w="38100">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5762328" y="1581502"/>
              <a:ext cx="3101298" cy="307777"/>
            </a:xfrm>
            <a:prstGeom prst="rect">
              <a:avLst/>
            </a:prstGeom>
            <a:solidFill>
              <a:schemeClr val="bg1"/>
            </a:solidFill>
            <a:ln>
              <a:noFill/>
            </a:ln>
          </p:spPr>
          <p:txBody>
            <a:bodyPr wrap="none" lIns="0" tIns="0" rIns="0" bIns="0" rtlCol="0">
              <a:spAutoFit/>
            </a:bodyPr>
            <a:lstStyle/>
            <a:p>
              <a:pPr marL="0">
                <a:lnSpc>
                  <a:spcPts val="2400"/>
                </a:lnSpc>
                <a:spcAft>
                  <a:spcPts val="1200"/>
                </a:spcAft>
              </a:pPr>
              <a:r>
                <a:rPr lang="de-DE" sz="2000" b="1" dirty="0" smtClean="0">
                  <a:solidFill>
                    <a:schemeClr val="tx2"/>
                  </a:solidFill>
                </a:rPr>
                <a:t>Post-Kyoto </a:t>
              </a:r>
              <a:r>
                <a:rPr lang="de-DE" sz="2000" b="1" dirty="0" err="1" smtClean="0">
                  <a:solidFill>
                    <a:schemeClr val="tx2"/>
                  </a:solidFill>
                </a:rPr>
                <a:t>agreement</a:t>
              </a:r>
              <a:r>
                <a:rPr lang="de-DE" sz="2000" b="1" dirty="0" smtClean="0">
                  <a:solidFill>
                    <a:schemeClr val="tx2"/>
                  </a:solidFill>
                </a:rPr>
                <a:t> (2020)</a:t>
              </a:r>
            </a:p>
          </p:txBody>
        </p:sp>
        <p:cxnSp>
          <p:nvCxnSpPr>
            <p:cNvPr id="14" name="Gerade Verbindung mit Pfeil 13"/>
            <p:cNvCxnSpPr/>
            <p:nvPr/>
          </p:nvCxnSpPr>
          <p:spPr>
            <a:xfrm flipV="1">
              <a:off x="2164204" y="4581128"/>
              <a:ext cx="0" cy="936104"/>
            </a:xfrm>
            <a:prstGeom prst="straightConnector1">
              <a:avLst/>
            </a:prstGeom>
            <a:ln w="38100">
              <a:headEnd type="none" w="med" len="med"/>
              <a:tailEnd type="stealth" w="lg" len="lg"/>
            </a:ln>
          </p:spPr>
          <p:style>
            <a:lnRef idx="1">
              <a:schemeClr val="accent1"/>
            </a:lnRef>
            <a:fillRef idx="0">
              <a:schemeClr val="accent1"/>
            </a:fillRef>
            <a:effectRef idx="0">
              <a:schemeClr val="accent1"/>
            </a:effectRef>
            <a:fontRef idx="minor">
              <a:schemeClr val="tx1"/>
            </a:fontRef>
          </p:style>
        </p:cxnSp>
      </p:grpSp>
      <p:sp>
        <p:nvSpPr>
          <p:cNvPr id="15" name="Rechteck 14"/>
          <p:cNvSpPr/>
          <p:nvPr/>
        </p:nvSpPr>
        <p:spPr>
          <a:xfrm>
            <a:off x="971600" y="1628800"/>
            <a:ext cx="1008112"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5" name="Gruppieren 24"/>
          <p:cNvGrpSpPr/>
          <p:nvPr/>
        </p:nvGrpSpPr>
        <p:grpSpPr>
          <a:xfrm>
            <a:off x="35496" y="2005099"/>
            <a:ext cx="8952843" cy="307777"/>
            <a:chOff x="35496" y="2005099"/>
            <a:chExt cx="8952843" cy="307777"/>
          </a:xfrm>
        </p:grpSpPr>
        <p:sp>
          <p:nvSpPr>
            <p:cNvPr id="16" name="Rechteck 15"/>
            <p:cNvSpPr/>
            <p:nvPr/>
          </p:nvSpPr>
          <p:spPr>
            <a:xfrm>
              <a:off x="35496" y="2014971"/>
              <a:ext cx="2016224" cy="28803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5762328" y="2005099"/>
              <a:ext cx="3226011" cy="307777"/>
            </a:xfrm>
            <a:prstGeom prst="rect">
              <a:avLst/>
            </a:prstGeom>
            <a:solidFill>
              <a:schemeClr val="bg1"/>
            </a:solidFill>
            <a:ln>
              <a:noFill/>
            </a:ln>
          </p:spPr>
          <p:txBody>
            <a:bodyPr wrap="none" lIns="0" tIns="0" rIns="0" bIns="0" rtlCol="0">
              <a:spAutoFit/>
            </a:bodyPr>
            <a:lstStyle/>
            <a:p>
              <a:pPr marL="0">
                <a:lnSpc>
                  <a:spcPts val="2400"/>
                </a:lnSpc>
                <a:spcAft>
                  <a:spcPts val="1200"/>
                </a:spcAft>
              </a:pPr>
              <a:r>
                <a:rPr lang="de-DE" sz="2000" b="1" dirty="0" err="1" smtClean="0">
                  <a:solidFill>
                    <a:schemeClr val="tx2"/>
                  </a:solidFill>
                </a:rPr>
                <a:t>Develop</a:t>
              </a:r>
              <a:r>
                <a:rPr lang="de-DE" sz="2000" b="1" dirty="0" smtClean="0">
                  <a:solidFill>
                    <a:schemeClr val="tx2"/>
                  </a:solidFill>
                </a:rPr>
                <a:t> </a:t>
              </a:r>
              <a:r>
                <a:rPr lang="de-DE" sz="2000" b="1" dirty="0" err="1" smtClean="0">
                  <a:solidFill>
                    <a:schemeClr val="tx2"/>
                  </a:solidFill>
                </a:rPr>
                <a:t>observing</a:t>
              </a:r>
              <a:r>
                <a:rPr lang="de-DE" sz="2000" b="1" dirty="0" smtClean="0">
                  <a:solidFill>
                    <a:schemeClr val="tx2"/>
                  </a:solidFill>
                </a:rPr>
                <a:t> </a:t>
              </a:r>
              <a:r>
                <a:rPr lang="de-DE" sz="2000" b="1" dirty="0" err="1" smtClean="0">
                  <a:solidFill>
                    <a:schemeClr val="tx2"/>
                  </a:solidFill>
                </a:rPr>
                <a:t>techniques</a:t>
              </a:r>
              <a:endParaRPr lang="de-DE" sz="2000" b="1" dirty="0" smtClean="0">
                <a:solidFill>
                  <a:schemeClr val="tx2"/>
                </a:solidFill>
              </a:endParaRPr>
            </a:p>
          </p:txBody>
        </p:sp>
      </p:grpSp>
      <p:grpSp>
        <p:nvGrpSpPr>
          <p:cNvPr id="31" name="Gruppieren 30"/>
          <p:cNvGrpSpPr/>
          <p:nvPr/>
        </p:nvGrpSpPr>
        <p:grpSpPr>
          <a:xfrm>
            <a:off x="899592" y="2492896"/>
            <a:ext cx="6853089" cy="307777"/>
            <a:chOff x="899592" y="2492896"/>
            <a:chExt cx="6853089" cy="307777"/>
          </a:xfrm>
        </p:grpSpPr>
        <p:sp>
          <p:nvSpPr>
            <p:cNvPr id="18" name="Rechteck 17"/>
            <p:cNvSpPr/>
            <p:nvPr/>
          </p:nvSpPr>
          <p:spPr>
            <a:xfrm>
              <a:off x="899592" y="2502768"/>
              <a:ext cx="1224136" cy="2880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5762328" y="2492896"/>
              <a:ext cx="1990353" cy="307777"/>
            </a:xfrm>
            <a:prstGeom prst="rect">
              <a:avLst/>
            </a:prstGeom>
            <a:solidFill>
              <a:schemeClr val="bg1"/>
            </a:solidFill>
            <a:ln>
              <a:noFill/>
            </a:ln>
          </p:spPr>
          <p:txBody>
            <a:bodyPr wrap="none" lIns="0" tIns="0" rIns="0" bIns="0" rtlCol="0">
              <a:spAutoFit/>
            </a:bodyPr>
            <a:lstStyle/>
            <a:p>
              <a:pPr marL="0">
                <a:lnSpc>
                  <a:spcPts val="2400"/>
                </a:lnSpc>
                <a:spcAft>
                  <a:spcPts val="1200"/>
                </a:spcAft>
              </a:pPr>
              <a:r>
                <a:rPr lang="de-DE" sz="2000" b="1" dirty="0" err="1" smtClean="0">
                  <a:solidFill>
                    <a:schemeClr val="tx2"/>
                  </a:solidFill>
                </a:rPr>
                <a:t>Establish</a:t>
              </a:r>
              <a:r>
                <a:rPr lang="de-DE" sz="2000" b="1" dirty="0" smtClean="0">
                  <a:solidFill>
                    <a:schemeClr val="tx2"/>
                  </a:solidFill>
                </a:rPr>
                <a:t> </a:t>
              </a:r>
              <a:r>
                <a:rPr lang="de-DE" sz="2000" b="1" dirty="0" err="1" smtClean="0">
                  <a:solidFill>
                    <a:schemeClr val="tx2"/>
                  </a:solidFill>
                </a:rPr>
                <a:t>baselines</a:t>
              </a:r>
              <a:endParaRPr lang="de-DE" sz="2000" b="1" dirty="0" smtClean="0">
                <a:solidFill>
                  <a:schemeClr val="tx2"/>
                </a:solidFill>
              </a:endParaRPr>
            </a:p>
          </p:txBody>
        </p:sp>
      </p:grpSp>
      <p:grpSp>
        <p:nvGrpSpPr>
          <p:cNvPr id="32" name="Gruppieren 31"/>
          <p:cNvGrpSpPr/>
          <p:nvPr/>
        </p:nvGrpSpPr>
        <p:grpSpPr>
          <a:xfrm>
            <a:off x="1907704" y="2996952"/>
            <a:ext cx="6621279" cy="307777"/>
            <a:chOff x="1907704" y="2996952"/>
            <a:chExt cx="6621279" cy="307777"/>
          </a:xfrm>
        </p:grpSpPr>
        <p:sp>
          <p:nvSpPr>
            <p:cNvPr id="20" name="Rechteck 19"/>
            <p:cNvSpPr/>
            <p:nvPr/>
          </p:nvSpPr>
          <p:spPr>
            <a:xfrm>
              <a:off x="1907704" y="2996952"/>
              <a:ext cx="2160240" cy="28803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5762328" y="2996952"/>
              <a:ext cx="2766655" cy="307777"/>
            </a:xfrm>
            <a:prstGeom prst="rect">
              <a:avLst/>
            </a:prstGeom>
            <a:solidFill>
              <a:schemeClr val="bg1"/>
            </a:solidFill>
            <a:ln>
              <a:noFill/>
            </a:ln>
          </p:spPr>
          <p:txBody>
            <a:bodyPr wrap="none" lIns="0" tIns="0" rIns="0" bIns="0" rtlCol="0">
              <a:spAutoFit/>
            </a:bodyPr>
            <a:lstStyle/>
            <a:p>
              <a:pPr marL="0">
                <a:lnSpc>
                  <a:spcPts val="2400"/>
                </a:lnSpc>
                <a:spcAft>
                  <a:spcPts val="1200"/>
                </a:spcAft>
              </a:pPr>
              <a:r>
                <a:rPr lang="de-DE" sz="2000" b="1" dirty="0" smtClean="0">
                  <a:solidFill>
                    <a:schemeClr val="tx2"/>
                  </a:solidFill>
                </a:rPr>
                <a:t>Critical </a:t>
              </a:r>
              <a:r>
                <a:rPr lang="de-DE" sz="2000" b="1" dirty="0" err="1" smtClean="0">
                  <a:solidFill>
                    <a:schemeClr val="tx2"/>
                  </a:solidFill>
                </a:rPr>
                <a:t>Verification</a:t>
              </a:r>
              <a:r>
                <a:rPr lang="de-DE" sz="2000" b="1" dirty="0" smtClean="0">
                  <a:solidFill>
                    <a:schemeClr val="tx2"/>
                  </a:solidFill>
                </a:rPr>
                <a:t> </a:t>
              </a:r>
              <a:r>
                <a:rPr lang="de-DE" sz="2000" b="1" dirty="0" err="1" smtClean="0">
                  <a:solidFill>
                    <a:schemeClr val="tx2"/>
                  </a:solidFill>
                </a:rPr>
                <a:t>Period</a:t>
              </a:r>
              <a:endParaRPr lang="de-DE" sz="2000" b="1" dirty="0" smtClean="0">
                <a:solidFill>
                  <a:schemeClr val="tx2"/>
                </a:solidFill>
              </a:endParaRPr>
            </a:p>
          </p:txBody>
        </p:sp>
      </p:grpSp>
      <p:grpSp>
        <p:nvGrpSpPr>
          <p:cNvPr id="33" name="Gruppieren 32"/>
          <p:cNvGrpSpPr/>
          <p:nvPr/>
        </p:nvGrpSpPr>
        <p:grpSpPr>
          <a:xfrm>
            <a:off x="2987824" y="3501008"/>
            <a:ext cx="5784174" cy="307777"/>
            <a:chOff x="2987824" y="3501008"/>
            <a:chExt cx="5784174" cy="307777"/>
          </a:xfrm>
        </p:grpSpPr>
        <p:sp>
          <p:nvSpPr>
            <p:cNvPr id="22" name="Rechteck 21"/>
            <p:cNvSpPr/>
            <p:nvPr/>
          </p:nvSpPr>
          <p:spPr>
            <a:xfrm>
              <a:off x="2987824" y="3510880"/>
              <a:ext cx="2520280" cy="28803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5762328" y="3501008"/>
              <a:ext cx="3009670" cy="307777"/>
            </a:xfrm>
            <a:prstGeom prst="rect">
              <a:avLst/>
            </a:prstGeom>
            <a:solidFill>
              <a:schemeClr val="bg1"/>
            </a:solidFill>
            <a:ln>
              <a:noFill/>
            </a:ln>
          </p:spPr>
          <p:txBody>
            <a:bodyPr wrap="none" lIns="0" tIns="0" rIns="0" bIns="0" rtlCol="0">
              <a:spAutoFit/>
            </a:bodyPr>
            <a:lstStyle/>
            <a:p>
              <a:pPr marL="0">
                <a:lnSpc>
                  <a:spcPts val="2400"/>
                </a:lnSpc>
                <a:spcAft>
                  <a:spcPts val="1200"/>
                </a:spcAft>
              </a:pPr>
              <a:r>
                <a:rPr lang="de-DE" sz="2000" b="1" dirty="0" smtClean="0">
                  <a:solidFill>
                    <a:schemeClr val="tx2"/>
                  </a:solidFill>
                </a:rPr>
                <a:t>Robust </a:t>
              </a:r>
              <a:r>
                <a:rPr lang="de-DE" sz="2000" b="1" dirty="0" err="1" smtClean="0">
                  <a:solidFill>
                    <a:schemeClr val="tx2"/>
                  </a:solidFill>
                </a:rPr>
                <a:t>verification</a:t>
              </a:r>
              <a:r>
                <a:rPr lang="de-DE" sz="2000" b="1" dirty="0" smtClean="0">
                  <a:solidFill>
                    <a:schemeClr val="tx2"/>
                  </a:solidFill>
                </a:rPr>
                <a:t>, </a:t>
              </a:r>
              <a:r>
                <a:rPr lang="de-DE" sz="2000" b="1" dirty="0" err="1" smtClean="0">
                  <a:solidFill>
                    <a:schemeClr val="tx2"/>
                  </a:solidFill>
                </a:rPr>
                <a:t>fine</a:t>
              </a:r>
              <a:r>
                <a:rPr lang="de-DE" sz="2000" b="1" dirty="0" smtClean="0">
                  <a:solidFill>
                    <a:schemeClr val="tx2"/>
                  </a:solidFill>
                </a:rPr>
                <a:t> </a:t>
              </a:r>
              <a:r>
                <a:rPr lang="de-DE" sz="2000" b="1" dirty="0" err="1" smtClean="0">
                  <a:solidFill>
                    <a:schemeClr val="tx2"/>
                  </a:solidFill>
                </a:rPr>
                <a:t>grid</a:t>
              </a:r>
              <a:endParaRPr lang="de-DE" sz="2000" b="1" dirty="0" smtClean="0">
                <a:solidFill>
                  <a:schemeClr val="tx2"/>
                </a:solidFill>
              </a:endParaRPr>
            </a:p>
          </p:txBody>
        </p:sp>
      </p:grpSp>
      <p:grpSp>
        <p:nvGrpSpPr>
          <p:cNvPr id="34" name="Gruppieren 33"/>
          <p:cNvGrpSpPr/>
          <p:nvPr/>
        </p:nvGrpSpPr>
        <p:grpSpPr>
          <a:xfrm>
            <a:off x="1508514" y="3888085"/>
            <a:ext cx="7536460" cy="1629147"/>
            <a:chOff x="1508514" y="3888085"/>
            <a:chExt cx="7536460" cy="1629147"/>
          </a:xfrm>
        </p:grpSpPr>
        <p:pic>
          <p:nvPicPr>
            <p:cNvPr id="48131" name="Picture 3"/>
            <p:cNvPicPr>
              <a:picLocks noChangeAspect="1" noChangeArrowheads="1"/>
            </p:cNvPicPr>
            <p:nvPr/>
          </p:nvPicPr>
          <p:blipFill>
            <a:blip r:embed="rId3" cstate="print"/>
            <a:srcRect/>
            <a:stretch>
              <a:fillRect/>
            </a:stretch>
          </p:blipFill>
          <p:spPr bwMode="auto">
            <a:xfrm>
              <a:off x="1508514" y="3888085"/>
              <a:ext cx="609509" cy="837059"/>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26" name="Picture 3"/>
            <p:cNvPicPr>
              <a:picLocks noChangeAspect="1" noChangeArrowheads="1"/>
            </p:cNvPicPr>
            <p:nvPr/>
          </p:nvPicPr>
          <p:blipFill>
            <a:blip r:embed="rId3" cstate="print"/>
            <a:srcRect/>
            <a:stretch>
              <a:fillRect/>
            </a:stretch>
          </p:blipFill>
          <p:spPr bwMode="auto">
            <a:xfrm>
              <a:off x="2267744" y="4365104"/>
              <a:ext cx="609509" cy="837059"/>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27" name="Picture 3"/>
            <p:cNvPicPr>
              <a:picLocks noChangeAspect="1" noChangeArrowheads="1"/>
            </p:cNvPicPr>
            <p:nvPr/>
          </p:nvPicPr>
          <p:blipFill>
            <a:blip r:embed="rId3" cstate="print"/>
            <a:srcRect/>
            <a:stretch>
              <a:fillRect/>
            </a:stretch>
          </p:blipFill>
          <p:spPr bwMode="auto">
            <a:xfrm>
              <a:off x="2666347" y="4680173"/>
              <a:ext cx="609509" cy="837059"/>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28" name="Textfeld 27"/>
            <p:cNvSpPr txBox="1"/>
            <p:nvPr/>
          </p:nvSpPr>
          <p:spPr>
            <a:xfrm>
              <a:off x="5796136" y="4129335"/>
              <a:ext cx="3019096" cy="307777"/>
            </a:xfrm>
            <a:prstGeom prst="rect">
              <a:avLst/>
            </a:prstGeom>
            <a:solidFill>
              <a:schemeClr val="bg1"/>
            </a:solidFill>
            <a:ln>
              <a:noFill/>
            </a:ln>
          </p:spPr>
          <p:txBody>
            <a:bodyPr wrap="none" lIns="0" tIns="0" rIns="0" bIns="0" rtlCol="0">
              <a:spAutoFit/>
            </a:bodyPr>
            <a:lstStyle/>
            <a:p>
              <a:pPr marL="0">
                <a:lnSpc>
                  <a:spcPts val="2400"/>
                </a:lnSpc>
                <a:spcAft>
                  <a:spcPts val="1200"/>
                </a:spcAft>
              </a:pPr>
              <a:r>
                <a:rPr lang="de-DE" sz="2000" b="1" dirty="0" smtClean="0">
                  <a:solidFill>
                    <a:srgbClr val="FF0000"/>
                  </a:solidFill>
                </a:rPr>
                <a:t>Initial </a:t>
              </a:r>
              <a:r>
                <a:rPr lang="de-DE" sz="2000" b="1" dirty="0" err="1" smtClean="0">
                  <a:solidFill>
                    <a:srgbClr val="FF0000"/>
                  </a:solidFill>
                </a:rPr>
                <a:t>capability</a:t>
              </a:r>
              <a:r>
                <a:rPr lang="de-DE" sz="2000" b="1" dirty="0" smtClean="0">
                  <a:solidFill>
                    <a:srgbClr val="FF0000"/>
                  </a:solidFill>
                </a:rPr>
                <a:t>, ERIC (2014)</a:t>
              </a:r>
            </a:p>
          </p:txBody>
        </p:sp>
        <p:sp>
          <p:nvSpPr>
            <p:cNvPr id="29" name="Textfeld 28"/>
            <p:cNvSpPr txBox="1"/>
            <p:nvPr/>
          </p:nvSpPr>
          <p:spPr>
            <a:xfrm>
              <a:off x="5796136" y="4581128"/>
              <a:ext cx="2527936" cy="307777"/>
            </a:xfrm>
            <a:prstGeom prst="rect">
              <a:avLst/>
            </a:prstGeom>
            <a:solidFill>
              <a:schemeClr val="bg1"/>
            </a:solidFill>
            <a:ln>
              <a:noFill/>
            </a:ln>
          </p:spPr>
          <p:txBody>
            <a:bodyPr wrap="none" lIns="0" tIns="0" rIns="0" bIns="0" rtlCol="0">
              <a:spAutoFit/>
            </a:bodyPr>
            <a:lstStyle/>
            <a:p>
              <a:pPr marL="0">
                <a:lnSpc>
                  <a:spcPts val="2400"/>
                </a:lnSpc>
                <a:spcAft>
                  <a:spcPts val="1200"/>
                </a:spcAft>
              </a:pPr>
              <a:r>
                <a:rPr lang="de-DE" sz="2000" b="1" dirty="0" err="1" smtClean="0">
                  <a:solidFill>
                    <a:srgbClr val="FF0000"/>
                  </a:solidFill>
                </a:rPr>
                <a:t>Fully</a:t>
              </a:r>
              <a:r>
                <a:rPr lang="de-DE" sz="2000" b="1" dirty="0" smtClean="0">
                  <a:solidFill>
                    <a:srgbClr val="FF0000"/>
                  </a:solidFill>
                </a:rPr>
                <a:t> operational (2020)</a:t>
              </a:r>
            </a:p>
          </p:txBody>
        </p:sp>
        <p:sp>
          <p:nvSpPr>
            <p:cNvPr id="30" name="Textfeld 29"/>
            <p:cNvSpPr txBox="1"/>
            <p:nvPr/>
          </p:nvSpPr>
          <p:spPr>
            <a:xfrm>
              <a:off x="5796136" y="5065439"/>
              <a:ext cx="3248838" cy="307777"/>
            </a:xfrm>
            <a:prstGeom prst="rect">
              <a:avLst/>
            </a:prstGeom>
            <a:solidFill>
              <a:schemeClr val="bg1"/>
            </a:solidFill>
            <a:ln>
              <a:noFill/>
            </a:ln>
          </p:spPr>
          <p:txBody>
            <a:bodyPr wrap="none" lIns="0" tIns="0" rIns="0" bIns="0" rtlCol="0">
              <a:spAutoFit/>
            </a:bodyPr>
            <a:lstStyle/>
            <a:p>
              <a:pPr marL="0">
                <a:lnSpc>
                  <a:spcPts val="2400"/>
                </a:lnSpc>
                <a:spcAft>
                  <a:spcPts val="1200"/>
                </a:spcAft>
              </a:pPr>
              <a:r>
                <a:rPr lang="de-DE" sz="2000" b="1" dirty="0" smtClean="0">
                  <a:solidFill>
                    <a:srgbClr val="FF0000"/>
                  </a:solidFill>
                </a:rPr>
                <a:t>Future </a:t>
              </a:r>
              <a:r>
                <a:rPr lang="de-DE" sz="2000" b="1" dirty="0" err="1" smtClean="0">
                  <a:solidFill>
                    <a:srgbClr val="FF0000"/>
                  </a:solidFill>
                </a:rPr>
                <a:t>enhancements</a:t>
              </a:r>
              <a:r>
                <a:rPr lang="de-DE" sz="2000" b="1" dirty="0" smtClean="0">
                  <a:solidFill>
                    <a:srgbClr val="FF0000"/>
                  </a:solidFill>
                </a:rPr>
                <a:t> (2030…)</a:t>
              </a:r>
            </a:p>
          </p:txBody>
        </p:sp>
      </p:grpSp>
      <p:sp>
        <p:nvSpPr>
          <p:cNvPr id="36"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Tree>
    <p:extLst>
      <p:ext uri="{BB962C8B-B14F-4D97-AF65-F5344CB8AC3E}">
        <p14:creationId xmlns:p14="http://schemas.microsoft.com/office/powerpoint/2010/main" val="332527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1925998743"/>
              </p:ext>
            </p:extLst>
          </p:nvPr>
        </p:nvGraphicFramePr>
        <p:xfrm>
          <a:off x="611560" y="908720"/>
          <a:ext cx="8318684"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579" name="ZoneTexte 4"/>
          <p:cNvSpPr txBox="1">
            <a:spLocks noChangeArrowheads="1"/>
          </p:cNvSpPr>
          <p:nvPr/>
        </p:nvSpPr>
        <p:spPr bwMode="auto">
          <a:xfrm>
            <a:off x="529170" y="2212122"/>
            <a:ext cx="20266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Gill Sans" charset="0"/>
                <a:ea typeface="ＭＳ Ｐゴシック" charset="0"/>
                <a:cs typeface="ＭＳ Ｐゴシック" charset="0"/>
              </a:defRPr>
            </a:lvl1pPr>
            <a:lvl2pPr marL="742950" indent="-285750">
              <a:defRPr sz="2400" b="1">
                <a:solidFill>
                  <a:schemeClr val="tx1"/>
                </a:solidFill>
                <a:latin typeface="Gill Sans" charset="0"/>
                <a:ea typeface="ＭＳ Ｐゴシック" charset="0"/>
              </a:defRPr>
            </a:lvl2pPr>
            <a:lvl3pPr marL="1143000" indent="-228600">
              <a:defRPr sz="2400" b="1">
                <a:solidFill>
                  <a:schemeClr val="tx1"/>
                </a:solidFill>
                <a:latin typeface="Gill Sans" charset="0"/>
                <a:ea typeface="ＭＳ Ｐゴシック" charset="0"/>
              </a:defRPr>
            </a:lvl3pPr>
            <a:lvl4pPr marL="1600200" indent="-228600">
              <a:defRPr sz="2400" b="1">
                <a:solidFill>
                  <a:schemeClr val="tx1"/>
                </a:solidFill>
                <a:latin typeface="Gill Sans" charset="0"/>
                <a:ea typeface="ＭＳ Ｐゴシック" charset="0"/>
              </a:defRPr>
            </a:lvl4pPr>
            <a:lvl5pPr marL="2057400" indent="-228600">
              <a:defRPr sz="2400" b="1">
                <a:solidFill>
                  <a:schemeClr val="tx1"/>
                </a:solidFill>
                <a:latin typeface="Gill Sans" charset="0"/>
                <a:ea typeface="ＭＳ Ｐゴシック" charset="0"/>
              </a:defRPr>
            </a:lvl5pPr>
            <a:lvl6pPr marL="2514600" indent="-228600" eaLnBrk="0" fontAlgn="base" hangingPunct="0">
              <a:spcBef>
                <a:spcPct val="0"/>
              </a:spcBef>
              <a:spcAft>
                <a:spcPct val="0"/>
              </a:spcAft>
              <a:defRPr sz="2400" b="1">
                <a:solidFill>
                  <a:schemeClr val="tx1"/>
                </a:solidFill>
                <a:latin typeface="Gill Sans" charset="0"/>
                <a:ea typeface="ＭＳ Ｐゴシック" charset="0"/>
              </a:defRPr>
            </a:lvl6pPr>
            <a:lvl7pPr marL="2971800" indent="-228600" eaLnBrk="0" fontAlgn="base" hangingPunct="0">
              <a:spcBef>
                <a:spcPct val="0"/>
              </a:spcBef>
              <a:spcAft>
                <a:spcPct val="0"/>
              </a:spcAft>
              <a:defRPr sz="2400" b="1">
                <a:solidFill>
                  <a:schemeClr val="tx1"/>
                </a:solidFill>
                <a:latin typeface="Gill Sans" charset="0"/>
                <a:ea typeface="ＭＳ Ｐゴシック" charset="0"/>
              </a:defRPr>
            </a:lvl7pPr>
            <a:lvl8pPr marL="3429000" indent="-228600" eaLnBrk="0" fontAlgn="base" hangingPunct="0">
              <a:spcBef>
                <a:spcPct val="0"/>
              </a:spcBef>
              <a:spcAft>
                <a:spcPct val="0"/>
              </a:spcAft>
              <a:defRPr sz="2400" b="1">
                <a:solidFill>
                  <a:schemeClr val="tx1"/>
                </a:solidFill>
                <a:latin typeface="Gill Sans" charset="0"/>
                <a:ea typeface="ＭＳ Ｐゴシック" charset="0"/>
              </a:defRPr>
            </a:lvl8pPr>
            <a:lvl9pPr marL="3886200" indent="-228600" eaLnBrk="0" fontAlgn="base" hangingPunct="0">
              <a:spcBef>
                <a:spcPct val="0"/>
              </a:spcBef>
              <a:spcAft>
                <a:spcPct val="0"/>
              </a:spcAft>
              <a:defRPr sz="2400" b="1">
                <a:solidFill>
                  <a:schemeClr val="tx1"/>
                </a:solidFill>
                <a:latin typeface="Gill Sans" charset="0"/>
                <a:ea typeface="ＭＳ Ｐゴシック" charset="0"/>
              </a:defRPr>
            </a:lvl9pPr>
          </a:lstStyle>
          <a:p>
            <a:pPr eaLnBrk="1" hangingPunct="1"/>
            <a:r>
              <a:rPr lang="en-GB" sz="1500" i="1" dirty="0" err="1" smtClean="0">
                <a:latin typeface="Calibri" charset="0"/>
                <a:cs typeface="Calibri" charset="0"/>
              </a:rPr>
              <a:t>CarboEurope</a:t>
            </a:r>
            <a:r>
              <a:rPr lang="en-GB" sz="1500" i="1" dirty="0" smtClean="0">
                <a:latin typeface="Calibri" charset="0"/>
                <a:cs typeface="Calibri" charset="0"/>
              </a:rPr>
              <a:t>-IP, </a:t>
            </a:r>
            <a:r>
              <a:rPr lang="en-GB" sz="1500" i="1" dirty="0" err="1" smtClean="0">
                <a:latin typeface="Calibri" charset="0"/>
                <a:cs typeface="Calibri" charset="0"/>
              </a:rPr>
              <a:t>CarboOcean</a:t>
            </a:r>
            <a:r>
              <a:rPr lang="en-GB" sz="1500" i="1" dirty="0" smtClean="0">
                <a:latin typeface="Calibri" charset="0"/>
                <a:cs typeface="Calibri" charset="0"/>
              </a:rPr>
              <a:t>-IP</a:t>
            </a:r>
          </a:p>
          <a:p>
            <a:pPr eaLnBrk="1" hangingPunct="1"/>
            <a:r>
              <a:rPr lang="en-GB" sz="1500" i="1" dirty="0" smtClean="0">
                <a:latin typeface="Calibri" charset="0"/>
                <a:cs typeface="Calibri" charset="0"/>
              </a:rPr>
              <a:t>Other research projects</a:t>
            </a:r>
          </a:p>
          <a:p>
            <a:pPr eaLnBrk="1" hangingPunct="1"/>
            <a:r>
              <a:rPr lang="en-GB" sz="1500" i="1" dirty="0" smtClean="0">
                <a:latin typeface="Calibri" charset="0"/>
                <a:cs typeface="Calibri" charset="0"/>
              </a:rPr>
              <a:t>National networks </a:t>
            </a:r>
            <a:endParaRPr lang="en-GB" sz="1500" i="1" dirty="0">
              <a:latin typeface="Calibri" charset="0"/>
              <a:cs typeface="Calibri" charset="0"/>
            </a:endParaRPr>
          </a:p>
        </p:txBody>
      </p:sp>
      <p:sp>
        <p:nvSpPr>
          <p:cNvPr id="24597" name="ZoneTexte 34"/>
          <p:cNvSpPr txBox="1">
            <a:spLocks noChangeArrowheads="1"/>
          </p:cNvSpPr>
          <p:nvPr/>
        </p:nvSpPr>
        <p:spPr bwMode="auto">
          <a:xfrm>
            <a:off x="4275936" y="4701394"/>
            <a:ext cx="2575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Gill Sans" charset="0"/>
                <a:ea typeface="ＭＳ Ｐゴシック" charset="0"/>
                <a:cs typeface="ＭＳ Ｐゴシック" charset="0"/>
              </a:defRPr>
            </a:lvl1pPr>
            <a:lvl2pPr marL="742950" indent="-285750">
              <a:defRPr sz="2400" b="1">
                <a:solidFill>
                  <a:schemeClr val="tx1"/>
                </a:solidFill>
                <a:latin typeface="Gill Sans" charset="0"/>
                <a:ea typeface="ＭＳ Ｐゴシック" charset="0"/>
              </a:defRPr>
            </a:lvl2pPr>
            <a:lvl3pPr marL="1143000" indent="-228600">
              <a:defRPr sz="2400" b="1">
                <a:solidFill>
                  <a:schemeClr val="tx1"/>
                </a:solidFill>
                <a:latin typeface="Gill Sans" charset="0"/>
                <a:ea typeface="ＭＳ Ｐゴシック" charset="0"/>
              </a:defRPr>
            </a:lvl3pPr>
            <a:lvl4pPr marL="1600200" indent="-228600">
              <a:defRPr sz="2400" b="1">
                <a:solidFill>
                  <a:schemeClr val="tx1"/>
                </a:solidFill>
                <a:latin typeface="Gill Sans" charset="0"/>
                <a:ea typeface="ＭＳ Ｐゴシック" charset="0"/>
              </a:defRPr>
            </a:lvl4pPr>
            <a:lvl5pPr marL="2057400" indent="-228600">
              <a:defRPr sz="2400" b="1">
                <a:solidFill>
                  <a:schemeClr val="tx1"/>
                </a:solidFill>
                <a:latin typeface="Gill Sans" charset="0"/>
                <a:ea typeface="ＭＳ Ｐゴシック" charset="0"/>
              </a:defRPr>
            </a:lvl5pPr>
            <a:lvl6pPr marL="2514600" indent="-228600" eaLnBrk="0" fontAlgn="base" hangingPunct="0">
              <a:spcBef>
                <a:spcPct val="0"/>
              </a:spcBef>
              <a:spcAft>
                <a:spcPct val="0"/>
              </a:spcAft>
              <a:defRPr sz="2400" b="1">
                <a:solidFill>
                  <a:schemeClr val="tx1"/>
                </a:solidFill>
                <a:latin typeface="Gill Sans" charset="0"/>
                <a:ea typeface="ＭＳ Ｐゴシック" charset="0"/>
              </a:defRPr>
            </a:lvl6pPr>
            <a:lvl7pPr marL="2971800" indent="-228600" eaLnBrk="0" fontAlgn="base" hangingPunct="0">
              <a:spcBef>
                <a:spcPct val="0"/>
              </a:spcBef>
              <a:spcAft>
                <a:spcPct val="0"/>
              </a:spcAft>
              <a:defRPr sz="2400" b="1">
                <a:solidFill>
                  <a:schemeClr val="tx1"/>
                </a:solidFill>
                <a:latin typeface="Gill Sans" charset="0"/>
                <a:ea typeface="ＭＳ Ｐゴシック" charset="0"/>
              </a:defRPr>
            </a:lvl7pPr>
            <a:lvl8pPr marL="3429000" indent="-228600" eaLnBrk="0" fontAlgn="base" hangingPunct="0">
              <a:spcBef>
                <a:spcPct val="0"/>
              </a:spcBef>
              <a:spcAft>
                <a:spcPct val="0"/>
              </a:spcAft>
              <a:defRPr sz="2400" b="1">
                <a:solidFill>
                  <a:schemeClr val="tx1"/>
                </a:solidFill>
                <a:latin typeface="Gill Sans" charset="0"/>
                <a:ea typeface="ＭＳ Ｐゴシック" charset="0"/>
              </a:defRPr>
            </a:lvl8pPr>
            <a:lvl9pPr marL="3886200" indent="-228600" eaLnBrk="0" fontAlgn="base" hangingPunct="0">
              <a:spcBef>
                <a:spcPct val="0"/>
              </a:spcBef>
              <a:spcAft>
                <a:spcPct val="0"/>
              </a:spcAft>
              <a:defRPr sz="2400" b="1">
                <a:solidFill>
                  <a:schemeClr val="tx1"/>
                </a:solidFill>
                <a:latin typeface="Gill Sans" charset="0"/>
                <a:ea typeface="ＭＳ Ｐゴシック" charset="0"/>
              </a:defRPr>
            </a:lvl9pPr>
          </a:lstStyle>
          <a:p>
            <a:pPr eaLnBrk="1" hangingPunct="1"/>
            <a:r>
              <a:rPr lang="fr-FR" sz="1600" i="1" dirty="0">
                <a:latin typeface="Calibri" charset="0"/>
                <a:cs typeface="Calibri" charset="0"/>
              </a:rPr>
              <a:t>National contributions</a:t>
            </a:r>
          </a:p>
        </p:txBody>
      </p:sp>
      <p:sp>
        <p:nvSpPr>
          <p:cNvPr id="2" name="Décision 1"/>
          <p:cNvSpPr/>
          <p:nvPr/>
        </p:nvSpPr>
        <p:spPr>
          <a:xfrm>
            <a:off x="4950088" y="3330502"/>
            <a:ext cx="2084932" cy="674562"/>
          </a:xfrm>
          <a:prstGeom prst="flowChartDecision">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200" dirty="0" smtClean="0">
                <a:solidFill>
                  <a:schemeClr val="tx1"/>
                </a:solidFill>
                <a:latin typeface="Calibri"/>
                <a:cs typeface="Calibri"/>
              </a:rPr>
              <a:t>Transition </a:t>
            </a:r>
            <a:r>
              <a:rPr lang="fr-FR" sz="1200" dirty="0">
                <a:solidFill>
                  <a:schemeClr val="tx1"/>
                </a:solidFill>
                <a:latin typeface="Calibri"/>
                <a:cs typeface="Calibri"/>
              </a:rPr>
              <a:t>phase</a:t>
            </a:r>
          </a:p>
        </p:txBody>
      </p:sp>
      <p:sp>
        <p:nvSpPr>
          <p:cNvPr id="26" name="Titel 25"/>
          <p:cNvSpPr>
            <a:spLocks noGrp="1"/>
          </p:cNvSpPr>
          <p:nvPr>
            <p:ph type="title"/>
          </p:nvPr>
        </p:nvSpPr>
        <p:spPr>
          <a:xfrm>
            <a:off x="432294" y="-109142"/>
            <a:ext cx="8351706" cy="909742"/>
          </a:xfrm>
        </p:spPr>
        <p:txBody>
          <a:bodyPr/>
          <a:lstStyle/>
          <a:p>
            <a:r>
              <a:rPr lang="de-DE" dirty="0" smtClean="0"/>
              <a:t>Development </a:t>
            </a:r>
            <a:r>
              <a:rPr lang="de-DE" dirty="0" err="1" smtClean="0"/>
              <a:t>of</a:t>
            </a:r>
            <a:r>
              <a:rPr lang="de-DE" dirty="0" smtClean="0"/>
              <a:t> ICOS</a:t>
            </a:r>
            <a:endParaRPr lang="de-DE" dirty="0"/>
          </a:p>
        </p:txBody>
      </p:sp>
      <p:sp>
        <p:nvSpPr>
          <p:cNvPr id="27" name="ZoneTexte 34"/>
          <p:cNvSpPr txBox="1">
            <a:spLocks noChangeArrowheads="1"/>
          </p:cNvSpPr>
          <p:nvPr/>
        </p:nvSpPr>
        <p:spPr bwMode="auto">
          <a:xfrm>
            <a:off x="2807425" y="3464625"/>
            <a:ext cx="13595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Gill Sans" charset="0"/>
                <a:ea typeface="ＭＳ Ｐゴシック" charset="0"/>
                <a:cs typeface="ＭＳ Ｐゴシック" charset="0"/>
              </a:defRPr>
            </a:lvl1pPr>
            <a:lvl2pPr marL="742950" indent="-285750">
              <a:defRPr sz="2400" b="1">
                <a:solidFill>
                  <a:schemeClr val="tx1"/>
                </a:solidFill>
                <a:latin typeface="Gill Sans" charset="0"/>
                <a:ea typeface="ＭＳ Ｐゴシック" charset="0"/>
              </a:defRPr>
            </a:lvl2pPr>
            <a:lvl3pPr marL="1143000" indent="-228600">
              <a:defRPr sz="2400" b="1">
                <a:solidFill>
                  <a:schemeClr val="tx1"/>
                </a:solidFill>
                <a:latin typeface="Gill Sans" charset="0"/>
                <a:ea typeface="ＭＳ Ｐゴシック" charset="0"/>
              </a:defRPr>
            </a:lvl3pPr>
            <a:lvl4pPr marL="1600200" indent="-228600">
              <a:defRPr sz="2400" b="1">
                <a:solidFill>
                  <a:schemeClr val="tx1"/>
                </a:solidFill>
                <a:latin typeface="Gill Sans" charset="0"/>
                <a:ea typeface="ＭＳ Ｐゴシック" charset="0"/>
              </a:defRPr>
            </a:lvl4pPr>
            <a:lvl5pPr marL="2057400" indent="-228600">
              <a:defRPr sz="2400" b="1">
                <a:solidFill>
                  <a:schemeClr val="tx1"/>
                </a:solidFill>
                <a:latin typeface="Gill Sans" charset="0"/>
                <a:ea typeface="ＭＳ Ｐゴシック" charset="0"/>
              </a:defRPr>
            </a:lvl5pPr>
            <a:lvl6pPr marL="2514600" indent="-228600" eaLnBrk="0" fontAlgn="base" hangingPunct="0">
              <a:spcBef>
                <a:spcPct val="0"/>
              </a:spcBef>
              <a:spcAft>
                <a:spcPct val="0"/>
              </a:spcAft>
              <a:defRPr sz="2400" b="1">
                <a:solidFill>
                  <a:schemeClr val="tx1"/>
                </a:solidFill>
                <a:latin typeface="Gill Sans" charset="0"/>
                <a:ea typeface="ＭＳ Ｐゴシック" charset="0"/>
              </a:defRPr>
            </a:lvl6pPr>
            <a:lvl7pPr marL="2971800" indent="-228600" eaLnBrk="0" fontAlgn="base" hangingPunct="0">
              <a:spcBef>
                <a:spcPct val="0"/>
              </a:spcBef>
              <a:spcAft>
                <a:spcPct val="0"/>
              </a:spcAft>
              <a:defRPr sz="2400" b="1">
                <a:solidFill>
                  <a:schemeClr val="tx1"/>
                </a:solidFill>
                <a:latin typeface="Gill Sans" charset="0"/>
                <a:ea typeface="ＭＳ Ｐゴシック" charset="0"/>
              </a:defRPr>
            </a:lvl7pPr>
            <a:lvl8pPr marL="3429000" indent="-228600" eaLnBrk="0" fontAlgn="base" hangingPunct="0">
              <a:spcBef>
                <a:spcPct val="0"/>
              </a:spcBef>
              <a:spcAft>
                <a:spcPct val="0"/>
              </a:spcAft>
              <a:defRPr sz="2400" b="1">
                <a:solidFill>
                  <a:schemeClr val="tx1"/>
                </a:solidFill>
                <a:latin typeface="Gill Sans" charset="0"/>
                <a:ea typeface="ＭＳ Ｐゴシック" charset="0"/>
              </a:defRPr>
            </a:lvl8pPr>
            <a:lvl9pPr marL="3886200" indent="-228600" eaLnBrk="0" fontAlgn="base" hangingPunct="0">
              <a:spcBef>
                <a:spcPct val="0"/>
              </a:spcBef>
              <a:spcAft>
                <a:spcPct val="0"/>
              </a:spcAft>
              <a:defRPr sz="2400" b="1">
                <a:solidFill>
                  <a:schemeClr val="tx1"/>
                </a:solidFill>
                <a:latin typeface="Gill Sans" charset="0"/>
                <a:ea typeface="ＭＳ Ｐゴシック" charset="0"/>
              </a:defRPr>
            </a:lvl9pPr>
          </a:lstStyle>
          <a:p>
            <a:pPr eaLnBrk="1" hangingPunct="1"/>
            <a:r>
              <a:rPr lang="fr-FR" sz="1600" i="1" dirty="0" smtClean="0">
                <a:latin typeface="Calibri" charset="0"/>
                <a:cs typeface="Calibri" charset="0"/>
              </a:rPr>
              <a:t>EU </a:t>
            </a:r>
            <a:r>
              <a:rPr lang="fr-FR" sz="1600" i="1" dirty="0" err="1" smtClean="0">
                <a:latin typeface="Calibri" charset="0"/>
                <a:cs typeface="Calibri" charset="0"/>
              </a:rPr>
              <a:t>funding</a:t>
            </a:r>
            <a:endParaRPr lang="fr-FR" sz="1600" i="1" dirty="0">
              <a:latin typeface="Calibri" charset="0"/>
              <a:cs typeface="Calibri" charset="0"/>
            </a:endParaRPr>
          </a:p>
        </p:txBody>
      </p:sp>
      <p:sp>
        <p:nvSpPr>
          <p:cNvPr id="28" name="ZoneTexte 34"/>
          <p:cNvSpPr txBox="1">
            <a:spLocks noChangeArrowheads="1"/>
          </p:cNvSpPr>
          <p:nvPr/>
        </p:nvSpPr>
        <p:spPr bwMode="auto">
          <a:xfrm>
            <a:off x="5904656" y="5877272"/>
            <a:ext cx="3563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Gill Sans" charset="0"/>
                <a:ea typeface="ＭＳ Ｐゴシック" charset="0"/>
                <a:cs typeface="ＭＳ Ｐゴシック" charset="0"/>
              </a:defRPr>
            </a:lvl1pPr>
            <a:lvl2pPr marL="742950" indent="-285750">
              <a:defRPr sz="2400" b="1">
                <a:solidFill>
                  <a:schemeClr val="tx1"/>
                </a:solidFill>
                <a:latin typeface="Gill Sans" charset="0"/>
                <a:ea typeface="ＭＳ Ｐゴシック" charset="0"/>
              </a:defRPr>
            </a:lvl2pPr>
            <a:lvl3pPr marL="1143000" indent="-228600">
              <a:defRPr sz="2400" b="1">
                <a:solidFill>
                  <a:schemeClr val="tx1"/>
                </a:solidFill>
                <a:latin typeface="Gill Sans" charset="0"/>
                <a:ea typeface="ＭＳ Ｐゴシック" charset="0"/>
              </a:defRPr>
            </a:lvl3pPr>
            <a:lvl4pPr marL="1600200" indent="-228600">
              <a:defRPr sz="2400" b="1">
                <a:solidFill>
                  <a:schemeClr val="tx1"/>
                </a:solidFill>
                <a:latin typeface="Gill Sans" charset="0"/>
                <a:ea typeface="ＭＳ Ｐゴシック" charset="0"/>
              </a:defRPr>
            </a:lvl4pPr>
            <a:lvl5pPr marL="2057400" indent="-228600">
              <a:defRPr sz="2400" b="1">
                <a:solidFill>
                  <a:schemeClr val="tx1"/>
                </a:solidFill>
                <a:latin typeface="Gill Sans" charset="0"/>
                <a:ea typeface="ＭＳ Ｐゴシック" charset="0"/>
              </a:defRPr>
            </a:lvl5pPr>
            <a:lvl6pPr marL="2514600" indent="-228600" eaLnBrk="0" fontAlgn="base" hangingPunct="0">
              <a:spcBef>
                <a:spcPct val="0"/>
              </a:spcBef>
              <a:spcAft>
                <a:spcPct val="0"/>
              </a:spcAft>
              <a:defRPr sz="2400" b="1">
                <a:solidFill>
                  <a:schemeClr val="tx1"/>
                </a:solidFill>
                <a:latin typeface="Gill Sans" charset="0"/>
                <a:ea typeface="ＭＳ Ｐゴシック" charset="0"/>
              </a:defRPr>
            </a:lvl6pPr>
            <a:lvl7pPr marL="2971800" indent="-228600" eaLnBrk="0" fontAlgn="base" hangingPunct="0">
              <a:spcBef>
                <a:spcPct val="0"/>
              </a:spcBef>
              <a:spcAft>
                <a:spcPct val="0"/>
              </a:spcAft>
              <a:defRPr sz="2400" b="1">
                <a:solidFill>
                  <a:schemeClr val="tx1"/>
                </a:solidFill>
                <a:latin typeface="Gill Sans" charset="0"/>
                <a:ea typeface="ＭＳ Ｐゴシック" charset="0"/>
              </a:defRPr>
            </a:lvl7pPr>
            <a:lvl8pPr marL="3429000" indent="-228600" eaLnBrk="0" fontAlgn="base" hangingPunct="0">
              <a:spcBef>
                <a:spcPct val="0"/>
              </a:spcBef>
              <a:spcAft>
                <a:spcPct val="0"/>
              </a:spcAft>
              <a:defRPr sz="2400" b="1">
                <a:solidFill>
                  <a:schemeClr val="tx1"/>
                </a:solidFill>
                <a:latin typeface="Gill Sans" charset="0"/>
                <a:ea typeface="ＭＳ Ｐゴシック" charset="0"/>
              </a:defRPr>
            </a:lvl8pPr>
            <a:lvl9pPr marL="3886200" indent="-228600" eaLnBrk="0" fontAlgn="base" hangingPunct="0">
              <a:spcBef>
                <a:spcPct val="0"/>
              </a:spcBef>
              <a:spcAft>
                <a:spcPct val="0"/>
              </a:spcAft>
              <a:defRPr sz="2400" b="1">
                <a:solidFill>
                  <a:schemeClr val="tx1"/>
                </a:solidFill>
                <a:latin typeface="Gill Sans" charset="0"/>
                <a:ea typeface="ＭＳ Ｐゴシック" charset="0"/>
              </a:defRPr>
            </a:lvl9pPr>
          </a:lstStyle>
          <a:p>
            <a:pPr eaLnBrk="1" hangingPunct="1"/>
            <a:r>
              <a:rPr lang="fr-FR" sz="1600" i="1" dirty="0">
                <a:latin typeface="Calibri" charset="0"/>
                <a:cs typeface="Calibri" charset="0"/>
              </a:rPr>
              <a:t>National </a:t>
            </a:r>
            <a:r>
              <a:rPr lang="fr-FR" sz="1600" i="1" dirty="0" smtClean="0">
                <a:latin typeface="Calibri" charset="0"/>
                <a:cs typeface="Calibri" charset="0"/>
              </a:rPr>
              <a:t>contributions + EU </a:t>
            </a:r>
            <a:r>
              <a:rPr lang="fr-FR" sz="1600" i="1" dirty="0" err="1" smtClean="0">
                <a:latin typeface="Calibri" charset="0"/>
                <a:cs typeface="Calibri" charset="0"/>
              </a:rPr>
              <a:t>funding</a:t>
            </a:r>
            <a:endParaRPr lang="fr-FR" sz="1600" i="1" dirty="0">
              <a:latin typeface="Calibri" charset="0"/>
              <a:cs typeface="Calibri" charset="0"/>
            </a:endParaRPr>
          </a:p>
        </p:txBody>
      </p:sp>
      <p:sp>
        <p:nvSpPr>
          <p:cNvPr id="29" name="ZoneTexte 34"/>
          <p:cNvSpPr txBox="1">
            <a:spLocks noChangeArrowheads="1"/>
          </p:cNvSpPr>
          <p:nvPr/>
        </p:nvSpPr>
        <p:spPr bwMode="auto">
          <a:xfrm>
            <a:off x="6604700" y="1700808"/>
            <a:ext cx="2431796" cy="830997"/>
          </a:xfrm>
          <a:prstGeom prst="rect">
            <a:avLst/>
          </a:prstGeom>
          <a:solidFill>
            <a:schemeClr val="accent2">
              <a:lumMod val="20000"/>
              <a:lumOff val="80000"/>
            </a:schemeClr>
          </a:solidFill>
          <a:ln>
            <a:solidFill>
              <a:schemeClr val="tx1"/>
            </a:solidFill>
          </a:ln>
          <a:extLst/>
        </p:spPr>
        <p:txBody>
          <a:bodyPr wrap="square">
            <a:spAutoFit/>
          </a:bodyPr>
          <a:lstStyle>
            <a:lvl1pPr>
              <a:defRPr sz="2400" b="1">
                <a:solidFill>
                  <a:schemeClr val="tx1"/>
                </a:solidFill>
                <a:latin typeface="Gill Sans" charset="0"/>
                <a:ea typeface="ＭＳ Ｐゴシック" charset="0"/>
                <a:cs typeface="ＭＳ Ｐゴシック" charset="0"/>
              </a:defRPr>
            </a:lvl1pPr>
            <a:lvl2pPr marL="742950" indent="-285750">
              <a:defRPr sz="2400" b="1">
                <a:solidFill>
                  <a:schemeClr val="tx1"/>
                </a:solidFill>
                <a:latin typeface="Gill Sans" charset="0"/>
                <a:ea typeface="ＭＳ Ｐゴシック" charset="0"/>
              </a:defRPr>
            </a:lvl2pPr>
            <a:lvl3pPr marL="1143000" indent="-228600">
              <a:defRPr sz="2400" b="1">
                <a:solidFill>
                  <a:schemeClr val="tx1"/>
                </a:solidFill>
                <a:latin typeface="Gill Sans" charset="0"/>
                <a:ea typeface="ＭＳ Ｐゴシック" charset="0"/>
              </a:defRPr>
            </a:lvl3pPr>
            <a:lvl4pPr marL="1600200" indent="-228600">
              <a:defRPr sz="2400" b="1">
                <a:solidFill>
                  <a:schemeClr val="tx1"/>
                </a:solidFill>
                <a:latin typeface="Gill Sans" charset="0"/>
                <a:ea typeface="ＭＳ Ｐゴシック" charset="0"/>
              </a:defRPr>
            </a:lvl4pPr>
            <a:lvl5pPr marL="2057400" indent="-228600">
              <a:defRPr sz="2400" b="1">
                <a:solidFill>
                  <a:schemeClr val="tx1"/>
                </a:solidFill>
                <a:latin typeface="Gill Sans" charset="0"/>
                <a:ea typeface="ＭＳ Ｐゴシック" charset="0"/>
              </a:defRPr>
            </a:lvl5pPr>
            <a:lvl6pPr marL="2514600" indent="-228600" eaLnBrk="0" fontAlgn="base" hangingPunct="0">
              <a:spcBef>
                <a:spcPct val="0"/>
              </a:spcBef>
              <a:spcAft>
                <a:spcPct val="0"/>
              </a:spcAft>
              <a:defRPr sz="2400" b="1">
                <a:solidFill>
                  <a:schemeClr val="tx1"/>
                </a:solidFill>
                <a:latin typeface="Gill Sans" charset="0"/>
                <a:ea typeface="ＭＳ Ｐゴシック" charset="0"/>
              </a:defRPr>
            </a:lvl6pPr>
            <a:lvl7pPr marL="2971800" indent="-228600" eaLnBrk="0" fontAlgn="base" hangingPunct="0">
              <a:spcBef>
                <a:spcPct val="0"/>
              </a:spcBef>
              <a:spcAft>
                <a:spcPct val="0"/>
              </a:spcAft>
              <a:defRPr sz="2400" b="1">
                <a:solidFill>
                  <a:schemeClr val="tx1"/>
                </a:solidFill>
                <a:latin typeface="Gill Sans" charset="0"/>
                <a:ea typeface="ＭＳ Ｐゴシック" charset="0"/>
              </a:defRPr>
            </a:lvl7pPr>
            <a:lvl8pPr marL="3429000" indent="-228600" eaLnBrk="0" fontAlgn="base" hangingPunct="0">
              <a:spcBef>
                <a:spcPct val="0"/>
              </a:spcBef>
              <a:spcAft>
                <a:spcPct val="0"/>
              </a:spcAft>
              <a:defRPr sz="2400" b="1">
                <a:solidFill>
                  <a:schemeClr val="tx1"/>
                </a:solidFill>
                <a:latin typeface="Gill Sans" charset="0"/>
                <a:ea typeface="ＭＳ Ｐゴシック" charset="0"/>
              </a:defRPr>
            </a:lvl8pPr>
            <a:lvl9pPr marL="3886200" indent="-228600" eaLnBrk="0" fontAlgn="base" hangingPunct="0">
              <a:spcBef>
                <a:spcPct val="0"/>
              </a:spcBef>
              <a:spcAft>
                <a:spcPct val="0"/>
              </a:spcAft>
              <a:defRPr sz="2400" b="1">
                <a:solidFill>
                  <a:schemeClr val="tx1"/>
                </a:solidFill>
                <a:latin typeface="Gill Sans" charset="0"/>
                <a:ea typeface="ＭＳ Ｐゴシック" charset="0"/>
              </a:defRPr>
            </a:lvl9pPr>
          </a:lstStyle>
          <a:p>
            <a:pPr eaLnBrk="1" hangingPunct="1"/>
            <a:r>
              <a:rPr lang="fr-FR" sz="1600" i="1" dirty="0" smtClean="0">
                <a:latin typeface="Calibri" charset="0"/>
                <a:cs typeface="Calibri" charset="0"/>
              </a:rPr>
              <a:t>ICOS ERIC                      2014</a:t>
            </a:r>
          </a:p>
          <a:p>
            <a:pPr eaLnBrk="1" hangingPunct="1"/>
            <a:r>
              <a:rPr lang="fr-FR" sz="1600" i="1" dirty="0" err="1" smtClean="0">
                <a:latin typeface="Calibri" charset="0"/>
                <a:cs typeface="Calibri" charset="0"/>
              </a:rPr>
              <a:t>European</a:t>
            </a:r>
            <a:r>
              <a:rPr lang="fr-FR" sz="1600" i="1" dirty="0" smtClean="0">
                <a:latin typeface="Calibri" charset="0"/>
                <a:cs typeface="Calibri" charset="0"/>
              </a:rPr>
              <a:t> </a:t>
            </a:r>
            <a:r>
              <a:rPr lang="fr-FR" sz="1600" i="1" dirty="0" err="1" smtClean="0">
                <a:latin typeface="Calibri" charset="0"/>
                <a:cs typeface="Calibri" charset="0"/>
              </a:rPr>
              <a:t>Research</a:t>
            </a:r>
            <a:r>
              <a:rPr lang="fr-FR" sz="1600" i="1" dirty="0" smtClean="0">
                <a:latin typeface="Calibri" charset="0"/>
                <a:cs typeface="Calibri" charset="0"/>
              </a:rPr>
              <a:t> Infrastructure Consortium</a:t>
            </a:r>
            <a:endParaRPr lang="fr-FR" sz="1600" i="1" dirty="0">
              <a:latin typeface="Calibri" charset="0"/>
              <a:cs typeface="Calibri" charset="0"/>
            </a:endParaRPr>
          </a:p>
        </p:txBody>
      </p:sp>
      <p:cxnSp>
        <p:nvCxnSpPr>
          <p:cNvPr id="31" name="Gerade Verbindung mit Pfeil 30"/>
          <p:cNvCxnSpPr/>
          <p:nvPr/>
        </p:nvCxnSpPr>
        <p:spPr>
          <a:xfrm>
            <a:off x="6623849" y="2541154"/>
            <a:ext cx="0" cy="9361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32" name="Text Box 336"/>
          <p:cNvSpPr txBox="1">
            <a:spLocks noChangeArrowheads="1"/>
          </p:cNvSpPr>
          <p:nvPr/>
        </p:nvSpPr>
        <p:spPr bwMode="auto">
          <a:xfrm>
            <a:off x="-77610" y="5867980"/>
            <a:ext cx="2018373" cy="369332"/>
          </a:xfrm>
          <a:prstGeom prst="rect">
            <a:avLst/>
          </a:prstGeom>
          <a:noFill/>
          <a:ln w="9525" algn="ctr">
            <a:noFill/>
            <a:miter lim="800000"/>
            <a:headEnd/>
            <a:tailEnd/>
          </a:ln>
          <a:effectLst/>
        </p:spPr>
        <p:txBody>
          <a:bodyPr wrap="none">
            <a:spAutoFit/>
          </a:bodyPr>
          <a:lstStyle/>
          <a:p>
            <a:r>
              <a:rPr lang="de-DE" sz="1800" dirty="0">
                <a:solidFill>
                  <a:schemeClr val="tx2"/>
                </a:solidFill>
              </a:rPr>
              <a:t>[</a:t>
            </a:r>
            <a:r>
              <a:rPr lang="de-DE" sz="1800" dirty="0" err="1" smtClean="0">
                <a:solidFill>
                  <a:schemeClr val="tx2"/>
                </a:solidFill>
              </a:rPr>
              <a:t>courtesy</a:t>
            </a:r>
            <a:r>
              <a:rPr lang="de-DE" sz="1800" dirty="0" smtClean="0">
                <a:solidFill>
                  <a:schemeClr val="tx2"/>
                </a:solidFill>
              </a:rPr>
              <a:t> J.D. Paris</a:t>
            </a:r>
            <a:r>
              <a:rPr lang="de-DE" sz="1800" dirty="0" smtClean="0">
                <a:solidFill>
                  <a:schemeClr val="tx2"/>
                </a:solidFill>
                <a:latin typeface="Comic Sans MS" pitchFamily="66" charset="0"/>
              </a:rPr>
              <a:t>]</a:t>
            </a:r>
            <a:endParaRPr lang="de-DE" sz="1800" dirty="0">
              <a:solidFill>
                <a:schemeClr val="tx2"/>
              </a:solidFill>
              <a:latin typeface="Comic Sans MS" pitchFamily="66" charset="0"/>
            </a:endParaRPr>
          </a:p>
        </p:txBody>
      </p:sp>
      <p:sp>
        <p:nvSpPr>
          <p:cNvPr id="12" name="Foliennummernplatzhalter 4"/>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13</a:t>
            </a:fld>
            <a:endParaRPr lang="de-DE" dirty="0"/>
          </a:p>
        </p:txBody>
      </p:sp>
      <p:sp>
        <p:nvSpPr>
          <p:cNvPr id="17" name="ZoneTexte 34"/>
          <p:cNvSpPr txBox="1">
            <a:spLocks noChangeArrowheads="1"/>
          </p:cNvSpPr>
          <p:nvPr/>
        </p:nvSpPr>
        <p:spPr bwMode="auto">
          <a:xfrm>
            <a:off x="251520" y="4206063"/>
            <a:ext cx="2431796" cy="830997"/>
          </a:xfrm>
          <a:prstGeom prst="rect">
            <a:avLst/>
          </a:prstGeom>
          <a:solidFill>
            <a:schemeClr val="accent2">
              <a:lumMod val="20000"/>
              <a:lumOff val="80000"/>
            </a:schemeClr>
          </a:solidFill>
          <a:ln>
            <a:solidFill>
              <a:schemeClr val="tx1"/>
            </a:solidFill>
          </a:ln>
          <a:extLst/>
        </p:spPr>
        <p:txBody>
          <a:bodyPr wrap="square">
            <a:spAutoFit/>
          </a:bodyPr>
          <a:lstStyle>
            <a:lvl1pPr>
              <a:defRPr sz="2400" b="1">
                <a:solidFill>
                  <a:schemeClr val="tx1"/>
                </a:solidFill>
                <a:latin typeface="Gill Sans" charset="0"/>
                <a:ea typeface="ＭＳ Ｐゴシック" charset="0"/>
                <a:cs typeface="ＭＳ Ｐゴシック" charset="0"/>
              </a:defRPr>
            </a:lvl1pPr>
            <a:lvl2pPr marL="742950" indent="-285750">
              <a:defRPr sz="2400" b="1">
                <a:solidFill>
                  <a:schemeClr val="tx1"/>
                </a:solidFill>
                <a:latin typeface="Gill Sans" charset="0"/>
                <a:ea typeface="ＭＳ Ｐゴシック" charset="0"/>
              </a:defRPr>
            </a:lvl2pPr>
            <a:lvl3pPr marL="1143000" indent="-228600">
              <a:defRPr sz="2400" b="1">
                <a:solidFill>
                  <a:schemeClr val="tx1"/>
                </a:solidFill>
                <a:latin typeface="Gill Sans" charset="0"/>
                <a:ea typeface="ＭＳ Ｐゴシック" charset="0"/>
              </a:defRPr>
            </a:lvl3pPr>
            <a:lvl4pPr marL="1600200" indent="-228600">
              <a:defRPr sz="2400" b="1">
                <a:solidFill>
                  <a:schemeClr val="tx1"/>
                </a:solidFill>
                <a:latin typeface="Gill Sans" charset="0"/>
                <a:ea typeface="ＭＳ Ｐゴシック" charset="0"/>
              </a:defRPr>
            </a:lvl4pPr>
            <a:lvl5pPr marL="2057400" indent="-228600">
              <a:defRPr sz="2400" b="1">
                <a:solidFill>
                  <a:schemeClr val="tx1"/>
                </a:solidFill>
                <a:latin typeface="Gill Sans" charset="0"/>
                <a:ea typeface="ＭＳ Ｐゴシック" charset="0"/>
              </a:defRPr>
            </a:lvl5pPr>
            <a:lvl6pPr marL="2514600" indent="-228600" eaLnBrk="0" fontAlgn="base" hangingPunct="0">
              <a:spcBef>
                <a:spcPct val="0"/>
              </a:spcBef>
              <a:spcAft>
                <a:spcPct val="0"/>
              </a:spcAft>
              <a:defRPr sz="2400" b="1">
                <a:solidFill>
                  <a:schemeClr val="tx1"/>
                </a:solidFill>
                <a:latin typeface="Gill Sans" charset="0"/>
                <a:ea typeface="ＭＳ Ｐゴシック" charset="0"/>
              </a:defRPr>
            </a:lvl6pPr>
            <a:lvl7pPr marL="2971800" indent="-228600" eaLnBrk="0" fontAlgn="base" hangingPunct="0">
              <a:spcBef>
                <a:spcPct val="0"/>
              </a:spcBef>
              <a:spcAft>
                <a:spcPct val="0"/>
              </a:spcAft>
              <a:defRPr sz="2400" b="1">
                <a:solidFill>
                  <a:schemeClr val="tx1"/>
                </a:solidFill>
                <a:latin typeface="Gill Sans" charset="0"/>
                <a:ea typeface="ＭＳ Ｐゴシック" charset="0"/>
              </a:defRPr>
            </a:lvl7pPr>
            <a:lvl8pPr marL="3429000" indent="-228600" eaLnBrk="0" fontAlgn="base" hangingPunct="0">
              <a:spcBef>
                <a:spcPct val="0"/>
              </a:spcBef>
              <a:spcAft>
                <a:spcPct val="0"/>
              </a:spcAft>
              <a:defRPr sz="2400" b="1">
                <a:solidFill>
                  <a:schemeClr val="tx1"/>
                </a:solidFill>
                <a:latin typeface="Gill Sans" charset="0"/>
                <a:ea typeface="ＭＳ Ｐゴシック" charset="0"/>
              </a:defRPr>
            </a:lvl8pPr>
            <a:lvl9pPr marL="3886200" indent="-228600" eaLnBrk="0" fontAlgn="base" hangingPunct="0">
              <a:spcBef>
                <a:spcPct val="0"/>
              </a:spcBef>
              <a:spcAft>
                <a:spcPct val="0"/>
              </a:spcAft>
              <a:defRPr sz="2400" b="1">
                <a:solidFill>
                  <a:schemeClr val="tx1"/>
                </a:solidFill>
                <a:latin typeface="Gill Sans" charset="0"/>
                <a:ea typeface="ＭＳ Ｐゴシック" charset="0"/>
              </a:defRPr>
            </a:lvl9pPr>
          </a:lstStyle>
          <a:p>
            <a:pPr eaLnBrk="1" hangingPunct="1"/>
            <a:r>
              <a:rPr lang="fr-FR" sz="1600" i="1" dirty="0" smtClean="0">
                <a:latin typeface="Calibri" charset="0"/>
                <a:cs typeface="Calibri" charset="0"/>
              </a:rPr>
              <a:t>ESFRI </a:t>
            </a:r>
            <a:r>
              <a:rPr lang="fr-FR" sz="1600" i="1" dirty="0" err="1" smtClean="0">
                <a:latin typeface="Calibri" charset="0"/>
                <a:cs typeface="Calibri" charset="0"/>
              </a:rPr>
              <a:t>Roadmap</a:t>
            </a:r>
            <a:r>
              <a:rPr lang="fr-FR" sz="1600" i="1" dirty="0" smtClean="0">
                <a:latin typeface="Calibri" charset="0"/>
                <a:cs typeface="Calibri" charset="0"/>
              </a:rPr>
              <a:t>	2006</a:t>
            </a:r>
          </a:p>
          <a:p>
            <a:pPr eaLnBrk="1" hangingPunct="1"/>
            <a:endParaRPr lang="fr-FR" sz="1600" i="1" dirty="0">
              <a:latin typeface="Calibri" charset="0"/>
              <a:cs typeface="Calibri" charset="0"/>
            </a:endParaRPr>
          </a:p>
          <a:p>
            <a:pPr eaLnBrk="1" hangingPunct="1"/>
            <a:r>
              <a:rPr lang="fr-FR" sz="1600" i="1" dirty="0" smtClean="0">
                <a:latin typeface="Calibri" charset="0"/>
                <a:cs typeface="Calibri" charset="0"/>
              </a:rPr>
              <a:t>ICOS </a:t>
            </a:r>
            <a:r>
              <a:rPr lang="fr-FR" sz="1600" i="1" dirty="0" err="1" smtClean="0">
                <a:latin typeface="Calibri" charset="0"/>
                <a:cs typeface="Calibri" charset="0"/>
              </a:rPr>
              <a:t>listed</a:t>
            </a:r>
            <a:endParaRPr lang="fr-FR" sz="1600" i="1" dirty="0" smtClean="0">
              <a:latin typeface="Calibri" charset="0"/>
              <a:cs typeface="Calibri" charset="0"/>
            </a:endParaRPr>
          </a:p>
        </p:txBody>
      </p:sp>
      <p:cxnSp>
        <p:nvCxnSpPr>
          <p:cNvPr id="18" name="Gerade Verbindung mit Pfeil 30"/>
          <p:cNvCxnSpPr/>
          <p:nvPr/>
        </p:nvCxnSpPr>
        <p:spPr>
          <a:xfrm flipV="1">
            <a:off x="2676628" y="2719953"/>
            <a:ext cx="6688" cy="1486111"/>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19"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Tree>
    <p:extLst>
      <p:ext uri="{BB962C8B-B14F-4D97-AF65-F5344CB8AC3E}">
        <p14:creationId xmlns:p14="http://schemas.microsoft.com/office/powerpoint/2010/main" val="3390364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hteck 148"/>
          <p:cNvSpPr/>
          <p:nvPr/>
        </p:nvSpPr>
        <p:spPr>
          <a:xfrm>
            <a:off x="0" y="1196752"/>
            <a:ext cx="9144000" cy="5661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p:txBody>
          <a:bodyPr/>
          <a:lstStyle/>
          <a:p>
            <a:r>
              <a:rPr lang="de-DE" dirty="0" smtClean="0"/>
              <a:t>The </a:t>
            </a:r>
            <a:r>
              <a:rPr lang="de-DE" dirty="0" err="1" smtClean="0"/>
              <a:t>structure</a:t>
            </a:r>
            <a:r>
              <a:rPr lang="de-DE" dirty="0" smtClean="0"/>
              <a:t> </a:t>
            </a:r>
            <a:r>
              <a:rPr lang="de-DE" dirty="0" err="1" smtClean="0"/>
              <a:t>of</a:t>
            </a:r>
            <a:r>
              <a:rPr lang="de-DE" dirty="0" smtClean="0"/>
              <a:t> ICOS: </a:t>
            </a:r>
            <a:r>
              <a:rPr lang="de-DE" dirty="0" err="1" smtClean="0"/>
              <a:t>internal</a:t>
            </a:r>
            <a:r>
              <a:rPr lang="de-DE" dirty="0" smtClean="0"/>
              <a:t> </a:t>
            </a:r>
            <a:r>
              <a:rPr lang="de-DE" dirty="0" err="1" smtClean="0"/>
              <a:t>administration</a:t>
            </a:r>
            <a:endParaRPr lang="de-DE" dirty="0"/>
          </a:p>
        </p:txBody>
      </p:sp>
      <p:pic>
        <p:nvPicPr>
          <p:cNvPr id="148" name="Picture 3"/>
          <p:cNvPicPr>
            <a:picLocks noChangeAspect="1" noChangeArrowheads="1"/>
          </p:cNvPicPr>
          <p:nvPr/>
        </p:nvPicPr>
        <p:blipFill>
          <a:blip r:embed="rId3" cstate="print"/>
          <a:srcRect/>
          <a:stretch>
            <a:fillRect/>
          </a:stretch>
        </p:blipFill>
        <p:spPr bwMode="auto">
          <a:xfrm>
            <a:off x="885448" y="1196752"/>
            <a:ext cx="7646992" cy="5602511"/>
          </a:xfrm>
          <a:prstGeom prst="rect">
            <a:avLst/>
          </a:prstGeom>
          <a:noFill/>
          <a:ln w="9525">
            <a:noFill/>
            <a:miter lim="800000"/>
            <a:headEnd/>
            <a:tailEnd/>
          </a:ln>
          <a:effectLst/>
        </p:spPr>
      </p:pic>
      <p:sp>
        <p:nvSpPr>
          <p:cNvPr id="150" name="Textfeld 149"/>
          <p:cNvSpPr txBox="1"/>
          <p:nvPr/>
        </p:nvSpPr>
        <p:spPr>
          <a:xfrm rot="16200000">
            <a:off x="-411093" y="1911628"/>
            <a:ext cx="1593513" cy="307777"/>
          </a:xfrm>
          <a:prstGeom prst="rect">
            <a:avLst/>
          </a:prstGeom>
          <a:noFill/>
        </p:spPr>
        <p:txBody>
          <a:bodyPr wrap="none" lIns="0" tIns="0" rIns="0" bIns="0" rtlCol="0">
            <a:spAutoFit/>
          </a:bodyPr>
          <a:lstStyle/>
          <a:p>
            <a:pPr marL="0">
              <a:lnSpc>
                <a:spcPts val="2400"/>
              </a:lnSpc>
              <a:spcAft>
                <a:spcPts val="1200"/>
              </a:spcAft>
            </a:pPr>
            <a:r>
              <a:rPr lang="de-DE" sz="2000" dirty="0" smtClean="0">
                <a:solidFill>
                  <a:schemeClr val="tx2"/>
                </a:solidFill>
              </a:rPr>
              <a:t>European Level</a:t>
            </a:r>
          </a:p>
        </p:txBody>
      </p:sp>
      <p:sp>
        <p:nvSpPr>
          <p:cNvPr id="151" name="Textfeld 150"/>
          <p:cNvSpPr txBox="1"/>
          <p:nvPr/>
        </p:nvSpPr>
        <p:spPr>
          <a:xfrm rot="16200000">
            <a:off x="-332902" y="3832944"/>
            <a:ext cx="1476623" cy="307777"/>
          </a:xfrm>
          <a:prstGeom prst="rect">
            <a:avLst/>
          </a:prstGeom>
          <a:noFill/>
        </p:spPr>
        <p:txBody>
          <a:bodyPr wrap="none" lIns="0" tIns="0" rIns="0" bIns="0" rtlCol="0">
            <a:spAutoFit/>
          </a:bodyPr>
          <a:lstStyle/>
          <a:p>
            <a:pPr marL="0">
              <a:lnSpc>
                <a:spcPts val="2400"/>
              </a:lnSpc>
              <a:spcAft>
                <a:spcPts val="1200"/>
              </a:spcAft>
            </a:pPr>
            <a:r>
              <a:rPr lang="de-DE" sz="2000" dirty="0" smtClean="0">
                <a:solidFill>
                  <a:schemeClr val="tx2"/>
                </a:solidFill>
              </a:rPr>
              <a:t>National Level</a:t>
            </a:r>
          </a:p>
        </p:txBody>
      </p:sp>
      <p:sp>
        <p:nvSpPr>
          <p:cNvPr id="159" name="Rechteck 158"/>
          <p:cNvSpPr/>
          <p:nvPr/>
        </p:nvSpPr>
        <p:spPr>
          <a:xfrm>
            <a:off x="7812360" y="3717032"/>
            <a:ext cx="14401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0" name="Gerade Verbindung 159"/>
          <p:cNvCxnSpPr/>
          <p:nvPr/>
        </p:nvCxnSpPr>
        <p:spPr>
          <a:xfrm flipV="1">
            <a:off x="7884368" y="2960569"/>
            <a:ext cx="0" cy="1296144"/>
          </a:xfrm>
          <a:prstGeom prst="line">
            <a:avLst/>
          </a:prstGeom>
          <a:ln w="19050">
            <a:solidFill>
              <a:srgbClr val="00A0FF"/>
            </a:solidFill>
          </a:ln>
        </p:spPr>
        <p:style>
          <a:lnRef idx="1">
            <a:schemeClr val="accent1"/>
          </a:lnRef>
          <a:fillRef idx="0">
            <a:schemeClr val="accent1"/>
          </a:fillRef>
          <a:effectRef idx="0">
            <a:schemeClr val="accent1"/>
          </a:effectRef>
          <a:fontRef idx="minor">
            <a:schemeClr val="tx1"/>
          </a:fontRef>
        </p:style>
      </p:cxnSp>
      <p:sp>
        <p:nvSpPr>
          <p:cNvPr id="337" name="Rechteck 336"/>
          <p:cNvSpPr/>
          <p:nvPr/>
        </p:nvSpPr>
        <p:spPr>
          <a:xfrm>
            <a:off x="0" y="3179068"/>
            <a:ext cx="5580112" cy="3717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8" name="Rechteck 337"/>
          <p:cNvSpPr/>
          <p:nvPr/>
        </p:nvSpPr>
        <p:spPr>
          <a:xfrm>
            <a:off x="5580112" y="3212976"/>
            <a:ext cx="851396"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9" name="Rechteck 338"/>
          <p:cNvSpPr/>
          <p:nvPr/>
        </p:nvSpPr>
        <p:spPr>
          <a:xfrm>
            <a:off x="5220072" y="4619228"/>
            <a:ext cx="3456384"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0" name="Rechteck 339"/>
          <p:cNvSpPr/>
          <p:nvPr/>
        </p:nvSpPr>
        <p:spPr>
          <a:xfrm>
            <a:off x="7532836" y="3501008"/>
            <a:ext cx="851396"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1" name="Rechteck 340"/>
          <p:cNvSpPr/>
          <p:nvPr/>
        </p:nvSpPr>
        <p:spPr>
          <a:xfrm flipH="1">
            <a:off x="7833568" y="2971552"/>
            <a:ext cx="144016"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3" name="Gerade Verbindung 342"/>
          <p:cNvCxnSpPr/>
          <p:nvPr/>
        </p:nvCxnSpPr>
        <p:spPr>
          <a:xfrm>
            <a:off x="1424856" y="2094756"/>
            <a:ext cx="5472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4" name="Gerade Verbindung 343"/>
          <p:cNvCxnSpPr/>
          <p:nvPr/>
        </p:nvCxnSpPr>
        <p:spPr>
          <a:xfrm flipV="1">
            <a:off x="1432108" y="2096566"/>
            <a:ext cx="0" cy="72008"/>
          </a:xfrm>
          <a:prstGeom prst="line">
            <a:avLst/>
          </a:prstGeom>
        </p:spPr>
        <p:style>
          <a:lnRef idx="1">
            <a:schemeClr val="accent1"/>
          </a:lnRef>
          <a:fillRef idx="0">
            <a:schemeClr val="accent1"/>
          </a:fillRef>
          <a:effectRef idx="0">
            <a:schemeClr val="accent1"/>
          </a:effectRef>
          <a:fontRef idx="minor">
            <a:schemeClr val="tx1"/>
          </a:fontRef>
        </p:style>
      </p:cxnSp>
      <p:sp>
        <p:nvSpPr>
          <p:cNvPr id="345" name="Textfeld 344"/>
          <p:cNvSpPr txBox="1"/>
          <p:nvPr/>
        </p:nvSpPr>
        <p:spPr>
          <a:xfrm>
            <a:off x="467544" y="3573016"/>
            <a:ext cx="5544616" cy="2308324"/>
          </a:xfrm>
          <a:prstGeom prst="rect">
            <a:avLst/>
          </a:prstGeom>
          <a:noFill/>
        </p:spPr>
        <p:txBody>
          <a:bodyPr wrap="square" lIns="0" tIns="0" rIns="0" bIns="0" rtlCol="0">
            <a:spAutoFit/>
          </a:bodyPr>
          <a:lstStyle/>
          <a:p>
            <a:pPr marL="0">
              <a:lnSpc>
                <a:spcPts val="2400"/>
              </a:lnSpc>
              <a:spcAft>
                <a:spcPts val="1200"/>
              </a:spcAft>
            </a:pPr>
            <a:r>
              <a:rPr lang="fi-FI" sz="2400" b="1" dirty="0" smtClean="0"/>
              <a:t>ICOS </a:t>
            </a:r>
            <a:r>
              <a:rPr lang="fi-FI" sz="2400" b="1" dirty="0" err="1" smtClean="0"/>
              <a:t>internal</a:t>
            </a:r>
            <a:r>
              <a:rPr lang="fi-FI" sz="2400" b="1" dirty="0" smtClean="0"/>
              <a:t> </a:t>
            </a:r>
            <a:r>
              <a:rPr lang="fi-FI" sz="2400" b="1" dirty="0" err="1" smtClean="0"/>
              <a:t>administration</a:t>
            </a:r>
            <a:endParaRPr lang="fi-FI" sz="2400" b="1" dirty="0" smtClean="0"/>
          </a:p>
          <a:p>
            <a:pPr marL="0">
              <a:lnSpc>
                <a:spcPts val="2400"/>
              </a:lnSpc>
              <a:spcAft>
                <a:spcPts val="1200"/>
              </a:spcAft>
            </a:pPr>
            <a:r>
              <a:rPr lang="fi-FI" sz="2400" dirty="0" smtClean="0"/>
              <a:t>ICOS </a:t>
            </a:r>
            <a:r>
              <a:rPr lang="fi-FI" sz="2400" dirty="0" err="1" smtClean="0"/>
              <a:t>will</a:t>
            </a:r>
            <a:r>
              <a:rPr lang="fi-FI" sz="2400" dirty="0" smtClean="0"/>
              <a:t> </a:t>
            </a:r>
            <a:r>
              <a:rPr lang="fi-FI" sz="2400" dirty="0" err="1" smtClean="0"/>
              <a:t>become</a:t>
            </a:r>
            <a:r>
              <a:rPr lang="fi-FI" sz="2400" dirty="0" smtClean="0"/>
              <a:t> a </a:t>
            </a:r>
            <a:r>
              <a:rPr lang="fi-FI" sz="2400" dirty="0" err="1" smtClean="0"/>
              <a:t>European</a:t>
            </a:r>
            <a:r>
              <a:rPr lang="fi-FI" sz="2400" dirty="0" smtClean="0"/>
              <a:t> </a:t>
            </a:r>
            <a:r>
              <a:rPr lang="fi-FI" sz="2400" dirty="0" err="1" smtClean="0"/>
              <a:t>Research</a:t>
            </a:r>
            <a:r>
              <a:rPr lang="fi-FI" sz="2400" dirty="0" smtClean="0"/>
              <a:t> </a:t>
            </a:r>
            <a:r>
              <a:rPr lang="fi-FI" sz="2400" dirty="0" err="1" smtClean="0"/>
              <a:t>Infrastructure</a:t>
            </a:r>
            <a:r>
              <a:rPr lang="fi-FI" sz="2400" dirty="0" smtClean="0"/>
              <a:t> </a:t>
            </a:r>
            <a:r>
              <a:rPr lang="fi-FI" sz="2400" dirty="0" err="1" smtClean="0"/>
              <a:t>Consortium</a:t>
            </a:r>
            <a:r>
              <a:rPr lang="fi-FI" sz="2400" dirty="0" smtClean="0"/>
              <a:t> in 2014. </a:t>
            </a:r>
            <a:r>
              <a:rPr lang="fi-FI" sz="2400" dirty="0" err="1" smtClean="0"/>
              <a:t>It</a:t>
            </a:r>
            <a:r>
              <a:rPr lang="fi-FI" sz="2400" dirty="0" smtClean="0"/>
              <a:t> </a:t>
            </a:r>
            <a:r>
              <a:rPr lang="fi-FI" sz="2400" dirty="0" err="1" smtClean="0"/>
              <a:t>has</a:t>
            </a:r>
            <a:r>
              <a:rPr lang="fi-FI" sz="2400" dirty="0" smtClean="0"/>
              <a:t> </a:t>
            </a:r>
            <a:r>
              <a:rPr lang="fi-FI" sz="2400" dirty="0" err="1" smtClean="0"/>
              <a:t>administrative</a:t>
            </a:r>
            <a:r>
              <a:rPr lang="fi-FI" sz="2400" dirty="0" smtClean="0"/>
              <a:t> </a:t>
            </a:r>
            <a:r>
              <a:rPr lang="fi-FI" sz="2400" dirty="0" err="1" smtClean="0"/>
              <a:t>bodies</a:t>
            </a:r>
            <a:r>
              <a:rPr lang="fi-FI" sz="2400" dirty="0" smtClean="0"/>
              <a:t> (</a:t>
            </a:r>
            <a:r>
              <a:rPr lang="fi-FI" sz="2400" dirty="0" err="1" smtClean="0"/>
              <a:t>orange</a:t>
            </a:r>
            <a:r>
              <a:rPr lang="fi-FI" sz="2400" dirty="0" smtClean="0"/>
              <a:t>) </a:t>
            </a:r>
            <a:r>
              <a:rPr lang="fi-FI" sz="2400" dirty="0" err="1" smtClean="0"/>
              <a:t>that</a:t>
            </a:r>
            <a:r>
              <a:rPr lang="fi-FI" sz="2400" dirty="0" smtClean="0"/>
              <a:t> </a:t>
            </a:r>
            <a:r>
              <a:rPr lang="fi-FI" sz="2400" dirty="0" err="1" smtClean="0"/>
              <a:t>are</a:t>
            </a:r>
            <a:r>
              <a:rPr lang="fi-FI" sz="2400" dirty="0" smtClean="0"/>
              <a:t> </a:t>
            </a:r>
            <a:r>
              <a:rPr lang="fi-FI" sz="2400" dirty="0" err="1" smtClean="0"/>
              <a:t>part</a:t>
            </a:r>
            <a:r>
              <a:rPr lang="fi-FI" sz="2400" dirty="0" smtClean="0"/>
              <a:t> of the ERIC and </a:t>
            </a:r>
            <a:r>
              <a:rPr lang="fi-FI" sz="2400" dirty="0" err="1" smtClean="0"/>
              <a:t>distributed</a:t>
            </a:r>
            <a:r>
              <a:rPr lang="fi-FI" sz="2400" dirty="0" smtClean="0"/>
              <a:t> </a:t>
            </a:r>
            <a:r>
              <a:rPr lang="fi-FI" sz="2400" dirty="0" err="1" smtClean="0"/>
              <a:t>central</a:t>
            </a:r>
            <a:r>
              <a:rPr lang="fi-FI" sz="2400" dirty="0" smtClean="0"/>
              <a:t> </a:t>
            </a:r>
            <a:r>
              <a:rPr lang="fi-FI" sz="2400" dirty="0" err="1" smtClean="0"/>
              <a:t>facilities</a:t>
            </a:r>
            <a:r>
              <a:rPr lang="fi-FI" sz="2400" dirty="0" smtClean="0"/>
              <a:t> </a:t>
            </a:r>
            <a:r>
              <a:rPr lang="fi-FI" sz="2400" dirty="0" err="1" smtClean="0"/>
              <a:t>that</a:t>
            </a:r>
            <a:r>
              <a:rPr lang="fi-FI" sz="2400" dirty="0" smtClean="0"/>
              <a:t> </a:t>
            </a:r>
            <a:r>
              <a:rPr lang="fi-FI" sz="2400" dirty="0" err="1" smtClean="0"/>
              <a:t>are</a:t>
            </a:r>
            <a:r>
              <a:rPr lang="fi-FI" sz="2400" dirty="0" smtClean="0"/>
              <a:t> </a:t>
            </a:r>
            <a:r>
              <a:rPr lang="fi-FI" sz="2400" dirty="0" err="1" smtClean="0"/>
              <a:t>mostly</a:t>
            </a:r>
            <a:r>
              <a:rPr lang="fi-FI" sz="2400" dirty="0" smtClean="0"/>
              <a:t> </a:t>
            </a:r>
            <a:r>
              <a:rPr lang="fi-FI" sz="2400" dirty="0" err="1" smtClean="0"/>
              <a:t>funded</a:t>
            </a:r>
            <a:r>
              <a:rPr lang="fi-FI" sz="2400" dirty="0" smtClean="0"/>
              <a:t> </a:t>
            </a:r>
            <a:r>
              <a:rPr lang="fi-FI" sz="2400" dirty="0" err="1" smtClean="0"/>
              <a:t>nationally</a:t>
            </a:r>
            <a:r>
              <a:rPr lang="fi-FI" sz="2400" dirty="0" smtClean="0"/>
              <a:t> and </a:t>
            </a:r>
            <a:r>
              <a:rPr lang="fi-FI" sz="2400" dirty="0" err="1" smtClean="0"/>
              <a:t>connected</a:t>
            </a:r>
            <a:r>
              <a:rPr lang="fi-FI" sz="2400" dirty="0" smtClean="0"/>
              <a:t> to the ERIC via </a:t>
            </a:r>
            <a:r>
              <a:rPr lang="fi-FI" sz="2400" dirty="0" err="1" smtClean="0"/>
              <a:t>contracts</a:t>
            </a:r>
            <a:r>
              <a:rPr lang="fi-FI" sz="2400" dirty="0" smtClean="0"/>
              <a:t>. </a:t>
            </a:r>
            <a:endParaRPr lang="de-DE" sz="2000" dirty="0" smtClean="0"/>
          </a:p>
        </p:txBody>
      </p:sp>
      <p:sp>
        <p:nvSpPr>
          <p:cNvPr id="346" name="Rechteck 345"/>
          <p:cNvSpPr/>
          <p:nvPr/>
        </p:nvSpPr>
        <p:spPr>
          <a:xfrm>
            <a:off x="6435700" y="2204864"/>
            <a:ext cx="1080120" cy="720080"/>
          </a:xfrm>
          <a:prstGeom prst="rect">
            <a:avLst/>
          </a:prstGeom>
          <a:noFill/>
          <a:ln w="76200">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7" name="Rechteck 346"/>
          <p:cNvSpPr/>
          <p:nvPr/>
        </p:nvSpPr>
        <p:spPr>
          <a:xfrm>
            <a:off x="5580112" y="2958852"/>
            <a:ext cx="567680" cy="262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8" name="Rechteck 347"/>
          <p:cNvSpPr/>
          <p:nvPr/>
        </p:nvSpPr>
        <p:spPr>
          <a:xfrm>
            <a:off x="4499992" y="2968377"/>
            <a:ext cx="567680" cy="262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9" name="Rechteck 348"/>
          <p:cNvSpPr/>
          <p:nvPr/>
        </p:nvSpPr>
        <p:spPr>
          <a:xfrm>
            <a:off x="2555776" y="2973710"/>
            <a:ext cx="567680" cy="262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0" name="Rechteck 349"/>
          <p:cNvSpPr/>
          <p:nvPr/>
        </p:nvSpPr>
        <p:spPr>
          <a:xfrm>
            <a:off x="1115616" y="1484784"/>
            <a:ext cx="47525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1" name="Rechteck 350"/>
          <p:cNvSpPr/>
          <p:nvPr/>
        </p:nvSpPr>
        <p:spPr>
          <a:xfrm>
            <a:off x="755576" y="1942356"/>
            <a:ext cx="567680" cy="262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56" name="Gerade Verbindung 355"/>
          <p:cNvCxnSpPr/>
          <p:nvPr/>
        </p:nvCxnSpPr>
        <p:spPr>
          <a:xfrm flipV="1">
            <a:off x="1432680" y="2143743"/>
            <a:ext cx="0" cy="720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810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hteck 148"/>
          <p:cNvSpPr/>
          <p:nvPr/>
        </p:nvSpPr>
        <p:spPr>
          <a:xfrm>
            <a:off x="0" y="1196752"/>
            <a:ext cx="9144000" cy="5661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p:txBody>
          <a:bodyPr/>
          <a:lstStyle/>
          <a:p>
            <a:r>
              <a:rPr lang="de-DE" dirty="0" smtClean="0"/>
              <a:t>The </a:t>
            </a:r>
            <a:r>
              <a:rPr lang="de-DE" dirty="0" err="1" smtClean="0"/>
              <a:t>structure</a:t>
            </a:r>
            <a:r>
              <a:rPr lang="de-DE" dirty="0" smtClean="0"/>
              <a:t> </a:t>
            </a:r>
            <a:r>
              <a:rPr lang="de-DE" dirty="0" err="1" smtClean="0"/>
              <a:t>of</a:t>
            </a:r>
            <a:r>
              <a:rPr lang="de-DE" dirty="0" smtClean="0"/>
              <a:t> ICOS (Germany </a:t>
            </a:r>
            <a:r>
              <a:rPr lang="de-DE" dirty="0" err="1" smtClean="0"/>
              <a:t>as</a:t>
            </a:r>
            <a:r>
              <a:rPr lang="de-DE" dirty="0" smtClean="0"/>
              <a:t> </a:t>
            </a:r>
            <a:r>
              <a:rPr lang="de-DE" dirty="0" err="1" smtClean="0"/>
              <a:t>example</a:t>
            </a:r>
            <a:r>
              <a:rPr lang="de-DE" dirty="0" smtClean="0"/>
              <a:t>)</a:t>
            </a:r>
            <a:endParaRPr lang="de-DE" dirty="0"/>
          </a:p>
        </p:txBody>
      </p:sp>
      <p:pic>
        <p:nvPicPr>
          <p:cNvPr id="148" name="Picture 3"/>
          <p:cNvPicPr>
            <a:picLocks noChangeAspect="1" noChangeArrowheads="1"/>
          </p:cNvPicPr>
          <p:nvPr/>
        </p:nvPicPr>
        <p:blipFill>
          <a:blip r:embed="rId2" cstate="print"/>
          <a:srcRect/>
          <a:stretch>
            <a:fillRect/>
          </a:stretch>
        </p:blipFill>
        <p:spPr bwMode="auto">
          <a:xfrm>
            <a:off x="885448" y="1196752"/>
            <a:ext cx="7646992" cy="5602511"/>
          </a:xfrm>
          <a:prstGeom prst="rect">
            <a:avLst/>
          </a:prstGeom>
          <a:noFill/>
          <a:ln w="9525">
            <a:noFill/>
            <a:miter lim="800000"/>
            <a:headEnd/>
            <a:tailEnd/>
          </a:ln>
          <a:effectLst/>
        </p:spPr>
      </p:pic>
      <p:sp>
        <p:nvSpPr>
          <p:cNvPr id="150" name="Textfeld 149"/>
          <p:cNvSpPr txBox="1"/>
          <p:nvPr/>
        </p:nvSpPr>
        <p:spPr>
          <a:xfrm rot="16200000">
            <a:off x="-411093" y="1911628"/>
            <a:ext cx="1593513" cy="307777"/>
          </a:xfrm>
          <a:prstGeom prst="rect">
            <a:avLst/>
          </a:prstGeom>
          <a:noFill/>
        </p:spPr>
        <p:txBody>
          <a:bodyPr wrap="none" lIns="0" tIns="0" rIns="0" bIns="0" rtlCol="0">
            <a:spAutoFit/>
          </a:bodyPr>
          <a:lstStyle/>
          <a:p>
            <a:pPr marL="0">
              <a:lnSpc>
                <a:spcPts val="2400"/>
              </a:lnSpc>
              <a:spcAft>
                <a:spcPts val="1200"/>
              </a:spcAft>
            </a:pPr>
            <a:r>
              <a:rPr lang="de-DE" sz="2000" dirty="0" smtClean="0">
                <a:solidFill>
                  <a:schemeClr val="tx2"/>
                </a:solidFill>
              </a:rPr>
              <a:t>European Level</a:t>
            </a:r>
          </a:p>
        </p:txBody>
      </p:sp>
      <p:sp>
        <p:nvSpPr>
          <p:cNvPr id="151" name="Textfeld 150"/>
          <p:cNvSpPr txBox="1"/>
          <p:nvPr/>
        </p:nvSpPr>
        <p:spPr>
          <a:xfrm rot="16200000">
            <a:off x="-332902" y="3832944"/>
            <a:ext cx="1476623" cy="307777"/>
          </a:xfrm>
          <a:prstGeom prst="rect">
            <a:avLst/>
          </a:prstGeom>
          <a:noFill/>
        </p:spPr>
        <p:txBody>
          <a:bodyPr wrap="none" lIns="0" tIns="0" rIns="0" bIns="0" rtlCol="0">
            <a:spAutoFit/>
          </a:bodyPr>
          <a:lstStyle/>
          <a:p>
            <a:pPr marL="0">
              <a:lnSpc>
                <a:spcPts val="2400"/>
              </a:lnSpc>
              <a:spcAft>
                <a:spcPts val="1200"/>
              </a:spcAft>
            </a:pPr>
            <a:r>
              <a:rPr lang="de-DE" sz="2000" dirty="0" smtClean="0">
                <a:solidFill>
                  <a:schemeClr val="tx2"/>
                </a:solidFill>
              </a:rPr>
              <a:t>National Level</a:t>
            </a:r>
          </a:p>
        </p:txBody>
      </p:sp>
      <p:cxnSp>
        <p:nvCxnSpPr>
          <p:cNvPr id="153" name="Gerade Verbindung 152"/>
          <p:cNvCxnSpPr/>
          <p:nvPr/>
        </p:nvCxnSpPr>
        <p:spPr>
          <a:xfrm>
            <a:off x="5796136" y="6093296"/>
            <a:ext cx="720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Gerade Verbindung 153"/>
          <p:cNvCxnSpPr/>
          <p:nvPr/>
        </p:nvCxnSpPr>
        <p:spPr>
          <a:xfrm>
            <a:off x="5796136" y="6381328"/>
            <a:ext cx="720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 Verbindung 154"/>
          <p:cNvCxnSpPr/>
          <p:nvPr/>
        </p:nvCxnSpPr>
        <p:spPr>
          <a:xfrm>
            <a:off x="5796136" y="6669360"/>
            <a:ext cx="720080" cy="0"/>
          </a:xfrm>
          <a:prstGeom prst="line">
            <a:avLst/>
          </a:prstGeom>
          <a:ln w="19050">
            <a:solidFill>
              <a:srgbClr val="00A0FF"/>
            </a:solidFill>
          </a:ln>
        </p:spPr>
        <p:style>
          <a:lnRef idx="1">
            <a:schemeClr val="accent1"/>
          </a:lnRef>
          <a:fillRef idx="0">
            <a:schemeClr val="accent1"/>
          </a:fillRef>
          <a:effectRef idx="0">
            <a:schemeClr val="accent1"/>
          </a:effectRef>
          <a:fontRef idx="minor">
            <a:schemeClr val="tx1"/>
          </a:fontRef>
        </p:style>
      </p:cxnSp>
      <p:sp>
        <p:nvSpPr>
          <p:cNvPr id="156" name="Textfeld 155"/>
          <p:cNvSpPr txBox="1"/>
          <p:nvPr/>
        </p:nvSpPr>
        <p:spPr>
          <a:xfrm>
            <a:off x="6588224" y="5901780"/>
            <a:ext cx="485005" cy="307777"/>
          </a:xfrm>
          <a:prstGeom prst="rect">
            <a:avLst/>
          </a:prstGeom>
          <a:noFill/>
        </p:spPr>
        <p:txBody>
          <a:bodyPr wrap="none" lIns="0" tIns="0" rIns="0" bIns="0" rtlCol="0">
            <a:spAutoFit/>
          </a:bodyPr>
          <a:lstStyle/>
          <a:p>
            <a:pPr marL="0">
              <a:lnSpc>
                <a:spcPts val="2400"/>
              </a:lnSpc>
              <a:spcAft>
                <a:spcPts val="1200"/>
              </a:spcAft>
            </a:pPr>
            <a:r>
              <a:rPr lang="de-DE" sz="2000" dirty="0" smtClean="0">
                <a:solidFill>
                  <a:srgbClr val="FF0000"/>
                </a:solidFill>
              </a:rPr>
              <a:t>Data</a:t>
            </a:r>
          </a:p>
        </p:txBody>
      </p:sp>
      <p:sp>
        <p:nvSpPr>
          <p:cNvPr id="157" name="Textfeld 156"/>
          <p:cNvSpPr txBox="1"/>
          <p:nvPr/>
        </p:nvSpPr>
        <p:spPr>
          <a:xfrm>
            <a:off x="6588224" y="6170067"/>
            <a:ext cx="1547603" cy="307777"/>
          </a:xfrm>
          <a:prstGeom prst="rect">
            <a:avLst/>
          </a:prstGeom>
          <a:noFill/>
        </p:spPr>
        <p:txBody>
          <a:bodyPr wrap="none" lIns="0" tIns="0" rIns="0" bIns="0" rtlCol="0">
            <a:spAutoFit/>
          </a:bodyPr>
          <a:lstStyle/>
          <a:p>
            <a:pPr marL="0">
              <a:lnSpc>
                <a:spcPts val="2400"/>
              </a:lnSpc>
              <a:spcAft>
                <a:spcPts val="1200"/>
              </a:spcAft>
            </a:pPr>
            <a:r>
              <a:rPr lang="de-DE" sz="2000" dirty="0" smtClean="0"/>
              <a:t>Administration</a:t>
            </a:r>
          </a:p>
        </p:txBody>
      </p:sp>
      <p:sp>
        <p:nvSpPr>
          <p:cNvPr id="158" name="Textfeld 157"/>
          <p:cNvSpPr txBox="1"/>
          <p:nvPr/>
        </p:nvSpPr>
        <p:spPr>
          <a:xfrm>
            <a:off x="6588224" y="6458099"/>
            <a:ext cx="730969" cy="307777"/>
          </a:xfrm>
          <a:prstGeom prst="rect">
            <a:avLst/>
          </a:prstGeom>
          <a:noFill/>
        </p:spPr>
        <p:txBody>
          <a:bodyPr wrap="none" lIns="0" tIns="0" rIns="0" bIns="0" rtlCol="0">
            <a:spAutoFit/>
          </a:bodyPr>
          <a:lstStyle/>
          <a:p>
            <a:pPr marL="0">
              <a:lnSpc>
                <a:spcPts val="2400"/>
              </a:lnSpc>
              <a:spcAft>
                <a:spcPts val="1200"/>
              </a:spcAft>
            </a:pPr>
            <a:r>
              <a:rPr lang="de-DE" sz="2000" dirty="0" smtClean="0">
                <a:solidFill>
                  <a:srgbClr val="0070C0"/>
                </a:solidFill>
              </a:rPr>
              <a:t>Money</a:t>
            </a:r>
          </a:p>
        </p:txBody>
      </p:sp>
      <p:sp>
        <p:nvSpPr>
          <p:cNvPr id="159" name="Rechteck 158"/>
          <p:cNvSpPr/>
          <p:nvPr/>
        </p:nvSpPr>
        <p:spPr>
          <a:xfrm>
            <a:off x="7812360" y="3717032"/>
            <a:ext cx="14401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0" name="Gerade Verbindung 159"/>
          <p:cNvCxnSpPr/>
          <p:nvPr/>
        </p:nvCxnSpPr>
        <p:spPr>
          <a:xfrm flipV="1">
            <a:off x="7884368" y="2960569"/>
            <a:ext cx="0" cy="1296144"/>
          </a:xfrm>
          <a:prstGeom prst="line">
            <a:avLst/>
          </a:prstGeom>
          <a:ln w="19050">
            <a:solidFill>
              <a:srgbClr val="00A0FF"/>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1424856" y="2094756"/>
            <a:ext cx="5472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V="1">
            <a:off x="1403648" y="2060848"/>
            <a:ext cx="0" cy="1694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326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Scetch</a:t>
            </a:r>
            <a:r>
              <a:rPr lang="de-DE" dirty="0" smtClean="0"/>
              <a:t> </a:t>
            </a:r>
            <a:r>
              <a:rPr lang="de-DE" dirty="0" err="1" smtClean="0"/>
              <a:t>of</a:t>
            </a:r>
            <a:r>
              <a:rPr lang="de-DE" dirty="0" smtClean="0"/>
              <a:t> </a:t>
            </a:r>
            <a:r>
              <a:rPr lang="de-DE" dirty="0" err="1" smtClean="0"/>
              <a:t>the</a:t>
            </a:r>
            <a:r>
              <a:rPr lang="de-DE" dirty="0" smtClean="0"/>
              <a:t> ICOS </a:t>
            </a:r>
            <a:r>
              <a:rPr lang="de-DE" dirty="0" err="1" smtClean="0"/>
              <a:t>data</a:t>
            </a:r>
            <a:r>
              <a:rPr lang="de-DE" dirty="0" smtClean="0"/>
              <a:t> </a:t>
            </a:r>
            <a:r>
              <a:rPr lang="de-DE" dirty="0" err="1" smtClean="0"/>
              <a:t>structure</a:t>
            </a:r>
            <a:r>
              <a:rPr lang="de-DE" dirty="0" smtClean="0"/>
              <a:t> </a:t>
            </a:r>
            <a:br>
              <a:rPr lang="de-DE" dirty="0" smtClean="0"/>
            </a:br>
            <a:r>
              <a:rPr lang="de-DE" dirty="0" smtClean="0"/>
              <a:t>(</a:t>
            </a:r>
            <a:r>
              <a:rPr lang="de-DE" dirty="0" err="1" smtClean="0"/>
              <a:t>ecosystem</a:t>
            </a:r>
            <a:r>
              <a:rPr lang="de-DE" dirty="0" smtClean="0"/>
              <a:t> </a:t>
            </a:r>
            <a:r>
              <a:rPr lang="de-DE" dirty="0" err="1" smtClean="0"/>
              <a:t>network</a:t>
            </a:r>
            <a:r>
              <a:rPr lang="de-DE" dirty="0" smtClean="0"/>
              <a:t>)</a:t>
            </a:r>
            <a:endParaRPr lang="de-DE" dirty="0"/>
          </a:p>
        </p:txBody>
      </p:sp>
      <p:sp>
        <p:nvSpPr>
          <p:cNvPr id="4" name="Foliennummernplatzhalter 3"/>
          <p:cNvSpPr>
            <a:spLocks noGrp="1"/>
          </p:cNvSpPr>
          <p:nvPr>
            <p:ph type="sldNum" sz="quarter" idx="14"/>
          </p:nvPr>
        </p:nvSpPr>
        <p:spPr/>
        <p:txBody>
          <a:bodyPr/>
          <a:lstStyle/>
          <a:p>
            <a:r>
              <a:rPr lang="de-DE" dirty="0" smtClean="0"/>
              <a:t>Seite </a:t>
            </a:r>
            <a:fld id="{3FE2E321-9699-4537-B4F6-C35DF19B42AC}" type="slidenum">
              <a:rPr lang="de-DE" smtClean="0"/>
              <a:pPr/>
              <a:t>16</a:t>
            </a:fld>
            <a:endParaRPr lang="de-DE" dirty="0"/>
          </a:p>
        </p:txBody>
      </p:sp>
      <p:sp>
        <p:nvSpPr>
          <p:cNvPr id="6" name="Ellipse 5"/>
          <p:cNvSpPr/>
          <p:nvPr/>
        </p:nvSpPr>
        <p:spPr>
          <a:xfrm>
            <a:off x="467544" y="2204864"/>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539552" y="1484784"/>
            <a:ext cx="368424" cy="36842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xplosion 1 7"/>
          <p:cNvSpPr/>
          <p:nvPr/>
        </p:nvSpPr>
        <p:spPr>
          <a:xfrm>
            <a:off x="539552" y="2996952"/>
            <a:ext cx="432048" cy="504056"/>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467544" y="3789040"/>
            <a:ext cx="576064" cy="6480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p>
        </p:txBody>
      </p:sp>
      <p:sp>
        <p:nvSpPr>
          <p:cNvPr id="10" name="Rechteck 9"/>
          <p:cNvSpPr/>
          <p:nvPr/>
        </p:nvSpPr>
        <p:spPr>
          <a:xfrm>
            <a:off x="611560" y="5373216"/>
            <a:ext cx="323528" cy="576064"/>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xplosion 1 10"/>
          <p:cNvSpPr/>
          <p:nvPr/>
        </p:nvSpPr>
        <p:spPr>
          <a:xfrm>
            <a:off x="539552" y="4725144"/>
            <a:ext cx="432048" cy="504056"/>
          </a:xfrm>
          <a:prstGeom prst="irregularSeal1">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1259632" y="5579948"/>
            <a:ext cx="4255524" cy="369332"/>
          </a:xfrm>
          <a:prstGeom prst="rect">
            <a:avLst/>
          </a:prstGeom>
          <a:noFill/>
        </p:spPr>
        <p:txBody>
          <a:bodyPr wrap="none" rtlCol="0">
            <a:spAutoFit/>
          </a:bodyPr>
          <a:lstStyle/>
          <a:p>
            <a:r>
              <a:rPr lang="de-DE" dirty="0" err="1" smtClean="0"/>
              <a:t>Product</a:t>
            </a:r>
            <a:r>
              <a:rPr lang="de-DE" dirty="0" smtClean="0"/>
              <a:t>, e.g. </a:t>
            </a:r>
            <a:r>
              <a:rPr lang="de-DE" dirty="0" err="1" smtClean="0"/>
              <a:t>scientific</a:t>
            </a:r>
            <a:r>
              <a:rPr lang="de-DE" dirty="0" smtClean="0"/>
              <a:t> </a:t>
            </a:r>
            <a:r>
              <a:rPr lang="de-DE" dirty="0" err="1" smtClean="0"/>
              <a:t>publication</a:t>
            </a:r>
            <a:r>
              <a:rPr lang="de-DE" dirty="0"/>
              <a:t> </a:t>
            </a:r>
            <a:r>
              <a:rPr lang="de-DE" dirty="0" err="1" smtClean="0"/>
              <a:t>or</a:t>
            </a:r>
            <a:r>
              <a:rPr lang="de-DE" dirty="0" smtClean="0"/>
              <a:t> </a:t>
            </a:r>
            <a:r>
              <a:rPr lang="de-DE" dirty="0" err="1" smtClean="0"/>
              <a:t>report</a:t>
            </a:r>
            <a:endParaRPr lang="de-DE" dirty="0"/>
          </a:p>
        </p:txBody>
      </p:sp>
      <p:sp>
        <p:nvSpPr>
          <p:cNvPr id="13" name="Textfeld 12"/>
          <p:cNvSpPr txBox="1"/>
          <p:nvPr/>
        </p:nvSpPr>
        <p:spPr>
          <a:xfrm>
            <a:off x="1259632" y="3059668"/>
            <a:ext cx="2887329" cy="369332"/>
          </a:xfrm>
          <a:prstGeom prst="rect">
            <a:avLst/>
          </a:prstGeom>
          <a:noFill/>
        </p:spPr>
        <p:txBody>
          <a:bodyPr wrap="none" rtlCol="0">
            <a:spAutoFit/>
          </a:bodyPr>
          <a:lstStyle/>
          <a:p>
            <a:r>
              <a:rPr lang="de-DE" dirty="0" smtClean="0"/>
              <a:t>Data post-</a:t>
            </a:r>
            <a:r>
              <a:rPr lang="de-DE" dirty="0" err="1" smtClean="0"/>
              <a:t>processing</a:t>
            </a:r>
            <a:r>
              <a:rPr lang="de-DE" dirty="0" smtClean="0"/>
              <a:t> </a:t>
            </a:r>
            <a:r>
              <a:rPr lang="de-DE" dirty="0" err="1" smtClean="0"/>
              <a:t>and</a:t>
            </a:r>
            <a:r>
              <a:rPr lang="de-DE" dirty="0" smtClean="0"/>
              <a:t> QC</a:t>
            </a:r>
            <a:endParaRPr lang="de-DE" dirty="0"/>
          </a:p>
        </p:txBody>
      </p:sp>
      <p:sp>
        <p:nvSpPr>
          <p:cNvPr id="14" name="Textfeld 13"/>
          <p:cNvSpPr txBox="1"/>
          <p:nvPr/>
        </p:nvSpPr>
        <p:spPr>
          <a:xfrm>
            <a:off x="1259632" y="3861048"/>
            <a:ext cx="1350691" cy="369332"/>
          </a:xfrm>
          <a:prstGeom prst="rect">
            <a:avLst/>
          </a:prstGeom>
          <a:noFill/>
        </p:spPr>
        <p:txBody>
          <a:bodyPr wrap="none" rtlCol="0">
            <a:spAutoFit/>
          </a:bodyPr>
          <a:lstStyle/>
          <a:p>
            <a:r>
              <a:rPr lang="de-DE" dirty="0" smtClean="0"/>
              <a:t>Data </a:t>
            </a:r>
            <a:r>
              <a:rPr lang="de-DE" dirty="0" err="1" smtClean="0"/>
              <a:t>archive</a:t>
            </a:r>
            <a:endParaRPr lang="de-DE" dirty="0"/>
          </a:p>
        </p:txBody>
      </p:sp>
      <p:sp>
        <p:nvSpPr>
          <p:cNvPr id="15" name="Textfeld 14"/>
          <p:cNvSpPr txBox="1"/>
          <p:nvPr/>
        </p:nvSpPr>
        <p:spPr>
          <a:xfrm>
            <a:off x="1259632" y="4725144"/>
            <a:ext cx="5130443" cy="369332"/>
          </a:xfrm>
          <a:prstGeom prst="rect">
            <a:avLst/>
          </a:prstGeom>
          <a:noFill/>
        </p:spPr>
        <p:txBody>
          <a:bodyPr wrap="none" rtlCol="0">
            <a:spAutoFit/>
          </a:bodyPr>
          <a:lstStyle/>
          <a:p>
            <a:r>
              <a:rPr lang="de-DE" dirty="0" smtClean="0"/>
              <a:t>Data </a:t>
            </a:r>
            <a:r>
              <a:rPr lang="de-DE" dirty="0" err="1" smtClean="0"/>
              <a:t>processing</a:t>
            </a:r>
            <a:r>
              <a:rPr lang="de-DE" dirty="0" smtClean="0"/>
              <a:t>, </a:t>
            </a:r>
            <a:r>
              <a:rPr lang="de-DE" dirty="0" err="1" smtClean="0"/>
              <a:t>usage</a:t>
            </a:r>
            <a:r>
              <a:rPr lang="de-DE" dirty="0" smtClean="0"/>
              <a:t> </a:t>
            </a:r>
            <a:r>
              <a:rPr lang="de-DE" dirty="0" err="1" smtClean="0"/>
              <a:t>for</a:t>
            </a:r>
            <a:r>
              <a:rPr lang="de-DE" dirty="0" smtClean="0"/>
              <a:t> </a:t>
            </a:r>
            <a:r>
              <a:rPr lang="de-DE" dirty="0" err="1" smtClean="0"/>
              <a:t>production</a:t>
            </a:r>
            <a:r>
              <a:rPr lang="de-DE" dirty="0" smtClean="0"/>
              <a:t> </a:t>
            </a:r>
            <a:r>
              <a:rPr lang="de-DE" dirty="0" err="1" smtClean="0"/>
              <a:t>of</a:t>
            </a:r>
            <a:r>
              <a:rPr lang="de-DE" dirty="0" smtClean="0"/>
              <a:t> L3 </a:t>
            </a:r>
            <a:r>
              <a:rPr lang="de-DE" dirty="0" err="1" smtClean="0"/>
              <a:t>products</a:t>
            </a:r>
            <a:endParaRPr lang="de-DE" dirty="0"/>
          </a:p>
        </p:txBody>
      </p:sp>
      <p:sp>
        <p:nvSpPr>
          <p:cNvPr id="16" name="Textfeld 15"/>
          <p:cNvSpPr txBox="1"/>
          <p:nvPr/>
        </p:nvSpPr>
        <p:spPr>
          <a:xfrm>
            <a:off x="1259632" y="2267580"/>
            <a:ext cx="5047985" cy="369332"/>
          </a:xfrm>
          <a:prstGeom prst="rect">
            <a:avLst/>
          </a:prstGeom>
          <a:noFill/>
        </p:spPr>
        <p:txBody>
          <a:bodyPr wrap="none" rtlCol="0">
            <a:spAutoFit/>
          </a:bodyPr>
          <a:lstStyle/>
          <a:p>
            <a:r>
              <a:rPr lang="de-DE" dirty="0" smtClean="0"/>
              <a:t>Computer </a:t>
            </a:r>
            <a:r>
              <a:rPr lang="de-DE" dirty="0" err="1" smtClean="0"/>
              <a:t>or</a:t>
            </a:r>
            <a:r>
              <a:rPr lang="de-DE" dirty="0" smtClean="0"/>
              <a:t> </a:t>
            </a:r>
            <a:r>
              <a:rPr lang="de-DE" dirty="0" err="1" smtClean="0"/>
              <a:t>other</a:t>
            </a:r>
            <a:r>
              <a:rPr lang="de-DE" dirty="0" smtClean="0"/>
              <a:t> </a:t>
            </a:r>
            <a:r>
              <a:rPr lang="de-DE" dirty="0" err="1" smtClean="0"/>
              <a:t>data</a:t>
            </a:r>
            <a:r>
              <a:rPr lang="de-DE" dirty="0" smtClean="0"/>
              <a:t> </a:t>
            </a:r>
            <a:r>
              <a:rPr lang="de-DE" dirty="0" err="1" smtClean="0"/>
              <a:t>storage</a:t>
            </a:r>
            <a:r>
              <a:rPr lang="de-DE" dirty="0" smtClean="0"/>
              <a:t> </a:t>
            </a:r>
            <a:r>
              <a:rPr lang="de-DE" dirty="0" err="1" smtClean="0"/>
              <a:t>and</a:t>
            </a:r>
            <a:r>
              <a:rPr lang="de-DE" dirty="0" smtClean="0"/>
              <a:t> </a:t>
            </a:r>
            <a:r>
              <a:rPr lang="de-DE" dirty="0" err="1" smtClean="0"/>
              <a:t>processing</a:t>
            </a:r>
            <a:r>
              <a:rPr lang="de-DE" dirty="0" smtClean="0"/>
              <a:t> </a:t>
            </a:r>
            <a:r>
              <a:rPr lang="de-DE" dirty="0" err="1" smtClean="0"/>
              <a:t>unit</a:t>
            </a:r>
            <a:endParaRPr lang="de-DE" dirty="0"/>
          </a:p>
        </p:txBody>
      </p:sp>
      <p:sp>
        <p:nvSpPr>
          <p:cNvPr id="17" name="Textfeld 16"/>
          <p:cNvSpPr txBox="1"/>
          <p:nvPr/>
        </p:nvSpPr>
        <p:spPr>
          <a:xfrm>
            <a:off x="1259632" y="1547500"/>
            <a:ext cx="1226746" cy="369332"/>
          </a:xfrm>
          <a:prstGeom prst="rect">
            <a:avLst/>
          </a:prstGeom>
          <a:noFill/>
        </p:spPr>
        <p:txBody>
          <a:bodyPr wrap="none" rtlCol="0">
            <a:spAutoFit/>
          </a:bodyPr>
          <a:lstStyle/>
          <a:p>
            <a:r>
              <a:rPr lang="de-DE" dirty="0" smtClean="0"/>
              <a:t>Instrument</a:t>
            </a:r>
            <a:endParaRPr lang="de-DE" dirty="0"/>
          </a:p>
        </p:txBody>
      </p:sp>
      <p:sp>
        <p:nvSpPr>
          <p:cNvPr id="18" name="Freihandform 17"/>
          <p:cNvSpPr/>
          <p:nvPr/>
        </p:nvSpPr>
        <p:spPr>
          <a:xfrm rot="3281740">
            <a:off x="5843305" y="2978940"/>
            <a:ext cx="389727" cy="1180096"/>
          </a:xfrm>
          <a:custGeom>
            <a:avLst/>
            <a:gdLst>
              <a:gd name="connsiteX0" fmla="*/ 461962 w 547687"/>
              <a:gd name="connsiteY0" fmla="*/ 0 h 2886075"/>
              <a:gd name="connsiteX1" fmla="*/ 14287 w 547687"/>
              <a:gd name="connsiteY1" fmla="*/ 1581150 h 2886075"/>
              <a:gd name="connsiteX2" fmla="*/ 547687 w 547687"/>
              <a:gd name="connsiteY2" fmla="*/ 2886075 h 2886075"/>
            </a:gdLst>
            <a:ahLst/>
            <a:cxnLst>
              <a:cxn ang="0">
                <a:pos x="connsiteX0" y="connsiteY0"/>
              </a:cxn>
              <a:cxn ang="0">
                <a:pos x="connsiteX1" y="connsiteY1"/>
              </a:cxn>
              <a:cxn ang="0">
                <a:pos x="connsiteX2" y="connsiteY2"/>
              </a:cxn>
            </a:cxnLst>
            <a:rect l="l" t="t" r="r" b="b"/>
            <a:pathLst>
              <a:path w="547687" h="2886075">
                <a:moveTo>
                  <a:pt x="461962" y="0"/>
                </a:moveTo>
                <a:cubicBezTo>
                  <a:pt x="230981" y="550069"/>
                  <a:pt x="0" y="1100138"/>
                  <a:pt x="14287" y="1581150"/>
                </a:cubicBezTo>
                <a:cubicBezTo>
                  <a:pt x="28574" y="2062162"/>
                  <a:pt x="419100" y="2752725"/>
                  <a:pt x="547687" y="2886075"/>
                </a:cubicBezTo>
              </a:path>
            </a:pathLst>
          </a:custGeom>
          <a:ln>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Freihandform 18"/>
          <p:cNvSpPr/>
          <p:nvPr/>
        </p:nvSpPr>
        <p:spPr>
          <a:xfrm rot="3281740" flipH="1" flipV="1">
            <a:off x="6162207" y="3305846"/>
            <a:ext cx="347748" cy="1254016"/>
          </a:xfrm>
          <a:custGeom>
            <a:avLst/>
            <a:gdLst>
              <a:gd name="connsiteX0" fmla="*/ 461962 w 547687"/>
              <a:gd name="connsiteY0" fmla="*/ 0 h 2886075"/>
              <a:gd name="connsiteX1" fmla="*/ 14287 w 547687"/>
              <a:gd name="connsiteY1" fmla="*/ 1581150 h 2886075"/>
              <a:gd name="connsiteX2" fmla="*/ 547687 w 547687"/>
              <a:gd name="connsiteY2" fmla="*/ 2886075 h 2886075"/>
            </a:gdLst>
            <a:ahLst/>
            <a:cxnLst>
              <a:cxn ang="0">
                <a:pos x="connsiteX0" y="connsiteY0"/>
              </a:cxn>
              <a:cxn ang="0">
                <a:pos x="connsiteX1" y="connsiteY1"/>
              </a:cxn>
              <a:cxn ang="0">
                <a:pos x="connsiteX2" y="connsiteY2"/>
              </a:cxn>
            </a:cxnLst>
            <a:rect l="l" t="t" r="r" b="b"/>
            <a:pathLst>
              <a:path w="547687" h="2886075">
                <a:moveTo>
                  <a:pt x="461962" y="0"/>
                </a:moveTo>
                <a:cubicBezTo>
                  <a:pt x="230981" y="550069"/>
                  <a:pt x="0" y="1100138"/>
                  <a:pt x="14287" y="1581150"/>
                </a:cubicBezTo>
                <a:cubicBezTo>
                  <a:pt x="28574" y="2062162"/>
                  <a:pt x="419100" y="2752725"/>
                  <a:pt x="547687" y="2886075"/>
                </a:cubicBezTo>
              </a:path>
            </a:pathLst>
          </a:custGeom>
          <a:ln>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Textfeld 19"/>
          <p:cNvSpPr txBox="1"/>
          <p:nvPr/>
        </p:nvSpPr>
        <p:spPr>
          <a:xfrm>
            <a:off x="7027869" y="3429000"/>
            <a:ext cx="2008627" cy="646331"/>
          </a:xfrm>
          <a:prstGeom prst="rect">
            <a:avLst/>
          </a:prstGeom>
          <a:noFill/>
        </p:spPr>
        <p:txBody>
          <a:bodyPr wrap="none" rtlCol="0">
            <a:spAutoFit/>
          </a:bodyPr>
          <a:lstStyle/>
          <a:p>
            <a:r>
              <a:rPr lang="de-DE" dirty="0" smtClean="0"/>
              <a:t>Feedback </a:t>
            </a:r>
            <a:r>
              <a:rPr lang="de-DE" dirty="0" err="1" smtClean="0"/>
              <a:t>between</a:t>
            </a:r>
            <a:r>
              <a:rPr lang="de-DE" dirty="0" smtClean="0"/>
              <a:t> </a:t>
            </a:r>
          </a:p>
          <a:p>
            <a:r>
              <a:rPr lang="de-DE" dirty="0" smtClean="0"/>
              <a:t>PI </a:t>
            </a:r>
            <a:r>
              <a:rPr lang="de-DE" dirty="0" err="1" smtClean="0"/>
              <a:t>and</a:t>
            </a:r>
            <a:r>
              <a:rPr lang="de-DE" dirty="0" smtClean="0"/>
              <a:t> ETC</a:t>
            </a:r>
            <a:endParaRPr lang="de-DE" dirty="0"/>
          </a:p>
        </p:txBody>
      </p:sp>
      <p:sp>
        <p:nvSpPr>
          <p:cNvPr id="21"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Tree>
    <p:extLst>
      <p:ext uri="{BB962C8B-B14F-4D97-AF65-F5344CB8AC3E}">
        <p14:creationId xmlns:p14="http://schemas.microsoft.com/office/powerpoint/2010/main" val="41135507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hteck 113"/>
          <p:cNvSpPr/>
          <p:nvPr/>
        </p:nvSpPr>
        <p:spPr>
          <a:xfrm>
            <a:off x="0" y="5345832"/>
            <a:ext cx="9144000"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5364088" y="1412776"/>
            <a:ext cx="2808312" cy="32403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36"/>
          <p:cNvGrpSpPr/>
          <p:nvPr/>
        </p:nvGrpSpPr>
        <p:grpSpPr>
          <a:xfrm>
            <a:off x="1844080" y="692696"/>
            <a:ext cx="7120408" cy="5904656"/>
            <a:chOff x="1844080" y="692696"/>
            <a:chExt cx="7120408" cy="5904656"/>
          </a:xfrm>
        </p:grpSpPr>
        <p:cxnSp>
          <p:nvCxnSpPr>
            <p:cNvPr id="189" name="Gerade Verbindung 188"/>
            <p:cNvCxnSpPr/>
            <p:nvPr/>
          </p:nvCxnSpPr>
          <p:spPr>
            <a:xfrm flipV="1">
              <a:off x="8892480" y="917104"/>
              <a:ext cx="0" cy="28719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p:cNvCxnSpPr/>
            <p:nvPr/>
          </p:nvCxnSpPr>
          <p:spPr>
            <a:xfrm flipV="1">
              <a:off x="8964488" y="692696"/>
              <a:ext cx="0" cy="59046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p:cNvCxnSpPr/>
            <p:nvPr/>
          </p:nvCxnSpPr>
          <p:spPr>
            <a:xfrm flipH="1">
              <a:off x="1844080" y="6597352"/>
              <a:ext cx="71204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Gerade Verbindung 190"/>
            <p:cNvCxnSpPr/>
            <p:nvPr/>
          </p:nvCxnSpPr>
          <p:spPr>
            <a:xfrm flipH="1">
              <a:off x="6300192" y="908720"/>
              <a:ext cx="25922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Gerade Verbindung mit Pfeil 192"/>
            <p:cNvCxnSpPr/>
            <p:nvPr/>
          </p:nvCxnSpPr>
          <p:spPr>
            <a:xfrm>
              <a:off x="6300192" y="908720"/>
              <a:ext cx="0" cy="6480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6" name="Gerade Verbindung mit Pfeil 195"/>
            <p:cNvCxnSpPr/>
            <p:nvPr/>
          </p:nvCxnSpPr>
          <p:spPr>
            <a:xfrm>
              <a:off x="6156176" y="692696"/>
              <a:ext cx="0" cy="864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2" name="Gerade Verbindung 201"/>
            <p:cNvCxnSpPr/>
            <p:nvPr/>
          </p:nvCxnSpPr>
          <p:spPr>
            <a:xfrm flipH="1">
              <a:off x="6156176" y="692696"/>
              <a:ext cx="28083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hteck 28"/>
          <p:cNvSpPr/>
          <p:nvPr/>
        </p:nvSpPr>
        <p:spPr>
          <a:xfrm>
            <a:off x="2771800" y="1412776"/>
            <a:ext cx="2376264" cy="32403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179512" y="1412776"/>
            <a:ext cx="2376264" cy="32403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p:cNvSpPr/>
          <p:nvPr/>
        </p:nvSpPr>
        <p:spPr>
          <a:xfrm>
            <a:off x="1187624" y="198884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p:cNvSpPr/>
          <p:nvPr/>
        </p:nvSpPr>
        <p:spPr>
          <a:xfrm>
            <a:off x="539552" y="1484784"/>
            <a:ext cx="368424" cy="36842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 name="Gerade Verbindung 6"/>
          <p:cNvCxnSpPr>
            <a:stCxn id="5" idx="5"/>
            <a:endCxn id="4" idx="1"/>
          </p:cNvCxnSpPr>
          <p:nvPr/>
        </p:nvCxnSpPr>
        <p:spPr>
          <a:xfrm>
            <a:off x="854022" y="1799254"/>
            <a:ext cx="407419" cy="2634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251520" y="1987031"/>
            <a:ext cx="368424" cy="36842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p:cNvCxnSpPr>
            <a:stCxn id="8" idx="6"/>
            <a:endCxn id="4" idx="2"/>
          </p:cNvCxnSpPr>
          <p:nvPr/>
        </p:nvCxnSpPr>
        <p:spPr>
          <a:xfrm>
            <a:off x="619944" y="2171243"/>
            <a:ext cx="567680" cy="69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465735" y="2563095"/>
            <a:ext cx="368424" cy="36842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2"/>
          <p:cNvCxnSpPr>
            <a:stCxn id="12" idx="7"/>
            <a:endCxn id="4" idx="3"/>
          </p:cNvCxnSpPr>
          <p:nvPr/>
        </p:nvCxnSpPr>
        <p:spPr>
          <a:xfrm flipV="1">
            <a:off x="780205" y="2419079"/>
            <a:ext cx="481236" cy="1979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3059832" y="198884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907704" y="3212976"/>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xplosion 1 22"/>
          <p:cNvSpPr/>
          <p:nvPr/>
        </p:nvSpPr>
        <p:spPr>
          <a:xfrm>
            <a:off x="1979712" y="3573016"/>
            <a:ext cx="432048" cy="504056"/>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xplosion 1 23"/>
          <p:cNvSpPr/>
          <p:nvPr/>
        </p:nvSpPr>
        <p:spPr>
          <a:xfrm>
            <a:off x="3347864" y="1988840"/>
            <a:ext cx="432048" cy="504056"/>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xplosion 1 24"/>
          <p:cNvSpPr/>
          <p:nvPr/>
        </p:nvSpPr>
        <p:spPr>
          <a:xfrm>
            <a:off x="1547664" y="2204864"/>
            <a:ext cx="288032" cy="360040"/>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5" name="Gerade Verbindung 34"/>
          <p:cNvCxnSpPr>
            <a:stCxn id="4" idx="5"/>
            <a:endCxn id="22" idx="1"/>
          </p:cNvCxnSpPr>
          <p:nvPr/>
        </p:nvCxnSpPr>
        <p:spPr>
          <a:xfrm>
            <a:off x="1617863" y="2419079"/>
            <a:ext cx="363658" cy="867714"/>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feld 33"/>
          <p:cNvSpPr txBox="1"/>
          <p:nvPr/>
        </p:nvSpPr>
        <p:spPr>
          <a:xfrm>
            <a:off x="1475656" y="2545159"/>
            <a:ext cx="697627" cy="307777"/>
          </a:xfrm>
          <a:prstGeom prst="rect">
            <a:avLst/>
          </a:prstGeom>
          <a:solidFill>
            <a:schemeClr val="bg1">
              <a:lumMod val="95000"/>
            </a:schemeClr>
          </a:solidFill>
        </p:spPr>
        <p:txBody>
          <a:bodyPr wrap="none" rtlCol="0">
            <a:spAutoFit/>
          </a:bodyPr>
          <a:lstStyle/>
          <a:p>
            <a:r>
              <a:rPr lang="de-DE" sz="1400" dirty="0" smtClean="0"/>
              <a:t>L0, oL1</a:t>
            </a:r>
            <a:endParaRPr lang="de-DE" sz="1400" dirty="0"/>
          </a:p>
        </p:txBody>
      </p:sp>
      <p:sp>
        <p:nvSpPr>
          <p:cNvPr id="19" name="Gewitterblitz 18"/>
          <p:cNvSpPr/>
          <p:nvPr/>
        </p:nvSpPr>
        <p:spPr>
          <a:xfrm>
            <a:off x="1725588" y="2809503"/>
            <a:ext cx="216024" cy="288032"/>
          </a:xfrm>
          <a:prstGeom prst="lightningBol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p:cNvSpPr txBox="1"/>
          <p:nvPr/>
        </p:nvSpPr>
        <p:spPr>
          <a:xfrm>
            <a:off x="1043608" y="4129335"/>
            <a:ext cx="1473480" cy="307777"/>
          </a:xfrm>
          <a:prstGeom prst="rect">
            <a:avLst/>
          </a:prstGeom>
          <a:solidFill>
            <a:schemeClr val="bg1">
              <a:lumMod val="95000"/>
            </a:schemeClr>
          </a:solidFill>
        </p:spPr>
        <p:txBody>
          <a:bodyPr wrap="none" rtlCol="0">
            <a:spAutoFit/>
          </a:bodyPr>
          <a:lstStyle/>
          <a:p>
            <a:r>
              <a:rPr lang="de-DE" sz="1400" dirty="0" smtClean="0"/>
              <a:t>L0, oL1, piL1, piL2</a:t>
            </a:r>
            <a:endParaRPr lang="de-DE" sz="1400" dirty="0"/>
          </a:p>
        </p:txBody>
      </p:sp>
      <p:sp>
        <p:nvSpPr>
          <p:cNvPr id="40" name="Textfeld 39"/>
          <p:cNvSpPr txBox="1"/>
          <p:nvPr/>
        </p:nvSpPr>
        <p:spPr>
          <a:xfrm>
            <a:off x="3015536" y="1580480"/>
            <a:ext cx="351378" cy="307777"/>
          </a:xfrm>
          <a:prstGeom prst="rect">
            <a:avLst/>
          </a:prstGeom>
          <a:solidFill>
            <a:schemeClr val="bg1">
              <a:lumMod val="95000"/>
            </a:schemeClr>
          </a:solidFill>
        </p:spPr>
        <p:txBody>
          <a:bodyPr wrap="none" rtlCol="0">
            <a:spAutoFit/>
          </a:bodyPr>
          <a:lstStyle/>
          <a:p>
            <a:r>
              <a:rPr lang="de-DE" sz="1400" b="1" dirty="0" smtClean="0"/>
              <a:t>L0</a:t>
            </a:r>
            <a:endParaRPr lang="de-DE" sz="1400" b="1" dirty="0"/>
          </a:p>
        </p:txBody>
      </p:sp>
      <p:sp>
        <p:nvSpPr>
          <p:cNvPr id="42" name="Rechteck 41"/>
          <p:cNvSpPr/>
          <p:nvPr/>
        </p:nvSpPr>
        <p:spPr>
          <a:xfrm>
            <a:off x="395536" y="3501008"/>
            <a:ext cx="576064" cy="6480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t>PI </a:t>
            </a:r>
            <a:r>
              <a:rPr lang="de-DE" sz="1400" dirty="0" err="1" smtClean="0"/>
              <a:t>Arch</a:t>
            </a:r>
            <a:endParaRPr lang="de-DE" sz="1400" dirty="0"/>
          </a:p>
        </p:txBody>
      </p:sp>
      <p:cxnSp>
        <p:nvCxnSpPr>
          <p:cNvPr id="43" name="Gerade Verbindung 42"/>
          <p:cNvCxnSpPr>
            <a:stCxn id="22" idx="3"/>
          </p:cNvCxnSpPr>
          <p:nvPr/>
        </p:nvCxnSpPr>
        <p:spPr>
          <a:xfrm flipH="1">
            <a:off x="971600" y="3643215"/>
            <a:ext cx="1009921" cy="217833"/>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Freihandform 46"/>
          <p:cNvSpPr/>
          <p:nvPr/>
        </p:nvSpPr>
        <p:spPr>
          <a:xfrm rot="3281740">
            <a:off x="2376803" y="2042836"/>
            <a:ext cx="389727" cy="1180096"/>
          </a:xfrm>
          <a:custGeom>
            <a:avLst/>
            <a:gdLst>
              <a:gd name="connsiteX0" fmla="*/ 461962 w 547687"/>
              <a:gd name="connsiteY0" fmla="*/ 0 h 2886075"/>
              <a:gd name="connsiteX1" fmla="*/ 14287 w 547687"/>
              <a:gd name="connsiteY1" fmla="*/ 1581150 h 2886075"/>
              <a:gd name="connsiteX2" fmla="*/ 547687 w 547687"/>
              <a:gd name="connsiteY2" fmla="*/ 2886075 h 2886075"/>
            </a:gdLst>
            <a:ahLst/>
            <a:cxnLst>
              <a:cxn ang="0">
                <a:pos x="connsiteX0" y="connsiteY0"/>
              </a:cxn>
              <a:cxn ang="0">
                <a:pos x="connsiteX1" y="connsiteY1"/>
              </a:cxn>
              <a:cxn ang="0">
                <a:pos x="connsiteX2" y="connsiteY2"/>
              </a:cxn>
            </a:cxnLst>
            <a:rect l="l" t="t" r="r" b="b"/>
            <a:pathLst>
              <a:path w="547687" h="2886075">
                <a:moveTo>
                  <a:pt x="461962" y="0"/>
                </a:moveTo>
                <a:cubicBezTo>
                  <a:pt x="230981" y="550069"/>
                  <a:pt x="0" y="1100138"/>
                  <a:pt x="14287" y="1581150"/>
                </a:cubicBezTo>
                <a:cubicBezTo>
                  <a:pt x="28574" y="2062162"/>
                  <a:pt x="419100" y="2752725"/>
                  <a:pt x="547687" y="2886075"/>
                </a:cubicBezTo>
              </a:path>
            </a:pathLst>
          </a:custGeom>
          <a:ln>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8" name="Freihandform 47"/>
          <p:cNvSpPr/>
          <p:nvPr/>
        </p:nvSpPr>
        <p:spPr>
          <a:xfrm rot="3281740" flipH="1" flipV="1">
            <a:off x="2695705" y="2369742"/>
            <a:ext cx="347748" cy="1254016"/>
          </a:xfrm>
          <a:custGeom>
            <a:avLst/>
            <a:gdLst>
              <a:gd name="connsiteX0" fmla="*/ 461962 w 547687"/>
              <a:gd name="connsiteY0" fmla="*/ 0 h 2886075"/>
              <a:gd name="connsiteX1" fmla="*/ 14287 w 547687"/>
              <a:gd name="connsiteY1" fmla="*/ 1581150 h 2886075"/>
              <a:gd name="connsiteX2" fmla="*/ 547687 w 547687"/>
              <a:gd name="connsiteY2" fmla="*/ 2886075 h 2886075"/>
            </a:gdLst>
            <a:ahLst/>
            <a:cxnLst>
              <a:cxn ang="0">
                <a:pos x="connsiteX0" y="connsiteY0"/>
              </a:cxn>
              <a:cxn ang="0">
                <a:pos x="connsiteX1" y="connsiteY1"/>
              </a:cxn>
              <a:cxn ang="0">
                <a:pos x="connsiteX2" y="connsiteY2"/>
              </a:cxn>
            </a:cxnLst>
            <a:rect l="l" t="t" r="r" b="b"/>
            <a:pathLst>
              <a:path w="547687" h="2886075">
                <a:moveTo>
                  <a:pt x="461962" y="0"/>
                </a:moveTo>
                <a:cubicBezTo>
                  <a:pt x="230981" y="550069"/>
                  <a:pt x="0" y="1100138"/>
                  <a:pt x="14287" y="1581150"/>
                </a:cubicBezTo>
                <a:cubicBezTo>
                  <a:pt x="28574" y="2062162"/>
                  <a:pt x="419100" y="2752725"/>
                  <a:pt x="547687" y="2886075"/>
                </a:cubicBezTo>
              </a:path>
            </a:pathLst>
          </a:custGeom>
          <a:ln>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9" name="Rechteck 48"/>
          <p:cNvSpPr/>
          <p:nvPr/>
        </p:nvSpPr>
        <p:spPr>
          <a:xfrm>
            <a:off x="3021640" y="3501008"/>
            <a:ext cx="576064" cy="6480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t>TC</a:t>
            </a:r>
          </a:p>
          <a:p>
            <a:pPr algn="ctr"/>
            <a:r>
              <a:rPr lang="de-DE" sz="1400" dirty="0" err="1" smtClean="0"/>
              <a:t>Arch</a:t>
            </a:r>
            <a:endParaRPr lang="de-DE" sz="1400" dirty="0"/>
          </a:p>
        </p:txBody>
      </p:sp>
      <p:cxnSp>
        <p:nvCxnSpPr>
          <p:cNvPr id="50" name="Gerade Verbindung 49"/>
          <p:cNvCxnSpPr>
            <a:stCxn id="20" idx="4"/>
            <a:endCxn id="49" idx="0"/>
          </p:cNvCxnSpPr>
          <p:nvPr/>
        </p:nvCxnSpPr>
        <p:spPr>
          <a:xfrm flipH="1">
            <a:off x="3309672" y="2492896"/>
            <a:ext cx="2188" cy="1008112"/>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4" name="Rechteck 53"/>
          <p:cNvSpPr/>
          <p:nvPr/>
        </p:nvSpPr>
        <p:spPr>
          <a:xfrm>
            <a:off x="5508104" y="1556792"/>
            <a:ext cx="864096" cy="864096"/>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d</a:t>
            </a:r>
            <a:r>
              <a:rPr lang="de-DE" sz="1600" dirty="0" err="1" smtClean="0"/>
              <a:t>oi</a:t>
            </a:r>
            <a:endParaRPr lang="de-DE" sz="1600" dirty="0" smtClean="0"/>
          </a:p>
          <a:p>
            <a:pPr algn="ctr"/>
            <a:r>
              <a:rPr lang="de-DE" sz="1600" dirty="0" err="1" smtClean="0"/>
              <a:t>system</a:t>
            </a:r>
            <a:endParaRPr lang="de-DE" sz="1600" dirty="0"/>
          </a:p>
        </p:txBody>
      </p:sp>
      <p:cxnSp>
        <p:nvCxnSpPr>
          <p:cNvPr id="88" name="Gerade Verbindung 87"/>
          <p:cNvCxnSpPr>
            <a:stCxn id="24" idx="3"/>
            <a:endCxn id="96" idx="2"/>
          </p:cNvCxnSpPr>
          <p:nvPr/>
        </p:nvCxnSpPr>
        <p:spPr>
          <a:xfrm>
            <a:off x="3779912" y="2298974"/>
            <a:ext cx="1872208" cy="475754"/>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feld 90"/>
          <p:cNvSpPr txBox="1"/>
          <p:nvPr/>
        </p:nvSpPr>
        <p:spPr>
          <a:xfrm>
            <a:off x="4039355" y="2257127"/>
            <a:ext cx="604653" cy="307777"/>
          </a:xfrm>
          <a:prstGeom prst="rect">
            <a:avLst/>
          </a:prstGeom>
          <a:solidFill>
            <a:schemeClr val="bg1">
              <a:lumMod val="95000"/>
            </a:schemeClr>
          </a:solidFill>
        </p:spPr>
        <p:txBody>
          <a:bodyPr wrap="none" rtlCol="0">
            <a:spAutoFit/>
          </a:bodyPr>
          <a:lstStyle/>
          <a:p>
            <a:r>
              <a:rPr lang="de-DE" sz="1400" b="1" dirty="0" smtClean="0"/>
              <a:t>L1, L2</a:t>
            </a:r>
            <a:endParaRPr lang="de-DE" sz="1400" b="1" dirty="0"/>
          </a:p>
        </p:txBody>
      </p:sp>
      <p:sp>
        <p:nvSpPr>
          <p:cNvPr id="96" name="Ellipse 95"/>
          <p:cNvSpPr/>
          <p:nvPr/>
        </p:nvSpPr>
        <p:spPr>
          <a:xfrm>
            <a:off x="5652120" y="252270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p:cNvSpPr/>
          <p:nvPr/>
        </p:nvSpPr>
        <p:spPr>
          <a:xfrm>
            <a:off x="6300192" y="306896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Explosion 1 97"/>
          <p:cNvSpPr/>
          <p:nvPr/>
        </p:nvSpPr>
        <p:spPr>
          <a:xfrm>
            <a:off x="6660232" y="3054892"/>
            <a:ext cx="432048" cy="504056"/>
          </a:xfrm>
          <a:prstGeom prst="irregularSeal1">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p:cNvSpPr/>
          <p:nvPr/>
        </p:nvSpPr>
        <p:spPr>
          <a:xfrm>
            <a:off x="7742020" y="1412776"/>
            <a:ext cx="432048" cy="3240360"/>
          </a:xfrm>
          <a:prstGeom prst="rect">
            <a:avLst/>
          </a:prstGeom>
          <a:solidFill>
            <a:schemeClr val="bg1">
              <a:lumMod val="6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p:cNvSpPr/>
          <p:nvPr/>
        </p:nvSpPr>
        <p:spPr>
          <a:xfrm>
            <a:off x="5618212" y="3501008"/>
            <a:ext cx="576064" cy="6480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t>CP</a:t>
            </a:r>
          </a:p>
          <a:p>
            <a:pPr algn="ctr"/>
            <a:r>
              <a:rPr lang="de-DE" sz="1400" dirty="0" err="1" smtClean="0"/>
              <a:t>Arch</a:t>
            </a:r>
            <a:endParaRPr lang="de-DE" sz="1400" dirty="0"/>
          </a:p>
        </p:txBody>
      </p:sp>
      <p:cxnSp>
        <p:nvCxnSpPr>
          <p:cNvPr id="102" name="Gerade Verbindung 101"/>
          <p:cNvCxnSpPr>
            <a:stCxn id="96" idx="4"/>
            <a:endCxn id="101" idx="0"/>
          </p:cNvCxnSpPr>
          <p:nvPr/>
        </p:nvCxnSpPr>
        <p:spPr>
          <a:xfrm>
            <a:off x="5904148" y="3026756"/>
            <a:ext cx="2096" cy="474252"/>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a:stCxn id="96" idx="5"/>
            <a:endCxn id="99" idx="1"/>
          </p:cNvCxnSpPr>
          <p:nvPr/>
        </p:nvCxnSpPr>
        <p:spPr>
          <a:xfrm>
            <a:off x="6082359" y="2952939"/>
            <a:ext cx="291650" cy="189838"/>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1" name="Textfeld 110"/>
          <p:cNvSpPr txBox="1"/>
          <p:nvPr/>
        </p:nvSpPr>
        <p:spPr>
          <a:xfrm>
            <a:off x="7092280" y="3140968"/>
            <a:ext cx="351378" cy="307777"/>
          </a:xfrm>
          <a:prstGeom prst="rect">
            <a:avLst/>
          </a:prstGeom>
          <a:solidFill>
            <a:schemeClr val="bg1">
              <a:lumMod val="95000"/>
            </a:schemeClr>
          </a:solidFill>
        </p:spPr>
        <p:txBody>
          <a:bodyPr wrap="none" rtlCol="0">
            <a:spAutoFit/>
          </a:bodyPr>
          <a:lstStyle/>
          <a:p>
            <a:r>
              <a:rPr lang="de-DE" sz="1400" b="1" dirty="0" smtClean="0"/>
              <a:t>L3</a:t>
            </a:r>
            <a:endParaRPr lang="de-DE" sz="1400" b="1" dirty="0"/>
          </a:p>
        </p:txBody>
      </p:sp>
      <p:grpSp>
        <p:nvGrpSpPr>
          <p:cNvPr id="3" name="Gruppieren 132"/>
          <p:cNvGrpSpPr/>
          <p:nvPr/>
        </p:nvGrpSpPr>
        <p:grpSpPr>
          <a:xfrm>
            <a:off x="6372200" y="1988840"/>
            <a:ext cx="1341684" cy="1445837"/>
            <a:chOff x="6372200" y="1988840"/>
            <a:chExt cx="1341684" cy="1445837"/>
          </a:xfrm>
        </p:grpSpPr>
        <p:sp>
          <p:nvSpPr>
            <p:cNvPr id="112" name="Textfeld 111"/>
            <p:cNvSpPr txBox="1"/>
            <p:nvPr/>
          </p:nvSpPr>
          <p:spPr>
            <a:xfrm>
              <a:off x="7291974" y="3126900"/>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cxnSp>
          <p:nvCxnSpPr>
            <p:cNvPr id="113" name="Gerade Verbindung 112"/>
            <p:cNvCxnSpPr>
              <a:endCxn id="54" idx="3"/>
            </p:cNvCxnSpPr>
            <p:nvPr/>
          </p:nvCxnSpPr>
          <p:spPr>
            <a:xfrm flipH="1">
              <a:off x="6372200" y="1988840"/>
              <a:ext cx="11521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p:nvPr/>
          </p:nvCxnSpPr>
          <p:spPr>
            <a:xfrm>
              <a:off x="7524328" y="1988840"/>
              <a:ext cx="0" cy="10801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27" name="Gerade Verbindung 126"/>
          <p:cNvCxnSpPr>
            <a:stCxn id="143" idx="3"/>
            <a:endCxn id="149" idx="1"/>
          </p:cNvCxnSpPr>
          <p:nvPr/>
        </p:nvCxnSpPr>
        <p:spPr>
          <a:xfrm>
            <a:off x="5148064" y="5553236"/>
            <a:ext cx="720080" cy="25622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2" name="Gerade Verbindung 131"/>
          <p:cNvCxnSpPr>
            <a:endCxn id="131" idx="4"/>
          </p:cNvCxnSpPr>
          <p:nvPr/>
        </p:nvCxnSpPr>
        <p:spPr>
          <a:xfrm flipV="1">
            <a:off x="7020272" y="4321232"/>
            <a:ext cx="6200" cy="108012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6" name="Gerade Verbindung 135"/>
          <p:cNvCxnSpPr>
            <a:stCxn id="99" idx="5"/>
            <a:endCxn id="131" idx="0"/>
          </p:cNvCxnSpPr>
          <p:nvPr/>
        </p:nvCxnSpPr>
        <p:spPr>
          <a:xfrm>
            <a:off x="6730431" y="3499199"/>
            <a:ext cx="296041" cy="317977"/>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0" name="Gerade Verbindung 139"/>
          <p:cNvCxnSpPr>
            <a:stCxn id="131" idx="6"/>
          </p:cNvCxnSpPr>
          <p:nvPr/>
        </p:nvCxnSpPr>
        <p:spPr>
          <a:xfrm>
            <a:off x="7278500" y="4069204"/>
            <a:ext cx="1253940" cy="7868"/>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3" name="Rechteck 142"/>
          <p:cNvSpPr/>
          <p:nvPr/>
        </p:nvSpPr>
        <p:spPr>
          <a:xfrm>
            <a:off x="2771800" y="5157192"/>
            <a:ext cx="2376264" cy="79208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Textfeld 143"/>
          <p:cNvSpPr txBox="1"/>
          <p:nvPr/>
        </p:nvSpPr>
        <p:spPr>
          <a:xfrm>
            <a:off x="2843808" y="5157192"/>
            <a:ext cx="2208040" cy="646331"/>
          </a:xfrm>
          <a:prstGeom prst="rect">
            <a:avLst/>
          </a:prstGeom>
          <a:noFill/>
        </p:spPr>
        <p:txBody>
          <a:bodyPr wrap="none" rtlCol="0">
            <a:spAutoFit/>
          </a:bodyPr>
          <a:lstStyle/>
          <a:p>
            <a:pPr algn="ctr"/>
            <a:r>
              <a:rPr lang="de-DE" dirty="0" smtClean="0"/>
              <a:t>Special </a:t>
            </a:r>
            <a:r>
              <a:rPr lang="de-DE" dirty="0" err="1" smtClean="0"/>
              <a:t>external</a:t>
            </a:r>
            <a:r>
              <a:rPr lang="de-DE" dirty="0" smtClean="0"/>
              <a:t> </a:t>
            </a:r>
            <a:r>
              <a:rPr lang="de-DE" dirty="0" err="1" smtClean="0"/>
              <a:t>users</a:t>
            </a:r>
            <a:endParaRPr lang="de-DE" dirty="0" smtClean="0"/>
          </a:p>
          <a:p>
            <a:pPr algn="ctr"/>
            <a:r>
              <a:rPr lang="de-DE" dirty="0" smtClean="0"/>
              <a:t>e.g. </a:t>
            </a:r>
            <a:r>
              <a:rPr lang="de-DE" dirty="0" err="1" smtClean="0"/>
              <a:t>fluxnet</a:t>
            </a:r>
            <a:endParaRPr lang="de-DE" dirty="0"/>
          </a:p>
        </p:txBody>
      </p:sp>
      <p:cxnSp>
        <p:nvCxnSpPr>
          <p:cNvPr id="146" name="Gerade Verbindung 145"/>
          <p:cNvCxnSpPr>
            <a:stCxn id="91" idx="2"/>
          </p:cNvCxnSpPr>
          <p:nvPr/>
        </p:nvCxnSpPr>
        <p:spPr>
          <a:xfrm>
            <a:off x="4341682" y="2564904"/>
            <a:ext cx="14294" cy="2592288"/>
          </a:xfrm>
          <a:prstGeom prst="line">
            <a:avLst/>
          </a:prstGeom>
          <a:ln w="12700">
            <a:solidFill>
              <a:schemeClr val="accent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7" name="Textfeld 146"/>
          <p:cNvSpPr txBox="1"/>
          <p:nvPr/>
        </p:nvSpPr>
        <p:spPr>
          <a:xfrm>
            <a:off x="3995936" y="4201343"/>
            <a:ext cx="604653" cy="307777"/>
          </a:xfrm>
          <a:prstGeom prst="rect">
            <a:avLst/>
          </a:prstGeom>
          <a:solidFill>
            <a:schemeClr val="bg1">
              <a:lumMod val="95000"/>
            </a:schemeClr>
          </a:solidFill>
        </p:spPr>
        <p:txBody>
          <a:bodyPr wrap="none" rtlCol="0">
            <a:spAutoFit/>
          </a:bodyPr>
          <a:lstStyle/>
          <a:p>
            <a:r>
              <a:rPr lang="de-DE" sz="1400" b="1" dirty="0" smtClean="0"/>
              <a:t>L1, L2</a:t>
            </a:r>
            <a:endParaRPr lang="de-DE" sz="1400" b="1" dirty="0"/>
          </a:p>
        </p:txBody>
      </p:sp>
      <p:sp>
        <p:nvSpPr>
          <p:cNvPr id="149" name="Rechteck 148"/>
          <p:cNvSpPr/>
          <p:nvPr/>
        </p:nvSpPr>
        <p:spPr>
          <a:xfrm>
            <a:off x="5868144" y="5309592"/>
            <a:ext cx="2376264" cy="99972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0" name="Textfeld 149"/>
          <p:cNvSpPr txBox="1"/>
          <p:nvPr/>
        </p:nvSpPr>
        <p:spPr>
          <a:xfrm>
            <a:off x="5841698" y="5309592"/>
            <a:ext cx="2404954" cy="369332"/>
          </a:xfrm>
          <a:prstGeom prst="rect">
            <a:avLst/>
          </a:prstGeom>
          <a:noFill/>
        </p:spPr>
        <p:txBody>
          <a:bodyPr wrap="none" rtlCol="0">
            <a:spAutoFit/>
          </a:bodyPr>
          <a:lstStyle/>
          <a:p>
            <a:pPr algn="ctr"/>
            <a:r>
              <a:rPr lang="de-DE" dirty="0" smtClean="0"/>
              <a:t>„</a:t>
            </a:r>
            <a:r>
              <a:rPr lang="de-DE" dirty="0" err="1" smtClean="0"/>
              <a:t>External</a:t>
            </a:r>
            <a:r>
              <a:rPr lang="de-DE" dirty="0" smtClean="0"/>
              <a:t>“ L3 </a:t>
            </a:r>
            <a:r>
              <a:rPr lang="de-DE" dirty="0" err="1" smtClean="0"/>
              <a:t>producers</a:t>
            </a:r>
            <a:endParaRPr lang="de-DE" dirty="0" smtClean="0"/>
          </a:p>
        </p:txBody>
      </p:sp>
      <p:sp>
        <p:nvSpPr>
          <p:cNvPr id="152" name="Ellipse 151"/>
          <p:cNvSpPr/>
          <p:nvPr/>
        </p:nvSpPr>
        <p:spPr>
          <a:xfrm>
            <a:off x="6516216" y="5733256"/>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Explosion 1 150"/>
          <p:cNvSpPr/>
          <p:nvPr/>
        </p:nvSpPr>
        <p:spPr>
          <a:xfrm>
            <a:off x="6812632" y="5733256"/>
            <a:ext cx="432048" cy="504056"/>
          </a:xfrm>
          <a:prstGeom prst="irregularSeal1">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Textfeld 152"/>
          <p:cNvSpPr txBox="1"/>
          <p:nvPr/>
        </p:nvSpPr>
        <p:spPr>
          <a:xfrm>
            <a:off x="7150220" y="4129335"/>
            <a:ext cx="396262" cy="307777"/>
          </a:xfrm>
          <a:prstGeom prst="rect">
            <a:avLst/>
          </a:prstGeom>
          <a:solidFill>
            <a:schemeClr val="bg1">
              <a:lumMod val="95000"/>
            </a:schemeClr>
          </a:solidFill>
        </p:spPr>
        <p:txBody>
          <a:bodyPr wrap="none" rtlCol="0">
            <a:spAutoFit/>
          </a:bodyPr>
          <a:lstStyle/>
          <a:p>
            <a:r>
              <a:rPr lang="de-DE" sz="1400" b="1" dirty="0" smtClean="0"/>
              <a:t>iL3</a:t>
            </a:r>
            <a:endParaRPr lang="de-DE" sz="1400" b="1" dirty="0"/>
          </a:p>
        </p:txBody>
      </p:sp>
      <p:sp>
        <p:nvSpPr>
          <p:cNvPr id="131" name="Ellipse 130"/>
          <p:cNvSpPr/>
          <p:nvPr/>
        </p:nvSpPr>
        <p:spPr>
          <a:xfrm>
            <a:off x="6774444" y="3817176"/>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Textfeld 158"/>
          <p:cNvSpPr txBox="1"/>
          <p:nvPr/>
        </p:nvSpPr>
        <p:spPr>
          <a:xfrm>
            <a:off x="6516216" y="2493935"/>
            <a:ext cx="604653" cy="307777"/>
          </a:xfrm>
          <a:prstGeom prst="rect">
            <a:avLst/>
          </a:prstGeom>
          <a:solidFill>
            <a:schemeClr val="bg1">
              <a:lumMod val="95000"/>
            </a:schemeClr>
          </a:solidFill>
        </p:spPr>
        <p:txBody>
          <a:bodyPr wrap="none" rtlCol="0">
            <a:spAutoFit/>
          </a:bodyPr>
          <a:lstStyle/>
          <a:p>
            <a:r>
              <a:rPr lang="de-DE" sz="1400" b="1" dirty="0" smtClean="0"/>
              <a:t>L1, L2</a:t>
            </a:r>
            <a:endParaRPr lang="de-DE" sz="1400" b="1" dirty="0"/>
          </a:p>
        </p:txBody>
      </p:sp>
      <p:grpSp>
        <p:nvGrpSpPr>
          <p:cNvPr id="6" name="Gruppieren 129"/>
          <p:cNvGrpSpPr/>
          <p:nvPr/>
        </p:nvGrpSpPr>
        <p:grpSpPr>
          <a:xfrm>
            <a:off x="4438575" y="2257127"/>
            <a:ext cx="2942190" cy="2251993"/>
            <a:chOff x="4438575" y="2257127"/>
            <a:chExt cx="2942190" cy="2251993"/>
          </a:xfrm>
        </p:grpSpPr>
        <p:sp>
          <p:nvSpPr>
            <p:cNvPr id="93" name="Textfeld 92"/>
            <p:cNvSpPr txBox="1"/>
            <p:nvPr/>
          </p:nvSpPr>
          <p:spPr>
            <a:xfrm>
              <a:off x="4481994" y="2257127"/>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48" name="Textfeld 147"/>
            <p:cNvSpPr txBox="1"/>
            <p:nvPr/>
          </p:nvSpPr>
          <p:spPr>
            <a:xfrm>
              <a:off x="4438575" y="4201343"/>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60" name="Textfeld 159"/>
            <p:cNvSpPr txBox="1"/>
            <p:nvPr/>
          </p:nvSpPr>
          <p:spPr>
            <a:xfrm>
              <a:off x="6958855" y="2493935"/>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cxnSp>
        <p:nvCxnSpPr>
          <p:cNvPr id="122" name="Gerade Verbindung 121"/>
          <p:cNvCxnSpPr>
            <a:stCxn id="96" idx="6"/>
          </p:cNvCxnSpPr>
          <p:nvPr/>
        </p:nvCxnSpPr>
        <p:spPr>
          <a:xfrm>
            <a:off x="6156176" y="2774728"/>
            <a:ext cx="2411760" cy="620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6" name="Gerade Verbindung 165"/>
          <p:cNvCxnSpPr/>
          <p:nvPr/>
        </p:nvCxnSpPr>
        <p:spPr>
          <a:xfrm>
            <a:off x="8676456" y="2780928"/>
            <a:ext cx="0" cy="3024336"/>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Gerade Verbindung 166"/>
          <p:cNvCxnSpPr>
            <a:endCxn id="149" idx="3"/>
          </p:cNvCxnSpPr>
          <p:nvPr/>
        </p:nvCxnSpPr>
        <p:spPr>
          <a:xfrm flipH="1">
            <a:off x="8244408" y="5805264"/>
            <a:ext cx="432048" cy="4192"/>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 name="Textfeld 118"/>
          <p:cNvSpPr txBox="1"/>
          <p:nvPr/>
        </p:nvSpPr>
        <p:spPr>
          <a:xfrm rot="5400000">
            <a:off x="7190381" y="2912919"/>
            <a:ext cx="1525546" cy="369332"/>
          </a:xfrm>
          <a:prstGeom prst="rect">
            <a:avLst/>
          </a:prstGeom>
          <a:noFill/>
        </p:spPr>
        <p:txBody>
          <a:bodyPr wrap="none" rtlCol="0">
            <a:spAutoFit/>
          </a:bodyPr>
          <a:lstStyle/>
          <a:p>
            <a:r>
              <a:rPr lang="de-DE" b="1" dirty="0" smtClean="0">
                <a:solidFill>
                  <a:schemeClr val="bg1"/>
                </a:solidFill>
              </a:rPr>
              <a:t>Web </a:t>
            </a:r>
            <a:r>
              <a:rPr lang="de-DE" b="1" dirty="0" err="1" smtClean="0">
                <a:solidFill>
                  <a:schemeClr val="bg1"/>
                </a:solidFill>
              </a:rPr>
              <a:t>interface</a:t>
            </a:r>
            <a:endParaRPr lang="de-DE" b="1" dirty="0">
              <a:solidFill>
                <a:schemeClr val="bg1"/>
              </a:solidFill>
            </a:endParaRPr>
          </a:p>
        </p:txBody>
      </p:sp>
      <p:grpSp>
        <p:nvGrpSpPr>
          <p:cNvPr id="10" name="Gruppieren 133"/>
          <p:cNvGrpSpPr/>
          <p:nvPr/>
        </p:nvGrpSpPr>
        <p:grpSpPr>
          <a:xfrm>
            <a:off x="5220072" y="4133344"/>
            <a:ext cx="3518254" cy="1856465"/>
            <a:chOff x="5220072" y="4133344"/>
            <a:chExt cx="3518254" cy="1856465"/>
          </a:xfrm>
        </p:grpSpPr>
        <p:sp>
          <p:nvSpPr>
            <p:cNvPr id="154" name="Textfeld 153"/>
            <p:cNvSpPr txBox="1"/>
            <p:nvPr/>
          </p:nvSpPr>
          <p:spPr>
            <a:xfrm>
              <a:off x="7380312" y="4133344"/>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75" name="Textfeld 174"/>
            <p:cNvSpPr txBox="1"/>
            <p:nvPr/>
          </p:nvSpPr>
          <p:spPr>
            <a:xfrm>
              <a:off x="8316416" y="5529632"/>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76" name="Textfeld 175"/>
            <p:cNvSpPr txBox="1"/>
            <p:nvPr/>
          </p:nvSpPr>
          <p:spPr>
            <a:xfrm>
              <a:off x="5220072" y="5682032"/>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77" name="Textfeld 176"/>
            <p:cNvSpPr txBox="1"/>
            <p:nvPr/>
          </p:nvSpPr>
          <p:spPr>
            <a:xfrm>
              <a:off x="7020272" y="4797152"/>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cxnSp>
        <p:nvCxnSpPr>
          <p:cNvPr id="180" name="Gerade Verbindung 179"/>
          <p:cNvCxnSpPr>
            <a:stCxn id="143" idx="1"/>
          </p:cNvCxnSpPr>
          <p:nvPr/>
        </p:nvCxnSpPr>
        <p:spPr>
          <a:xfrm flipH="1">
            <a:off x="2051720" y="5553236"/>
            <a:ext cx="720080" cy="396044"/>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1" name="Gruppieren 134"/>
          <p:cNvGrpSpPr/>
          <p:nvPr/>
        </p:nvGrpSpPr>
        <p:grpSpPr>
          <a:xfrm>
            <a:off x="1619672" y="3818844"/>
            <a:ext cx="7522566" cy="2562484"/>
            <a:chOff x="1619672" y="3818844"/>
            <a:chExt cx="7522566" cy="2562484"/>
          </a:xfrm>
        </p:grpSpPr>
        <p:sp>
          <p:nvSpPr>
            <p:cNvPr id="179" name="Rechteck 178"/>
            <p:cNvSpPr/>
            <p:nvPr/>
          </p:nvSpPr>
          <p:spPr>
            <a:xfrm>
              <a:off x="1691680" y="5805264"/>
              <a:ext cx="323528" cy="576064"/>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Textfeld 182"/>
            <p:cNvSpPr txBox="1"/>
            <p:nvPr/>
          </p:nvSpPr>
          <p:spPr>
            <a:xfrm>
              <a:off x="1619672" y="6073551"/>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78" name="Rechteck 177"/>
            <p:cNvSpPr/>
            <p:nvPr/>
          </p:nvSpPr>
          <p:spPr>
            <a:xfrm>
              <a:off x="8764200" y="3818844"/>
              <a:ext cx="323528" cy="576064"/>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Textfeld 183"/>
            <p:cNvSpPr txBox="1"/>
            <p:nvPr/>
          </p:nvSpPr>
          <p:spPr>
            <a:xfrm>
              <a:off x="8720328" y="4077072"/>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grpSp>
        <p:nvGrpSpPr>
          <p:cNvPr id="14" name="Gruppieren 123"/>
          <p:cNvGrpSpPr/>
          <p:nvPr/>
        </p:nvGrpSpPr>
        <p:grpSpPr>
          <a:xfrm>
            <a:off x="1617863" y="404664"/>
            <a:ext cx="2334654" cy="1657993"/>
            <a:chOff x="1617863" y="404664"/>
            <a:chExt cx="2334654" cy="1657993"/>
          </a:xfrm>
        </p:grpSpPr>
        <p:sp>
          <p:nvSpPr>
            <p:cNvPr id="18" name="Wolkenförmige Legende 17"/>
            <p:cNvSpPr/>
            <p:nvPr/>
          </p:nvSpPr>
          <p:spPr>
            <a:xfrm>
              <a:off x="2627784" y="404664"/>
              <a:ext cx="1152128" cy="720080"/>
            </a:xfrm>
            <a:prstGeom prst="cloudCallou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smtClean="0"/>
                <a:t>Cloud</a:t>
              </a:r>
              <a:endParaRPr lang="de-DE" dirty="0"/>
            </a:p>
          </p:txBody>
        </p:sp>
        <p:cxnSp>
          <p:nvCxnSpPr>
            <p:cNvPr id="28" name="Gerade Verbindung 27"/>
            <p:cNvCxnSpPr>
              <a:stCxn id="4" idx="7"/>
            </p:cNvCxnSpPr>
            <p:nvPr/>
          </p:nvCxnSpPr>
          <p:spPr>
            <a:xfrm flipV="1">
              <a:off x="1617863" y="1052736"/>
              <a:ext cx="1153937" cy="1009921"/>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 Verbindung 29"/>
            <p:cNvCxnSpPr>
              <a:stCxn id="20" idx="0"/>
              <a:endCxn id="18" idx="1"/>
            </p:cNvCxnSpPr>
            <p:nvPr/>
          </p:nvCxnSpPr>
          <p:spPr>
            <a:xfrm flipH="1" flipV="1">
              <a:off x="3203848" y="1123977"/>
              <a:ext cx="108012" cy="864863"/>
            </a:xfrm>
            <a:prstGeom prst="line">
              <a:avLst/>
            </a:prstGeom>
            <a:ln w="12700">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1772350" y="1628800"/>
              <a:ext cx="351378" cy="307777"/>
            </a:xfrm>
            <a:prstGeom prst="rect">
              <a:avLst/>
            </a:prstGeom>
            <a:solidFill>
              <a:schemeClr val="bg1">
                <a:lumMod val="95000"/>
              </a:schemeClr>
            </a:solidFill>
          </p:spPr>
          <p:txBody>
            <a:bodyPr wrap="none" rtlCol="0">
              <a:spAutoFit/>
            </a:bodyPr>
            <a:lstStyle/>
            <a:p>
              <a:r>
                <a:rPr lang="de-DE" sz="1400" b="1" dirty="0" smtClean="0"/>
                <a:t>L0</a:t>
              </a:r>
              <a:endParaRPr lang="de-DE" sz="1400" b="1" dirty="0"/>
            </a:p>
          </p:txBody>
        </p:sp>
        <p:sp>
          <p:nvSpPr>
            <p:cNvPr id="17" name="Gewitterblitz 16"/>
            <p:cNvSpPr/>
            <p:nvPr/>
          </p:nvSpPr>
          <p:spPr>
            <a:xfrm flipV="1">
              <a:off x="2183103" y="1342025"/>
              <a:ext cx="216024" cy="288032"/>
            </a:xfrm>
            <a:prstGeom prst="lightningBol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9" name="Gerade Verbindung 78"/>
            <p:cNvCxnSpPr>
              <a:stCxn id="24" idx="0"/>
              <a:endCxn id="18" idx="2"/>
            </p:cNvCxnSpPr>
            <p:nvPr/>
          </p:nvCxnSpPr>
          <p:spPr>
            <a:xfrm flipV="1">
              <a:off x="3638336" y="764704"/>
              <a:ext cx="140616" cy="1224136"/>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3347864" y="1434936"/>
              <a:ext cx="604653" cy="307777"/>
            </a:xfrm>
            <a:prstGeom prst="rect">
              <a:avLst/>
            </a:prstGeom>
            <a:solidFill>
              <a:schemeClr val="bg1">
                <a:lumMod val="95000"/>
              </a:schemeClr>
            </a:solidFill>
          </p:spPr>
          <p:txBody>
            <a:bodyPr wrap="none" rtlCol="0">
              <a:spAutoFit/>
            </a:bodyPr>
            <a:lstStyle/>
            <a:p>
              <a:r>
                <a:rPr lang="de-DE" sz="1400" b="1" dirty="0" smtClean="0"/>
                <a:t>L1, L2</a:t>
              </a:r>
              <a:endParaRPr lang="de-DE" sz="1400" b="1" dirty="0"/>
            </a:p>
          </p:txBody>
        </p:sp>
        <p:sp>
          <p:nvSpPr>
            <p:cNvPr id="209" name="Textfeld 208"/>
            <p:cNvSpPr txBox="1"/>
            <p:nvPr/>
          </p:nvSpPr>
          <p:spPr>
            <a:xfrm>
              <a:off x="2748344" y="797072"/>
              <a:ext cx="828560" cy="276999"/>
            </a:xfrm>
            <a:prstGeom prst="rect">
              <a:avLst/>
            </a:prstGeom>
            <a:noFill/>
          </p:spPr>
          <p:txBody>
            <a:bodyPr wrap="none" rtlCol="0">
              <a:spAutoFit/>
            </a:bodyPr>
            <a:lstStyle/>
            <a:p>
              <a:r>
                <a:rPr lang="de-DE" sz="1200" dirty="0" smtClean="0">
                  <a:solidFill>
                    <a:schemeClr val="bg1"/>
                  </a:solidFill>
                </a:rPr>
                <a:t>L0 Archive</a:t>
              </a:r>
              <a:endParaRPr lang="de-DE" sz="1200" dirty="0">
                <a:solidFill>
                  <a:schemeClr val="bg1"/>
                </a:solidFill>
              </a:endParaRPr>
            </a:p>
          </p:txBody>
        </p:sp>
      </p:grpSp>
      <p:grpSp>
        <p:nvGrpSpPr>
          <p:cNvPr id="15" name="Gruppieren 124"/>
          <p:cNvGrpSpPr/>
          <p:nvPr/>
        </p:nvGrpSpPr>
        <p:grpSpPr>
          <a:xfrm>
            <a:off x="2248694" y="2419079"/>
            <a:ext cx="884955" cy="842554"/>
            <a:chOff x="2248694" y="2419079"/>
            <a:chExt cx="884955" cy="842554"/>
          </a:xfrm>
        </p:grpSpPr>
        <p:cxnSp>
          <p:nvCxnSpPr>
            <p:cNvPr id="97" name="Gerade Verbindung 96"/>
            <p:cNvCxnSpPr>
              <a:stCxn id="48" idx="0"/>
              <a:endCxn id="20" idx="3"/>
            </p:cNvCxnSpPr>
            <p:nvPr/>
          </p:nvCxnSpPr>
          <p:spPr>
            <a:xfrm flipV="1">
              <a:off x="2288853" y="2419079"/>
              <a:ext cx="844796" cy="842554"/>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6" name="Textfeld 105"/>
            <p:cNvSpPr txBox="1"/>
            <p:nvPr/>
          </p:nvSpPr>
          <p:spPr>
            <a:xfrm>
              <a:off x="2248694" y="2814836"/>
              <a:ext cx="351378" cy="307777"/>
            </a:xfrm>
            <a:prstGeom prst="rect">
              <a:avLst/>
            </a:prstGeom>
            <a:noFill/>
          </p:spPr>
          <p:txBody>
            <a:bodyPr wrap="none" rtlCol="0">
              <a:spAutoFit/>
            </a:bodyPr>
            <a:lstStyle/>
            <a:p>
              <a:r>
                <a:rPr lang="de-DE" sz="1400" b="1" dirty="0" smtClean="0"/>
                <a:t>L0</a:t>
              </a:r>
              <a:endParaRPr lang="de-DE" sz="1400" b="1" dirty="0"/>
            </a:p>
          </p:txBody>
        </p:sp>
      </p:grpSp>
      <p:sp>
        <p:nvSpPr>
          <p:cNvPr id="120" name="Textfeld 119"/>
          <p:cNvSpPr txBox="1"/>
          <p:nvPr/>
        </p:nvSpPr>
        <p:spPr>
          <a:xfrm>
            <a:off x="179512" y="4283804"/>
            <a:ext cx="369012" cy="369332"/>
          </a:xfrm>
          <a:prstGeom prst="rect">
            <a:avLst/>
          </a:prstGeom>
          <a:noFill/>
        </p:spPr>
        <p:txBody>
          <a:bodyPr wrap="none" rtlCol="0">
            <a:spAutoFit/>
          </a:bodyPr>
          <a:lstStyle/>
          <a:p>
            <a:r>
              <a:rPr lang="de-DE" b="1" dirty="0" smtClean="0"/>
              <a:t>PI</a:t>
            </a:r>
            <a:endParaRPr lang="de-DE" b="1" dirty="0"/>
          </a:p>
        </p:txBody>
      </p:sp>
      <p:sp>
        <p:nvSpPr>
          <p:cNvPr id="121" name="Textfeld 120"/>
          <p:cNvSpPr txBox="1"/>
          <p:nvPr/>
        </p:nvSpPr>
        <p:spPr>
          <a:xfrm>
            <a:off x="2762828" y="4293096"/>
            <a:ext cx="527452" cy="369332"/>
          </a:xfrm>
          <a:prstGeom prst="rect">
            <a:avLst/>
          </a:prstGeom>
          <a:noFill/>
        </p:spPr>
        <p:txBody>
          <a:bodyPr wrap="none" rtlCol="0">
            <a:spAutoFit/>
          </a:bodyPr>
          <a:lstStyle/>
          <a:p>
            <a:r>
              <a:rPr lang="de-DE" b="1" dirty="0" smtClean="0"/>
              <a:t>ETC</a:t>
            </a:r>
            <a:endParaRPr lang="de-DE" b="1" dirty="0"/>
          </a:p>
        </p:txBody>
      </p:sp>
      <p:sp>
        <p:nvSpPr>
          <p:cNvPr id="123" name="Textfeld 122"/>
          <p:cNvSpPr txBox="1"/>
          <p:nvPr/>
        </p:nvSpPr>
        <p:spPr>
          <a:xfrm>
            <a:off x="5364088" y="4283804"/>
            <a:ext cx="1497974" cy="369332"/>
          </a:xfrm>
          <a:prstGeom prst="rect">
            <a:avLst/>
          </a:prstGeom>
          <a:noFill/>
        </p:spPr>
        <p:txBody>
          <a:bodyPr wrap="none" rtlCol="0">
            <a:spAutoFit/>
          </a:bodyPr>
          <a:lstStyle/>
          <a:p>
            <a:r>
              <a:rPr lang="de-DE" b="1" dirty="0" err="1" smtClean="0"/>
              <a:t>Carbon</a:t>
            </a:r>
            <a:r>
              <a:rPr lang="de-DE" b="1" dirty="0" smtClean="0"/>
              <a:t> Portal</a:t>
            </a:r>
            <a:endParaRPr lang="de-DE" b="1" dirty="0"/>
          </a:p>
        </p:txBody>
      </p:sp>
      <p:grpSp>
        <p:nvGrpSpPr>
          <p:cNvPr id="16" name="Gruppieren 128"/>
          <p:cNvGrpSpPr/>
          <p:nvPr/>
        </p:nvGrpSpPr>
        <p:grpSpPr>
          <a:xfrm>
            <a:off x="3813820" y="476672"/>
            <a:ext cx="1910308" cy="1262931"/>
            <a:chOff x="3813820" y="476672"/>
            <a:chExt cx="1910308" cy="1262931"/>
          </a:xfrm>
        </p:grpSpPr>
        <p:cxnSp>
          <p:nvCxnSpPr>
            <p:cNvPr id="68" name="Gerade Verbindung 67"/>
            <p:cNvCxnSpPr/>
            <p:nvPr/>
          </p:nvCxnSpPr>
          <p:spPr>
            <a:xfrm flipV="1">
              <a:off x="5724128" y="485056"/>
              <a:ext cx="0" cy="1071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flipH="1">
              <a:off x="4067944" y="476672"/>
              <a:ext cx="16561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Gerade Verbindung mit Pfeil 72"/>
            <p:cNvCxnSpPr/>
            <p:nvPr/>
          </p:nvCxnSpPr>
          <p:spPr>
            <a:xfrm>
              <a:off x="4067944" y="476672"/>
              <a:ext cx="1" cy="9551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4" name="Textfeld 73"/>
            <p:cNvSpPr txBox="1"/>
            <p:nvPr/>
          </p:nvSpPr>
          <p:spPr>
            <a:xfrm>
              <a:off x="3813820" y="1431826"/>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grpSp>
        <p:nvGrpSpPr>
          <p:cNvPr id="21" name="Gruppieren 125"/>
          <p:cNvGrpSpPr/>
          <p:nvPr/>
        </p:nvGrpSpPr>
        <p:grpSpPr>
          <a:xfrm>
            <a:off x="1475656" y="332656"/>
            <a:ext cx="4464496" cy="1633725"/>
            <a:chOff x="1475656" y="332656"/>
            <a:chExt cx="4464496" cy="1633725"/>
          </a:xfrm>
        </p:grpSpPr>
        <p:cxnSp>
          <p:nvCxnSpPr>
            <p:cNvPr id="58" name="Gerade Verbindung mit Pfeil 57"/>
            <p:cNvCxnSpPr/>
            <p:nvPr/>
          </p:nvCxnSpPr>
          <p:spPr>
            <a:xfrm>
              <a:off x="1691680" y="332656"/>
              <a:ext cx="0" cy="13681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p:nvCxnSpPr>
          <p:spPr>
            <a:xfrm flipH="1">
              <a:off x="1691680" y="332656"/>
              <a:ext cx="42484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a:stCxn id="54" idx="0"/>
            </p:cNvCxnSpPr>
            <p:nvPr/>
          </p:nvCxnSpPr>
          <p:spPr>
            <a:xfrm flipV="1">
              <a:off x="5940152" y="332656"/>
              <a:ext cx="0" cy="12241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feld 65"/>
            <p:cNvSpPr txBox="1"/>
            <p:nvPr/>
          </p:nvSpPr>
          <p:spPr>
            <a:xfrm>
              <a:off x="1475656" y="1658604"/>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sp>
        <p:nvSpPr>
          <p:cNvPr id="128" name="Textfeld 127"/>
          <p:cNvSpPr txBox="1"/>
          <p:nvPr/>
        </p:nvSpPr>
        <p:spPr>
          <a:xfrm>
            <a:off x="3225364" y="1567550"/>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15" name="Textfeld 114"/>
          <p:cNvSpPr txBox="1"/>
          <p:nvPr/>
        </p:nvSpPr>
        <p:spPr>
          <a:xfrm>
            <a:off x="2123728" y="-27384"/>
            <a:ext cx="2381421" cy="307777"/>
          </a:xfrm>
          <a:prstGeom prst="rect">
            <a:avLst/>
          </a:prstGeom>
          <a:noFill/>
        </p:spPr>
        <p:txBody>
          <a:bodyPr wrap="none" lIns="0" tIns="0" rIns="0" bIns="0" rtlCol="0">
            <a:spAutoFit/>
          </a:bodyPr>
          <a:lstStyle/>
          <a:p>
            <a:pPr marL="0">
              <a:lnSpc>
                <a:spcPts val="2400"/>
              </a:lnSpc>
              <a:spcAft>
                <a:spcPts val="1200"/>
              </a:spcAft>
            </a:pPr>
            <a:r>
              <a:rPr lang="de-DE" dirty="0" err="1" smtClean="0">
                <a:solidFill>
                  <a:schemeClr val="tx2"/>
                </a:solidFill>
              </a:rPr>
              <a:t>External</a:t>
            </a:r>
            <a:r>
              <a:rPr lang="de-DE" dirty="0" smtClean="0">
                <a:solidFill>
                  <a:schemeClr val="tx2"/>
                </a:solidFill>
              </a:rPr>
              <a:t> e-</a:t>
            </a:r>
            <a:r>
              <a:rPr lang="de-DE" dirty="0" err="1" smtClean="0">
                <a:solidFill>
                  <a:schemeClr val="tx2"/>
                </a:solidFill>
              </a:rPr>
              <a:t>infrastructures</a:t>
            </a:r>
            <a:endParaRPr lang="de-DE" dirty="0" smtClean="0">
              <a:solidFill>
                <a:schemeClr val="tx2"/>
              </a:solidFill>
            </a:endParaRPr>
          </a:p>
        </p:txBody>
      </p:sp>
    </p:spTree>
    <p:extLst>
      <p:ext uri="{BB962C8B-B14F-4D97-AF65-F5344CB8AC3E}">
        <p14:creationId xmlns:p14="http://schemas.microsoft.com/office/powerpoint/2010/main" val="360182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2000"/>
                                        <p:tgtEl>
                                          <p:spTgt spid="1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5"/>
                                        </p:tgtEl>
                                      </p:cBhvr>
                                    </p:animEffect>
                                    <p:set>
                                      <p:cBhvr>
                                        <p:cTn id="17" dur="1" fill="hold">
                                          <p:stCondLst>
                                            <p:cond delay="19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20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180"/>
                                        </p:tgtEl>
                                        <p:attrNameLst>
                                          <p:attrName>style.visibility</p:attrName>
                                        </p:attrNameLst>
                                      </p:cBhvr>
                                      <p:to>
                                        <p:strVal val="visible"/>
                                      </p:to>
                                    </p:set>
                                    <p:animEffect transition="in" filter="wipe(right)">
                                      <p:cBhvr>
                                        <p:cTn id="51" dur="500"/>
                                        <p:tgtEl>
                                          <p:spTgt spid="180"/>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down)">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4" grpId="0" animBg="1"/>
      <p:bldP spid="128" grpId="0"/>
      <p:bldP spid="1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hteck 113"/>
          <p:cNvSpPr/>
          <p:nvPr/>
        </p:nvSpPr>
        <p:spPr>
          <a:xfrm>
            <a:off x="0" y="5345832"/>
            <a:ext cx="9144000"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5364088" y="1412776"/>
            <a:ext cx="2808312" cy="32403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36"/>
          <p:cNvGrpSpPr/>
          <p:nvPr/>
        </p:nvGrpSpPr>
        <p:grpSpPr>
          <a:xfrm>
            <a:off x="1844080" y="692696"/>
            <a:ext cx="7120408" cy="5904656"/>
            <a:chOff x="1844080" y="692696"/>
            <a:chExt cx="7120408" cy="5904656"/>
          </a:xfrm>
        </p:grpSpPr>
        <p:cxnSp>
          <p:nvCxnSpPr>
            <p:cNvPr id="189" name="Gerade Verbindung 188"/>
            <p:cNvCxnSpPr/>
            <p:nvPr/>
          </p:nvCxnSpPr>
          <p:spPr>
            <a:xfrm flipV="1">
              <a:off x="8892480" y="917104"/>
              <a:ext cx="0" cy="28719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p:cNvCxnSpPr/>
            <p:nvPr/>
          </p:nvCxnSpPr>
          <p:spPr>
            <a:xfrm flipV="1">
              <a:off x="8964488" y="692696"/>
              <a:ext cx="0" cy="59046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p:cNvCxnSpPr/>
            <p:nvPr/>
          </p:nvCxnSpPr>
          <p:spPr>
            <a:xfrm flipH="1">
              <a:off x="1844080" y="6597352"/>
              <a:ext cx="71204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Gerade Verbindung 190"/>
            <p:cNvCxnSpPr/>
            <p:nvPr/>
          </p:nvCxnSpPr>
          <p:spPr>
            <a:xfrm flipH="1">
              <a:off x="6300192" y="908720"/>
              <a:ext cx="25922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Gerade Verbindung mit Pfeil 192"/>
            <p:cNvCxnSpPr/>
            <p:nvPr/>
          </p:nvCxnSpPr>
          <p:spPr>
            <a:xfrm>
              <a:off x="6300192" y="908720"/>
              <a:ext cx="0" cy="6480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6" name="Gerade Verbindung mit Pfeil 195"/>
            <p:cNvCxnSpPr/>
            <p:nvPr/>
          </p:nvCxnSpPr>
          <p:spPr>
            <a:xfrm>
              <a:off x="6156176" y="692696"/>
              <a:ext cx="0" cy="864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2" name="Gerade Verbindung 201"/>
            <p:cNvCxnSpPr/>
            <p:nvPr/>
          </p:nvCxnSpPr>
          <p:spPr>
            <a:xfrm flipH="1">
              <a:off x="6156176" y="692696"/>
              <a:ext cx="28083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hteck 28"/>
          <p:cNvSpPr/>
          <p:nvPr/>
        </p:nvSpPr>
        <p:spPr>
          <a:xfrm>
            <a:off x="2771800" y="1412776"/>
            <a:ext cx="2376264" cy="32403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179512" y="1412776"/>
            <a:ext cx="2376264" cy="32403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p:cNvSpPr/>
          <p:nvPr/>
        </p:nvSpPr>
        <p:spPr>
          <a:xfrm>
            <a:off x="1187624" y="198884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p:cNvSpPr/>
          <p:nvPr/>
        </p:nvSpPr>
        <p:spPr>
          <a:xfrm>
            <a:off x="539552" y="1484784"/>
            <a:ext cx="368424" cy="36842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 name="Gerade Verbindung 6"/>
          <p:cNvCxnSpPr>
            <a:stCxn id="5" idx="5"/>
            <a:endCxn id="4" idx="1"/>
          </p:cNvCxnSpPr>
          <p:nvPr/>
        </p:nvCxnSpPr>
        <p:spPr>
          <a:xfrm>
            <a:off x="854022" y="1799254"/>
            <a:ext cx="407419" cy="2634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251520" y="1987031"/>
            <a:ext cx="368424" cy="36842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p:cNvCxnSpPr>
            <a:stCxn id="8" idx="6"/>
            <a:endCxn id="4" idx="2"/>
          </p:cNvCxnSpPr>
          <p:nvPr/>
        </p:nvCxnSpPr>
        <p:spPr>
          <a:xfrm>
            <a:off x="619944" y="2171243"/>
            <a:ext cx="567680" cy="69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465735" y="2563095"/>
            <a:ext cx="368424" cy="36842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2"/>
          <p:cNvCxnSpPr>
            <a:stCxn id="12" idx="7"/>
            <a:endCxn id="4" idx="3"/>
          </p:cNvCxnSpPr>
          <p:nvPr/>
        </p:nvCxnSpPr>
        <p:spPr>
          <a:xfrm flipV="1">
            <a:off x="780205" y="2419079"/>
            <a:ext cx="481236" cy="1979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3059832" y="198884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907704" y="3212976"/>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xplosion 1 22"/>
          <p:cNvSpPr/>
          <p:nvPr/>
        </p:nvSpPr>
        <p:spPr>
          <a:xfrm>
            <a:off x="1979712" y="3573016"/>
            <a:ext cx="432048" cy="504056"/>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xplosion 1 23"/>
          <p:cNvSpPr/>
          <p:nvPr/>
        </p:nvSpPr>
        <p:spPr>
          <a:xfrm>
            <a:off x="3347864" y="1988840"/>
            <a:ext cx="432048" cy="504056"/>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xplosion 1 24"/>
          <p:cNvSpPr/>
          <p:nvPr/>
        </p:nvSpPr>
        <p:spPr>
          <a:xfrm>
            <a:off x="1547664" y="2204864"/>
            <a:ext cx="288032" cy="360040"/>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5" name="Gerade Verbindung 34"/>
          <p:cNvCxnSpPr>
            <a:stCxn id="4" idx="5"/>
            <a:endCxn id="22" idx="1"/>
          </p:cNvCxnSpPr>
          <p:nvPr/>
        </p:nvCxnSpPr>
        <p:spPr>
          <a:xfrm>
            <a:off x="1617863" y="2419079"/>
            <a:ext cx="363658" cy="867714"/>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feld 33"/>
          <p:cNvSpPr txBox="1"/>
          <p:nvPr/>
        </p:nvSpPr>
        <p:spPr>
          <a:xfrm>
            <a:off x="1475656" y="2545159"/>
            <a:ext cx="697627" cy="307777"/>
          </a:xfrm>
          <a:prstGeom prst="rect">
            <a:avLst/>
          </a:prstGeom>
          <a:solidFill>
            <a:schemeClr val="bg1">
              <a:lumMod val="95000"/>
            </a:schemeClr>
          </a:solidFill>
        </p:spPr>
        <p:txBody>
          <a:bodyPr wrap="none" rtlCol="0">
            <a:spAutoFit/>
          </a:bodyPr>
          <a:lstStyle/>
          <a:p>
            <a:r>
              <a:rPr lang="de-DE" sz="1400" dirty="0" smtClean="0"/>
              <a:t>L0, oL1</a:t>
            </a:r>
            <a:endParaRPr lang="de-DE" sz="1400" dirty="0"/>
          </a:p>
        </p:txBody>
      </p:sp>
      <p:sp>
        <p:nvSpPr>
          <p:cNvPr id="19" name="Gewitterblitz 18"/>
          <p:cNvSpPr/>
          <p:nvPr/>
        </p:nvSpPr>
        <p:spPr>
          <a:xfrm>
            <a:off x="1725588" y="2809503"/>
            <a:ext cx="216024" cy="288032"/>
          </a:xfrm>
          <a:prstGeom prst="lightningBol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p:cNvSpPr txBox="1"/>
          <p:nvPr/>
        </p:nvSpPr>
        <p:spPr>
          <a:xfrm>
            <a:off x="1043608" y="4129335"/>
            <a:ext cx="1473480" cy="307777"/>
          </a:xfrm>
          <a:prstGeom prst="rect">
            <a:avLst/>
          </a:prstGeom>
          <a:solidFill>
            <a:schemeClr val="bg1">
              <a:lumMod val="95000"/>
            </a:schemeClr>
          </a:solidFill>
        </p:spPr>
        <p:txBody>
          <a:bodyPr wrap="none" rtlCol="0">
            <a:spAutoFit/>
          </a:bodyPr>
          <a:lstStyle/>
          <a:p>
            <a:r>
              <a:rPr lang="de-DE" sz="1400" dirty="0" smtClean="0"/>
              <a:t>L0, oL1, piL1, piL2</a:t>
            </a:r>
            <a:endParaRPr lang="de-DE" sz="1400" dirty="0"/>
          </a:p>
        </p:txBody>
      </p:sp>
      <p:sp>
        <p:nvSpPr>
          <p:cNvPr id="40" name="Textfeld 39"/>
          <p:cNvSpPr txBox="1"/>
          <p:nvPr/>
        </p:nvSpPr>
        <p:spPr>
          <a:xfrm>
            <a:off x="3015536" y="1580480"/>
            <a:ext cx="351378" cy="307777"/>
          </a:xfrm>
          <a:prstGeom prst="rect">
            <a:avLst/>
          </a:prstGeom>
          <a:solidFill>
            <a:schemeClr val="bg1">
              <a:lumMod val="95000"/>
            </a:schemeClr>
          </a:solidFill>
        </p:spPr>
        <p:txBody>
          <a:bodyPr wrap="none" rtlCol="0">
            <a:spAutoFit/>
          </a:bodyPr>
          <a:lstStyle/>
          <a:p>
            <a:r>
              <a:rPr lang="de-DE" sz="1400" b="1" dirty="0" smtClean="0"/>
              <a:t>L0</a:t>
            </a:r>
            <a:endParaRPr lang="de-DE" sz="1400" b="1" dirty="0"/>
          </a:p>
        </p:txBody>
      </p:sp>
      <p:sp>
        <p:nvSpPr>
          <p:cNvPr id="42" name="Rechteck 41"/>
          <p:cNvSpPr/>
          <p:nvPr/>
        </p:nvSpPr>
        <p:spPr>
          <a:xfrm>
            <a:off x="395536" y="3501008"/>
            <a:ext cx="576064" cy="6480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t>PI </a:t>
            </a:r>
            <a:r>
              <a:rPr lang="de-DE" sz="1400" dirty="0" err="1" smtClean="0"/>
              <a:t>Arch</a:t>
            </a:r>
            <a:endParaRPr lang="de-DE" sz="1400" dirty="0"/>
          </a:p>
        </p:txBody>
      </p:sp>
      <p:cxnSp>
        <p:nvCxnSpPr>
          <p:cNvPr id="43" name="Gerade Verbindung 42"/>
          <p:cNvCxnSpPr>
            <a:stCxn id="22" idx="3"/>
          </p:cNvCxnSpPr>
          <p:nvPr/>
        </p:nvCxnSpPr>
        <p:spPr>
          <a:xfrm flipH="1">
            <a:off x="971600" y="3643215"/>
            <a:ext cx="1009921" cy="217833"/>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Freihandform 46"/>
          <p:cNvSpPr/>
          <p:nvPr/>
        </p:nvSpPr>
        <p:spPr>
          <a:xfrm rot="3281740">
            <a:off x="2376803" y="2042836"/>
            <a:ext cx="389727" cy="1180096"/>
          </a:xfrm>
          <a:custGeom>
            <a:avLst/>
            <a:gdLst>
              <a:gd name="connsiteX0" fmla="*/ 461962 w 547687"/>
              <a:gd name="connsiteY0" fmla="*/ 0 h 2886075"/>
              <a:gd name="connsiteX1" fmla="*/ 14287 w 547687"/>
              <a:gd name="connsiteY1" fmla="*/ 1581150 h 2886075"/>
              <a:gd name="connsiteX2" fmla="*/ 547687 w 547687"/>
              <a:gd name="connsiteY2" fmla="*/ 2886075 h 2886075"/>
            </a:gdLst>
            <a:ahLst/>
            <a:cxnLst>
              <a:cxn ang="0">
                <a:pos x="connsiteX0" y="connsiteY0"/>
              </a:cxn>
              <a:cxn ang="0">
                <a:pos x="connsiteX1" y="connsiteY1"/>
              </a:cxn>
              <a:cxn ang="0">
                <a:pos x="connsiteX2" y="connsiteY2"/>
              </a:cxn>
            </a:cxnLst>
            <a:rect l="l" t="t" r="r" b="b"/>
            <a:pathLst>
              <a:path w="547687" h="2886075">
                <a:moveTo>
                  <a:pt x="461962" y="0"/>
                </a:moveTo>
                <a:cubicBezTo>
                  <a:pt x="230981" y="550069"/>
                  <a:pt x="0" y="1100138"/>
                  <a:pt x="14287" y="1581150"/>
                </a:cubicBezTo>
                <a:cubicBezTo>
                  <a:pt x="28574" y="2062162"/>
                  <a:pt x="419100" y="2752725"/>
                  <a:pt x="547687" y="2886075"/>
                </a:cubicBezTo>
              </a:path>
            </a:pathLst>
          </a:custGeom>
          <a:ln>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8" name="Freihandform 47"/>
          <p:cNvSpPr/>
          <p:nvPr/>
        </p:nvSpPr>
        <p:spPr>
          <a:xfrm rot="3281740" flipH="1" flipV="1">
            <a:off x="2695705" y="2369742"/>
            <a:ext cx="347748" cy="1254016"/>
          </a:xfrm>
          <a:custGeom>
            <a:avLst/>
            <a:gdLst>
              <a:gd name="connsiteX0" fmla="*/ 461962 w 547687"/>
              <a:gd name="connsiteY0" fmla="*/ 0 h 2886075"/>
              <a:gd name="connsiteX1" fmla="*/ 14287 w 547687"/>
              <a:gd name="connsiteY1" fmla="*/ 1581150 h 2886075"/>
              <a:gd name="connsiteX2" fmla="*/ 547687 w 547687"/>
              <a:gd name="connsiteY2" fmla="*/ 2886075 h 2886075"/>
            </a:gdLst>
            <a:ahLst/>
            <a:cxnLst>
              <a:cxn ang="0">
                <a:pos x="connsiteX0" y="connsiteY0"/>
              </a:cxn>
              <a:cxn ang="0">
                <a:pos x="connsiteX1" y="connsiteY1"/>
              </a:cxn>
              <a:cxn ang="0">
                <a:pos x="connsiteX2" y="connsiteY2"/>
              </a:cxn>
            </a:cxnLst>
            <a:rect l="l" t="t" r="r" b="b"/>
            <a:pathLst>
              <a:path w="547687" h="2886075">
                <a:moveTo>
                  <a:pt x="461962" y="0"/>
                </a:moveTo>
                <a:cubicBezTo>
                  <a:pt x="230981" y="550069"/>
                  <a:pt x="0" y="1100138"/>
                  <a:pt x="14287" y="1581150"/>
                </a:cubicBezTo>
                <a:cubicBezTo>
                  <a:pt x="28574" y="2062162"/>
                  <a:pt x="419100" y="2752725"/>
                  <a:pt x="547687" y="2886075"/>
                </a:cubicBezTo>
              </a:path>
            </a:pathLst>
          </a:custGeom>
          <a:ln>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9" name="Rechteck 48"/>
          <p:cNvSpPr/>
          <p:nvPr/>
        </p:nvSpPr>
        <p:spPr>
          <a:xfrm>
            <a:off x="3021640" y="3501008"/>
            <a:ext cx="576064" cy="6480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t>TC</a:t>
            </a:r>
          </a:p>
          <a:p>
            <a:pPr algn="ctr"/>
            <a:r>
              <a:rPr lang="de-DE" sz="1400" dirty="0" err="1" smtClean="0"/>
              <a:t>Arch</a:t>
            </a:r>
            <a:endParaRPr lang="de-DE" sz="1400" dirty="0"/>
          </a:p>
        </p:txBody>
      </p:sp>
      <p:cxnSp>
        <p:nvCxnSpPr>
          <p:cNvPr id="50" name="Gerade Verbindung 49"/>
          <p:cNvCxnSpPr>
            <a:stCxn id="20" idx="4"/>
            <a:endCxn id="49" idx="0"/>
          </p:cNvCxnSpPr>
          <p:nvPr/>
        </p:nvCxnSpPr>
        <p:spPr>
          <a:xfrm flipH="1">
            <a:off x="3309672" y="2492896"/>
            <a:ext cx="2188" cy="1008112"/>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4" name="Rechteck 53"/>
          <p:cNvSpPr/>
          <p:nvPr/>
        </p:nvSpPr>
        <p:spPr>
          <a:xfrm>
            <a:off x="5508104" y="1556792"/>
            <a:ext cx="864096" cy="864096"/>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d</a:t>
            </a:r>
            <a:r>
              <a:rPr lang="de-DE" sz="1600" dirty="0" err="1" smtClean="0"/>
              <a:t>oi</a:t>
            </a:r>
            <a:endParaRPr lang="de-DE" sz="1600" dirty="0" smtClean="0"/>
          </a:p>
          <a:p>
            <a:pPr algn="ctr"/>
            <a:r>
              <a:rPr lang="de-DE" sz="1600" dirty="0" err="1" smtClean="0"/>
              <a:t>system</a:t>
            </a:r>
            <a:endParaRPr lang="de-DE" sz="1600" dirty="0"/>
          </a:p>
        </p:txBody>
      </p:sp>
      <p:cxnSp>
        <p:nvCxnSpPr>
          <p:cNvPr id="88" name="Gerade Verbindung 87"/>
          <p:cNvCxnSpPr>
            <a:stCxn id="24" idx="3"/>
            <a:endCxn id="96" idx="2"/>
          </p:cNvCxnSpPr>
          <p:nvPr/>
        </p:nvCxnSpPr>
        <p:spPr>
          <a:xfrm>
            <a:off x="3779912" y="2298974"/>
            <a:ext cx="1872208" cy="475754"/>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feld 90"/>
          <p:cNvSpPr txBox="1"/>
          <p:nvPr/>
        </p:nvSpPr>
        <p:spPr>
          <a:xfrm>
            <a:off x="4039355" y="2257127"/>
            <a:ext cx="604653" cy="307777"/>
          </a:xfrm>
          <a:prstGeom prst="rect">
            <a:avLst/>
          </a:prstGeom>
          <a:solidFill>
            <a:schemeClr val="bg1">
              <a:lumMod val="95000"/>
            </a:schemeClr>
          </a:solidFill>
        </p:spPr>
        <p:txBody>
          <a:bodyPr wrap="none" rtlCol="0">
            <a:spAutoFit/>
          </a:bodyPr>
          <a:lstStyle/>
          <a:p>
            <a:r>
              <a:rPr lang="de-DE" sz="1400" b="1" dirty="0" smtClean="0"/>
              <a:t>L1, L2</a:t>
            </a:r>
            <a:endParaRPr lang="de-DE" sz="1400" b="1" dirty="0"/>
          </a:p>
        </p:txBody>
      </p:sp>
      <p:sp>
        <p:nvSpPr>
          <p:cNvPr id="96" name="Ellipse 95"/>
          <p:cNvSpPr/>
          <p:nvPr/>
        </p:nvSpPr>
        <p:spPr>
          <a:xfrm>
            <a:off x="5652120" y="252270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p:cNvSpPr/>
          <p:nvPr/>
        </p:nvSpPr>
        <p:spPr>
          <a:xfrm>
            <a:off x="6300192" y="3068960"/>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Explosion 1 97"/>
          <p:cNvSpPr/>
          <p:nvPr/>
        </p:nvSpPr>
        <p:spPr>
          <a:xfrm>
            <a:off x="6660232" y="3054892"/>
            <a:ext cx="432048" cy="504056"/>
          </a:xfrm>
          <a:prstGeom prst="irregularSeal1">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p:cNvSpPr/>
          <p:nvPr/>
        </p:nvSpPr>
        <p:spPr>
          <a:xfrm>
            <a:off x="7742020" y="1412776"/>
            <a:ext cx="432048" cy="3240360"/>
          </a:xfrm>
          <a:prstGeom prst="rect">
            <a:avLst/>
          </a:prstGeom>
          <a:solidFill>
            <a:schemeClr val="bg1">
              <a:lumMod val="6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p:cNvSpPr/>
          <p:nvPr/>
        </p:nvSpPr>
        <p:spPr>
          <a:xfrm>
            <a:off x="5618212" y="3501008"/>
            <a:ext cx="576064" cy="6480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t>CP</a:t>
            </a:r>
          </a:p>
          <a:p>
            <a:pPr algn="ctr"/>
            <a:r>
              <a:rPr lang="de-DE" sz="1400" dirty="0" err="1" smtClean="0"/>
              <a:t>Arch</a:t>
            </a:r>
            <a:endParaRPr lang="de-DE" sz="1400" dirty="0"/>
          </a:p>
        </p:txBody>
      </p:sp>
      <p:cxnSp>
        <p:nvCxnSpPr>
          <p:cNvPr id="102" name="Gerade Verbindung 101"/>
          <p:cNvCxnSpPr>
            <a:stCxn id="96" idx="4"/>
            <a:endCxn id="101" idx="0"/>
          </p:cNvCxnSpPr>
          <p:nvPr/>
        </p:nvCxnSpPr>
        <p:spPr>
          <a:xfrm>
            <a:off x="5904148" y="3026756"/>
            <a:ext cx="2096" cy="474252"/>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a:stCxn id="96" idx="5"/>
            <a:endCxn id="99" idx="1"/>
          </p:cNvCxnSpPr>
          <p:nvPr/>
        </p:nvCxnSpPr>
        <p:spPr>
          <a:xfrm>
            <a:off x="6082359" y="2952939"/>
            <a:ext cx="291650" cy="189838"/>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1" name="Textfeld 110"/>
          <p:cNvSpPr txBox="1"/>
          <p:nvPr/>
        </p:nvSpPr>
        <p:spPr>
          <a:xfrm>
            <a:off x="7092280" y="3140968"/>
            <a:ext cx="351378" cy="307777"/>
          </a:xfrm>
          <a:prstGeom prst="rect">
            <a:avLst/>
          </a:prstGeom>
          <a:solidFill>
            <a:schemeClr val="bg1">
              <a:lumMod val="95000"/>
            </a:schemeClr>
          </a:solidFill>
        </p:spPr>
        <p:txBody>
          <a:bodyPr wrap="none" rtlCol="0">
            <a:spAutoFit/>
          </a:bodyPr>
          <a:lstStyle/>
          <a:p>
            <a:r>
              <a:rPr lang="de-DE" sz="1400" b="1" dirty="0" smtClean="0"/>
              <a:t>L3</a:t>
            </a:r>
            <a:endParaRPr lang="de-DE" sz="1400" b="1" dirty="0"/>
          </a:p>
        </p:txBody>
      </p:sp>
      <p:grpSp>
        <p:nvGrpSpPr>
          <p:cNvPr id="3" name="Gruppieren 132"/>
          <p:cNvGrpSpPr/>
          <p:nvPr/>
        </p:nvGrpSpPr>
        <p:grpSpPr>
          <a:xfrm>
            <a:off x="6372200" y="1988840"/>
            <a:ext cx="1341684" cy="1445837"/>
            <a:chOff x="6372200" y="1988840"/>
            <a:chExt cx="1341684" cy="1445837"/>
          </a:xfrm>
        </p:grpSpPr>
        <p:sp>
          <p:nvSpPr>
            <p:cNvPr id="112" name="Textfeld 111"/>
            <p:cNvSpPr txBox="1"/>
            <p:nvPr/>
          </p:nvSpPr>
          <p:spPr>
            <a:xfrm>
              <a:off x="7291974" y="3126900"/>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cxnSp>
          <p:nvCxnSpPr>
            <p:cNvPr id="113" name="Gerade Verbindung 112"/>
            <p:cNvCxnSpPr>
              <a:endCxn id="54" idx="3"/>
            </p:cNvCxnSpPr>
            <p:nvPr/>
          </p:nvCxnSpPr>
          <p:spPr>
            <a:xfrm flipH="1">
              <a:off x="6372200" y="1988840"/>
              <a:ext cx="11521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p:nvPr/>
          </p:nvCxnSpPr>
          <p:spPr>
            <a:xfrm>
              <a:off x="7524328" y="1988840"/>
              <a:ext cx="0" cy="10801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27" name="Gerade Verbindung 126"/>
          <p:cNvCxnSpPr>
            <a:stCxn id="143" idx="3"/>
            <a:endCxn id="149" idx="1"/>
          </p:cNvCxnSpPr>
          <p:nvPr/>
        </p:nvCxnSpPr>
        <p:spPr>
          <a:xfrm>
            <a:off x="5148064" y="5553236"/>
            <a:ext cx="720080" cy="25622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2" name="Gerade Verbindung 131"/>
          <p:cNvCxnSpPr>
            <a:endCxn id="131" idx="4"/>
          </p:cNvCxnSpPr>
          <p:nvPr/>
        </p:nvCxnSpPr>
        <p:spPr>
          <a:xfrm flipV="1">
            <a:off x="7020272" y="4321232"/>
            <a:ext cx="6200" cy="108012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6" name="Gerade Verbindung 135"/>
          <p:cNvCxnSpPr>
            <a:stCxn id="99" idx="5"/>
            <a:endCxn id="131" idx="0"/>
          </p:cNvCxnSpPr>
          <p:nvPr/>
        </p:nvCxnSpPr>
        <p:spPr>
          <a:xfrm>
            <a:off x="6730431" y="3499199"/>
            <a:ext cx="296041" cy="317977"/>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0" name="Gerade Verbindung 139"/>
          <p:cNvCxnSpPr>
            <a:stCxn id="131" idx="6"/>
          </p:cNvCxnSpPr>
          <p:nvPr/>
        </p:nvCxnSpPr>
        <p:spPr>
          <a:xfrm>
            <a:off x="7278500" y="4069204"/>
            <a:ext cx="1253940" cy="7868"/>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3" name="Rechteck 142"/>
          <p:cNvSpPr/>
          <p:nvPr/>
        </p:nvSpPr>
        <p:spPr>
          <a:xfrm>
            <a:off x="2771800" y="5157192"/>
            <a:ext cx="2376264" cy="79208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Textfeld 143"/>
          <p:cNvSpPr txBox="1"/>
          <p:nvPr/>
        </p:nvSpPr>
        <p:spPr>
          <a:xfrm>
            <a:off x="2843808" y="5157192"/>
            <a:ext cx="2208040" cy="646331"/>
          </a:xfrm>
          <a:prstGeom prst="rect">
            <a:avLst/>
          </a:prstGeom>
          <a:noFill/>
        </p:spPr>
        <p:txBody>
          <a:bodyPr wrap="none" rtlCol="0">
            <a:spAutoFit/>
          </a:bodyPr>
          <a:lstStyle/>
          <a:p>
            <a:pPr algn="ctr"/>
            <a:r>
              <a:rPr lang="de-DE" dirty="0" smtClean="0"/>
              <a:t>Special </a:t>
            </a:r>
            <a:r>
              <a:rPr lang="de-DE" dirty="0" err="1" smtClean="0"/>
              <a:t>external</a:t>
            </a:r>
            <a:r>
              <a:rPr lang="de-DE" dirty="0" smtClean="0"/>
              <a:t> </a:t>
            </a:r>
            <a:r>
              <a:rPr lang="de-DE" dirty="0" err="1" smtClean="0"/>
              <a:t>users</a:t>
            </a:r>
            <a:endParaRPr lang="de-DE" dirty="0" smtClean="0"/>
          </a:p>
          <a:p>
            <a:pPr algn="ctr"/>
            <a:r>
              <a:rPr lang="de-DE" dirty="0" smtClean="0"/>
              <a:t>e.g. </a:t>
            </a:r>
            <a:r>
              <a:rPr lang="de-DE" dirty="0" err="1" smtClean="0"/>
              <a:t>fluxnet</a:t>
            </a:r>
            <a:endParaRPr lang="de-DE" dirty="0"/>
          </a:p>
        </p:txBody>
      </p:sp>
      <p:cxnSp>
        <p:nvCxnSpPr>
          <p:cNvPr id="146" name="Gerade Verbindung 145"/>
          <p:cNvCxnSpPr>
            <a:stCxn id="91" idx="2"/>
          </p:cNvCxnSpPr>
          <p:nvPr/>
        </p:nvCxnSpPr>
        <p:spPr>
          <a:xfrm>
            <a:off x="4341682" y="2564904"/>
            <a:ext cx="14294" cy="2592288"/>
          </a:xfrm>
          <a:prstGeom prst="line">
            <a:avLst/>
          </a:prstGeom>
          <a:ln w="12700">
            <a:solidFill>
              <a:schemeClr val="accent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7" name="Textfeld 146"/>
          <p:cNvSpPr txBox="1"/>
          <p:nvPr/>
        </p:nvSpPr>
        <p:spPr>
          <a:xfrm>
            <a:off x="3995936" y="4201343"/>
            <a:ext cx="604653" cy="307777"/>
          </a:xfrm>
          <a:prstGeom prst="rect">
            <a:avLst/>
          </a:prstGeom>
          <a:solidFill>
            <a:schemeClr val="bg1">
              <a:lumMod val="95000"/>
            </a:schemeClr>
          </a:solidFill>
        </p:spPr>
        <p:txBody>
          <a:bodyPr wrap="none" rtlCol="0">
            <a:spAutoFit/>
          </a:bodyPr>
          <a:lstStyle/>
          <a:p>
            <a:r>
              <a:rPr lang="de-DE" sz="1400" b="1" dirty="0" smtClean="0"/>
              <a:t>L1, L2</a:t>
            </a:r>
            <a:endParaRPr lang="de-DE" sz="1400" b="1" dirty="0"/>
          </a:p>
        </p:txBody>
      </p:sp>
      <p:sp>
        <p:nvSpPr>
          <p:cNvPr id="149" name="Rechteck 148"/>
          <p:cNvSpPr/>
          <p:nvPr/>
        </p:nvSpPr>
        <p:spPr>
          <a:xfrm>
            <a:off x="5868144" y="5309592"/>
            <a:ext cx="2376264" cy="99972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0" name="Textfeld 149"/>
          <p:cNvSpPr txBox="1"/>
          <p:nvPr/>
        </p:nvSpPr>
        <p:spPr>
          <a:xfrm>
            <a:off x="5841698" y="5309592"/>
            <a:ext cx="2404954" cy="369332"/>
          </a:xfrm>
          <a:prstGeom prst="rect">
            <a:avLst/>
          </a:prstGeom>
          <a:noFill/>
        </p:spPr>
        <p:txBody>
          <a:bodyPr wrap="none" rtlCol="0">
            <a:spAutoFit/>
          </a:bodyPr>
          <a:lstStyle/>
          <a:p>
            <a:pPr algn="ctr"/>
            <a:r>
              <a:rPr lang="de-DE" dirty="0" smtClean="0"/>
              <a:t>„</a:t>
            </a:r>
            <a:r>
              <a:rPr lang="de-DE" dirty="0" err="1" smtClean="0"/>
              <a:t>External</a:t>
            </a:r>
            <a:r>
              <a:rPr lang="de-DE" dirty="0" smtClean="0"/>
              <a:t>“ L3 </a:t>
            </a:r>
            <a:r>
              <a:rPr lang="de-DE" dirty="0" err="1" smtClean="0"/>
              <a:t>producers</a:t>
            </a:r>
            <a:endParaRPr lang="de-DE" dirty="0" smtClean="0"/>
          </a:p>
        </p:txBody>
      </p:sp>
      <p:sp>
        <p:nvSpPr>
          <p:cNvPr id="152" name="Ellipse 151"/>
          <p:cNvSpPr/>
          <p:nvPr/>
        </p:nvSpPr>
        <p:spPr>
          <a:xfrm>
            <a:off x="6516216" y="5733256"/>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Explosion 1 150"/>
          <p:cNvSpPr/>
          <p:nvPr/>
        </p:nvSpPr>
        <p:spPr>
          <a:xfrm>
            <a:off x="6812632" y="5733256"/>
            <a:ext cx="432048" cy="504056"/>
          </a:xfrm>
          <a:prstGeom prst="irregularSeal1">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Textfeld 152"/>
          <p:cNvSpPr txBox="1"/>
          <p:nvPr/>
        </p:nvSpPr>
        <p:spPr>
          <a:xfrm>
            <a:off x="7150220" y="4129335"/>
            <a:ext cx="396262" cy="307777"/>
          </a:xfrm>
          <a:prstGeom prst="rect">
            <a:avLst/>
          </a:prstGeom>
          <a:solidFill>
            <a:schemeClr val="bg1">
              <a:lumMod val="95000"/>
            </a:schemeClr>
          </a:solidFill>
        </p:spPr>
        <p:txBody>
          <a:bodyPr wrap="none" rtlCol="0">
            <a:spAutoFit/>
          </a:bodyPr>
          <a:lstStyle/>
          <a:p>
            <a:r>
              <a:rPr lang="de-DE" sz="1400" b="1" dirty="0" smtClean="0"/>
              <a:t>iL3</a:t>
            </a:r>
            <a:endParaRPr lang="de-DE" sz="1400" b="1" dirty="0"/>
          </a:p>
        </p:txBody>
      </p:sp>
      <p:sp>
        <p:nvSpPr>
          <p:cNvPr id="131" name="Ellipse 130"/>
          <p:cNvSpPr/>
          <p:nvPr/>
        </p:nvSpPr>
        <p:spPr>
          <a:xfrm>
            <a:off x="6774444" y="3817176"/>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Textfeld 158"/>
          <p:cNvSpPr txBox="1"/>
          <p:nvPr/>
        </p:nvSpPr>
        <p:spPr>
          <a:xfrm>
            <a:off x="6516216" y="2493935"/>
            <a:ext cx="604653" cy="307777"/>
          </a:xfrm>
          <a:prstGeom prst="rect">
            <a:avLst/>
          </a:prstGeom>
          <a:solidFill>
            <a:schemeClr val="bg1">
              <a:lumMod val="95000"/>
            </a:schemeClr>
          </a:solidFill>
        </p:spPr>
        <p:txBody>
          <a:bodyPr wrap="none" rtlCol="0">
            <a:spAutoFit/>
          </a:bodyPr>
          <a:lstStyle/>
          <a:p>
            <a:r>
              <a:rPr lang="de-DE" sz="1400" b="1" dirty="0" smtClean="0"/>
              <a:t>L1, L2</a:t>
            </a:r>
            <a:endParaRPr lang="de-DE" sz="1400" b="1" dirty="0"/>
          </a:p>
        </p:txBody>
      </p:sp>
      <p:grpSp>
        <p:nvGrpSpPr>
          <p:cNvPr id="6" name="Gruppieren 129"/>
          <p:cNvGrpSpPr/>
          <p:nvPr/>
        </p:nvGrpSpPr>
        <p:grpSpPr>
          <a:xfrm>
            <a:off x="4438575" y="2257127"/>
            <a:ext cx="2942190" cy="2251993"/>
            <a:chOff x="4438575" y="2257127"/>
            <a:chExt cx="2942190" cy="2251993"/>
          </a:xfrm>
        </p:grpSpPr>
        <p:sp>
          <p:nvSpPr>
            <p:cNvPr id="93" name="Textfeld 92"/>
            <p:cNvSpPr txBox="1"/>
            <p:nvPr/>
          </p:nvSpPr>
          <p:spPr>
            <a:xfrm>
              <a:off x="4481994" y="2257127"/>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48" name="Textfeld 147"/>
            <p:cNvSpPr txBox="1"/>
            <p:nvPr/>
          </p:nvSpPr>
          <p:spPr>
            <a:xfrm>
              <a:off x="4438575" y="4201343"/>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60" name="Textfeld 159"/>
            <p:cNvSpPr txBox="1"/>
            <p:nvPr/>
          </p:nvSpPr>
          <p:spPr>
            <a:xfrm>
              <a:off x="6958855" y="2493935"/>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cxnSp>
        <p:nvCxnSpPr>
          <p:cNvPr id="122" name="Gerade Verbindung 121"/>
          <p:cNvCxnSpPr>
            <a:stCxn id="96" idx="6"/>
          </p:cNvCxnSpPr>
          <p:nvPr/>
        </p:nvCxnSpPr>
        <p:spPr>
          <a:xfrm>
            <a:off x="6156176" y="2774728"/>
            <a:ext cx="2411760" cy="620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6" name="Gerade Verbindung 165"/>
          <p:cNvCxnSpPr/>
          <p:nvPr/>
        </p:nvCxnSpPr>
        <p:spPr>
          <a:xfrm>
            <a:off x="8676456" y="2780928"/>
            <a:ext cx="0" cy="3024336"/>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Gerade Verbindung 166"/>
          <p:cNvCxnSpPr>
            <a:endCxn id="149" idx="3"/>
          </p:cNvCxnSpPr>
          <p:nvPr/>
        </p:nvCxnSpPr>
        <p:spPr>
          <a:xfrm flipH="1">
            <a:off x="8244408" y="5805264"/>
            <a:ext cx="432048" cy="4192"/>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 name="Textfeld 118"/>
          <p:cNvSpPr txBox="1"/>
          <p:nvPr/>
        </p:nvSpPr>
        <p:spPr>
          <a:xfrm rot="5400000">
            <a:off x="7190381" y="2912919"/>
            <a:ext cx="1525546" cy="369332"/>
          </a:xfrm>
          <a:prstGeom prst="rect">
            <a:avLst/>
          </a:prstGeom>
          <a:noFill/>
        </p:spPr>
        <p:txBody>
          <a:bodyPr wrap="none" rtlCol="0">
            <a:spAutoFit/>
          </a:bodyPr>
          <a:lstStyle/>
          <a:p>
            <a:r>
              <a:rPr lang="de-DE" b="1" dirty="0" smtClean="0">
                <a:solidFill>
                  <a:schemeClr val="bg1"/>
                </a:solidFill>
              </a:rPr>
              <a:t>Web </a:t>
            </a:r>
            <a:r>
              <a:rPr lang="de-DE" b="1" dirty="0" err="1" smtClean="0">
                <a:solidFill>
                  <a:schemeClr val="bg1"/>
                </a:solidFill>
              </a:rPr>
              <a:t>interface</a:t>
            </a:r>
            <a:endParaRPr lang="de-DE" b="1" dirty="0">
              <a:solidFill>
                <a:schemeClr val="bg1"/>
              </a:solidFill>
            </a:endParaRPr>
          </a:p>
        </p:txBody>
      </p:sp>
      <p:grpSp>
        <p:nvGrpSpPr>
          <p:cNvPr id="10" name="Gruppieren 133"/>
          <p:cNvGrpSpPr/>
          <p:nvPr/>
        </p:nvGrpSpPr>
        <p:grpSpPr>
          <a:xfrm>
            <a:off x="5220072" y="4133344"/>
            <a:ext cx="3518254" cy="1856465"/>
            <a:chOff x="5220072" y="4133344"/>
            <a:chExt cx="3518254" cy="1856465"/>
          </a:xfrm>
        </p:grpSpPr>
        <p:sp>
          <p:nvSpPr>
            <p:cNvPr id="154" name="Textfeld 153"/>
            <p:cNvSpPr txBox="1"/>
            <p:nvPr/>
          </p:nvSpPr>
          <p:spPr>
            <a:xfrm>
              <a:off x="7380312" y="4133344"/>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75" name="Textfeld 174"/>
            <p:cNvSpPr txBox="1"/>
            <p:nvPr/>
          </p:nvSpPr>
          <p:spPr>
            <a:xfrm>
              <a:off x="8316416" y="5529632"/>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76" name="Textfeld 175"/>
            <p:cNvSpPr txBox="1"/>
            <p:nvPr/>
          </p:nvSpPr>
          <p:spPr>
            <a:xfrm>
              <a:off x="5220072" y="5682032"/>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77" name="Textfeld 176"/>
            <p:cNvSpPr txBox="1"/>
            <p:nvPr/>
          </p:nvSpPr>
          <p:spPr>
            <a:xfrm>
              <a:off x="7020272" y="4797152"/>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cxnSp>
        <p:nvCxnSpPr>
          <p:cNvPr id="180" name="Gerade Verbindung 179"/>
          <p:cNvCxnSpPr>
            <a:stCxn id="143" idx="1"/>
          </p:cNvCxnSpPr>
          <p:nvPr/>
        </p:nvCxnSpPr>
        <p:spPr>
          <a:xfrm flipH="1">
            <a:off x="2051720" y="5553236"/>
            <a:ext cx="720080" cy="396044"/>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1" name="Gruppieren 134"/>
          <p:cNvGrpSpPr/>
          <p:nvPr/>
        </p:nvGrpSpPr>
        <p:grpSpPr>
          <a:xfrm>
            <a:off x="1619672" y="3818844"/>
            <a:ext cx="7522566" cy="2562484"/>
            <a:chOff x="1619672" y="3818844"/>
            <a:chExt cx="7522566" cy="2562484"/>
          </a:xfrm>
        </p:grpSpPr>
        <p:sp>
          <p:nvSpPr>
            <p:cNvPr id="179" name="Rechteck 178"/>
            <p:cNvSpPr/>
            <p:nvPr/>
          </p:nvSpPr>
          <p:spPr>
            <a:xfrm>
              <a:off x="1691680" y="5805264"/>
              <a:ext cx="323528" cy="576064"/>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Textfeld 182"/>
            <p:cNvSpPr txBox="1"/>
            <p:nvPr/>
          </p:nvSpPr>
          <p:spPr>
            <a:xfrm>
              <a:off x="1619672" y="6073551"/>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78" name="Rechteck 177"/>
            <p:cNvSpPr/>
            <p:nvPr/>
          </p:nvSpPr>
          <p:spPr>
            <a:xfrm>
              <a:off x="8764200" y="3818844"/>
              <a:ext cx="323528" cy="576064"/>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Textfeld 183"/>
            <p:cNvSpPr txBox="1"/>
            <p:nvPr/>
          </p:nvSpPr>
          <p:spPr>
            <a:xfrm>
              <a:off x="8720328" y="4077072"/>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grpSp>
        <p:nvGrpSpPr>
          <p:cNvPr id="14" name="Gruppieren 123"/>
          <p:cNvGrpSpPr/>
          <p:nvPr/>
        </p:nvGrpSpPr>
        <p:grpSpPr>
          <a:xfrm>
            <a:off x="1617863" y="404664"/>
            <a:ext cx="2334654" cy="1657993"/>
            <a:chOff x="1617863" y="404664"/>
            <a:chExt cx="2334654" cy="1657993"/>
          </a:xfrm>
        </p:grpSpPr>
        <p:sp>
          <p:nvSpPr>
            <p:cNvPr id="18" name="Wolkenförmige Legende 17"/>
            <p:cNvSpPr/>
            <p:nvPr/>
          </p:nvSpPr>
          <p:spPr>
            <a:xfrm>
              <a:off x="2627784" y="404664"/>
              <a:ext cx="1152128" cy="720080"/>
            </a:xfrm>
            <a:prstGeom prst="cloudCallou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smtClean="0"/>
                <a:t>Cloud</a:t>
              </a:r>
              <a:endParaRPr lang="de-DE" dirty="0"/>
            </a:p>
          </p:txBody>
        </p:sp>
        <p:cxnSp>
          <p:nvCxnSpPr>
            <p:cNvPr id="28" name="Gerade Verbindung 27"/>
            <p:cNvCxnSpPr>
              <a:stCxn id="4" idx="7"/>
            </p:cNvCxnSpPr>
            <p:nvPr/>
          </p:nvCxnSpPr>
          <p:spPr>
            <a:xfrm flipV="1">
              <a:off x="1617863" y="1052736"/>
              <a:ext cx="1153937" cy="1009921"/>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 Verbindung 29"/>
            <p:cNvCxnSpPr>
              <a:stCxn id="20" idx="0"/>
              <a:endCxn id="18" idx="1"/>
            </p:cNvCxnSpPr>
            <p:nvPr/>
          </p:nvCxnSpPr>
          <p:spPr>
            <a:xfrm flipH="1" flipV="1">
              <a:off x="3203848" y="1123977"/>
              <a:ext cx="108012" cy="864863"/>
            </a:xfrm>
            <a:prstGeom prst="line">
              <a:avLst/>
            </a:prstGeom>
            <a:ln w="12700">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1772350" y="1628800"/>
              <a:ext cx="351378" cy="307777"/>
            </a:xfrm>
            <a:prstGeom prst="rect">
              <a:avLst/>
            </a:prstGeom>
            <a:solidFill>
              <a:schemeClr val="bg1">
                <a:lumMod val="95000"/>
              </a:schemeClr>
            </a:solidFill>
          </p:spPr>
          <p:txBody>
            <a:bodyPr wrap="none" rtlCol="0">
              <a:spAutoFit/>
            </a:bodyPr>
            <a:lstStyle/>
            <a:p>
              <a:r>
                <a:rPr lang="de-DE" sz="1400" b="1" dirty="0" smtClean="0"/>
                <a:t>L0</a:t>
              </a:r>
              <a:endParaRPr lang="de-DE" sz="1400" b="1" dirty="0"/>
            </a:p>
          </p:txBody>
        </p:sp>
        <p:sp>
          <p:nvSpPr>
            <p:cNvPr id="17" name="Gewitterblitz 16"/>
            <p:cNvSpPr/>
            <p:nvPr/>
          </p:nvSpPr>
          <p:spPr>
            <a:xfrm flipV="1">
              <a:off x="2183103" y="1342025"/>
              <a:ext cx="216024" cy="288032"/>
            </a:xfrm>
            <a:prstGeom prst="lightningBol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9" name="Gerade Verbindung 78"/>
            <p:cNvCxnSpPr>
              <a:stCxn id="24" idx="0"/>
              <a:endCxn id="18" idx="2"/>
            </p:cNvCxnSpPr>
            <p:nvPr/>
          </p:nvCxnSpPr>
          <p:spPr>
            <a:xfrm flipV="1">
              <a:off x="3638336" y="764704"/>
              <a:ext cx="140616" cy="1224136"/>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3347864" y="1434936"/>
              <a:ext cx="604653" cy="307777"/>
            </a:xfrm>
            <a:prstGeom prst="rect">
              <a:avLst/>
            </a:prstGeom>
            <a:solidFill>
              <a:schemeClr val="bg1">
                <a:lumMod val="95000"/>
              </a:schemeClr>
            </a:solidFill>
          </p:spPr>
          <p:txBody>
            <a:bodyPr wrap="none" rtlCol="0">
              <a:spAutoFit/>
            </a:bodyPr>
            <a:lstStyle/>
            <a:p>
              <a:r>
                <a:rPr lang="de-DE" sz="1400" b="1" dirty="0" smtClean="0"/>
                <a:t>L1, L2</a:t>
              </a:r>
              <a:endParaRPr lang="de-DE" sz="1400" b="1" dirty="0"/>
            </a:p>
          </p:txBody>
        </p:sp>
        <p:sp>
          <p:nvSpPr>
            <p:cNvPr id="209" name="Textfeld 208"/>
            <p:cNvSpPr txBox="1"/>
            <p:nvPr/>
          </p:nvSpPr>
          <p:spPr>
            <a:xfrm>
              <a:off x="2748344" y="797072"/>
              <a:ext cx="828560" cy="276999"/>
            </a:xfrm>
            <a:prstGeom prst="rect">
              <a:avLst/>
            </a:prstGeom>
            <a:noFill/>
          </p:spPr>
          <p:txBody>
            <a:bodyPr wrap="none" rtlCol="0">
              <a:spAutoFit/>
            </a:bodyPr>
            <a:lstStyle/>
            <a:p>
              <a:r>
                <a:rPr lang="de-DE" sz="1200" dirty="0" smtClean="0">
                  <a:solidFill>
                    <a:schemeClr val="bg1"/>
                  </a:solidFill>
                </a:rPr>
                <a:t>L0 Archive</a:t>
              </a:r>
              <a:endParaRPr lang="de-DE" sz="1200" dirty="0">
                <a:solidFill>
                  <a:schemeClr val="bg1"/>
                </a:solidFill>
              </a:endParaRPr>
            </a:p>
          </p:txBody>
        </p:sp>
      </p:grpSp>
      <p:grpSp>
        <p:nvGrpSpPr>
          <p:cNvPr id="15" name="Gruppieren 124"/>
          <p:cNvGrpSpPr/>
          <p:nvPr/>
        </p:nvGrpSpPr>
        <p:grpSpPr>
          <a:xfrm>
            <a:off x="2248694" y="2419079"/>
            <a:ext cx="884955" cy="842554"/>
            <a:chOff x="2248694" y="2419079"/>
            <a:chExt cx="884955" cy="842554"/>
          </a:xfrm>
        </p:grpSpPr>
        <p:cxnSp>
          <p:nvCxnSpPr>
            <p:cNvPr id="97" name="Gerade Verbindung 96"/>
            <p:cNvCxnSpPr>
              <a:stCxn id="48" idx="0"/>
              <a:endCxn id="20" idx="3"/>
            </p:cNvCxnSpPr>
            <p:nvPr/>
          </p:nvCxnSpPr>
          <p:spPr>
            <a:xfrm flipV="1">
              <a:off x="2288853" y="2419079"/>
              <a:ext cx="844796" cy="842554"/>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6" name="Textfeld 105"/>
            <p:cNvSpPr txBox="1"/>
            <p:nvPr/>
          </p:nvSpPr>
          <p:spPr>
            <a:xfrm>
              <a:off x="2248694" y="2814836"/>
              <a:ext cx="351378" cy="307777"/>
            </a:xfrm>
            <a:prstGeom prst="rect">
              <a:avLst/>
            </a:prstGeom>
            <a:noFill/>
          </p:spPr>
          <p:txBody>
            <a:bodyPr wrap="none" rtlCol="0">
              <a:spAutoFit/>
            </a:bodyPr>
            <a:lstStyle/>
            <a:p>
              <a:r>
                <a:rPr lang="de-DE" sz="1400" b="1" dirty="0" smtClean="0"/>
                <a:t>L0</a:t>
              </a:r>
              <a:endParaRPr lang="de-DE" sz="1400" b="1" dirty="0"/>
            </a:p>
          </p:txBody>
        </p:sp>
      </p:grpSp>
      <p:sp>
        <p:nvSpPr>
          <p:cNvPr id="120" name="Textfeld 119"/>
          <p:cNvSpPr txBox="1"/>
          <p:nvPr/>
        </p:nvSpPr>
        <p:spPr>
          <a:xfrm>
            <a:off x="179512" y="4283804"/>
            <a:ext cx="369012" cy="369332"/>
          </a:xfrm>
          <a:prstGeom prst="rect">
            <a:avLst/>
          </a:prstGeom>
          <a:noFill/>
        </p:spPr>
        <p:txBody>
          <a:bodyPr wrap="none" rtlCol="0">
            <a:spAutoFit/>
          </a:bodyPr>
          <a:lstStyle/>
          <a:p>
            <a:r>
              <a:rPr lang="de-DE" b="1" dirty="0" smtClean="0"/>
              <a:t>PI</a:t>
            </a:r>
            <a:endParaRPr lang="de-DE" b="1" dirty="0"/>
          </a:p>
        </p:txBody>
      </p:sp>
      <p:sp>
        <p:nvSpPr>
          <p:cNvPr id="121" name="Textfeld 120"/>
          <p:cNvSpPr txBox="1"/>
          <p:nvPr/>
        </p:nvSpPr>
        <p:spPr>
          <a:xfrm>
            <a:off x="2762828" y="4293096"/>
            <a:ext cx="527452" cy="369332"/>
          </a:xfrm>
          <a:prstGeom prst="rect">
            <a:avLst/>
          </a:prstGeom>
          <a:noFill/>
        </p:spPr>
        <p:txBody>
          <a:bodyPr wrap="none" rtlCol="0">
            <a:spAutoFit/>
          </a:bodyPr>
          <a:lstStyle/>
          <a:p>
            <a:r>
              <a:rPr lang="de-DE" b="1" dirty="0" smtClean="0"/>
              <a:t>ETC</a:t>
            </a:r>
            <a:endParaRPr lang="de-DE" b="1" dirty="0"/>
          </a:p>
        </p:txBody>
      </p:sp>
      <p:sp>
        <p:nvSpPr>
          <p:cNvPr id="123" name="Textfeld 122"/>
          <p:cNvSpPr txBox="1"/>
          <p:nvPr/>
        </p:nvSpPr>
        <p:spPr>
          <a:xfrm>
            <a:off x="5364088" y="4283804"/>
            <a:ext cx="1497974" cy="369332"/>
          </a:xfrm>
          <a:prstGeom prst="rect">
            <a:avLst/>
          </a:prstGeom>
          <a:noFill/>
        </p:spPr>
        <p:txBody>
          <a:bodyPr wrap="none" rtlCol="0">
            <a:spAutoFit/>
          </a:bodyPr>
          <a:lstStyle/>
          <a:p>
            <a:r>
              <a:rPr lang="de-DE" b="1" dirty="0" err="1" smtClean="0"/>
              <a:t>Carbon</a:t>
            </a:r>
            <a:r>
              <a:rPr lang="de-DE" b="1" dirty="0" smtClean="0"/>
              <a:t> Portal</a:t>
            </a:r>
            <a:endParaRPr lang="de-DE" b="1" dirty="0"/>
          </a:p>
        </p:txBody>
      </p:sp>
      <p:grpSp>
        <p:nvGrpSpPr>
          <p:cNvPr id="16" name="Gruppieren 128"/>
          <p:cNvGrpSpPr/>
          <p:nvPr/>
        </p:nvGrpSpPr>
        <p:grpSpPr>
          <a:xfrm>
            <a:off x="3813820" y="476672"/>
            <a:ext cx="1910308" cy="1262931"/>
            <a:chOff x="3813820" y="476672"/>
            <a:chExt cx="1910308" cy="1262931"/>
          </a:xfrm>
        </p:grpSpPr>
        <p:cxnSp>
          <p:nvCxnSpPr>
            <p:cNvPr id="68" name="Gerade Verbindung 67"/>
            <p:cNvCxnSpPr/>
            <p:nvPr/>
          </p:nvCxnSpPr>
          <p:spPr>
            <a:xfrm flipV="1">
              <a:off x="5724128" y="485056"/>
              <a:ext cx="0" cy="1071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flipH="1">
              <a:off x="4067944" y="476672"/>
              <a:ext cx="16561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Gerade Verbindung mit Pfeil 72"/>
            <p:cNvCxnSpPr/>
            <p:nvPr/>
          </p:nvCxnSpPr>
          <p:spPr>
            <a:xfrm>
              <a:off x="4067944" y="476672"/>
              <a:ext cx="1" cy="9551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4" name="Textfeld 73"/>
            <p:cNvSpPr txBox="1"/>
            <p:nvPr/>
          </p:nvSpPr>
          <p:spPr>
            <a:xfrm>
              <a:off x="3813820" y="1431826"/>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grpSp>
        <p:nvGrpSpPr>
          <p:cNvPr id="21" name="Gruppieren 125"/>
          <p:cNvGrpSpPr/>
          <p:nvPr/>
        </p:nvGrpSpPr>
        <p:grpSpPr>
          <a:xfrm>
            <a:off x="1475656" y="332656"/>
            <a:ext cx="4464496" cy="1633725"/>
            <a:chOff x="1475656" y="332656"/>
            <a:chExt cx="4464496" cy="1633725"/>
          </a:xfrm>
        </p:grpSpPr>
        <p:cxnSp>
          <p:nvCxnSpPr>
            <p:cNvPr id="58" name="Gerade Verbindung mit Pfeil 57"/>
            <p:cNvCxnSpPr/>
            <p:nvPr/>
          </p:nvCxnSpPr>
          <p:spPr>
            <a:xfrm>
              <a:off x="1691680" y="332656"/>
              <a:ext cx="0" cy="13681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p:nvCxnSpPr>
          <p:spPr>
            <a:xfrm flipH="1">
              <a:off x="1691680" y="332656"/>
              <a:ext cx="42484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a:stCxn id="54" idx="0"/>
            </p:cNvCxnSpPr>
            <p:nvPr/>
          </p:nvCxnSpPr>
          <p:spPr>
            <a:xfrm flipV="1">
              <a:off x="5940152" y="332656"/>
              <a:ext cx="0" cy="12241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feld 65"/>
            <p:cNvSpPr txBox="1"/>
            <p:nvPr/>
          </p:nvSpPr>
          <p:spPr>
            <a:xfrm>
              <a:off x="1475656" y="1658604"/>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grpSp>
      <p:sp>
        <p:nvSpPr>
          <p:cNvPr id="128" name="Textfeld 127"/>
          <p:cNvSpPr txBox="1"/>
          <p:nvPr/>
        </p:nvSpPr>
        <p:spPr>
          <a:xfrm>
            <a:off x="3225364" y="1567550"/>
            <a:ext cx="421910" cy="307777"/>
          </a:xfrm>
          <a:prstGeom prst="rect">
            <a:avLst/>
          </a:prstGeom>
          <a:noFill/>
        </p:spPr>
        <p:txBody>
          <a:bodyPr wrap="none" rtlCol="0">
            <a:spAutoFit/>
          </a:bodyPr>
          <a:lstStyle/>
          <a:p>
            <a:r>
              <a:rPr lang="de-DE" sz="1400" b="1" dirty="0" err="1" smtClean="0">
                <a:solidFill>
                  <a:srgbClr val="FF0000"/>
                </a:solidFill>
              </a:rPr>
              <a:t>doi</a:t>
            </a:r>
            <a:endParaRPr lang="de-DE" sz="1400" b="1" dirty="0">
              <a:solidFill>
                <a:srgbClr val="FF0000"/>
              </a:solidFill>
            </a:endParaRPr>
          </a:p>
        </p:txBody>
      </p:sp>
      <p:sp>
        <p:nvSpPr>
          <p:cNvPr id="117" name="Pfeil nach links 116"/>
          <p:cNvSpPr/>
          <p:nvPr/>
        </p:nvSpPr>
        <p:spPr>
          <a:xfrm rot="20313206">
            <a:off x="1093903" y="2063194"/>
            <a:ext cx="4265282" cy="1656184"/>
          </a:xfrm>
          <a:prstGeom prst="leftArrow">
            <a:avLst>
              <a:gd name="adj1" fmla="val 50000"/>
              <a:gd name="adj2" fmla="val 8247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t>Report on </a:t>
            </a:r>
            <a:r>
              <a:rPr lang="de-DE" sz="2400" b="1" dirty="0" err="1" smtClean="0"/>
              <a:t>data</a:t>
            </a:r>
            <a:r>
              <a:rPr lang="de-DE" sz="2400" b="1" dirty="0" smtClean="0"/>
              <a:t> </a:t>
            </a:r>
            <a:r>
              <a:rPr lang="de-DE" sz="2400" b="1" dirty="0" err="1" smtClean="0"/>
              <a:t>usage</a:t>
            </a:r>
            <a:r>
              <a:rPr lang="de-DE" sz="2400" b="1" dirty="0" smtClean="0"/>
              <a:t>,</a:t>
            </a:r>
          </a:p>
          <a:p>
            <a:pPr algn="ctr"/>
            <a:r>
              <a:rPr lang="de-DE" sz="2400" b="1" dirty="0" err="1" smtClean="0"/>
              <a:t>Visibility</a:t>
            </a:r>
            <a:r>
              <a:rPr lang="de-DE" sz="2400" b="1" dirty="0" smtClean="0"/>
              <a:t> </a:t>
            </a:r>
            <a:r>
              <a:rPr lang="de-DE" sz="2400" b="1" dirty="0" err="1" smtClean="0"/>
              <a:t>of</a:t>
            </a:r>
            <a:r>
              <a:rPr lang="de-DE" sz="2400" b="1" dirty="0" smtClean="0"/>
              <a:t> </a:t>
            </a:r>
            <a:r>
              <a:rPr lang="de-DE" sz="2400" b="1" dirty="0" err="1" smtClean="0"/>
              <a:t>sites</a:t>
            </a:r>
            <a:r>
              <a:rPr lang="de-DE" sz="2400" b="1" dirty="0" smtClean="0"/>
              <a:t> </a:t>
            </a:r>
            <a:r>
              <a:rPr lang="de-DE" sz="2400" b="1" dirty="0" err="1" smtClean="0"/>
              <a:t>and</a:t>
            </a:r>
            <a:r>
              <a:rPr lang="de-DE" sz="2400" b="1" dirty="0" smtClean="0"/>
              <a:t> PIs</a:t>
            </a:r>
            <a:endParaRPr lang="de-DE" sz="2400" b="1" dirty="0"/>
          </a:p>
        </p:txBody>
      </p:sp>
    </p:spTree>
    <p:extLst>
      <p:ext uri="{BB962C8B-B14F-4D97-AF65-F5344CB8AC3E}">
        <p14:creationId xmlns:p14="http://schemas.microsoft.com/office/powerpoint/2010/main" val="3377875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Picture 1"/>
          <p:cNvPicPr>
            <a:picLocks noChangeAspect="1" noChangeArrowheads="1"/>
          </p:cNvPicPr>
          <p:nvPr/>
        </p:nvPicPr>
        <p:blipFill>
          <a:blip r:embed="rId3" cstate="print"/>
          <a:srcRect/>
          <a:stretch>
            <a:fillRect/>
          </a:stretch>
        </p:blipFill>
        <p:spPr bwMode="auto">
          <a:xfrm>
            <a:off x="288032" y="1162664"/>
            <a:ext cx="8676456" cy="6041816"/>
          </a:xfrm>
          <a:prstGeom prst="rect">
            <a:avLst/>
          </a:prstGeom>
          <a:noFill/>
          <a:ln w="9525">
            <a:noFill/>
            <a:miter lim="800000"/>
            <a:headEnd/>
            <a:tailEnd/>
          </a:ln>
        </p:spPr>
      </p:pic>
      <p:sp>
        <p:nvSpPr>
          <p:cNvPr id="142342" name="Text Box 6"/>
          <p:cNvSpPr txBox="1">
            <a:spLocks noChangeArrowheads="1"/>
          </p:cNvSpPr>
          <p:nvPr/>
        </p:nvSpPr>
        <p:spPr bwMode="auto">
          <a:xfrm>
            <a:off x="611560" y="1187460"/>
            <a:ext cx="1698607" cy="369332"/>
          </a:xfrm>
          <a:prstGeom prst="rect">
            <a:avLst/>
          </a:prstGeom>
          <a:noFill/>
          <a:ln w="9525">
            <a:noFill/>
            <a:miter lim="800000"/>
            <a:headEnd/>
            <a:tailEnd/>
          </a:ln>
        </p:spPr>
        <p:txBody>
          <a:bodyPr wrap="none">
            <a:spAutoFit/>
          </a:bodyPr>
          <a:lstStyle/>
          <a:p>
            <a:r>
              <a:rPr lang="en-US" b="1" dirty="0"/>
              <a:t>Global warming</a:t>
            </a:r>
          </a:p>
        </p:txBody>
      </p:sp>
      <p:sp>
        <p:nvSpPr>
          <p:cNvPr id="142343" name="Text Box 7"/>
          <p:cNvSpPr txBox="1">
            <a:spLocks noChangeArrowheads="1"/>
          </p:cNvSpPr>
          <p:nvPr/>
        </p:nvSpPr>
        <p:spPr bwMode="auto">
          <a:xfrm>
            <a:off x="7093845" y="4850740"/>
            <a:ext cx="1726627" cy="369332"/>
          </a:xfrm>
          <a:prstGeom prst="rect">
            <a:avLst/>
          </a:prstGeom>
          <a:noFill/>
          <a:ln w="9525">
            <a:noFill/>
            <a:miter lim="800000"/>
            <a:headEnd/>
            <a:tailEnd/>
          </a:ln>
        </p:spPr>
        <p:txBody>
          <a:bodyPr wrap="none">
            <a:spAutoFit/>
          </a:bodyPr>
          <a:lstStyle/>
          <a:p>
            <a:r>
              <a:rPr lang="en-US" b="1" dirty="0"/>
              <a:t>Biodiversity loss</a:t>
            </a:r>
          </a:p>
        </p:txBody>
      </p:sp>
      <p:sp>
        <p:nvSpPr>
          <p:cNvPr id="142344" name="Text Box 8"/>
          <p:cNvSpPr txBox="1">
            <a:spLocks noChangeArrowheads="1"/>
          </p:cNvSpPr>
          <p:nvPr/>
        </p:nvSpPr>
        <p:spPr bwMode="auto">
          <a:xfrm>
            <a:off x="6516216" y="1907540"/>
            <a:ext cx="1176925" cy="369332"/>
          </a:xfrm>
          <a:prstGeom prst="rect">
            <a:avLst/>
          </a:prstGeom>
          <a:noFill/>
          <a:ln w="9525">
            <a:noFill/>
            <a:miter lim="800000"/>
            <a:headEnd/>
            <a:tailEnd/>
          </a:ln>
        </p:spPr>
        <p:txBody>
          <a:bodyPr wrap="none">
            <a:spAutoFit/>
          </a:bodyPr>
          <a:lstStyle/>
          <a:p>
            <a:r>
              <a:rPr lang="en-US" b="1" dirty="0" smtClean="0"/>
              <a:t>Air quality</a:t>
            </a:r>
            <a:endParaRPr lang="en-US" b="1" dirty="0"/>
          </a:p>
        </p:txBody>
      </p:sp>
      <p:sp>
        <p:nvSpPr>
          <p:cNvPr id="142345" name="Text Box 9"/>
          <p:cNvSpPr txBox="1">
            <a:spLocks noChangeArrowheads="1"/>
          </p:cNvSpPr>
          <p:nvPr/>
        </p:nvSpPr>
        <p:spPr bwMode="auto">
          <a:xfrm>
            <a:off x="6804248" y="2483604"/>
            <a:ext cx="1307987" cy="369332"/>
          </a:xfrm>
          <a:prstGeom prst="rect">
            <a:avLst/>
          </a:prstGeom>
          <a:noFill/>
          <a:ln w="9525">
            <a:noFill/>
            <a:miter lim="800000"/>
            <a:headEnd/>
            <a:tailEnd/>
          </a:ln>
        </p:spPr>
        <p:txBody>
          <a:bodyPr wrap="none">
            <a:spAutoFit/>
          </a:bodyPr>
          <a:lstStyle/>
          <a:p>
            <a:r>
              <a:rPr lang="en-US" b="1" dirty="0"/>
              <a:t>Fresh water</a:t>
            </a:r>
          </a:p>
        </p:txBody>
      </p:sp>
      <p:sp>
        <p:nvSpPr>
          <p:cNvPr id="142346" name="Text Box 10"/>
          <p:cNvSpPr txBox="1">
            <a:spLocks noChangeArrowheads="1"/>
          </p:cNvSpPr>
          <p:nvPr/>
        </p:nvSpPr>
        <p:spPr bwMode="auto">
          <a:xfrm>
            <a:off x="251520" y="4931876"/>
            <a:ext cx="1141659" cy="646331"/>
          </a:xfrm>
          <a:prstGeom prst="rect">
            <a:avLst/>
          </a:prstGeom>
          <a:noFill/>
          <a:ln w="9525">
            <a:noFill/>
            <a:miter lim="800000"/>
            <a:headEnd/>
            <a:tailEnd/>
          </a:ln>
        </p:spPr>
        <p:txBody>
          <a:bodyPr wrap="none">
            <a:spAutoFit/>
          </a:bodyPr>
          <a:lstStyle/>
          <a:p>
            <a:r>
              <a:rPr lang="en-US" b="1" dirty="0"/>
              <a:t>Epidemic </a:t>
            </a:r>
          </a:p>
          <a:p>
            <a:r>
              <a:rPr lang="en-US" b="1" dirty="0"/>
              <a:t>   </a:t>
            </a:r>
            <a:r>
              <a:rPr lang="en-US" b="1" dirty="0" smtClean="0"/>
              <a:t>diseases</a:t>
            </a:r>
            <a:endParaRPr lang="en-US" b="1" dirty="0"/>
          </a:p>
        </p:txBody>
      </p:sp>
      <p:sp>
        <p:nvSpPr>
          <p:cNvPr id="142347" name="Text Box 11"/>
          <p:cNvSpPr txBox="1">
            <a:spLocks noChangeArrowheads="1"/>
          </p:cNvSpPr>
          <p:nvPr/>
        </p:nvSpPr>
        <p:spPr bwMode="auto">
          <a:xfrm>
            <a:off x="7259343" y="3995772"/>
            <a:ext cx="1494127" cy="369332"/>
          </a:xfrm>
          <a:prstGeom prst="rect">
            <a:avLst/>
          </a:prstGeom>
          <a:noFill/>
          <a:ln w="9525">
            <a:noFill/>
            <a:miter lim="800000"/>
            <a:headEnd/>
            <a:tailEnd/>
          </a:ln>
        </p:spPr>
        <p:txBody>
          <a:bodyPr wrap="none">
            <a:spAutoFit/>
          </a:bodyPr>
          <a:lstStyle/>
          <a:p>
            <a:r>
              <a:rPr lang="en-US" b="1" dirty="0" smtClean="0"/>
              <a:t>Deforestation</a:t>
            </a:r>
            <a:endParaRPr lang="en-US" b="1" dirty="0"/>
          </a:p>
        </p:txBody>
      </p:sp>
      <p:sp>
        <p:nvSpPr>
          <p:cNvPr id="142348" name="Text Box 12"/>
          <p:cNvSpPr txBox="1">
            <a:spLocks noChangeArrowheads="1"/>
          </p:cNvSpPr>
          <p:nvPr/>
        </p:nvSpPr>
        <p:spPr bwMode="auto">
          <a:xfrm>
            <a:off x="611560" y="1835532"/>
            <a:ext cx="1075038" cy="646331"/>
          </a:xfrm>
          <a:prstGeom prst="rect">
            <a:avLst/>
          </a:prstGeom>
          <a:noFill/>
          <a:ln w="9525">
            <a:noFill/>
            <a:miter lim="800000"/>
            <a:headEnd/>
            <a:tailEnd/>
          </a:ln>
        </p:spPr>
        <p:txBody>
          <a:bodyPr wrap="none">
            <a:spAutoFit/>
          </a:bodyPr>
          <a:lstStyle/>
          <a:p>
            <a:r>
              <a:rPr lang="en-US" b="1" dirty="0"/>
              <a:t>Climate</a:t>
            </a:r>
          </a:p>
          <a:p>
            <a:r>
              <a:rPr lang="en-US" b="1" dirty="0"/>
              <a:t>    change</a:t>
            </a:r>
          </a:p>
        </p:txBody>
      </p:sp>
      <p:sp>
        <p:nvSpPr>
          <p:cNvPr id="142349" name="Text Box 13"/>
          <p:cNvSpPr txBox="1">
            <a:spLocks noChangeArrowheads="1"/>
          </p:cNvSpPr>
          <p:nvPr/>
        </p:nvSpPr>
        <p:spPr bwMode="auto">
          <a:xfrm>
            <a:off x="7328973" y="5795972"/>
            <a:ext cx="1491499" cy="369332"/>
          </a:xfrm>
          <a:prstGeom prst="rect">
            <a:avLst/>
          </a:prstGeom>
          <a:noFill/>
          <a:ln w="9525">
            <a:noFill/>
            <a:miter lim="800000"/>
            <a:headEnd/>
            <a:tailEnd/>
          </a:ln>
        </p:spPr>
        <p:txBody>
          <a:bodyPr wrap="none">
            <a:spAutoFit/>
          </a:bodyPr>
          <a:lstStyle/>
          <a:p>
            <a:r>
              <a:rPr lang="en-US" b="1" dirty="0"/>
              <a:t>Food supplies</a:t>
            </a:r>
          </a:p>
        </p:txBody>
      </p:sp>
      <p:sp>
        <p:nvSpPr>
          <p:cNvPr id="142350" name="Text Box 14"/>
          <p:cNvSpPr txBox="1">
            <a:spLocks noChangeArrowheads="1"/>
          </p:cNvSpPr>
          <p:nvPr/>
        </p:nvSpPr>
        <p:spPr bwMode="auto">
          <a:xfrm>
            <a:off x="395536" y="3203684"/>
            <a:ext cx="1152047" cy="369332"/>
          </a:xfrm>
          <a:prstGeom prst="rect">
            <a:avLst/>
          </a:prstGeom>
          <a:noFill/>
          <a:ln w="9525">
            <a:noFill/>
            <a:miter lim="800000"/>
            <a:headEnd/>
            <a:tailEnd/>
          </a:ln>
        </p:spPr>
        <p:txBody>
          <a:bodyPr wrap="none">
            <a:spAutoFit/>
          </a:bodyPr>
          <a:lstStyle/>
          <a:p>
            <a:r>
              <a:rPr lang="en-US" b="1" dirty="0"/>
              <a:t>Volcanoes</a:t>
            </a:r>
          </a:p>
        </p:txBody>
      </p:sp>
      <p:sp>
        <p:nvSpPr>
          <p:cNvPr id="142351" name="Text Box 15"/>
          <p:cNvSpPr txBox="1">
            <a:spLocks noChangeArrowheads="1"/>
          </p:cNvSpPr>
          <p:nvPr/>
        </p:nvSpPr>
        <p:spPr bwMode="auto">
          <a:xfrm>
            <a:off x="6084168" y="1187460"/>
            <a:ext cx="1364797" cy="369332"/>
          </a:xfrm>
          <a:prstGeom prst="rect">
            <a:avLst/>
          </a:prstGeom>
          <a:noFill/>
          <a:ln w="9525">
            <a:noFill/>
            <a:miter lim="800000"/>
            <a:headEnd/>
            <a:tailEnd/>
          </a:ln>
        </p:spPr>
        <p:txBody>
          <a:bodyPr wrap="none">
            <a:spAutoFit/>
          </a:bodyPr>
          <a:lstStyle/>
          <a:p>
            <a:r>
              <a:rPr lang="en-US" b="1" dirty="0"/>
              <a:t>Earthquakes</a:t>
            </a:r>
          </a:p>
        </p:txBody>
      </p:sp>
      <p:sp>
        <p:nvSpPr>
          <p:cNvPr id="13" name="Text Box 14"/>
          <p:cNvSpPr txBox="1">
            <a:spLocks noChangeArrowheads="1"/>
          </p:cNvSpPr>
          <p:nvPr/>
        </p:nvSpPr>
        <p:spPr bwMode="auto">
          <a:xfrm>
            <a:off x="323528" y="4067780"/>
            <a:ext cx="832792" cy="369332"/>
          </a:xfrm>
          <a:prstGeom prst="rect">
            <a:avLst/>
          </a:prstGeom>
          <a:noFill/>
          <a:ln w="9525">
            <a:noFill/>
            <a:miter lim="800000"/>
            <a:headEnd/>
            <a:tailEnd/>
          </a:ln>
        </p:spPr>
        <p:txBody>
          <a:bodyPr wrap="none">
            <a:spAutoFit/>
          </a:bodyPr>
          <a:lstStyle/>
          <a:p>
            <a:r>
              <a:rPr lang="en-US" b="1" dirty="0" smtClean="0"/>
              <a:t>Energy</a:t>
            </a:r>
            <a:endParaRPr lang="en-US" b="1" dirty="0"/>
          </a:p>
        </p:txBody>
      </p:sp>
      <p:sp>
        <p:nvSpPr>
          <p:cNvPr id="14" name="Text Box 11"/>
          <p:cNvSpPr txBox="1">
            <a:spLocks noChangeArrowheads="1"/>
          </p:cNvSpPr>
          <p:nvPr/>
        </p:nvSpPr>
        <p:spPr bwMode="auto">
          <a:xfrm>
            <a:off x="107504" y="6084004"/>
            <a:ext cx="1693092" cy="369332"/>
          </a:xfrm>
          <a:prstGeom prst="rect">
            <a:avLst/>
          </a:prstGeom>
          <a:noFill/>
          <a:ln w="9525">
            <a:noFill/>
            <a:miter lim="800000"/>
            <a:headEnd/>
            <a:tailEnd/>
          </a:ln>
        </p:spPr>
        <p:txBody>
          <a:bodyPr wrap="none">
            <a:spAutoFit/>
          </a:bodyPr>
          <a:lstStyle/>
          <a:p>
            <a:r>
              <a:rPr lang="en-US" b="1" dirty="0" err="1" smtClean="0"/>
              <a:t>Chemicalization</a:t>
            </a:r>
            <a:endParaRPr lang="en-US" b="1" dirty="0"/>
          </a:p>
        </p:txBody>
      </p:sp>
      <p:sp>
        <p:nvSpPr>
          <p:cNvPr id="15" name="Text Box 11"/>
          <p:cNvSpPr txBox="1">
            <a:spLocks noChangeArrowheads="1"/>
          </p:cNvSpPr>
          <p:nvPr/>
        </p:nvSpPr>
        <p:spPr bwMode="auto">
          <a:xfrm>
            <a:off x="7101480" y="3347700"/>
            <a:ext cx="2007024" cy="369332"/>
          </a:xfrm>
          <a:prstGeom prst="rect">
            <a:avLst/>
          </a:prstGeom>
          <a:noFill/>
          <a:ln w="9525">
            <a:noFill/>
            <a:miter lim="800000"/>
            <a:headEnd/>
            <a:tailEnd/>
          </a:ln>
        </p:spPr>
        <p:txBody>
          <a:bodyPr wrap="none">
            <a:spAutoFit/>
          </a:bodyPr>
          <a:lstStyle/>
          <a:p>
            <a:r>
              <a:rPr lang="en-US" b="1" dirty="0" smtClean="0"/>
              <a:t>Ocean acidification</a:t>
            </a:r>
            <a:endParaRPr lang="en-US" b="1" dirty="0"/>
          </a:p>
        </p:txBody>
      </p:sp>
      <p:sp>
        <p:nvSpPr>
          <p:cNvPr id="2" name="Title 1"/>
          <p:cNvSpPr>
            <a:spLocks noGrp="1"/>
          </p:cNvSpPr>
          <p:nvPr>
            <p:ph type="title"/>
          </p:nvPr>
        </p:nvSpPr>
        <p:spPr/>
        <p:txBody>
          <a:bodyPr/>
          <a:lstStyle/>
          <a:p>
            <a:r>
              <a:rPr lang="fi-FI" dirty="0" smtClean="0"/>
              <a:t>Grand </a:t>
            </a:r>
            <a:r>
              <a:rPr lang="fi-FI" dirty="0" err="1" smtClean="0"/>
              <a:t>Challenges</a:t>
            </a:r>
            <a:r>
              <a:rPr lang="fi-FI" dirty="0" smtClean="0"/>
              <a:t> for </a:t>
            </a:r>
            <a:r>
              <a:rPr lang="fi-FI" dirty="0" err="1" smtClean="0"/>
              <a:t>mankind</a:t>
            </a:r>
            <a:endParaRPr lang="fi-FI" dirty="0"/>
          </a:p>
        </p:txBody>
      </p:sp>
    </p:spTree>
    <p:extLst>
      <p:ext uri="{BB962C8B-B14F-4D97-AF65-F5344CB8AC3E}">
        <p14:creationId xmlns:p14="http://schemas.microsoft.com/office/powerpoint/2010/main" val="3076008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Introduction</a:t>
            </a:r>
            <a:r>
              <a:rPr lang="de-DE" dirty="0" smtClean="0"/>
              <a:t> </a:t>
            </a:r>
            <a:r>
              <a:rPr lang="de-DE" dirty="0" err="1" smtClean="0"/>
              <a:t>and</a:t>
            </a:r>
            <a:r>
              <a:rPr lang="de-DE" dirty="0" smtClean="0"/>
              <a:t> </a:t>
            </a:r>
            <a:r>
              <a:rPr lang="de-DE" dirty="0" err="1" smtClean="0"/>
              <a:t>background</a:t>
            </a:r>
            <a:endParaRPr lang="de-DE" dirty="0"/>
          </a:p>
        </p:txBody>
      </p:sp>
      <p:sp>
        <p:nvSpPr>
          <p:cNvPr id="5" name="Foliennummernplatzhalter 4"/>
          <p:cNvSpPr>
            <a:spLocks noGrp="1"/>
          </p:cNvSpPr>
          <p:nvPr>
            <p:ph type="sldNum" sz="quarter" idx="14"/>
          </p:nvPr>
        </p:nvSpPr>
        <p:spPr/>
        <p:txBody>
          <a:bodyPr/>
          <a:lstStyle/>
          <a:p>
            <a:r>
              <a:rPr lang="de-DE" dirty="0" smtClean="0"/>
              <a:t>Seite </a:t>
            </a:r>
            <a:fld id="{3FE2E321-9699-4537-B4F6-C35DF19B42AC}" type="slidenum">
              <a:rPr lang="de-DE" smtClean="0"/>
              <a:pPr/>
              <a:t>2</a:t>
            </a:fld>
            <a:endParaRPr lang="de-DE" dirty="0"/>
          </a:p>
        </p:txBody>
      </p:sp>
      <p:sp>
        <p:nvSpPr>
          <p:cNvPr id="9"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
        <p:nvSpPr>
          <p:cNvPr id="10" name="Textfeld 9"/>
          <p:cNvSpPr txBox="1"/>
          <p:nvPr/>
        </p:nvSpPr>
        <p:spPr>
          <a:xfrm>
            <a:off x="611560" y="3404607"/>
            <a:ext cx="7992887" cy="2400657"/>
          </a:xfrm>
          <a:prstGeom prst="rect">
            <a:avLst/>
          </a:prstGeom>
          <a:noFill/>
        </p:spPr>
        <p:txBody>
          <a:bodyPr wrap="square" rtlCol="0">
            <a:spAutoFit/>
          </a:bodyPr>
          <a:lstStyle/>
          <a:p>
            <a:pPr algn="just"/>
            <a:r>
              <a:rPr lang="en-GB" sz="2000" dirty="0"/>
              <a:t>Precise, long-term and internationally comparable measurements are a key factor in improving our knowledge of the complex interactions between climate on the one hand and biosphere, hydrosphere and atmosphere on the other. They are the best investment for avoiding surprises and reducing uncertainties about what tomorrow holds</a:t>
            </a:r>
            <a:r>
              <a:rPr lang="en-GB" sz="2000" dirty="0" smtClean="0"/>
              <a:t>.</a:t>
            </a:r>
          </a:p>
          <a:p>
            <a:pPr algn="just"/>
            <a:endParaRPr lang="en-GB" dirty="0" smtClean="0"/>
          </a:p>
          <a:p>
            <a:pPr algn="ctr"/>
            <a:r>
              <a:rPr lang="en-GB" sz="3200" dirty="0" smtClean="0"/>
              <a:t>ICOS will provide these measurements</a:t>
            </a:r>
            <a:r>
              <a:rPr lang="en-GB" sz="2800" dirty="0" smtClean="0"/>
              <a:t>.</a:t>
            </a:r>
            <a:endParaRPr lang="de-DE" sz="2800" dirty="0"/>
          </a:p>
        </p:txBody>
      </p:sp>
      <p:sp>
        <p:nvSpPr>
          <p:cNvPr id="11" name="Textfeld 10"/>
          <p:cNvSpPr txBox="1"/>
          <p:nvPr/>
        </p:nvSpPr>
        <p:spPr>
          <a:xfrm>
            <a:off x="107504" y="1556792"/>
            <a:ext cx="8892480" cy="1569660"/>
          </a:xfrm>
          <a:prstGeom prst="rect">
            <a:avLst/>
          </a:prstGeom>
          <a:noFill/>
        </p:spPr>
        <p:txBody>
          <a:bodyPr wrap="square" rtlCol="0">
            <a:spAutoFit/>
          </a:bodyPr>
          <a:lstStyle/>
          <a:p>
            <a:pPr algn="ctr"/>
            <a:r>
              <a:rPr lang="en-GB" sz="3200" dirty="0" smtClean="0"/>
              <a:t>Climate </a:t>
            </a:r>
            <a:r>
              <a:rPr lang="en-GB" sz="3200" dirty="0"/>
              <a:t>changes caused by </a:t>
            </a:r>
            <a:endParaRPr lang="en-GB" sz="3200" dirty="0" smtClean="0"/>
          </a:p>
          <a:p>
            <a:pPr algn="ctr"/>
            <a:r>
              <a:rPr lang="en-GB" sz="3200" dirty="0" smtClean="0"/>
              <a:t>the </a:t>
            </a:r>
            <a:r>
              <a:rPr lang="en-GB" sz="3200" dirty="0"/>
              <a:t>increase </a:t>
            </a:r>
            <a:r>
              <a:rPr lang="en-GB" sz="3200" dirty="0" smtClean="0"/>
              <a:t>of greenhouse gases </a:t>
            </a:r>
          </a:p>
          <a:p>
            <a:pPr algn="ctr"/>
            <a:r>
              <a:rPr lang="en-GB" sz="3200" dirty="0" smtClean="0"/>
              <a:t>represent </a:t>
            </a:r>
            <a:r>
              <a:rPr lang="en-GB" sz="3200" dirty="0"/>
              <a:t>a major challenge to </a:t>
            </a:r>
            <a:r>
              <a:rPr lang="en-GB" sz="3200" dirty="0" smtClean="0"/>
              <a:t>mankind.</a:t>
            </a:r>
            <a:endParaRPr lang="de-DE" sz="3200" dirty="0"/>
          </a:p>
        </p:txBody>
      </p:sp>
      <p:grpSp>
        <p:nvGrpSpPr>
          <p:cNvPr id="6" name="Group 5"/>
          <p:cNvGrpSpPr/>
          <p:nvPr/>
        </p:nvGrpSpPr>
        <p:grpSpPr>
          <a:xfrm>
            <a:off x="683568" y="3272550"/>
            <a:ext cx="7957740" cy="2905401"/>
            <a:chOff x="683568" y="3272550"/>
            <a:chExt cx="7957740" cy="2905401"/>
          </a:xfrm>
        </p:grpSpPr>
        <p:pic>
          <p:nvPicPr>
            <p:cNvPr id="1026" name="Picture 2" descr="http://www.balance-institut.at/images/fotolia_2226525_subscription_monthly_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9027" y="3322813"/>
              <a:ext cx="4232281" cy="2842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riceofoil.org/content/uploads/2009/07/global-warming-scept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272550"/>
              <a:ext cx="3780419" cy="29054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062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Picture 1"/>
          <p:cNvPicPr>
            <a:picLocks noChangeAspect="1" noChangeArrowheads="1"/>
          </p:cNvPicPr>
          <p:nvPr/>
        </p:nvPicPr>
        <p:blipFill>
          <a:blip r:embed="rId3" cstate="print"/>
          <a:srcRect/>
          <a:stretch>
            <a:fillRect/>
          </a:stretch>
        </p:blipFill>
        <p:spPr bwMode="auto">
          <a:xfrm>
            <a:off x="5785811" y="1831316"/>
            <a:ext cx="3340229" cy="2389772"/>
          </a:xfrm>
          <a:prstGeom prst="rect">
            <a:avLst/>
          </a:prstGeom>
          <a:noFill/>
          <a:ln w="9525">
            <a:noFill/>
            <a:miter lim="800000"/>
            <a:headEnd/>
            <a:tailEnd/>
          </a:ln>
        </p:spPr>
      </p:pic>
      <p:sp>
        <p:nvSpPr>
          <p:cNvPr id="11268" name="Rectangle 2"/>
          <p:cNvSpPr>
            <a:spLocks noGrp="1" noChangeArrowheads="1"/>
          </p:cNvSpPr>
          <p:nvPr>
            <p:ph type="title"/>
          </p:nvPr>
        </p:nvSpPr>
        <p:spPr>
          <a:xfrm>
            <a:off x="360000" y="152744"/>
            <a:ext cx="8424000" cy="972000"/>
          </a:xfrm>
        </p:spPr>
        <p:txBody>
          <a:bodyPr>
            <a:normAutofit/>
          </a:bodyPr>
          <a:lstStyle/>
          <a:p>
            <a:pPr eaLnBrk="1" hangingPunct="1"/>
            <a:r>
              <a:rPr lang="en-US" dirty="0" smtClean="0">
                <a:solidFill>
                  <a:schemeClr val="bg1"/>
                </a:solidFill>
              </a:rPr>
              <a:t>Common message </a:t>
            </a:r>
            <a:br>
              <a:rPr lang="en-US" dirty="0" smtClean="0">
                <a:solidFill>
                  <a:schemeClr val="bg1"/>
                </a:solidFill>
              </a:rPr>
            </a:br>
            <a:r>
              <a:rPr lang="en-US" dirty="0" smtClean="0">
                <a:solidFill>
                  <a:schemeClr val="bg1"/>
                </a:solidFill>
              </a:rPr>
              <a:t>for environmental research</a:t>
            </a:r>
            <a:endParaRPr lang="en-US" dirty="0" smtClean="0">
              <a:solidFill>
                <a:schemeClr val="bg1"/>
              </a:solidFill>
              <a:latin typeface="Monaco" pitchFamily="80" charset="0"/>
            </a:endParaRPr>
          </a:p>
        </p:txBody>
      </p:sp>
      <p:sp>
        <p:nvSpPr>
          <p:cNvPr id="11269" name="Rectangle 3"/>
          <p:cNvSpPr>
            <a:spLocks noGrp="1" noChangeArrowheads="1"/>
          </p:cNvSpPr>
          <p:nvPr>
            <p:ph idx="4294967295"/>
          </p:nvPr>
        </p:nvSpPr>
        <p:spPr>
          <a:xfrm>
            <a:off x="180454" y="1701055"/>
            <a:ext cx="5327650" cy="5040313"/>
          </a:xfrm>
        </p:spPr>
        <p:txBody>
          <a:bodyPr>
            <a:normAutofit/>
          </a:bodyPr>
          <a:lstStyle/>
          <a:p>
            <a:pPr marL="342900" indent="-342900" eaLnBrk="1" hangingPunct="1">
              <a:buFont typeface="Arial" panose="020B0604020202020204" pitchFamily="34" charset="0"/>
              <a:buChar char="•"/>
            </a:pPr>
            <a:r>
              <a:rPr lang="en-US" sz="2400" dirty="0" smtClean="0"/>
              <a:t>Crucial scientific questions for mankind</a:t>
            </a:r>
          </a:p>
          <a:p>
            <a:pPr marL="342900" indent="-342900">
              <a:buFont typeface="Arial" panose="020B0604020202020204" pitchFamily="34" charset="0"/>
              <a:buChar char="•"/>
            </a:pPr>
            <a:r>
              <a:rPr lang="en-US" sz="2400" dirty="0"/>
              <a:t>Complex and unique system</a:t>
            </a:r>
          </a:p>
          <a:p>
            <a:pPr marL="342900" indent="-342900" eaLnBrk="1" hangingPunct="1">
              <a:buFont typeface="Arial" panose="020B0604020202020204" pitchFamily="34" charset="0"/>
              <a:buChar char="•"/>
            </a:pPr>
            <a:r>
              <a:rPr lang="en-US" sz="2400" dirty="0" smtClean="0"/>
              <a:t>The planet is our laboratory</a:t>
            </a:r>
          </a:p>
          <a:p>
            <a:pPr marL="342900" indent="-342900" eaLnBrk="1" hangingPunct="1">
              <a:buFont typeface="Arial" panose="020B0604020202020204" pitchFamily="34" charset="0"/>
              <a:buChar char="•"/>
            </a:pPr>
            <a:r>
              <a:rPr lang="en-US" sz="2400" dirty="0" smtClean="0"/>
              <a:t>Large-scale approach is unavoidable</a:t>
            </a:r>
          </a:p>
          <a:p>
            <a:pPr marL="342900" indent="-342900" eaLnBrk="1" hangingPunct="1">
              <a:buFont typeface="Arial" panose="020B0604020202020204" pitchFamily="34" charset="0"/>
              <a:buChar char="•"/>
            </a:pPr>
            <a:r>
              <a:rPr lang="en-US" sz="2400" dirty="0" smtClean="0"/>
              <a:t>Restructure the scientific community</a:t>
            </a:r>
          </a:p>
          <a:p>
            <a:pPr marL="342900" indent="-342900" eaLnBrk="1" hangingPunct="1">
              <a:buFont typeface="Arial" panose="020B0604020202020204" pitchFamily="34" charset="0"/>
              <a:buChar char="•"/>
            </a:pPr>
            <a:r>
              <a:rPr lang="en-US" sz="2400" dirty="0" smtClean="0"/>
              <a:t>Environmental research infrastructures are interconnected</a:t>
            </a:r>
          </a:p>
          <a:p>
            <a:pPr marL="342900" indent="-342900" eaLnBrk="1" hangingPunct="1">
              <a:buFont typeface="Arial" panose="020B0604020202020204" pitchFamily="34" charset="0"/>
              <a:buChar char="•"/>
            </a:pPr>
            <a:r>
              <a:rPr lang="en-US" sz="2400" dirty="0" smtClean="0"/>
              <a:t>More innovation is urgent</a:t>
            </a:r>
          </a:p>
          <a:p>
            <a:pPr marL="342900" indent="-342900" eaLnBrk="1" hangingPunct="1">
              <a:buFont typeface="Arial" panose="020B0604020202020204" pitchFamily="34" charset="0"/>
              <a:buChar char="•"/>
            </a:pPr>
            <a:r>
              <a:rPr lang="en-US" sz="2400" dirty="0" smtClean="0"/>
              <a:t>Funding policies are invited to adhere</a:t>
            </a:r>
          </a:p>
          <a:p>
            <a:pPr eaLnBrk="1" hangingPunct="1"/>
            <a:endParaRPr lang="en-US" sz="2800" dirty="0" smtClean="0"/>
          </a:p>
        </p:txBody>
      </p:sp>
      <p:grpSp>
        <p:nvGrpSpPr>
          <p:cNvPr id="8" name="Group 7"/>
          <p:cNvGrpSpPr/>
          <p:nvPr/>
        </p:nvGrpSpPr>
        <p:grpSpPr>
          <a:xfrm>
            <a:off x="5292080" y="1512168"/>
            <a:ext cx="4001868" cy="3573016"/>
            <a:chOff x="-7021288" y="1435431"/>
            <a:chExt cx="6019720" cy="5301208"/>
          </a:xfrm>
        </p:grpSpPr>
        <p:sp>
          <p:nvSpPr>
            <p:cNvPr id="9" name="Oval 8"/>
            <p:cNvSpPr/>
            <p:nvPr/>
          </p:nvSpPr>
          <p:spPr>
            <a:xfrm>
              <a:off x="-6432920" y="1435431"/>
              <a:ext cx="5431352" cy="5301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
            <p:cNvGrpSpPr>
              <a:grpSpLocks/>
            </p:cNvGrpSpPr>
            <p:nvPr/>
          </p:nvGrpSpPr>
          <p:grpSpPr bwMode="auto">
            <a:xfrm>
              <a:off x="-7021288" y="1635822"/>
              <a:ext cx="5561139" cy="5089231"/>
              <a:chOff x="2736" y="1248"/>
              <a:chExt cx="3024" cy="2880"/>
            </a:xfrm>
          </p:grpSpPr>
          <p:pic>
            <p:nvPicPr>
              <p:cNvPr id="11" name="Picture 3" descr="earthCables"/>
              <p:cNvPicPr>
                <a:picLocks noChangeAspect="1" noChangeArrowheads="1"/>
              </p:cNvPicPr>
              <p:nvPr/>
            </p:nvPicPr>
            <p:blipFill>
              <a:blip r:embed="rId4" cstate="print"/>
              <a:srcRect/>
              <a:stretch>
                <a:fillRect/>
              </a:stretch>
            </p:blipFill>
            <p:spPr bwMode="auto">
              <a:xfrm>
                <a:off x="2736" y="1380"/>
                <a:ext cx="3024" cy="2520"/>
              </a:xfrm>
              <a:prstGeom prst="rect">
                <a:avLst/>
              </a:prstGeom>
              <a:noFill/>
            </p:spPr>
          </p:pic>
          <p:pic>
            <p:nvPicPr>
              <p:cNvPr id="12" name="Picture 4" descr="Altair horiz flt 7N823753"/>
              <p:cNvPicPr>
                <a:picLocks noChangeAspect="1" noChangeArrowheads="1"/>
              </p:cNvPicPr>
              <p:nvPr/>
            </p:nvPicPr>
            <p:blipFill>
              <a:blip r:embed="rId5" cstate="print"/>
              <a:srcRect/>
              <a:stretch>
                <a:fillRect/>
              </a:stretch>
            </p:blipFill>
            <p:spPr bwMode="auto">
              <a:xfrm>
                <a:off x="3216" y="1392"/>
                <a:ext cx="853" cy="936"/>
              </a:xfrm>
              <a:prstGeom prst="rect">
                <a:avLst/>
              </a:prstGeom>
              <a:noFill/>
            </p:spPr>
          </p:pic>
          <p:pic>
            <p:nvPicPr>
              <p:cNvPr id="13" name="Picture 5" descr="Wallops-Antenna-16M-2"/>
              <p:cNvPicPr>
                <a:picLocks noChangeAspect="1" noChangeArrowheads="1"/>
              </p:cNvPicPr>
              <p:nvPr/>
            </p:nvPicPr>
            <p:blipFill>
              <a:blip r:embed="rId6" cstate="print"/>
              <a:srcRect/>
              <a:stretch>
                <a:fillRect/>
              </a:stretch>
            </p:blipFill>
            <p:spPr bwMode="auto">
              <a:xfrm>
                <a:off x="4992" y="2688"/>
                <a:ext cx="768" cy="768"/>
              </a:xfrm>
              <a:prstGeom prst="rect">
                <a:avLst/>
              </a:prstGeom>
              <a:noFill/>
            </p:spPr>
          </p:pic>
          <p:pic>
            <p:nvPicPr>
              <p:cNvPr id="14" name="Picture 6" descr="dopplerStanding"/>
              <p:cNvPicPr>
                <a:picLocks noChangeAspect="1" noChangeArrowheads="1"/>
              </p:cNvPicPr>
              <p:nvPr/>
            </p:nvPicPr>
            <p:blipFill>
              <a:blip r:embed="rId7" cstate="print"/>
              <a:srcRect/>
              <a:stretch>
                <a:fillRect/>
              </a:stretch>
            </p:blipFill>
            <p:spPr bwMode="auto">
              <a:xfrm>
                <a:off x="4560" y="2911"/>
                <a:ext cx="856" cy="1217"/>
              </a:xfrm>
              <a:prstGeom prst="rect">
                <a:avLst/>
              </a:prstGeom>
              <a:noFill/>
            </p:spPr>
          </p:pic>
          <p:pic>
            <p:nvPicPr>
              <p:cNvPr id="15" name="Picture 7" descr="POES Big Transparentgif"/>
              <p:cNvPicPr>
                <a:picLocks noChangeAspect="1" noChangeArrowheads="1"/>
              </p:cNvPicPr>
              <p:nvPr/>
            </p:nvPicPr>
            <p:blipFill>
              <a:blip r:embed="rId8" cstate="print"/>
              <a:srcRect/>
              <a:stretch>
                <a:fillRect/>
              </a:stretch>
            </p:blipFill>
            <p:spPr bwMode="auto">
              <a:xfrm>
                <a:off x="4080" y="1248"/>
                <a:ext cx="678" cy="350"/>
              </a:xfrm>
              <a:prstGeom prst="rect">
                <a:avLst/>
              </a:prstGeom>
              <a:noFill/>
            </p:spPr>
          </p:pic>
          <p:pic>
            <p:nvPicPr>
              <p:cNvPr id="16" name="Picture 8" descr="dartStanding"/>
              <p:cNvPicPr>
                <a:picLocks noChangeAspect="1" noChangeArrowheads="1"/>
              </p:cNvPicPr>
              <p:nvPr/>
            </p:nvPicPr>
            <p:blipFill>
              <a:blip r:embed="rId9" cstate="print"/>
              <a:srcRect/>
              <a:stretch>
                <a:fillRect/>
              </a:stretch>
            </p:blipFill>
            <p:spPr bwMode="auto">
              <a:xfrm>
                <a:off x="3600" y="3024"/>
                <a:ext cx="852" cy="1006"/>
              </a:xfrm>
              <a:prstGeom prst="rect">
                <a:avLst/>
              </a:prstGeom>
              <a:noFill/>
            </p:spPr>
          </p:pic>
          <p:pic>
            <p:nvPicPr>
              <p:cNvPr id="17" name="Picture 9" descr="argoStanding"/>
              <p:cNvPicPr>
                <a:picLocks noChangeAspect="1" noChangeArrowheads="1"/>
              </p:cNvPicPr>
              <p:nvPr/>
            </p:nvPicPr>
            <p:blipFill>
              <a:blip r:embed="rId10" cstate="print"/>
              <a:srcRect/>
              <a:stretch>
                <a:fillRect/>
              </a:stretch>
            </p:blipFill>
            <p:spPr bwMode="auto">
              <a:xfrm>
                <a:off x="4176" y="2832"/>
                <a:ext cx="676" cy="1194"/>
              </a:xfrm>
              <a:prstGeom prst="rect">
                <a:avLst/>
              </a:prstGeom>
              <a:noFill/>
            </p:spPr>
          </p:pic>
          <p:pic>
            <p:nvPicPr>
              <p:cNvPr id="18" name="Picture 10" descr="outerSpaceWithCommSat noSpace"/>
              <p:cNvPicPr>
                <a:picLocks noChangeAspect="1" noChangeArrowheads="1"/>
              </p:cNvPicPr>
              <p:nvPr/>
            </p:nvPicPr>
            <p:blipFill>
              <a:blip r:embed="rId11" cstate="print"/>
              <a:srcRect/>
              <a:stretch>
                <a:fillRect/>
              </a:stretch>
            </p:blipFill>
            <p:spPr bwMode="auto">
              <a:xfrm>
                <a:off x="4704" y="1296"/>
                <a:ext cx="810" cy="397"/>
              </a:xfrm>
              <a:prstGeom prst="rect">
                <a:avLst/>
              </a:prstGeom>
              <a:noFill/>
            </p:spPr>
          </p:pic>
          <p:pic>
            <p:nvPicPr>
              <p:cNvPr id="19" name="Picture 11" descr="metop-254x193"/>
              <p:cNvPicPr>
                <a:picLocks noChangeAspect="1" noChangeArrowheads="1"/>
              </p:cNvPicPr>
              <p:nvPr/>
            </p:nvPicPr>
            <p:blipFill>
              <a:blip r:embed="rId12" cstate="print"/>
              <a:srcRect/>
              <a:stretch>
                <a:fillRect/>
              </a:stretch>
            </p:blipFill>
            <p:spPr bwMode="auto">
              <a:xfrm>
                <a:off x="5040" y="1680"/>
                <a:ext cx="632" cy="481"/>
              </a:xfrm>
              <a:prstGeom prst="rect">
                <a:avLst/>
              </a:prstGeom>
              <a:noFill/>
            </p:spPr>
          </p:pic>
        </p:grpSp>
      </p:grpSp>
      <p:sp>
        <p:nvSpPr>
          <p:cNvPr id="21"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
        <p:nvSpPr>
          <p:cNvPr id="22" name="Foliennummernplatzhalter 3"/>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20</a:t>
            </a:fld>
            <a:endParaRPr lang="de-DE" dirty="0"/>
          </a:p>
        </p:txBody>
      </p:sp>
    </p:spTree>
    <p:extLst>
      <p:ext uri="{BB962C8B-B14F-4D97-AF65-F5344CB8AC3E}">
        <p14:creationId xmlns:p14="http://schemas.microsoft.com/office/powerpoint/2010/main" val="282171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l="9020" r="11306" b="10801"/>
          <a:stretch/>
        </p:blipFill>
        <p:spPr>
          <a:xfrm>
            <a:off x="-162221" y="-1"/>
            <a:ext cx="9335070" cy="6858001"/>
          </a:xfrm>
          <a:prstGeom prst="rect">
            <a:avLst/>
          </a:prstGeom>
        </p:spPr>
      </p:pic>
      <p:sp>
        <p:nvSpPr>
          <p:cNvPr id="3" name="Rectangle 2"/>
          <p:cNvSpPr/>
          <p:nvPr/>
        </p:nvSpPr>
        <p:spPr>
          <a:xfrm>
            <a:off x="2051720" y="-1"/>
            <a:ext cx="3051168"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Observations</a:t>
            </a:r>
            <a:endParaRPr lang="en-US" sz="3200" b="1" dirty="0"/>
          </a:p>
        </p:txBody>
      </p:sp>
    </p:spTree>
    <p:extLst>
      <p:ext uri="{BB962C8B-B14F-4D97-AF65-F5344CB8AC3E}">
        <p14:creationId xmlns:p14="http://schemas.microsoft.com/office/powerpoint/2010/main" val="1777437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0406" y="-22137"/>
            <a:ext cx="4433594" cy="322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242" y="-19408"/>
            <a:ext cx="2992940" cy="2224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69582" y="2693497"/>
            <a:ext cx="3022198" cy="2135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HY-Data\JKBACK\documents\Jaana Data\huippu_FCoE\www ja tiedotus\webkuvat\P1010608-1_kulo8_JA.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22049" y="2694060"/>
            <a:ext cx="3415928" cy="21349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HY-Data\JKBACK\documents\Jaana Data\huippu_FCoE\www ja tiedotus\juhon kuvat\P1010789-1_kulo6.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986" y="2261260"/>
            <a:ext cx="3003338"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HY-Data\JKBACK\documents\My Pictures\hyde\cuvettes\Kuva030.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069582" y="-8143"/>
            <a:ext cx="1994419" cy="26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bwMode="auto">
          <a:xfrm>
            <a:off x="3069582" y="4863884"/>
            <a:ext cx="6074418" cy="199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339752" y="2204864"/>
            <a:ext cx="2748712" cy="584775"/>
          </a:xfrm>
          <a:prstGeom prst="rect">
            <a:avLst/>
          </a:prstGeom>
          <a:solidFill>
            <a:schemeClr val="bg1">
              <a:lumMod val="75000"/>
            </a:schemeClr>
          </a:solidFill>
        </p:spPr>
        <p:txBody>
          <a:bodyPr wrap="square" rtlCol="0">
            <a:spAutoFit/>
          </a:bodyPr>
          <a:lstStyle/>
          <a:p>
            <a:pPr algn="ctr"/>
            <a:endParaRPr lang="fi-FI" sz="3200" b="1" dirty="0">
              <a:solidFill>
                <a:schemeClr val="bg1"/>
              </a:solidFill>
            </a:endParaRPr>
          </a:p>
        </p:txBody>
      </p:sp>
      <p:sp>
        <p:nvSpPr>
          <p:cNvPr id="9" name="TextBox 8"/>
          <p:cNvSpPr txBox="1"/>
          <p:nvPr/>
        </p:nvSpPr>
        <p:spPr>
          <a:xfrm>
            <a:off x="7783531" y="2745559"/>
            <a:ext cx="1313987" cy="369332"/>
          </a:xfrm>
          <a:prstGeom prst="rect">
            <a:avLst/>
          </a:prstGeom>
          <a:noFill/>
        </p:spPr>
        <p:txBody>
          <a:bodyPr wrap="square" rtlCol="0">
            <a:spAutoFit/>
          </a:bodyPr>
          <a:lstStyle/>
          <a:p>
            <a:r>
              <a:rPr lang="fi-FI" dirty="0" err="1" smtClean="0"/>
              <a:t>Forest</a:t>
            </a:r>
            <a:r>
              <a:rPr lang="fi-FI" dirty="0" smtClean="0"/>
              <a:t> </a:t>
            </a:r>
            <a:r>
              <a:rPr lang="fi-FI" dirty="0" err="1" smtClean="0"/>
              <a:t>fire</a:t>
            </a:r>
            <a:endParaRPr lang="fi-FI" dirty="0"/>
          </a:p>
        </p:txBody>
      </p:sp>
      <p:sp>
        <p:nvSpPr>
          <p:cNvPr id="20" name="TextBox 19"/>
          <p:cNvSpPr txBox="1"/>
          <p:nvPr/>
        </p:nvSpPr>
        <p:spPr>
          <a:xfrm>
            <a:off x="3047777" y="1628800"/>
            <a:ext cx="2016224" cy="646331"/>
          </a:xfrm>
          <a:prstGeom prst="rect">
            <a:avLst/>
          </a:prstGeom>
          <a:noFill/>
        </p:spPr>
        <p:txBody>
          <a:bodyPr wrap="square" rtlCol="0">
            <a:spAutoFit/>
          </a:bodyPr>
          <a:lstStyle/>
          <a:p>
            <a:r>
              <a:rPr lang="fi-FI" dirty="0" err="1" smtClean="0">
                <a:solidFill>
                  <a:schemeClr val="bg1"/>
                </a:solidFill>
              </a:rPr>
              <a:t>Dynamic</a:t>
            </a:r>
            <a:r>
              <a:rPr lang="fi-FI" dirty="0" smtClean="0">
                <a:solidFill>
                  <a:schemeClr val="bg1"/>
                </a:solidFill>
              </a:rPr>
              <a:t> </a:t>
            </a:r>
            <a:r>
              <a:rPr lang="fi-FI" dirty="0" err="1" smtClean="0">
                <a:solidFill>
                  <a:schemeClr val="bg1"/>
                </a:solidFill>
              </a:rPr>
              <a:t>tree</a:t>
            </a:r>
            <a:r>
              <a:rPr lang="fi-FI" dirty="0" smtClean="0">
                <a:solidFill>
                  <a:schemeClr val="bg1"/>
                </a:solidFill>
              </a:rPr>
              <a:t> </a:t>
            </a:r>
            <a:r>
              <a:rPr lang="fi-FI" dirty="0" err="1" smtClean="0">
                <a:solidFill>
                  <a:schemeClr val="bg1"/>
                </a:solidFill>
              </a:rPr>
              <a:t>responses</a:t>
            </a:r>
            <a:endParaRPr lang="fi-FI" dirty="0">
              <a:solidFill>
                <a:schemeClr val="bg1"/>
              </a:solidFill>
            </a:endParaRPr>
          </a:p>
        </p:txBody>
      </p:sp>
      <p:sp>
        <p:nvSpPr>
          <p:cNvPr id="21" name="TextBox 20"/>
          <p:cNvSpPr txBox="1"/>
          <p:nvPr/>
        </p:nvSpPr>
        <p:spPr>
          <a:xfrm>
            <a:off x="996913" y="1781200"/>
            <a:ext cx="2016224" cy="369332"/>
          </a:xfrm>
          <a:prstGeom prst="rect">
            <a:avLst/>
          </a:prstGeom>
          <a:noFill/>
        </p:spPr>
        <p:txBody>
          <a:bodyPr wrap="square" rtlCol="0">
            <a:spAutoFit/>
          </a:bodyPr>
          <a:lstStyle/>
          <a:p>
            <a:r>
              <a:rPr lang="fi-FI" dirty="0" err="1" smtClean="0">
                <a:solidFill>
                  <a:schemeClr val="bg1"/>
                </a:solidFill>
              </a:rPr>
              <a:t>Pollutant</a:t>
            </a:r>
            <a:r>
              <a:rPr lang="fi-FI" dirty="0" smtClean="0">
                <a:solidFill>
                  <a:schemeClr val="bg1"/>
                </a:solidFill>
              </a:rPr>
              <a:t> </a:t>
            </a:r>
            <a:r>
              <a:rPr lang="fi-FI" dirty="0" err="1" smtClean="0">
                <a:solidFill>
                  <a:schemeClr val="bg1"/>
                </a:solidFill>
              </a:rPr>
              <a:t>exposures</a:t>
            </a:r>
            <a:endParaRPr lang="fi-FI" dirty="0">
              <a:solidFill>
                <a:schemeClr val="bg1"/>
              </a:solidFill>
            </a:endParaRPr>
          </a:p>
        </p:txBody>
      </p:sp>
      <p:sp>
        <p:nvSpPr>
          <p:cNvPr id="22" name="TextBox 21"/>
          <p:cNvSpPr txBox="1"/>
          <p:nvPr/>
        </p:nvSpPr>
        <p:spPr>
          <a:xfrm>
            <a:off x="539552" y="4237180"/>
            <a:ext cx="2446800" cy="369332"/>
          </a:xfrm>
          <a:prstGeom prst="rect">
            <a:avLst/>
          </a:prstGeom>
          <a:noFill/>
        </p:spPr>
        <p:txBody>
          <a:bodyPr wrap="square" rtlCol="0">
            <a:spAutoFit/>
          </a:bodyPr>
          <a:lstStyle/>
          <a:p>
            <a:r>
              <a:rPr lang="fi-FI" dirty="0" err="1" smtClean="0">
                <a:solidFill>
                  <a:schemeClr val="bg1"/>
                </a:solidFill>
              </a:rPr>
              <a:t>Soil</a:t>
            </a:r>
            <a:r>
              <a:rPr lang="fi-FI" dirty="0" smtClean="0">
                <a:solidFill>
                  <a:schemeClr val="bg1"/>
                </a:solidFill>
              </a:rPr>
              <a:t> </a:t>
            </a:r>
            <a:r>
              <a:rPr lang="fi-FI" dirty="0" err="1" smtClean="0">
                <a:solidFill>
                  <a:schemeClr val="bg1"/>
                </a:solidFill>
              </a:rPr>
              <a:t>organism</a:t>
            </a:r>
            <a:r>
              <a:rPr lang="fi-FI" dirty="0" smtClean="0">
                <a:solidFill>
                  <a:schemeClr val="bg1"/>
                </a:solidFill>
              </a:rPr>
              <a:t> </a:t>
            </a:r>
            <a:r>
              <a:rPr lang="fi-FI" dirty="0" err="1" smtClean="0">
                <a:solidFill>
                  <a:schemeClr val="bg1"/>
                </a:solidFill>
              </a:rPr>
              <a:t>responses</a:t>
            </a:r>
            <a:endParaRPr lang="fi-FI" dirty="0">
              <a:solidFill>
                <a:schemeClr val="bg1"/>
              </a:solidFill>
            </a:endParaRPr>
          </a:p>
        </p:txBody>
      </p:sp>
      <p:sp>
        <p:nvSpPr>
          <p:cNvPr id="23" name="TextBox 22"/>
          <p:cNvSpPr txBox="1"/>
          <p:nvPr/>
        </p:nvSpPr>
        <p:spPr>
          <a:xfrm>
            <a:off x="3419872" y="4380850"/>
            <a:ext cx="2621386" cy="369332"/>
          </a:xfrm>
          <a:prstGeom prst="rect">
            <a:avLst/>
          </a:prstGeom>
          <a:noFill/>
        </p:spPr>
        <p:txBody>
          <a:bodyPr wrap="square" rtlCol="0">
            <a:spAutoFit/>
          </a:bodyPr>
          <a:lstStyle/>
          <a:p>
            <a:r>
              <a:rPr lang="fi-FI" dirty="0" err="1" smtClean="0">
                <a:solidFill>
                  <a:schemeClr val="bg1"/>
                </a:solidFill>
              </a:rPr>
              <a:t>Indoor</a:t>
            </a:r>
            <a:r>
              <a:rPr lang="fi-FI" dirty="0" smtClean="0">
                <a:solidFill>
                  <a:schemeClr val="bg1"/>
                </a:solidFill>
              </a:rPr>
              <a:t> </a:t>
            </a:r>
            <a:r>
              <a:rPr lang="fi-FI" dirty="0" err="1" smtClean="0">
                <a:solidFill>
                  <a:schemeClr val="bg1"/>
                </a:solidFill>
              </a:rPr>
              <a:t>growth</a:t>
            </a:r>
            <a:r>
              <a:rPr lang="fi-FI" dirty="0" smtClean="0">
                <a:solidFill>
                  <a:schemeClr val="bg1"/>
                </a:solidFill>
              </a:rPr>
              <a:t> </a:t>
            </a:r>
            <a:r>
              <a:rPr lang="fi-FI" dirty="0" err="1" smtClean="0">
                <a:solidFill>
                  <a:schemeClr val="bg1"/>
                </a:solidFill>
              </a:rPr>
              <a:t>chambers</a:t>
            </a:r>
            <a:endParaRPr lang="fi-FI" dirty="0">
              <a:solidFill>
                <a:schemeClr val="bg1"/>
              </a:solidFill>
            </a:endParaRPr>
          </a:p>
        </p:txBody>
      </p:sp>
      <p:sp>
        <p:nvSpPr>
          <p:cNvPr id="24" name="TextBox 23"/>
          <p:cNvSpPr txBox="1"/>
          <p:nvPr/>
        </p:nvSpPr>
        <p:spPr>
          <a:xfrm>
            <a:off x="7125984" y="4902582"/>
            <a:ext cx="1811572" cy="369332"/>
          </a:xfrm>
          <a:prstGeom prst="rect">
            <a:avLst/>
          </a:prstGeom>
          <a:noFill/>
        </p:spPr>
        <p:txBody>
          <a:bodyPr wrap="square" rtlCol="0">
            <a:spAutoFit/>
          </a:bodyPr>
          <a:lstStyle/>
          <a:p>
            <a:r>
              <a:rPr lang="fi-FI" dirty="0" err="1" smtClean="0">
                <a:solidFill>
                  <a:schemeClr val="bg1"/>
                </a:solidFill>
              </a:rPr>
              <a:t>Large</a:t>
            </a:r>
            <a:r>
              <a:rPr lang="fi-FI" dirty="0" smtClean="0">
                <a:solidFill>
                  <a:schemeClr val="bg1"/>
                </a:solidFill>
              </a:rPr>
              <a:t> </a:t>
            </a:r>
            <a:r>
              <a:rPr lang="fi-FI" dirty="0" err="1" smtClean="0">
                <a:solidFill>
                  <a:schemeClr val="bg1"/>
                </a:solidFill>
              </a:rPr>
              <a:t>phytotrons</a:t>
            </a:r>
            <a:endParaRPr lang="fi-FI" dirty="0">
              <a:solidFill>
                <a:schemeClr val="bg1"/>
              </a:solidFill>
            </a:endParaRPr>
          </a:p>
        </p:txBody>
      </p:sp>
      <p:pic>
        <p:nvPicPr>
          <p:cNvPr id="26" name="Picture 4" descr="\\ATKK\home\s\sarnela\Documents\My Pictures\DSC_0541.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6986" y="-22137"/>
            <a:ext cx="3041995" cy="6855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26104" y="6309320"/>
            <a:ext cx="1031944" cy="369332"/>
          </a:xfrm>
          <a:prstGeom prst="rect">
            <a:avLst/>
          </a:prstGeom>
          <a:noFill/>
        </p:spPr>
        <p:txBody>
          <a:bodyPr wrap="square" rtlCol="0">
            <a:spAutoFit/>
          </a:bodyPr>
          <a:lstStyle/>
          <a:p>
            <a:r>
              <a:rPr lang="fi-FI" dirty="0" err="1" smtClean="0">
                <a:solidFill>
                  <a:schemeClr val="bg1"/>
                </a:solidFill>
              </a:rPr>
              <a:t>APi-TOF</a:t>
            </a:r>
            <a:endParaRPr lang="fi-FI" dirty="0">
              <a:solidFill>
                <a:schemeClr val="bg1"/>
              </a:solidFill>
            </a:endParaRPr>
          </a:p>
        </p:txBody>
      </p:sp>
      <p:sp>
        <p:nvSpPr>
          <p:cNvPr id="29" name="TextBox 28"/>
          <p:cNvSpPr txBox="1"/>
          <p:nvPr/>
        </p:nvSpPr>
        <p:spPr>
          <a:xfrm>
            <a:off x="5239842" y="1799436"/>
            <a:ext cx="2243620" cy="369332"/>
          </a:xfrm>
          <a:prstGeom prst="rect">
            <a:avLst/>
          </a:prstGeom>
          <a:noFill/>
        </p:spPr>
        <p:txBody>
          <a:bodyPr wrap="square" rtlCol="0">
            <a:spAutoFit/>
          </a:bodyPr>
          <a:lstStyle/>
          <a:p>
            <a:r>
              <a:rPr lang="fi-FI" dirty="0" err="1" smtClean="0">
                <a:solidFill>
                  <a:schemeClr val="bg1"/>
                </a:solidFill>
              </a:rPr>
              <a:t>Plant</a:t>
            </a:r>
            <a:r>
              <a:rPr lang="fi-FI" dirty="0" smtClean="0">
                <a:solidFill>
                  <a:schemeClr val="bg1"/>
                </a:solidFill>
              </a:rPr>
              <a:t> – air </a:t>
            </a:r>
            <a:r>
              <a:rPr lang="fi-FI" dirty="0" err="1" smtClean="0">
                <a:solidFill>
                  <a:schemeClr val="bg1"/>
                </a:solidFill>
              </a:rPr>
              <a:t>studies</a:t>
            </a:r>
            <a:endParaRPr lang="fi-FI" dirty="0">
              <a:solidFill>
                <a:schemeClr val="bg1"/>
              </a:solidFill>
            </a:endParaRPr>
          </a:p>
        </p:txBody>
      </p:sp>
      <p:sp>
        <p:nvSpPr>
          <p:cNvPr id="2" name="Rectangle 1"/>
          <p:cNvSpPr/>
          <p:nvPr/>
        </p:nvSpPr>
        <p:spPr>
          <a:xfrm>
            <a:off x="-16986" y="0"/>
            <a:ext cx="3051168"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EXPERIMENTS</a:t>
            </a:r>
            <a:endParaRPr lang="en-US" sz="3200" b="1" dirty="0"/>
          </a:p>
        </p:txBody>
      </p:sp>
    </p:spTree>
    <p:extLst>
      <p:ext uri="{BB962C8B-B14F-4D97-AF65-F5344CB8AC3E}">
        <p14:creationId xmlns:p14="http://schemas.microsoft.com/office/powerpoint/2010/main" val="871307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4661" y="1169063"/>
            <a:ext cx="1143763" cy="1495691"/>
          </a:xfrm>
          <a:prstGeom prst="rect">
            <a:avLst/>
          </a:prstGeom>
        </p:spPr>
      </p:pic>
      <p:sp>
        <p:nvSpPr>
          <p:cNvPr id="6" name="Title 5"/>
          <p:cNvSpPr>
            <a:spLocks noGrp="1"/>
          </p:cNvSpPr>
          <p:nvPr>
            <p:ph type="title"/>
          </p:nvPr>
        </p:nvSpPr>
        <p:spPr/>
        <p:txBody>
          <a:bodyPr/>
          <a:lstStyle/>
          <a:p>
            <a:r>
              <a:rPr lang="en-US" sz="3200" dirty="0"/>
              <a:t>Databases &amp; data portals </a:t>
            </a:r>
            <a:r>
              <a:rPr lang="en-US" sz="3200" dirty="0" smtClean="0"/>
              <a:t/>
            </a:r>
            <a:br>
              <a:rPr lang="en-US" sz="3200" dirty="0" smtClean="0"/>
            </a:br>
            <a:r>
              <a:rPr lang="en-US" sz="3200" dirty="0" smtClean="0"/>
              <a:t>make </a:t>
            </a:r>
            <a:r>
              <a:rPr lang="en-US" sz="3200" dirty="0"/>
              <a:t>data available and discoverable </a:t>
            </a:r>
            <a:endParaRPr lang="fi-FI" dirty="0"/>
          </a:p>
        </p:txBody>
      </p:sp>
      <p:sp>
        <p:nvSpPr>
          <p:cNvPr id="10" name="Content Placeholder 9"/>
          <p:cNvSpPr>
            <a:spLocks noGrp="1"/>
          </p:cNvSpPr>
          <p:nvPr>
            <p:ph sz="half" idx="4294967295"/>
          </p:nvPr>
        </p:nvSpPr>
        <p:spPr>
          <a:xfrm>
            <a:off x="0" y="1600200"/>
            <a:ext cx="4038600" cy="4525963"/>
          </a:xfrm>
        </p:spPr>
        <p:txBody>
          <a:bodyPr>
            <a:normAutofit/>
          </a:bodyPr>
          <a:lstStyle/>
          <a:p>
            <a:endParaRPr lang="en-US" dirty="0" smtClean="0"/>
          </a:p>
          <a:p>
            <a:endParaRPr lang="en-US" dirty="0"/>
          </a:p>
        </p:txBody>
      </p:sp>
      <p:pic>
        <p:nvPicPr>
          <p:cNvPr id="27" name="Picture 26"/>
          <p:cNvPicPr>
            <a:picLocks noChangeAspect="1"/>
          </p:cNvPicPr>
          <p:nvPr/>
        </p:nvPicPr>
        <p:blipFill>
          <a:blip r:embed="rId4" cstate="email">
            <a:alphaModFix amt="52000"/>
            <a:extLst>
              <a:ext uri="{28A0092B-C50C-407E-A947-70E740481C1C}">
                <a14:useLocalDpi xmlns:a14="http://schemas.microsoft.com/office/drawing/2010/main"/>
              </a:ext>
            </a:extLst>
          </a:blip>
          <a:stretch>
            <a:fillRect/>
          </a:stretch>
        </p:blipFill>
        <p:spPr>
          <a:xfrm>
            <a:off x="57994" y="3473075"/>
            <a:ext cx="4935041" cy="2406679"/>
          </a:xfrm>
          <a:prstGeom prst="rect">
            <a:avLst/>
          </a:prstGeom>
          <a:effec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4881" y="3372741"/>
            <a:ext cx="4212558" cy="2799551"/>
          </a:xfrm>
          <a:prstGeom prst="rect">
            <a:avLst/>
          </a:prstGeom>
        </p:spPr>
      </p:pic>
      <p:sp>
        <p:nvSpPr>
          <p:cNvPr id="8" name="TextBox 7"/>
          <p:cNvSpPr txBox="1"/>
          <p:nvPr/>
        </p:nvSpPr>
        <p:spPr>
          <a:xfrm>
            <a:off x="6147188" y="3493155"/>
            <a:ext cx="2726775" cy="954107"/>
          </a:xfrm>
          <a:prstGeom prst="rect">
            <a:avLst/>
          </a:prstGeom>
          <a:noFill/>
        </p:spPr>
        <p:txBody>
          <a:bodyPr wrap="square" rtlCol="0">
            <a:spAutoFit/>
          </a:bodyPr>
          <a:lstStyle/>
          <a:p>
            <a:pPr algn="r"/>
            <a:r>
              <a:rPr lang="en-US" sz="2800" dirty="0" smtClean="0">
                <a:solidFill>
                  <a:schemeClr val="bg1"/>
                </a:solidFill>
              </a:rPr>
              <a:t>Permanent storage</a:t>
            </a:r>
            <a:endParaRPr lang="en-US" sz="2800" dirty="0">
              <a:solidFill>
                <a:schemeClr val="bg1"/>
              </a:solidFill>
            </a:endParaRPr>
          </a:p>
        </p:txBody>
      </p:sp>
      <p:sp>
        <p:nvSpPr>
          <p:cNvPr id="9" name="TextBox 8"/>
          <p:cNvSpPr txBox="1"/>
          <p:nvPr/>
        </p:nvSpPr>
        <p:spPr>
          <a:xfrm>
            <a:off x="1403593" y="3429000"/>
            <a:ext cx="1475340" cy="954107"/>
          </a:xfrm>
          <a:prstGeom prst="rect">
            <a:avLst/>
          </a:prstGeom>
          <a:noFill/>
        </p:spPr>
        <p:txBody>
          <a:bodyPr wrap="none" rtlCol="0">
            <a:spAutoFit/>
          </a:bodyPr>
          <a:lstStyle/>
          <a:p>
            <a:r>
              <a:rPr lang="en-US" sz="2800" dirty="0" smtClean="0"/>
              <a:t>User</a:t>
            </a:r>
          </a:p>
          <a:p>
            <a:r>
              <a:rPr lang="en-US" sz="2800" dirty="0" smtClean="0"/>
              <a:t>interface</a:t>
            </a:r>
            <a:endParaRPr lang="en-US" sz="2800" dirty="0"/>
          </a:p>
        </p:txBody>
      </p:sp>
      <p:sp>
        <p:nvSpPr>
          <p:cNvPr id="14" name="Rounded Rectangle 13"/>
          <p:cNvSpPr/>
          <p:nvPr/>
        </p:nvSpPr>
        <p:spPr>
          <a:xfrm>
            <a:off x="1927197" y="2780928"/>
            <a:ext cx="5309100" cy="38982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Contextual datasets</a:t>
            </a:r>
            <a:endParaRPr lang="en-US" sz="2800" dirty="0"/>
          </a:p>
        </p:txBody>
      </p:sp>
      <p:sp>
        <p:nvSpPr>
          <p:cNvPr id="16" name="Rounded Rectangle 15"/>
          <p:cNvSpPr/>
          <p:nvPr/>
        </p:nvSpPr>
        <p:spPr>
          <a:xfrm>
            <a:off x="4648571" y="1628800"/>
            <a:ext cx="2587726" cy="686846"/>
          </a:xfrm>
          <a:prstGeom prst="roundRect">
            <a:avLst/>
          </a:prstGeom>
          <a:solidFill>
            <a:srgbClr val="3399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Descriptions</a:t>
            </a:r>
            <a:endParaRPr lang="en-US" sz="2800" dirty="0"/>
          </a:p>
        </p:txBody>
      </p:sp>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5479" y="1196752"/>
            <a:ext cx="2226055" cy="1478936"/>
          </a:xfrm>
          <a:prstGeom prst="rect">
            <a:avLst/>
          </a:prstGeom>
        </p:spPr>
      </p:pic>
      <p:sp>
        <p:nvSpPr>
          <p:cNvPr id="19" name="Rectangle 18"/>
          <p:cNvSpPr/>
          <p:nvPr/>
        </p:nvSpPr>
        <p:spPr>
          <a:xfrm>
            <a:off x="4197655" y="5640991"/>
            <a:ext cx="710451" cy="369332"/>
          </a:xfrm>
          <a:prstGeom prst="rect">
            <a:avLst/>
          </a:prstGeom>
        </p:spPr>
        <p:txBody>
          <a:bodyPr wrap="none">
            <a:spAutoFit/>
          </a:bodyPr>
          <a:lstStyle/>
          <a:p>
            <a:r>
              <a:rPr lang="en-US" dirty="0" smtClean="0">
                <a:solidFill>
                  <a:schemeClr val="bg1"/>
                </a:solidFill>
              </a:rPr>
              <a:t>Users</a:t>
            </a:r>
            <a:endParaRPr lang="en-US" dirty="0">
              <a:solidFill>
                <a:schemeClr val="bg1"/>
              </a:solidFill>
            </a:endParaRPr>
          </a:p>
        </p:txBody>
      </p:sp>
      <p:sp>
        <p:nvSpPr>
          <p:cNvPr id="21" name="Down Arrow 20"/>
          <p:cNvSpPr/>
          <p:nvPr/>
        </p:nvSpPr>
        <p:spPr>
          <a:xfrm>
            <a:off x="3347864" y="2315648"/>
            <a:ext cx="503937" cy="439932"/>
          </a:xfrm>
          <a:prstGeom prst="downArrow">
            <a:avLst/>
          </a:prstGeom>
          <a:solidFill>
            <a:srgbClr val="3399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5293578" y="2304714"/>
            <a:ext cx="502558" cy="458839"/>
          </a:xfrm>
          <a:prstGeom prst="downArrow">
            <a:avLst/>
          </a:prstGeom>
          <a:solidFill>
            <a:srgbClr val="3399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5151566" y="3228316"/>
            <a:ext cx="644570" cy="63143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Left Arrow 27"/>
          <p:cNvSpPr/>
          <p:nvPr/>
        </p:nvSpPr>
        <p:spPr>
          <a:xfrm>
            <a:off x="4233144" y="3717033"/>
            <a:ext cx="637058" cy="55932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Left-Right Arrow 29"/>
          <p:cNvSpPr/>
          <p:nvPr/>
        </p:nvSpPr>
        <p:spPr>
          <a:xfrm rot="2732880">
            <a:off x="2482217" y="5262790"/>
            <a:ext cx="1256986" cy="61368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77514" y="4646972"/>
            <a:ext cx="2118621" cy="2094396"/>
          </a:xfrm>
          <a:prstGeom prst="rect">
            <a:avLst/>
          </a:prstGeom>
        </p:spPr>
      </p:pic>
      <p:sp>
        <p:nvSpPr>
          <p:cNvPr id="15" name="Rounded Rectangle 14"/>
          <p:cNvSpPr/>
          <p:nvPr/>
        </p:nvSpPr>
        <p:spPr>
          <a:xfrm>
            <a:off x="1912105" y="1628800"/>
            <a:ext cx="2251731" cy="686847"/>
          </a:xfrm>
          <a:prstGeom prst="roundRect">
            <a:avLst/>
          </a:prstGeom>
          <a:solidFill>
            <a:srgbClr val="3399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Data</a:t>
            </a:r>
            <a:endParaRPr lang="en-US" sz="2800" dirty="0"/>
          </a:p>
        </p:txBody>
      </p:sp>
      <p:sp>
        <p:nvSpPr>
          <p:cNvPr id="5" name="TextBox 4"/>
          <p:cNvSpPr txBox="1"/>
          <p:nvPr/>
        </p:nvSpPr>
        <p:spPr>
          <a:xfrm>
            <a:off x="4355976" y="5505899"/>
            <a:ext cx="994439" cy="523220"/>
          </a:xfrm>
          <a:prstGeom prst="rect">
            <a:avLst/>
          </a:prstGeom>
          <a:noFill/>
        </p:spPr>
        <p:txBody>
          <a:bodyPr wrap="none" rtlCol="0">
            <a:spAutoFit/>
          </a:bodyPr>
          <a:lstStyle/>
          <a:p>
            <a:r>
              <a:rPr lang="en-US" sz="2800" dirty="0" smtClean="0">
                <a:solidFill>
                  <a:schemeClr val="bg1"/>
                </a:solidFill>
              </a:rPr>
              <a:t>Users</a:t>
            </a:r>
            <a:endParaRPr lang="en-US" sz="2800" dirty="0">
              <a:solidFill>
                <a:schemeClr val="bg1"/>
              </a:solidFill>
            </a:endParaRPr>
          </a:p>
        </p:txBody>
      </p:sp>
      <p:sp>
        <p:nvSpPr>
          <p:cNvPr id="24"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
        <p:nvSpPr>
          <p:cNvPr id="25" name="Foliennummernplatzhalter 3"/>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23</a:t>
            </a:fld>
            <a:endParaRPr lang="de-DE" dirty="0"/>
          </a:p>
        </p:txBody>
      </p:sp>
    </p:spTree>
    <p:extLst>
      <p:ext uri="{BB962C8B-B14F-4D97-AF65-F5344CB8AC3E}">
        <p14:creationId xmlns:p14="http://schemas.microsoft.com/office/powerpoint/2010/main" val="4183902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Modelling platforms</a:t>
            </a:r>
            <a:endParaRPr lang="en-US" dirty="0"/>
          </a:p>
        </p:txBody>
      </p:sp>
      <p:pic>
        <p:nvPicPr>
          <p:cNvPr id="5122" name="Picture 2" descr="http://www2.ucar.edu/sites/default/files/news/2010/CCSM4_large.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16016" y="1772816"/>
            <a:ext cx="4257303" cy="39845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73490" y="1564459"/>
            <a:ext cx="4270518" cy="4644326"/>
            <a:chOff x="522562" y="1169070"/>
            <a:chExt cx="4270518" cy="4644326"/>
          </a:xfrm>
        </p:grpSpPr>
        <p:grpSp>
          <p:nvGrpSpPr>
            <p:cNvPr id="4" name="Group 3"/>
            <p:cNvGrpSpPr/>
            <p:nvPr/>
          </p:nvGrpSpPr>
          <p:grpSpPr>
            <a:xfrm>
              <a:off x="813608" y="1427683"/>
              <a:ext cx="3328472" cy="3746112"/>
              <a:chOff x="813608" y="1427683"/>
              <a:chExt cx="3328472" cy="3746112"/>
            </a:xfrm>
            <a:solidFill>
              <a:srgbClr val="FF0000">
                <a:alpha val="16000"/>
              </a:srgbClr>
            </a:solidFill>
          </p:grpSpPr>
          <p:sp>
            <p:nvSpPr>
              <p:cNvPr id="5" name="Rectangle 4"/>
              <p:cNvSpPr/>
              <p:nvPr/>
            </p:nvSpPr>
            <p:spPr>
              <a:xfrm>
                <a:off x="813608" y="4210191"/>
                <a:ext cx="1118899" cy="963604"/>
              </a:xfrm>
              <a:prstGeom prst="rect">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Rectangle 5"/>
              <p:cNvSpPr/>
              <p:nvPr/>
            </p:nvSpPr>
            <p:spPr>
              <a:xfrm>
                <a:off x="1666193" y="3221971"/>
                <a:ext cx="1118899" cy="1263994"/>
              </a:xfrm>
              <a:prstGeom prst="rect">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Rectangle 6"/>
              <p:cNvSpPr/>
              <p:nvPr/>
            </p:nvSpPr>
            <p:spPr>
              <a:xfrm>
                <a:off x="2718904" y="2343279"/>
                <a:ext cx="1118899" cy="1905015"/>
              </a:xfrm>
              <a:prstGeom prst="rect">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Rectangle 7"/>
              <p:cNvSpPr/>
              <p:nvPr/>
            </p:nvSpPr>
            <p:spPr>
              <a:xfrm>
                <a:off x="1580158" y="2275662"/>
                <a:ext cx="1609881" cy="963604"/>
              </a:xfrm>
              <a:prstGeom prst="rect">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Rectangle 8"/>
              <p:cNvSpPr/>
              <p:nvPr/>
            </p:nvSpPr>
            <p:spPr>
              <a:xfrm>
                <a:off x="1256357" y="1427683"/>
                <a:ext cx="2885723" cy="963604"/>
              </a:xfrm>
              <a:prstGeom prst="rect">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10" name="Group 9"/>
            <p:cNvGrpSpPr/>
            <p:nvPr/>
          </p:nvGrpSpPr>
          <p:grpSpPr>
            <a:xfrm>
              <a:off x="522562" y="1169070"/>
              <a:ext cx="3816683" cy="4174003"/>
              <a:chOff x="945902" y="1891862"/>
              <a:chExt cx="6766841" cy="4174003"/>
            </a:xfrm>
          </p:grpSpPr>
          <p:cxnSp>
            <p:nvCxnSpPr>
              <p:cNvPr id="11" name="Straight Connector 10"/>
              <p:cNvCxnSpPr/>
              <p:nvPr/>
            </p:nvCxnSpPr>
            <p:spPr>
              <a:xfrm>
                <a:off x="945902" y="6065865"/>
                <a:ext cx="67668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945902" y="1891862"/>
                <a:ext cx="0" cy="4174003"/>
              </a:xfrm>
              <a:prstGeom prst="line">
                <a:avLst/>
              </a:prstGeom>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1256357" y="5444064"/>
              <a:ext cx="3245312" cy="369332"/>
            </a:xfrm>
            <a:prstGeom prst="rect">
              <a:avLst/>
            </a:prstGeom>
            <a:noFill/>
          </p:spPr>
          <p:txBody>
            <a:bodyPr wrap="none" rtlCol="0">
              <a:spAutoFit/>
            </a:bodyPr>
            <a:lstStyle/>
            <a:p>
              <a:r>
                <a:rPr lang="en-US" dirty="0" smtClean="0"/>
                <a:t>Temporal scale (sec to centuries)</a:t>
              </a:r>
              <a:endParaRPr lang="en-US" dirty="0"/>
            </a:p>
          </p:txBody>
        </p:sp>
        <p:sp>
          <p:nvSpPr>
            <p:cNvPr id="14" name="TextBox 13"/>
            <p:cNvSpPr txBox="1"/>
            <p:nvPr/>
          </p:nvSpPr>
          <p:spPr>
            <a:xfrm>
              <a:off x="3108911" y="1544734"/>
              <a:ext cx="1313180" cy="307777"/>
            </a:xfrm>
            <a:prstGeom prst="rect">
              <a:avLst/>
            </a:prstGeom>
            <a:noFill/>
          </p:spPr>
          <p:txBody>
            <a:bodyPr wrap="none" rtlCol="0">
              <a:spAutoFit/>
            </a:bodyPr>
            <a:lstStyle/>
            <a:p>
              <a:r>
                <a:rPr lang="en-US" sz="1400" dirty="0" smtClean="0">
                  <a:solidFill>
                    <a:srgbClr val="008000"/>
                  </a:solidFill>
                </a:rPr>
                <a:t>Climate change</a:t>
              </a:r>
              <a:endParaRPr lang="en-US" sz="1400" dirty="0">
                <a:solidFill>
                  <a:srgbClr val="008000"/>
                </a:solidFill>
              </a:endParaRPr>
            </a:p>
          </p:txBody>
        </p:sp>
        <p:sp>
          <p:nvSpPr>
            <p:cNvPr id="15" name="TextBox 14"/>
            <p:cNvSpPr txBox="1"/>
            <p:nvPr/>
          </p:nvSpPr>
          <p:spPr>
            <a:xfrm>
              <a:off x="1580158" y="2487203"/>
              <a:ext cx="1583524" cy="307777"/>
            </a:xfrm>
            <a:prstGeom prst="rect">
              <a:avLst/>
            </a:prstGeom>
            <a:noFill/>
          </p:spPr>
          <p:txBody>
            <a:bodyPr wrap="none" rtlCol="0">
              <a:spAutoFit/>
            </a:bodyPr>
            <a:lstStyle/>
            <a:p>
              <a:r>
                <a:rPr lang="en-US" sz="1400" dirty="0" smtClean="0">
                  <a:solidFill>
                    <a:srgbClr val="008000"/>
                  </a:solidFill>
                </a:rPr>
                <a:t>Weather processes</a:t>
              </a:r>
              <a:endParaRPr lang="en-US" sz="1400" dirty="0">
                <a:solidFill>
                  <a:srgbClr val="008000"/>
                </a:solidFill>
              </a:endParaRPr>
            </a:p>
          </p:txBody>
        </p:sp>
        <p:sp>
          <p:nvSpPr>
            <p:cNvPr id="16" name="TextBox 15"/>
            <p:cNvSpPr txBox="1"/>
            <p:nvPr/>
          </p:nvSpPr>
          <p:spPr>
            <a:xfrm>
              <a:off x="1580158" y="3718932"/>
              <a:ext cx="1315359" cy="307777"/>
            </a:xfrm>
            <a:prstGeom prst="rect">
              <a:avLst/>
            </a:prstGeom>
            <a:noFill/>
          </p:spPr>
          <p:txBody>
            <a:bodyPr wrap="none" rtlCol="0">
              <a:spAutoFit/>
            </a:bodyPr>
            <a:lstStyle/>
            <a:p>
              <a:r>
                <a:rPr lang="en-US" sz="1400" dirty="0" smtClean="0">
                  <a:solidFill>
                    <a:srgbClr val="008000"/>
                  </a:solidFill>
                </a:rPr>
                <a:t>Local processes</a:t>
              </a:r>
              <a:endParaRPr lang="en-US" sz="1400" dirty="0">
                <a:solidFill>
                  <a:srgbClr val="008000"/>
                </a:solidFill>
              </a:endParaRPr>
            </a:p>
          </p:txBody>
        </p:sp>
        <p:sp>
          <p:nvSpPr>
            <p:cNvPr id="17" name="TextBox 16"/>
            <p:cNvSpPr txBox="1"/>
            <p:nvPr/>
          </p:nvSpPr>
          <p:spPr>
            <a:xfrm>
              <a:off x="640116" y="4866018"/>
              <a:ext cx="1292391" cy="307777"/>
            </a:xfrm>
            <a:prstGeom prst="rect">
              <a:avLst/>
            </a:prstGeom>
            <a:noFill/>
          </p:spPr>
          <p:txBody>
            <a:bodyPr wrap="none" rtlCol="0">
              <a:spAutoFit/>
            </a:bodyPr>
            <a:lstStyle/>
            <a:p>
              <a:r>
                <a:rPr lang="en-US" sz="1400" dirty="0" err="1" smtClean="0">
                  <a:solidFill>
                    <a:srgbClr val="008000"/>
                  </a:solidFill>
                </a:rPr>
                <a:t>Nanoprocesses</a:t>
              </a:r>
              <a:endParaRPr lang="en-US" sz="1400" dirty="0">
                <a:solidFill>
                  <a:srgbClr val="008000"/>
                </a:solidFill>
              </a:endParaRPr>
            </a:p>
          </p:txBody>
        </p:sp>
        <p:sp>
          <p:nvSpPr>
            <p:cNvPr id="18" name="TextBox 17"/>
            <p:cNvSpPr txBox="1"/>
            <p:nvPr/>
          </p:nvSpPr>
          <p:spPr>
            <a:xfrm>
              <a:off x="3200351" y="2870707"/>
              <a:ext cx="1592729" cy="307777"/>
            </a:xfrm>
            <a:prstGeom prst="rect">
              <a:avLst/>
            </a:prstGeom>
            <a:noFill/>
          </p:spPr>
          <p:txBody>
            <a:bodyPr wrap="none" rtlCol="0">
              <a:spAutoFit/>
            </a:bodyPr>
            <a:lstStyle/>
            <a:p>
              <a:r>
                <a:rPr lang="en-US" sz="1400" dirty="0" smtClean="0">
                  <a:solidFill>
                    <a:srgbClr val="008000"/>
                  </a:solidFill>
                </a:rPr>
                <a:t>Ecosystem changes</a:t>
              </a:r>
              <a:endParaRPr lang="en-US" sz="1400" dirty="0">
                <a:solidFill>
                  <a:srgbClr val="008000"/>
                </a:solidFill>
              </a:endParaRPr>
            </a:p>
          </p:txBody>
        </p:sp>
        <p:pic>
          <p:nvPicPr>
            <p:cNvPr id="19" name="Picture 18" descr="2rikkihappo1dm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6700" y="4485965"/>
              <a:ext cx="783851" cy="857108"/>
            </a:xfrm>
            <a:prstGeom prst="rect">
              <a:avLst/>
            </a:prstGeom>
          </p:spPr>
        </p:pic>
        <p:grpSp>
          <p:nvGrpSpPr>
            <p:cNvPr id="20" name="Group 19"/>
            <p:cNvGrpSpPr/>
            <p:nvPr/>
          </p:nvGrpSpPr>
          <p:grpSpPr>
            <a:xfrm>
              <a:off x="1124500" y="1648715"/>
              <a:ext cx="2105110" cy="3120617"/>
              <a:chOff x="1124500" y="1648715"/>
              <a:chExt cx="2105110" cy="3120617"/>
            </a:xfrm>
          </p:grpSpPr>
          <p:sp>
            <p:nvSpPr>
              <p:cNvPr id="21" name="Oval 20"/>
              <p:cNvSpPr/>
              <p:nvPr/>
            </p:nvSpPr>
            <p:spPr>
              <a:xfrm>
                <a:off x="2143426" y="2904199"/>
                <a:ext cx="1086184" cy="7209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124500" y="4398910"/>
                <a:ext cx="131857" cy="1090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514229" y="4660321"/>
                <a:ext cx="131857" cy="1090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523497" y="4344404"/>
                <a:ext cx="131857" cy="1090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97753" y="4101180"/>
                <a:ext cx="131857" cy="1090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93627" y="2970091"/>
                <a:ext cx="131857" cy="1090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514229" y="1648715"/>
                <a:ext cx="131857" cy="1090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icture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6701" y="1438919"/>
              <a:ext cx="958816" cy="721030"/>
            </a:xfrm>
            <a:prstGeom prst="rect">
              <a:avLst/>
            </a:prstGeom>
          </p:spPr>
        </p:pic>
      </p:grpSp>
      <p:sp>
        <p:nvSpPr>
          <p:cNvPr id="29" name="Rectangle 28"/>
          <p:cNvSpPr/>
          <p:nvPr/>
        </p:nvSpPr>
        <p:spPr>
          <a:xfrm rot="16200000">
            <a:off x="-971313" y="3580403"/>
            <a:ext cx="2296591" cy="369332"/>
          </a:xfrm>
          <a:prstGeom prst="rect">
            <a:avLst/>
          </a:prstGeom>
        </p:spPr>
        <p:txBody>
          <a:bodyPr wrap="none">
            <a:spAutoFit/>
          </a:bodyPr>
          <a:lstStyle/>
          <a:p>
            <a:r>
              <a:rPr lang="en-US" dirty="0" smtClean="0"/>
              <a:t>Spatial </a:t>
            </a:r>
            <a:r>
              <a:rPr lang="en-US" dirty="0"/>
              <a:t>scale </a:t>
            </a:r>
            <a:r>
              <a:rPr lang="en-US" dirty="0" smtClean="0"/>
              <a:t>(nm - km)</a:t>
            </a:r>
            <a:endParaRPr lang="fi-FI" dirty="0"/>
          </a:p>
        </p:txBody>
      </p:sp>
      <p:sp>
        <p:nvSpPr>
          <p:cNvPr id="31"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
        <p:nvSpPr>
          <p:cNvPr id="32" name="Foliennummernplatzhalter 3"/>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24</a:t>
            </a:fld>
            <a:endParaRPr lang="de-DE" dirty="0"/>
          </a:p>
        </p:txBody>
      </p:sp>
    </p:spTree>
    <p:extLst>
      <p:ext uri="{BB962C8B-B14F-4D97-AF65-F5344CB8AC3E}">
        <p14:creationId xmlns:p14="http://schemas.microsoft.com/office/powerpoint/2010/main" val="1781631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Carbon</a:t>
            </a:r>
            <a:r>
              <a:rPr lang="de-DE" dirty="0" smtClean="0"/>
              <a:t> </a:t>
            </a:r>
            <a:r>
              <a:rPr lang="de-DE" dirty="0" err="1" smtClean="0"/>
              <a:t>observations</a:t>
            </a:r>
            <a:endParaRPr lang="de-DE" dirty="0"/>
          </a:p>
        </p:txBody>
      </p:sp>
      <p:grpSp>
        <p:nvGrpSpPr>
          <p:cNvPr id="6" name="Group 2"/>
          <p:cNvGrpSpPr>
            <a:grpSpLocks/>
          </p:cNvGrpSpPr>
          <p:nvPr/>
        </p:nvGrpSpPr>
        <p:grpSpPr bwMode="auto">
          <a:xfrm>
            <a:off x="1179588" y="1196752"/>
            <a:ext cx="7477909" cy="4896108"/>
            <a:chOff x="529" y="-106"/>
            <a:chExt cx="5483" cy="3795"/>
          </a:xfrm>
        </p:grpSpPr>
        <p:pic>
          <p:nvPicPr>
            <p:cNvPr id="7" name="Picture 3" descr="jd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 y="239"/>
              <a:ext cx="4603" cy="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a:off x="4473" y="949"/>
              <a:ext cx="1539" cy="474"/>
            </a:xfrm>
            <a:prstGeom prst="wedgeRectCallout">
              <a:avLst>
                <a:gd name="adj1" fmla="val -36613"/>
                <a:gd name="adj2" fmla="val -75941"/>
              </a:avLst>
            </a:prstGeom>
            <a:solidFill>
              <a:schemeClr val="bg1"/>
            </a:solidFill>
            <a:ln w="9525">
              <a:solidFill>
                <a:schemeClr val="tx1"/>
              </a:solidFill>
              <a:miter lim="800000"/>
              <a:headEnd/>
              <a:tailEnd/>
            </a:ln>
            <a:effectLst>
              <a:outerShdw blurRad="63500" dist="107763" dir="2700000" algn="ctr" rotWithShape="0">
                <a:schemeClr val="bg2">
                  <a:alpha val="50000"/>
                </a:schemeClr>
              </a:outerShdw>
            </a:effectLst>
          </p:spPr>
          <p:txBody>
            <a:bodyPr/>
            <a:lstStyle/>
            <a:p>
              <a:pPr algn="ctr">
                <a:defRPr/>
              </a:pPr>
              <a:r>
                <a:rPr lang="en-US" sz="1100" b="1" dirty="0">
                  <a:latin typeface="Calibri" charset="0"/>
                </a:rPr>
                <a:t>Satellite remote sensing</a:t>
              </a:r>
              <a:r>
                <a:rPr lang="en-US" sz="1100" dirty="0">
                  <a:latin typeface="Calibri" charset="0"/>
                </a:rPr>
                <a:t>: </a:t>
              </a:r>
              <a:br>
                <a:rPr lang="en-US" sz="1100" dirty="0">
                  <a:latin typeface="Calibri" charset="0"/>
                </a:rPr>
              </a:br>
              <a:r>
                <a:rPr lang="en-US" sz="1100" dirty="0">
                  <a:latin typeface="Calibri" charset="0"/>
                </a:rPr>
                <a:t>Vertical </a:t>
              </a:r>
              <a:r>
                <a:rPr lang="en-US" sz="1100" dirty="0" smtClean="0">
                  <a:latin typeface="Calibri" charset="0"/>
                </a:rPr>
                <a:t>column, Global coverage </a:t>
              </a:r>
            </a:p>
            <a:p>
              <a:pPr algn="ctr">
                <a:defRPr/>
              </a:pPr>
              <a:r>
                <a:rPr lang="en-US" sz="1100" dirty="0" smtClean="0">
                  <a:latin typeface="Calibri" charset="0"/>
                </a:rPr>
                <a:t>Poor  - good accuracy</a:t>
              </a:r>
              <a:endParaRPr lang="en-US" sz="1100" dirty="0">
                <a:latin typeface="Calibri" charset="0"/>
              </a:endParaRPr>
            </a:p>
          </p:txBody>
        </p:sp>
        <p:sp>
          <p:nvSpPr>
            <p:cNvPr id="9" name="AutoShape 5"/>
            <p:cNvSpPr>
              <a:spLocks noChangeArrowheads="1"/>
            </p:cNvSpPr>
            <p:nvPr/>
          </p:nvSpPr>
          <p:spPr bwMode="auto">
            <a:xfrm>
              <a:off x="1292" y="106"/>
              <a:ext cx="953" cy="590"/>
            </a:xfrm>
            <a:prstGeom prst="wedgeRectCallout">
              <a:avLst>
                <a:gd name="adj1" fmla="val 60715"/>
                <a:gd name="adj2" fmla="val 120020"/>
              </a:avLst>
            </a:prstGeom>
            <a:solidFill>
              <a:schemeClr val="bg1"/>
            </a:solidFill>
            <a:ln w="9525">
              <a:solidFill>
                <a:schemeClr val="tx1"/>
              </a:solidFill>
              <a:miter lim="800000"/>
              <a:headEnd/>
              <a:tailEnd/>
            </a:ln>
            <a:effectLst>
              <a:outerShdw blurRad="63500" dist="107763" dir="2700000" algn="ctr" rotWithShape="0">
                <a:schemeClr val="bg2">
                  <a:alpha val="50000"/>
                </a:schemeClr>
              </a:outerShdw>
            </a:effectLst>
          </p:spPr>
          <p:txBody>
            <a:bodyPr/>
            <a:lstStyle/>
            <a:p>
              <a:pPr algn="ctr">
                <a:defRPr/>
              </a:pPr>
              <a:r>
                <a:rPr lang="en-US" sz="1100" b="1" dirty="0">
                  <a:latin typeface="Calibri" charset="0"/>
                </a:rPr>
                <a:t>Aircraft</a:t>
              </a:r>
              <a:r>
                <a:rPr lang="en-US" sz="1100" dirty="0">
                  <a:latin typeface="Calibri" charset="0"/>
                </a:rPr>
                <a:t>:</a:t>
              </a:r>
            </a:p>
            <a:p>
              <a:pPr algn="ctr">
                <a:defRPr/>
              </a:pPr>
              <a:r>
                <a:rPr lang="en-US" sz="1100" dirty="0">
                  <a:latin typeface="Calibri" charset="0"/>
                </a:rPr>
                <a:t>Vertical sampling </a:t>
              </a:r>
              <a:br>
                <a:rPr lang="en-US" sz="1100" dirty="0">
                  <a:latin typeface="Calibri" charset="0"/>
                </a:rPr>
              </a:br>
              <a:r>
                <a:rPr lang="en-US" sz="1100" dirty="0">
                  <a:latin typeface="Calibri" charset="0"/>
                </a:rPr>
                <a:t>High accuracy</a:t>
              </a:r>
            </a:p>
            <a:p>
              <a:pPr algn="ctr">
                <a:defRPr/>
              </a:pPr>
              <a:r>
                <a:rPr lang="en-US" sz="1100" dirty="0">
                  <a:latin typeface="Calibri" charset="0"/>
                </a:rPr>
                <a:t>Multispecies</a:t>
              </a:r>
            </a:p>
          </p:txBody>
        </p:sp>
        <p:sp>
          <p:nvSpPr>
            <p:cNvPr id="10" name="AutoShape 6"/>
            <p:cNvSpPr>
              <a:spLocks noChangeArrowheads="1"/>
            </p:cNvSpPr>
            <p:nvPr/>
          </p:nvSpPr>
          <p:spPr bwMode="auto">
            <a:xfrm>
              <a:off x="529" y="1107"/>
              <a:ext cx="953" cy="726"/>
            </a:xfrm>
            <a:prstGeom prst="wedgeRectCallout">
              <a:avLst>
                <a:gd name="adj1" fmla="val 70565"/>
                <a:gd name="adj2" fmla="val 111019"/>
              </a:avLst>
            </a:prstGeom>
            <a:solidFill>
              <a:schemeClr val="bg1"/>
            </a:solidFill>
            <a:ln w="9525">
              <a:solidFill>
                <a:schemeClr val="tx1"/>
              </a:solidFill>
              <a:miter lim="800000"/>
              <a:headEnd/>
              <a:tailEnd/>
            </a:ln>
            <a:effectLst>
              <a:outerShdw blurRad="63500" dist="107763" dir="2700000" algn="ctr" rotWithShape="0">
                <a:schemeClr val="bg2">
                  <a:alpha val="50000"/>
                </a:schemeClr>
              </a:outerShdw>
            </a:effectLst>
          </p:spPr>
          <p:txBody>
            <a:bodyPr/>
            <a:lstStyle/>
            <a:p>
              <a:pPr algn="ctr">
                <a:defRPr/>
              </a:pPr>
              <a:r>
                <a:rPr lang="en-US" sz="1100" b="1" dirty="0" smtClean="0">
                  <a:latin typeface="Calibri" charset="0"/>
                </a:rPr>
                <a:t>Masts, Tall </a:t>
              </a:r>
              <a:r>
                <a:rPr lang="en-US" sz="1100" b="1" dirty="0">
                  <a:latin typeface="Calibri" charset="0"/>
                </a:rPr>
                <a:t>towers</a:t>
              </a:r>
              <a:r>
                <a:rPr lang="en-US" sz="1100" dirty="0">
                  <a:latin typeface="Calibri" charset="0"/>
                </a:rPr>
                <a:t>:</a:t>
              </a:r>
            </a:p>
            <a:p>
              <a:pPr algn="ctr">
                <a:defRPr/>
              </a:pPr>
              <a:r>
                <a:rPr lang="en-US" sz="1100" dirty="0">
                  <a:latin typeface="Calibri" charset="0"/>
                </a:rPr>
                <a:t>Permanent monitoring</a:t>
              </a:r>
              <a:br>
                <a:rPr lang="en-US" sz="1100" dirty="0">
                  <a:latin typeface="Calibri" charset="0"/>
                </a:rPr>
              </a:br>
              <a:r>
                <a:rPr lang="en-US" sz="1100" dirty="0">
                  <a:latin typeface="Calibri" charset="0"/>
                </a:rPr>
                <a:t>High accuracy</a:t>
              </a:r>
            </a:p>
            <a:p>
              <a:pPr algn="ctr">
                <a:defRPr/>
              </a:pPr>
              <a:r>
                <a:rPr lang="en-US" sz="1100" dirty="0">
                  <a:latin typeface="Calibri" charset="0"/>
                </a:rPr>
                <a:t>Multispecies</a:t>
              </a:r>
            </a:p>
          </p:txBody>
        </p:sp>
        <p:sp>
          <p:nvSpPr>
            <p:cNvPr id="11" name="AutoShape 7"/>
            <p:cNvSpPr>
              <a:spLocks noChangeArrowheads="1"/>
            </p:cNvSpPr>
            <p:nvPr/>
          </p:nvSpPr>
          <p:spPr bwMode="auto">
            <a:xfrm>
              <a:off x="2379" y="-106"/>
              <a:ext cx="1552" cy="580"/>
            </a:xfrm>
            <a:prstGeom prst="wedgeRectCallout">
              <a:avLst>
                <a:gd name="adj1" fmla="val -1330"/>
                <a:gd name="adj2" fmla="val 71501"/>
              </a:avLst>
            </a:prstGeom>
            <a:noFill/>
            <a:ln w="9525">
              <a:solidFill>
                <a:schemeClr val="tx1"/>
              </a:solidFill>
              <a:miter lim="800000"/>
              <a:headEnd/>
              <a:tailEnd/>
            </a:ln>
            <a:effectLst>
              <a:outerShdw blurRad="63500" dist="107763" dir="2700000" algn="ctr" rotWithShape="0">
                <a:schemeClr val="bg2">
                  <a:alpha val="50000"/>
                </a:schemeClr>
              </a:outerShdw>
            </a:effectLst>
          </p:spPr>
          <p:txBody>
            <a:bodyPr/>
            <a:lstStyle/>
            <a:p>
              <a:pPr algn="ctr">
                <a:defRPr/>
              </a:pPr>
              <a:r>
                <a:rPr lang="en-US" sz="1100" b="1" dirty="0">
                  <a:latin typeface="Calibri" charset="0"/>
                </a:rPr>
                <a:t>Ground based remote sensing</a:t>
              </a:r>
              <a:r>
                <a:rPr lang="en-US" sz="1100" dirty="0">
                  <a:latin typeface="Calibri" charset="0"/>
                </a:rPr>
                <a:t>:</a:t>
              </a:r>
            </a:p>
            <a:p>
              <a:pPr algn="ctr">
                <a:defRPr/>
              </a:pPr>
              <a:r>
                <a:rPr lang="en-US" sz="1100" dirty="0">
                  <a:latin typeface="Calibri" charset="0"/>
                </a:rPr>
                <a:t>Permanent monitoring</a:t>
              </a:r>
              <a:br>
                <a:rPr lang="en-US" sz="1100" dirty="0">
                  <a:latin typeface="Calibri" charset="0"/>
                </a:rPr>
              </a:br>
              <a:r>
                <a:rPr lang="en-US" sz="1100" dirty="0">
                  <a:latin typeface="Calibri" charset="0"/>
                </a:rPr>
                <a:t>Good accuracy</a:t>
              </a:r>
            </a:p>
            <a:p>
              <a:pPr algn="ctr">
                <a:defRPr/>
              </a:pPr>
              <a:r>
                <a:rPr lang="en-US" sz="1100" dirty="0">
                  <a:latin typeface="Calibri" charset="0"/>
                </a:rPr>
                <a:t>Satellite calibration</a:t>
              </a:r>
            </a:p>
          </p:txBody>
        </p:sp>
        <p:sp>
          <p:nvSpPr>
            <p:cNvPr id="12" name="Text Box 8"/>
            <p:cNvSpPr txBox="1">
              <a:spLocks noChangeArrowheads="1"/>
            </p:cNvSpPr>
            <p:nvPr/>
          </p:nvSpPr>
          <p:spPr bwMode="auto">
            <a:xfrm>
              <a:off x="2878" y="1845"/>
              <a:ext cx="590" cy="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Calibri" charset="0"/>
                </a:rPr>
                <a:t>FTIR</a:t>
              </a:r>
            </a:p>
            <a:p>
              <a:pPr>
                <a:defRPr/>
              </a:pPr>
              <a:r>
                <a:rPr lang="en-US" b="1" dirty="0">
                  <a:solidFill>
                    <a:schemeClr val="tx2"/>
                  </a:solidFill>
                  <a:latin typeface="Calibri" charset="0"/>
                </a:rPr>
                <a:t>TCCON</a:t>
              </a:r>
            </a:p>
          </p:txBody>
        </p:sp>
        <p:sp>
          <p:nvSpPr>
            <p:cNvPr id="13" name="Text Box 9"/>
            <p:cNvSpPr txBox="1">
              <a:spLocks noChangeArrowheads="1"/>
            </p:cNvSpPr>
            <p:nvPr/>
          </p:nvSpPr>
          <p:spPr bwMode="auto">
            <a:xfrm>
              <a:off x="3867" y="2003"/>
              <a:ext cx="1005" cy="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Calibri" charset="0"/>
                </a:rPr>
                <a:t>GOSAT</a:t>
              </a:r>
            </a:p>
            <a:p>
              <a:pPr>
                <a:defRPr/>
              </a:pPr>
              <a:r>
                <a:rPr lang="en-US" dirty="0">
                  <a:latin typeface="Calibri" charset="0"/>
                </a:rPr>
                <a:t>OCO-2</a:t>
              </a:r>
            </a:p>
            <a:p>
              <a:pPr>
                <a:defRPr/>
              </a:pPr>
              <a:r>
                <a:rPr lang="en-US" dirty="0">
                  <a:latin typeface="Calibri" charset="0"/>
                </a:rPr>
                <a:t>MERLIN (CH</a:t>
              </a:r>
              <a:r>
                <a:rPr lang="en-US" baseline="-25000" dirty="0">
                  <a:latin typeface="Calibri" charset="0"/>
                </a:rPr>
                <a:t>4</a:t>
              </a:r>
              <a:r>
                <a:rPr lang="en-US" dirty="0">
                  <a:latin typeface="Calibri" charset="0"/>
                </a:rPr>
                <a:t>)</a:t>
              </a:r>
            </a:p>
            <a:p>
              <a:pPr>
                <a:defRPr/>
              </a:pPr>
              <a:r>
                <a:rPr lang="en-US" dirty="0">
                  <a:latin typeface="Calibri" charset="0"/>
                </a:rPr>
                <a:t>…</a:t>
              </a:r>
            </a:p>
          </p:txBody>
        </p:sp>
        <p:sp>
          <p:nvSpPr>
            <p:cNvPr id="14" name="Text Box 10"/>
            <p:cNvSpPr txBox="1">
              <a:spLocks noChangeArrowheads="1"/>
            </p:cNvSpPr>
            <p:nvPr/>
          </p:nvSpPr>
          <p:spPr bwMode="auto">
            <a:xfrm>
              <a:off x="2030" y="1950"/>
              <a:ext cx="794" cy="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latin typeface="Calibri" charset="0"/>
                </a:rPr>
                <a:t>IAGOS</a:t>
              </a:r>
            </a:p>
            <a:p>
              <a:pPr>
                <a:defRPr/>
              </a:pPr>
              <a:r>
                <a:rPr lang="en-US" dirty="0" smtClean="0">
                  <a:latin typeface="Calibri" charset="0"/>
                </a:rPr>
                <a:t>CONTRAIL </a:t>
              </a:r>
              <a:endParaRPr lang="en-US" dirty="0">
                <a:latin typeface="Calibri" charset="0"/>
              </a:endParaRPr>
            </a:p>
          </p:txBody>
        </p:sp>
      </p:grpSp>
      <p:sp>
        <p:nvSpPr>
          <p:cNvPr id="15" name="ZoneTexte 3"/>
          <p:cNvSpPr txBox="1"/>
          <p:nvPr/>
        </p:nvSpPr>
        <p:spPr>
          <a:xfrm>
            <a:off x="2740162" y="5016658"/>
            <a:ext cx="1327782" cy="646331"/>
          </a:xfrm>
          <a:prstGeom prst="rect">
            <a:avLst/>
          </a:prstGeom>
          <a:noFill/>
        </p:spPr>
        <p:txBody>
          <a:bodyPr wrap="none" rtlCol="0">
            <a:spAutoFit/>
          </a:bodyPr>
          <a:lstStyle/>
          <a:p>
            <a:pPr>
              <a:defRPr/>
            </a:pPr>
            <a:r>
              <a:rPr lang="en-US" b="1" dirty="0">
                <a:solidFill>
                  <a:schemeClr val="tx2"/>
                </a:solidFill>
                <a:latin typeface="Calibri" charset="0"/>
              </a:rPr>
              <a:t>ICOS</a:t>
            </a:r>
          </a:p>
          <a:p>
            <a:pPr>
              <a:defRPr/>
            </a:pPr>
            <a:r>
              <a:rPr lang="en-US" dirty="0">
                <a:latin typeface="Calibri" charset="0"/>
              </a:rPr>
              <a:t>NOAA/</a:t>
            </a:r>
            <a:r>
              <a:rPr lang="en-US" dirty="0" smtClean="0">
                <a:latin typeface="Calibri" charset="0"/>
              </a:rPr>
              <a:t>GMD</a:t>
            </a:r>
            <a:endParaRPr lang="en-US" dirty="0">
              <a:latin typeface="Calibri" charset="0"/>
            </a:endParaRPr>
          </a:p>
        </p:txBody>
      </p:sp>
      <p:sp>
        <p:nvSpPr>
          <p:cNvPr id="16" name="AutoShape 6"/>
          <p:cNvSpPr>
            <a:spLocks noChangeArrowheads="1"/>
          </p:cNvSpPr>
          <p:nvPr/>
        </p:nvSpPr>
        <p:spPr bwMode="auto">
          <a:xfrm>
            <a:off x="107504" y="4078813"/>
            <a:ext cx="1376472" cy="991947"/>
          </a:xfrm>
          <a:prstGeom prst="wedgeRectCallout">
            <a:avLst>
              <a:gd name="adj1" fmla="val 48421"/>
              <a:gd name="adj2" fmla="val 87973"/>
            </a:avLst>
          </a:prstGeom>
          <a:solidFill>
            <a:schemeClr val="bg1"/>
          </a:solidFill>
          <a:ln w="9525">
            <a:solidFill>
              <a:schemeClr val="tx1"/>
            </a:solidFill>
            <a:miter lim="800000"/>
            <a:headEnd/>
            <a:tailEnd/>
          </a:ln>
          <a:effectLst>
            <a:outerShdw blurRad="63500" dist="107763" dir="2700000" algn="ctr" rotWithShape="0">
              <a:schemeClr val="bg2">
                <a:alpha val="50000"/>
              </a:schemeClr>
            </a:outerShdw>
          </a:effectLst>
        </p:spPr>
        <p:txBody>
          <a:bodyPr/>
          <a:lstStyle/>
          <a:p>
            <a:pPr algn="ctr">
              <a:defRPr/>
            </a:pPr>
            <a:r>
              <a:rPr lang="en-US" sz="1200" b="1" dirty="0" smtClean="0">
                <a:latin typeface="Calibri" charset="0"/>
              </a:rPr>
              <a:t>Eddy covariance</a:t>
            </a:r>
            <a:r>
              <a:rPr lang="en-US" sz="1200" dirty="0" smtClean="0">
                <a:latin typeface="Calibri" charset="0"/>
              </a:rPr>
              <a:t>:</a:t>
            </a:r>
            <a:endParaRPr lang="en-US" sz="1200" dirty="0">
              <a:latin typeface="Calibri" charset="0"/>
            </a:endParaRPr>
          </a:p>
          <a:p>
            <a:pPr algn="ctr">
              <a:defRPr/>
            </a:pPr>
            <a:r>
              <a:rPr lang="en-US" sz="1200" dirty="0" smtClean="0">
                <a:latin typeface="Calibri" charset="0"/>
              </a:rPr>
              <a:t>“Direct” measurement of local fluxes</a:t>
            </a:r>
            <a:endParaRPr lang="en-US" sz="1200" dirty="0">
              <a:latin typeface="Calibri" charset="0"/>
            </a:endParaRPr>
          </a:p>
        </p:txBody>
      </p:sp>
      <p:sp>
        <p:nvSpPr>
          <p:cNvPr id="17" name="ZoneTexte 15"/>
          <p:cNvSpPr txBox="1"/>
          <p:nvPr/>
        </p:nvSpPr>
        <p:spPr>
          <a:xfrm>
            <a:off x="1619672" y="5518973"/>
            <a:ext cx="748222" cy="646331"/>
          </a:xfrm>
          <a:prstGeom prst="rect">
            <a:avLst/>
          </a:prstGeom>
          <a:noFill/>
        </p:spPr>
        <p:txBody>
          <a:bodyPr wrap="none" rtlCol="0">
            <a:spAutoFit/>
          </a:bodyPr>
          <a:lstStyle/>
          <a:p>
            <a:pPr>
              <a:defRPr/>
            </a:pPr>
            <a:r>
              <a:rPr lang="en-US" b="1" dirty="0">
                <a:solidFill>
                  <a:schemeClr val="tx2"/>
                </a:solidFill>
                <a:latin typeface="Calibri" charset="0"/>
              </a:rPr>
              <a:t>ICOS</a:t>
            </a:r>
          </a:p>
          <a:p>
            <a:pPr>
              <a:defRPr/>
            </a:pPr>
            <a:r>
              <a:rPr lang="en-US" dirty="0" smtClean="0">
                <a:latin typeface="Calibri" charset="0"/>
              </a:rPr>
              <a:t>NEON</a:t>
            </a:r>
            <a:endParaRPr lang="en-US" dirty="0">
              <a:latin typeface="Calibri" charset="0"/>
            </a:endParaRPr>
          </a:p>
        </p:txBody>
      </p:sp>
      <p:sp>
        <p:nvSpPr>
          <p:cNvPr id="18" name="Text Box 336"/>
          <p:cNvSpPr txBox="1">
            <a:spLocks noChangeArrowheads="1"/>
          </p:cNvSpPr>
          <p:nvPr/>
        </p:nvSpPr>
        <p:spPr bwMode="auto">
          <a:xfrm>
            <a:off x="7234147" y="5867980"/>
            <a:ext cx="2018373" cy="369332"/>
          </a:xfrm>
          <a:prstGeom prst="rect">
            <a:avLst/>
          </a:prstGeom>
          <a:noFill/>
          <a:ln w="9525" algn="ctr">
            <a:noFill/>
            <a:miter lim="800000"/>
            <a:headEnd/>
            <a:tailEnd/>
          </a:ln>
          <a:effectLst/>
        </p:spPr>
        <p:txBody>
          <a:bodyPr wrap="none">
            <a:spAutoFit/>
          </a:bodyPr>
          <a:lstStyle/>
          <a:p>
            <a:r>
              <a:rPr lang="de-DE" sz="1800" dirty="0">
                <a:solidFill>
                  <a:schemeClr val="tx2"/>
                </a:solidFill>
              </a:rPr>
              <a:t>[</a:t>
            </a:r>
            <a:r>
              <a:rPr lang="de-DE" sz="1800" dirty="0" err="1" smtClean="0">
                <a:solidFill>
                  <a:schemeClr val="tx2"/>
                </a:solidFill>
              </a:rPr>
              <a:t>courtesy</a:t>
            </a:r>
            <a:r>
              <a:rPr lang="de-DE" sz="1800" dirty="0" smtClean="0">
                <a:solidFill>
                  <a:schemeClr val="tx2"/>
                </a:solidFill>
              </a:rPr>
              <a:t> J.D. Paris</a:t>
            </a:r>
            <a:r>
              <a:rPr lang="de-DE" sz="1800" dirty="0" smtClean="0">
                <a:solidFill>
                  <a:schemeClr val="tx2"/>
                </a:solidFill>
                <a:latin typeface="Comic Sans MS" pitchFamily="66" charset="0"/>
              </a:rPr>
              <a:t>]</a:t>
            </a:r>
            <a:endParaRPr lang="de-DE" sz="1800" dirty="0">
              <a:solidFill>
                <a:schemeClr val="tx2"/>
              </a:solidFill>
              <a:latin typeface="Comic Sans MS" pitchFamily="66" charset="0"/>
            </a:endParaRPr>
          </a:p>
        </p:txBody>
      </p:sp>
      <p:sp>
        <p:nvSpPr>
          <p:cNvPr id="20"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
        <p:nvSpPr>
          <p:cNvPr id="21" name="Foliennummernplatzhalter 3"/>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25</a:t>
            </a:fld>
            <a:endParaRPr lang="de-DE" dirty="0"/>
          </a:p>
        </p:txBody>
      </p:sp>
    </p:spTree>
    <p:extLst>
      <p:ext uri="{BB962C8B-B14F-4D97-AF65-F5344CB8AC3E}">
        <p14:creationId xmlns:p14="http://schemas.microsoft.com/office/powerpoint/2010/main" val="3599120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GEO </a:t>
            </a:r>
            <a:r>
              <a:rPr lang="de-DE" dirty="0" err="1" smtClean="0"/>
              <a:t>Carbon</a:t>
            </a:r>
            <a:r>
              <a:rPr lang="de-DE" dirty="0" smtClean="0"/>
              <a:t> </a:t>
            </a:r>
            <a:r>
              <a:rPr lang="de-DE" dirty="0" err="1" smtClean="0"/>
              <a:t>strategy</a:t>
            </a:r>
            <a:endParaRPr lang="de-DE" dirty="0"/>
          </a:p>
        </p:txBody>
      </p:sp>
      <p:pic>
        <p:nvPicPr>
          <p:cNvPr id="103426" name="Picture 2"/>
          <p:cNvPicPr>
            <a:picLocks noChangeAspect="1" noChangeArrowheads="1"/>
          </p:cNvPicPr>
          <p:nvPr/>
        </p:nvPicPr>
        <p:blipFill>
          <a:blip r:embed="rId2" cstate="print"/>
          <a:srcRect/>
          <a:stretch>
            <a:fillRect/>
          </a:stretch>
        </p:blipFill>
        <p:spPr bwMode="auto">
          <a:xfrm>
            <a:off x="251520" y="1340768"/>
            <a:ext cx="3477732" cy="4752528"/>
          </a:xfrm>
          <a:prstGeom prst="rect">
            <a:avLst/>
          </a:prstGeom>
          <a:noFill/>
          <a:ln w="9525">
            <a:noFill/>
            <a:miter lim="800000"/>
            <a:headEnd/>
            <a:tailEnd/>
          </a:ln>
        </p:spPr>
      </p:pic>
      <p:pic>
        <p:nvPicPr>
          <p:cNvPr id="103427" name="Picture 3"/>
          <p:cNvPicPr>
            <a:picLocks noChangeAspect="1" noChangeArrowheads="1"/>
          </p:cNvPicPr>
          <p:nvPr/>
        </p:nvPicPr>
        <p:blipFill>
          <a:blip r:embed="rId3" cstate="print"/>
          <a:srcRect/>
          <a:stretch>
            <a:fillRect/>
          </a:stretch>
        </p:blipFill>
        <p:spPr bwMode="auto">
          <a:xfrm>
            <a:off x="3851920" y="1298023"/>
            <a:ext cx="5292080" cy="4795273"/>
          </a:xfrm>
          <a:prstGeom prst="rect">
            <a:avLst/>
          </a:prstGeom>
          <a:noFill/>
          <a:ln w="9525">
            <a:noFill/>
            <a:miter lim="800000"/>
            <a:headEnd/>
            <a:tailEnd/>
          </a:ln>
        </p:spPr>
      </p:pic>
      <p:sp>
        <p:nvSpPr>
          <p:cNvPr id="20" name="Rechteck 19"/>
          <p:cNvSpPr/>
          <p:nvPr/>
        </p:nvSpPr>
        <p:spPr>
          <a:xfrm>
            <a:off x="5076056" y="2348880"/>
            <a:ext cx="1800200" cy="144016"/>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5940152" y="2600529"/>
            <a:ext cx="1008112" cy="144016"/>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5220072" y="3933056"/>
            <a:ext cx="1008112" cy="144016"/>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7452320" y="4581128"/>
            <a:ext cx="1008112" cy="144016"/>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5940152" y="5229200"/>
            <a:ext cx="1008112" cy="144016"/>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p:cNvSpPr/>
          <p:nvPr/>
        </p:nvSpPr>
        <p:spPr>
          <a:xfrm>
            <a:off x="4860032" y="5229200"/>
            <a:ext cx="1008112" cy="144016"/>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
        <p:nvSpPr>
          <p:cNvPr id="14" name="Foliennummernplatzhalter 3"/>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26</a:t>
            </a:fld>
            <a:endParaRPr lang="de-DE" dirty="0"/>
          </a:p>
        </p:txBody>
      </p:sp>
    </p:spTree>
    <p:extLst>
      <p:ext uri="{BB962C8B-B14F-4D97-AF65-F5344CB8AC3E}">
        <p14:creationId xmlns:p14="http://schemas.microsoft.com/office/powerpoint/2010/main" val="1667991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Potential</a:t>
            </a:r>
            <a:r>
              <a:rPr lang="fi-FI" dirty="0" smtClean="0"/>
              <a:t> </a:t>
            </a:r>
            <a:r>
              <a:rPr lang="fi-FI" dirty="0" err="1" smtClean="0"/>
              <a:t>cooperations</a:t>
            </a:r>
            <a:r>
              <a:rPr lang="fi-FI" dirty="0" smtClean="0"/>
              <a:t> </a:t>
            </a:r>
            <a:r>
              <a:rPr lang="fi-FI" dirty="0" err="1" smtClean="0"/>
              <a:t>between</a:t>
            </a:r>
            <a:r>
              <a:rPr lang="fi-FI" dirty="0" smtClean="0"/>
              <a:t/>
            </a:r>
            <a:br>
              <a:rPr lang="fi-FI" dirty="0" smtClean="0"/>
            </a:br>
            <a:r>
              <a:rPr lang="fi-FI" dirty="0" err="1" smtClean="0"/>
              <a:t>environmental</a:t>
            </a:r>
            <a:r>
              <a:rPr lang="fi-FI" dirty="0" smtClean="0"/>
              <a:t> RI and </a:t>
            </a:r>
            <a:r>
              <a:rPr lang="fi-FI" dirty="0" err="1" smtClean="0"/>
              <a:t>e-infrastructures</a:t>
            </a:r>
            <a:r>
              <a:rPr lang="fi-FI" dirty="0" smtClean="0"/>
              <a:t>  </a:t>
            </a:r>
            <a:endParaRPr lang="fi-FI" dirty="0"/>
          </a:p>
        </p:txBody>
      </p:sp>
      <p:pic>
        <p:nvPicPr>
          <p:cNvPr id="1026" name="Picture 2" descr="http://blog.zdf.de/hyperland/files/2012/03/google_alternativ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5302613"/>
            <a:ext cx="2651448" cy="9445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1598017"/>
            <a:ext cx="8208912" cy="3847207"/>
          </a:xfrm>
          <a:prstGeom prst="rect">
            <a:avLst/>
          </a:prstGeom>
          <a:noFill/>
        </p:spPr>
        <p:txBody>
          <a:bodyPr wrap="square" lIns="0" tIns="0" rIns="0" bIns="0" rtlCol="0">
            <a:spAutoFit/>
          </a:bodyPr>
          <a:lstStyle/>
          <a:p>
            <a:pPr marL="0">
              <a:lnSpc>
                <a:spcPts val="2400"/>
              </a:lnSpc>
              <a:spcAft>
                <a:spcPts val="1200"/>
              </a:spcAft>
            </a:pPr>
            <a:r>
              <a:rPr lang="fi-FI" sz="3200" b="1" dirty="0" smtClean="0">
                <a:solidFill>
                  <a:schemeClr val="tx2"/>
                </a:solidFill>
              </a:rPr>
              <a:t>Data </a:t>
            </a:r>
            <a:r>
              <a:rPr lang="fi-FI" sz="3200" b="1" dirty="0" err="1" smtClean="0">
                <a:solidFill>
                  <a:schemeClr val="tx2"/>
                </a:solidFill>
              </a:rPr>
              <a:t>services</a:t>
            </a:r>
            <a:r>
              <a:rPr lang="fi-FI" sz="3200" b="1" dirty="0" smtClean="0">
                <a:solidFill>
                  <a:schemeClr val="tx2"/>
                </a:solidFill>
              </a:rPr>
              <a:t>:</a:t>
            </a:r>
          </a:p>
          <a:p>
            <a:pPr marL="914400" lvl="1" indent="-457200">
              <a:lnSpc>
                <a:spcPts val="2400"/>
              </a:lnSpc>
              <a:spcAft>
                <a:spcPts val="1200"/>
              </a:spcAft>
              <a:buFont typeface="Arial" panose="020B0604020202020204" pitchFamily="34" charset="0"/>
              <a:buChar char="•"/>
            </a:pPr>
            <a:r>
              <a:rPr lang="fi-FI" sz="3200" b="1" dirty="0" smtClean="0">
                <a:solidFill>
                  <a:schemeClr val="tx2"/>
                </a:solidFill>
              </a:rPr>
              <a:t>Data </a:t>
            </a:r>
            <a:r>
              <a:rPr lang="fi-FI" sz="3200" b="1" dirty="0" err="1" smtClean="0">
                <a:solidFill>
                  <a:schemeClr val="tx2"/>
                </a:solidFill>
              </a:rPr>
              <a:t>Integrity</a:t>
            </a:r>
            <a:r>
              <a:rPr lang="fi-FI" sz="3200" b="1" dirty="0" smtClean="0">
                <a:solidFill>
                  <a:schemeClr val="tx2"/>
                </a:solidFill>
              </a:rPr>
              <a:t> (</a:t>
            </a:r>
            <a:r>
              <a:rPr lang="fi-FI" sz="3200" b="1" dirty="0" err="1" smtClean="0">
                <a:solidFill>
                  <a:schemeClr val="tx2"/>
                </a:solidFill>
              </a:rPr>
              <a:t>example</a:t>
            </a:r>
            <a:r>
              <a:rPr lang="fi-FI" sz="3200" b="1" dirty="0" smtClean="0">
                <a:solidFill>
                  <a:schemeClr val="tx2"/>
                </a:solidFill>
              </a:rPr>
              <a:t> </a:t>
            </a:r>
            <a:r>
              <a:rPr lang="fi-FI" sz="3200" b="1" dirty="0" err="1" smtClean="0">
                <a:solidFill>
                  <a:schemeClr val="tx2"/>
                </a:solidFill>
              </a:rPr>
              <a:t>shown</a:t>
            </a:r>
            <a:r>
              <a:rPr lang="fi-FI" sz="3200" b="1" dirty="0" smtClean="0">
                <a:solidFill>
                  <a:schemeClr val="tx2"/>
                </a:solidFill>
              </a:rPr>
              <a:t>),</a:t>
            </a:r>
          </a:p>
          <a:p>
            <a:pPr marL="914400" lvl="1" indent="-457200">
              <a:lnSpc>
                <a:spcPts val="2400"/>
              </a:lnSpc>
              <a:spcAft>
                <a:spcPts val="1200"/>
              </a:spcAft>
              <a:buFont typeface="Arial" panose="020B0604020202020204" pitchFamily="34" charset="0"/>
              <a:buChar char="•"/>
            </a:pPr>
            <a:r>
              <a:rPr lang="fi-FI" sz="3200" b="1" dirty="0" smtClean="0">
                <a:solidFill>
                  <a:schemeClr val="tx2"/>
                </a:solidFill>
              </a:rPr>
              <a:t>Data </a:t>
            </a:r>
            <a:r>
              <a:rPr lang="fi-FI" sz="3200" b="1" dirty="0" err="1" smtClean="0">
                <a:solidFill>
                  <a:schemeClr val="tx2"/>
                </a:solidFill>
              </a:rPr>
              <a:t>collection</a:t>
            </a:r>
            <a:endParaRPr lang="fi-FI" sz="3200" b="1" dirty="0">
              <a:solidFill>
                <a:schemeClr val="tx2"/>
              </a:solidFill>
            </a:endParaRPr>
          </a:p>
          <a:p>
            <a:pPr marL="1371600" lvl="2" indent="-457200">
              <a:lnSpc>
                <a:spcPts val="2400"/>
              </a:lnSpc>
              <a:spcAft>
                <a:spcPts val="1200"/>
              </a:spcAft>
              <a:buFont typeface="Arial" panose="020B0604020202020204" pitchFamily="34" charset="0"/>
              <a:buChar char="•"/>
            </a:pPr>
            <a:r>
              <a:rPr lang="fi-FI" sz="3200" b="1" dirty="0" err="1">
                <a:solidFill>
                  <a:schemeClr val="tx2"/>
                </a:solidFill>
              </a:rPr>
              <a:t>d</a:t>
            </a:r>
            <a:r>
              <a:rPr lang="fi-FI" sz="3200" b="1" dirty="0" err="1" smtClean="0">
                <a:solidFill>
                  <a:schemeClr val="tx2"/>
                </a:solidFill>
              </a:rPr>
              <a:t>ispersed</a:t>
            </a:r>
            <a:r>
              <a:rPr lang="fi-FI" sz="3200" b="1" dirty="0" smtClean="0">
                <a:solidFill>
                  <a:schemeClr val="tx2"/>
                </a:solidFill>
              </a:rPr>
              <a:t> data (</a:t>
            </a:r>
            <a:r>
              <a:rPr lang="fi-FI" sz="3200" b="1" dirty="0" err="1" smtClean="0">
                <a:solidFill>
                  <a:schemeClr val="tx2"/>
                </a:solidFill>
              </a:rPr>
              <a:t>e.g</a:t>
            </a:r>
            <a:r>
              <a:rPr lang="fi-FI" sz="3200" b="1" dirty="0" smtClean="0">
                <a:solidFill>
                  <a:schemeClr val="tx2"/>
                </a:solidFill>
              </a:rPr>
              <a:t>. on </a:t>
            </a:r>
            <a:r>
              <a:rPr lang="fi-FI" sz="3200" b="1" dirty="0" err="1" smtClean="0">
                <a:solidFill>
                  <a:schemeClr val="tx2"/>
                </a:solidFill>
              </a:rPr>
              <a:t>biodiversity</a:t>
            </a:r>
            <a:r>
              <a:rPr lang="fi-FI" sz="3200" b="1" dirty="0" smtClean="0">
                <a:solidFill>
                  <a:schemeClr val="tx2"/>
                </a:solidFill>
              </a:rPr>
              <a:t> </a:t>
            </a:r>
            <a:r>
              <a:rPr lang="fi-FI" sz="3200" b="1" dirty="0" err="1" smtClean="0">
                <a:solidFill>
                  <a:schemeClr val="tx2"/>
                </a:solidFill>
              </a:rPr>
              <a:t>or</a:t>
            </a:r>
            <a:r>
              <a:rPr lang="fi-FI" sz="3200" b="1" dirty="0" smtClean="0">
                <a:solidFill>
                  <a:schemeClr val="tx2"/>
                </a:solidFill>
              </a:rPr>
              <a:t> </a:t>
            </a:r>
            <a:r>
              <a:rPr lang="fi-FI" sz="3200" b="1" dirty="0" err="1" smtClean="0">
                <a:solidFill>
                  <a:schemeClr val="tx2"/>
                </a:solidFill>
              </a:rPr>
              <a:t>taxonomy</a:t>
            </a:r>
            <a:r>
              <a:rPr lang="fi-FI" sz="3200" b="1" dirty="0" smtClean="0">
                <a:solidFill>
                  <a:schemeClr val="tx2"/>
                </a:solidFill>
              </a:rPr>
              <a:t>, </a:t>
            </a:r>
            <a:r>
              <a:rPr lang="fi-FI" sz="3200" b="1" dirty="0" err="1" smtClean="0">
                <a:solidFill>
                  <a:schemeClr val="tx2"/>
                </a:solidFill>
              </a:rPr>
              <a:t>Lifewatch</a:t>
            </a:r>
            <a:r>
              <a:rPr lang="fi-FI" sz="3200" b="1" dirty="0" smtClean="0">
                <a:solidFill>
                  <a:schemeClr val="tx2"/>
                </a:solidFill>
              </a:rPr>
              <a:t>),</a:t>
            </a:r>
          </a:p>
          <a:p>
            <a:pPr marL="1371600" lvl="2" indent="-457200">
              <a:lnSpc>
                <a:spcPts val="2400"/>
              </a:lnSpc>
              <a:spcAft>
                <a:spcPts val="1200"/>
              </a:spcAft>
              <a:buFont typeface="Arial" panose="020B0604020202020204" pitchFamily="34" charset="0"/>
              <a:buChar char="•"/>
            </a:pPr>
            <a:r>
              <a:rPr lang="fi-FI" sz="3200" b="1" dirty="0" err="1" smtClean="0">
                <a:solidFill>
                  <a:schemeClr val="tx2"/>
                </a:solidFill>
              </a:rPr>
              <a:t>older</a:t>
            </a:r>
            <a:r>
              <a:rPr lang="fi-FI" sz="3200" b="1" dirty="0" smtClean="0">
                <a:solidFill>
                  <a:schemeClr val="tx2"/>
                </a:solidFill>
              </a:rPr>
              <a:t> data </a:t>
            </a:r>
            <a:r>
              <a:rPr lang="fi-FI" sz="3200" b="1" dirty="0" err="1" smtClean="0">
                <a:solidFill>
                  <a:schemeClr val="tx2"/>
                </a:solidFill>
              </a:rPr>
              <a:t>sets</a:t>
            </a:r>
            <a:r>
              <a:rPr lang="fi-FI" sz="3200" b="1" dirty="0" smtClean="0">
                <a:solidFill>
                  <a:schemeClr val="tx2"/>
                </a:solidFill>
              </a:rPr>
              <a:t>,</a:t>
            </a:r>
          </a:p>
          <a:p>
            <a:pPr marL="914400" lvl="1" indent="-457200">
              <a:lnSpc>
                <a:spcPts val="2400"/>
              </a:lnSpc>
              <a:spcAft>
                <a:spcPts val="1200"/>
              </a:spcAft>
              <a:buFont typeface="Arial" panose="020B0604020202020204" pitchFamily="34" charset="0"/>
              <a:buChar char="•"/>
            </a:pPr>
            <a:r>
              <a:rPr lang="fi-FI" sz="3200" b="1" dirty="0" smtClean="0">
                <a:solidFill>
                  <a:schemeClr val="tx2"/>
                </a:solidFill>
              </a:rPr>
              <a:t>Data </a:t>
            </a:r>
            <a:r>
              <a:rPr lang="fi-FI" sz="3200" b="1" dirty="0" err="1" smtClean="0">
                <a:solidFill>
                  <a:schemeClr val="tx2"/>
                </a:solidFill>
              </a:rPr>
              <a:t>visibility</a:t>
            </a:r>
            <a:r>
              <a:rPr lang="fi-FI" sz="3200" b="1" dirty="0" smtClean="0">
                <a:solidFill>
                  <a:schemeClr val="tx2"/>
                </a:solidFill>
              </a:rPr>
              <a:t> (metadata),</a:t>
            </a:r>
          </a:p>
          <a:p>
            <a:pPr marL="914400" lvl="1" indent="-457200">
              <a:lnSpc>
                <a:spcPts val="2400"/>
              </a:lnSpc>
              <a:spcAft>
                <a:spcPts val="1200"/>
              </a:spcAft>
              <a:buFont typeface="Arial" panose="020B0604020202020204" pitchFamily="34" charset="0"/>
              <a:buChar char="•"/>
            </a:pPr>
            <a:r>
              <a:rPr lang="fi-FI" sz="3200" b="1" dirty="0" err="1" smtClean="0">
                <a:solidFill>
                  <a:schemeClr val="tx2"/>
                </a:solidFill>
              </a:rPr>
              <a:t>Monitoring</a:t>
            </a:r>
            <a:r>
              <a:rPr lang="fi-FI" sz="3200" b="1" dirty="0" smtClean="0">
                <a:solidFill>
                  <a:schemeClr val="tx2"/>
                </a:solidFill>
              </a:rPr>
              <a:t> of </a:t>
            </a:r>
            <a:r>
              <a:rPr lang="fi-FI" sz="3200" b="1" dirty="0" err="1" smtClean="0">
                <a:solidFill>
                  <a:schemeClr val="tx2"/>
                </a:solidFill>
              </a:rPr>
              <a:t>downstream</a:t>
            </a:r>
            <a:r>
              <a:rPr lang="fi-FI" sz="3200" b="1" dirty="0" smtClean="0">
                <a:solidFill>
                  <a:schemeClr val="tx2"/>
                </a:solidFill>
              </a:rPr>
              <a:t> data </a:t>
            </a:r>
            <a:r>
              <a:rPr lang="fi-FI" sz="3200" b="1" dirty="0" err="1" smtClean="0">
                <a:solidFill>
                  <a:schemeClr val="tx2"/>
                </a:solidFill>
              </a:rPr>
              <a:t>usage</a:t>
            </a:r>
            <a:r>
              <a:rPr lang="fi-FI" sz="3200" b="1" dirty="0" smtClean="0">
                <a:solidFill>
                  <a:schemeClr val="tx2"/>
                </a:solidFill>
              </a:rPr>
              <a:t>,</a:t>
            </a:r>
          </a:p>
          <a:p>
            <a:pPr marL="914400" lvl="1" indent="-457200">
              <a:lnSpc>
                <a:spcPts val="2400"/>
              </a:lnSpc>
              <a:spcAft>
                <a:spcPts val="1200"/>
              </a:spcAft>
              <a:buFont typeface="Arial" panose="020B0604020202020204" pitchFamily="34" charset="0"/>
              <a:buChar char="•"/>
            </a:pPr>
            <a:r>
              <a:rPr lang="fi-FI" sz="3200" b="1" dirty="0" err="1" smtClean="0">
                <a:solidFill>
                  <a:schemeClr val="tx2"/>
                </a:solidFill>
              </a:rPr>
              <a:t>Non-commercial</a:t>
            </a:r>
            <a:r>
              <a:rPr lang="fi-FI" sz="3200" b="1" dirty="0" smtClean="0">
                <a:solidFill>
                  <a:schemeClr val="tx2"/>
                </a:solidFill>
              </a:rPr>
              <a:t> (</a:t>
            </a:r>
            <a:r>
              <a:rPr lang="fi-FI" sz="3200" b="1" dirty="0" err="1" smtClean="0">
                <a:solidFill>
                  <a:schemeClr val="tx2"/>
                </a:solidFill>
              </a:rPr>
              <a:t>public</a:t>
            </a:r>
            <a:r>
              <a:rPr lang="fi-FI" sz="3200" b="1" dirty="0" smtClean="0">
                <a:solidFill>
                  <a:schemeClr val="tx2"/>
                </a:solidFill>
              </a:rPr>
              <a:t>!) data </a:t>
            </a:r>
            <a:r>
              <a:rPr lang="fi-FI" sz="3200" b="1" dirty="0" err="1" smtClean="0">
                <a:solidFill>
                  <a:schemeClr val="tx2"/>
                </a:solidFill>
              </a:rPr>
              <a:t>storage</a:t>
            </a:r>
            <a:r>
              <a:rPr lang="fi-FI" sz="3200" b="1" dirty="0" smtClean="0">
                <a:solidFill>
                  <a:schemeClr val="tx2"/>
                </a:solidFill>
              </a:rPr>
              <a:t>.</a:t>
            </a:r>
          </a:p>
        </p:txBody>
      </p:sp>
      <p:sp>
        <p:nvSpPr>
          <p:cNvPr id="7"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
        <p:nvSpPr>
          <p:cNvPr id="8" name="Foliennummernplatzhalter 3"/>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27</a:t>
            </a:fld>
            <a:endParaRPr lang="de-DE" dirty="0"/>
          </a:p>
        </p:txBody>
      </p:sp>
    </p:spTree>
    <p:extLst>
      <p:ext uri="{BB962C8B-B14F-4D97-AF65-F5344CB8AC3E}">
        <p14:creationId xmlns:p14="http://schemas.microsoft.com/office/powerpoint/2010/main" val="4042502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Potential</a:t>
            </a:r>
            <a:r>
              <a:rPr lang="fi-FI" dirty="0" smtClean="0"/>
              <a:t> </a:t>
            </a:r>
            <a:r>
              <a:rPr lang="fi-FI" dirty="0" err="1" smtClean="0"/>
              <a:t>cooperations</a:t>
            </a:r>
            <a:r>
              <a:rPr lang="fi-FI" dirty="0" smtClean="0"/>
              <a:t> </a:t>
            </a:r>
            <a:r>
              <a:rPr lang="fi-FI" dirty="0" err="1" smtClean="0"/>
              <a:t>between</a:t>
            </a:r>
            <a:r>
              <a:rPr lang="fi-FI" dirty="0" smtClean="0"/>
              <a:t/>
            </a:r>
            <a:br>
              <a:rPr lang="fi-FI" dirty="0" smtClean="0"/>
            </a:br>
            <a:r>
              <a:rPr lang="fi-FI" dirty="0" err="1" smtClean="0"/>
              <a:t>environmental</a:t>
            </a:r>
            <a:r>
              <a:rPr lang="fi-FI" dirty="0" smtClean="0"/>
              <a:t> RI and </a:t>
            </a:r>
            <a:r>
              <a:rPr lang="fi-FI" dirty="0" err="1" smtClean="0"/>
              <a:t>e-infrastructures</a:t>
            </a:r>
            <a:r>
              <a:rPr lang="fi-FI" dirty="0" smtClean="0"/>
              <a:t>  </a:t>
            </a:r>
            <a:endParaRPr lang="fi-FI" dirty="0"/>
          </a:p>
        </p:txBody>
      </p:sp>
      <p:sp>
        <p:nvSpPr>
          <p:cNvPr id="5" name="TextBox 4"/>
          <p:cNvSpPr txBox="1"/>
          <p:nvPr/>
        </p:nvSpPr>
        <p:spPr>
          <a:xfrm>
            <a:off x="467544" y="1196752"/>
            <a:ext cx="8424936" cy="5016758"/>
          </a:xfrm>
          <a:prstGeom prst="rect">
            <a:avLst/>
          </a:prstGeom>
          <a:noFill/>
        </p:spPr>
        <p:txBody>
          <a:bodyPr wrap="square" lIns="0" tIns="0" rIns="0" bIns="0" rtlCol="0">
            <a:spAutoFit/>
          </a:bodyPr>
          <a:lstStyle/>
          <a:p>
            <a:pPr marL="0">
              <a:spcAft>
                <a:spcPts val="600"/>
              </a:spcAft>
            </a:pPr>
            <a:r>
              <a:rPr lang="fi-FI" sz="3600" b="1" dirty="0" smtClean="0">
                <a:solidFill>
                  <a:schemeClr val="tx2"/>
                </a:solidFill>
              </a:rPr>
              <a:t>Computing </a:t>
            </a:r>
            <a:r>
              <a:rPr lang="fi-FI" sz="3600" b="1" dirty="0" err="1" smtClean="0">
                <a:solidFill>
                  <a:schemeClr val="tx2"/>
                </a:solidFill>
              </a:rPr>
              <a:t>services</a:t>
            </a:r>
            <a:r>
              <a:rPr lang="fi-FI" sz="3600" b="1" dirty="0" smtClean="0">
                <a:solidFill>
                  <a:schemeClr val="tx2"/>
                </a:solidFill>
              </a:rPr>
              <a:t>:</a:t>
            </a:r>
          </a:p>
          <a:p>
            <a:pPr marL="914400" lvl="1" indent="-457200">
              <a:spcAft>
                <a:spcPts val="600"/>
              </a:spcAft>
              <a:buFont typeface="Arial" panose="020B0604020202020204" pitchFamily="34" charset="0"/>
              <a:buChar char="•"/>
            </a:pPr>
            <a:r>
              <a:rPr lang="fi-FI" sz="3200" b="1" dirty="0" err="1" smtClean="0">
                <a:solidFill>
                  <a:schemeClr val="tx2"/>
                </a:solidFill>
              </a:rPr>
              <a:t>Fair</a:t>
            </a:r>
            <a:r>
              <a:rPr lang="fi-FI" sz="3200" b="1" dirty="0" smtClean="0">
                <a:solidFill>
                  <a:schemeClr val="tx2"/>
                </a:solidFill>
              </a:rPr>
              <a:t> and </a:t>
            </a:r>
            <a:r>
              <a:rPr lang="fi-FI" sz="3200" b="1" dirty="0" err="1" smtClean="0">
                <a:solidFill>
                  <a:schemeClr val="tx2"/>
                </a:solidFill>
              </a:rPr>
              <a:t>democratic</a:t>
            </a:r>
            <a:r>
              <a:rPr lang="fi-FI" sz="3200" b="1" dirty="0" smtClean="0">
                <a:solidFill>
                  <a:schemeClr val="tx2"/>
                </a:solidFill>
              </a:rPr>
              <a:t> big data </a:t>
            </a:r>
            <a:r>
              <a:rPr lang="fi-FI" sz="3200" b="1" dirty="0" err="1" smtClean="0">
                <a:solidFill>
                  <a:schemeClr val="tx2"/>
                </a:solidFill>
              </a:rPr>
              <a:t>analysis</a:t>
            </a:r>
            <a:endParaRPr lang="fi-FI" sz="3200" b="1" dirty="0" smtClean="0">
              <a:solidFill>
                <a:schemeClr val="tx2"/>
              </a:solidFill>
            </a:endParaRPr>
          </a:p>
          <a:p>
            <a:pPr marL="1371600" lvl="2" indent="-457200">
              <a:spcAft>
                <a:spcPts val="600"/>
              </a:spcAft>
              <a:buFont typeface="Courier New" panose="02070309020205020404" pitchFamily="49" charset="0"/>
              <a:buChar char="o"/>
            </a:pPr>
            <a:r>
              <a:rPr lang="fi-FI" sz="2800" b="1" dirty="0" err="1">
                <a:solidFill>
                  <a:schemeClr val="tx2"/>
                </a:solidFill>
              </a:rPr>
              <a:t>o</a:t>
            </a:r>
            <a:r>
              <a:rPr lang="fi-FI" sz="2800" b="1" dirty="0" err="1" smtClean="0">
                <a:solidFill>
                  <a:schemeClr val="tx2"/>
                </a:solidFill>
              </a:rPr>
              <a:t>wn</a:t>
            </a:r>
            <a:r>
              <a:rPr lang="fi-FI" sz="2800" b="1" dirty="0" smtClean="0">
                <a:solidFill>
                  <a:schemeClr val="tx2"/>
                </a:solidFill>
              </a:rPr>
              <a:t> </a:t>
            </a:r>
            <a:r>
              <a:rPr lang="fi-FI" sz="2800" b="1" dirty="0" err="1" smtClean="0">
                <a:solidFill>
                  <a:schemeClr val="tx2"/>
                </a:solidFill>
              </a:rPr>
              <a:t>computing</a:t>
            </a:r>
            <a:r>
              <a:rPr lang="fi-FI" sz="2800" b="1" dirty="0" smtClean="0">
                <a:solidFill>
                  <a:schemeClr val="tx2"/>
                </a:solidFill>
              </a:rPr>
              <a:t> </a:t>
            </a:r>
            <a:r>
              <a:rPr lang="fi-FI" sz="2800" b="1" dirty="0" err="1" smtClean="0">
                <a:solidFill>
                  <a:schemeClr val="tx2"/>
                </a:solidFill>
              </a:rPr>
              <a:t>facilities</a:t>
            </a:r>
            <a:r>
              <a:rPr lang="fi-FI" sz="2800" b="1" dirty="0" smtClean="0">
                <a:solidFill>
                  <a:schemeClr val="tx2"/>
                </a:solidFill>
              </a:rPr>
              <a:t> </a:t>
            </a:r>
            <a:r>
              <a:rPr lang="fi-FI" sz="2800" b="1" dirty="0" err="1" smtClean="0">
                <a:solidFill>
                  <a:schemeClr val="tx2"/>
                </a:solidFill>
              </a:rPr>
              <a:t>are</a:t>
            </a:r>
            <a:r>
              <a:rPr lang="fi-FI" sz="2800" b="1" dirty="0" smtClean="0">
                <a:solidFill>
                  <a:schemeClr val="tx2"/>
                </a:solidFill>
              </a:rPr>
              <a:t> </a:t>
            </a:r>
            <a:r>
              <a:rPr lang="fi-FI" sz="2800" b="1" dirty="0" err="1" smtClean="0">
                <a:solidFill>
                  <a:schemeClr val="tx2"/>
                </a:solidFill>
              </a:rPr>
              <a:t>only</a:t>
            </a:r>
            <a:r>
              <a:rPr lang="fi-FI" sz="2800" b="1" dirty="0" smtClean="0">
                <a:solidFill>
                  <a:schemeClr val="tx2"/>
                </a:solidFill>
              </a:rPr>
              <a:t> </a:t>
            </a:r>
            <a:r>
              <a:rPr lang="fi-FI" sz="2800" b="1" dirty="0" err="1" smtClean="0">
                <a:solidFill>
                  <a:schemeClr val="tx2"/>
                </a:solidFill>
              </a:rPr>
              <a:t>affordable</a:t>
            </a:r>
            <a:r>
              <a:rPr lang="fi-FI" sz="2800" b="1" dirty="0" smtClean="0">
                <a:solidFill>
                  <a:schemeClr val="tx2"/>
                </a:solidFill>
              </a:rPr>
              <a:t> for big </a:t>
            </a:r>
            <a:r>
              <a:rPr lang="fi-FI" sz="2800" b="1" dirty="0" err="1" smtClean="0">
                <a:solidFill>
                  <a:schemeClr val="tx2"/>
                </a:solidFill>
              </a:rPr>
              <a:t>players</a:t>
            </a:r>
            <a:r>
              <a:rPr lang="fi-FI" sz="2800" b="1" dirty="0" smtClean="0">
                <a:solidFill>
                  <a:schemeClr val="tx2"/>
                </a:solidFill>
              </a:rPr>
              <a:t>,  </a:t>
            </a:r>
          </a:p>
          <a:p>
            <a:pPr marL="1371600" lvl="2" indent="-457200">
              <a:spcAft>
                <a:spcPts val="600"/>
              </a:spcAft>
              <a:buFont typeface="Courier New" panose="02070309020205020404" pitchFamily="49" charset="0"/>
              <a:buChar char="o"/>
            </a:pPr>
            <a:r>
              <a:rPr lang="fi-FI" sz="2800" b="1" dirty="0" err="1" smtClean="0">
                <a:solidFill>
                  <a:schemeClr val="tx2"/>
                </a:solidFill>
              </a:rPr>
              <a:t>environmental</a:t>
            </a:r>
            <a:r>
              <a:rPr lang="fi-FI" sz="2800" b="1" dirty="0" smtClean="0">
                <a:solidFill>
                  <a:schemeClr val="tx2"/>
                </a:solidFill>
              </a:rPr>
              <a:t> </a:t>
            </a:r>
            <a:r>
              <a:rPr lang="fi-FI" sz="2800" b="1" dirty="0" err="1" smtClean="0">
                <a:solidFill>
                  <a:schemeClr val="tx2"/>
                </a:solidFill>
              </a:rPr>
              <a:t>scientists</a:t>
            </a:r>
            <a:r>
              <a:rPr lang="fi-FI" sz="2800" b="1" dirty="0" smtClean="0">
                <a:solidFill>
                  <a:schemeClr val="tx2"/>
                </a:solidFill>
              </a:rPr>
              <a:t> </a:t>
            </a:r>
            <a:r>
              <a:rPr lang="fi-FI" sz="2800" b="1" dirty="0" err="1" smtClean="0">
                <a:solidFill>
                  <a:schemeClr val="tx2"/>
                </a:solidFill>
              </a:rPr>
              <a:t>need</a:t>
            </a:r>
            <a:r>
              <a:rPr lang="fi-FI" sz="2800" b="1" dirty="0" smtClean="0">
                <a:solidFill>
                  <a:schemeClr val="tx2"/>
                </a:solidFill>
              </a:rPr>
              <a:t> long </a:t>
            </a:r>
            <a:r>
              <a:rPr lang="fi-FI" sz="2800" b="1" dirty="0" err="1" smtClean="0">
                <a:solidFill>
                  <a:schemeClr val="tx2"/>
                </a:solidFill>
              </a:rPr>
              <a:t>time</a:t>
            </a:r>
            <a:r>
              <a:rPr lang="fi-FI" sz="2800" b="1" dirty="0" smtClean="0">
                <a:solidFill>
                  <a:schemeClr val="tx2"/>
                </a:solidFill>
              </a:rPr>
              <a:t> for </a:t>
            </a:r>
            <a:r>
              <a:rPr lang="fi-FI" sz="2800" b="1" dirty="0" err="1" smtClean="0">
                <a:solidFill>
                  <a:schemeClr val="tx2"/>
                </a:solidFill>
              </a:rPr>
              <a:t>aquiring</a:t>
            </a:r>
            <a:r>
              <a:rPr lang="fi-FI" sz="2800" b="1" dirty="0" smtClean="0">
                <a:solidFill>
                  <a:schemeClr val="tx2"/>
                </a:solidFill>
              </a:rPr>
              <a:t> </a:t>
            </a:r>
            <a:r>
              <a:rPr lang="fi-FI" sz="2800" b="1" dirty="0" err="1" smtClean="0">
                <a:solidFill>
                  <a:schemeClr val="tx2"/>
                </a:solidFill>
              </a:rPr>
              <a:t>necessary</a:t>
            </a:r>
            <a:r>
              <a:rPr lang="fi-FI" sz="2800" b="1" dirty="0" smtClean="0">
                <a:solidFill>
                  <a:schemeClr val="tx2"/>
                </a:solidFill>
              </a:rPr>
              <a:t> </a:t>
            </a:r>
            <a:r>
              <a:rPr lang="fi-FI" sz="2800" b="1" dirty="0" err="1" smtClean="0">
                <a:solidFill>
                  <a:schemeClr val="tx2"/>
                </a:solidFill>
              </a:rPr>
              <a:t>skills</a:t>
            </a:r>
            <a:r>
              <a:rPr lang="fi-FI" sz="2800" b="1" dirty="0" smtClean="0">
                <a:solidFill>
                  <a:schemeClr val="tx2"/>
                </a:solidFill>
              </a:rPr>
              <a:t>,</a:t>
            </a:r>
          </a:p>
          <a:p>
            <a:pPr marL="914400" lvl="1" indent="-457200">
              <a:spcAft>
                <a:spcPts val="600"/>
              </a:spcAft>
              <a:buFont typeface="Arial" panose="020B0604020202020204" pitchFamily="34" charset="0"/>
              <a:buChar char="•"/>
            </a:pPr>
            <a:r>
              <a:rPr lang="fi-FI" sz="3200" b="1" dirty="0" smtClean="0">
                <a:solidFill>
                  <a:schemeClr val="tx2"/>
                </a:solidFill>
              </a:rPr>
              <a:t>Computing </a:t>
            </a:r>
            <a:r>
              <a:rPr lang="fi-FI" sz="3200" b="1" dirty="0" err="1" smtClean="0">
                <a:solidFill>
                  <a:schemeClr val="tx2"/>
                </a:solidFill>
              </a:rPr>
              <a:t>services</a:t>
            </a:r>
            <a:r>
              <a:rPr lang="fi-FI" sz="3200" b="1" dirty="0" smtClean="0">
                <a:solidFill>
                  <a:schemeClr val="tx2"/>
                </a:solidFill>
              </a:rPr>
              <a:t> for </a:t>
            </a:r>
            <a:r>
              <a:rPr lang="fi-FI" sz="3200" b="1" dirty="0" err="1" smtClean="0">
                <a:solidFill>
                  <a:schemeClr val="tx2"/>
                </a:solidFill>
              </a:rPr>
              <a:t>modeling</a:t>
            </a:r>
            <a:r>
              <a:rPr lang="fi-FI" sz="3200" b="1" dirty="0" smtClean="0">
                <a:solidFill>
                  <a:schemeClr val="tx2"/>
                </a:solidFill>
              </a:rPr>
              <a:t>,</a:t>
            </a:r>
          </a:p>
          <a:p>
            <a:pPr marL="1371600" lvl="2" indent="-457200">
              <a:spcAft>
                <a:spcPts val="600"/>
              </a:spcAft>
              <a:buFont typeface="Courier New" panose="02070309020205020404" pitchFamily="49" charset="0"/>
              <a:buChar char="o"/>
            </a:pPr>
            <a:r>
              <a:rPr lang="fi-FI" sz="2800" b="1" dirty="0" err="1" smtClean="0">
                <a:solidFill>
                  <a:schemeClr val="tx2"/>
                </a:solidFill>
              </a:rPr>
              <a:t>model-data</a:t>
            </a:r>
            <a:r>
              <a:rPr lang="fi-FI" sz="2800" b="1" dirty="0" smtClean="0">
                <a:solidFill>
                  <a:schemeClr val="tx2"/>
                </a:solidFill>
              </a:rPr>
              <a:t> </a:t>
            </a:r>
            <a:r>
              <a:rPr lang="fi-FI" sz="2800" b="1" dirty="0" err="1" smtClean="0">
                <a:solidFill>
                  <a:schemeClr val="tx2"/>
                </a:solidFill>
              </a:rPr>
              <a:t>integration</a:t>
            </a:r>
            <a:r>
              <a:rPr lang="fi-FI" sz="2800" b="1" dirty="0" smtClean="0">
                <a:solidFill>
                  <a:schemeClr val="tx2"/>
                </a:solidFill>
              </a:rPr>
              <a:t> for ES </a:t>
            </a:r>
            <a:r>
              <a:rPr lang="fi-FI" sz="2800" b="1" dirty="0" err="1" smtClean="0">
                <a:solidFill>
                  <a:schemeClr val="tx2"/>
                </a:solidFill>
              </a:rPr>
              <a:t>models</a:t>
            </a:r>
            <a:r>
              <a:rPr lang="fi-FI" sz="2800" b="1" dirty="0" smtClean="0">
                <a:solidFill>
                  <a:schemeClr val="tx2"/>
                </a:solidFill>
              </a:rPr>
              <a:t>,</a:t>
            </a:r>
            <a:endParaRPr lang="fi-FI" sz="2800" b="1" dirty="0">
              <a:solidFill>
                <a:schemeClr val="tx2"/>
              </a:solidFill>
            </a:endParaRPr>
          </a:p>
          <a:p>
            <a:pPr marL="1371600" lvl="2" indent="-457200">
              <a:spcAft>
                <a:spcPts val="600"/>
              </a:spcAft>
              <a:buFont typeface="Courier New" panose="02070309020205020404" pitchFamily="49" charset="0"/>
              <a:buChar char="o"/>
            </a:pPr>
            <a:r>
              <a:rPr lang="fi-FI" sz="2800" b="1" dirty="0" err="1" smtClean="0">
                <a:solidFill>
                  <a:schemeClr val="tx2"/>
                </a:solidFill>
              </a:rPr>
              <a:t>interfaces</a:t>
            </a:r>
            <a:r>
              <a:rPr lang="fi-FI" sz="2800" b="1" dirty="0" smtClean="0">
                <a:solidFill>
                  <a:schemeClr val="tx2"/>
                </a:solidFill>
              </a:rPr>
              <a:t> </a:t>
            </a:r>
            <a:r>
              <a:rPr lang="fi-FI" sz="2800" b="1" dirty="0" err="1">
                <a:solidFill>
                  <a:schemeClr val="tx2"/>
                </a:solidFill>
              </a:rPr>
              <a:t>between</a:t>
            </a:r>
            <a:r>
              <a:rPr lang="fi-FI" sz="2800" b="1" dirty="0">
                <a:solidFill>
                  <a:schemeClr val="tx2"/>
                </a:solidFill>
              </a:rPr>
              <a:t> ES </a:t>
            </a:r>
            <a:r>
              <a:rPr lang="fi-FI" sz="2800" b="1" dirty="0" err="1">
                <a:solidFill>
                  <a:schemeClr val="tx2"/>
                </a:solidFill>
              </a:rPr>
              <a:t>models</a:t>
            </a:r>
            <a:r>
              <a:rPr lang="fi-FI" sz="2800" b="1" dirty="0">
                <a:solidFill>
                  <a:schemeClr val="tx2"/>
                </a:solidFill>
              </a:rPr>
              <a:t> and </a:t>
            </a:r>
            <a:r>
              <a:rPr lang="fi-FI" sz="2800" b="1" dirty="0" err="1">
                <a:solidFill>
                  <a:schemeClr val="tx2"/>
                </a:solidFill>
              </a:rPr>
              <a:t>e.g</a:t>
            </a:r>
            <a:r>
              <a:rPr lang="fi-FI" sz="2800" b="1" dirty="0">
                <a:solidFill>
                  <a:schemeClr val="tx2"/>
                </a:solidFill>
              </a:rPr>
              <a:t>. </a:t>
            </a:r>
            <a:r>
              <a:rPr lang="fi-FI" sz="2800" b="1" dirty="0" err="1">
                <a:solidFill>
                  <a:schemeClr val="tx2"/>
                </a:solidFill>
              </a:rPr>
              <a:t>economic</a:t>
            </a:r>
            <a:r>
              <a:rPr lang="fi-FI" sz="2800" b="1" dirty="0">
                <a:solidFill>
                  <a:schemeClr val="tx2"/>
                </a:solidFill>
              </a:rPr>
              <a:t> </a:t>
            </a:r>
            <a:r>
              <a:rPr lang="fi-FI" sz="2800" b="1" dirty="0" err="1">
                <a:solidFill>
                  <a:schemeClr val="tx2"/>
                </a:solidFill>
              </a:rPr>
              <a:t>models</a:t>
            </a:r>
            <a:r>
              <a:rPr lang="fi-FI" sz="2800" b="1" dirty="0">
                <a:solidFill>
                  <a:schemeClr val="tx2"/>
                </a:solidFill>
              </a:rPr>
              <a:t>.</a:t>
            </a:r>
          </a:p>
        </p:txBody>
      </p:sp>
      <p:sp>
        <p:nvSpPr>
          <p:cNvPr id="6"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
        <p:nvSpPr>
          <p:cNvPr id="7" name="Foliennummernplatzhalter 3"/>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28</a:t>
            </a:fld>
            <a:endParaRPr lang="de-DE" dirty="0"/>
          </a:p>
        </p:txBody>
      </p:sp>
    </p:spTree>
    <p:extLst>
      <p:ext uri="{BB962C8B-B14F-4D97-AF65-F5344CB8AC3E}">
        <p14:creationId xmlns:p14="http://schemas.microsoft.com/office/powerpoint/2010/main" val="4029851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But</a:t>
            </a:r>
            <a:r>
              <a:rPr lang="fi-FI" dirty="0"/>
              <a:t>:</a:t>
            </a:r>
          </a:p>
        </p:txBody>
      </p:sp>
      <p:sp>
        <p:nvSpPr>
          <p:cNvPr id="5" name="TextBox 4"/>
          <p:cNvSpPr txBox="1"/>
          <p:nvPr/>
        </p:nvSpPr>
        <p:spPr>
          <a:xfrm>
            <a:off x="467544" y="1629955"/>
            <a:ext cx="8424936" cy="3108543"/>
          </a:xfrm>
          <a:prstGeom prst="rect">
            <a:avLst/>
          </a:prstGeom>
          <a:noFill/>
        </p:spPr>
        <p:txBody>
          <a:bodyPr wrap="square" lIns="0" tIns="0" rIns="0" bIns="0" rtlCol="0">
            <a:spAutoFit/>
          </a:bodyPr>
          <a:lstStyle/>
          <a:p>
            <a:pPr marL="914400" lvl="1" indent="-457200">
              <a:spcAft>
                <a:spcPts val="600"/>
              </a:spcAft>
              <a:buFont typeface="Arial" panose="020B0604020202020204" pitchFamily="34" charset="0"/>
              <a:buChar char="•"/>
            </a:pPr>
            <a:r>
              <a:rPr lang="fi-FI" sz="3200" b="1" dirty="0" err="1" smtClean="0">
                <a:solidFill>
                  <a:schemeClr val="tx2"/>
                </a:solidFill>
              </a:rPr>
              <a:t>Many</a:t>
            </a:r>
            <a:r>
              <a:rPr lang="fi-FI" sz="3200" b="1" dirty="0" smtClean="0">
                <a:solidFill>
                  <a:schemeClr val="tx2"/>
                </a:solidFill>
              </a:rPr>
              <a:t> </a:t>
            </a:r>
            <a:r>
              <a:rPr lang="fi-FI" sz="3200" b="1" dirty="0" err="1" smtClean="0">
                <a:solidFill>
                  <a:schemeClr val="tx2"/>
                </a:solidFill>
              </a:rPr>
              <a:t>environmental</a:t>
            </a:r>
            <a:r>
              <a:rPr lang="fi-FI" sz="3200" b="1" dirty="0" smtClean="0">
                <a:solidFill>
                  <a:schemeClr val="tx2"/>
                </a:solidFill>
              </a:rPr>
              <a:t> </a:t>
            </a:r>
            <a:r>
              <a:rPr lang="fi-FI" sz="3200" b="1" dirty="0" err="1" smtClean="0">
                <a:solidFill>
                  <a:schemeClr val="tx2"/>
                </a:solidFill>
              </a:rPr>
              <a:t>e-infrastuctures</a:t>
            </a:r>
            <a:r>
              <a:rPr lang="fi-FI" sz="3200" b="1" dirty="0" smtClean="0">
                <a:solidFill>
                  <a:schemeClr val="tx2"/>
                </a:solidFill>
              </a:rPr>
              <a:t> </a:t>
            </a:r>
            <a:r>
              <a:rPr lang="fi-FI" sz="3200" b="1" dirty="0" err="1" smtClean="0">
                <a:solidFill>
                  <a:schemeClr val="tx2"/>
                </a:solidFill>
              </a:rPr>
              <a:t>have</a:t>
            </a:r>
            <a:r>
              <a:rPr lang="fi-FI" sz="3200" b="1" dirty="0" smtClean="0">
                <a:solidFill>
                  <a:schemeClr val="tx2"/>
                </a:solidFill>
              </a:rPr>
              <a:t> </a:t>
            </a:r>
            <a:r>
              <a:rPr lang="fi-FI" sz="3200" b="1" dirty="0" err="1" smtClean="0">
                <a:solidFill>
                  <a:schemeClr val="tx2"/>
                </a:solidFill>
              </a:rPr>
              <a:t>their</a:t>
            </a:r>
            <a:r>
              <a:rPr lang="fi-FI" sz="3200" b="1" dirty="0" smtClean="0">
                <a:solidFill>
                  <a:schemeClr val="tx2"/>
                </a:solidFill>
              </a:rPr>
              <a:t> </a:t>
            </a:r>
            <a:r>
              <a:rPr lang="fi-FI" sz="3200" b="1" dirty="0" err="1" smtClean="0">
                <a:solidFill>
                  <a:schemeClr val="tx2"/>
                </a:solidFill>
              </a:rPr>
              <a:t>own</a:t>
            </a:r>
            <a:r>
              <a:rPr lang="fi-FI" sz="3200" b="1" dirty="0" smtClean="0">
                <a:solidFill>
                  <a:schemeClr val="tx2"/>
                </a:solidFill>
              </a:rPr>
              <a:t> </a:t>
            </a:r>
            <a:r>
              <a:rPr lang="fi-FI" sz="3200" b="1" dirty="0" err="1" smtClean="0">
                <a:solidFill>
                  <a:schemeClr val="tx2"/>
                </a:solidFill>
              </a:rPr>
              <a:t>internal</a:t>
            </a:r>
            <a:r>
              <a:rPr lang="fi-FI" sz="3200" b="1" dirty="0" smtClean="0">
                <a:solidFill>
                  <a:schemeClr val="tx2"/>
                </a:solidFill>
              </a:rPr>
              <a:t> </a:t>
            </a:r>
            <a:r>
              <a:rPr lang="fi-FI" sz="3200" b="1" dirty="0" err="1" smtClean="0">
                <a:solidFill>
                  <a:schemeClr val="tx2"/>
                </a:solidFill>
              </a:rPr>
              <a:t>e-infrastructures</a:t>
            </a:r>
            <a:r>
              <a:rPr lang="fi-FI" sz="3200" b="1" dirty="0" smtClean="0">
                <a:solidFill>
                  <a:schemeClr val="tx2"/>
                </a:solidFill>
              </a:rPr>
              <a:t>.</a:t>
            </a:r>
          </a:p>
          <a:p>
            <a:pPr marL="914400" lvl="1" indent="-457200">
              <a:spcAft>
                <a:spcPts val="600"/>
              </a:spcAft>
              <a:buFont typeface="Arial" panose="020B0604020202020204" pitchFamily="34" charset="0"/>
              <a:buChar char="•"/>
            </a:pPr>
            <a:r>
              <a:rPr lang="fi-FI" sz="3200" b="1" dirty="0">
                <a:solidFill>
                  <a:schemeClr val="tx2"/>
                </a:solidFill>
              </a:rPr>
              <a:t>Earth </a:t>
            </a:r>
            <a:r>
              <a:rPr lang="fi-FI" sz="3200" b="1" dirty="0" err="1">
                <a:solidFill>
                  <a:schemeClr val="tx2"/>
                </a:solidFill>
              </a:rPr>
              <a:t>system</a:t>
            </a:r>
            <a:r>
              <a:rPr lang="fi-FI" sz="3200" b="1" dirty="0">
                <a:solidFill>
                  <a:schemeClr val="tx2"/>
                </a:solidFill>
              </a:rPr>
              <a:t> </a:t>
            </a:r>
            <a:r>
              <a:rPr lang="fi-FI" sz="3200" b="1" dirty="0" err="1">
                <a:solidFill>
                  <a:schemeClr val="tx2"/>
                </a:solidFill>
              </a:rPr>
              <a:t>models</a:t>
            </a:r>
            <a:r>
              <a:rPr lang="fi-FI" sz="3200" b="1" dirty="0">
                <a:solidFill>
                  <a:schemeClr val="tx2"/>
                </a:solidFill>
              </a:rPr>
              <a:t> </a:t>
            </a:r>
            <a:r>
              <a:rPr lang="fi-FI" sz="3200" b="1" dirty="0" err="1">
                <a:solidFill>
                  <a:schemeClr val="tx2"/>
                </a:solidFill>
              </a:rPr>
              <a:t>are</a:t>
            </a:r>
            <a:r>
              <a:rPr lang="fi-FI" sz="3200" b="1" dirty="0">
                <a:solidFill>
                  <a:schemeClr val="tx2"/>
                </a:solidFill>
              </a:rPr>
              <a:t> </a:t>
            </a:r>
            <a:r>
              <a:rPr lang="fi-FI" sz="3200" b="1" dirty="0" err="1">
                <a:solidFill>
                  <a:schemeClr val="tx2"/>
                </a:solidFill>
              </a:rPr>
              <a:t>complex</a:t>
            </a:r>
            <a:r>
              <a:rPr lang="fi-FI" sz="3200" b="1" dirty="0">
                <a:solidFill>
                  <a:schemeClr val="tx2"/>
                </a:solidFill>
              </a:rPr>
              <a:t> and </a:t>
            </a:r>
            <a:r>
              <a:rPr lang="fi-FI" sz="3200" b="1" dirty="0" err="1">
                <a:solidFill>
                  <a:schemeClr val="tx2"/>
                </a:solidFill>
              </a:rPr>
              <a:t>need</a:t>
            </a:r>
            <a:r>
              <a:rPr lang="fi-FI" sz="3200" b="1" dirty="0">
                <a:solidFill>
                  <a:schemeClr val="tx2"/>
                </a:solidFill>
              </a:rPr>
              <a:t> </a:t>
            </a:r>
            <a:r>
              <a:rPr lang="fi-FI" sz="3200" b="1" dirty="0" err="1">
                <a:solidFill>
                  <a:schemeClr val="tx2"/>
                </a:solidFill>
              </a:rPr>
              <a:t>long-term</a:t>
            </a:r>
            <a:r>
              <a:rPr lang="fi-FI" sz="3200" b="1" dirty="0">
                <a:solidFill>
                  <a:schemeClr val="tx2"/>
                </a:solidFill>
              </a:rPr>
              <a:t> </a:t>
            </a:r>
            <a:r>
              <a:rPr lang="fi-FI" sz="3200" b="1" dirty="0" err="1">
                <a:solidFill>
                  <a:schemeClr val="tx2"/>
                </a:solidFill>
              </a:rPr>
              <a:t>infrastructures</a:t>
            </a:r>
            <a:r>
              <a:rPr lang="fi-FI" sz="3200" b="1" dirty="0">
                <a:solidFill>
                  <a:schemeClr val="tx2"/>
                </a:solidFill>
              </a:rPr>
              <a:t>.</a:t>
            </a:r>
          </a:p>
          <a:p>
            <a:pPr marL="914400" lvl="1" indent="-457200">
              <a:spcAft>
                <a:spcPts val="600"/>
              </a:spcAft>
              <a:buFont typeface="Arial" panose="020B0604020202020204" pitchFamily="34" charset="0"/>
              <a:buChar char="•"/>
            </a:pPr>
            <a:r>
              <a:rPr lang="fi-FI" sz="3200" b="1" dirty="0" err="1" smtClean="0">
                <a:solidFill>
                  <a:schemeClr val="tx2"/>
                </a:solidFill>
              </a:rPr>
              <a:t>Thus</a:t>
            </a:r>
            <a:r>
              <a:rPr lang="fi-FI" sz="3200" b="1" dirty="0" smtClean="0">
                <a:solidFill>
                  <a:schemeClr val="tx2"/>
                </a:solidFill>
              </a:rPr>
              <a:t>, </a:t>
            </a:r>
            <a:r>
              <a:rPr lang="fi-FI" sz="3200" b="1" dirty="0" err="1" smtClean="0">
                <a:solidFill>
                  <a:schemeClr val="tx2"/>
                </a:solidFill>
              </a:rPr>
              <a:t>many</a:t>
            </a:r>
            <a:r>
              <a:rPr lang="fi-FI" sz="3200" b="1" dirty="0" smtClean="0">
                <a:solidFill>
                  <a:schemeClr val="tx2"/>
                </a:solidFill>
              </a:rPr>
              <a:t> </a:t>
            </a:r>
            <a:r>
              <a:rPr lang="fi-FI" sz="3200" b="1" dirty="0" err="1" smtClean="0">
                <a:solidFill>
                  <a:schemeClr val="tx2"/>
                </a:solidFill>
              </a:rPr>
              <a:t>users</a:t>
            </a:r>
            <a:r>
              <a:rPr lang="fi-FI" sz="3200" b="1" dirty="0" smtClean="0">
                <a:solidFill>
                  <a:schemeClr val="tx2"/>
                </a:solidFill>
              </a:rPr>
              <a:t> of </a:t>
            </a:r>
            <a:r>
              <a:rPr lang="fi-FI" sz="3200" b="1" dirty="0" err="1" smtClean="0">
                <a:solidFill>
                  <a:schemeClr val="tx2"/>
                </a:solidFill>
              </a:rPr>
              <a:t>environmental</a:t>
            </a:r>
            <a:r>
              <a:rPr lang="fi-FI" sz="3200" b="1" dirty="0" smtClean="0">
                <a:solidFill>
                  <a:schemeClr val="tx2"/>
                </a:solidFill>
              </a:rPr>
              <a:t> data </a:t>
            </a:r>
            <a:r>
              <a:rPr lang="fi-FI" sz="3200" b="1" dirty="0" err="1" smtClean="0">
                <a:solidFill>
                  <a:schemeClr val="tx2"/>
                </a:solidFill>
              </a:rPr>
              <a:t>have</a:t>
            </a:r>
            <a:r>
              <a:rPr lang="fi-FI" sz="3200" b="1" dirty="0" smtClean="0">
                <a:solidFill>
                  <a:schemeClr val="tx2"/>
                </a:solidFill>
              </a:rPr>
              <a:t> </a:t>
            </a:r>
            <a:r>
              <a:rPr lang="fi-FI" sz="3200" b="1" dirty="0" err="1" smtClean="0">
                <a:solidFill>
                  <a:schemeClr val="tx2"/>
                </a:solidFill>
              </a:rPr>
              <a:t>their</a:t>
            </a:r>
            <a:r>
              <a:rPr lang="fi-FI" sz="3200" b="1" dirty="0" smtClean="0">
                <a:solidFill>
                  <a:schemeClr val="tx2"/>
                </a:solidFill>
              </a:rPr>
              <a:t> </a:t>
            </a:r>
            <a:r>
              <a:rPr lang="fi-FI" sz="3200" b="1" dirty="0" err="1" smtClean="0">
                <a:solidFill>
                  <a:schemeClr val="tx2"/>
                </a:solidFill>
              </a:rPr>
              <a:t>own</a:t>
            </a:r>
            <a:r>
              <a:rPr lang="fi-FI" sz="3200" b="1" dirty="0" smtClean="0">
                <a:solidFill>
                  <a:schemeClr val="tx2"/>
                </a:solidFill>
              </a:rPr>
              <a:t> </a:t>
            </a:r>
            <a:r>
              <a:rPr lang="fi-FI" sz="3200" b="1" dirty="0" err="1" smtClean="0">
                <a:solidFill>
                  <a:schemeClr val="tx2"/>
                </a:solidFill>
              </a:rPr>
              <a:t>e-infrastructures</a:t>
            </a:r>
            <a:r>
              <a:rPr lang="fi-FI" sz="3200" b="1" dirty="0" smtClean="0">
                <a:solidFill>
                  <a:schemeClr val="tx2"/>
                </a:solidFill>
              </a:rPr>
              <a:t>. </a:t>
            </a:r>
          </a:p>
        </p:txBody>
      </p:sp>
      <p:pic>
        <p:nvPicPr>
          <p:cNvPr id="2050" name="Picture 2" descr="Blizzard gesa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944962"/>
            <a:ext cx="3810000" cy="1076326"/>
          </a:xfrm>
          <a:prstGeom prst="rect">
            <a:avLst/>
          </a:prstGeom>
          <a:noFill/>
          <a:extLst>
            <a:ext uri="{909E8E84-426E-40DD-AFC4-6F175D3DCCD1}">
              <a14:hiddenFill xmlns:a14="http://schemas.microsoft.com/office/drawing/2010/main">
                <a:solidFill>
                  <a:srgbClr val="FFFFFF"/>
                </a:solidFill>
              </a14:hiddenFill>
            </a:ext>
          </a:extLst>
        </p:spPr>
      </p:pic>
      <p:sp>
        <p:nvSpPr>
          <p:cNvPr id="7"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
        <p:nvSpPr>
          <p:cNvPr id="8" name="Foliennummernplatzhalter 3"/>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29</a:t>
            </a:fld>
            <a:endParaRPr lang="de-DE" dirty="0"/>
          </a:p>
        </p:txBody>
      </p:sp>
    </p:spTree>
    <p:extLst>
      <p:ext uri="{BB962C8B-B14F-4D97-AF65-F5344CB8AC3E}">
        <p14:creationId xmlns:p14="http://schemas.microsoft.com/office/powerpoint/2010/main" val="3933671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Climate</a:t>
            </a:r>
            <a:r>
              <a:rPr lang="fi-FI" dirty="0" smtClean="0"/>
              <a:t> and </a:t>
            </a:r>
            <a:r>
              <a:rPr lang="fi-FI" dirty="0" err="1" smtClean="0"/>
              <a:t>greenhouse</a:t>
            </a:r>
            <a:r>
              <a:rPr lang="fi-FI" dirty="0" smtClean="0"/>
              <a:t> </a:t>
            </a:r>
            <a:r>
              <a:rPr lang="fi-FI" dirty="0" err="1" smtClean="0"/>
              <a:t>gases</a:t>
            </a:r>
            <a:endParaRPr lang="fi-FI" dirty="0"/>
          </a:p>
        </p:txBody>
      </p:sp>
      <p:pic>
        <p:nvPicPr>
          <p:cNvPr id="4" name="Picture 2"/>
          <p:cNvPicPr>
            <a:picLocks noGrp="1" noChangeAspect="1" noChangeArrowheads="1"/>
          </p:cNvPicPr>
          <p:nvPr>
            <p:ph idx="4294967295"/>
          </p:nvPr>
        </p:nvPicPr>
        <p:blipFill>
          <a:blip r:embed="rId2" cstate="print"/>
          <a:srcRect/>
          <a:stretch>
            <a:fillRect/>
          </a:stretch>
        </p:blipFill>
        <p:spPr bwMode="auto">
          <a:xfrm>
            <a:off x="807667" y="1196752"/>
            <a:ext cx="7774775" cy="4968552"/>
          </a:xfrm>
          <a:prstGeom prst="rect">
            <a:avLst/>
          </a:prstGeom>
          <a:noFill/>
          <a:ln w="9525">
            <a:noFill/>
            <a:miter lim="800000"/>
            <a:headEnd/>
            <a:tailEnd/>
          </a:ln>
        </p:spPr>
      </p:pic>
      <p:sp>
        <p:nvSpPr>
          <p:cNvPr id="3" name="TextBox 2"/>
          <p:cNvSpPr txBox="1"/>
          <p:nvPr/>
        </p:nvSpPr>
        <p:spPr>
          <a:xfrm>
            <a:off x="7668344" y="5805264"/>
            <a:ext cx="1109727" cy="307777"/>
          </a:xfrm>
          <a:prstGeom prst="rect">
            <a:avLst/>
          </a:prstGeom>
          <a:noFill/>
        </p:spPr>
        <p:txBody>
          <a:bodyPr wrap="none" lIns="0" tIns="0" rIns="0" bIns="0" rtlCol="0">
            <a:spAutoFit/>
          </a:bodyPr>
          <a:lstStyle/>
          <a:p>
            <a:pPr marL="0">
              <a:lnSpc>
                <a:spcPts val="2400"/>
              </a:lnSpc>
              <a:spcAft>
                <a:spcPts val="1200"/>
              </a:spcAft>
            </a:pPr>
            <a:r>
              <a:rPr lang="fi-FI" sz="2000" dirty="0" smtClean="0">
                <a:solidFill>
                  <a:schemeClr val="tx2"/>
                </a:solidFill>
              </a:rPr>
              <a:t>IPCC, 2013</a:t>
            </a:r>
          </a:p>
        </p:txBody>
      </p:sp>
      <p:sp>
        <p:nvSpPr>
          <p:cNvPr id="5" name="Foliennummernplatzhalter 4"/>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3</a:t>
            </a:fld>
            <a:endParaRPr lang="de-DE" dirty="0"/>
          </a:p>
        </p:txBody>
      </p:sp>
      <p:sp>
        <p:nvSpPr>
          <p:cNvPr id="6"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Tree>
    <p:extLst>
      <p:ext uri="{BB962C8B-B14F-4D97-AF65-F5344CB8AC3E}">
        <p14:creationId xmlns:p14="http://schemas.microsoft.com/office/powerpoint/2010/main" val="1253310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 </a:t>
            </a:r>
            <a:r>
              <a:rPr lang="de-DE" dirty="0" err="1" smtClean="0"/>
              <a:t>and</a:t>
            </a:r>
            <a:r>
              <a:rPr lang="de-DE" dirty="0" smtClean="0"/>
              <a:t> GEO</a:t>
            </a:r>
            <a:endParaRPr lang="de-DE" dirty="0"/>
          </a:p>
        </p:txBody>
      </p:sp>
      <p:sp>
        <p:nvSpPr>
          <p:cNvPr id="5" name="Foliennummernplatzhalter 4"/>
          <p:cNvSpPr>
            <a:spLocks noGrp="1"/>
          </p:cNvSpPr>
          <p:nvPr>
            <p:ph type="sldNum" sz="quarter" idx="14"/>
          </p:nvPr>
        </p:nvSpPr>
        <p:spPr/>
        <p:txBody>
          <a:bodyPr/>
          <a:lstStyle/>
          <a:p>
            <a:r>
              <a:rPr lang="de-DE" smtClean="0"/>
              <a:t>Seite </a:t>
            </a:r>
            <a:fld id="{3FE2E321-9699-4537-B4F6-C35DF19B42AC}" type="slidenum">
              <a:rPr lang="de-DE" smtClean="0"/>
              <a:pPr/>
              <a:t>30</a:t>
            </a:fld>
            <a:endParaRPr lang="de-DE" dirty="0"/>
          </a:p>
        </p:txBody>
      </p:sp>
      <p:sp>
        <p:nvSpPr>
          <p:cNvPr id="40" name="Datumsplatzhalter 2"/>
          <p:cNvSpPr>
            <a:spLocks noGrp="1"/>
          </p:cNvSpPr>
          <p:nvPr>
            <p:ph type="dt" sz="half" idx="12"/>
          </p:nvPr>
        </p:nvSpPr>
        <p:spPr>
          <a:xfrm>
            <a:off x="360000" y="6480000"/>
            <a:ext cx="972000" cy="270000"/>
          </a:xfrm>
        </p:spPr>
        <p:txBody>
          <a:bodyPr/>
          <a:lstStyle/>
          <a:p>
            <a:r>
              <a:rPr lang="de-DE" dirty="0" smtClean="0"/>
              <a:t>15. Jan 2014</a:t>
            </a:r>
            <a:endParaRPr lang="de-DE" dirty="0"/>
          </a:p>
        </p:txBody>
      </p:sp>
      <p:pic>
        <p:nvPicPr>
          <p:cNvPr id="10" name="Picture 3" descr="DSC_0410"/>
          <p:cNvPicPr>
            <a:picLocks noChangeAspect="1" noChangeArrowheads="1"/>
          </p:cNvPicPr>
          <p:nvPr/>
        </p:nvPicPr>
        <p:blipFill>
          <a:blip r:embed="rId2" cstate="print"/>
          <a:srcRect/>
          <a:stretch>
            <a:fillRect/>
          </a:stretch>
        </p:blipFill>
        <p:spPr bwMode="auto">
          <a:xfrm>
            <a:off x="5863248" y="1147322"/>
            <a:ext cx="3280752" cy="4934685"/>
          </a:xfrm>
          <a:prstGeom prst="rect">
            <a:avLst/>
          </a:prstGeom>
          <a:noFill/>
          <a:ln w="9525">
            <a:noFill/>
            <a:miter lim="800000"/>
            <a:headEnd/>
            <a:tailEnd/>
          </a:ln>
        </p:spPr>
      </p:pic>
      <p:sp>
        <p:nvSpPr>
          <p:cNvPr id="12" name="Titre 1"/>
          <p:cNvSpPr txBox="1">
            <a:spLocks/>
          </p:cNvSpPr>
          <p:nvPr/>
        </p:nvSpPr>
        <p:spPr>
          <a:xfrm>
            <a:off x="685800" y="1484784"/>
            <a:ext cx="5038328" cy="4536504"/>
          </a:xfrm>
          <a:prstGeom prst="rect">
            <a:avLst/>
          </a:prstGeom>
        </p:spPr>
        <p:txBody>
          <a:bodyPr vert="horz" lIns="0" tIns="0" rIns="0" bIns="0" rtlCol="0" anchor="b" anchorCtr="0">
            <a:noAutofit/>
          </a:body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en-GB" sz="6000" b="1" i="0" u="none" strike="noStrike" kern="1200" cap="none" spc="0" normalizeH="0" baseline="0" noProof="0" dirty="0" smtClean="0">
                <a:ln>
                  <a:noFill/>
                </a:ln>
                <a:effectLst/>
                <a:uLnTx/>
                <a:uFillTx/>
                <a:latin typeface="Calibri" pitchFamily="34" charset="0"/>
                <a:ea typeface="+mj-ea"/>
                <a:cs typeface="+mj-cs"/>
              </a:rPr>
              <a:t>Thank you!</a:t>
            </a:r>
            <a:r>
              <a:rPr kumimoji="0" lang="en-GB" sz="3200" b="1" i="0" u="none" strike="noStrike" kern="1200" cap="none" spc="0" normalizeH="0" baseline="0" noProof="0" dirty="0" smtClean="0">
                <a:ln>
                  <a:noFill/>
                </a:ln>
                <a:effectLst/>
                <a:uLnTx/>
                <a:uFillTx/>
                <a:latin typeface="Calibri" pitchFamily="34" charset="0"/>
                <a:ea typeface="+mj-ea"/>
                <a:cs typeface="+mj-cs"/>
              </a:rPr>
              <a:t/>
            </a:r>
            <a:br>
              <a:rPr kumimoji="0" lang="en-GB" sz="3200" b="1" i="0" u="none" strike="noStrike" kern="1200" cap="none" spc="0" normalizeH="0" baseline="0" noProof="0" dirty="0" smtClean="0">
                <a:ln>
                  <a:noFill/>
                </a:ln>
                <a:effectLst/>
                <a:uLnTx/>
                <a:uFillTx/>
                <a:latin typeface="Calibri" pitchFamily="34" charset="0"/>
                <a:ea typeface="+mj-ea"/>
                <a:cs typeface="+mj-cs"/>
              </a:rPr>
            </a:br>
            <a:endParaRPr kumimoji="0" lang="en-GB" sz="3200" b="1" i="0" u="none" strike="noStrike" kern="1200" cap="none" spc="0" normalizeH="0" baseline="0" noProof="0" dirty="0" smtClean="0">
              <a:ln>
                <a:noFill/>
              </a:ln>
              <a:effectLst/>
              <a:uLnTx/>
              <a:uFillTx/>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endParaRPr lang="en-GB" sz="3200" b="1" dirty="0" smtClean="0">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r>
              <a:rPr lang="en-GB" sz="2800" b="1" dirty="0" smtClean="0">
                <a:latin typeface="Calibri" pitchFamily="34" charset="0"/>
                <a:ea typeface="+mj-ea"/>
                <a:cs typeface="+mj-cs"/>
                <a:hlinkClick r:id="rId3"/>
              </a:rPr>
              <a:t>w</a:t>
            </a:r>
            <a:r>
              <a:rPr kumimoji="0" lang="en-GB" sz="2800" b="1" i="0" u="none" strike="noStrike" kern="1200" cap="none" spc="0" normalizeH="0" baseline="0" noProof="0" dirty="0" smtClean="0">
                <a:ln>
                  <a:noFill/>
                </a:ln>
                <a:effectLst/>
                <a:uLnTx/>
                <a:uFillTx/>
                <a:latin typeface="Calibri" pitchFamily="34" charset="0"/>
                <a:ea typeface="+mj-ea"/>
                <a:cs typeface="+mj-cs"/>
                <a:hlinkClick r:id="rId3"/>
              </a:rPr>
              <a:t>erner.kutsch@helsinki.fi</a:t>
            </a:r>
            <a:endParaRPr kumimoji="0" lang="en-GB" sz="2800" b="1" i="0" u="none" strike="noStrike" kern="1200" cap="none" spc="0" normalizeH="0" baseline="0" noProof="0" dirty="0" smtClean="0">
              <a:ln>
                <a:noFill/>
              </a:ln>
              <a:effectLst/>
              <a:uLnTx/>
              <a:uFillTx/>
              <a:latin typeface="Calibri" pitchFamily="34" charset="0"/>
              <a:ea typeface="+mj-ea"/>
              <a:cs typeface="+mj-cs"/>
            </a:endParaRPr>
          </a:p>
          <a:p>
            <a:pPr lvl="0">
              <a:lnSpc>
                <a:spcPts val="3500"/>
              </a:lnSpc>
              <a:spcBef>
                <a:spcPct val="0"/>
              </a:spcBef>
              <a:defRPr/>
            </a:pPr>
            <a:endParaRPr lang="en-GB" sz="2800" b="1" dirty="0" smtClean="0">
              <a:latin typeface="Calibri" pitchFamily="34" charset="0"/>
            </a:endParaRPr>
          </a:p>
          <a:p>
            <a:pPr lvl="0">
              <a:lnSpc>
                <a:spcPts val="3500"/>
              </a:lnSpc>
              <a:spcBef>
                <a:spcPct val="0"/>
              </a:spcBef>
              <a:defRPr/>
            </a:pPr>
            <a:r>
              <a:rPr lang="en-GB" sz="2800" b="1" dirty="0" smtClean="0">
                <a:latin typeface="Calibri" pitchFamily="34" charset="0"/>
              </a:rPr>
              <a:t>www.icos-infrastructure.eu</a:t>
            </a:r>
            <a:endParaRPr lang="en-GB" sz="2800" b="1" dirty="0" smtClean="0">
              <a:latin typeface="Calibri" pitchFamily="34" charset="0"/>
            </a:endParaRPr>
          </a:p>
          <a:p>
            <a:pPr lvl="0">
              <a:lnSpc>
                <a:spcPts val="3500"/>
              </a:lnSpc>
              <a:spcBef>
                <a:spcPct val="0"/>
              </a:spcBef>
              <a:defRPr/>
            </a:pPr>
            <a:endParaRPr lang="en-GB" sz="2800" b="1" dirty="0" smtClean="0">
              <a:latin typeface="Calibri" pitchFamily="34" charset="0"/>
              <a:ea typeface="+mj-ea"/>
              <a:cs typeface="+mj-cs"/>
            </a:endParaRPr>
          </a:p>
        </p:txBody>
      </p:sp>
    </p:spTree>
    <p:extLst>
      <p:ext uri="{BB962C8B-B14F-4D97-AF65-F5344CB8AC3E}">
        <p14:creationId xmlns:p14="http://schemas.microsoft.com/office/powerpoint/2010/main" val="2008141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Datumsplatzhalter 2"/>
          <p:cNvSpPr>
            <a:spLocks noGrp="1"/>
          </p:cNvSpPr>
          <p:nvPr>
            <p:ph type="dt" sz="half" idx="12"/>
          </p:nvPr>
        </p:nvSpPr>
        <p:spPr/>
        <p:txBody>
          <a:bodyPr/>
          <a:lstStyle/>
          <a:p>
            <a:r>
              <a:rPr lang="de-DE" smtClean="0"/>
              <a:t>26.11.2013</a:t>
            </a:r>
            <a:endParaRPr lang="de-DE" dirty="0"/>
          </a:p>
        </p:txBody>
      </p:sp>
      <p:sp>
        <p:nvSpPr>
          <p:cNvPr id="4" name="Fußzeilenplatzhalter 3"/>
          <p:cNvSpPr>
            <a:spLocks noGrp="1"/>
          </p:cNvSpPr>
          <p:nvPr>
            <p:ph type="ftr" sz="quarter" idx="4294967295"/>
          </p:nvPr>
        </p:nvSpPr>
        <p:spPr>
          <a:xfrm>
            <a:off x="1548000" y="6480000"/>
            <a:ext cx="1583418" cy="360000"/>
          </a:xfrm>
        </p:spPr>
        <p:txBody>
          <a:bodyPr/>
          <a:lstStyle/>
          <a:p>
            <a:r>
              <a:rPr lang="de-DE" smtClean="0"/>
              <a:t>Statusseminar Rapsprojekt, Braunschweig</a:t>
            </a:r>
          </a:p>
          <a:p>
            <a:endParaRPr lang="de-DE" dirty="0"/>
          </a:p>
        </p:txBody>
      </p:sp>
      <p:sp>
        <p:nvSpPr>
          <p:cNvPr id="5" name="Foliennummernplatzhalter 4"/>
          <p:cNvSpPr>
            <a:spLocks noGrp="1"/>
          </p:cNvSpPr>
          <p:nvPr>
            <p:ph type="sldNum" sz="quarter" idx="14"/>
          </p:nvPr>
        </p:nvSpPr>
        <p:spPr/>
        <p:txBody>
          <a:bodyPr/>
          <a:lstStyle/>
          <a:p>
            <a:r>
              <a:rPr lang="de-DE" smtClean="0"/>
              <a:t>Seite </a:t>
            </a:r>
            <a:fld id="{3FE2E321-9699-4537-B4F6-C35DF19B42AC}" type="slidenum">
              <a:rPr lang="de-DE" smtClean="0"/>
              <a:pPr/>
              <a:t>31</a:t>
            </a:fld>
            <a:endParaRPr lang="de-DE" dirty="0"/>
          </a:p>
        </p:txBody>
      </p:sp>
      <p:sp>
        <p:nvSpPr>
          <p:cNvPr id="6" name="Rechteck 5"/>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34" name="TextBox 4"/>
          <p:cNvSpPr txBox="1">
            <a:spLocks noChangeArrowheads="1"/>
          </p:cNvSpPr>
          <p:nvPr/>
        </p:nvSpPr>
        <p:spPr bwMode="auto">
          <a:xfrm>
            <a:off x="2147888" y="6494463"/>
            <a:ext cx="5141912" cy="246062"/>
          </a:xfrm>
          <a:prstGeom prst="rect">
            <a:avLst/>
          </a:prstGeom>
          <a:noFill/>
          <a:ln w="9525">
            <a:noFill/>
            <a:miter lim="800000"/>
            <a:headEnd/>
            <a:tailEnd/>
          </a:ln>
        </p:spPr>
        <p:txBody>
          <a:bodyPr>
            <a:spAutoFit/>
          </a:bodyPr>
          <a:lstStyle/>
          <a:p>
            <a:r>
              <a:rPr lang="en-US" sz="1000">
                <a:cs typeface="Arial" pitchFamily="34" charset="0"/>
              </a:rPr>
              <a:t>Global Carbon Project 2013; Figure based on Kirschke et al. 2013, Nature Geoscience</a:t>
            </a:r>
          </a:p>
        </p:txBody>
      </p:sp>
      <p:pic>
        <p:nvPicPr>
          <p:cNvPr id="18435" name="Picture 1" descr="budget_2000-09.png"/>
          <p:cNvPicPr>
            <a:picLocks noChangeAspect="1"/>
          </p:cNvPicPr>
          <p:nvPr/>
        </p:nvPicPr>
        <p:blipFill>
          <a:blip r:embed="rId2" cstate="print"/>
          <a:srcRect/>
          <a:stretch>
            <a:fillRect/>
          </a:stretch>
        </p:blipFill>
        <p:spPr bwMode="auto">
          <a:xfrm>
            <a:off x="0" y="406400"/>
            <a:ext cx="9144000" cy="6029325"/>
          </a:xfrm>
          <a:prstGeom prst="rect">
            <a:avLst/>
          </a:prstGeom>
          <a:noFill/>
          <a:ln w="9525">
            <a:noFill/>
            <a:miter lim="800000"/>
            <a:headEnd/>
            <a:tailEnd/>
          </a:ln>
        </p:spPr>
      </p:pic>
      <p:sp>
        <p:nvSpPr>
          <p:cNvPr id="5" name="Rechteck 4"/>
          <p:cNvSpPr/>
          <p:nvPr/>
        </p:nvSpPr>
        <p:spPr>
          <a:xfrm>
            <a:off x="3059832" y="2060848"/>
            <a:ext cx="1152128" cy="2952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4932040" y="2060848"/>
            <a:ext cx="1512168" cy="2952328"/>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7308304" y="2060848"/>
            <a:ext cx="864096" cy="2952328"/>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0745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050" name="Graphique 1"/>
          <p:cNvGraphicFramePr>
            <a:graphicFrameLocks/>
          </p:cNvGraphicFramePr>
          <p:nvPr/>
        </p:nvGraphicFramePr>
        <p:xfrm>
          <a:off x="1352550" y="1506538"/>
          <a:ext cx="6294438" cy="3228975"/>
        </p:xfrm>
        <a:graphic>
          <a:graphicData uri="http://schemas.openxmlformats.org/presentationml/2006/ole">
            <mc:AlternateContent xmlns:mc="http://schemas.openxmlformats.org/markup-compatibility/2006">
              <mc:Choice xmlns:v="urn:schemas-microsoft-com:vml" Requires="v">
                <p:oleObj spid="_x0000_s2050" r:id="rId5" imgW="6290552" imgH="3230613" progId="Excel.Sheet.8">
                  <p:embed/>
                </p:oleObj>
              </mc:Choice>
              <mc:Fallback>
                <p:oleObj r:id="rId5" imgW="6290552" imgH="3230613"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2550" y="1506538"/>
                        <a:ext cx="6294438" cy="3228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Title 1"/>
          <p:cNvSpPr>
            <a:spLocks noGrp="1"/>
          </p:cNvSpPr>
          <p:nvPr>
            <p:ph type="title"/>
          </p:nvPr>
        </p:nvSpPr>
        <p:spPr/>
        <p:txBody>
          <a:bodyPr/>
          <a:lstStyle/>
          <a:p>
            <a:pPr eaLnBrk="1" hangingPunct="1"/>
            <a:r>
              <a:rPr lang="en-US" sz="3200" smtClean="0">
                <a:ea typeface="ＭＳ Ｐゴシック" pitchFamily="34" charset="-128"/>
              </a:rPr>
              <a:t>Anthropogenic Methane Sources (2000s)</a:t>
            </a:r>
            <a:endParaRPr lang="fr-FR" sz="3200" smtClean="0">
              <a:ea typeface="ＭＳ Ｐゴシック" pitchFamily="34" charset="-128"/>
            </a:endParaRPr>
          </a:p>
        </p:txBody>
      </p:sp>
      <p:pic>
        <p:nvPicPr>
          <p:cNvPr id="17" name="Picture 16" descr="deponie3_dpa"/>
          <p:cNvPicPr>
            <a:picLocks noChangeArrowheads="1"/>
          </p:cNvPicPr>
          <p:nvPr/>
        </p:nvPicPr>
        <p:blipFill>
          <a:blip r:embed="rId7" cstate="email"/>
          <a:srcRect/>
          <a:stretch>
            <a:fillRect/>
          </a:stretch>
        </p:blipFill>
        <p:spPr bwMode="auto">
          <a:xfrm>
            <a:off x="7380312" y="3717032"/>
            <a:ext cx="1357355"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imageResize"/>
          <p:cNvPicPr>
            <a:picLocks noChangeAspect="1" noChangeArrowheads="1"/>
          </p:cNvPicPr>
          <p:nvPr/>
        </p:nvPicPr>
        <p:blipFill>
          <a:blip r:embed="rId8" cstate="email"/>
          <a:srcRect/>
          <a:stretch>
            <a:fillRect/>
          </a:stretch>
        </p:blipFill>
        <p:spPr bwMode="auto">
          <a:xfrm>
            <a:off x="3779912" y="4293096"/>
            <a:ext cx="1356055" cy="1277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cattle and sheep"/>
          <p:cNvPicPr>
            <a:picLocks noChangeArrowheads="1"/>
          </p:cNvPicPr>
          <p:nvPr/>
        </p:nvPicPr>
        <p:blipFill>
          <a:blip r:embed="rId9" cstate="email"/>
          <a:srcRect/>
          <a:stretch>
            <a:fillRect/>
          </a:stretch>
        </p:blipFill>
        <p:spPr bwMode="auto">
          <a:xfrm>
            <a:off x="755576" y="4077072"/>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fossil_fuels"/>
          <p:cNvPicPr>
            <a:picLocks noChangeArrowheads="1"/>
          </p:cNvPicPr>
          <p:nvPr/>
        </p:nvPicPr>
        <p:blipFill>
          <a:blip r:embed="rId10" cstate="email"/>
          <a:srcRect/>
          <a:stretch>
            <a:fillRect/>
          </a:stretch>
        </p:blipFill>
        <p:spPr bwMode="auto">
          <a:xfrm>
            <a:off x="7380312" y="1412776"/>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amazon-burning-bg"/>
          <p:cNvPicPr>
            <a:picLocks noChangeArrowheads="1"/>
          </p:cNvPicPr>
          <p:nvPr/>
        </p:nvPicPr>
        <p:blipFill>
          <a:blip r:embed="rId11" cstate="email"/>
          <a:srcRect/>
          <a:stretch>
            <a:fillRect/>
          </a:stretch>
        </p:blipFill>
        <p:spPr bwMode="auto">
          <a:xfrm>
            <a:off x="323528" y="1412776"/>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57" name="TextBox 4"/>
          <p:cNvSpPr txBox="1">
            <a:spLocks noChangeArrowheads="1"/>
          </p:cNvSpPr>
          <p:nvPr/>
        </p:nvSpPr>
        <p:spPr bwMode="auto">
          <a:xfrm>
            <a:off x="2484438" y="6423025"/>
            <a:ext cx="4391025" cy="246063"/>
          </a:xfrm>
          <a:prstGeom prst="rect">
            <a:avLst/>
          </a:prstGeom>
          <a:noFill/>
          <a:ln w="9525">
            <a:noFill/>
            <a:miter lim="800000"/>
            <a:headEnd/>
            <a:tailEnd/>
          </a:ln>
        </p:spPr>
        <p:txBody>
          <a:bodyPr>
            <a:spAutoFit/>
          </a:bodyPr>
          <a:lstStyle/>
          <a:p>
            <a:r>
              <a:rPr lang="en-US" sz="1000">
                <a:cs typeface="Arial" pitchFamily="34" charset="0"/>
              </a:rPr>
              <a:t>Global Carbon Project 2013; Figure based on Kirschke et al. 2013</a:t>
            </a:r>
          </a:p>
        </p:txBody>
      </p:sp>
    </p:spTree>
    <p:extLst>
      <p:ext uri="{BB962C8B-B14F-4D97-AF65-F5344CB8AC3E}">
        <p14:creationId xmlns:p14="http://schemas.microsoft.com/office/powerpoint/2010/main" val="2623337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074" name="Graphique 8"/>
          <p:cNvGraphicFramePr>
            <a:graphicFrameLocks/>
          </p:cNvGraphicFramePr>
          <p:nvPr/>
        </p:nvGraphicFramePr>
        <p:xfrm>
          <a:off x="1352550" y="2586038"/>
          <a:ext cx="6294438" cy="3989387"/>
        </p:xfrm>
        <a:graphic>
          <a:graphicData uri="http://schemas.openxmlformats.org/presentationml/2006/ole">
            <mc:AlternateContent xmlns:mc="http://schemas.openxmlformats.org/markup-compatibility/2006">
              <mc:Choice xmlns:v="urn:schemas-microsoft-com:vml" Requires="v">
                <p:oleObj spid="_x0000_s3074" r:id="rId5" imgW="6290552" imgH="3992550" progId="Excel.Sheet.8">
                  <p:embed/>
                </p:oleObj>
              </mc:Choice>
              <mc:Fallback>
                <p:oleObj r:id="rId5" imgW="6290552" imgH="3992550"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2550" y="2586038"/>
                        <a:ext cx="6294438" cy="3989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5" name="Title 1"/>
          <p:cNvSpPr>
            <a:spLocks noGrp="1"/>
          </p:cNvSpPr>
          <p:nvPr>
            <p:ph type="title"/>
          </p:nvPr>
        </p:nvSpPr>
        <p:spPr/>
        <p:txBody>
          <a:bodyPr/>
          <a:lstStyle/>
          <a:p>
            <a:pPr eaLnBrk="1" hangingPunct="1"/>
            <a:r>
              <a:rPr lang="en-US" sz="3200" smtClean="0">
                <a:ea typeface="ＭＳ Ｐゴシック" pitchFamily="34" charset="-128"/>
              </a:rPr>
              <a:t>Natural Methane Sources (2000s)</a:t>
            </a:r>
            <a:endParaRPr lang="fr-FR" sz="3200" smtClean="0">
              <a:ea typeface="ＭＳ Ｐゴシック" pitchFamily="34" charset="-128"/>
            </a:endParaRPr>
          </a:p>
        </p:txBody>
      </p:sp>
      <p:pic>
        <p:nvPicPr>
          <p:cNvPr id="16" name="Picture 8" descr="P1000132"/>
          <p:cNvPicPr>
            <a:picLocks noChangeArrowheads="1"/>
          </p:cNvPicPr>
          <p:nvPr/>
        </p:nvPicPr>
        <p:blipFill>
          <a:blip r:embed="rId7" cstate="email"/>
          <a:srcRect/>
          <a:stretch>
            <a:fillRect/>
          </a:stretch>
        </p:blipFill>
        <p:spPr bwMode="auto">
          <a:xfrm>
            <a:off x="7596336" y="4365104"/>
            <a:ext cx="1357385" cy="1277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6" descr="termiten"/>
          <p:cNvPicPr>
            <a:picLocks noChangeArrowheads="1"/>
          </p:cNvPicPr>
          <p:nvPr/>
        </p:nvPicPr>
        <p:blipFill>
          <a:blip r:embed="rId8" cstate="email"/>
          <a:srcRect/>
          <a:stretch>
            <a:fillRect/>
          </a:stretch>
        </p:blipFill>
        <p:spPr bwMode="auto">
          <a:xfrm>
            <a:off x="179512" y="1772816"/>
            <a:ext cx="1357385" cy="1277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7" descr="1613 The ocean"/>
          <p:cNvPicPr>
            <a:picLocks noChangeArrowheads="1"/>
          </p:cNvPicPr>
          <p:nvPr/>
        </p:nvPicPr>
        <p:blipFill>
          <a:blip r:embed="rId9" cstate="email"/>
          <a:srcRect/>
          <a:stretch>
            <a:fillRect/>
          </a:stretch>
        </p:blipFill>
        <p:spPr bwMode="auto">
          <a:xfrm>
            <a:off x="2555776" y="1412776"/>
            <a:ext cx="1357385" cy="1277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9" descr="methanhydrat"/>
          <p:cNvPicPr>
            <a:picLocks noChangeArrowheads="1"/>
          </p:cNvPicPr>
          <p:nvPr/>
        </p:nvPicPr>
        <p:blipFill>
          <a:blip r:embed="rId10" cstate="email"/>
          <a:srcRect/>
          <a:stretch>
            <a:fillRect/>
          </a:stretch>
        </p:blipFill>
        <p:spPr bwMode="auto">
          <a:xfrm>
            <a:off x="5652120" y="1772816"/>
            <a:ext cx="1357385" cy="1277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80" name="TextBox 4"/>
          <p:cNvSpPr txBox="1">
            <a:spLocks noChangeArrowheads="1"/>
          </p:cNvSpPr>
          <p:nvPr/>
        </p:nvSpPr>
        <p:spPr bwMode="auto">
          <a:xfrm>
            <a:off x="2484438" y="6423025"/>
            <a:ext cx="4391025" cy="246063"/>
          </a:xfrm>
          <a:prstGeom prst="rect">
            <a:avLst/>
          </a:prstGeom>
          <a:noFill/>
          <a:ln w="9525">
            <a:noFill/>
            <a:miter lim="800000"/>
            <a:headEnd/>
            <a:tailEnd/>
          </a:ln>
        </p:spPr>
        <p:txBody>
          <a:bodyPr>
            <a:spAutoFit/>
          </a:bodyPr>
          <a:lstStyle/>
          <a:p>
            <a:r>
              <a:rPr lang="en-US" sz="1000">
                <a:cs typeface="Arial" pitchFamily="34" charset="0"/>
              </a:rPr>
              <a:t>Global Carbon Project 2013; Figure based on Kirschke et al. 2013</a:t>
            </a:r>
          </a:p>
        </p:txBody>
      </p:sp>
    </p:spTree>
    <p:extLst>
      <p:ext uri="{BB962C8B-B14F-4D97-AF65-F5344CB8AC3E}">
        <p14:creationId xmlns:p14="http://schemas.microsoft.com/office/powerpoint/2010/main" val="2596279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vision</a:t>
            </a:r>
            <a:r>
              <a:rPr lang="de-DE" dirty="0" smtClean="0"/>
              <a:t> </a:t>
            </a:r>
            <a:r>
              <a:rPr lang="de-DE" dirty="0" err="1" smtClean="0"/>
              <a:t>and</a:t>
            </a:r>
            <a:r>
              <a:rPr lang="de-DE" dirty="0" smtClean="0"/>
              <a:t> </a:t>
            </a:r>
            <a:r>
              <a:rPr lang="de-DE" dirty="0" err="1" smtClean="0"/>
              <a:t>the</a:t>
            </a:r>
            <a:r>
              <a:rPr lang="de-DE" dirty="0" smtClean="0"/>
              <a:t> </a:t>
            </a:r>
            <a:r>
              <a:rPr lang="de-DE" dirty="0" err="1" smtClean="0"/>
              <a:t>scientific</a:t>
            </a:r>
            <a:r>
              <a:rPr lang="de-DE" dirty="0" smtClean="0"/>
              <a:t> </a:t>
            </a:r>
            <a:r>
              <a:rPr lang="de-DE" dirty="0" err="1" smtClean="0"/>
              <a:t>mission</a:t>
            </a:r>
            <a:r>
              <a:rPr lang="de-DE" dirty="0" smtClean="0"/>
              <a:t> </a:t>
            </a:r>
            <a:r>
              <a:rPr lang="de-DE" dirty="0" err="1" smtClean="0"/>
              <a:t>of</a:t>
            </a:r>
            <a:r>
              <a:rPr lang="de-DE" dirty="0" smtClean="0"/>
              <a:t> ICOS</a:t>
            </a:r>
            <a:endParaRPr lang="de-DE" dirty="0"/>
          </a:p>
        </p:txBody>
      </p:sp>
      <p:sp>
        <p:nvSpPr>
          <p:cNvPr id="10" name="Inhaltsplatzhalter 2"/>
          <p:cNvSpPr txBox="1">
            <a:spLocks/>
          </p:cNvSpPr>
          <p:nvPr/>
        </p:nvSpPr>
        <p:spPr>
          <a:xfrm>
            <a:off x="107504" y="1296056"/>
            <a:ext cx="9036496" cy="4769944"/>
          </a:xfrm>
          <a:prstGeom prst="rect">
            <a:avLst/>
          </a:prstGeom>
        </p:spPr>
        <p:txBody>
          <a:bodyPr>
            <a:noAutofit/>
          </a:bodyPr>
          <a:lst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2"/>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00000"/>
              </a:lnSpc>
              <a:spcAft>
                <a:spcPts val="1800"/>
              </a:spcAft>
              <a:buFont typeface="Arial" panose="020B0604020202020204" pitchFamily="34" charset="0"/>
              <a:buChar char="•"/>
            </a:pPr>
            <a:r>
              <a:rPr lang="en-US" sz="3200" dirty="0" smtClean="0">
                <a:solidFill>
                  <a:schemeClr val="tx1"/>
                </a:solidFill>
              </a:rPr>
              <a:t>fundamental understanding of carbon cycle, greenhouse gas budgets and </a:t>
            </a:r>
            <a:r>
              <a:rPr lang="en-US" sz="3200" dirty="0" err="1" smtClean="0">
                <a:solidFill>
                  <a:schemeClr val="tx1"/>
                </a:solidFill>
              </a:rPr>
              <a:t>pertubations</a:t>
            </a:r>
            <a:r>
              <a:rPr lang="en-US" sz="3200" dirty="0" smtClean="0">
                <a:solidFill>
                  <a:schemeClr val="tx1"/>
                </a:solidFill>
              </a:rPr>
              <a:t> and underlying processes,</a:t>
            </a:r>
          </a:p>
          <a:p>
            <a:pPr marL="457200" indent="-457200">
              <a:lnSpc>
                <a:spcPct val="100000"/>
              </a:lnSpc>
              <a:spcAft>
                <a:spcPts val="1800"/>
              </a:spcAft>
              <a:buFont typeface="Arial" panose="020B0604020202020204" pitchFamily="34" charset="0"/>
              <a:buChar char="•"/>
            </a:pPr>
            <a:r>
              <a:rPr lang="en-US" sz="3200" dirty="0" smtClean="0">
                <a:solidFill>
                  <a:schemeClr val="tx1"/>
                </a:solidFill>
              </a:rPr>
              <a:t>ability to predict future changes,</a:t>
            </a:r>
          </a:p>
          <a:p>
            <a:pPr marL="457200" indent="-457200">
              <a:lnSpc>
                <a:spcPct val="100000"/>
              </a:lnSpc>
              <a:spcAft>
                <a:spcPts val="1800"/>
              </a:spcAft>
              <a:buFont typeface="Arial" panose="020B0604020202020204" pitchFamily="34" charset="0"/>
              <a:buChar char="•"/>
            </a:pPr>
            <a:r>
              <a:rPr lang="en-US" sz="3200" dirty="0" smtClean="0">
                <a:solidFill>
                  <a:schemeClr val="tx1"/>
                </a:solidFill>
              </a:rPr>
              <a:t>verify the effectiveness of policies aiming to reduce greenhouse gas emissions,</a:t>
            </a:r>
          </a:p>
          <a:p>
            <a:pPr marL="457200" indent="-457200">
              <a:lnSpc>
                <a:spcPct val="100000"/>
              </a:lnSpc>
              <a:spcAft>
                <a:spcPts val="1800"/>
              </a:spcAft>
              <a:buFont typeface="Arial" panose="020B0604020202020204" pitchFamily="34" charset="0"/>
              <a:buChar char="•"/>
            </a:pPr>
            <a:r>
              <a:rPr lang="en-US" sz="3200" dirty="0" smtClean="0">
                <a:solidFill>
                  <a:schemeClr val="tx1"/>
                </a:solidFill>
              </a:rPr>
              <a:t>technical and scientific innovation,</a:t>
            </a:r>
          </a:p>
          <a:p>
            <a:pPr marL="457200" indent="-457200">
              <a:lnSpc>
                <a:spcPct val="100000"/>
              </a:lnSpc>
              <a:spcAft>
                <a:spcPts val="1800"/>
              </a:spcAft>
              <a:buFont typeface="Arial" panose="020B0604020202020204" pitchFamily="34" charset="0"/>
              <a:buChar char="•"/>
            </a:pPr>
            <a:r>
              <a:rPr lang="en-US" sz="3200" dirty="0" smtClean="0">
                <a:solidFill>
                  <a:schemeClr val="tx1"/>
                </a:solidFill>
              </a:rPr>
              <a:t>education and capacity building.</a:t>
            </a:r>
          </a:p>
        </p:txBody>
      </p:sp>
      <p:sp>
        <p:nvSpPr>
          <p:cNvPr id="6" name="Foliennummernplatzhalter 4"/>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7</a:t>
            </a:fld>
            <a:endParaRPr lang="de-DE" dirty="0"/>
          </a:p>
        </p:txBody>
      </p:sp>
      <p:sp>
        <p:nvSpPr>
          <p:cNvPr id="8"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vision</a:t>
            </a:r>
            <a:r>
              <a:rPr lang="de-DE" dirty="0" smtClean="0"/>
              <a:t> </a:t>
            </a:r>
            <a:r>
              <a:rPr lang="de-DE" dirty="0" err="1" smtClean="0"/>
              <a:t>of</a:t>
            </a:r>
            <a:r>
              <a:rPr lang="de-DE" dirty="0" smtClean="0"/>
              <a:t> ICOS</a:t>
            </a:r>
            <a:endParaRPr lang="de-DE" dirty="0"/>
          </a:p>
        </p:txBody>
      </p:sp>
      <p:sp>
        <p:nvSpPr>
          <p:cNvPr id="41" name="Textfeld 40"/>
          <p:cNvSpPr txBox="1"/>
          <p:nvPr/>
        </p:nvSpPr>
        <p:spPr>
          <a:xfrm>
            <a:off x="2021661" y="3420289"/>
            <a:ext cx="5070619" cy="584775"/>
          </a:xfrm>
          <a:prstGeom prst="rect">
            <a:avLst/>
          </a:prstGeom>
          <a:noFill/>
        </p:spPr>
        <p:txBody>
          <a:bodyPr wrap="none" rtlCol="0">
            <a:spAutoFit/>
          </a:bodyPr>
          <a:lstStyle/>
          <a:p>
            <a:r>
              <a:rPr lang="de-DE" sz="3200" b="1" dirty="0" smtClean="0">
                <a:latin typeface="Lucida Sans" panose="020B0602030504020204" pitchFamily="34" charset="0"/>
              </a:rPr>
              <a:t>Relevant </a:t>
            </a:r>
            <a:r>
              <a:rPr lang="de-DE" sz="3200" b="1" dirty="0" err="1" smtClean="0">
                <a:latin typeface="Lucida Sans" panose="020B0602030504020204" pitchFamily="34" charset="0"/>
              </a:rPr>
              <a:t>data</a:t>
            </a:r>
            <a:r>
              <a:rPr lang="de-DE" sz="3200" b="1" dirty="0" smtClean="0">
                <a:latin typeface="Lucida Sans" panose="020B0602030504020204" pitchFamily="34" charset="0"/>
              </a:rPr>
              <a:t> </a:t>
            </a:r>
            <a:r>
              <a:rPr lang="de-DE" sz="3200" b="1" dirty="0" err="1" smtClean="0">
                <a:latin typeface="Lucida Sans" panose="020B0602030504020204" pitchFamily="34" charset="0"/>
              </a:rPr>
              <a:t>products</a:t>
            </a:r>
            <a:endParaRPr lang="de-DE" sz="3200" b="1" dirty="0">
              <a:latin typeface="Lucida Sans" panose="020B0602030504020204" pitchFamily="34" charset="0"/>
            </a:endParaRPr>
          </a:p>
        </p:txBody>
      </p:sp>
      <p:grpSp>
        <p:nvGrpSpPr>
          <p:cNvPr id="42" name="Gruppieren 41"/>
          <p:cNvGrpSpPr/>
          <p:nvPr/>
        </p:nvGrpSpPr>
        <p:grpSpPr>
          <a:xfrm>
            <a:off x="212136" y="2036692"/>
            <a:ext cx="2775688" cy="1198254"/>
            <a:chOff x="284144" y="2158738"/>
            <a:chExt cx="2775688" cy="1198254"/>
          </a:xfrm>
        </p:grpSpPr>
        <p:sp>
          <p:nvSpPr>
            <p:cNvPr id="43" name="Rechteck 42"/>
            <p:cNvSpPr/>
            <p:nvPr/>
          </p:nvSpPr>
          <p:spPr>
            <a:xfrm>
              <a:off x="284144" y="2158738"/>
              <a:ext cx="2736304" cy="119825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Picture 10"/>
            <p:cNvPicPr>
              <a:picLocks noChangeAspect="1" noChangeArrowheads="1"/>
            </p:cNvPicPr>
            <p:nvPr/>
          </p:nvPicPr>
          <p:blipFill>
            <a:blip r:embed="rId2" cstate="print"/>
            <a:srcRect/>
            <a:stretch>
              <a:fillRect/>
            </a:stretch>
          </p:blipFill>
          <p:spPr bwMode="auto">
            <a:xfrm>
              <a:off x="1154629" y="2276872"/>
              <a:ext cx="1794182" cy="672818"/>
            </a:xfrm>
            <a:prstGeom prst="rect">
              <a:avLst/>
            </a:prstGeom>
            <a:noFill/>
            <a:ln w="9525">
              <a:noFill/>
              <a:miter lim="800000"/>
              <a:headEnd/>
              <a:tailEnd/>
            </a:ln>
            <a:effectLst/>
          </p:spPr>
        </p:pic>
        <p:sp>
          <p:nvSpPr>
            <p:cNvPr id="45" name="Textfeld 44"/>
            <p:cNvSpPr txBox="1"/>
            <p:nvPr/>
          </p:nvSpPr>
          <p:spPr>
            <a:xfrm>
              <a:off x="334791" y="2915652"/>
              <a:ext cx="2725041" cy="369332"/>
            </a:xfrm>
            <a:prstGeom prst="rect">
              <a:avLst/>
            </a:prstGeom>
            <a:noFill/>
          </p:spPr>
          <p:txBody>
            <a:bodyPr wrap="none" rtlCol="0">
              <a:spAutoFit/>
            </a:bodyPr>
            <a:lstStyle/>
            <a:p>
              <a:r>
                <a:rPr lang="de-DE" b="1" dirty="0" smtClean="0"/>
                <a:t>State </a:t>
              </a:r>
              <a:r>
                <a:rPr lang="de-DE" b="1" dirty="0" err="1" smtClean="0"/>
                <a:t>of</a:t>
              </a:r>
              <a:r>
                <a:rPr lang="de-DE" b="1" dirty="0" smtClean="0"/>
                <a:t> </a:t>
              </a:r>
              <a:r>
                <a:rPr lang="de-DE" b="1" dirty="0" err="1" smtClean="0"/>
                <a:t>the</a:t>
              </a:r>
              <a:r>
                <a:rPr lang="de-DE" b="1" dirty="0" smtClean="0"/>
                <a:t> </a:t>
              </a:r>
              <a:r>
                <a:rPr lang="de-DE" b="1" dirty="0" err="1" smtClean="0"/>
                <a:t>art</a:t>
              </a:r>
              <a:r>
                <a:rPr lang="de-DE" b="1" dirty="0" smtClean="0"/>
                <a:t> </a:t>
              </a:r>
              <a:r>
                <a:rPr lang="de-DE" b="1" dirty="0" err="1" smtClean="0"/>
                <a:t>techniques</a:t>
              </a:r>
              <a:endParaRPr lang="de-DE" b="1" dirty="0"/>
            </a:p>
          </p:txBody>
        </p:sp>
        <p:pic>
          <p:nvPicPr>
            <p:cNvPr id="46" name="Grafik 45" descr="IMG_8857_1.jpg"/>
            <p:cNvPicPr>
              <a:picLocks noChangeAspect="1"/>
            </p:cNvPicPr>
            <p:nvPr/>
          </p:nvPicPr>
          <p:blipFill>
            <a:blip r:embed="rId3" cstate="print"/>
            <a:stretch>
              <a:fillRect/>
            </a:stretch>
          </p:blipFill>
          <p:spPr>
            <a:xfrm>
              <a:off x="370276" y="2276871"/>
              <a:ext cx="1033372" cy="687839"/>
            </a:xfrm>
            <a:prstGeom prst="rect">
              <a:avLst/>
            </a:prstGeom>
          </p:spPr>
        </p:pic>
        <p:pic>
          <p:nvPicPr>
            <p:cNvPr id="47" name="Picture 16"/>
            <p:cNvPicPr>
              <a:picLocks noChangeAspect="1" noChangeArrowheads="1"/>
            </p:cNvPicPr>
            <p:nvPr/>
          </p:nvPicPr>
          <p:blipFill>
            <a:blip r:embed="rId4" cstate="print"/>
            <a:srcRect/>
            <a:stretch>
              <a:fillRect/>
            </a:stretch>
          </p:blipFill>
          <p:spPr bwMode="auto">
            <a:xfrm>
              <a:off x="1069442" y="2276872"/>
              <a:ext cx="1274465" cy="684186"/>
            </a:xfrm>
            <a:prstGeom prst="rect">
              <a:avLst/>
            </a:prstGeom>
            <a:noFill/>
            <a:ln w="9525">
              <a:noFill/>
              <a:miter lim="800000"/>
              <a:headEnd/>
              <a:tailEnd/>
            </a:ln>
          </p:spPr>
        </p:pic>
      </p:grpSp>
      <p:grpSp>
        <p:nvGrpSpPr>
          <p:cNvPr id="48" name="Gruppieren 47"/>
          <p:cNvGrpSpPr/>
          <p:nvPr/>
        </p:nvGrpSpPr>
        <p:grpSpPr>
          <a:xfrm>
            <a:off x="3136520" y="4699262"/>
            <a:ext cx="2840901" cy="1381682"/>
            <a:chOff x="2988567" y="4999646"/>
            <a:chExt cx="2840901" cy="1381682"/>
          </a:xfrm>
        </p:grpSpPr>
        <p:sp>
          <p:nvSpPr>
            <p:cNvPr id="49" name="Rechteck 48"/>
            <p:cNvSpPr/>
            <p:nvPr/>
          </p:nvSpPr>
          <p:spPr>
            <a:xfrm>
              <a:off x="2988567" y="4999646"/>
              <a:ext cx="2840901" cy="138168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p:cNvSpPr txBox="1"/>
            <p:nvPr/>
          </p:nvSpPr>
          <p:spPr>
            <a:xfrm>
              <a:off x="3170031" y="5734997"/>
              <a:ext cx="2554097" cy="646331"/>
            </a:xfrm>
            <a:prstGeom prst="rect">
              <a:avLst/>
            </a:prstGeom>
            <a:noFill/>
          </p:spPr>
          <p:txBody>
            <a:bodyPr wrap="none" rtlCol="0">
              <a:spAutoFit/>
            </a:bodyPr>
            <a:lstStyle/>
            <a:p>
              <a:r>
                <a:rPr lang="de-DE" b="1" dirty="0" smtClean="0"/>
                <a:t>A </a:t>
              </a:r>
              <a:r>
                <a:rPr lang="de-DE" b="1" dirty="0" err="1" smtClean="0"/>
                <a:t>community</a:t>
              </a:r>
              <a:r>
                <a:rPr lang="de-DE" b="1" dirty="0" smtClean="0"/>
                <a:t> </a:t>
              </a:r>
              <a:r>
                <a:rPr lang="de-DE" b="1" dirty="0" err="1" smtClean="0"/>
                <a:t>to</a:t>
              </a:r>
              <a:r>
                <a:rPr lang="de-DE" b="1" dirty="0" smtClean="0"/>
                <a:t> </a:t>
              </a:r>
              <a:r>
                <a:rPr lang="de-DE" b="1" dirty="0" err="1" smtClean="0"/>
                <a:t>produce</a:t>
              </a:r>
              <a:endParaRPr lang="de-DE" b="1" dirty="0" smtClean="0"/>
            </a:p>
            <a:p>
              <a:pPr algn="ctr"/>
              <a:r>
                <a:rPr lang="de-DE" b="1" dirty="0" err="1" smtClean="0"/>
                <a:t>higher</a:t>
              </a:r>
              <a:r>
                <a:rPr lang="de-DE" b="1" dirty="0" smtClean="0"/>
                <a:t> </a:t>
              </a:r>
              <a:r>
                <a:rPr lang="de-DE" b="1" dirty="0" err="1" smtClean="0"/>
                <a:t>level</a:t>
              </a:r>
              <a:r>
                <a:rPr lang="de-DE" b="1" dirty="0" smtClean="0"/>
                <a:t> </a:t>
              </a:r>
              <a:r>
                <a:rPr lang="de-DE" b="1" dirty="0" err="1" smtClean="0"/>
                <a:t>output</a:t>
              </a:r>
              <a:endParaRPr lang="de-DE" b="1" dirty="0"/>
            </a:p>
          </p:txBody>
        </p:sp>
        <p:pic>
          <p:nvPicPr>
            <p:cNvPr id="51" name="Grafik 50"/>
            <p:cNvPicPr>
              <a:picLocks noChangeAspect="1"/>
            </p:cNvPicPr>
            <p:nvPr/>
          </p:nvPicPr>
          <p:blipFill>
            <a:blip r:embed="rId5" cstate="print"/>
            <a:stretch>
              <a:fillRect/>
            </a:stretch>
          </p:blipFill>
          <p:spPr>
            <a:xfrm>
              <a:off x="3058688" y="5087134"/>
              <a:ext cx="2717824" cy="679456"/>
            </a:xfrm>
            <a:prstGeom prst="rect">
              <a:avLst/>
            </a:prstGeom>
          </p:spPr>
        </p:pic>
      </p:grpSp>
      <p:grpSp>
        <p:nvGrpSpPr>
          <p:cNvPr id="52" name="Gruppieren 51"/>
          <p:cNvGrpSpPr/>
          <p:nvPr/>
        </p:nvGrpSpPr>
        <p:grpSpPr>
          <a:xfrm>
            <a:off x="6096200" y="4114655"/>
            <a:ext cx="2842830" cy="1232679"/>
            <a:chOff x="5968907" y="3979268"/>
            <a:chExt cx="2842830" cy="1232679"/>
          </a:xfrm>
        </p:grpSpPr>
        <p:sp>
          <p:nvSpPr>
            <p:cNvPr id="53" name="Rechteck 52"/>
            <p:cNvSpPr/>
            <p:nvPr/>
          </p:nvSpPr>
          <p:spPr>
            <a:xfrm>
              <a:off x="6029414" y="3979268"/>
              <a:ext cx="2736304" cy="119825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p:cNvSpPr txBox="1"/>
            <p:nvPr/>
          </p:nvSpPr>
          <p:spPr>
            <a:xfrm>
              <a:off x="5968907" y="4565616"/>
              <a:ext cx="2842830" cy="646331"/>
            </a:xfrm>
            <a:prstGeom prst="rect">
              <a:avLst/>
            </a:prstGeom>
            <a:noFill/>
          </p:spPr>
          <p:txBody>
            <a:bodyPr wrap="none" rtlCol="0">
              <a:spAutoFit/>
            </a:bodyPr>
            <a:lstStyle/>
            <a:p>
              <a:pPr algn="ctr"/>
              <a:r>
                <a:rPr lang="de-DE" b="1" dirty="0" smtClean="0"/>
                <a:t>Long-</a:t>
              </a:r>
              <a:r>
                <a:rPr lang="de-DE" b="1" dirty="0" err="1" smtClean="0"/>
                <a:t>term</a:t>
              </a:r>
              <a:r>
                <a:rPr lang="de-DE" b="1" dirty="0" smtClean="0"/>
                <a:t> </a:t>
              </a:r>
              <a:r>
                <a:rPr lang="de-DE" b="1" dirty="0" err="1" smtClean="0"/>
                <a:t>financial</a:t>
              </a:r>
              <a:r>
                <a:rPr lang="de-DE" b="1" dirty="0" smtClean="0"/>
                <a:t> </a:t>
              </a:r>
              <a:r>
                <a:rPr lang="de-DE" b="1" dirty="0" err="1" smtClean="0"/>
                <a:t>security</a:t>
              </a:r>
              <a:endParaRPr lang="de-DE" b="1" dirty="0" smtClean="0"/>
            </a:p>
            <a:p>
              <a:pPr algn="ctr"/>
              <a:r>
                <a:rPr lang="de-DE" b="1" dirty="0" err="1" smtClean="0"/>
                <a:t>of</a:t>
              </a:r>
              <a:r>
                <a:rPr lang="de-DE" b="1" dirty="0" smtClean="0"/>
                <a:t> all </a:t>
              </a:r>
              <a:r>
                <a:rPr lang="de-DE" b="1" dirty="0" err="1" smtClean="0"/>
                <a:t>partners</a:t>
              </a:r>
              <a:endParaRPr lang="de-DE" b="1" dirty="0"/>
            </a:p>
          </p:txBody>
        </p:sp>
        <p:pic>
          <p:nvPicPr>
            <p:cNvPr id="55" name="Grafik 54"/>
            <p:cNvPicPr>
              <a:picLocks noChangeAspect="1"/>
            </p:cNvPicPr>
            <p:nvPr/>
          </p:nvPicPr>
          <p:blipFill>
            <a:blip r:embed="rId6" cstate="print"/>
            <a:stretch>
              <a:fillRect/>
            </a:stretch>
          </p:blipFill>
          <p:spPr>
            <a:xfrm>
              <a:off x="6078531" y="4013775"/>
              <a:ext cx="1589813" cy="611467"/>
            </a:xfrm>
            <a:prstGeom prst="rect">
              <a:avLst/>
            </a:prstGeom>
          </p:spPr>
        </p:pic>
        <p:pic>
          <p:nvPicPr>
            <p:cNvPr id="56" name="Grafik 55"/>
            <p:cNvPicPr>
              <a:picLocks noChangeAspect="1"/>
            </p:cNvPicPr>
            <p:nvPr/>
          </p:nvPicPr>
          <p:blipFill>
            <a:blip r:embed="rId6" cstate="print"/>
            <a:stretch>
              <a:fillRect/>
            </a:stretch>
          </p:blipFill>
          <p:spPr>
            <a:xfrm>
              <a:off x="7136002" y="4013774"/>
              <a:ext cx="1589813" cy="611467"/>
            </a:xfrm>
            <a:prstGeom prst="rect">
              <a:avLst/>
            </a:prstGeom>
          </p:spPr>
        </p:pic>
      </p:grpSp>
      <p:grpSp>
        <p:nvGrpSpPr>
          <p:cNvPr id="57" name="Gruppieren 56"/>
          <p:cNvGrpSpPr/>
          <p:nvPr/>
        </p:nvGrpSpPr>
        <p:grpSpPr>
          <a:xfrm>
            <a:off x="6156176" y="2036692"/>
            <a:ext cx="2736304" cy="1198254"/>
            <a:chOff x="5966676" y="2132856"/>
            <a:chExt cx="2736304" cy="1198254"/>
          </a:xfrm>
        </p:grpSpPr>
        <p:sp>
          <p:nvSpPr>
            <p:cNvPr id="58" name="Rechteck 57"/>
            <p:cNvSpPr/>
            <p:nvPr/>
          </p:nvSpPr>
          <p:spPr>
            <a:xfrm>
              <a:off x="5966676" y="2132856"/>
              <a:ext cx="2736304" cy="119825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p:cNvSpPr txBox="1"/>
            <p:nvPr/>
          </p:nvSpPr>
          <p:spPr>
            <a:xfrm>
              <a:off x="6086433" y="2929768"/>
              <a:ext cx="2565959" cy="369332"/>
            </a:xfrm>
            <a:prstGeom prst="rect">
              <a:avLst/>
            </a:prstGeom>
            <a:noFill/>
          </p:spPr>
          <p:txBody>
            <a:bodyPr wrap="none" rtlCol="0">
              <a:spAutoFit/>
            </a:bodyPr>
            <a:lstStyle/>
            <a:p>
              <a:r>
                <a:rPr lang="de-DE" b="1" dirty="0" err="1" smtClean="0"/>
                <a:t>Representative</a:t>
              </a:r>
              <a:r>
                <a:rPr lang="de-DE" b="1" dirty="0" smtClean="0"/>
                <a:t> </a:t>
              </a:r>
              <a:r>
                <a:rPr lang="de-DE" b="1" dirty="0" err="1" smtClean="0"/>
                <a:t>networks</a:t>
              </a:r>
              <a:endParaRPr lang="de-DE" b="1" dirty="0"/>
            </a:p>
          </p:txBody>
        </p:sp>
        <p:pic>
          <p:nvPicPr>
            <p:cNvPr id="60" name="Grafik 59"/>
            <p:cNvPicPr>
              <a:picLocks noChangeAspect="1"/>
            </p:cNvPicPr>
            <p:nvPr/>
          </p:nvPicPr>
          <p:blipFill>
            <a:blip r:embed="rId7" cstate="print"/>
            <a:stretch>
              <a:fillRect/>
            </a:stretch>
          </p:blipFill>
          <p:spPr>
            <a:xfrm>
              <a:off x="6078531" y="2227868"/>
              <a:ext cx="2547125" cy="744657"/>
            </a:xfrm>
            <a:prstGeom prst="rect">
              <a:avLst/>
            </a:prstGeom>
          </p:spPr>
        </p:pic>
      </p:grpSp>
      <p:grpSp>
        <p:nvGrpSpPr>
          <p:cNvPr id="61" name="Gruppieren 60"/>
          <p:cNvGrpSpPr/>
          <p:nvPr/>
        </p:nvGrpSpPr>
        <p:grpSpPr>
          <a:xfrm>
            <a:off x="212136" y="4149161"/>
            <a:ext cx="2729509" cy="1381682"/>
            <a:chOff x="212136" y="4247051"/>
            <a:chExt cx="2729509" cy="1381682"/>
          </a:xfrm>
        </p:grpSpPr>
        <p:sp>
          <p:nvSpPr>
            <p:cNvPr id="62" name="Rechteck 61"/>
            <p:cNvSpPr/>
            <p:nvPr/>
          </p:nvSpPr>
          <p:spPr>
            <a:xfrm>
              <a:off x="212136" y="4247051"/>
              <a:ext cx="2729509" cy="138168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p:cNvSpPr txBox="1"/>
            <p:nvPr/>
          </p:nvSpPr>
          <p:spPr>
            <a:xfrm>
              <a:off x="395536" y="4355812"/>
              <a:ext cx="2386423" cy="369332"/>
            </a:xfrm>
            <a:prstGeom prst="rect">
              <a:avLst/>
            </a:prstGeom>
            <a:noFill/>
          </p:spPr>
          <p:txBody>
            <a:bodyPr wrap="none" rtlCol="0">
              <a:spAutoFit/>
            </a:bodyPr>
            <a:lstStyle/>
            <a:p>
              <a:r>
                <a:rPr lang="de-DE" b="1" dirty="0" smtClean="0"/>
                <a:t>Optimum </a:t>
              </a:r>
              <a:r>
                <a:rPr lang="de-DE" b="1" dirty="0" err="1" smtClean="0"/>
                <a:t>data</a:t>
              </a:r>
              <a:r>
                <a:rPr lang="de-DE" b="1" dirty="0" smtClean="0"/>
                <a:t> </a:t>
              </a:r>
              <a:r>
                <a:rPr lang="de-DE" b="1" dirty="0" err="1" smtClean="0"/>
                <a:t>streams</a:t>
              </a:r>
              <a:endParaRPr lang="de-DE" b="1" dirty="0"/>
            </a:p>
          </p:txBody>
        </p:sp>
        <p:pic>
          <p:nvPicPr>
            <p:cNvPr id="64" name="Picture 2"/>
            <p:cNvPicPr>
              <a:picLocks noChangeAspect="1" noChangeArrowheads="1"/>
            </p:cNvPicPr>
            <p:nvPr/>
          </p:nvPicPr>
          <p:blipFill>
            <a:blip r:embed="rId8" cstate="print"/>
            <a:srcRect/>
            <a:stretch>
              <a:fillRect/>
            </a:stretch>
          </p:blipFill>
          <p:spPr bwMode="auto">
            <a:xfrm>
              <a:off x="272906" y="4809091"/>
              <a:ext cx="2618846" cy="732020"/>
            </a:xfrm>
            <a:prstGeom prst="rect">
              <a:avLst/>
            </a:prstGeom>
            <a:noFill/>
            <a:ln w="9525">
              <a:noFill/>
              <a:miter lim="800000"/>
              <a:headEnd/>
              <a:tailEnd/>
            </a:ln>
            <a:effectLst/>
          </p:spPr>
        </p:pic>
      </p:grpSp>
      <p:grpSp>
        <p:nvGrpSpPr>
          <p:cNvPr id="65" name="Gruppieren 64"/>
          <p:cNvGrpSpPr/>
          <p:nvPr/>
        </p:nvGrpSpPr>
        <p:grpSpPr>
          <a:xfrm>
            <a:off x="3188818" y="1340768"/>
            <a:ext cx="2736304" cy="1198254"/>
            <a:chOff x="3089649" y="1330829"/>
            <a:chExt cx="2736304" cy="1198254"/>
          </a:xfrm>
        </p:grpSpPr>
        <p:sp>
          <p:nvSpPr>
            <p:cNvPr id="66" name="Rechteck 65"/>
            <p:cNvSpPr/>
            <p:nvPr/>
          </p:nvSpPr>
          <p:spPr>
            <a:xfrm>
              <a:off x="3089649" y="1330829"/>
              <a:ext cx="2736304" cy="119825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p:cNvSpPr txBox="1"/>
            <p:nvPr/>
          </p:nvSpPr>
          <p:spPr>
            <a:xfrm>
              <a:off x="3131840" y="1340768"/>
              <a:ext cx="2599751" cy="369332"/>
            </a:xfrm>
            <a:prstGeom prst="rect">
              <a:avLst/>
            </a:prstGeom>
            <a:noFill/>
          </p:spPr>
          <p:txBody>
            <a:bodyPr wrap="none" rtlCol="0">
              <a:spAutoFit/>
            </a:bodyPr>
            <a:lstStyle/>
            <a:p>
              <a:r>
                <a:rPr lang="de-DE" b="1" dirty="0" smtClean="0"/>
                <a:t>All </a:t>
              </a:r>
              <a:r>
                <a:rPr lang="de-DE" b="1" dirty="0" err="1" smtClean="0"/>
                <a:t>important</a:t>
              </a:r>
              <a:r>
                <a:rPr lang="de-DE" b="1" dirty="0" smtClean="0"/>
                <a:t> </a:t>
              </a:r>
              <a:r>
                <a:rPr lang="de-DE" b="1" dirty="0" err="1" smtClean="0"/>
                <a:t>parameters</a:t>
              </a:r>
              <a:endParaRPr lang="de-DE" b="1" dirty="0"/>
            </a:p>
          </p:txBody>
        </p:sp>
        <p:pic>
          <p:nvPicPr>
            <p:cNvPr id="68" name="Grafik 67" descr="Banner02.jpg"/>
            <p:cNvPicPr>
              <a:picLocks noChangeAspect="1"/>
            </p:cNvPicPr>
            <p:nvPr/>
          </p:nvPicPr>
          <p:blipFill>
            <a:blip r:embed="rId9" cstate="print"/>
            <a:stretch>
              <a:fillRect/>
            </a:stretch>
          </p:blipFill>
          <p:spPr>
            <a:xfrm>
              <a:off x="3131840" y="1667352"/>
              <a:ext cx="2657872" cy="664468"/>
            </a:xfrm>
            <a:prstGeom prst="rect">
              <a:avLst/>
            </a:prstGeom>
          </p:spPr>
        </p:pic>
      </p:grpSp>
      <p:sp>
        <p:nvSpPr>
          <p:cNvPr id="32" name="Foliennummernplatzhalter 4"/>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8</a:t>
            </a:fld>
            <a:endParaRPr lang="de-DE" dirty="0"/>
          </a:p>
        </p:txBody>
      </p:sp>
      <p:sp>
        <p:nvSpPr>
          <p:cNvPr id="35"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Tree>
    <p:extLst>
      <p:ext uri="{BB962C8B-B14F-4D97-AF65-F5344CB8AC3E}">
        <p14:creationId xmlns:p14="http://schemas.microsoft.com/office/powerpoint/2010/main" val="402229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500"/>
                                        <p:tgtEl>
                                          <p:spTgt spid="5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500"/>
                                        <p:tgtEl>
                                          <p:spTgt spid="42"/>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500"/>
                                        <p:tgtEl>
                                          <p:spTgt spid="61"/>
                                        </p:tgtEl>
                                      </p:cBhvr>
                                    </p:animEffect>
                                  </p:childTnLst>
                                </p:cTn>
                              </p:par>
                            </p:childTnLst>
                          </p:cTn>
                        </p:par>
                        <p:par>
                          <p:cTn id="20" fill="hold">
                            <p:stCondLst>
                              <p:cond delay="6500"/>
                            </p:stCondLst>
                            <p:childTnLst>
                              <p:par>
                                <p:cTn id="21" presetID="10" presetClass="entr" presetSubtype="0" fill="hold" nodeType="afterEffect">
                                  <p:stCondLst>
                                    <p:cond delay="50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500"/>
                                        <p:tgtEl>
                                          <p:spTgt spid="48"/>
                                        </p:tgtEl>
                                      </p:cBhvr>
                                    </p:animEffect>
                                  </p:childTnLst>
                                </p:cTn>
                              </p:par>
                            </p:childTnLst>
                          </p:cTn>
                        </p:par>
                        <p:par>
                          <p:cTn id="24" fill="hold">
                            <p:stCondLst>
                              <p:cond delay="8500"/>
                            </p:stCondLst>
                            <p:childTnLst>
                              <p:par>
                                <p:cTn id="25" presetID="10" presetClass="entr" presetSubtype="0" fill="hold" nodeType="afterEffect">
                                  <p:stCondLst>
                                    <p:cond delay="5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ICOS </a:t>
            </a:r>
            <a:r>
              <a:rPr lang="de-DE" dirty="0" err="1" smtClean="0"/>
              <a:t>station</a:t>
            </a:r>
            <a:r>
              <a:rPr lang="de-DE" dirty="0" smtClean="0"/>
              <a:t> </a:t>
            </a:r>
            <a:r>
              <a:rPr lang="de-DE" dirty="0" err="1" smtClean="0"/>
              <a:t>network</a:t>
            </a:r>
            <a:r>
              <a:rPr lang="de-DE" dirty="0" smtClean="0"/>
              <a:t> </a:t>
            </a:r>
            <a:r>
              <a:rPr lang="de-DE" dirty="0" err="1" smtClean="0"/>
              <a:t>today</a:t>
            </a:r>
            <a:endParaRPr lang="de-DE" dirty="0"/>
          </a:p>
        </p:txBody>
      </p:sp>
      <p:pic>
        <p:nvPicPr>
          <p:cNvPr id="7" name="Picture 2"/>
          <p:cNvPicPr>
            <a:picLocks noChangeAspect="1" noChangeArrowheads="1"/>
          </p:cNvPicPr>
          <p:nvPr/>
        </p:nvPicPr>
        <p:blipFill>
          <a:blip r:embed="rId2" cstate="print"/>
          <a:srcRect/>
          <a:stretch>
            <a:fillRect/>
          </a:stretch>
        </p:blipFill>
        <p:spPr>
          <a:xfrm>
            <a:off x="5327650" y="2021632"/>
            <a:ext cx="3494088" cy="3117850"/>
          </a:xfrm>
          <a:prstGeom prst="rect">
            <a:avLst/>
          </a:prstGeom>
          <a:noFill/>
        </p:spPr>
      </p:pic>
      <p:sp>
        <p:nvSpPr>
          <p:cNvPr id="8" name="Isosceles Triangle 36"/>
          <p:cNvSpPr/>
          <p:nvPr/>
        </p:nvSpPr>
        <p:spPr>
          <a:xfrm>
            <a:off x="1984375" y="4941168"/>
            <a:ext cx="73025" cy="7143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 name="Group 4096"/>
          <p:cNvGrpSpPr>
            <a:grpSpLocks/>
          </p:cNvGrpSpPr>
          <p:nvPr/>
        </p:nvGrpSpPr>
        <p:grpSpPr bwMode="auto">
          <a:xfrm>
            <a:off x="268288" y="1988294"/>
            <a:ext cx="2232025" cy="3151188"/>
            <a:chOff x="267950" y="2274840"/>
            <a:chExt cx="2232248" cy="3151409"/>
          </a:xfrm>
        </p:grpSpPr>
        <p:pic>
          <p:nvPicPr>
            <p:cNvPr id="10" name="Picture 2" descr="C:\HY-Data\MTNYMAN\documents_2012\ICOS\presentations\brochures\stationmaps\ICOS_atm_S.tif"/>
            <p:cNvPicPr>
              <a:picLocks noChangeAspect="1" noChangeArrowheads="1"/>
            </p:cNvPicPr>
            <p:nvPr/>
          </p:nvPicPr>
          <p:blipFill>
            <a:blip r:embed="rId3" cstate="print"/>
            <a:srcRect/>
            <a:stretch>
              <a:fillRect/>
            </a:stretch>
          </p:blipFill>
          <p:spPr bwMode="auto">
            <a:xfrm>
              <a:off x="267950" y="2274840"/>
              <a:ext cx="2232248" cy="3151409"/>
            </a:xfrm>
            <a:prstGeom prst="rect">
              <a:avLst/>
            </a:prstGeom>
            <a:noFill/>
            <a:ln w="9525">
              <a:noFill/>
              <a:miter lim="800000"/>
              <a:headEnd/>
              <a:tailEnd/>
            </a:ln>
          </p:spPr>
        </p:pic>
        <p:grpSp>
          <p:nvGrpSpPr>
            <p:cNvPr id="11" name="Group 46"/>
            <p:cNvGrpSpPr>
              <a:grpSpLocks/>
            </p:cNvGrpSpPr>
            <p:nvPr/>
          </p:nvGrpSpPr>
          <p:grpSpPr bwMode="auto">
            <a:xfrm>
              <a:off x="365622" y="2624707"/>
              <a:ext cx="1398066" cy="2600029"/>
              <a:chOff x="365622" y="2624707"/>
              <a:chExt cx="1398066" cy="2600029"/>
            </a:xfrm>
          </p:grpSpPr>
          <p:sp>
            <p:nvSpPr>
              <p:cNvPr id="12" name="Isosceles Triangle 3"/>
              <p:cNvSpPr/>
              <p:nvPr/>
            </p:nvSpPr>
            <p:spPr>
              <a:xfrm>
                <a:off x="1547603" y="2624115"/>
                <a:ext cx="71444" cy="6509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Isosceles Triangle 20"/>
              <p:cNvSpPr/>
              <p:nvPr/>
            </p:nvSpPr>
            <p:spPr>
              <a:xfrm>
                <a:off x="683917" y="3992636"/>
                <a:ext cx="71444" cy="6509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Isosceles Triangle 24"/>
              <p:cNvSpPr/>
              <p:nvPr/>
            </p:nvSpPr>
            <p:spPr>
              <a:xfrm>
                <a:off x="1492035" y="4148222"/>
                <a:ext cx="73032"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Isosceles Triangle 25"/>
              <p:cNvSpPr/>
              <p:nvPr/>
            </p:nvSpPr>
            <p:spPr>
              <a:xfrm>
                <a:off x="1384074" y="4240303"/>
                <a:ext cx="71445" cy="6509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Isosceles Triangle 31"/>
              <p:cNvSpPr/>
              <p:nvPr/>
            </p:nvSpPr>
            <p:spPr>
              <a:xfrm>
                <a:off x="1172916" y="4287931"/>
                <a:ext cx="71444"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Isosceles Triangle 57"/>
              <p:cNvSpPr/>
              <p:nvPr/>
            </p:nvSpPr>
            <p:spPr>
              <a:xfrm>
                <a:off x="366385" y="4087892"/>
                <a:ext cx="71444"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8" name="Isosceles Triangle 58"/>
              <p:cNvSpPr/>
              <p:nvPr/>
            </p:nvSpPr>
            <p:spPr>
              <a:xfrm>
                <a:off x="396550" y="4227602"/>
                <a:ext cx="71445" cy="6509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9" name="Isosceles Triangle 59"/>
              <p:cNvSpPr/>
              <p:nvPr/>
            </p:nvSpPr>
            <p:spPr>
              <a:xfrm>
                <a:off x="539439" y="4148222"/>
                <a:ext cx="73032"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0" name="Isosceles Triangle 60"/>
              <p:cNvSpPr/>
              <p:nvPr/>
            </p:nvSpPr>
            <p:spPr>
              <a:xfrm>
                <a:off x="656926" y="3903730"/>
                <a:ext cx="71445" cy="6509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1" name="Isosceles Triangle 61"/>
              <p:cNvSpPr/>
              <p:nvPr/>
            </p:nvSpPr>
            <p:spPr>
              <a:xfrm>
                <a:off x="683917" y="4267293"/>
                <a:ext cx="71444"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2" name="Isosceles Triangle 62"/>
              <p:cNvSpPr/>
              <p:nvPr/>
            </p:nvSpPr>
            <p:spPr>
              <a:xfrm>
                <a:off x="764887" y="4299045"/>
                <a:ext cx="71445" cy="6509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3" name="Isosceles Triangle 63"/>
              <p:cNvSpPr/>
              <p:nvPr/>
            </p:nvSpPr>
            <p:spPr>
              <a:xfrm>
                <a:off x="845858" y="4229190"/>
                <a:ext cx="71444" cy="6509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4" name="Isosceles Triangle 64"/>
              <p:cNvSpPr/>
              <p:nvPr/>
            </p:nvSpPr>
            <p:spPr>
              <a:xfrm>
                <a:off x="737897" y="4148222"/>
                <a:ext cx="71444"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5" name="Isosceles Triangle 65"/>
              <p:cNvSpPr/>
              <p:nvPr/>
            </p:nvSpPr>
            <p:spPr>
              <a:xfrm>
                <a:off x="1088769" y="4156160"/>
                <a:ext cx="71445" cy="6509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6" name="Isosceles Triangle 66"/>
              <p:cNvSpPr/>
              <p:nvPr/>
            </p:nvSpPr>
            <p:spPr>
              <a:xfrm>
                <a:off x="887137" y="4557825"/>
                <a:ext cx="71444" cy="6509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7" name="Isosceles Triangle 67"/>
              <p:cNvSpPr/>
              <p:nvPr/>
            </p:nvSpPr>
            <p:spPr>
              <a:xfrm>
                <a:off x="926828" y="4702298"/>
                <a:ext cx="71445"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8" name="Isosceles Triangle 68"/>
              <p:cNvSpPr/>
              <p:nvPr/>
            </p:nvSpPr>
            <p:spPr>
              <a:xfrm>
                <a:off x="1472983" y="4973779"/>
                <a:ext cx="71445"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Isosceles Triangle 69"/>
              <p:cNvSpPr/>
              <p:nvPr/>
            </p:nvSpPr>
            <p:spPr>
              <a:xfrm>
                <a:off x="1322156" y="4832483"/>
                <a:ext cx="71444"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Isosceles Triangle 71"/>
              <p:cNvSpPr/>
              <p:nvPr/>
            </p:nvSpPr>
            <p:spPr>
              <a:xfrm>
                <a:off x="1692080" y="4124408"/>
                <a:ext cx="71445"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Isosceles Triangle 72"/>
              <p:cNvSpPr/>
              <p:nvPr/>
            </p:nvSpPr>
            <p:spPr>
              <a:xfrm>
                <a:off x="1692080" y="4253004"/>
                <a:ext cx="71445" cy="666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Isosceles Triangle 73"/>
              <p:cNvSpPr/>
              <p:nvPr/>
            </p:nvSpPr>
            <p:spPr>
              <a:xfrm>
                <a:off x="1509500" y="4330797"/>
                <a:ext cx="71444" cy="6509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Isosceles Triangle 74"/>
              <p:cNvSpPr/>
              <p:nvPr/>
            </p:nvSpPr>
            <p:spPr>
              <a:xfrm>
                <a:off x="612472" y="5153180"/>
                <a:ext cx="71445" cy="714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Isosceles Triangle 75"/>
              <p:cNvSpPr/>
              <p:nvPr/>
            </p:nvSpPr>
            <p:spPr>
              <a:xfrm>
                <a:off x="1453931" y="3864040"/>
                <a:ext cx="71445" cy="6509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Isosceles Triangle 76"/>
              <p:cNvSpPr/>
              <p:nvPr/>
            </p:nvSpPr>
            <p:spPr>
              <a:xfrm>
                <a:off x="1547603" y="3581445"/>
                <a:ext cx="71444" cy="6509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6" name="Group 4099"/>
          <p:cNvGrpSpPr>
            <a:grpSpLocks/>
          </p:cNvGrpSpPr>
          <p:nvPr/>
        </p:nvGrpSpPr>
        <p:grpSpPr bwMode="auto">
          <a:xfrm>
            <a:off x="395288" y="3418632"/>
            <a:ext cx="1728787" cy="1449387"/>
            <a:chOff x="395536" y="3704827"/>
            <a:chExt cx="1728192" cy="1449389"/>
          </a:xfrm>
        </p:grpSpPr>
        <p:sp>
          <p:nvSpPr>
            <p:cNvPr id="37" name="Isosceles Triangle 21"/>
            <p:cNvSpPr/>
            <p:nvPr/>
          </p:nvSpPr>
          <p:spPr>
            <a:xfrm>
              <a:off x="1187425" y="3903264"/>
              <a:ext cx="73000" cy="65088"/>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Isosceles Triangle 22"/>
            <p:cNvSpPr/>
            <p:nvPr/>
          </p:nvSpPr>
          <p:spPr>
            <a:xfrm>
              <a:off x="1255665" y="4189015"/>
              <a:ext cx="71412" cy="66675"/>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Isosceles Triangle 23"/>
            <p:cNvSpPr/>
            <p:nvPr/>
          </p:nvSpPr>
          <p:spPr>
            <a:xfrm>
              <a:off x="1339773" y="4055664"/>
              <a:ext cx="73000" cy="65088"/>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Isosceles Triangle 26"/>
            <p:cNvSpPr/>
            <p:nvPr/>
          </p:nvSpPr>
          <p:spPr>
            <a:xfrm>
              <a:off x="1692077" y="4358878"/>
              <a:ext cx="71413" cy="6508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Isosceles Triangle 28"/>
            <p:cNvSpPr/>
            <p:nvPr/>
          </p:nvSpPr>
          <p:spPr>
            <a:xfrm>
              <a:off x="1455621" y="4433490"/>
              <a:ext cx="73000" cy="65088"/>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Isosceles Triangle 29"/>
            <p:cNvSpPr/>
            <p:nvPr/>
          </p:nvSpPr>
          <p:spPr>
            <a:xfrm>
              <a:off x="971600" y="3996927"/>
              <a:ext cx="71413" cy="6508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Isosceles Triangle 30"/>
            <p:cNvSpPr/>
            <p:nvPr/>
          </p:nvSpPr>
          <p:spPr>
            <a:xfrm>
              <a:off x="1092208" y="4238228"/>
              <a:ext cx="71413" cy="6508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Isosceles Triangle 32"/>
            <p:cNvSpPr/>
            <p:nvPr/>
          </p:nvSpPr>
          <p:spPr>
            <a:xfrm>
              <a:off x="1058883" y="4725590"/>
              <a:ext cx="71412" cy="71438"/>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Isosceles Triangle 33"/>
            <p:cNvSpPr/>
            <p:nvPr/>
          </p:nvSpPr>
          <p:spPr>
            <a:xfrm>
              <a:off x="1095382" y="4841479"/>
              <a:ext cx="71413" cy="7143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Isosceles Triangle 34"/>
            <p:cNvSpPr/>
            <p:nvPr/>
          </p:nvSpPr>
          <p:spPr>
            <a:xfrm>
              <a:off x="1584164" y="4800204"/>
              <a:ext cx="71413" cy="6508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Isosceles Triangle 35"/>
            <p:cNvSpPr/>
            <p:nvPr/>
          </p:nvSpPr>
          <p:spPr>
            <a:xfrm>
              <a:off x="2052316" y="4841479"/>
              <a:ext cx="71412" cy="7143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Isosceles Triangle 37"/>
            <p:cNvSpPr/>
            <p:nvPr/>
          </p:nvSpPr>
          <p:spPr>
            <a:xfrm>
              <a:off x="539948" y="4884341"/>
              <a:ext cx="71413" cy="73025"/>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Isosceles Triangle 38"/>
            <p:cNvSpPr/>
            <p:nvPr/>
          </p:nvSpPr>
          <p:spPr>
            <a:xfrm>
              <a:off x="395536" y="5001816"/>
              <a:ext cx="71412" cy="71438"/>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Isosceles Triangle 39"/>
            <p:cNvSpPr/>
            <p:nvPr/>
          </p:nvSpPr>
          <p:spPr>
            <a:xfrm>
              <a:off x="1976142" y="3704827"/>
              <a:ext cx="73000" cy="6508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Isosceles Triangle 70"/>
            <p:cNvSpPr/>
            <p:nvPr/>
          </p:nvSpPr>
          <p:spPr>
            <a:xfrm>
              <a:off x="1238208" y="4725590"/>
              <a:ext cx="71413" cy="65088"/>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Isosceles Triangle 78"/>
            <p:cNvSpPr/>
            <p:nvPr/>
          </p:nvSpPr>
          <p:spPr>
            <a:xfrm>
              <a:off x="2009467" y="4384278"/>
              <a:ext cx="73000" cy="66675"/>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Isosceles Triangle 83"/>
            <p:cNvSpPr/>
            <p:nvPr/>
          </p:nvSpPr>
          <p:spPr>
            <a:xfrm>
              <a:off x="1836490" y="5082779"/>
              <a:ext cx="71412" cy="71437"/>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Isosceles Triangle 84"/>
            <p:cNvSpPr/>
            <p:nvPr/>
          </p:nvSpPr>
          <p:spPr>
            <a:xfrm>
              <a:off x="1763490" y="4652565"/>
              <a:ext cx="73000" cy="73025"/>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Isosceles Triangle 85"/>
            <p:cNvSpPr/>
            <p:nvPr/>
          </p:nvSpPr>
          <p:spPr>
            <a:xfrm>
              <a:off x="1960272" y="4523978"/>
              <a:ext cx="73000" cy="71437"/>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Isosceles Triangle 86"/>
            <p:cNvSpPr/>
            <p:nvPr/>
          </p:nvSpPr>
          <p:spPr>
            <a:xfrm>
              <a:off x="1871403" y="4004864"/>
              <a:ext cx="73000" cy="73025"/>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Isosceles Triangle 87"/>
            <p:cNvSpPr/>
            <p:nvPr/>
          </p:nvSpPr>
          <p:spPr>
            <a:xfrm>
              <a:off x="1972968" y="3868339"/>
              <a:ext cx="73000" cy="71438"/>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9" name="Group 4102"/>
          <p:cNvGrpSpPr>
            <a:grpSpLocks/>
          </p:cNvGrpSpPr>
          <p:nvPr/>
        </p:nvGrpSpPr>
        <p:grpSpPr bwMode="auto">
          <a:xfrm>
            <a:off x="2716213" y="1989882"/>
            <a:ext cx="2232025" cy="3151187"/>
            <a:chOff x="2716222" y="2275988"/>
            <a:chExt cx="2232248" cy="3151409"/>
          </a:xfrm>
        </p:grpSpPr>
        <p:pic>
          <p:nvPicPr>
            <p:cNvPr id="60" name="Picture 3" descr="C:\HY-Data\MTNYMAN\documents_2012\ICOS\presentations\brochures\stationmaps\ICOS_eco_S.tif"/>
            <p:cNvPicPr>
              <a:picLocks noChangeAspect="1" noChangeArrowheads="1"/>
            </p:cNvPicPr>
            <p:nvPr/>
          </p:nvPicPr>
          <p:blipFill>
            <a:blip r:embed="rId4" cstate="print"/>
            <a:srcRect/>
            <a:stretch>
              <a:fillRect/>
            </a:stretch>
          </p:blipFill>
          <p:spPr bwMode="auto">
            <a:xfrm>
              <a:off x="2716222" y="2275988"/>
              <a:ext cx="2232248" cy="3151409"/>
            </a:xfrm>
            <a:prstGeom prst="rect">
              <a:avLst/>
            </a:prstGeom>
            <a:noFill/>
            <a:ln w="9525">
              <a:noFill/>
              <a:miter lim="800000"/>
              <a:headEnd/>
              <a:tailEnd/>
            </a:ln>
          </p:spPr>
        </p:pic>
        <p:sp>
          <p:nvSpPr>
            <p:cNvPr id="61" name="Oval 4100"/>
            <p:cNvSpPr/>
            <p:nvPr/>
          </p:nvSpPr>
          <p:spPr>
            <a:xfrm>
              <a:off x="2927380" y="4216050"/>
              <a:ext cx="46043"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90"/>
            <p:cNvSpPr/>
            <p:nvPr/>
          </p:nvSpPr>
          <p:spPr>
            <a:xfrm>
              <a:off x="2843235" y="4281141"/>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Oval 91"/>
            <p:cNvSpPr/>
            <p:nvPr/>
          </p:nvSpPr>
          <p:spPr>
            <a:xfrm>
              <a:off x="2841647" y="4192235"/>
              <a:ext cx="44454"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Oval 92"/>
            <p:cNvSpPr/>
            <p:nvPr/>
          </p:nvSpPr>
          <p:spPr>
            <a:xfrm>
              <a:off x="2940081" y="4149370"/>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Oval 93"/>
            <p:cNvSpPr/>
            <p:nvPr/>
          </p:nvSpPr>
          <p:spPr>
            <a:xfrm>
              <a:off x="2803543" y="4120793"/>
              <a:ext cx="46043"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94"/>
            <p:cNvSpPr/>
            <p:nvPr/>
          </p:nvSpPr>
          <p:spPr>
            <a:xfrm>
              <a:off x="2879750" y="4135081"/>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Oval 95"/>
            <p:cNvSpPr/>
            <p:nvPr/>
          </p:nvSpPr>
          <p:spPr>
            <a:xfrm>
              <a:off x="2909916" y="4285905"/>
              <a:ext cx="46042"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Oval 96"/>
            <p:cNvSpPr/>
            <p:nvPr/>
          </p:nvSpPr>
          <p:spPr>
            <a:xfrm>
              <a:off x="3081383" y="3904878"/>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Oval 97"/>
            <p:cNvSpPr/>
            <p:nvPr/>
          </p:nvSpPr>
          <p:spPr>
            <a:xfrm>
              <a:off x="3292542" y="4262090"/>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98"/>
            <p:cNvSpPr/>
            <p:nvPr/>
          </p:nvSpPr>
          <p:spPr>
            <a:xfrm>
              <a:off x="3132189" y="4154132"/>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Oval 99"/>
            <p:cNvSpPr/>
            <p:nvPr/>
          </p:nvSpPr>
          <p:spPr>
            <a:xfrm>
              <a:off x="3492587" y="4273204"/>
              <a:ext cx="46043"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Oval 100"/>
            <p:cNvSpPr/>
            <p:nvPr/>
          </p:nvSpPr>
          <p:spPr>
            <a:xfrm>
              <a:off x="3446545" y="4276379"/>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Oval 101"/>
            <p:cNvSpPr/>
            <p:nvPr/>
          </p:nvSpPr>
          <p:spPr>
            <a:xfrm>
              <a:off x="3470359" y="4379573"/>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Oval 102"/>
            <p:cNvSpPr/>
            <p:nvPr/>
          </p:nvSpPr>
          <p:spPr>
            <a:xfrm>
              <a:off x="3538629" y="4409738"/>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Oval 103"/>
            <p:cNvSpPr/>
            <p:nvPr/>
          </p:nvSpPr>
          <p:spPr>
            <a:xfrm>
              <a:off x="3589434" y="4382748"/>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Oval 104"/>
            <p:cNvSpPr/>
            <p:nvPr/>
          </p:nvSpPr>
          <p:spPr>
            <a:xfrm>
              <a:off x="3538629" y="4327182"/>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Oval 105"/>
            <p:cNvSpPr/>
            <p:nvPr/>
          </p:nvSpPr>
          <p:spPr>
            <a:xfrm>
              <a:off x="3589434" y="4222400"/>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Oval 106"/>
            <p:cNvSpPr/>
            <p:nvPr/>
          </p:nvSpPr>
          <p:spPr>
            <a:xfrm>
              <a:off x="3962534" y="4452603"/>
              <a:ext cx="44454"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Oval 107"/>
            <p:cNvSpPr/>
            <p:nvPr/>
          </p:nvSpPr>
          <p:spPr>
            <a:xfrm>
              <a:off x="3938719" y="4498645"/>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Oval 108"/>
            <p:cNvSpPr/>
            <p:nvPr/>
          </p:nvSpPr>
          <p:spPr>
            <a:xfrm>
              <a:off x="3843460" y="4478005"/>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1" name="Oval 109"/>
            <p:cNvSpPr/>
            <p:nvPr/>
          </p:nvSpPr>
          <p:spPr>
            <a:xfrm>
              <a:off x="3895852" y="4424026"/>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2" name="Oval 110"/>
            <p:cNvSpPr/>
            <p:nvPr/>
          </p:nvSpPr>
          <p:spPr>
            <a:xfrm>
              <a:off x="3832345" y="4425614"/>
              <a:ext cx="46043"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3" name="Oval 111"/>
            <p:cNvSpPr/>
            <p:nvPr/>
          </p:nvSpPr>
          <p:spPr>
            <a:xfrm>
              <a:off x="4413429" y="3590531"/>
              <a:ext cx="46043"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Oval 112"/>
            <p:cNvSpPr/>
            <p:nvPr/>
          </p:nvSpPr>
          <p:spPr>
            <a:xfrm>
              <a:off x="4357861" y="3558778"/>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5" name="Oval 113"/>
            <p:cNvSpPr/>
            <p:nvPr/>
          </p:nvSpPr>
          <p:spPr>
            <a:xfrm>
              <a:off x="4354686" y="3444470"/>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Oval 114"/>
            <p:cNvSpPr/>
            <p:nvPr/>
          </p:nvSpPr>
          <p:spPr>
            <a:xfrm>
              <a:off x="4383264" y="3398429"/>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Oval 115"/>
            <p:cNvSpPr/>
            <p:nvPr/>
          </p:nvSpPr>
          <p:spPr>
            <a:xfrm>
              <a:off x="4367387" y="2780849"/>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Oval 116"/>
            <p:cNvSpPr/>
            <p:nvPr/>
          </p:nvSpPr>
          <p:spPr>
            <a:xfrm>
              <a:off x="4378500" y="2747508"/>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9" name="Oval 117"/>
            <p:cNvSpPr/>
            <p:nvPr/>
          </p:nvSpPr>
          <p:spPr>
            <a:xfrm>
              <a:off x="4518214" y="2576046"/>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Oval 118"/>
            <p:cNvSpPr/>
            <p:nvPr/>
          </p:nvSpPr>
          <p:spPr>
            <a:xfrm>
              <a:off x="3270314" y="4676457"/>
              <a:ext cx="46043"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1" name="Oval 119"/>
            <p:cNvSpPr/>
            <p:nvPr/>
          </p:nvSpPr>
          <p:spPr>
            <a:xfrm>
              <a:off x="3416379" y="4836805"/>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 name="Oval 120"/>
            <p:cNvSpPr/>
            <p:nvPr/>
          </p:nvSpPr>
          <p:spPr>
            <a:xfrm>
              <a:off x="3311593" y="4857445"/>
              <a:ext cx="46043"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3" name="Oval 121"/>
            <p:cNvSpPr/>
            <p:nvPr/>
          </p:nvSpPr>
          <p:spPr>
            <a:xfrm>
              <a:off x="3516402" y="4873321"/>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4" name="Oval 122"/>
            <p:cNvSpPr/>
            <p:nvPr/>
          </p:nvSpPr>
          <p:spPr>
            <a:xfrm>
              <a:off x="3725973" y="4343059"/>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Oval 123"/>
            <p:cNvSpPr/>
            <p:nvPr/>
          </p:nvSpPr>
          <p:spPr>
            <a:xfrm>
              <a:off x="3770427" y="4262090"/>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Oval 124"/>
            <p:cNvSpPr/>
            <p:nvPr/>
          </p:nvSpPr>
          <p:spPr>
            <a:xfrm>
              <a:off x="3911728" y="4282729"/>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Oval 125"/>
            <p:cNvSpPr/>
            <p:nvPr/>
          </p:nvSpPr>
          <p:spPr>
            <a:xfrm>
              <a:off x="3794242" y="4558974"/>
              <a:ext cx="46043"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Oval 126"/>
            <p:cNvSpPr/>
            <p:nvPr/>
          </p:nvSpPr>
          <p:spPr>
            <a:xfrm>
              <a:off x="3764077" y="4603427"/>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Oval 127"/>
            <p:cNvSpPr/>
            <p:nvPr/>
          </p:nvSpPr>
          <p:spPr>
            <a:xfrm>
              <a:off x="3740261" y="4389099"/>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Oval 128"/>
            <p:cNvSpPr/>
            <p:nvPr/>
          </p:nvSpPr>
          <p:spPr>
            <a:xfrm>
              <a:off x="3702157" y="4470068"/>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1" name="Oval 129"/>
            <p:cNvSpPr/>
            <p:nvPr/>
          </p:nvSpPr>
          <p:spPr>
            <a:xfrm>
              <a:off x="3770427" y="4478005"/>
              <a:ext cx="46042"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 name="Oval 130"/>
            <p:cNvSpPr/>
            <p:nvPr/>
          </p:nvSpPr>
          <p:spPr>
            <a:xfrm>
              <a:off x="3821232" y="4193823"/>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 name="Oval 131"/>
            <p:cNvSpPr/>
            <p:nvPr/>
          </p:nvSpPr>
          <p:spPr>
            <a:xfrm>
              <a:off x="3719622" y="4181122"/>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 name="Oval 132"/>
            <p:cNvSpPr/>
            <p:nvPr/>
          </p:nvSpPr>
          <p:spPr>
            <a:xfrm>
              <a:off x="3714859" y="4533572"/>
              <a:ext cx="46043"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Oval 133"/>
            <p:cNvSpPr/>
            <p:nvPr/>
          </p:nvSpPr>
          <p:spPr>
            <a:xfrm>
              <a:off x="3837109" y="4312893"/>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Oval 134"/>
            <p:cNvSpPr/>
            <p:nvPr/>
          </p:nvSpPr>
          <p:spPr>
            <a:xfrm>
              <a:off x="3702157" y="4270028"/>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Oval 135"/>
            <p:cNvSpPr/>
            <p:nvPr/>
          </p:nvSpPr>
          <p:spPr>
            <a:xfrm>
              <a:off x="3875213" y="4244627"/>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Oval 136"/>
            <p:cNvSpPr/>
            <p:nvPr/>
          </p:nvSpPr>
          <p:spPr>
            <a:xfrm>
              <a:off x="3730735" y="4838394"/>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Oval 137"/>
            <p:cNvSpPr/>
            <p:nvPr/>
          </p:nvSpPr>
          <p:spPr>
            <a:xfrm>
              <a:off x="3883151" y="4990804"/>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 name="Oval 138"/>
            <p:cNvSpPr/>
            <p:nvPr/>
          </p:nvSpPr>
          <p:spPr>
            <a:xfrm>
              <a:off x="3748200" y="4755838"/>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Oval 139"/>
            <p:cNvSpPr/>
            <p:nvPr/>
          </p:nvSpPr>
          <p:spPr>
            <a:xfrm>
              <a:off x="3821232" y="4860620"/>
              <a:ext cx="44454"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 name="Oval 140"/>
            <p:cNvSpPr/>
            <p:nvPr/>
          </p:nvSpPr>
          <p:spPr>
            <a:xfrm>
              <a:off x="3889501" y="4946351"/>
              <a:ext cx="44454"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3" name="Oval 141"/>
            <p:cNvSpPr/>
            <p:nvPr/>
          </p:nvSpPr>
          <p:spPr>
            <a:xfrm>
              <a:off x="3656116" y="4709796"/>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Oval 142"/>
            <p:cNvSpPr/>
            <p:nvPr/>
          </p:nvSpPr>
          <p:spPr>
            <a:xfrm>
              <a:off x="3637064" y="4778064"/>
              <a:ext cx="46042"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5" name="Oval 143"/>
            <p:cNvSpPr/>
            <p:nvPr/>
          </p:nvSpPr>
          <p:spPr>
            <a:xfrm>
              <a:off x="3675168" y="4773301"/>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6" name="Oval 147"/>
            <p:cNvSpPr/>
            <p:nvPr/>
          </p:nvSpPr>
          <p:spPr>
            <a:xfrm>
              <a:off x="4103836" y="4451016"/>
              <a:ext cx="46042"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7" name="Oval 148"/>
            <p:cNvSpPr/>
            <p:nvPr/>
          </p:nvSpPr>
          <p:spPr>
            <a:xfrm>
              <a:off x="4149877" y="4360522"/>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8" name="Oval 149"/>
            <p:cNvSpPr/>
            <p:nvPr/>
          </p:nvSpPr>
          <p:spPr>
            <a:xfrm>
              <a:off x="4067319" y="4317657"/>
              <a:ext cx="46043"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9" name="Oval 150"/>
            <p:cNvSpPr/>
            <p:nvPr/>
          </p:nvSpPr>
          <p:spPr>
            <a:xfrm>
              <a:off x="4067319" y="4144607"/>
              <a:ext cx="46043"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0" name="Oval 151"/>
            <p:cNvSpPr/>
            <p:nvPr/>
          </p:nvSpPr>
          <p:spPr>
            <a:xfrm>
              <a:off x="4146702" y="4177947"/>
              <a:ext cx="46043"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1" name="Oval 152"/>
            <p:cNvSpPr/>
            <p:nvPr/>
          </p:nvSpPr>
          <p:spPr>
            <a:xfrm>
              <a:off x="4072082" y="4200174"/>
              <a:ext cx="46042"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 name="Oval 153"/>
            <p:cNvSpPr/>
            <p:nvPr/>
          </p:nvSpPr>
          <p:spPr>
            <a:xfrm>
              <a:off x="4118124" y="4260503"/>
              <a:ext cx="46043"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 name="Oval 154"/>
            <p:cNvSpPr/>
            <p:nvPr/>
          </p:nvSpPr>
          <p:spPr>
            <a:xfrm>
              <a:off x="4172104" y="4270028"/>
              <a:ext cx="46043" cy="444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4" name="Oval 155"/>
            <p:cNvSpPr/>
            <p:nvPr/>
          </p:nvSpPr>
          <p:spPr>
            <a:xfrm>
              <a:off x="2994062" y="5078122"/>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5" name="Oval 156"/>
            <p:cNvSpPr/>
            <p:nvPr/>
          </p:nvSpPr>
          <p:spPr>
            <a:xfrm>
              <a:off x="3059156" y="5108288"/>
              <a:ext cx="44454" cy="46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6" name="Oval 157"/>
            <p:cNvSpPr/>
            <p:nvPr/>
          </p:nvSpPr>
          <p:spPr>
            <a:xfrm>
              <a:off x="3165529" y="5259110"/>
              <a:ext cx="44454"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7" name="Oval 158"/>
            <p:cNvSpPr/>
            <p:nvPr/>
          </p:nvSpPr>
          <p:spPr>
            <a:xfrm>
              <a:off x="3187756" y="5040020"/>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8" name="Oval 162"/>
            <p:cNvSpPr/>
            <p:nvPr/>
          </p:nvSpPr>
          <p:spPr>
            <a:xfrm>
              <a:off x="4027628" y="3607994"/>
              <a:ext cx="46042"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9" name="Oval 163"/>
            <p:cNvSpPr/>
            <p:nvPr/>
          </p:nvSpPr>
          <p:spPr>
            <a:xfrm>
              <a:off x="3876800" y="3903290"/>
              <a:ext cx="46043" cy="460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30" name="Group 4101"/>
          <p:cNvGrpSpPr>
            <a:grpSpLocks/>
          </p:cNvGrpSpPr>
          <p:nvPr/>
        </p:nvGrpSpPr>
        <p:grpSpPr bwMode="auto">
          <a:xfrm>
            <a:off x="2843213" y="2286744"/>
            <a:ext cx="1838325" cy="2697163"/>
            <a:chOff x="2827306" y="2573773"/>
            <a:chExt cx="1838372" cy="2696839"/>
          </a:xfrm>
        </p:grpSpPr>
        <p:sp>
          <p:nvSpPr>
            <p:cNvPr id="131" name="Diamond 19"/>
            <p:cNvSpPr/>
            <p:nvPr/>
          </p:nvSpPr>
          <p:spPr>
            <a:xfrm>
              <a:off x="2827306" y="5080135"/>
              <a:ext cx="123828" cy="117461"/>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2" name="Diamond 48"/>
            <p:cNvSpPr/>
            <p:nvPr/>
          </p:nvSpPr>
          <p:spPr>
            <a:xfrm>
              <a:off x="4333882" y="4296004"/>
              <a:ext cx="125416" cy="115873"/>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 name="Diamond 49"/>
            <p:cNvSpPr/>
            <p:nvPr/>
          </p:nvSpPr>
          <p:spPr>
            <a:xfrm>
              <a:off x="4397383" y="3653143"/>
              <a:ext cx="123828" cy="117461"/>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4" name="Diamond 50"/>
            <p:cNvSpPr/>
            <p:nvPr/>
          </p:nvSpPr>
          <p:spPr>
            <a:xfrm>
              <a:off x="4541850" y="4702355"/>
              <a:ext cx="123828" cy="117461"/>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5" name="Diamond 51"/>
            <p:cNvSpPr/>
            <p:nvPr/>
          </p:nvSpPr>
          <p:spPr>
            <a:xfrm>
              <a:off x="3965572" y="4716641"/>
              <a:ext cx="125416" cy="115874"/>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6" name="Diamond 52"/>
            <p:cNvSpPr/>
            <p:nvPr/>
          </p:nvSpPr>
          <p:spPr>
            <a:xfrm>
              <a:off x="4157665" y="4640450"/>
              <a:ext cx="123828" cy="117461"/>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7" name="Diamond 53"/>
            <p:cNvSpPr/>
            <p:nvPr/>
          </p:nvSpPr>
          <p:spPr>
            <a:xfrm>
              <a:off x="4405321" y="3821398"/>
              <a:ext cx="123828" cy="115874"/>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8" name="Diamond 54"/>
            <p:cNvSpPr/>
            <p:nvPr/>
          </p:nvSpPr>
          <p:spPr>
            <a:xfrm>
              <a:off x="4314831" y="3983304"/>
              <a:ext cx="125416" cy="115874"/>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9" name="Diamond 56"/>
            <p:cNvSpPr/>
            <p:nvPr/>
          </p:nvSpPr>
          <p:spPr>
            <a:xfrm>
              <a:off x="3635364" y="3646794"/>
              <a:ext cx="125416" cy="115874"/>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0" name="Diamond 146"/>
            <p:cNvSpPr/>
            <p:nvPr/>
          </p:nvSpPr>
          <p:spPr>
            <a:xfrm>
              <a:off x="4025899" y="4580132"/>
              <a:ext cx="125416" cy="115874"/>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1" name="Diamond 160"/>
            <p:cNvSpPr/>
            <p:nvPr/>
          </p:nvSpPr>
          <p:spPr>
            <a:xfrm>
              <a:off x="2865407" y="5154738"/>
              <a:ext cx="123828" cy="115874"/>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2" name="Diamond 161"/>
            <p:cNvSpPr/>
            <p:nvPr/>
          </p:nvSpPr>
          <p:spPr>
            <a:xfrm>
              <a:off x="4167190" y="4932515"/>
              <a:ext cx="123828" cy="117461"/>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 name="Diamond 164"/>
            <p:cNvSpPr/>
            <p:nvPr/>
          </p:nvSpPr>
          <p:spPr>
            <a:xfrm>
              <a:off x="3948110" y="2573773"/>
              <a:ext cx="123828" cy="115874"/>
            </a:xfrm>
            <a:prstGeom prst="diamond">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44" name="Picture 14" descr="sky-10"/>
          <p:cNvPicPr>
            <a:picLocks noChangeAspect="1" noChangeArrowheads="1"/>
          </p:cNvPicPr>
          <p:nvPr/>
        </p:nvPicPr>
        <p:blipFill>
          <a:blip r:embed="rId5" cstate="print"/>
          <a:srcRect/>
          <a:stretch>
            <a:fillRect/>
          </a:stretch>
        </p:blipFill>
        <p:spPr bwMode="auto">
          <a:xfrm>
            <a:off x="809625" y="5271368"/>
            <a:ext cx="1149350" cy="773112"/>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a:extLst/>
        </p:spPr>
      </p:pic>
      <p:pic>
        <p:nvPicPr>
          <p:cNvPr id="145" name="Picture 15" descr="Tropical forest on hillsides. Puerto Rico"/>
          <p:cNvPicPr>
            <a:picLocks noChangeAspect="1" noChangeArrowheads="1"/>
          </p:cNvPicPr>
          <p:nvPr/>
        </p:nvPicPr>
        <p:blipFill>
          <a:blip r:embed="rId6" cstate="print"/>
          <a:srcRect l="2756" t="3688" r="2756" b="3688"/>
          <a:stretch>
            <a:fillRect/>
          </a:stretch>
        </p:blipFill>
        <p:spPr bwMode="auto">
          <a:xfrm>
            <a:off x="3275856" y="5226918"/>
            <a:ext cx="1173162" cy="782637"/>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a:extLst/>
        </p:spPr>
      </p:pic>
      <p:pic>
        <p:nvPicPr>
          <p:cNvPr id="146" name="Picture 16" descr="u16098014"/>
          <p:cNvPicPr>
            <a:picLocks noChangeAspect="1" noChangeArrowheads="1"/>
          </p:cNvPicPr>
          <p:nvPr/>
        </p:nvPicPr>
        <p:blipFill>
          <a:blip r:embed="rId7" cstate="print"/>
          <a:srcRect b="5481"/>
          <a:stretch>
            <a:fillRect/>
          </a:stretch>
        </p:blipFill>
        <p:spPr bwMode="auto">
          <a:xfrm>
            <a:off x="6479307" y="5214218"/>
            <a:ext cx="1189037" cy="790575"/>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a:extLst/>
        </p:spPr>
      </p:pic>
      <p:sp>
        <p:nvSpPr>
          <p:cNvPr id="147" name="Title 1"/>
          <p:cNvSpPr txBox="1">
            <a:spLocks/>
          </p:cNvSpPr>
          <p:nvPr/>
        </p:nvSpPr>
        <p:spPr>
          <a:xfrm>
            <a:off x="395288" y="1065486"/>
            <a:ext cx="8229600" cy="995362"/>
          </a:xfrm>
          <a:prstGeom prst="rect">
            <a:avLst/>
          </a:prstGeom>
        </p:spPr>
        <p:txBody>
          <a:bodyPr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fi-FI" sz="3600" dirty="0" smtClean="0"/>
              <a:t>….and </a:t>
            </a:r>
            <a:r>
              <a:rPr lang="fi-FI" sz="3600" dirty="0" err="1" smtClean="0"/>
              <a:t>anticipated</a:t>
            </a:r>
            <a:r>
              <a:rPr lang="fi-FI" sz="3600" dirty="0" smtClean="0"/>
              <a:t> ICOS </a:t>
            </a:r>
            <a:r>
              <a:rPr lang="fi-FI" sz="3600" dirty="0" err="1" smtClean="0"/>
              <a:t>station</a:t>
            </a:r>
            <a:r>
              <a:rPr lang="fi-FI" sz="3600" dirty="0" smtClean="0"/>
              <a:t> </a:t>
            </a:r>
            <a:r>
              <a:rPr lang="fi-FI" sz="3600" dirty="0" err="1" smtClean="0"/>
              <a:t>network</a:t>
            </a:r>
            <a:r>
              <a:rPr lang="fi-FI" sz="3600" dirty="0" smtClean="0"/>
              <a:t> 2020</a:t>
            </a:r>
            <a:endParaRPr lang="fi-FI" sz="3600" dirty="0"/>
          </a:p>
        </p:txBody>
      </p:sp>
      <p:sp>
        <p:nvSpPr>
          <p:cNvPr id="148" name="Foliennummernplatzhalter 4"/>
          <p:cNvSpPr>
            <a:spLocks noGrp="1"/>
          </p:cNvSpPr>
          <p:nvPr>
            <p:ph type="sldNum" sz="quarter" idx="14"/>
          </p:nvPr>
        </p:nvSpPr>
        <p:spPr>
          <a:xfrm>
            <a:off x="360000" y="6300000"/>
            <a:ext cx="972000" cy="216000"/>
          </a:xfrm>
        </p:spPr>
        <p:txBody>
          <a:bodyPr/>
          <a:lstStyle/>
          <a:p>
            <a:r>
              <a:rPr lang="de-DE" dirty="0" smtClean="0"/>
              <a:t>Seite </a:t>
            </a:r>
            <a:fld id="{3FE2E321-9699-4537-B4F6-C35DF19B42AC}" type="slidenum">
              <a:rPr lang="de-DE" smtClean="0"/>
              <a:pPr/>
              <a:t>9</a:t>
            </a:fld>
            <a:endParaRPr lang="de-DE" dirty="0"/>
          </a:p>
        </p:txBody>
      </p:sp>
      <p:sp>
        <p:nvSpPr>
          <p:cNvPr id="149" name="Datumsplatzhalter 2"/>
          <p:cNvSpPr>
            <a:spLocks noGrp="1"/>
          </p:cNvSpPr>
          <p:nvPr>
            <p:ph type="dt" sz="half" idx="12"/>
          </p:nvPr>
        </p:nvSpPr>
        <p:spPr>
          <a:xfrm>
            <a:off x="360000" y="6480000"/>
            <a:ext cx="972000" cy="270000"/>
          </a:xfrm>
        </p:spPr>
        <p:txBody>
          <a:bodyPr/>
          <a:lstStyle/>
          <a:p>
            <a:r>
              <a:rPr lang="de-DE" dirty="0" smtClean="0"/>
              <a:t>21. May 2014</a:t>
            </a:r>
            <a:endParaRPr lang="de-DE" dirty="0"/>
          </a:p>
        </p:txBody>
      </p:sp>
    </p:spTree>
    <p:extLst>
      <p:ext uri="{BB962C8B-B14F-4D97-AF65-F5344CB8AC3E}">
        <p14:creationId xmlns:p14="http://schemas.microsoft.com/office/powerpoint/2010/main" val="318901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Lst>
  </p:timing>
</p:sld>
</file>

<file path=ppt/theme/theme1.xml><?xml version="1.0" encoding="utf-8"?>
<a:theme xmlns:a="http://schemas.openxmlformats.org/drawingml/2006/main" name="Thünen blau">
  <a:themeElements>
    <a:clrScheme name="THÜNEN Primärfarben">
      <a:dk1>
        <a:sysClr val="windowText" lastClr="000000"/>
      </a:dk1>
      <a:lt1>
        <a:sysClr val="window" lastClr="FFFFFF"/>
      </a:lt1>
      <a:dk2>
        <a:srgbClr val="37464B"/>
      </a:dk2>
      <a:lt2>
        <a:srgbClr val="FFFFFF"/>
      </a:lt2>
      <a:accent1>
        <a:srgbClr val="37464B"/>
      </a:accent1>
      <a:accent2>
        <a:srgbClr val="008CD2"/>
      </a:accent2>
      <a:accent3>
        <a:srgbClr val="00A0FF"/>
      </a:accent3>
      <a:accent4>
        <a:srgbClr val="00AAAA"/>
      </a:accent4>
      <a:accent5>
        <a:srgbClr val="00AA82"/>
      </a:accent5>
      <a:accent6>
        <a:srgbClr val="78BE1E"/>
      </a:accent6>
      <a:hlink>
        <a:srgbClr val="0000FF"/>
      </a:hlink>
      <a:folHlink>
        <a:srgbClr val="800080"/>
      </a:folHlink>
    </a:clrScheme>
    <a:fontScheme name="Thüne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marL="0">
          <a:lnSpc>
            <a:spcPts val="2400"/>
          </a:lnSpc>
          <a:spcAft>
            <a:spcPts val="1200"/>
          </a:spcAft>
          <a:defRPr sz="2000" dirty="0" err="1" smtClean="0">
            <a:solidFill>
              <a:schemeClr val="tx2"/>
            </a:solidFill>
          </a:defRPr>
        </a:defPPr>
      </a:lstStyle>
    </a:txDef>
  </a:objectDefaults>
  <a:extraClrSchemeLst/>
</a:theme>
</file>

<file path=ppt/theme/theme2.xml><?xml version="1.0" encoding="utf-8"?>
<a:theme xmlns:a="http://schemas.openxmlformats.org/drawingml/2006/main" name="Thünen grün">
  <a:themeElements>
    <a:clrScheme name="THÜNEN Primärfarben">
      <a:dk1>
        <a:sysClr val="windowText" lastClr="000000"/>
      </a:dk1>
      <a:lt1>
        <a:sysClr val="window" lastClr="FFFFFF"/>
      </a:lt1>
      <a:dk2>
        <a:srgbClr val="37464B"/>
      </a:dk2>
      <a:lt2>
        <a:srgbClr val="FFFFFF"/>
      </a:lt2>
      <a:accent1>
        <a:srgbClr val="37464B"/>
      </a:accent1>
      <a:accent2>
        <a:srgbClr val="008CD2"/>
      </a:accent2>
      <a:accent3>
        <a:srgbClr val="00A0FF"/>
      </a:accent3>
      <a:accent4>
        <a:srgbClr val="00AAAA"/>
      </a:accent4>
      <a:accent5>
        <a:srgbClr val="00AA82"/>
      </a:accent5>
      <a:accent6>
        <a:srgbClr val="78BE1E"/>
      </a:accent6>
      <a:hlink>
        <a:srgbClr val="0000FF"/>
      </a:hlink>
      <a:folHlink>
        <a:srgbClr val="800080"/>
      </a:folHlink>
    </a:clrScheme>
    <a:fontScheme name="Thüne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ünen blaugrün">
  <a:themeElements>
    <a:clrScheme name="THÜNEN Primärfarben">
      <a:dk1>
        <a:sysClr val="windowText" lastClr="000000"/>
      </a:dk1>
      <a:lt1>
        <a:sysClr val="window" lastClr="FFFFFF"/>
      </a:lt1>
      <a:dk2>
        <a:srgbClr val="37464B"/>
      </a:dk2>
      <a:lt2>
        <a:srgbClr val="FFFFFF"/>
      </a:lt2>
      <a:accent1>
        <a:srgbClr val="37464B"/>
      </a:accent1>
      <a:accent2>
        <a:srgbClr val="008CD2"/>
      </a:accent2>
      <a:accent3>
        <a:srgbClr val="00A0FF"/>
      </a:accent3>
      <a:accent4>
        <a:srgbClr val="00AAAA"/>
      </a:accent4>
      <a:accent5>
        <a:srgbClr val="00AA82"/>
      </a:accent5>
      <a:accent6>
        <a:srgbClr val="78BE1E"/>
      </a:accent6>
      <a:hlink>
        <a:srgbClr val="0000FF"/>
      </a:hlink>
      <a:folHlink>
        <a:srgbClr val="800080"/>
      </a:folHlink>
    </a:clrScheme>
    <a:fontScheme name="Thüne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ünen rot">
  <a:themeElements>
    <a:clrScheme name="THÜNEN Sekundärfarben">
      <a:dk1>
        <a:sysClr val="windowText" lastClr="000000"/>
      </a:dk1>
      <a:lt1>
        <a:sysClr val="window" lastClr="FFFFFF"/>
      </a:lt1>
      <a:dk2>
        <a:srgbClr val="37464B"/>
      </a:dk2>
      <a:lt2>
        <a:srgbClr val="FFFFFF"/>
      </a:lt2>
      <a:accent1>
        <a:srgbClr val="37464B"/>
      </a:accent1>
      <a:accent2>
        <a:srgbClr val="4B3228"/>
      </a:accent2>
      <a:accent3>
        <a:srgbClr val="AF0A19"/>
      </a:accent3>
      <a:accent4>
        <a:srgbClr val="E10019"/>
      </a:accent4>
      <a:accent5>
        <a:srgbClr val="E17D00"/>
      </a:accent5>
      <a:accent6>
        <a:srgbClr val="78BE1E"/>
      </a:accent6>
      <a:hlink>
        <a:srgbClr val="0000FF"/>
      </a:hlink>
      <a:folHlink>
        <a:srgbClr val="800080"/>
      </a:folHlink>
    </a:clrScheme>
    <a:fontScheme name="Thüne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705</TotalTime>
  <Words>1247</Words>
  <Application>Microsoft Office PowerPoint</Application>
  <PresentationFormat>On-screen Show (4:3)</PresentationFormat>
  <Paragraphs>342</Paragraphs>
  <Slides>31</Slides>
  <Notes>8</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36" baseType="lpstr">
      <vt:lpstr>Thünen blau</vt:lpstr>
      <vt:lpstr>Thünen grün</vt:lpstr>
      <vt:lpstr>Thünen blaugrün</vt:lpstr>
      <vt:lpstr>Thünen rot</vt:lpstr>
      <vt:lpstr>Microsoft Excel 97-2003 Worksheet</vt:lpstr>
      <vt:lpstr>The Integrated Carbon Observation System ICOS</vt:lpstr>
      <vt:lpstr>Introduction and background</vt:lpstr>
      <vt:lpstr>Climate and greenhouse gases</vt:lpstr>
      <vt:lpstr>PowerPoint Presentation</vt:lpstr>
      <vt:lpstr>Anthropogenic Methane Sources (2000s)</vt:lpstr>
      <vt:lpstr>Natural Methane Sources (2000s)</vt:lpstr>
      <vt:lpstr>The vision and the scientific mission of ICOS</vt:lpstr>
      <vt:lpstr>The vision of ICOS</vt:lpstr>
      <vt:lpstr>The ICOS station network today</vt:lpstr>
      <vt:lpstr>ICOS atmospheric stations  and inverse modelling of CO2 fluxes</vt:lpstr>
      <vt:lpstr>Verification of policies to reduce GHG emissions</vt:lpstr>
      <vt:lpstr>Verification of policies to reduce GHG emissions</vt:lpstr>
      <vt:lpstr>Development of ICOS</vt:lpstr>
      <vt:lpstr>The structure of ICOS: internal administration</vt:lpstr>
      <vt:lpstr>The structure of ICOS (Germany as example)</vt:lpstr>
      <vt:lpstr>Scetch of the ICOS data structure  (ecosystem network)</vt:lpstr>
      <vt:lpstr>PowerPoint Presentation</vt:lpstr>
      <vt:lpstr>PowerPoint Presentation</vt:lpstr>
      <vt:lpstr>Grand Challenges for mankind</vt:lpstr>
      <vt:lpstr>Common message  for environmental research</vt:lpstr>
      <vt:lpstr>PowerPoint Presentation</vt:lpstr>
      <vt:lpstr>PowerPoint Presentation</vt:lpstr>
      <vt:lpstr>Databases &amp; data portals  make data available and discoverable </vt:lpstr>
      <vt:lpstr>Modelling platforms</vt:lpstr>
      <vt:lpstr>Carbon observations</vt:lpstr>
      <vt:lpstr>GEO Carbon strategy</vt:lpstr>
      <vt:lpstr>Potential cooperations between environmental RI and e-infrastructures  </vt:lpstr>
      <vt:lpstr>Potential cooperations between environmental RI and e-infrastructures  </vt:lpstr>
      <vt:lpstr>But:</vt:lpstr>
      <vt:lpstr>ICOS and GEO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Thünen</dc:title>
  <dc:creator>Michael Welling</dc:creator>
  <cp:lastModifiedBy>Kutsch, Werner L</cp:lastModifiedBy>
  <cp:revision>330</cp:revision>
  <dcterms:created xsi:type="dcterms:W3CDTF">2012-08-01T11:27:56Z</dcterms:created>
  <dcterms:modified xsi:type="dcterms:W3CDTF">2014-05-21T04:55:58Z</dcterms:modified>
</cp:coreProperties>
</file>